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70" r:id="rId1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FA5440-61F4-40CD-8132-111377EEA0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8D33628-57CA-42B4-9C0E-CC6F9C5BC1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C6255B5-4D1F-49D7-B12D-A5796F7CCD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36643-1845-4EAD-AFE3-307FCD8C7F9C}" type="datetimeFigureOut">
              <a:rPr lang="pt-BR" smtClean="0"/>
              <a:t>17/07/2020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46515B0-7BB5-47D0-A94A-7C0CFDA0FD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B1728B0-A91F-43C4-BAB4-578E2BAFA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96B0C-858C-4A34-B288-3C6DE62B94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872628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9FE8C2-2262-462E-A64A-60E602CB1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845C529-A2D8-4351-8C4A-CFF3F33CFA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6A303CD-DAF9-4F35-98A9-80820FB7EF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36643-1845-4EAD-AFE3-307FCD8C7F9C}" type="datetimeFigureOut">
              <a:rPr lang="pt-BR" smtClean="0"/>
              <a:t>17/07/2020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980A07A-FFE3-40EF-8EC6-EB3BF548E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5416F48-4F42-4274-B9CA-6D686C40F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96B0C-858C-4A34-B288-3C6DE62B94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12711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71D9D5-B834-4F52-A67B-FDA3440A0B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05FCF00-8B5E-47B7-B8C2-F49BA61A35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45BB92D-2B57-4F6C-846D-5A555FA39D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36643-1845-4EAD-AFE3-307FCD8C7F9C}" type="datetimeFigureOut">
              <a:rPr lang="pt-BR" smtClean="0"/>
              <a:t>17/07/2020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69C5FBA-98FD-4645-B86A-A63642CFC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C35B611-51B6-43DE-B1FB-756B6FC75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96B0C-858C-4A34-B288-3C6DE62B94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10297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684A84-CC1C-402B-AEA6-5948967B38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A0FF3B4-8BD9-415A-B2D1-4644B3B2AB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231C355-A8AE-4EAD-A75D-0BBFBF41EA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BEAB99A-A279-40B4-BEAD-C3FFDFCEF5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36643-1845-4EAD-AFE3-307FCD8C7F9C}" type="datetimeFigureOut">
              <a:rPr lang="pt-BR" smtClean="0"/>
              <a:t>17/07/2020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11A506A-9D28-4CEB-999B-280FBC48D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ECC1768-C222-44FF-A248-BAE839237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96B0C-858C-4A34-B288-3C6DE62B94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311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CEC78F-1494-4D43-BC0A-910FFFE2A9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F405D47-6F82-4B7E-AA8A-27FCA056AA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F2DE3A9-EC5D-42CC-BF77-2F517BB047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F9F96AB-0417-4520-9CF9-6F0203DEDE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3694C485-C4C0-4EB5-AC4F-B1B46CCA9F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0FE375D-1751-4A9D-9A05-F2D8481118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36643-1845-4EAD-AFE3-307FCD8C7F9C}" type="datetimeFigureOut">
              <a:rPr lang="pt-BR" smtClean="0"/>
              <a:t>17/07/2020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0EC19C87-2336-4C96-93AF-66C6F2E21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1F609720-ED97-4E6E-9373-133B7279C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96B0C-858C-4A34-B288-3C6DE62B94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671032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E13680-57B1-4917-B5CD-157511EE06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5FC76A8F-C004-41FE-9910-739DD8CF01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36643-1845-4EAD-AFE3-307FCD8C7F9C}" type="datetimeFigureOut">
              <a:rPr lang="pt-BR" smtClean="0"/>
              <a:t>17/07/2020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638AC022-AAE6-42C6-B188-F0B0A29F9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13F0C272-769E-4258-B9ED-123FAAA23B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96B0C-858C-4A34-B288-3C6DE62B94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766613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5618E55E-61F9-415D-A9A2-2D173AAD4A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36643-1845-4EAD-AFE3-307FCD8C7F9C}" type="datetimeFigureOut">
              <a:rPr lang="pt-BR" smtClean="0"/>
              <a:t>17/07/2020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5282525-370A-4549-A434-6529308A1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C8C5EC2-4B0A-44D3-BA53-52B8395D5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96B0C-858C-4A34-B288-3C6DE62B9413}" type="slidenum">
              <a:rPr lang="pt-BR" smtClean="0"/>
              <a:t>‹nº›</a:t>
            </a:fld>
            <a:endParaRPr lang="pt-BR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46CE3B42-3201-43BD-814A-4D46607D139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7589" y="5540498"/>
            <a:ext cx="2304728" cy="1529559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DFCD11D3-3DB5-4E97-A53C-0183EC5EA11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606" y="5914351"/>
            <a:ext cx="1383912" cy="883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518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D4E22E-D3D4-4BE1-982D-C3FF1049CC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DD723AE-68D1-4045-9AE9-D0D5711F30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B725A05-320C-405F-B246-DDEBC3DFC3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AC27D2C-F749-491D-A1CF-C0AEE4D24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36643-1845-4EAD-AFE3-307FCD8C7F9C}" type="datetimeFigureOut">
              <a:rPr lang="pt-BR" smtClean="0"/>
              <a:t>17/07/2020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178F346-3BEE-4DBC-BEF8-B4C767A1A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3892FD2-B20C-410B-9BA2-68C30C500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96B0C-858C-4A34-B288-3C6DE62B94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08833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2D62C9-C1AE-4D19-854C-69D5C0043E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47BB79F9-A3F7-487A-84D0-9C76679F21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0F441CB-6848-45DF-94D1-B032CEF8A7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E9ADEEC-F394-4220-9F56-EFC199BD3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36643-1845-4EAD-AFE3-307FCD8C7F9C}" type="datetimeFigureOut">
              <a:rPr lang="pt-BR" smtClean="0"/>
              <a:t>17/07/2020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2F748FB-F77F-44D2-978A-67B8DEE88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83D1108-34C8-483A-8374-23C067714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96B0C-858C-4A34-B288-3C6DE62B94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3558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DE1166-29D8-4490-A1A2-915A5D13B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043376F-D3A5-4283-BE1C-61A1344D3C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3F88C81-E9EE-42ED-A506-F4393BCFBA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36643-1845-4EAD-AFE3-307FCD8C7F9C}" type="datetimeFigureOut">
              <a:rPr lang="pt-BR" smtClean="0"/>
              <a:t>17/07/2020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76D1D2B-A21E-4928-AEC0-067D26FE3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B7FDFE5-9FF7-4015-B520-36810941A0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96B0C-858C-4A34-B288-3C6DE62B94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0092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E886351-61C4-4F99-B2F9-CBD37D75455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29D2766-5523-4AA7-BBB2-36EF7E3097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250FE00-464A-4425-A2A3-5918C2705A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36643-1845-4EAD-AFE3-307FCD8C7F9C}" type="datetimeFigureOut">
              <a:rPr lang="pt-BR" smtClean="0"/>
              <a:t>17/07/2020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8C27B32-30A5-4B91-B1AA-4B49216DB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5CFBEFE-39CB-4060-BE07-D512C9E5F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96B0C-858C-4A34-B288-3C6DE62B94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33285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BD68B"/>
            </a:gs>
            <a:gs pos="50000">
              <a:srgbClr val="F9F9EE"/>
            </a:gs>
            <a:gs pos="100000">
              <a:srgbClr val="DBD68B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367FFFF8-B26E-4F90-9C66-31CFE49A76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A854BA6-B42A-46A9-8323-E32679FC88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4CB7CFC-7D62-4D15-9E64-5B41ED482D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36643-1845-4EAD-AFE3-307FCD8C7F9C}" type="datetimeFigureOut">
              <a:rPr lang="pt-BR" smtClean="0"/>
              <a:t>17/07/2020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E645FE3-F9BE-41DD-9BD0-45D6130639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695D1B6-122C-4338-A2CF-3942153D8F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896B0C-858C-4A34-B288-3C6DE62B94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9550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2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3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7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4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0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5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1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2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9646" y="2595153"/>
            <a:ext cx="7255828" cy="4815409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2485112" y="135327"/>
            <a:ext cx="6040589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>
                <a:solidFill>
                  <a:srgbClr val="0E4D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GABARITO COMENTADO </a:t>
            </a:r>
          </a:p>
          <a:p>
            <a:pPr algn="ctr"/>
            <a:r>
              <a:rPr lang="pt-BR" sz="4400" b="1" dirty="0">
                <a:solidFill>
                  <a:srgbClr val="0E4D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 PROVA</a:t>
            </a:r>
          </a:p>
          <a:p>
            <a:pPr algn="ctr"/>
            <a:endParaRPr lang="pt-BR" sz="4400" b="1" dirty="0">
              <a:solidFill>
                <a:srgbClr val="0E4D3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pt-BR" sz="5400" b="1" dirty="0">
                <a:solidFill>
                  <a:srgbClr val="0E4D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OBA 2015 - NÍVEL 2</a:t>
            </a: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8625" y="3727269"/>
            <a:ext cx="3942102" cy="2518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301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F6D2681B-A06F-429D-B797-BE15C529ECDD}"/>
              </a:ext>
            </a:extLst>
          </p:cNvPr>
          <p:cNvSpPr txBox="1"/>
          <p:nvPr/>
        </p:nvSpPr>
        <p:spPr>
          <a:xfrm>
            <a:off x="187045" y="123620"/>
            <a:ext cx="8203096" cy="2050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hangingPunct="0">
              <a:lnSpc>
                <a:spcPct val="150000"/>
              </a:lnSpc>
              <a:spcAft>
                <a:spcPts val="0"/>
              </a:spcAft>
            </a:pPr>
            <a:r>
              <a:rPr lang="pt-BR" sz="7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lang="pt-BR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pt-BR" sz="2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Questão 1) (1 ponto)</a:t>
            </a:r>
            <a:r>
              <a:rPr lang="pt-BR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r>
              <a:rPr lang="pt-BR" sz="2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(0,20 cada acerto)  </a:t>
            </a:r>
            <a:r>
              <a:rPr lang="pt-BR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Escrevemos </a:t>
            </a:r>
            <a:r>
              <a:rPr lang="pt-BR" sz="2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1</a:t>
            </a:r>
            <a:r>
              <a:rPr lang="pt-BR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debaixo dos pássaros </a:t>
            </a:r>
            <a:r>
              <a:rPr lang="pt-BR" sz="2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(e você já ganhou 0,2 pontos)</a:t>
            </a:r>
            <a:r>
              <a:rPr lang="pt-BR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 porque eles estão mais perto da gente. Escreva você, </a:t>
            </a:r>
            <a:r>
              <a:rPr lang="pt-BR" sz="2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2</a:t>
            </a:r>
            <a:r>
              <a:rPr lang="pt-BR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 debaixo do que está depois deles e assim por diante, até </a:t>
            </a:r>
            <a:r>
              <a:rPr lang="pt-BR" sz="2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5</a:t>
            </a:r>
            <a:r>
              <a:rPr lang="pt-BR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para o que está mais longe de nós.</a:t>
            </a:r>
            <a:endParaRPr lang="pt-BR" sz="2000" dirty="0"/>
          </a:p>
        </p:txBody>
      </p:sp>
      <p:graphicFrame>
        <p:nvGraphicFramePr>
          <p:cNvPr id="6" name="Objeto 5">
            <a:extLst>
              <a:ext uri="{FF2B5EF4-FFF2-40B4-BE49-F238E27FC236}">
                <a16:creationId xmlns:a16="http://schemas.microsoft.com/office/drawing/2014/main" id="{637D0390-42AB-4304-AAAF-B00496344AD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9710836"/>
              </p:ext>
            </p:extLst>
          </p:nvPr>
        </p:nvGraphicFramePr>
        <p:xfrm>
          <a:off x="300038" y="2914650"/>
          <a:ext cx="11087100" cy="294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name="Document" r:id="rId3" imgW="6845191" imgH="1817705" progId="Word.Document.12">
                  <p:embed/>
                </p:oleObj>
              </mc:Choice>
              <mc:Fallback>
                <p:oleObj name="Document" r:id="rId3" imgW="6845191" imgH="181770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00038" y="2914650"/>
                        <a:ext cx="11087100" cy="2943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aixaDeTexto 6">
            <a:extLst>
              <a:ext uri="{FF2B5EF4-FFF2-40B4-BE49-F238E27FC236}">
                <a16:creationId xmlns:a16="http://schemas.microsoft.com/office/drawing/2014/main" id="{C58E66E2-7980-4960-A38D-389F0426D5E8}"/>
              </a:ext>
            </a:extLst>
          </p:cNvPr>
          <p:cNvSpPr txBox="1"/>
          <p:nvPr/>
        </p:nvSpPr>
        <p:spPr>
          <a:xfrm>
            <a:off x="9501809" y="5107077"/>
            <a:ext cx="2915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0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2</a:t>
            </a:r>
            <a:endParaRPr lang="pt-BR" sz="2000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7E52BFBE-B9EA-4565-B9F3-F8C75C50296B}"/>
              </a:ext>
            </a:extLst>
          </p:cNvPr>
          <p:cNvSpPr txBox="1"/>
          <p:nvPr/>
        </p:nvSpPr>
        <p:spPr>
          <a:xfrm>
            <a:off x="5697814" y="5107077"/>
            <a:ext cx="2915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5E4A5D50-3B5D-45F8-B762-2E26ACC40A76}"/>
              </a:ext>
            </a:extLst>
          </p:cNvPr>
          <p:cNvSpPr txBox="1"/>
          <p:nvPr/>
        </p:nvSpPr>
        <p:spPr>
          <a:xfrm>
            <a:off x="7394091" y="5107077"/>
            <a:ext cx="26504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0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3</a:t>
            </a:r>
            <a:endParaRPr lang="pt-BR" sz="2000" dirty="0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35DC25F0-6FA2-4180-BE14-717F6BD4A6CE}"/>
              </a:ext>
            </a:extLst>
          </p:cNvPr>
          <p:cNvSpPr txBox="1"/>
          <p:nvPr/>
        </p:nvSpPr>
        <p:spPr>
          <a:xfrm>
            <a:off x="3484079" y="5107077"/>
            <a:ext cx="27829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0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4</a:t>
            </a:r>
            <a:endParaRPr lang="pt-BR" sz="2000" dirty="0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69060EC7-2F19-4DCD-8945-B5C1E60326CF}"/>
              </a:ext>
            </a:extLst>
          </p:cNvPr>
          <p:cNvSpPr txBox="1"/>
          <p:nvPr/>
        </p:nvSpPr>
        <p:spPr>
          <a:xfrm>
            <a:off x="1641405" y="5107077"/>
            <a:ext cx="27829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0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5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2577665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1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B11835B9-BBFA-4BD6-B8AD-F0FB1EEB64B9}"/>
              </a:ext>
            </a:extLst>
          </p:cNvPr>
          <p:cNvSpPr txBox="1"/>
          <p:nvPr/>
        </p:nvSpPr>
        <p:spPr>
          <a:xfrm>
            <a:off x="384689" y="494004"/>
            <a:ext cx="7951305" cy="14276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Questão 2) (1 ponto</a:t>
            </a:r>
            <a:r>
              <a:rPr lang="pt-BR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) Você sabe que a cada noite a Lua tem uma fase (aparência) diferente. Mas, por que isso ocorre? Coloque um X debaixo da única resposta certa.</a:t>
            </a:r>
            <a:endParaRPr lang="pt-BR" sz="2000" dirty="0"/>
          </a:p>
        </p:txBody>
      </p:sp>
      <p:graphicFrame>
        <p:nvGraphicFramePr>
          <p:cNvPr id="7" name="Objeto 6">
            <a:extLst>
              <a:ext uri="{FF2B5EF4-FFF2-40B4-BE49-F238E27FC236}">
                <a16:creationId xmlns:a16="http://schemas.microsoft.com/office/drawing/2014/main" id="{D5AE20C8-2330-4371-8A56-402D58689A3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9461903"/>
              </p:ext>
            </p:extLst>
          </p:nvPr>
        </p:nvGraphicFramePr>
        <p:xfrm>
          <a:off x="323034" y="3254828"/>
          <a:ext cx="11087100" cy="1200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9" name="Document" r:id="rId3" imgW="6845191" imgH="744867" progId="Word.Document.12">
                  <p:embed/>
                </p:oleObj>
              </mc:Choice>
              <mc:Fallback>
                <p:oleObj name="Document" r:id="rId3" imgW="6845191" imgH="74486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23034" y="3254828"/>
                        <a:ext cx="11087100" cy="1200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aixaDeTexto 5">
            <a:extLst>
              <a:ext uri="{FF2B5EF4-FFF2-40B4-BE49-F238E27FC236}">
                <a16:creationId xmlns:a16="http://schemas.microsoft.com/office/drawing/2014/main" id="{6638E943-44EF-4084-A98E-A5A7068B5F8D}"/>
              </a:ext>
            </a:extLst>
          </p:cNvPr>
          <p:cNvSpPr txBox="1"/>
          <p:nvPr/>
        </p:nvSpPr>
        <p:spPr>
          <a:xfrm>
            <a:off x="7059243" y="3771597"/>
            <a:ext cx="33130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X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1527530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2BD12859-89FA-42A0-BD34-C39CAF83DFAC}"/>
              </a:ext>
            </a:extLst>
          </p:cNvPr>
          <p:cNvSpPr txBox="1"/>
          <p:nvPr/>
        </p:nvSpPr>
        <p:spPr>
          <a:xfrm>
            <a:off x="335848" y="559002"/>
            <a:ext cx="8044070" cy="965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Questão 3 ) (1 ponto) </a:t>
            </a:r>
            <a:r>
              <a:rPr lang="pt-BR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Você sabe que ocorrem eclipses da Lua, mas por que eles ocorrem? Coloque um X debaixo da explicação correta.</a:t>
            </a:r>
            <a:endParaRPr lang="pt-BR" sz="2000" dirty="0"/>
          </a:p>
        </p:txBody>
      </p:sp>
      <p:graphicFrame>
        <p:nvGraphicFramePr>
          <p:cNvPr id="7" name="Objeto 6">
            <a:extLst>
              <a:ext uri="{FF2B5EF4-FFF2-40B4-BE49-F238E27FC236}">
                <a16:creationId xmlns:a16="http://schemas.microsoft.com/office/drawing/2014/main" id="{6839A582-7B3D-438F-8E48-8A74C184F65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8088331"/>
              </p:ext>
            </p:extLst>
          </p:nvPr>
        </p:nvGraphicFramePr>
        <p:xfrm>
          <a:off x="265204" y="3246120"/>
          <a:ext cx="11487150" cy="1243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" name="Document" r:id="rId3" imgW="6845191" imgH="744867" progId="Word.Document.12">
                  <p:embed/>
                </p:oleObj>
              </mc:Choice>
              <mc:Fallback>
                <p:oleObj name="Document" r:id="rId3" imgW="6845191" imgH="74486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65204" y="3246120"/>
                        <a:ext cx="11487150" cy="12430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aixaDeTexto 5">
            <a:extLst>
              <a:ext uri="{FF2B5EF4-FFF2-40B4-BE49-F238E27FC236}">
                <a16:creationId xmlns:a16="http://schemas.microsoft.com/office/drawing/2014/main" id="{6B114FDB-79E2-466D-A304-1BDF96EC79BC}"/>
              </a:ext>
            </a:extLst>
          </p:cNvPr>
          <p:cNvSpPr txBox="1"/>
          <p:nvPr/>
        </p:nvSpPr>
        <p:spPr>
          <a:xfrm>
            <a:off x="1533462" y="3788867"/>
            <a:ext cx="33130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X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4080201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16C9541D-832D-4CEF-9855-CDF3B4558376}"/>
              </a:ext>
            </a:extLst>
          </p:cNvPr>
          <p:cNvSpPr txBox="1"/>
          <p:nvPr/>
        </p:nvSpPr>
        <p:spPr>
          <a:xfrm>
            <a:off x="242705" y="219571"/>
            <a:ext cx="8070574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Questão 4) (1 ponto) </a:t>
            </a:r>
            <a:r>
              <a:rPr lang="pt-BR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 Lua tem a cada dia uma fase (aparência) e quatro delas são chamadas principais. O eclipse lunar ocorre porque ela passa na sombra da Terra, mas numa determinada fase.</a:t>
            </a:r>
            <a:endParaRPr lang="pt-BR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CC000FC9-B03F-4F97-93A5-480C116E5DC2}"/>
              </a:ext>
            </a:extLst>
          </p:cNvPr>
          <p:cNvSpPr txBox="1"/>
          <p:nvPr/>
        </p:nvSpPr>
        <p:spPr>
          <a:xfrm>
            <a:off x="-200298" y="1701579"/>
            <a:ext cx="853970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0215" algn="just" hangingPunct="0">
              <a:lnSpc>
                <a:spcPct val="150000"/>
              </a:lnSpc>
              <a:spcAft>
                <a:spcPts val="0"/>
              </a:spcAft>
            </a:pPr>
            <a:r>
              <a:rPr lang="pt-BR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Pergunta 4a) (0,4 ponto, sendo 0,1 ponto cada acerto) </a:t>
            </a:r>
            <a:r>
              <a:rPr lang="pt-BR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Escreva abaixo os nomes das 4 fases principais da Lua.</a:t>
            </a:r>
            <a:endParaRPr lang="pt-BR" dirty="0"/>
          </a:p>
        </p:txBody>
      </p:sp>
      <p:graphicFrame>
        <p:nvGraphicFramePr>
          <p:cNvPr id="9" name="Objeto 8">
            <a:extLst>
              <a:ext uri="{FF2B5EF4-FFF2-40B4-BE49-F238E27FC236}">
                <a16:creationId xmlns:a16="http://schemas.microsoft.com/office/drawing/2014/main" id="{CB00DB52-3543-4BB3-8271-EA22D0DF871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8160030"/>
              </p:ext>
            </p:extLst>
          </p:nvPr>
        </p:nvGraphicFramePr>
        <p:xfrm>
          <a:off x="485775" y="2900363"/>
          <a:ext cx="10572750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1" name="Document" r:id="rId3" imgW="6845191" imgH="525619" progId="Word.Document.12">
                  <p:embed/>
                </p:oleObj>
              </mc:Choice>
              <mc:Fallback>
                <p:oleObj name="Document" r:id="rId3" imgW="6845191" imgH="52561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85775" y="2900363"/>
                        <a:ext cx="10572750" cy="800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CaixaDeTexto 10">
            <a:extLst>
              <a:ext uri="{FF2B5EF4-FFF2-40B4-BE49-F238E27FC236}">
                <a16:creationId xmlns:a16="http://schemas.microsoft.com/office/drawing/2014/main" id="{8B55EB56-3DE4-46F9-910F-82C56DE3EE90}"/>
              </a:ext>
            </a:extLst>
          </p:cNvPr>
          <p:cNvSpPr txBox="1"/>
          <p:nvPr/>
        </p:nvSpPr>
        <p:spPr>
          <a:xfrm>
            <a:off x="-236268" y="3776019"/>
            <a:ext cx="915384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0215" hangingPunct="0">
              <a:spcAft>
                <a:spcPts val="0"/>
              </a:spcAft>
              <a:tabLst>
                <a:tab pos="391160" algn="l"/>
                <a:tab pos="6840220" algn="r"/>
              </a:tabLst>
            </a:pPr>
            <a:r>
              <a:rPr lang="pt-BR" sz="1400" i="1" dirty="0" err="1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Obs</a:t>
            </a:r>
            <a:r>
              <a:rPr lang="pt-BR" sz="1400" i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: Aceitamos a resposta em qualquer ordem</a:t>
            </a:r>
            <a:r>
              <a:rPr lang="pt-BR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pt-BR" sz="1400" i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Só minguante ou crescente está errado</a:t>
            </a:r>
            <a:endParaRPr lang="pt-BR" sz="1400" dirty="0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5FEBC912-1DAB-400E-86C4-30FF29DE5D9A}"/>
              </a:ext>
            </a:extLst>
          </p:cNvPr>
          <p:cNvSpPr txBox="1"/>
          <p:nvPr/>
        </p:nvSpPr>
        <p:spPr>
          <a:xfrm>
            <a:off x="225287" y="4531354"/>
            <a:ext cx="107607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Pergunta 4b) (0,6 ponto) </a:t>
            </a:r>
            <a:r>
              <a:rPr lang="pt-BR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Escreva abaixo o nome da fase principal da Lua na qual ocorre eclipse lunar.</a:t>
            </a:r>
            <a:endParaRPr lang="pt-BR" dirty="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75185318-3665-4136-A456-E1220C944016}"/>
              </a:ext>
            </a:extLst>
          </p:cNvPr>
          <p:cNvSpPr txBox="1"/>
          <p:nvPr/>
        </p:nvSpPr>
        <p:spPr>
          <a:xfrm>
            <a:off x="229827" y="5369713"/>
            <a:ext cx="63544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Resposta 4b) </a:t>
            </a:r>
            <a:r>
              <a:rPr lang="pt-BR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............................................</a:t>
            </a:r>
            <a:endParaRPr lang="pt-BR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2540A6EB-508D-4493-9E6A-237854850854}"/>
              </a:ext>
            </a:extLst>
          </p:cNvPr>
          <p:cNvSpPr txBox="1"/>
          <p:nvPr/>
        </p:nvSpPr>
        <p:spPr>
          <a:xfrm>
            <a:off x="750879" y="2792491"/>
            <a:ext cx="154056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hangingPunct="0">
              <a:spcAft>
                <a:spcPts val="0"/>
              </a:spcAft>
            </a:pPr>
            <a:r>
              <a:rPr lang="pt-BR" sz="18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LUA CHEIA</a:t>
            </a:r>
            <a:endParaRPr lang="pt-B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pt-B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(ou cheia)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1ED10B24-6124-4083-8490-C911E80EC677}"/>
              </a:ext>
            </a:extLst>
          </p:cNvPr>
          <p:cNvSpPr txBox="1"/>
          <p:nvPr/>
        </p:nvSpPr>
        <p:spPr>
          <a:xfrm>
            <a:off x="2669764" y="2805567"/>
            <a:ext cx="139479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hangingPunct="0">
              <a:spcAft>
                <a:spcPts val="0"/>
              </a:spcAft>
            </a:pPr>
            <a:r>
              <a:rPr lang="pt-BR" sz="18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LUA NOVA</a:t>
            </a:r>
            <a:endParaRPr lang="pt-B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pt-B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(ou nova)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F7019FF0-7454-44CD-8A09-B1D7A5B7B399}"/>
              </a:ext>
            </a:extLst>
          </p:cNvPr>
          <p:cNvSpPr txBox="1"/>
          <p:nvPr/>
        </p:nvSpPr>
        <p:spPr>
          <a:xfrm>
            <a:off x="4142936" y="2823269"/>
            <a:ext cx="322359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hangingPunct="0">
              <a:spcAft>
                <a:spcPts val="0"/>
              </a:spcAft>
            </a:pPr>
            <a:r>
              <a:rPr lang="pt-BR" sz="18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LUA QUARTO MINGUANTE</a:t>
            </a:r>
            <a:endParaRPr lang="pt-B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pt-B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(ou quarto minguante)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0F338D24-7968-4A2B-88C1-291C0844E078}"/>
              </a:ext>
            </a:extLst>
          </p:cNvPr>
          <p:cNvSpPr txBox="1"/>
          <p:nvPr/>
        </p:nvSpPr>
        <p:spPr>
          <a:xfrm>
            <a:off x="7799318" y="2860199"/>
            <a:ext cx="31981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hangingPunct="0">
              <a:spcAft>
                <a:spcPts val="0"/>
              </a:spcAft>
            </a:pPr>
            <a:r>
              <a:rPr lang="pt-BR" sz="18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LUA QUARTO CRESCENTE</a:t>
            </a:r>
            <a:endParaRPr lang="pt-B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pt-B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(ou quarto crescente)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1A624323-761D-412E-AB73-FAAB57E2D918}"/>
              </a:ext>
            </a:extLst>
          </p:cNvPr>
          <p:cNvSpPr txBox="1"/>
          <p:nvPr/>
        </p:nvSpPr>
        <p:spPr>
          <a:xfrm>
            <a:off x="1839137" y="5298845"/>
            <a:ext cx="26446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LUA CHEIA (ou Cheia)</a:t>
            </a:r>
          </a:p>
        </p:txBody>
      </p:sp>
    </p:spTree>
    <p:extLst>
      <p:ext uri="{BB962C8B-B14F-4D97-AF65-F5344CB8AC3E}">
        <p14:creationId xmlns:p14="http://schemas.microsoft.com/office/powerpoint/2010/main" val="3993062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0" grpId="0"/>
      <p:bldP spid="16" grpId="0"/>
      <p:bldP spid="18" grpId="0"/>
      <p:bldP spid="20" grpId="0"/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3750868E-63AC-4D5B-884A-208F638CCE47}"/>
              </a:ext>
            </a:extLst>
          </p:cNvPr>
          <p:cNvSpPr txBox="1"/>
          <p:nvPr/>
        </p:nvSpPr>
        <p:spPr>
          <a:xfrm>
            <a:off x="177200" y="311586"/>
            <a:ext cx="807057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Questão 5) (1 ponto) </a:t>
            </a:r>
            <a:r>
              <a:rPr lang="pt-BR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Na figura abaixo um planeta está sendo ocultado pela Lua. Dizemos que está ocorrendo uma “ocultação”, ou seja, a Lua está passando na frente do planeta.</a:t>
            </a:r>
            <a:endParaRPr lang="pt-BR" sz="2000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AC1B21AC-60FB-422F-97DD-EB22007681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6591" y="2695888"/>
            <a:ext cx="3884042" cy="2921191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DD842D54-0730-455F-9EF7-60E8FDCE7EAA}"/>
              </a:ext>
            </a:extLst>
          </p:cNvPr>
          <p:cNvSpPr txBox="1"/>
          <p:nvPr/>
        </p:nvSpPr>
        <p:spPr>
          <a:xfrm>
            <a:off x="133654" y="2475026"/>
            <a:ext cx="77650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Pergunta 5a) (0,5 ponto)</a:t>
            </a:r>
            <a:r>
              <a:rPr lang="pt-BR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Qual é o nome do planeta que está sendo ocultado pela Lua nesta foto?</a:t>
            </a:r>
            <a:endParaRPr lang="pt-BR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28C08797-8759-4829-A247-E220048234FA}"/>
              </a:ext>
            </a:extLst>
          </p:cNvPr>
          <p:cNvSpPr txBox="1"/>
          <p:nvPr/>
        </p:nvSpPr>
        <p:spPr>
          <a:xfrm>
            <a:off x="133657" y="3492285"/>
            <a:ext cx="62285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Resposta 5a)</a:t>
            </a:r>
            <a:r>
              <a:rPr lang="pt-BR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.................</a:t>
            </a:r>
            <a:endParaRPr lang="pt-BR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C1F1AF2C-0487-4D28-8971-D768D8FF13EE}"/>
              </a:ext>
            </a:extLst>
          </p:cNvPr>
          <p:cNvSpPr txBox="1"/>
          <p:nvPr/>
        </p:nvSpPr>
        <p:spPr>
          <a:xfrm>
            <a:off x="140076" y="4016197"/>
            <a:ext cx="772376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Pergunta 5b) (0,5 ponto) </a:t>
            </a:r>
            <a:r>
              <a:rPr lang="pt-BR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Quantos planetas do sistema solar possuem anéis?</a:t>
            </a:r>
            <a:endParaRPr lang="pt-BR" dirty="0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086AC565-B4CF-4E8A-B010-B5CF11BDAA00}"/>
              </a:ext>
            </a:extLst>
          </p:cNvPr>
          <p:cNvSpPr txBox="1"/>
          <p:nvPr/>
        </p:nvSpPr>
        <p:spPr>
          <a:xfrm>
            <a:off x="131367" y="5031284"/>
            <a:ext cx="62285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Resposta 5b)</a:t>
            </a:r>
            <a:r>
              <a:rPr lang="pt-BR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...................</a:t>
            </a:r>
            <a:endParaRPr lang="pt-BR" dirty="0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C1660B1-610B-4919-8E82-8DD8BB0BF236}"/>
              </a:ext>
            </a:extLst>
          </p:cNvPr>
          <p:cNvSpPr txBox="1"/>
          <p:nvPr/>
        </p:nvSpPr>
        <p:spPr>
          <a:xfrm>
            <a:off x="1604649" y="3440720"/>
            <a:ext cx="13384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SATURNO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232A3ACA-3D0E-422E-9F05-F098F0D898E3}"/>
              </a:ext>
            </a:extLst>
          </p:cNvPr>
          <p:cNvSpPr txBox="1"/>
          <p:nvPr/>
        </p:nvSpPr>
        <p:spPr>
          <a:xfrm>
            <a:off x="2173356" y="4991697"/>
            <a:ext cx="3578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4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64304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6B2812EE-2597-4DC9-ADC1-FE357D2199A6}"/>
              </a:ext>
            </a:extLst>
          </p:cNvPr>
          <p:cNvSpPr txBox="1"/>
          <p:nvPr/>
        </p:nvSpPr>
        <p:spPr>
          <a:xfrm>
            <a:off x="286246" y="604113"/>
            <a:ext cx="799106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Questão 6) (1 ponto) (0,25 cada acerto)  </a:t>
            </a:r>
            <a:r>
              <a:rPr lang="pt-BR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Escreva CERTO ou ERRADO na frente de cada frase abaixo.</a:t>
            </a:r>
            <a:endParaRPr lang="pt-BR" sz="2000" dirty="0"/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4688A29C-C054-4EDF-B328-310FF6750A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0896880"/>
              </p:ext>
            </p:extLst>
          </p:nvPr>
        </p:nvGraphicFramePr>
        <p:xfrm>
          <a:off x="-393036" y="2684889"/>
          <a:ext cx="10045150" cy="2550274"/>
        </p:xfrm>
        <a:graphic>
          <a:graphicData uri="http://schemas.openxmlformats.org/drawingml/2006/table">
            <a:tbl>
              <a:tblPr firstRow="1" firstCol="1" bandRow="1"/>
              <a:tblGrid>
                <a:gridCol w="1197090">
                  <a:extLst>
                    <a:ext uri="{9D8B030D-6E8A-4147-A177-3AD203B41FA5}">
                      <a16:colId xmlns:a16="http://schemas.microsoft.com/office/drawing/2014/main" val="2487689596"/>
                    </a:ext>
                  </a:extLst>
                </a:gridCol>
                <a:gridCol w="8848060">
                  <a:extLst>
                    <a:ext uri="{9D8B030D-6E8A-4147-A177-3AD203B41FA5}">
                      <a16:colId xmlns:a16="http://schemas.microsoft.com/office/drawing/2014/main" val="564783373"/>
                    </a:ext>
                  </a:extLst>
                </a:gridCol>
              </a:tblGrid>
              <a:tr h="657917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pt-B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PT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_ _ _ _ _ _ _ A Lua tem fases porque o Sol a ilumina um dia de cada jeito.</a:t>
                      </a:r>
                      <a:endParaRPr lang="pt-B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7125435"/>
                  </a:ext>
                </a:extLst>
              </a:tr>
              <a:tr h="706117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pt-B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PT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_ _ _ _ _ _ _ A Lua tem fases, mas sempre metade da Lua é iluminada pelo Sol.</a:t>
                      </a:r>
                    </a:p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pt-B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2759057"/>
                  </a:ext>
                </a:extLst>
              </a:tr>
              <a:tr h="657917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pt-B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PT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_ _ _ _ _ _ _ A Lua tem fases porque entra na sombra da Terra.</a:t>
                      </a:r>
                      <a:endParaRPr lang="pt-B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63533808"/>
                  </a:ext>
                </a:extLst>
              </a:tr>
              <a:tr h="332402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pt-B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692140" algn="r"/>
                        </a:tabLst>
                      </a:pPr>
                      <a:r>
                        <a:rPr lang="pt-PT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_ _ _ _ _ _ _ </a:t>
                      </a:r>
                      <a:r>
                        <a:rPr lang="pt-BR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A Lua tem fases porque gira ao redor da Terra.	</a:t>
                      </a:r>
                      <a:endParaRPr lang="pt-B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6200712"/>
                  </a:ext>
                </a:extLst>
              </a:tr>
            </a:tbl>
          </a:graphicData>
        </a:graphic>
      </p:graphicFrame>
      <p:sp>
        <p:nvSpPr>
          <p:cNvPr id="6" name="CaixaDeTexto 5">
            <a:extLst>
              <a:ext uri="{FF2B5EF4-FFF2-40B4-BE49-F238E27FC236}">
                <a16:creationId xmlns:a16="http://schemas.microsoft.com/office/drawing/2014/main" id="{CB54AF0C-939B-460F-A949-8EE4F8867079}"/>
              </a:ext>
            </a:extLst>
          </p:cNvPr>
          <p:cNvSpPr txBox="1"/>
          <p:nvPr/>
        </p:nvSpPr>
        <p:spPr>
          <a:xfrm>
            <a:off x="913258" y="2697549"/>
            <a:ext cx="11794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8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ERRADO</a:t>
            </a:r>
            <a:endParaRPr lang="pt-BR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154A2DF-F23F-4791-80E6-64FD76B2AAC6}"/>
              </a:ext>
            </a:extLst>
          </p:cNvPr>
          <p:cNvSpPr txBox="1"/>
          <p:nvPr/>
        </p:nvSpPr>
        <p:spPr>
          <a:xfrm>
            <a:off x="913257" y="4118912"/>
            <a:ext cx="1179444" cy="3743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8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ERRADO</a:t>
            </a:r>
            <a:endParaRPr lang="pt-BR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3F0AF198-D1BC-4C50-8476-70D017E4F780}"/>
              </a:ext>
            </a:extLst>
          </p:cNvPr>
          <p:cNvSpPr txBox="1"/>
          <p:nvPr/>
        </p:nvSpPr>
        <p:spPr>
          <a:xfrm>
            <a:off x="991638" y="3370371"/>
            <a:ext cx="9939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8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CERTO</a:t>
            </a:r>
            <a:endParaRPr lang="pt-BR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F96CE1F9-9DFE-47FB-856F-A32D208C9F0B}"/>
              </a:ext>
            </a:extLst>
          </p:cNvPr>
          <p:cNvSpPr txBox="1"/>
          <p:nvPr/>
        </p:nvSpPr>
        <p:spPr>
          <a:xfrm>
            <a:off x="991638" y="4784118"/>
            <a:ext cx="9939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8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CERTO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68172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4E3A68B6-A6C6-4D11-A695-F97DC9D78DDF}"/>
              </a:ext>
            </a:extLst>
          </p:cNvPr>
          <p:cNvSpPr txBox="1"/>
          <p:nvPr/>
        </p:nvSpPr>
        <p:spPr>
          <a:xfrm>
            <a:off x="172656" y="460388"/>
            <a:ext cx="820309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Questão 7) (1 ponto) </a:t>
            </a:r>
            <a:r>
              <a:rPr lang="pt-BR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Suponha que você tenha feito a seguinte experiência ao longo de um dia todo: Deixou um lápis, de pé, de ponta para cima, num piso plano, sob o Sol e observou a sombra do lápis.</a:t>
            </a:r>
            <a:endParaRPr lang="pt-BR" sz="2000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0E501AD-DD78-453D-9DD6-9EC2B3F82F93}"/>
              </a:ext>
            </a:extLst>
          </p:cNvPr>
          <p:cNvSpPr txBox="1"/>
          <p:nvPr/>
        </p:nvSpPr>
        <p:spPr>
          <a:xfrm>
            <a:off x="167736" y="2738012"/>
            <a:ext cx="11741427" cy="9694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Pergunta 7a)</a:t>
            </a:r>
            <a:r>
              <a:rPr lang="pt-BR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(0,5 ponto) </a:t>
            </a:r>
            <a:r>
              <a:rPr lang="pt-BR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De manhã, bem cedo, por volta das 6 horas, para qual direção cardeal (Norte, Sul, Leste ou Oeste) apontava, aproximadamente, a sombra do lápis?</a:t>
            </a:r>
            <a:endParaRPr lang="pt-BR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8A4B4EC3-FCFF-46FB-8AF8-B564B73A65E5}"/>
              </a:ext>
            </a:extLst>
          </p:cNvPr>
          <p:cNvSpPr txBox="1"/>
          <p:nvPr/>
        </p:nvSpPr>
        <p:spPr>
          <a:xfrm>
            <a:off x="163189" y="3835835"/>
            <a:ext cx="62285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Resposta 7a):</a:t>
            </a:r>
            <a:r>
              <a:rPr lang="pt-BR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.......................</a:t>
            </a:r>
            <a:endParaRPr lang="pt-BR" dirty="0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BB2FED1A-234C-41A7-98F9-23480CE99967}"/>
              </a:ext>
            </a:extLst>
          </p:cNvPr>
          <p:cNvSpPr txBox="1"/>
          <p:nvPr/>
        </p:nvSpPr>
        <p:spPr>
          <a:xfrm>
            <a:off x="171899" y="4626146"/>
            <a:ext cx="114763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Pergunta 7b)</a:t>
            </a:r>
            <a:r>
              <a:rPr lang="pt-BR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pt-BR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(0,5 ponto) </a:t>
            </a:r>
            <a:r>
              <a:rPr lang="pt-BR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Qual era, aproximadamente, a hora em que a sombra do lápis ficou a menor do dia?</a:t>
            </a:r>
            <a:endParaRPr lang="pt-BR" dirty="0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D98E4888-58CE-46C8-8C02-571347237E65}"/>
              </a:ext>
            </a:extLst>
          </p:cNvPr>
          <p:cNvSpPr txBox="1"/>
          <p:nvPr/>
        </p:nvSpPr>
        <p:spPr>
          <a:xfrm>
            <a:off x="171895" y="5190037"/>
            <a:ext cx="62285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Resposta 7b):</a:t>
            </a:r>
            <a:r>
              <a:rPr lang="pt-BR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....................................</a:t>
            </a:r>
            <a:endParaRPr lang="pt-BR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B33E1FDA-1F69-4B6C-AE83-57420E213569}"/>
              </a:ext>
            </a:extLst>
          </p:cNvPr>
          <p:cNvSpPr txBox="1"/>
          <p:nvPr/>
        </p:nvSpPr>
        <p:spPr>
          <a:xfrm>
            <a:off x="1952232" y="3765192"/>
            <a:ext cx="9674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OESTE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2D235986-80DE-440F-B3B6-2D1540BD4BD9}"/>
              </a:ext>
            </a:extLst>
          </p:cNvPr>
          <p:cNvSpPr txBox="1"/>
          <p:nvPr/>
        </p:nvSpPr>
        <p:spPr>
          <a:xfrm>
            <a:off x="1908684" y="5108782"/>
            <a:ext cx="21866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MEIO DIA (ou 12h)</a:t>
            </a:r>
          </a:p>
        </p:txBody>
      </p:sp>
    </p:spTree>
    <p:extLst>
      <p:ext uri="{BB962C8B-B14F-4D97-AF65-F5344CB8AC3E}">
        <p14:creationId xmlns:p14="http://schemas.microsoft.com/office/powerpoint/2010/main" val="3712567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4C2004B8-C419-4C72-9EC9-9AA147658DCC}"/>
              </a:ext>
            </a:extLst>
          </p:cNvPr>
          <p:cNvSpPr txBox="1"/>
          <p:nvPr/>
        </p:nvSpPr>
        <p:spPr>
          <a:xfrm>
            <a:off x="165083" y="150908"/>
            <a:ext cx="8216349" cy="21698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Questão 8) (1 ponto) </a:t>
            </a:r>
            <a:r>
              <a:rPr lang="pt-PT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O foguete que levou os primeiros astronautas para a Lua tinha 111 metros de altura (aproximadamente a altura de um prédio de 37 andares), era de 3 estágios e pesava quase 3 mil toneladas. Com sua enorme quantidade de energia, levou a espaçonave Apollo 11 à velocidade próxima dos 40 mil km/h. Veja figura abaixo.</a:t>
            </a:r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A997A68F-198C-4181-BA2F-2E962A77F8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2334976"/>
            <a:ext cx="5336263" cy="1233653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75E90BDA-E7AE-46EC-8A97-9D95596173E4}"/>
              </a:ext>
            </a:extLst>
          </p:cNvPr>
          <p:cNvSpPr txBox="1"/>
          <p:nvPr/>
        </p:nvSpPr>
        <p:spPr>
          <a:xfrm>
            <a:off x="211265" y="3568630"/>
            <a:ext cx="110964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Pergunta 8a) (0,5 ponto) </a:t>
            </a:r>
            <a:r>
              <a:rPr lang="pt-BR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Faça um X,</a:t>
            </a:r>
            <a:r>
              <a:rPr lang="pt-BR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BR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na figura acima, no local aproximado onde ficaram os astronautas.</a:t>
            </a:r>
            <a:endParaRPr lang="pt-BR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CB9BCD56-D452-4A74-AF0F-63CB972385B2}"/>
              </a:ext>
            </a:extLst>
          </p:cNvPr>
          <p:cNvSpPr txBox="1"/>
          <p:nvPr/>
        </p:nvSpPr>
        <p:spPr>
          <a:xfrm>
            <a:off x="263519" y="3937962"/>
            <a:ext cx="734606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i="1" dirty="0" err="1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Obs</a:t>
            </a:r>
            <a:r>
              <a:rPr lang="pt-BR" sz="1200" i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: O “x” pode estar em qualquer lugar entre as linhas tracejadas.</a:t>
            </a:r>
            <a:endParaRPr lang="pt-BR" sz="1200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01856C7E-3369-435D-A806-0B11EF3019FF}"/>
              </a:ext>
            </a:extLst>
          </p:cNvPr>
          <p:cNvSpPr txBox="1"/>
          <p:nvPr/>
        </p:nvSpPr>
        <p:spPr>
          <a:xfrm>
            <a:off x="210509" y="4341405"/>
            <a:ext cx="11476385" cy="781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pt-BR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Pergunta 8b) (0,5 ponto) </a:t>
            </a:r>
            <a:r>
              <a:rPr lang="pt-BR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O foguete que levou os astronautas até a Lua tinha o nome de um grande planeta que tem grandes anéis. Qual era o nome do foguete?</a:t>
            </a:r>
            <a:endParaRPr lang="pt-BR" dirty="0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D8D90BEE-E63B-428A-B8EB-3D628617E887}"/>
              </a:ext>
            </a:extLst>
          </p:cNvPr>
          <p:cNvSpPr txBox="1"/>
          <p:nvPr/>
        </p:nvSpPr>
        <p:spPr>
          <a:xfrm>
            <a:off x="210509" y="5272228"/>
            <a:ext cx="62285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Resposta 8b)</a:t>
            </a:r>
            <a:r>
              <a:rPr lang="pt-BR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.................</a:t>
            </a:r>
            <a:endParaRPr lang="pt-BR" dirty="0"/>
          </a:p>
        </p:txBody>
      </p:sp>
      <p:cxnSp>
        <p:nvCxnSpPr>
          <p:cNvPr id="8194" name="AutoShape 2">
            <a:extLst>
              <a:ext uri="{FF2B5EF4-FFF2-40B4-BE49-F238E27FC236}">
                <a16:creationId xmlns:a16="http://schemas.microsoft.com/office/drawing/2014/main" id="{2B70A53F-B97D-4A8B-BD3D-B3E703D7B38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482748" y="2601282"/>
            <a:ext cx="17462" cy="676275"/>
          </a:xfrm>
          <a:prstGeom prst="straightConnector1">
            <a:avLst/>
          </a:prstGeom>
          <a:noFill/>
          <a:ln w="38100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195" name="AutoShape 3">
            <a:extLst>
              <a:ext uri="{FF2B5EF4-FFF2-40B4-BE49-F238E27FC236}">
                <a16:creationId xmlns:a16="http://schemas.microsoft.com/office/drawing/2014/main" id="{247058F2-D6D6-4779-B679-F9C0BFF2BD1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69668" y="2599324"/>
            <a:ext cx="17462" cy="676275"/>
          </a:xfrm>
          <a:prstGeom prst="straightConnector1">
            <a:avLst/>
          </a:prstGeom>
          <a:noFill/>
          <a:ln w="38100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03DC8EA5-1589-4344-B2BD-16FA9EE989A6}"/>
              </a:ext>
            </a:extLst>
          </p:cNvPr>
          <p:cNvSpPr txBox="1"/>
          <p:nvPr/>
        </p:nvSpPr>
        <p:spPr>
          <a:xfrm>
            <a:off x="1848103" y="2608184"/>
            <a:ext cx="3313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X</a:t>
            </a:r>
            <a:endParaRPr lang="pt-BR" sz="3600" dirty="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E1EC2A9C-8D56-47D6-BCD4-5B96E053916C}"/>
              </a:ext>
            </a:extLst>
          </p:cNvPr>
          <p:cNvSpPr txBox="1"/>
          <p:nvPr/>
        </p:nvSpPr>
        <p:spPr>
          <a:xfrm>
            <a:off x="1683011" y="5208823"/>
            <a:ext cx="13031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SATURNO</a:t>
            </a:r>
          </a:p>
        </p:txBody>
      </p:sp>
    </p:spTree>
    <p:extLst>
      <p:ext uri="{BB962C8B-B14F-4D97-AF65-F5344CB8AC3E}">
        <p14:creationId xmlns:p14="http://schemas.microsoft.com/office/powerpoint/2010/main" val="4115737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1BBC0CF2-2031-4F7B-B3BE-72AFEE82112E}"/>
              </a:ext>
            </a:extLst>
          </p:cNvPr>
          <p:cNvSpPr txBox="1"/>
          <p:nvPr/>
        </p:nvSpPr>
        <p:spPr>
          <a:xfrm>
            <a:off x="295712" y="106987"/>
            <a:ext cx="8057322" cy="21250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Questão 9) (1 ponto)(0,5 cada acerto) </a:t>
            </a:r>
            <a:r>
              <a:rPr lang="pt-BR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O primeiro satélite artificial (Sputnik) foi lançado pela antiga União Soviética no dia 4 de outubro de 1957. Ele era uma esfera de 58 cm de diâmetro. No dia 1 de abril de 2006, às 8 horas e 30 minutos, horário de Brasília, o primeiro astronauta brasileiro, Marcos Pontes, foi para a Estação Espacial Internacional.</a:t>
            </a:r>
            <a:endParaRPr lang="pt-BR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DA85058F-8A68-413D-9067-C0F4E696AEC2}"/>
              </a:ext>
            </a:extLst>
          </p:cNvPr>
          <p:cNvSpPr txBox="1"/>
          <p:nvPr/>
        </p:nvSpPr>
        <p:spPr>
          <a:xfrm>
            <a:off x="295711" y="2279247"/>
            <a:ext cx="11158331" cy="8785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Pergunta 9) (0,5 ponto cada acerto) </a:t>
            </a:r>
            <a:r>
              <a:rPr lang="pt-BR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Faça um </a:t>
            </a:r>
            <a:r>
              <a:rPr lang="pt-BR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X</a:t>
            </a:r>
            <a:r>
              <a:rPr lang="pt-BR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sobre o desenho abaixo que melhor representa a Estação Espacial Internacional e um </a:t>
            </a:r>
            <a:r>
              <a:rPr lang="pt-BR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Y</a:t>
            </a:r>
            <a:r>
              <a:rPr lang="pt-BR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sobre o Sputnik.</a:t>
            </a:r>
            <a:endParaRPr lang="pt-BR" dirty="0"/>
          </a:p>
        </p:txBody>
      </p:sp>
      <p:graphicFrame>
        <p:nvGraphicFramePr>
          <p:cNvPr id="8" name="Objeto 7">
            <a:extLst>
              <a:ext uri="{FF2B5EF4-FFF2-40B4-BE49-F238E27FC236}">
                <a16:creationId xmlns:a16="http://schemas.microsoft.com/office/drawing/2014/main" id="{3FB0A35B-6818-4488-AB59-AB1D8FBEB5B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6646953"/>
              </p:ext>
            </p:extLst>
          </p:nvPr>
        </p:nvGraphicFramePr>
        <p:xfrm>
          <a:off x="729885" y="3417443"/>
          <a:ext cx="10058400" cy="2271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6" name="Document" r:id="rId3" imgW="6845191" imgH="1546256" progId="Word.Document.12">
                  <p:embed/>
                </p:oleObj>
              </mc:Choice>
              <mc:Fallback>
                <p:oleObj name="Document" r:id="rId3" imgW="6845191" imgH="154625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29885" y="3417443"/>
                        <a:ext cx="10058400" cy="22717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CaixaDeTexto 9">
            <a:extLst>
              <a:ext uri="{FF2B5EF4-FFF2-40B4-BE49-F238E27FC236}">
                <a16:creationId xmlns:a16="http://schemas.microsoft.com/office/drawing/2014/main" id="{18A7065F-476F-4153-9AC0-FA846DD7C2F5}"/>
              </a:ext>
            </a:extLst>
          </p:cNvPr>
          <p:cNvSpPr txBox="1"/>
          <p:nvPr/>
        </p:nvSpPr>
        <p:spPr>
          <a:xfrm>
            <a:off x="330547" y="5453285"/>
            <a:ext cx="622852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600" b="1" i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Obs: Se fizer 2 x ou 2 y não ganha nenhum ponto.</a:t>
            </a:r>
            <a:endParaRPr lang="pt-BR" sz="1600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588ADF03-EA6E-4BD2-8650-793E271B88FB}"/>
              </a:ext>
            </a:extLst>
          </p:cNvPr>
          <p:cNvSpPr txBox="1"/>
          <p:nvPr/>
        </p:nvSpPr>
        <p:spPr>
          <a:xfrm>
            <a:off x="6399794" y="3954651"/>
            <a:ext cx="304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x</a:t>
            </a:r>
            <a:endParaRPr lang="pt-BR" sz="3600" dirty="0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73E16BB-E1BA-4152-9558-58D00DD93105}"/>
              </a:ext>
            </a:extLst>
          </p:cNvPr>
          <p:cNvSpPr txBox="1"/>
          <p:nvPr/>
        </p:nvSpPr>
        <p:spPr>
          <a:xfrm>
            <a:off x="2019289" y="3947910"/>
            <a:ext cx="3180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8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Y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2868305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9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B5A27247-FC6E-4016-B7A1-4833CE1C793E}"/>
              </a:ext>
            </a:extLst>
          </p:cNvPr>
          <p:cNvSpPr txBox="1"/>
          <p:nvPr/>
        </p:nvSpPr>
        <p:spPr>
          <a:xfrm>
            <a:off x="147288" y="347611"/>
            <a:ext cx="8242853" cy="14276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Questão 10) (1 ponto)</a:t>
            </a:r>
            <a:r>
              <a:rPr lang="pt-BR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Por enquanto o Brasil só lança foguetes suborbitais, ou seja, que sobem e descem, tal como quando você lança uma pedra bem alto e longe.</a:t>
            </a:r>
            <a:endParaRPr lang="pt-BR" sz="2000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2CFA667A-B9E1-4168-96C3-77C64486D05F}"/>
              </a:ext>
            </a:extLst>
          </p:cNvPr>
          <p:cNvSpPr txBox="1"/>
          <p:nvPr/>
        </p:nvSpPr>
        <p:spPr>
          <a:xfrm>
            <a:off x="143005" y="2417648"/>
            <a:ext cx="11317476" cy="781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pt-PT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Pergunta 10) </a:t>
            </a:r>
            <a:r>
              <a:rPr lang="pt-PT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Coloque um </a:t>
            </a:r>
            <a:r>
              <a:rPr lang="pt-PT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X</a:t>
            </a:r>
            <a:r>
              <a:rPr lang="pt-PT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sobre o caminho que este tipo de foguete executa depois que acaba o combustível dele.</a:t>
            </a:r>
            <a:endParaRPr lang="pt-BR" dirty="0"/>
          </a:p>
        </p:txBody>
      </p:sp>
      <p:graphicFrame>
        <p:nvGraphicFramePr>
          <p:cNvPr id="8" name="Objeto 7">
            <a:extLst>
              <a:ext uri="{FF2B5EF4-FFF2-40B4-BE49-F238E27FC236}">
                <a16:creationId xmlns:a16="http://schemas.microsoft.com/office/drawing/2014/main" id="{81B7DB5E-BBD6-4F41-AE9E-A3744A6FAE2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1225279"/>
              </p:ext>
            </p:extLst>
          </p:nvPr>
        </p:nvGraphicFramePr>
        <p:xfrm>
          <a:off x="49527" y="3467649"/>
          <a:ext cx="12001500" cy="2214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9" name="Document" r:id="rId3" imgW="6845191" imgH="1265445" progId="Word.Document.12">
                  <p:embed/>
                </p:oleObj>
              </mc:Choice>
              <mc:Fallback>
                <p:oleObj name="Document" r:id="rId3" imgW="6845191" imgH="126544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9527" y="3467649"/>
                        <a:ext cx="12001500" cy="2214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CaixaDeTexto 8">
            <a:extLst>
              <a:ext uri="{FF2B5EF4-FFF2-40B4-BE49-F238E27FC236}">
                <a16:creationId xmlns:a16="http://schemas.microsoft.com/office/drawing/2014/main" id="{95268C8A-78F4-4B39-AABE-6A2D282F0B39}"/>
              </a:ext>
            </a:extLst>
          </p:cNvPr>
          <p:cNvSpPr txBox="1"/>
          <p:nvPr/>
        </p:nvSpPr>
        <p:spPr>
          <a:xfrm>
            <a:off x="1640616" y="4313320"/>
            <a:ext cx="33130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8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x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1431450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Tabela 21"/>
          <p:cNvGraphicFramePr>
            <a:graphicFrameLocks noGrp="1"/>
          </p:cNvGraphicFramePr>
          <p:nvPr/>
        </p:nvGraphicFramePr>
        <p:xfrm>
          <a:off x="3952239" y="683090"/>
          <a:ext cx="4268216" cy="5574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2056">
                  <a:extLst>
                    <a:ext uri="{9D8B030D-6E8A-4147-A177-3AD203B41FA5}">
                      <a16:colId xmlns:a16="http://schemas.microsoft.com/office/drawing/2014/main" val="77620037"/>
                    </a:ext>
                  </a:extLst>
                </a:gridCol>
                <a:gridCol w="3566160">
                  <a:extLst>
                    <a:ext uri="{9D8B030D-6E8A-4147-A177-3AD203B41FA5}">
                      <a16:colId xmlns:a16="http://schemas.microsoft.com/office/drawing/2014/main" val="3578718802"/>
                    </a:ext>
                  </a:extLst>
                </a:gridCol>
              </a:tblGrid>
              <a:tr h="396206">
                <a:tc gridSpan="2">
                  <a:txBody>
                    <a:bodyPr/>
                    <a:lstStyle/>
                    <a:p>
                      <a:pPr algn="ctr"/>
                      <a:r>
                        <a:rPr lang="pt-BR" sz="1800" dirty="0">
                          <a:solidFill>
                            <a:schemeClr val="tx1"/>
                          </a:solidFill>
                        </a:rPr>
                        <a:t>Contatos:</a:t>
                      </a:r>
                      <a:endParaRPr lang="pt-B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7671705"/>
                  </a:ext>
                </a:extLst>
              </a:tr>
              <a:tr h="639776"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@</a:t>
                      </a:r>
                      <a:r>
                        <a:rPr lang="pt-BR" sz="18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obabr</a:t>
                      </a:r>
                      <a:endParaRPr lang="pt-BR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0790837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@</a:t>
                      </a:r>
                      <a:r>
                        <a:rPr lang="pt-BR" sz="18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oba_olimpiada</a:t>
                      </a:r>
                      <a:endParaRPr lang="pt-BR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3746611"/>
                  </a:ext>
                </a:extLst>
              </a:tr>
              <a:tr h="576072"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obaoficial</a:t>
                      </a:r>
                      <a:endParaRPr lang="pt-BR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5729194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canal_oba_mobfog</a:t>
                      </a:r>
                      <a:endParaRPr lang="pt-BR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0419485"/>
                  </a:ext>
                </a:extLst>
              </a:tr>
              <a:tr h="566628"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oba.secretaria@gmail.com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1587587"/>
                  </a:ext>
                </a:extLst>
              </a:tr>
              <a:tr h="616050"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(21) 98272-3810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9904417"/>
                  </a:ext>
                </a:extLst>
              </a:tr>
              <a:tr h="1121610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(21) 2334-0082</a:t>
                      </a:r>
                    </a:p>
                    <a:p>
                      <a:r>
                        <a:rPr lang="pt-B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(21) 4104-4047</a:t>
                      </a:r>
                    </a:p>
                    <a:p>
                      <a:r>
                        <a:rPr lang="pt-B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(21) 2254-1139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6621586"/>
                  </a:ext>
                </a:extLst>
              </a:tr>
              <a:tr h="396206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www.oba.org.br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88160636"/>
                  </a:ext>
                </a:extLst>
              </a:tr>
            </a:tbl>
          </a:graphicData>
        </a:graphic>
      </p:graphicFrame>
      <p:grpSp>
        <p:nvGrpSpPr>
          <p:cNvPr id="2" name="Agrupar 1"/>
          <p:cNvGrpSpPr/>
          <p:nvPr/>
        </p:nvGrpSpPr>
        <p:grpSpPr>
          <a:xfrm>
            <a:off x="3986911" y="1167955"/>
            <a:ext cx="667511" cy="4446461"/>
            <a:chOff x="3960784" y="1167955"/>
            <a:chExt cx="667511" cy="4446461"/>
          </a:xfrm>
        </p:grpSpPr>
        <p:pic>
          <p:nvPicPr>
            <p:cNvPr id="7" name="Imagem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009233" y="4171188"/>
              <a:ext cx="530717" cy="528828"/>
            </a:xfrm>
            <a:prstGeom prst="rect">
              <a:avLst/>
            </a:prstGeom>
          </p:spPr>
        </p:pic>
        <p:pic>
          <p:nvPicPr>
            <p:cNvPr id="8" name="Imagem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41810" y="2391918"/>
              <a:ext cx="477018" cy="470154"/>
            </a:xfrm>
            <a:prstGeom prst="rect">
              <a:avLst/>
            </a:prstGeom>
          </p:spPr>
        </p:pic>
        <p:pic>
          <p:nvPicPr>
            <p:cNvPr id="9" name="Imagem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35524" y="1773936"/>
              <a:ext cx="508521" cy="512064"/>
            </a:xfrm>
            <a:prstGeom prst="rect">
              <a:avLst/>
            </a:prstGeom>
          </p:spPr>
        </p:pic>
        <p:pic>
          <p:nvPicPr>
            <p:cNvPr id="10" name="Imagem 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988470" y="2969133"/>
              <a:ext cx="580515" cy="551307"/>
            </a:xfrm>
            <a:prstGeom prst="rect">
              <a:avLst/>
            </a:prstGeom>
          </p:spPr>
        </p:pic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997422" y="3632454"/>
              <a:ext cx="564933" cy="436626"/>
            </a:xfrm>
            <a:prstGeom prst="rect">
              <a:avLst/>
            </a:prstGeom>
          </p:spPr>
        </p:pic>
        <p:pic>
          <p:nvPicPr>
            <p:cNvPr id="1026" name="Picture 2" descr="Telefone, redondo, ícone - Baixar PNG/SVG Transparente"/>
            <p:cNvPicPr>
              <a:picLocks noChangeAspect="1" noChangeArrowheads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60784" y="4946905"/>
              <a:ext cx="667511" cy="6675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Imagem 23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050954" y="1167955"/>
              <a:ext cx="470514" cy="468821"/>
            </a:xfrm>
            <a:prstGeom prst="rect">
              <a:avLst/>
            </a:prstGeom>
          </p:spPr>
        </p:pic>
      </p:grpSp>
      <p:pic>
        <p:nvPicPr>
          <p:cNvPr id="26" name="Imagem 2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3429" y="2134037"/>
            <a:ext cx="4119654" cy="2734054"/>
          </a:xfrm>
          <a:prstGeom prst="rect">
            <a:avLst/>
          </a:prstGeom>
        </p:spPr>
      </p:pic>
      <p:pic>
        <p:nvPicPr>
          <p:cNvPr id="27" name="Imagem 2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0431" y="2573726"/>
            <a:ext cx="2801130" cy="178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092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</TotalTime>
  <Words>984</Words>
  <Application>Microsoft Office PowerPoint</Application>
  <PresentationFormat>Widescreen</PresentationFormat>
  <Paragraphs>78</Paragraphs>
  <Slides>12</Slides>
  <Notes>0</Notes>
  <HiddenSlides>0</HiddenSlides>
  <MMClips>0</MMClips>
  <ScaleCrop>false</ScaleCrop>
  <HeadingPairs>
    <vt:vector size="8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Tema do Office</vt:lpstr>
      <vt:lpstr>Document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Thales</dc:creator>
  <cp:lastModifiedBy>João Canalle</cp:lastModifiedBy>
  <cp:revision>20</cp:revision>
  <dcterms:created xsi:type="dcterms:W3CDTF">2020-07-14T20:04:48Z</dcterms:created>
  <dcterms:modified xsi:type="dcterms:W3CDTF">2020-07-17T21:50:07Z</dcterms:modified>
</cp:coreProperties>
</file>