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A502A-927B-49F6-B2B2-144CE6387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741AE9-1850-4B97-9164-89E375802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C12423-15C6-4620-9EE4-C733116E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BB30AB-D3F5-40F8-B601-1C4A5E85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890D2E-FC42-49DB-AD88-D1FAF47C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920C8-11D6-41E4-B143-40F85FC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34CD98-C58B-4E53-954E-26ABBF1D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30586-A6EE-4633-B152-85E19C78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DA4CF-982C-400D-A872-CD060FF6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858A2D-EED7-4440-8DA1-EF53F392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F17E28-E2C3-4117-829B-42251385A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E9A22E-34E0-4E94-A55C-F7A1407E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03D84E-AC45-4302-A526-5A6ADB6B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66CF64-8511-4409-87DE-DD7337EC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5BEDAF-6647-432F-A1C0-AA98BA6F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80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86DB7-DE9E-42B0-ACBE-B2D6A513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DA550-85F7-435D-A8EF-7003118D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C1914-84DA-4E02-B524-EAB46D11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E5760-BB3D-4AC1-8826-925097AC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C7FDB-5CC8-414C-8C6F-069139DD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93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B7913-97B4-416F-AF39-9CD794F4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1BB84E-86E3-4E03-A270-43D75E445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1E2DB-EDF3-4136-82C1-BEF8F558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470313-9CCA-4474-8FE9-65602B64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438219-94F3-4745-B758-DC7E5A82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75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079AD-5A78-42DD-B488-BC0B691C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10959F-4981-40DF-9E54-202CD145A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48D63C-5854-42D5-BC04-6BFD9B733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353499-29FB-41DA-A0E5-28724AF9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C50953-A8A3-4B55-817C-C8E3AA20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7FB7BD-FCA7-4F7A-9691-7677403B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8477B-1BB9-4BFC-8375-1494592D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BDD9CE-9199-4450-9139-4D964280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E24F22-FAEA-4A41-8676-9FED54FEB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75FFF9-3B6F-41DC-9520-5D93CB80C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2336CF-65EC-49DC-B31A-770FA7F7D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CD3FB3-6E6D-4FDF-B0D3-B3DA308F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7BEA07-9BCB-4A29-A654-6284B969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27ABA23-6D8C-41D2-9EE0-78605A32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51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E8174-2797-4E06-8786-F9C15769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07CE12-C735-42E5-B12A-6315806C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1B5B825-9369-462E-B51F-06F8FE57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782F26-4EC8-42A4-ACC4-75B81CB0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79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59DA6A-9436-4556-AD55-5DFB87AC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F6B270-F5DA-4E24-87D7-573B2024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7A9FD3-CA25-41A4-92C5-606C9EC7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6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2E0DE-4588-46CD-8DED-BC0D700D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FEFAB3-C0CC-41E8-AB40-9E667A0D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746147-F9C5-4866-9B16-6A6B1CC3F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2249AA-167C-496C-A1F6-FBC95ECA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B8D653-5F10-43DC-8A5F-B89A73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57CDE3-A740-44F0-A817-03E5B2A7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51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24ED-F71E-4372-9D9D-6923490C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1AD97D5-7727-4576-A089-64670CE51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C3F4A1-00B6-4BA0-8FBF-B878E0D06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5EC33F-6ED6-483C-8159-289E4BBF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270266-925D-407C-BC38-64BAB3D6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3A781E-9AC7-4FEC-A866-1857476D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4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  <a:gs pos="8000">
              <a:schemeClr val="tx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D3F056-0FA5-412D-8C05-E6F74BCA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5985D6-6E1F-432C-8A63-713CF303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E03F1D-0DD4-43CB-9723-4B9B0408E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0D61-18C5-43C3-B1E9-DC01831C9E62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2C6581-C29D-49D8-B543-7C25249D7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418592-110C-477B-B592-91267E8C0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058F-6FBD-4295-92D9-6A108E08F9E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" y="6177850"/>
            <a:ext cx="1105988" cy="68015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772503" y="5996466"/>
            <a:ext cx="1576251" cy="1000871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01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BB5ADDC-C14F-49C4-94FF-85C974DD9678}"/>
              </a:ext>
            </a:extLst>
          </p:cNvPr>
          <p:cNvSpPr/>
          <p:nvPr/>
        </p:nvSpPr>
        <p:spPr>
          <a:xfrm>
            <a:off x="189389" y="208055"/>
            <a:ext cx="8279907" cy="220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9) (1 ponto) Comentários: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 satélite artificial é um equipamento construído pelo homem e que é colocado para girar em torno da Terra, da mesma forma como a Lua.  Chamamos de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órbita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ao caminho seguido pelo satélite.  Em 1957, a Rússia lançou o primeiro satélite artificial da Terra, chamado Sputnik.  Em 2007 comemoramos 50 anos deste lançamento.  Em 1993, o Brasil colocou em órbita o Satélite de Coleta de Dados 1 (SCD-1), desenvolvido e fabricado pelo Instituto Nacional de Pesquisas Espaciais (INPE).  A possibilidade de assistirmos ao vivo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pela</a:t>
            </a:r>
            <a:endParaRPr lang="pt-BR" dirty="0"/>
          </a:p>
        </p:txBody>
      </p:sp>
      <p:grpSp>
        <p:nvGrpSpPr>
          <p:cNvPr id="28" name="Agrupar 27"/>
          <p:cNvGrpSpPr/>
          <p:nvPr/>
        </p:nvGrpSpPr>
        <p:grpSpPr>
          <a:xfrm>
            <a:off x="1545877" y="3603813"/>
            <a:ext cx="1430406" cy="1519700"/>
            <a:chOff x="1545877" y="3603813"/>
            <a:chExt cx="1430406" cy="1519700"/>
          </a:xfrm>
        </p:grpSpPr>
        <p:sp>
          <p:nvSpPr>
            <p:cNvPr id="9" name="Elipse 8"/>
            <p:cNvSpPr/>
            <p:nvPr/>
          </p:nvSpPr>
          <p:spPr>
            <a:xfrm>
              <a:off x="1559859" y="3603813"/>
              <a:ext cx="1380566" cy="15060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0DC04003-41DD-4AE4-AE57-91A1A3421C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0931124"/>
                </p:ext>
              </p:extLst>
            </p:nvPr>
          </p:nvGraphicFramePr>
          <p:xfrm>
            <a:off x="1545877" y="3607450"/>
            <a:ext cx="1430406" cy="151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7" r:id="rId3" imgW="2376000" imgH="2545200" progId="CorelDRAW.Graphic.10">
                    <p:embed/>
                  </p:oleObj>
                </mc:Choice>
                <mc:Fallback>
                  <p:oleObj r:id="rId3" imgW="2376000" imgH="2545200" progId="CorelDRAW.Graphic.10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877" y="3607450"/>
                          <a:ext cx="1430406" cy="15160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7EA0526E-B6C9-4E6A-82E2-5240FDDF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5" name="Agrupar 24"/>
          <p:cNvGrpSpPr/>
          <p:nvPr/>
        </p:nvGrpSpPr>
        <p:grpSpPr>
          <a:xfrm>
            <a:off x="4160483" y="3607450"/>
            <a:ext cx="1439863" cy="2065338"/>
            <a:chOff x="4160483" y="3607450"/>
            <a:chExt cx="1439863" cy="2065338"/>
          </a:xfrm>
        </p:grpSpPr>
        <p:sp>
          <p:nvSpPr>
            <p:cNvPr id="10" name="Elipse 9"/>
            <p:cNvSpPr/>
            <p:nvPr/>
          </p:nvSpPr>
          <p:spPr>
            <a:xfrm>
              <a:off x="4177554" y="3612776"/>
              <a:ext cx="1389528" cy="20349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D2A89C01-07A3-4082-8408-E233130CC3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9194942"/>
                </p:ext>
              </p:extLst>
            </p:nvPr>
          </p:nvGraphicFramePr>
          <p:xfrm>
            <a:off x="4160483" y="3607450"/>
            <a:ext cx="1439863" cy="2065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" r:id="rId5" imgW="2376000" imgH="3440160" progId="CorelDRAW.Graphic.10">
                    <p:embed/>
                  </p:oleObj>
                </mc:Choice>
                <mc:Fallback>
                  <p:oleObj r:id="rId5" imgW="2376000" imgH="3440160" progId="CorelDRAW.Graphic.10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483" y="3607450"/>
                          <a:ext cx="1439863" cy="2065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Agrupar 25"/>
          <p:cNvGrpSpPr/>
          <p:nvPr/>
        </p:nvGrpSpPr>
        <p:grpSpPr>
          <a:xfrm>
            <a:off x="6637952" y="3607450"/>
            <a:ext cx="1439863" cy="2073275"/>
            <a:chOff x="6637952" y="3607450"/>
            <a:chExt cx="1439863" cy="2073275"/>
          </a:xfrm>
        </p:grpSpPr>
        <p:sp>
          <p:nvSpPr>
            <p:cNvPr id="22" name="Elipse 21"/>
            <p:cNvSpPr/>
            <p:nvPr/>
          </p:nvSpPr>
          <p:spPr>
            <a:xfrm>
              <a:off x="6642846" y="3621741"/>
              <a:ext cx="1407460" cy="20439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8CACA66F-1A4A-4E3B-95FB-1C24BC6AD7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5850730"/>
                </p:ext>
              </p:extLst>
            </p:nvPr>
          </p:nvGraphicFramePr>
          <p:xfrm>
            <a:off x="6637952" y="3607450"/>
            <a:ext cx="1439863" cy="207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" r:id="rId7" imgW="2569320" imgH="3730320" progId="CorelDRAW.Graphic.10">
                    <p:embed/>
                  </p:oleObj>
                </mc:Choice>
                <mc:Fallback>
                  <p:oleObj r:id="rId7" imgW="2569320" imgH="3730320" progId="CorelDRAW.Graphic.10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7952" y="3607450"/>
                          <a:ext cx="1439863" cy="2073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12">
            <a:extLst>
              <a:ext uri="{FF2B5EF4-FFF2-40B4-BE49-F238E27FC236}">
                <a16:creationId xmlns:a16="http://schemas.microsoft.com/office/drawing/2014/main" id="{1FF7D3F0-0CF5-436B-9217-B20FDD3A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7" name="Agrupar 26"/>
          <p:cNvGrpSpPr/>
          <p:nvPr/>
        </p:nvGrpSpPr>
        <p:grpSpPr>
          <a:xfrm>
            <a:off x="9242612" y="3607450"/>
            <a:ext cx="1221750" cy="2773363"/>
            <a:chOff x="9242612" y="3607450"/>
            <a:chExt cx="1221750" cy="2773363"/>
          </a:xfrm>
        </p:grpSpPr>
        <p:sp>
          <p:nvSpPr>
            <p:cNvPr id="23" name="Elipse 22"/>
            <p:cNvSpPr/>
            <p:nvPr/>
          </p:nvSpPr>
          <p:spPr>
            <a:xfrm>
              <a:off x="9242612" y="3612776"/>
              <a:ext cx="1210235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9C44862E-690B-4F4C-9714-658BB16277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8064271"/>
                </p:ext>
              </p:extLst>
            </p:nvPr>
          </p:nvGraphicFramePr>
          <p:xfrm>
            <a:off x="9253099" y="3607450"/>
            <a:ext cx="1211263" cy="277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" r:id="rId9" imgW="2013120" imgH="4625280" progId="CorelDRAW.Graphic.10">
                    <p:embed/>
                  </p:oleObj>
                </mc:Choice>
                <mc:Fallback>
                  <p:oleObj r:id="rId9" imgW="2013120" imgH="4625280" progId="CorelDRAW.Graphic.10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3099" y="3607450"/>
                          <a:ext cx="1211263" cy="2773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176E315C-E870-4F5E-B179-0360308CE54E}"/>
              </a:ext>
            </a:extLst>
          </p:cNvPr>
          <p:cNvSpPr/>
          <p:nvPr/>
        </p:nvSpPr>
        <p:spPr>
          <a:xfrm>
            <a:off x="189389" y="5743265"/>
            <a:ext cx="1454244" cy="380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9): </a:t>
            </a:r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A150B61-AE52-4066-B588-65A89835ADBC}"/>
              </a:ext>
            </a:extLst>
          </p:cNvPr>
          <p:cNvSpPr/>
          <p:nvPr/>
        </p:nvSpPr>
        <p:spPr>
          <a:xfrm>
            <a:off x="1452281" y="5770889"/>
            <a:ext cx="780825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aluno deveria ter pintado o continente sul americano do globo da primeira figura da esquerda para a direita. Se ele pintou qualquer outra parte, mas da primeira figura ele ainda ganha todo o ponto da questão.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AC235CB-1F27-470B-A8A0-707D3A009D6B}"/>
              </a:ext>
            </a:extLst>
          </p:cNvPr>
          <p:cNvSpPr/>
          <p:nvPr/>
        </p:nvSpPr>
        <p:spPr>
          <a:xfrm>
            <a:off x="2263806" y="4416286"/>
            <a:ext cx="218838" cy="2178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97223" y="2343181"/>
            <a:ext cx="11779623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televisão eventos esportivos, noticiários,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é uma das conquistas do programa espacial mundial.  As figuras abaixo mostram </a:t>
            </a:r>
            <a:r>
              <a:rPr lang="pt-BR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planeta Terra e ao redor dele a órbita de algum satélite artificial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As órbitas podem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ter</a:t>
            </a:r>
            <a:r>
              <a:rPr lang="pt-BR" dirty="0"/>
              <a:t>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várias formas, como você pode ver nas figuras. 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PINTE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qualquer cor, a América do Sul, da figura na qual a órbita é </a:t>
            </a:r>
            <a:r>
              <a:rPr lang="pt-B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CIRCULAR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2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C7A008-625D-4649-A2DA-631C1918A876}"/>
              </a:ext>
            </a:extLst>
          </p:cNvPr>
          <p:cNvSpPr/>
          <p:nvPr/>
        </p:nvSpPr>
        <p:spPr>
          <a:xfrm>
            <a:off x="268854" y="202289"/>
            <a:ext cx="5226511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10) (1 ponto) Comentários: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As imagens da superfície da Terra, obtidas a partir de satélites, são muito úteis no estudo do tempo, de oceanos, rios, cidades, florestas e culturas agrícolas. Abaixo está a imagem da cidade de Belém, capital do estado do Pará, foi obtida pelo satélite CBERS, que foi construído por brasileiros e chineses.</a:t>
            </a:r>
            <a:endParaRPr lang="pt-BR" dirty="0"/>
          </a:p>
        </p:txBody>
      </p:sp>
      <p:pic>
        <p:nvPicPr>
          <p:cNvPr id="8194" name="Picture 2" descr="CBERS_Belem_pb">
            <a:extLst>
              <a:ext uri="{FF2B5EF4-FFF2-40B4-BE49-F238E27FC236}">
                <a16:creationId xmlns:a16="http://schemas.microsoft.com/office/drawing/2014/main" id="{4E8ABD24-4449-4568-85D0-6937DDC6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2" y="322473"/>
            <a:ext cx="2705427" cy="27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A5FFDBF-6533-46E9-9949-790D3BA2D266}"/>
              </a:ext>
            </a:extLst>
          </p:cNvPr>
          <p:cNvSpPr/>
          <p:nvPr/>
        </p:nvSpPr>
        <p:spPr>
          <a:xfrm>
            <a:off x="277820" y="3033985"/>
            <a:ext cx="11546628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Abaixo da figura grande tem 4 figuras pequenas. Faça um grande </a:t>
            </a: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sobre aquela que </a:t>
            </a:r>
            <a:r>
              <a:rPr lang="pt-PT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não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pertence à figura grande.</a:t>
            </a:r>
            <a:endParaRPr lang="pt-BR" dirty="0"/>
          </a:p>
        </p:txBody>
      </p:sp>
      <p:pic>
        <p:nvPicPr>
          <p:cNvPr id="8199" name="Picture 7" descr="CBERS_Belem_pb_1">
            <a:extLst>
              <a:ext uri="{FF2B5EF4-FFF2-40B4-BE49-F238E27FC236}">
                <a16:creationId xmlns:a16="http://schemas.microsoft.com/office/drawing/2014/main" id="{DFDC42DE-8CD9-4A7D-81B0-64C9F0B0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1" y="3796278"/>
            <a:ext cx="1546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BERS_Belem_pb_2">
            <a:extLst>
              <a:ext uri="{FF2B5EF4-FFF2-40B4-BE49-F238E27FC236}">
                <a16:creationId xmlns:a16="http://schemas.microsoft.com/office/drawing/2014/main" id="{B2B4FDD0-CB98-4662-A08F-529E780F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85" y="379627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CBERS_Sao_Luis_pb_2">
            <a:extLst>
              <a:ext uri="{FF2B5EF4-FFF2-40B4-BE49-F238E27FC236}">
                <a16:creationId xmlns:a16="http://schemas.microsoft.com/office/drawing/2014/main" id="{8DE35296-5D37-4DB9-9D34-29B4B521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94" y="3737786"/>
            <a:ext cx="1531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CBERS_Belem_pb_4">
            <a:extLst>
              <a:ext uri="{FF2B5EF4-FFF2-40B4-BE49-F238E27FC236}">
                <a16:creationId xmlns:a16="http://schemas.microsoft.com/office/drawing/2014/main" id="{357260E4-4471-4A41-B686-DDCE73C3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615" y="3737786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B8C033F-6D6F-4F74-8C09-E9CE33AE3DAA}"/>
              </a:ext>
            </a:extLst>
          </p:cNvPr>
          <p:cNvSpPr/>
          <p:nvPr/>
        </p:nvSpPr>
        <p:spPr>
          <a:xfrm>
            <a:off x="1245242" y="535271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48A4CC9-DA35-4EE6-B5FC-BEB65549F8A4}"/>
              </a:ext>
            </a:extLst>
          </p:cNvPr>
          <p:cNvSpPr/>
          <p:nvPr/>
        </p:nvSpPr>
        <p:spPr>
          <a:xfrm>
            <a:off x="4144337" y="530833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</a:t>
            </a: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78AB87C-399A-4496-A360-53684D1D0820}"/>
              </a:ext>
            </a:extLst>
          </p:cNvPr>
          <p:cNvSpPr/>
          <p:nvPr/>
        </p:nvSpPr>
        <p:spPr>
          <a:xfrm>
            <a:off x="7091689" y="52981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</a:t>
            </a:r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8281AAA-7605-40EF-97E9-9C87888FE394}"/>
              </a:ext>
            </a:extLst>
          </p:cNvPr>
          <p:cNvSpPr/>
          <p:nvPr/>
        </p:nvSpPr>
        <p:spPr>
          <a:xfrm>
            <a:off x="10143291" y="525549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CA197A5-7D6A-4A8A-8A4D-380F7F119BCE}"/>
              </a:ext>
            </a:extLst>
          </p:cNvPr>
          <p:cNvSpPr/>
          <p:nvPr/>
        </p:nvSpPr>
        <p:spPr>
          <a:xfrm>
            <a:off x="1703294" y="5829284"/>
            <a:ext cx="10121153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figura (c) não pertence à imagem dada, de modo que sobre ela o aluno deveria ter feito um X ou uma outra marca qualquer.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FF65F04-B882-487D-94B1-1B2B3AF52F6B}"/>
              </a:ext>
            </a:extLst>
          </p:cNvPr>
          <p:cNvSpPr/>
          <p:nvPr/>
        </p:nvSpPr>
        <p:spPr>
          <a:xfrm>
            <a:off x="268854" y="5790226"/>
            <a:ext cx="1569660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10): </a:t>
            </a:r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6C4C1E8-C257-4EE0-8103-3B6F137F84BF}"/>
              </a:ext>
            </a:extLst>
          </p:cNvPr>
          <p:cNvSpPr/>
          <p:nvPr/>
        </p:nvSpPr>
        <p:spPr>
          <a:xfrm>
            <a:off x="7005032" y="4129663"/>
            <a:ext cx="5106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30467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FCFE264-2CFB-48AB-8CFB-05D793F279B5}"/>
              </a:ext>
            </a:extLst>
          </p:cNvPr>
          <p:cNvSpPr/>
          <p:nvPr/>
        </p:nvSpPr>
        <p:spPr>
          <a:xfrm>
            <a:off x="142043" y="348422"/>
            <a:ext cx="8291743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1) (1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Quando vemos a Lua inteirinha nós dizemos que ela é uma “lua cheia” e quando não vemos nadinha do lado iluminado da Lua nós dizemos que é uma “lua nova”.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58E3D30-A067-416E-822C-6CDBEBD4F5D2}"/>
              </a:ext>
            </a:extLst>
          </p:cNvPr>
          <p:cNvSpPr/>
          <p:nvPr/>
        </p:nvSpPr>
        <p:spPr>
          <a:xfrm>
            <a:off x="142043" y="1555785"/>
            <a:ext cx="8291743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1a)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Quando  a Lua está mais perto do Sol? Na lua cheia ou na lua nova? </a:t>
            </a:r>
            <a:r>
              <a:rPr lang="pt-B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Quer uma Ajuda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?: Veja a  figura da pergunta 1b.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C1B0BC7-8C86-430B-B1CC-7834598580FC}"/>
              </a:ext>
            </a:extLst>
          </p:cNvPr>
          <p:cNvSpPr/>
          <p:nvPr/>
        </p:nvSpPr>
        <p:spPr>
          <a:xfrm>
            <a:off x="142043" y="2486149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1a): . . . . . . . . . . . . . . . . . . . . . . . . 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8739B2-A1BE-45B7-AA12-3B96A40B6B64}"/>
              </a:ext>
            </a:extLst>
          </p:cNvPr>
          <p:cNvSpPr/>
          <p:nvPr/>
        </p:nvSpPr>
        <p:spPr>
          <a:xfrm>
            <a:off x="2134451" y="242759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 lua nova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2C8703-7E09-40FE-ADCC-7F8005DB6BF5}"/>
              </a:ext>
            </a:extLst>
          </p:cNvPr>
          <p:cNvSpPr/>
          <p:nvPr/>
        </p:nvSpPr>
        <p:spPr>
          <a:xfrm>
            <a:off x="142043" y="3054723"/>
            <a:ext cx="11887200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1b) (0,5 ponto)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Pinte de qualquer cor, na figura esquemática abaixo, a Lua quando ela está na fase CHEIA. (Este é um desenho de como alguém veria o sistema Terra, Lua e Sol se estivesse muito, mas muito acima da Terra. Está tudo fora de escala. Foi desconsiderada a translação da Terra neste desenho.)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0D30759-5A89-4353-9A33-331186241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95" y="4194858"/>
            <a:ext cx="6497459" cy="231472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14ECE64-52B4-4963-8A06-C0E98091FBAD}"/>
              </a:ext>
            </a:extLst>
          </p:cNvPr>
          <p:cNvSpPr/>
          <p:nvPr/>
        </p:nvSpPr>
        <p:spPr>
          <a:xfrm>
            <a:off x="142043" y="426912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1b): 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CADD571-460B-4B29-9233-26B2EF3D6B1C}"/>
              </a:ext>
            </a:extLst>
          </p:cNvPr>
          <p:cNvSpPr/>
          <p:nvPr/>
        </p:nvSpPr>
        <p:spPr>
          <a:xfrm>
            <a:off x="142043" y="4525276"/>
            <a:ext cx="5370483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Vemos a Lua em sua fase cheia quando ela está na posição em que foi pintada na figura abaixo. (Se por acaso o aluno pintou só a metade dela virada para o Sol, ainda assim deve-se dar 0,5 ponto para ele.)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C823DC8-4EAC-491A-8FC2-1478AFBED850}"/>
              </a:ext>
            </a:extLst>
          </p:cNvPr>
          <p:cNvSpPr/>
          <p:nvPr/>
        </p:nvSpPr>
        <p:spPr>
          <a:xfrm>
            <a:off x="6177924" y="5150612"/>
            <a:ext cx="230820" cy="249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17EC527-0534-41DC-A8E7-A8C78F7383B7}"/>
              </a:ext>
            </a:extLst>
          </p:cNvPr>
          <p:cNvSpPr/>
          <p:nvPr/>
        </p:nvSpPr>
        <p:spPr>
          <a:xfrm>
            <a:off x="216023" y="231222"/>
            <a:ext cx="8253274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2) (1 ponto)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Os planetas têm cores. Marte, por exemplo, é vermelho e Saturno é amarelado. 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2a)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Qual é o nome do planeta que é AZUL? (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Ajuda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tem gente que mora nele e uma parte dele está no cartaz da X OBA)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BABB154-1839-4A0F-AA43-49BABDA28226}"/>
              </a:ext>
            </a:extLst>
          </p:cNvPr>
          <p:cNvSpPr/>
          <p:nvPr/>
        </p:nvSpPr>
        <p:spPr>
          <a:xfrm>
            <a:off x="216023" y="2700145"/>
            <a:ext cx="4455066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2a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: . . . . . . . . . . . . . . . . . . . . . . . . 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DD5C9-5D76-4440-9224-70C9DAC16A60}"/>
              </a:ext>
            </a:extLst>
          </p:cNvPr>
          <p:cNvSpPr/>
          <p:nvPr/>
        </p:nvSpPr>
        <p:spPr>
          <a:xfrm>
            <a:off x="220462" y="3828464"/>
            <a:ext cx="11751076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2b) (0,5 ponto)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estrelas também têm cores.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Aldebaran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por exemplo, é vermelha e as Plêiades são azuis. Qual é a cor daquela estrelona  que todo mundo vê durante o dia?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03B66E-1F06-4062-BDE6-6B96AF42A227}"/>
              </a:ext>
            </a:extLst>
          </p:cNvPr>
          <p:cNvSpPr/>
          <p:nvPr/>
        </p:nvSpPr>
        <p:spPr>
          <a:xfrm>
            <a:off x="214352" y="5356928"/>
            <a:ext cx="6429965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2b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: . . . . . . . . . . . . . . . . . . . . . . . . . . . . . . . . . . . . . </a:t>
            </a: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. . . 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215236-C05C-4828-8F57-2C91B09AA159}"/>
              </a:ext>
            </a:extLst>
          </p:cNvPr>
          <p:cNvSpPr/>
          <p:nvPr/>
        </p:nvSpPr>
        <p:spPr>
          <a:xfrm>
            <a:off x="2504738" y="2547694"/>
            <a:ext cx="862480" cy="454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Terra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C33D38C-1BEF-4201-B450-A788DDD4B614}"/>
              </a:ext>
            </a:extLst>
          </p:cNvPr>
          <p:cNvSpPr/>
          <p:nvPr/>
        </p:nvSpPr>
        <p:spPr>
          <a:xfrm>
            <a:off x="1684908" y="5213186"/>
            <a:ext cx="4704621" cy="454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Amarela, ou amarelada ou algo assim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128B6FB-2EC9-4CB5-B80B-FC161A32ED79}"/>
              </a:ext>
            </a:extLst>
          </p:cNvPr>
          <p:cNvSpPr/>
          <p:nvPr/>
        </p:nvSpPr>
        <p:spPr>
          <a:xfrm>
            <a:off x="198268" y="428321"/>
            <a:ext cx="8217764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3) (1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cartaz da X OBA, deste ano de 2007, representamos um pedaço da Terra, a Lua, 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ex-planeta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Plutão, 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asteróide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Quaoar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asteróide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Sedna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33026C-B35C-4D7F-9A8A-2726D320963D}"/>
              </a:ext>
            </a:extLst>
          </p:cNvPr>
          <p:cNvSpPr/>
          <p:nvPr/>
        </p:nvSpPr>
        <p:spPr>
          <a:xfrm>
            <a:off x="198267" y="1516472"/>
            <a:ext cx="8217763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Pergunta: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Qual deles passou, a partir de 2006, a ser chamado de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D378CA-335A-4DA7-A932-5EBAC856B6D5}"/>
              </a:ext>
            </a:extLst>
          </p:cNvPr>
          <p:cNvSpPr/>
          <p:nvPr/>
        </p:nvSpPr>
        <p:spPr>
          <a:xfrm>
            <a:off x="198267" y="2711674"/>
            <a:ext cx="4512774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3a): . . . . . . . . . . . . . . . . . . . . . . . . . 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0EFA14-1864-47AC-839D-F9E6F3936C32}"/>
              </a:ext>
            </a:extLst>
          </p:cNvPr>
          <p:cNvSpPr/>
          <p:nvPr/>
        </p:nvSpPr>
        <p:spPr>
          <a:xfrm>
            <a:off x="127246" y="4048867"/>
            <a:ext cx="11733321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3b)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asteróide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Ceres que “vive” no cinturão de asteróides entre Marte e Júpiter e o asteróide Éris, que “vive” muito além de Plutão, foram promovidos em 2006, a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PLANETAS ANÕES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Qual dos dois está mais perto da Terra?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3009F0-2306-4AB6-97E6-BB8ACAF2F3E4}"/>
              </a:ext>
            </a:extLst>
          </p:cNvPr>
          <p:cNvSpPr/>
          <p:nvPr/>
        </p:nvSpPr>
        <p:spPr>
          <a:xfrm>
            <a:off x="127246" y="5341528"/>
            <a:ext cx="4512774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3a): . . . . . . . . . . . . . . . . . . . . . . . . . 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14873A-6EA5-4CDA-86DD-50D973CDBEA1}"/>
              </a:ext>
            </a:extLst>
          </p:cNvPr>
          <p:cNvSpPr/>
          <p:nvPr/>
        </p:nvSpPr>
        <p:spPr>
          <a:xfrm>
            <a:off x="2382519" y="2581767"/>
            <a:ext cx="970137" cy="454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Plutão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3A9EC8A-4E37-4041-98CA-57FB777EF659}"/>
              </a:ext>
            </a:extLst>
          </p:cNvPr>
          <p:cNvSpPr/>
          <p:nvPr/>
        </p:nvSpPr>
        <p:spPr>
          <a:xfrm>
            <a:off x="2393387" y="5231246"/>
            <a:ext cx="867289" cy="454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Ceres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C9E693-C308-49C0-BAC8-8FC4201E46FF}"/>
              </a:ext>
            </a:extLst>
          </p:cNvPr>
          <p:cNvSpPr/>
          <p:nvPr/>
        </p:nvSpPr>
        <p:spPr>
          <a:xfrm>
            <a:off x="216022" y="330667"/>
            <a:ext cx="8217763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4) (1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(Esta é um pouco difícil.) Os astrônomos fizeram uma nova regra. Para um astro ser chamado de PLANETA ele precisa: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3429E8-BC48-4D7C-91BE-8D6C9255D8C2}"/>
              </a:ext>
            </a:extLst>
          </p:cNvPr>
          <p:cNvSpPr/>
          <p:nvPr/>
        </p:nvSpPr>
        <p:spPr>
          <a:xfrm>
            <a:off x="216021" y="1466970"/>
            <a:ext cx="11600157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14000"/>
              </a:lnSpc>
              <a:buFont typeface="+mj-lt"/>
              <a:buAutoNum type="alphaLcParenR"/>
              <a:tabLst>
                <a:tab pos="2286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Girar ao redor de uma estrela (com ou sem luas ao seu redor); </a:t>
            </a: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 Ser redondo como uma bola (ou quase redondo) (com ou sem anéis, não importa) </a:t>
            </a: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AINDA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MAIS: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 Não pode ter vizinhos próximos dele, ou seja, ele tem que ser o “rei do pedaço”! O “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manda-chuva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ara ser chamado de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ele precisa atender aos itens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b) e NAO atender ao c).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72D6402-39FE-4208-8E5D-254F6AE648CB}"/>
              </a:ext>
            </a:extLst>
          </p:cNvPr>
          <p:cNvSpPr/>
          <p:nvPr/>
        </p:nvSpPr>
        <p:spPr>
          <a:xfrm>
            <a:off x="713170" y="3803601"/>
            <a:ext cx="11600156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Sabendo isso escreva na frente dos astros abaixo relacionados se eles são: PLANETA ou PLANETA ANÃO: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809C441-A460-459D-AAB4-5E7AC8192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4389375"/>
            <a:ext cx="8680704" cy="182575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0D9297E-1A7B-4218-A2D9-11F254BAE9AB}"/>
              </a:ext>
            </a:extLst>
          </p:cNvPr>
          <p:cNvSpPr/>
          <p:nvPr/>
        </p:nvSpPr>
        <p:spPr>
          <a:xfrm>
            <a:off x="3917163" y="6337376"/>
            <a:ext cx="3986989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Observação: 0,1 ponto cada item correto.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B36C3E-5073-4E11-BE36-78F56972FB28}"/>
              </a:ext>
            </a:extLst>
          </p:cNvPr>
          <p:cNvSpPr/>
          <p:nvPr/>
        </p:nvSpPr>
        <p:spPr>
          <a:xfrm>
            <a:off x="1752363" y="5809083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112771-20F6-49AD-8827-04015AE47B10}"/>
              </a:ext>
            </a:extLst>
          </p:cNvPr>
          <p:cNvSpPr/>
          <p:nvPr/>
        </p:nvSpPr>
        <p:spPr>
          <a:xfrm>
            <a:off x="1755648" y="5139093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F78E1E5-D33D-4F9A-992F-5E0C189F14A4}"/>
              </a:ext>
            </a:extLst>
          </p:cNvPr>
          <p:cNvSpPr/>
          <p:nvPr/>
        </p:nvSpPr>
        <p:spPr>
          <a:xfrm>
            <a:off x="1755648" y="4798395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E2A8298-A9A6-4B90-B649-5B2929EA4136}"/>
              </a:ext>
            </a:extLst>
          </p:cNvPr>
          <p:cNvSpPr/>
          <p:nvPr/>
        </p:nvSpPr>
        <p:spPr>
          <a:xfrm>
            <a:off x="1755648" y="4453571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91A01A8-9323-4C50-A9A0-EDF5D232270C}"/>
              </a:ext>
            </a:extLst>
          </p:cNvPr>
          <p:cNvSpPr/>
          <p:nvPr/>
        </p:nvSpPr>
        <p:spPr>
          <a:xfrm>
            <a:off x="6019384" y="5479521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25F26E8-5ED6-48E7-AFF1-F10705C1A97E}"/>
              </a:ext>
            </a:extLst>
          </p:cNvPr>
          <p:cNvSpPr/>
          <p:nvPr/>
        </p:nvSpPr>
        <p:spPr>
          <a:xfrm>
            <a:off x="6016099" y="5122469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D0171F8-8940-42FB-84A3-7908D01E1073}"/>
              </a:ext>
            </a:extLst>
          </p:cNvPr>
          <p:cNvSpPr/>
          <p:nvPr/>
        </p:nvSpPr>
        <p:spPr>
          <a:xfrm>
            <a:off x="6012814" y="4798395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D0013A9-17D4-4242-9486-362365C70B27}"/>
              </a:ext>
            </a:extLst>
          </p:cNvPr>
          <p:cNvSpPr/>
          <p:nvPr/>
        </p:nvSpPr>
        <p:spPr>
          <a:xfrm>
            <a:off x="6016099" y="4471794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94B339A-3874-41F1-8A9F-5B290426356E}"/>
              </a:ext>
            </a:extLst>
          </p:cNvPr>
          <p:cNvSpPr/>
          <p:nvPr/>
        </p:nvSpPr>
        <p:spPr>
          <a:xfrm>
            <a:off x="1752363" y="5455283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EBBEAAD-DE7F-4271-841D-6ACE8269B612}"/>
              </a:ext>
            </a:extLst>
          </p:cNvPr>
          <p:cNvSpPr/>
          <p:nvPr/>
        </p:nvSpPr>
        <p:spPr>
          <a:xfrm>
            <a:off x="6016099" y="5793967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EFF0B04-078F-434A-A032-D45D119BCEF8}"/>
              </a:ext>
            </a:extLst>
          </p:cNvPr>
          <p:cNvSpPr/>
          <p:nvPr/>
        </p:nvSpPr>
        <p:spPr>
          <a:xfrm>
            <a:off x="216024" y="307578"/>
            <a:ext cx="8226640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5) (1 ponto)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Você sabe que a Terra gira ao redor do Sol e </a:t>
            </a:r>
            <a:r>
              <a:rPr lang="pt-PT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quase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sempre à mesma distância dele num movimento </a:t>
            </a:r>
            <a:r>
              <a:rPr lang="pt-PT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quase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circular chamado elipse. Chamamos este movimento de translação.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0AB6F4D-7EF9-4DEC-AC54-B41473834BFF}"/>
              </a:ext>
            </a:extLst>
          </p:cNvPr>
          <p:cNvSpPr/>
          <p:nvPr/>
        </p:nvSpPr>
        <p:spPr>
          <a:xfrm>
            <a:off x="216023" y="1600174"/>
            <a:ext cx="8226639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5a)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Além da translação a Terra gira sobre ela mesma, o que causa os dias e as noites. Por que não vemos o Sol durante a noite? Se quiser faça uma figura para explicar.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D7F172-C84A-4C0F-957C-877CEFA3F2ED}"/>
              </a:ext>
            </a:extLst>
          </p:cNvPr>
          <p:cNvSpPr/>
          <p:nvPr/>
        </p:nvSpPr>
        <p:spPr>
          <a:xfrm>
            <a:off x="216023" y="2892770"/>
            <a:ext cx="11031985" cy="38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5a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5D2705-597C-4779-A9A0-C67B73022B3C}"/>
              </a:ext>
            </a:extLst>
          </p:cNvPr>
          <p:cNvSpPr/>
          <p:nvPr/>
        </p:nvSpPr>
        <p:spPr>
          <a:xfrm>
            <a:off x="207314" y="3828314"/>
            <a:ext cx="6019315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5b)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Ao lado já desenhamos o Sol. 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Desenhe você, o caminho que a Terra faz ao redor do Sol.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5525E7C-EA1F-4703-8056-A48C607D3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43" y="4627757"/>
            <a:ext cx="1043651" cy="68881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DA9229E-251D-483C-9287-A5B50820A809}"/>
              </a:ext>
            </a:extLst>
          </p:cNvPr>
          <p:cNvSpPr/>
          <p:nvPr/>
        </p:nvSpPr>
        <p:spPr>
          <a:xfrm>
            <a:off x="1627572" y="2903776"/>
            <a:ext cx="10259627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Porque o Sol está do outro lado da Terra, ou algo que dê esta idéia. Ele também pode até ter pintado para ilustrar a resposta.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30BFAC-2348-49DA-8351-CEA31BEF3359}"/>
              </a:ext>
            </a:extLst>
          </p:cNvPr>
          <p:cNvSpPr/>
          <p:nvPr/>
        </p:nvSpPr>
        <p:spPr>
          <a:xfrm>
            <a:off x="207314" y="4525905"/>
            <a:ext cx="8283543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figura correta é similar a um círculo com o Sol ligeiramente deslocado do centro do círculo (veja figura à direita), porém aceita-se figuras apenas semelhantes a esta. Se desenharem algo muito diferente disso, então não recebem nada pela resposta, principalmente se fizerem uma figura elíptica muito achatada com o Sol no centro da elipse.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CDADFF7-B99D-42F6-BC53-9488357B4F2C}"/>
              </a:ext>
            </a:extLst>
          </p:cNvPr>
          <p:cNvSpPr/>
          <p:nvPr/>
        </p:nvSpPr>
        <p:spPr>
          <a:xfrm>
            <a:off x="9170633" y="4214244"/>
            <a:ext cx="1521461" cy="1551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ACD3D5-A0E3-454D-867C-C73EC5196012}"/>
              </a:ext>
            </a:extLst>
          </p:cNvPr>
          <p:cNvSpPr/>
          <p:nvPr/>
        </p:nvSpPr>
        <p:spPr>
          <a:xfrm>
            <a:off x="199114" y="448150"/>
            <a:ext cx="8075720" cy="733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 6) (1 ponto) 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Coloque uma letra em cada quadradinho formando a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resposta certa a cada uma das perguntas: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horizontal: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E41CC5-DD36-4EB4-BCEF-DBFADA616F27}"/>
              </a:ext>
            </a:extLst>
          </p:cNvPr>
          <p:cNvSpPr/>
          <p:nvPr/>
        </p:nvSpPr>
        <p:spPr>
          <a:xfrm>
            <a:off x="111176" y="1843376"/>
            <a:ext cx="7709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→ O maior dos planetas, com uma grande mancha vermelha e finos anéis.</a:t>
            </a:r>
          </a:p>
          <a:p>
            <a:pPr algn="just" hangingPunct="0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→ Sofreu um eclipse total no dia 3 de março de 2007.</a:t>
            </a:r>
          </a:p>
          <a:p>
            <a:pPr algn="just" hangingPunct="0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→ Tem o mais lindo sistema de anéis e uma gigantesca lua chamada Titã.</a:t>
            </a:r>
          </a:p>
          <a:p>
            <a:pPr algn="just" hangingPunct="0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→ Se não cuidarem bem dele será o fim de toda a vida até agora conhecida.</a:t>
            </a:r>
          </a:p>
          <a:p>
            <a:pPr algn="just" hangingPunct="0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→ Planeta vermelho e seu nome representa o deus da guerra.</a:t>
            </a:r>
          </a:p>
          <a:p>
            <a:pPr algn="just"/>
            <a:endParaRPr lang="pt-P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→ Sem esta estrela não há vida na Terra.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E896F0-2ED3-4300-BEB7-A2817BF1D797}"/>
              </a:ext>
            </a:extLst>
          </p:cNvPr>
          <p:cNvSpPr/>
          <p:nvPr/>
        </p:nvSpPr>
        <p:spPr>
          <a:xfrm>
            <a:off x="242656" y="5403974"/>
            <a:ext cx="5679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vertical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Ex-planeta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agora chamado planeta anão.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305E5F7-3020-45E1-A091-B2D752D1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11" y="2760956"/>
            <a:ext cx="4591333" cy="362905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1249F-7CCB-4207-9563-3BB4EAB554D6}"/>
              </a:ext>
            </a:extLst>
          </p:cNvPr>
          <p:cNvSpPr txBox="1"/>
          <p:nvPr/>
        </p:nvSpPr>
        <p:spPr>
          <a:xfrm>
            <a:off x="9670984" y="397005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5462D1-ED68-4359-BECC-8BEAC70156EB}"/>
              </a:ext>
            </a:extLst>
          </p:cNvPr>
          <p:cNvSpPr txBox="1"/>
          <p:nvPr/>
        </p:nvSpPr>
        <p:spPr>
          <a:xfrm>
            <a:off x="9653677" y="3541160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8E0192-6BF7-463B-A4C0-49518AAD44D1}"/>
              </a:ext>
            </a:extLst>
          </p:cNvPr>
          <p:cNvSpPr txBox="1"/>
          <p:nvPr/>
        </p:nvSpPr>
        <p:spPr>
          <a:xfrm>
            <a:off x="9686818" y="480989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FA2C68C-90FC-4DFA-BEE9-67C825738FDE}"/>
              </a:ext>
            </a:extLst>
          </p:cNvPr>
          <p:cNvSpPr txBox="1"/>
          <p:nvPr/>
        </p:nvSpPr>
        <p:spPr>
          <a:xfrm>
            <a:off x="9663240" y="439894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A8D04E4-6468-4CA5-8DC7-C5E705F04465}"/>
              </a:ext>
            </a:extLst>
          </p:cNvPr>
          <p:cNvSpPr txBox="1"/>
          <p:nvPr/>
        </p:nvSpPr>
        <p:spPr>
          <a:xfrm>
            <a:off x="9686817" y="521310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626F83-4D1A-4F89-8116-8F678F360B6D}"/>
              </a:ext>
            </a:extLst>
          </p:cNvPr>
          <p:cNvSpPr txBox="1"/>
          <p:nvPr/>
        </p:nvSpPr>
        <p:spPr>
          <a:xfrm>
            <a:off x="9225820" y="355556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Ú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56FFA01-4348-4FAA-94B9-41F25C5AFFCA}"/>
              </a:ext>
            </a:extLst>
          </p:cNvPr>
          <p:cNvSpPr txBox="1"/>
          <p:nvPr/>
        </p:nvSpPr>
        <p:spPr>
          <a:xfrm>
            <a:off x="9663239" y="562404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A51AE77-3BA8-42FB-A211-0C7920A2D2C6}"/>
              </a:ext>
            </a:extLst>
          </p:cNvPr>
          <p:cNvSpPr txBox="1"/>
          <p:nvPr/>
        </p:nvSpPr>
        <p:spPr>
          <a:xfrm>
            <a:off x="8841367" y="3541160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56154F8-806E-4A95-9934-787626FE8B60}"/>
              </a:ext>
            </a:extLst>
          </p:cNvPr>
          <p:cNvSpPr txBox="1"/>
          <p:nvPr/>
        </p:nvSpPr>
        <p:spPr>
          <a:xfrm>
            <a:off x="10102683" y="355556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5764283-2809-456D-B58C-FC5DEC02C458}"/>
              </a:ext>
            </a:extLst>
          </p:cNvPr>
          <p:cNvSpPr txBox="1"/>
          <p:nvPr/>
        </p:nvSpPr>
        <p:spPr>
          <a:xfrm>
            <a:off x="10463955" y="355704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327FF26-1D6B-4F08-8786-48978A086B7A}"/>
              </a:ext>
            </a:extLst>
          </p:cNvPr>
          <p:cNvSpPr txBox="1"/>
          <p:nvPr/>
        </p:nvSpPr>
        <p:spPr>
          <a:xfrm>
            <a:off x="10883128" y="355556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657A24F-311D-497A-AA68-2696040C493B}"/>
              </a:ext>
            </a:extLst>
          </p:cNvPr>
          <p:cNvSpPr txBox="1"/>
          <p:nvPr/>
        </p:nvSpPr>
        <p:spPr>
          <a:xfrm>
            <a:off x="11271577" y="3563900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F668DDE-10B3-4E82-8B7E-43638494DB3A}"/>
              </a:ext>
            </a:extLst>
          </p:cNvPr>
          <p:cNvSpPr txBox="1"/>
          <p:nvPr/>
        </p:nvSpPr>
        <p:spPr>
          <a:xfrm>
            <a:off x="10061446" y="3964585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368597A-64C4-4A35-8904-C596E1D80E02}"/>
              </a:ext>
            </a:extLst>
          </p:cNvPr>
          <p:cNvSpPr txBox="1"/>
          <p:nvPr/>
        </p:nvSpPr>
        <p:spPr>
          <a:xfrm>
            <a:off x="10463955" y="3962912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767DD0-7BD9-4D4A-A024-7F780EA42465}"/>
              </a:ext>
            </a:extLst>
          </p:cNvPr>
          <p:cNvSpPr txBox="1"/>
          <p:nvPr/>
        </p:nvSpPr>
        <p:spPr>
          <a:xfrm>
            <a:off x="8447341" y="4396951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6697A3E-F13E-487E-BA4A-F20271D31DC6}"/>
              </a:ext>
            </a:extLst>
          </p:cNvPr>
          <p:cNvSpPr txBox="1"/>
          <p:nvPr/>
        </p:nvSpPr>
        <p:spPr>
          <a:xfrm>
            <a:off x="8799080" y="439144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2E74C06-7B81-4629-A5B7-979CB222D8F4}"/>
              </a:ext>
            </a:extLst>
          </p:cNvPr>
          <p:cNvSpPr txBox="1"/>
          <p:nvPr/>
        </p:nvSpPr>
        <p:spPr>
          <a:xfrm>
            <a:off x="9231160" y="439144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774C1AC-E074-48AC-93BF-C1169E52F4C4}"/>
              </a:ext>
            </a:extLst>
          </p:cNvPr>
          <p:cNvSpPr txBox="1"/>
          <p:nvPr/>
        </p:nvSpPr>
        <p:spPr>
          <a:xfrm>
            <a:off x="10079555" y="439144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2907465-150C-44E0-BDA6-FEE36CC1F3BE}"/>
              </a:ext>
            </a:extLst>
          </p:cNvPr>
          <p:cNvSpPr txBox="1"/>
          <p:nvPr/>
        </p:nvSpPr>
        <p:spPr>
          <a:xfrm>
            <a:off x="10463955" y="439144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F3FB3BA-DDA3-441F-AEB4-B63FBB5595B2}"/>
              </a:ext>
            </a:extLst>
          </p:cNvPr>
          <p:cNvSpPr txBox="1"/>
          <p:nvPr/>
        </p:nvSpPr>
        <p:spPr>
          <a:xfrm>
            <a:off x="10857763" y="439894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63ABA7F-DD77-47BE-8146-9588F83A43F3}"/>
              </a:ext>
            </a:extLst>
          </p:cNvPr>
          <p:cNvSpPr txBox="1"/>
          <p:nvPr/>
        </p:nvSpPr>
        <p:spPr>
          <a:xfrm>
            <a:off x="10075014" y="4808312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8B8564A-10F9-4DD0-8868-0856881B66BB}"/>
              </a:ext>
            </a:extLst>
          </p:cNvPr>
          <p:cNvSpPr txBox="1"/>
          <p:nvPr/>
        </p:nvSpPr>
        <p:spPr>
          <a:xfrm>
            <a:off x="10479324" y="4808312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2452207-082F-4C47-8114-CEEC4AECE385}"/>
              </a:ext>
            </a:extLst>
          </p:cNvPr>
          <p:cNvSpPr txBox="1"/>
          <p:nvPr/>
        </p:nvSpPr>
        <p:spPr>
          <a:xfrm>
            <a:off x="10866640" y="4816245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9876D2E-D75E-450B-BB57-411557A02B88}"/>
              </a:ext>
            </a:extLst>
          </p:cNvPr>
          <p:cNvSpPr txBox="1"/>
          <p:nvPr/>
        </p:nvSpPr>
        <p:spPr>
          <a:xfrm>
            <a:off x="11262072" y="482159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A91EECE-B6EC-4D8B-AF97-FC9CA5B93355}"/>
              </a:ext>
            </a:extLst>
          </p:cNvPr>
          <p:cNvSpPr txBox="1"/>
          <p:nvPr/>
        </p:nvSpPr>
        <p:spPr>
          <a:xfrm>
            <a:off x="10857762" y="520360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019A6B9-EAE5-450F-B227-D8FDB2A16485}"/>
              </a:ext>
            </a:extLst>
          </p:cNvPr>
          <p:cNvSpPr txBox="1"/>
          <p:nvPr/>
        </p:nvSpPr>
        <p:spPr>
          <a:xfrm>
            <a:off x="9225820" y="521310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606065C-E72F-4C9F-80B1-BB4248972F62}"/>
              </a:ext>
            </a:extLst>
          </p:cNvPr>
          <p:cNvSpPr txBox="1"/>
          <p:nvPr/>
        </p:nvSpPr>
        <p:spPr>
          <a:xfrm>
            <a:off x="10075013" y="521310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99BBC1E-6A97-45ED-93AE-82A67604D5CA}"/>
              </a:ext>
            </a:extLst>
          </p:cNvPr>
          <p:cNvSpPr txBox="1"/>
          <p:nvPr/>
        </p:nvSpPr>
        <p:spPr>
          <a:xfrm>
            <a:off x="10463955" y="521207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1805B76-5E5A-4970-A97F-A4187E37918B}"/>
              </a:ext>
            </a:extLst>
          </p:cNvPr>
          <p:cNvSpPr txBox="1"/>
          <p:nvPr/>
        </p:nvSpPr>
        <p:spPr>
          <a:xfrm>
            <a:off x="9251761" y="562404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C2C2CDE-FA48-4422-93AF-124A083BADEA}"/>
              </a:ext>
            </a:extLst>
          </p:cNvPr>
          <p:cNvSpPr txBox="1"/>
          <p:nvPr/>
        </p:nvSpPr>
        <p:spPr>
          <a:xfrm>
            <a:off x="10099776" y="562404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260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00B1B3C-F11B-467B-B2C2-EEA6F8C86564}"/>
              </a:ext>
            </a:extLst>
          </p:cNvPr>
          <p:cNvSpPr/>
          <p:nvPr/>
        </p:nvSpPr>
        <p:spPr>
          <a:xfrm>
            <a:off x="207652" y="223935"/>
            <a:ext cx="603654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 7) (1 ponto)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Enviamos para o seu professor representante da OBA, detalhadas instruções sobre como fazer um relógio de Sol. Ao lado direito tem uma foto de como ficaria o seu relógio de Sol. Esperamos que você tenha feito o relógio de Sol, pois é muito fácil de fazer e funciona muito bem. Mesmo que você não tenha feito o relógio de Sol, ainda assim você pode responder esta questão facilmente.</a:t>
            </a:r>
            <a:endParaRPr lang="pt-B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5CE985-1D49-4D4D-9E27-506E71F7CC77}"/>
              </a:ext>
            </a:extLst>
          </p:cNvPr>
          <p:cNvGrpSpPr>
            <a:grpSpLocks/>
          </p:cNvGrpSpPr>
          <p:nvPr/>
        </p:nvGrpSpPr>
        <p:grpSpPr bwMode="auto">
          <a:xfrm>
            <a:off x="655992" y="2977303"/>
            <a:ext cx="3152529" cy="2207258"/>
            <a:chOff x="501" y="12784"/>
            <a:chExt cx="3720" cy="246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2DE4049-0B41-4693-B1BD-BED7558FB0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1" y="12981"/>
              <a:ext cx="3720" cy="2263"/>
              <a:chOff x="2767" y="8832"/>
              <a:chExt cx="8520" cy="5112"/>
            </a:xfrm>
          </p:grpSpPr>
          <p:pic>
            <p:nvPicPr>
              <p:cNvPr id="5124" name="Picture 4">
                <a:extLst>
                  <a:ext uri="{FF2B5EF4-FFF2-40B4-BE49-F238E27FC236}">
                    <a16:creationId xmlns:a16="http://schemas.microsoft.com/office/drawing/2014/main" id="{7B1D2F43-2BB6-4093-9FB8-E0BB097799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98" t="18292" r="26254" b="54268"/>
              <a:stretch>
                <a:fillRect/>
              </a:stretch>
            </p:blipFill>
            <p:spPr bwMode="auto">
              <a:xfrm>
                <a:off x="2767" y="8832"/>
                <a:ext cx="8520" cy="5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B6331675-28C0-427E-8BD6-67891CF7044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432252">
                <a:off x="6727" y="10092"/>
                <a:ext cx="960" cy="18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E69F33B1-CE40-4395-9613-DD5C8577A7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949893" flipV="1">
                <a:off x="7627" y="11892"/>
                <a:ext cx="120" cy="540"/>
              </a:xfrm>
              <a:prstGeom prst="triangle">
                <a:avLst>
                  <a:gd name="adj" fmla="val 1004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916E9E99-D894-4B2C-B0A6-DE4E00CFB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12784"/>
              <a:ext cx="1080" cy="600"/>
            </a:xfrm>
            <a:prstGeom prst="wedgeRoundRectCallout">
              <a:avLst>
                <a:gd name="adj1" fmla="val 69907"/>
                <a:gd name="adj2" fmla="val 13750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Palito de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dente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156F00D6-5DC5-4ADC-B20C-A62556E25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2784"/>
              <a:ext cx="1320" cy="840"/>
            </a:xfrm>
            <a:prstGeom prst="wedgeEllipseCallout">
              <a:avLst>
                <a:gd name="adj1" fmla="val -48259"/>
                <a:gd name="adj2" fmla="val 1226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Sombra do palito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38F9CF57-0D3D-4E92-88C0-B20CBFFB0FD7}"/>
              </a:ext>
            </a:extLst>
          </p:cNvPr>
          <p:cNvSpPr/>
          <p:nvPr/>
        </p:nvSpPr>
        <p:spPr>
          <a:xfrm>
            <a:off x="4165052" y="3538078"/>
            <a:ext cx="751880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7):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figura da esquerda tem a foto do relógio de Sol e nele a sombra do palito de dente indica a hora local aproximada. Que horas o relógio de Sol está indicando?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9" name="Picture 9" descr="S2010008">
            <a:extLst>
              <a:ext uri="{FF2B5EF4-FFF2-40B4-BE49-F238E27FC236}">
                <a16:creationId xmlns:a16="http://schemas.microsoft.com/office/drawing/2014/main" id="{C49166E3-4A1A-47D4-BDEA-B32DFFDD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lum bright="6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2"/>
          <a:stretch>
            <a:fillRect/>
          </a:stretch>
        </p:blipFill>
        <p:spPr bwMode="auto">
          <a:xfrm>
            <a:off x="6355006" y="361377"/>
            <a:ext cx="2099045" cy="20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3B8B921-BA55-470D-8823-E8D0E7291036}"/>
              </a:ext>
            </a:extLst>
          </p:cNvPr>
          <p:cNvSpPr/>
          <p:nvPr/>
        </p:nvSpPr>
        <p:spPr>
          <a:xfrm>
            <a:off x="328024" y="5639361"/>
            <a:ext cx="67633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7): . . . . . . . . . . . . . . . . . . . . . . . . . . . . . . . . . . . . . . . . . . . . . . 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ABFD6F0-9683-43B3-8830-999582AC0CBA}"/>
              </a:ext>
            </a:extLst>
          </p:cNvPr>
          <p:cNvSpPr/>
          <p:nvPr/>
        </p:nvSpPr>
        <p:spPr>
          <a:xfrm>
            <a:off x="1843316" y="6296376"/>
            <a:ext cx="8485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  <a:tabLst>
                <a:tab pos="6839585" algn="r"/>
              </a:tabLst>
            </a:pPr>
            <a:r>
              <a:rPr lang="pt-P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Observação: Cada item correto vale 0,1 ponto, mas se acertar todos ganha 1 ponto.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C75552-C53F-4BE5-B32A-AD1B524A71DD}"/>
              </a:ext>
            </a:extLst>
          </p:cNvPr>
          <p:cNvSpPr/>
          <p:nvPr/>
        </p:nvSpPr>
        <p:spPr>
          <a:xfrm>
            <a:off x="1616658" y="5518136"/>
            <a:ext cx="5344733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13h30m ou uma e meia da tarde, ou algo assim.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719BBF-73D2-4B99-A832-B1F56FC4F189}"/>
              </a:ext>
            </a:extLst>
          </p:cNvPr>
          <p:cNvSpPr/>
          <p:nvPr/>
        </p:nvSpPr>
        <p:spPr>
          <a:xfrm>
            <a:off x="233778" y="241854"/>
            <a:ext cx="8253274" cy="196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Brasil existem cientistas que trabalham na construção de foguetes e satélites.  Eles constroem satélites no Instituto Nacional de Pesquisas Espaciais (INPE) e foguetes no Instituto de Aeronáutica e Espaço (IAE), órgão do Comando-Geral de Tecnologia Aeroespacial (CTA).  Para coordenar as atividades espaciais brasileiras existe a Agência Espacial Brasileira (AEB) que, por meio do Programa AEB Escola, promove atividades educacionais em escolas do Brasil.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3B16B67-2D61-464F-A8BC-22BB263F80A5}"/>
              </a:ext>
            </a:extLst>
          </p:cNvPr>
          <p:cNvSpPr/>
          <p:nvPr/>
        </p:nvSpPr>
        <p:spPr>
          <a:xfrm>
            <a:off x="233778" y="2269335"/>
            <a:ext cx="11751076" cy="133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8) (1 ponto) (0,25 cada acerto) Comentários: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Para se locomover na Terra, o Homem inventou carroças, trens e automóveis.  Para se locomover na água foram inventados os barcos, submarinos e os navios.  Os balões e os aviões permitem a locomoção no ar.  Os foguetes foram inventados para o transporte de cargas, satélites e pessoas no espaço. 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Ligue com uma reta cada palavra com a figura correspondente.</a:t>
            </a:r>
            <a:endParaRPr lang="pt-B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34968D4-A789-4178-A16F-F88471C7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9" y="5386217"/>
            <a:ext cx="16843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F71FDAA-309E-44F3-8FCF-156EC88B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53" y="5347453"/>
            <a:ext cx="1546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3A51ADF-3F90-46DA-9318-38A7461A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01" y="5029523"/>
            <a:ext cx="7318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194DAE9F-BBF6-4360-A20D-D7313428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14" y="5293479"/>
            <a:ext cx="13716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CB5700B-3087-46DC-B873-DD1AAD0E237D}"/>
              </a:ext>
            </a:extLst>
          </p:cNvPr>
          <p:cNvSpPr/>
          <p:nvPr/>
        </p:nvSpPr>
        <p:spPr>
          <a:xfrm>
            <a:off x="1228176" y="3912733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FOGUETE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53D085-DCE6-4419-9C09-E11175C4E5E6}"/>
              </a:ext>
            </a:extLst>
          </p:cNvPr>
          <p:cNvSpPr/>
          <p:nvPr/>
        </p:nvSpPr>
        <p:spPr>
          <a:xfrm>
            <a:off x="4142373" y="3912733"/>
            <a:ext cx="92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NAVIO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C2ED17-EDAF-4F27-8042-E409EE7EE3AD}"/>
              </a:ext>
            </a:extLst>
          </p:cNvPr>
          <p:cNvSpPr/>
          <p:nvPr/>
        </p:nvSpPr>
        <p:spPr>
          <a:xfrm>
            <a:off x="6464419" y="3920106"/>
            <a:ext cx="132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SATÉLITE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CFE30A-05B1-4BFB-9A3A-F8E2398244E4}"/>
              </a:ext>
            </a:extLst>
          </p:cNvPr>
          <p:cNvSpPr/>
          <p:nvPr/>
        </p:nvSpPr>
        <p:spPr>
          <a:xfrm>
            <a:off x="9486114" y="3912733"/>
            <a:ext cx="92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AVIÃO</a:t>
            </a:r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F709FF5-D958-433E-A6CF-EA5CBC5B2E6B}"/>
              </a:ext>
            </a:extLst>
          </p:cNvPr>
          <p:cNvCxnSpPr>
            <a:cxnSpLocks/>
          </p:cNvCxnSpPr>
          <p:nvPr/>
        </p:nvCxnSpPr>
        <p:spPr>
          <a:xfrm>
            <a:off x="2139518" y="4412202"/>
            <a:ext cx="4900474" cy="10741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1156FA7-4C44-4EAC-9FE8-A59016E657AF}"/>
              </a:ext>
            </a:extLst>
          </p:cNvPr>
          <p:cNvCxnSpPr>
            <a:cxnSpLocks/>
          </p:cNvCxnSpPr>
          <p:nvPr/>
        </p:nvCxnSpPr>
        <p:spPr>
          <a:xfrm>
            <a:off x="4767309" y="4412202"/>
            <a:ext cx="5285173" cy="1154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C54989F-E668-4DD3-9311-5C0F222CD8A7}"/>
              </a:ext>
            </a:extLst>
          </p:cNvPr>
          <p:cNvCxnSpPr>
            <a:cxnSpLocks/>
          </p:cNvCxnSpPr>
          <p:nvPr/>
        </p:nvCxnSpPr>
        <p:spPr>
          <a:xfrm flipH="1">
            <a:off x="2459115" y="4412202"/>
            <a:ext cx="4580877" cy="9352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72DAC0A-0A32-4D63-A464-9E46684B3FDC}"/>
              </a:ext>
            </a:extLst>
          </p:cNvPr>
          <p:cNvCxnSpPr/>
          <p:nvPr/>
        </p:nvCxnSpPr>
        <p:spPr>
          <a:xfrm flipH="1">
            <a:off x="5021801" y="4241661"/>
            <a:ext cx="4776187" cy="10741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8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1674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CorelDRAW.Graphic.10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34</cp:revision>
  <dcterms:created xsi:type="dcterms:W3CDTF">2020-08-24T18:25:22Z</dcterms:created>
  <dcterms:modified xsi:type="dcterms:W3CDTF">2020-09-01T23:35:13Z</dcterms:modified>
</cp:coreProperties>
</file>