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69" r:id="rId6"/>
    <p:sldId id="260" r:id="rId7"/>
    <p:sldId id="261" r:id="rId8"/>
    <p:sldId id="270" r:id="rId9"/>
    <p:sldId id="263" r:id="rId10"/>
    <p:sldId id="264" r:id="rId11"/>
    <p:sldId id="265" r:id="rId12"/>
    <p:sldId id="27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AB682-FEBB-4AD9-835C-E3549BFE8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1CD2F7-29AD-4C04-AD6C-620DB9249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839FF4-3C7C-43FF-BC55-A887FE63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15D7-EFB3-4054-B21D-522BA35D4A7E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146F6F-55CD-43EF-A6D0-CC4661C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8D9553-F41C-409B-B341-B8B8F501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5D35-1FA1-4636-AB4E-9F0EA047C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04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13C6E-6392-41F7-A603-B4B78F3DF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A5DC90D-CA82-4706-8044-F0C7D22CA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204E29-D0CD-4D7D-8732-71DFE548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15D7-EFB3-4054-B21D-522BA35D4A7E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E9ABB2-F0BB-43BE-AB29-83F60A41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4ECFEF-F83E-414A-9BC8-57F32B02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5D35-1FA1-4636-AB4E-9F0EA047C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00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89FECF-9D3F-4B77-A763-BD2F90504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248EC8-D4DE-4B1F-BED0-08BB080A3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234E46-5140-4FAA-9C26-E9ECC049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15D7-EFB3-4054-B21D-522BA35D4A7E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EBC42A-12CA-4229-B067-406A5B822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76F98C-C0EB-4006-AF83-E139F919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5D35-1FA1-4636-AB4E-9F0EA047C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30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02D2-6B19-43E2-8BA0-3B4936E7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B7AE22-C1AF-4DB7-A910-1CB1D290F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3407A1-2FD7-4B8C-A6C8-650682B3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15D7-EFB3-4054-B21D-522BA35D4A7E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3183FE-816A-4779-9F13-AF3CED6D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747C85-D898-4F8B-AAEC-76D2DB23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5D35-1FA1-4636-AB4E-9F0EA047C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11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4B79E-23B5-46EB-B00F-3DC3F33A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34AED5-30B1-428B-AFD5-4BE73811F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E7EFB2-1F32-4CA5-99D4-80531DF3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15D7-EFB3-4054-B21D-522BA35D4A7E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EE35DC-7839-454C-A08A-1DC86D56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D4882C-A8FB-424D-A93C-F62A13B3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5D35-1FA1-4636-AB4E-9F0EA047C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89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B07B3-9130-40A3-8F7F-98C0A0B6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311461-1FA8-474C-B97B-94B91166F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263E6D-D170-4255-B090-845795707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33EB57-7DFC-4658-9B22-889CBBEC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15D7-EFB3-4054-B21D-522BA35D4A7E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3DF8CA-0E11-45C2-B078-368AAA00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1D287E-03B9-461D-BD9B-78161349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5D35-1FA1-4636-AB4E-9F0EA047C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46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856E3-0320-4234-9728-369FB519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E26E39-5DC8-4865-9190-DC27B9392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78F166-EE9F-457F-8E2B-7EED2A0E8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DB1916-56BD-469F-8AC9-EBA9B70C0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577CCB-8460-465C-AA0A-83B51EEE2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05C70CA-0E6C-4164-AE1F-88EDE451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15D7-EFB3-4054-B21D-522BA35D4A7E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02EEA79-E0B5-4136-86E1-184C4980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A88F1F0-76E9-43BB-8F1A-FAE9563F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5D35-1FA1-4636-AB4E-9F0EA047C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89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0749E-B5B7-4E50-A01C-AC6CC738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0940FE-AEF5-4FBE-A6A4-33C5CF7A1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15D7-EFB3-4054-B21D-522BA35D4A7E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0223-230A-42FE-9292-77A8E201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BABCB0-0120-4124-BD72-E7687225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5D35-1FA1-4636-AB4E-9F0EA047C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77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134FFD3-5145-4DD3-999F-0059D06D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15D7-EFB3-4054-B21D-522BA35D4A7E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6D035CE-DE7A-4154-89B2-461396E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07CEC4-23C7-48A2-A704-091B5095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5D35-1FA1-4636-AB4E-9F0EA047C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3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8C9C9-8CC5-456B-886D-DE063638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2D122D-BC5F-41C7-81FF-5832E9A63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49C590-EB2B-4AD7-A447-7EC5E1D31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46F450-43DF-46CC-B42A-9772D5A5E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15D7-EFB3-4054-B21D-522BA35D4A7E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EC61F1-718B-4460-86A5-6E18E1EF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40B866-6279-4386-BBAB-5869BA3E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5D35-1FA1-4636-AB4E-9F0EA047C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59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54B1F-27DE-4764-9FE0-002FF38D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893CCF-52FE-4C0D-8213-46F298C7A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935753-B288-4101-AD87-144DAC519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31E564-0DC4-46D2-AB1F-9189A281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15D7-EFB3-4054-B21D-522BA35D4A7E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DCB77B-4D05-4A30-A254-BDD20204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1BD773-F5A2-4D49-8360-BB4964E8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5D35-1FA1-4636-AB4E-9F0EA047CA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00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2">
                <a:lumMod val="20000"/>
                <a:lumOff val="80000"/>
              </a:schemeClr>
            </a:gs>
            <a:gs pos="8000">
              <a:schemeClr val="tx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1E3052-3FA9-47E1-BE8D-02B7353D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FDD3A4-B07A-4141-B8B9-3FAD077D0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0B810C-DC6F-4A99-A66E-B5E3951CC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415D7-EFB3-4054-B21D-522BA35D4A7E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46BD57-9852-42D8-BF42-815D743F3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E75C22-B7E6-44C1-AE81-09EFDF6E7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85D35-1FA1-4636-AB4E-9F0EA047CA0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" y="6139543"/>
            <a:ext cx="1143812" cy="718457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0683250" y="5965373"/>
            <a:ext cx="1656795" cy="1040674"/>
          </a:xfrm>
          <a:prstGeom prst="rect">
            <a:avLst/>
          </a:prstGeom>
          <a:blipFill dpi="0"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55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</a:t>
            </a:r>
            <a:r>
              <a:rPr lang="pt-BR" sz="4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COMENTADO </a:t>
            </a:r>
          </a:p>
          <a:p>
            <a:pPr algn="ctr"/>
            <a:r>
              <a:rPr lang="pt-BR" sz="4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 smtClean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</a:t>
            </a:r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 </a:t>
            </a:r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</a:t>
            </a:r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t-BR" sz="5400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955" y="4323512"/>
            <a:ext cx="6071509" cy="220279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EBA10D9-EE53-47E5-913D-9F6040CB0244}"/>
              </a:ext>
            </a:extLst>
          </p:cNvPr>
          <p:cNvSpPr/>
          <p:nvPr/>
        </p:nvSpPr>
        <p:spPr>
          <a:xfrm>
            <a:off x="233606" y="281125"/>
            <a:ext cx="8247006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9) (1 ponto) Comentários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Com o avanço da engenharia espacial no mundo, o homem colocou diversos satélites em órbita da Terra.  São os satélites artificiais que ajudam nas comunicações, na previsão do tempo e no acompanhamento do desmatamento da floresta amazônica. 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4D7D7E3-9F85-44A3-95B9-B835253D4236}"/>
              </a:ext>
            </a:extLst>
          </p:cNvPr>
          <p:cNvSpPr/>
          <p:nvPr/>
        </p:nvSpPr>
        <p:spPr>
          <a:xfrm>
            <a:off x="233605" y="1559340"/>
            <a:ext cx="8264935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1957, a antiga União das Repúblicas Socialistas Soviéticas lançou o Sputnik, que foi o primeiro satélite artificial da Terra.  Este lançamento comemora 50 anos 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2007.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FC2129E-BB70-4E18-AD75-06C51C41B2A6}"/>
              </a:ext>
            </a:extLst>
          </p:cNvPr>
          <p:cNvSpPr/>
          <p:nvPr/>
        </p:nvSpPr>
        <p:spPr>
          <a:xfrm>
            <a:off x="251534" y="2980462"/>
            <a:ext cx="11827690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caminho percorrido pelos satélites no espaço é chamado de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órbita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As órbitas podem ter várias formas, como você pode ver na figura abaixo.  Para que um satélite permaneça em órbita, ele não pode se chocar com a Terra.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0179B23-27AA-4D4C-A7E2-FC3206BDCAE3}"/>
              </a:ext>
            </a:extLst>
          </p:cNvPr>
          <p:cNvSpPr/>
          <p:nvPr/>
        </p:nvSpPr>
        <p:spPr>
          <a:xfrm>
            <a:off x="242570" y="3716144"/>
            <a:ext cx="11827690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Observe as órbitas das figuras abaixo e pinte a América do Sul naquela em que o satélite se chocará com a Terra.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DA14342-7E38-407E-ABE9-ED649E71015F}"/>
              </a:ext>
            </a:extLst>
          </p:cNvPr>
          <p:cNvSpPr/>
          <p:nvPr/>
        </p:nvSpPr>
        <p:spPr>
          <a:xfrm>
            <a:off x="269464" y="4165528"/>
            <a:ext cx="1396536" cy="388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9):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FABF1DC-501D-4EA9-A075-458DD84A0B44}"/>
              </a:ext>
            </a:extLst>
          </p:cNvPr>
          <p:cNvSpPr/>
          <p:nvPr/>
        </p:nvSpPr>
        <p:spPr>
          <a:xfrm>
            <a:off x="278428" y="4540946"/>
            <a:ext cx="3943948" cy="167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aluno deveria ter pintado a América do Sul da última figura da direita, mas se pintou qualquer outra parte, mas desta figura, ainda assim deve receber um ponto.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5BF20A2-2523-4C7A-8D3D-10103341FD1E}"/>
              </a:ext>
            </a:extLst>
          </p:cNvPr>
          <p:cNvSpPr/>
          <p:nvPr/>
        </p:nvSpPr>
        <p:spPr>
          <a:xfrm>
            <a:off x="10042992" y="5700510"/>
            <a:ext cx="218838" cy="2178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51011" y="2195439"/>
            <a:ext cx="11806517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P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1993, o Brasil colocou em órbita o SCD-1 (Satélite de Coleta de Dados 1), desenvolvido e fabricado pelo Instituto Nacional de Pesquisas Espaciais (INPE).  O SCD-1 encontra-se em operação até hoje.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7B28279-5C1D-4B3B-BFE5-8BBCCB5AFC53}"/>
              </a:ext>
            </a:extLst>
          </p:cNvPr>
          <p:cNvSpPr/>
          <p:nvPr/>
        </p:nvSpPr>
        <p:spPr>
          <a:xfrm>
            <a:off x="268224" y="234387"/>
            <a:ext cx="806895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10 (1 ponto) 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(0,25  ponto cada item assinalado corretamente)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As imagens da superfície da Terra, obtidas a partir de satélites, contribuem na previsão do tempo e no estudo de oceanos, rios, lagos, cidades, florestas e culturas agrícolas. Esta imagem da cidade de Florianópolis, capital do estado de Santa Catarina foi obtida pelo satélite CBERS, que foi construído por brasileiros e chineses. As diferentes tonalidades de cinza e formas nesta imagem representam os diferentes objetos da região.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54BF016-12B9-4A78-A954-E8666D2775C3}"/>
              </a:ext>
            </a:extLst>
          </p:cNvPr>
          <p:cNvSpPr/>
          <p:nvPr/>
        </p:nvSpPr>
        <p:spPr>
          <a:xfrm>
            <a:off x="286154" y="2494498"/>
            <a:ext cx="802412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 base nas diferentes tonalidades e formas, identifique no mapa abaixo as regiões: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oceano, ilha, lago e continente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assinalados por letras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(A, B, C e D, 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mas não 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nesta ordem, claro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!)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 imagem de Florianópolis</a:t>
            </a:r>
            <a:r>
              <a:rPr lang="pt-P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DF0F13-6809-411B-B0AE-771AB1BFE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316" y="2400518"/>
            <a:ext cx="3452159" cy="355884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F329AC6-7325-4D0A-A2DA-F27A7F4A3325}"/>
              </a:ext>
            </a:extLst>
          </p:cNvPr>
          <p:cNvSpPr/>
          <p:nvPr/>
        </p:nvSpPr>
        <p:spPr>
          <a:xfrm>
            <a:off x="304084" y="3764286"/>
            <a:ext cx="5944769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Coloque as letras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MAPA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nas regiões abaixo relacionadas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BEC1A80-90AB-4CDF-95C3-672F20EE4AB8}"/>
              </a:ext>
            </a:extLst>
          </p:cNvPr>
          <p:cNvSpPr/>
          <p:nvPr/>
        </p:nvSpPr>
        <p:spPr>
          <a:xfrm>
            <a:off x="428054" y="4230716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    ) Continente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3F43972-FB4D-4C6B-B5B5-AF2E74A82362}"/>
              </a:ext>
            </a:extLst>
          </p:cNvPr>
          <p:cNvSpPr/>
          <p:nvPr/>
        </p:nvSpPr>
        <p:spPr>
          <a:xfrm>
            <a:off x="428053" y="4676597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    ) Ilha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7814EBF-0DDF-46E6-B7E7-8C0FD3CFF1A5}"/>
              </a:ext>
            </a:extLst>
          </p:cNvPr>
          <p:cNvSpPr/>
          <p:nvPr/>
        </p:nvSpPr>
        <p:spPr>
          <a:xfrm>
            <a:off x="428053" y="5118483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    ) Lago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1072D94-C496-45CA-B846-313251B972E1}"/>
              </a:ext>
            </a:extLst>
          </p:cNvPr>
          <p:cNvSpPr/>
          <p:nvPr/>
        </p:nvSpPr>
        <p:spPr>
          <a:xfrm>
            <a:off x="428053" y="5560369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    ) Oceano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0615FC-CE7E-4CF4-9054-C052AC7D7ED8}"/>
              </a:ext>
            </a:extLst>
          </p:cNvPr>
          <p:cNvSpPr/>
          <p:nvPr/>
        </p:nvSpPr>
        <p:spPr>
          <a:xfrm>
            <a:off x="578113" y="423071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  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E4B1BDF-65A9-40D2-BE83-E4DA27979011}"/>
              </a:ext>
            </a:extLst>
          </p:cNvPr>
          <p:cNvSpPr/>
          <p:nvPr/>
        </p:nvSpPr>
        <p:spPr>
          <a:xfrm>
            <a:off x="578113" y="467260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  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B48F909-B083-4584-B719-9B5380EDB66A}"/>
              </a:ext>
            </a:extLst>
          </p:cNvPr>
          <p:cNvSpPr/>
          <p:nvPr/>
        </p:nvSpPr>
        <p:spPr>
          <a:xfrm>
            <a:off x="574057" y="511848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 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F883475-DE2F-4F7B-993C-2E0A338163A1}"/>
              </a:ext>
            </a:extLst>
          </p:cNvPr>
          <p:cNvSpPr/>
          <p:nvPr/>
        </p:nvSpPr>
        <p:spPr>
          <a:xfrm>
            <a:off x="574057" y="5560369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 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42972"/>
              </p:ext>
            </p:extLst>
          </p:nvPr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C86BEBD-5625-43C0-AE44-5CB4D2B4213E}"/>
              </a:ext>
            </a:extLst>
          </p:cNvPr>
          <p:cNvSpPr/>
          <p:nvPr/>
        </p:nvSpPr>
        <p:spPr>
          <a:xfrm>
            <a:off x="251534" y="428321"/>
            <a:ext cx="8173374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1) (1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Quando vemos a Lua inteirinha nós dizemos que ela é uma “lua cheia” e quando não vemos nadinha do lado iluminado da Lua nós dizemos que é uma “lua nova”.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4F20A9A-FE08-4754-A0B8-388BD1B57666}"/>
              </a:ext>
            </a:extLst>
          </p:cNvPr>
          <p:cNvSpPr/>
          <p:nvPr/>
        </p:nvSpPr>
        <p:spPr>
          <a:xfrm>
            <a:off x="251534" y="1546908"/>
            <a:ext cx="8173374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1a) (0,5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Quando  a Lua está mais distante do Sol? Na lua cheia ou na lua nova?  </a:t>
            </a:r>
            <a:r>
              <a:rPr lang="pt-B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Quer uma ajuda?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Veja a  figura da pergunta 1b.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9A34653-72F0-46E5-B892-3C71E00A6EFC}"/>
              </a:ext>
            </a:extLst>
          </p:cNvPr>
          <p:cNvSpPr/>
          <p:nvPr/>
        </p:nvSpPr>
        <p:spPr>
          <a:xfrm>
            <a:off x="251534" y="2560753"/>
            <a:ext cx="4685898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1a): . . . . . . . . . . . . . . . . . . . . . . . . . . . 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39208EC-57E4-4535-AA84-F5970D0DA017}"/>
              </a:ext>
            </a:extLst>
          </p:cNvPr>
          <p:cNvSpPr/>
          <p:nvPr/>
        </p:nvSpPr>
        <p:spPr>
          <a:xfrm>
            <a:off x="251535" y="3297599"/>
            <a:ext cx="11644544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1b) (0,5 ponto)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No começo da noite de 3 de março de 2007 houve um lindo eclipse total da Lua. Pinte de qualquer cor, na figura abaixo, a Lua que ficou eclipsada. (Este é um desenho de como alguém veria o sistema Terra, Lua e Sol se estivesse muito, mas muito acima da Terra. Está tudo fora de escala. Nesta figura foi desprezada a translação da Terra e representamos a Lua em quatro diferentes posições).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5F45EFA-15FF-416E-839B-CDF52A724EA1}"/>
              </a:ext>
            </a:extLst>
          </p:cNvPr>
          <p:cNvSpPr/>
          <p:nvPr/>
        </p:nvSpPr>
        <p:spPr>
          <a:xfrm>
            <a:off x="251534" y="4691367"/>
            <a:ext cx="2646878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1b) (0,5 ponto):</a:t>
            </a: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E7D508D-5616-4C5C-B2FE-43EC794CB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51" y="4497928"/>
            <a:ext cx="5934960" cy="211433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C1643E62-821C-47C0-A04A-094758A9F360}"/>
              </a:ext>
            </a:extLst>
          </p:cNvPr>
          <p:cNvSpPr/>
          <p:nvPr/>
        </p:nvSpPr>
        <p:spPr>
          <a:xfrm>
            <a:off x="6187735" y="5388745"/>
            <a:ext cx="186432" cy="204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B945492-CAB4-4A15-A6F9-37678266BAB8}"/>
              </a:ext>
            </a:extLst>
          </p:cNvPr>
          <p:cNvSpPr/>
          <p:nvPr/>
        </p:nvSpPr>
        <p:spPr>
          <a:xfrm>
            <a:off x="2170198" y="2460322"/>
            <a:ext cx="1638590" cy="415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 Lua cheia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9A36072-98AC-4E08-95CC-C7582BDE41B7}"/>
              </a:ext>
            </a:extLst>
          </p:cNvPr>
          <p:cNvSpPr/>
          <p:nvPr/>
        </p:nvSpPr>
        <p:spPr>
          <a:xfrm>
            <a:off x="251534" y="5015001"/>
            <a:ext cx="5205894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Para haver eclipse lunar é preciso que a lua esteja na sua fase cheia, logo, é a lua da esquerda da figura abaixo que deveria ter sido pintada.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3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FAAEA69-FD18-41AD-BBD1-661EDA9D455F}"/>
              </a:ext>
            </a:extLst>
          </p:cNvPr>
          <p:cNvSpPr/>
          <p:nvPr/>
        </p:nvSpPr>
        <p:spPr>
          <a:xfrm>
            <a:off x="349188" y="504678"/>
            <a:ext cx="81378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2) (1 ponto)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Os planetas e as luas têm cores. Marte, por exemplo, é vermelho e Saturno é amarelado. 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1CA5A72-AF38-43D6-B620-531E5EF9AA25}"/>
              </a:ext>
            </a:extLst>
          </p:cNvPr>
          <p:cNvSpPr/>
          <p:nvPr/>
        </p:nvSpPr>
        <p:spPr>
          <a:xfrm>
            <a:off x="349186" y="1624271"/>
            <a:ext cx="81378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2a) (0,5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Qual é o nome do planeta que é AZUL? (</a:t>
            </a:r>
            <a:r>
              <a:rPr lang="pt-B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Quer mais uma ajuda?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Tem gente que mora nele e uma parte dele está no cartaz da X OBA!)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8E921EB-427D-4753-A129-8B61ABC3B8E1}"/>
              </a:ext>
            </a:extLst>
          </p:cNvPr>
          <p:cNvSpPr/>
          <p:nvPr/>
        </p:nvSpPr>
        <p:spPr>
          <a:xfrm>
            <a:off x="331432" y="2928529"/>
            <a:ext cx="44550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2a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: . . . . . . . . . . . . . . . . . . . . . . . . .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4DDD3-5E4D-49E5-8551-8622F6044A0C}"/>
              </a:ext>
            </a:extLst>
          </p:cNvPr>
          <p:cNvSpPr/>
          <p:nvPr/>
        </p:nvSpPr>
        <p:spPr>
          <a:xfrm>
            <a:off x="331432" y="4124989"/>
            <a:ext cx="1152913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2b) (0,5 ponto)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As estrelas também tem cores. Antares, por exemplo, é uma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supergigante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vermelha e as Plêiades são azuis. Qual é a cor daquela estrelona  que todo mundo vê durante o dia?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B458AC3-A4E2-4AB7-8972-ACFF30EE6B80}"/>
              </a:ext>
            </a:extLst>
          </p:cNvPr>
          <p:cNvSpPr/>
          <p:nvPr/>
        </p:nvSpPr>
        <p:spPr>
          <a:xfrm>
            <a:off x="349185" y="5543651"/>
            <a:ext cx="692247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2b)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. . . . . . . . . . . . . . . . . . . . . . . . . . . . . . . . . . . . </a:t>
            </a:r>
            <a:r>
              <a:rPr lang="pt-B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. . . 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C5EFC02-62DF-468F-8BEF-E662C6DCF5DD}"/>
              </a:ext>
            </a:extLst>
          </p:cNvPr>
          <p:cNvSpPr/>
          <p:nvPr/>
        </p:nvSpPr>
        <p:spPr>
          <a:xfrm>
            <a:off x="2522185" y="2806013"/>
            <a:ext cx="862480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Terra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8553E6A-2B56-4133-815F-3DA3C977C3DE}"/>
              </a:ext>
            </a:extLst>
          </p:cNvPr>
          <p:cNvSpPr/>
          <p:nvPr/>
        </p:nvSpPr>
        <p:spPr>
          <a:xfrm>
            <a:off x="1804947" y="5397507"/>
            <a:ext cx="470462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Amarela ou amarelada ou algo assim.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9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75CC17C-8296-4735-B639-24A842D84ED8}"/>
              </a:ext>
            </a:extLst>
          </p:cNvPr>
          <p:cNvSpPr/>
          <p:nvPr/>
        </p:nvSpPr>
        <p:spPr>
          <a:xfrm>
            <a:off x="384698" y="621138"/>
            <a:ext cx="8066843" cy="728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3) (1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 cartaz da X OBA, deste ano de 2007, representamos um pedaço da Terra, a Lua, o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ex-planeta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Plutão, o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asteróide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Quaoar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 o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asteróide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Sedna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CCDB7FC-DF84-42C0-8219-CED17314303F}"/>
              </a:ext>
            </a:extLst>
          </p:cNvPr>
          <p:cNvSpPr/>
          <p:nvPr/>
        </p:nvSpPr>
        <p:spPr>
          <a:xfrm>
            <a:off x="384698" y="1987248"/>
            <a:ext cx="80668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Pergunta: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3a) (0,5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Qual deles passou, a partir de 2006, a ser chamado de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PLANETA ANÃO?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F99D3C7-CE9D-4DAA-AB37-1DBA0BD17BE5}"/>
              </a:ext>
            </a:extLst>
          </p:cNvPr>
          <p:cNvSpPr/>
          <p:nvPr/>
        </p:nvSpPr>
        <p:spPr>
          <a:xfrm>
            <a:off x="384698" y="3221960"/>
            <a:ext cx="457048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3a): . . . . . . . . . . . . . . . . . . . . . . . . . . 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6F1D2A3-2908-49B8-BAD1-640CA7DC465C}"/>
              </a:ext>
            </a:extLst>
          </p:cNvPr>
          <p:cNvSpPr/>
          <p:nvPr/>
        </p:nvSpPr>
        <p:spPr>
          <a:xfrm>
            <a:off x="384697" y="4179673"/>
            <a:ext cx="1153801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3b) (0,5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asteróide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Ceres que “vive” no cinturão de asteróides entre Marte e Júpiter e o asteróide Éris, que “vive” muito além de Plutão, foram promovidos em 2006, a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PLANETAS ANÕES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Qual dos dois está mais longe da Terra?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3F3D130-7065-4F65-A6C2-AAB30185908B}"/>
              </a:ext>
            </a:extLst>
          </p:cNvPr>
          <p:cNvSpPr/>
          <p:nvPr/>
        </p:nvSpPr>
        <p:spPr>
          <a:xfrm>
            <a:off x="378285" y="5638116"/>
            <a:ext cx="458330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3b): . . . . . . . . . . . . . . . . . . . . . . . . . . 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7B57EEF-70A4-4491-B452-36A9F3CAFB01}"/>
              </a:ext>
            </a:extLst>
          </p:cNvPr>
          <p:cNvSpPr/>
          <p:nvPr/>
        </p:nvSpPr>
        <p:spPr>
          <a:xfrm>
            <a:off x="2597803" y="3077440"/>
            <a:ext cx="97013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Plutão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D5240DA-389E-46D8-9AE6-3375A8E5D823}"/>
              </a:ext>
            </a:extLst>
          </p:cNvPr>
          <p:cNvSpPr/>
          <p:nvPr/>
        </p:nvSpPr>
        <p:spPr>
          <a:xfrm>
            <a:off x="2692282" y="5476280"/>
            <a:ext cx="68480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Éris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1C9E693-C308-49C0-BAC8-8FC4201E46FF}"/>
              </a:ext>
            </a:extLst>
          </p:cNvPr>
          <p:cNvSpPr/>
          <p:nvPr/>
        </p:nvSpPr>
        <p:spPr>
          <a:xfrm>
            <a:off x="216022" y="330667"/>
            <a:ext cx="8217763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4) (1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(Esta é um pouco difícil.) Os astrônomos fizeram uma nova regra. Para um astro ser chamado de PLANETA ele precisa: 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E3429E8-BC48-4D7C-91BE-8D6C9255D8C2}"/>
              </a:ext>
            </a:extLst>
          </p:cNvPr>
          <p:cNvSpPr/>
          <p:nvPr/>
        </p:nvSpPr>
        <p:spPr>
          <a:xfrm>
            <a:off x="216021" y="1466970"/>
            <a:ext cx="11600157" cy="230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hangingPunct="0">
              <a:lnSpc>
                <a:spcPct val="114000"/>
              </a:lnSpc>
              <a:buFont typeface="+mj-lt"/>
              <a:buAutoNum type="alphaLcParenR"/>
              <a:tabLst>
                <a:tab pos="2286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Girar ao redor de uma estrela (com ou sem luas ao seu redor); </a:t>
            </a:r>
          </a:p>
          <a:p>
            <a:pPr lvl="0" algn="just" hangingPunct="0">
              <a:lnSpc>
                <a:spcPct val="114000"/>
              </a:lnSpc>
              <a:tabLst>
                <a:tab pos="228600" algn="l"/>
              </a:tabLs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hangingPunct="0">
              <a:lnSpc>
                <a:spcPct val="114000"/>
              </a:lnSpc>
              <a:tabLst>
                <a:tab pos="2286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 Ser redondo como uma bola (ou quase redondo) (com ou sem anéis, não importa) </a:t>
            </a:r>
          </a:p>
          <a:p>
            <a:pPr lvl="0" algn="just" hangingPunct="0">
              <a:lnSpc>
                <a:spcPct val="114000"/>
              </a:lnSpc>
              <a:tabLst>
                <a:tab pos="228600" algn="l"/>
              </a:tabLs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AINDA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MAIS: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 hangingPunct="0">
              <a:lnSpc>
                <a:spcPct val="114000"/>
              </a:lnSpc>
              <a:tabLst>
                <a:tab pos="228600" algn="l"/>
              </a:tabLst>
            </a:pP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hangingPunct="0">
              <a:lnSpc>
                <a:spcPct val="114000"/>
              </a:lnSpc>
              <a:tabLst>
                <a:tab pos="2286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 Não pode ter vizinhos próximos dele, ou seja, ele tem que ser o “rei do pedaço”! O “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manda-chuva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!” 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MAS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ara ser chamado de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planeta anão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ele precisa atender aos itens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b) e NAO atender ao c).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72D6402-39FE-4208-8E5D-254F6AE648CB}"/>
              </a:ext>
            </a:extLst>
          </p:cNvPr>
          <p:cNvSpPr/>
          <p:nvPr/>
        </p:nvSpPr>
        <p:spPr>
          <a:xfrm>
            <a:off x="713170" y="3803601"/>
            <a:ext cx="11600156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Sabendo isso escreva na frente dos astros abaixo relacionados se eles são: PLANETA ou PLANETA ANÃO: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0D9297E-1A7B-4218-A2D9-11F254BAE9AB}"/>
              </a:ext>
            </a:extLst>
          </p:cNvPr>
          <p:cNvSpPr/>
          <p:nvPr/>
        </p:nvSpPr>
        <p:spPr>
          <a:xfrm>
            <a:off x="3725575" y="6380918"/>
            <a:ext cx="3986989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Observação: 0,1 ponto cada item correto.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C94702D-ECFD-4363-8CCD-99D483350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39" y="4414331"/>
            <a:ext cx="8680704" cy="175260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6B0ADA08-E817-48AA-9B8E-815FBFB2EAAC}"/>
              </a:ext>
            </a:extLst>
          </p:cNvPr>
          <p:cNvSpPr/>
          <p:nvPr/>
        </p:nvSpPr>
        <p:spPr>
          <a:xfrm>
            <a:off x="1752363" y="5809083"/>
            <a:ext cx="127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59DDFD8-A33D-4A6A-98EC-7F9B2CA25068}"/>
              </a:ext>
            </a:extLst>
          </p:cNvPr>
          <p:cNvSpPr/>
          <p:nvPr/>
        </p:nvSpPr>
        <p:spPr>
          <a:xfrm>
            <a:off x="1755648" y="5139093"/>
            <a:ext cx="1315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74ACE8E-E223-4D2F-9250-1AF28D4636DE}"/>
              </a:ext>
            </a:extLst>
          </p:cNvPr>
          <p:cNvSpPr/>
          <p:nvPr/>
        </p:nvSpPr>
        <p:spPr>
          <a:xfrm>
            <a:off x="1755648" y="4798395"/>
            <a:ext cx="127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3F181F8-0BFC-41CE-8736-1D75F93EF2CB}"/>
              </a:ext>
            </a:extLst>
          </p:cNvPr>
          <p:cNvSpPr/>
          <p:nvPr/>
        </p:nvSpPr>
        <p:spPr>
          <a:xfrm>
            <a:off x="1755648" y="4453571"/>
            <a:ext cx="127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271FC3E-A256-42A0-8AA8-BA263E7D188A}"/>
              </a:ext>
            </a:extLst>
          </p:cNvPr>
          <p:cNvSpPr/>
          <p:nvPr/>
        </p:nvSpPr>
        <p:spPr>
          <a:xfrm>
            <a:off x="6019384" y="5479521"/>
            <a:ext cx="198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 ANÃO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8DA7E6A-D16C-4726-AFB9-E48A4E05CE94}"/>
              </a:ext>
            </a:extLst>
          </p:cNvPr>
          <p:cNvSpPr/>
          <p:nvPr/>
        </p:nvSpPr>
        <p:spPr>
          <a:xfrm>
            <a:off x="6016099" y="5122469"/>
            <a:ext cx="198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 ANÃO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BF8877D-D874-4607-8CA8-8B36378205E4}"/>
              </a:ext>
            </a:extLst>
          </p:cNvPr>
          <p:cNvSpPr/>
          <p:nvPr/>
        </p:nvSpPr>
        <p:spPr>
          <a:xfrm>
            <a:off x="6012814" y="4798395"/>
            <a:ext cx="127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D59E092-7A22-46B7-9DFD-CC479F23D7F1}"/>
              </a:ext>
            </a:extLst>
          </p:cNvPr>
          <p:cNvSpPr/>
          <p:nvPr/>
        </p:nvSpPr>
        <p:spPr>
          <a:xfrm>
            <a:off x="6016099" y="4471794"/>
            <a:ext cx="127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0A3627EC-0E6B-4153-9C8B-9794F7C9352B}"/>
              </a:ext>
            </a:extLst>
          </p:cNvPr>
          <p:cNvSpPr/>
          <p:nvPr/>
        </p:nvSpPr>
        <p:spPr>
          <a:xfrm>
            <a:off x="1752363" y="5455283"/>
            <a:ext cx="127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D68FAEF-4E0F-4A2C-A8CE-9105CA3B718C}"/>
              </a:ext>
            </a:extLst>
          </p:cNvPr>
          <p:cNvSpPr/>
          <p:nvPr/>
        </p:nvSpPr>
        <p:spPr>
          <a:xfrm>
            <a:off x="6016099" y="5793967"/>
            <a:ext cx="198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PLANETA ANÃO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ABFDE25-790C-47DB-BF42-2C6D99593532}"/>
              </a:ext>
            </a:extLst>
          </p:cNvPr>
          <p:cNvSpPr/>
          <p:nvPr/>
        </p:nvSpPr>
        <p:spPr>
          <a:xfrm>
            <a:off x="365569" y="324695"/>
            <a:ext cx="7952807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5) (1 ponto)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Você sabe que a Terra gira ao redor do Sol e </a:t>
            </a:r>
            <a:r>
              <a:rPr lang="pt-PT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quase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sempre à mesma distância dele, num movimento </a:t>
            </a:r>
            <a:r>
              <a:rPr lang="pt-PT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quase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circular chamado elipse. Até chamamos este movimento de translação.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0CC05A4-0DA5-44BD-8534-A0DC8780B461}"/>
              </a:ext>
            </a:extLst>
          </p:cNvPr>
          <p:cNvSpPr/>
          <p:nvPr/>
        </p:nvSpPr>
        <p:spPr>
          <a:xfrm>
            <a:off x="365568" y="1580133"/>
            <a:ext cx="7952807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5a) (0,5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 a Terra está </a:t>
            </a:r>
            <a:r>
              <a:rPr lang="pt-BR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quase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sempre à mesma distância do Sol, por que ao meio dia geralmente é a parte mais quente do dia?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9A8A7F4-10E4-41BF-A040-A79147E98D2F}"/>
              </a:ext>
            </a:extLst>
          </p:cNvPr>
          <p:cNvSpPr/>
          <p:nvPr/>
        </p:nvSpPr>
        <p:spPr>
          <a:xfrm>
            <a:off x="365568" y="2624230"/>
            <a:ext cx="1511952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</a:t>
            </a: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5a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156DF6-6E7F-4600-85D5-B6863FCE0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43" y="4627757"/>
            <a:ext cx="1043651" cy="68881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AE878C6-1E6B-4474-92AF-88855E79D2EF}"/>
              </a:ext>
            </a:extLst>
          </p:cNvPr>
          <p:cNvSpPr/>
          <p:nvPr/>
        </p:nvSpPr>
        <p:spPr>
          <a:xfrm>
            <a:off x="372785" y="3567057"/>
            <a:ext cx="6096000" cy="72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5b) (0,5 ponto)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Ao lado já desenhamos o Sol. </a:t>
            </a: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Desenhe você, o caminho que a Terra faz ao redor do Sol.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17A86FA-F5CE-4B7F-8538-1AAC1E794E4A}"/>
              </a:ext>
            </a:extLst>
          </p:cNvPr>
          <p:cNvSpPr/>
          <p:nvPr/>
        </p:nvSpPr>
        <p:spPr>
          <a:xfrm>
            <a:off x="1788743" y="2624230"/>
            <a:ext cx="9948912" cy="70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Porque o Sol está mais alto. Porque tem menos atmosfera para atravessar. Porque "ilumina melhor" a Terra, ou qualquer afirmação semelhante a estas.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E41AF04-0275-4159-822C-50A4D1B8ED89}"/>
              </a:ext>
            </a:extLst>
          </p:cNvPr>
          <p:cNvSpPr/>
          <p:nvPr/>
        </p:nvSpPr>
        <p:spPr>
          <a:xfrm>
            <a:off x="346651" y="4238519"/>
            <a:ext cx="8388046" cy="167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figura correta é similar a um círculo com o Sol ligeiramente deslocado do centro do círculo (veja figura à direita), porém aceita-se figuras apenas semelhantes a esta. Se desenharem algo muito diferente disso, então não recebem nada pela resposta, principalmente se fizerem uma figura elíptica muito achatada com o Sol no centro da elipse.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Fica, como sempre, a critério do professor dar parcialmente certo.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9BA30B0-45AF-4B95-BFD4-C6D01D729940}"/>
              </a:ext>
            </a:extLst>
          </p:cNvPr>
          <p:cNvSpPr/>
          <p:nvPr/>
        </p:nvSpPr>
        <p:spPr>
          <a:xfrm>
            <a:off x="9170633" y="4214244"/>
            <a:ext cx="1521461" cy="1551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3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927" y="2201502"/>
            <a:ext cx="4659875" cy="34764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BBE3768-92DB-4C85-AE8B-CC989B2658F4}"/>
              </a:ext>
            </a:extLst>
          </p:cNvPr>
          <p:cNvSpPr/>
          <p:nvPr/>
        </p:nvSpPr>
        <p:spPr>
          <a:xfrm>
            <a:off x="375821" y="549066"/>
            <a:ext cx="8031332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 6) (1 ponto) 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Coloque uma letra em cada quadradinho 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formando a resposta certa a cada uma das perguntas: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8B76A1D-8905-46B7-B806-9E730377FAB3}"/>
              </a:ext>
            </a:extLst>
          </p:cNvPr>
          <p:cNvSpPr/>
          <p:nvPr/>
        </p:nvSpPr>
        <p:spPr>
          <a:xfrm>
            <a:off x="375821" y="1518562"/>
            <a:ext cx="8031332" cy="29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horizontal: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1→ É um planeta vermelho e tem duas luas bem pequenas,</a:t>
            </a: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2→ O mais quente dos planetas e sem lua,</a:t>
            </a: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3→ O segundo maior planeta e com enormes anéis,</a:t>
            </a: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4→ Promovido a planeta  anão e “vive” no cinturão de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asteróides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5→ O maior dos planetas e seu nome representa o deus dos deuses,</a:t>
            </a: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6→ Planeta azul, você mora nele, tem só uma lua,</a:t>
            </a: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7→ Tamanho de Antares quando comparado ao Sol,</a:t>
            </a:r>
          </a:p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8→ Reclassificado como planeta anão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06E38B2-3E2A-4687-AA3A-CA5D65F87D84}"/>
              </a:ext>
            </a:extLst>
          </p:cNvPr>
          <p:cNvSpPr/>
          <p:nvPr/>
        </p:nvSpPr>
        <p:spPr>
          <a:xfrm>
            <a:off x="375821" y="4427051"/>
            <a:ext cx="5346335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vertical: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1→ Planeta mais próximo do Sol e sem lua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A65FCDB-8A16-406D-AA4D-D9BF1A802861}"/>
              </a:ext>
            </a:extLst>
          </p:cNvPr>
          <p:cNvSpPr/>
          <p:nvPr/>
        </p:nvSpPr>
        <p:spPr>
          <a:xfrm>
            <a:off x="2134952" y="6274402"/>
            <a:ext cx="7984408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Observação: Cada item correto vale 0,1 ponto, mas se acertar todos ganha 1 ponto.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38F44CD-3415-46B3-8DBF-EB61C54764FE}"/>
              </a:ext>
            </a:extLst>
          </p:cNvPr>
          <p:cNvSpPr txBox="1"/>
          <p:nvPr/>
        </p:nvSpPr>
        <p:spPr>
          <a:xfrm>
            <a:off x="10041922" y="2790103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2B5F392-5BAB-4013-ACFC-ABC6E22D4A8E}"/>
              </a:ext>
            </a:extLst>
          </p:cNvPr>
          <p:cNvSpPr txBox="1"/>
          <p:nvPr/>
        </p:nvSpPr>
        <p:spPr>
          <a:xfrm>
            <a:off x="11017551" y="2780608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32C8442-6E6A-447F-8F20-A437EC1FCCE8}"/>
              </a:ext>
            </a:extLst>
          </p:cNvPr>
          <p:cNvSpPr txBox="1"/>
          <p:nvPr/>
        </p:nvSpPr>
        <p:spPr>
          <a:xfrm>
            <a:off x="9651949" y="2790103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7EC276B-4135-426E-8013-A24AB126CA6D}"/>
              </a:ext>
            </a:extLst>
          </p:cNvPr>
          <p:cNvSpPr txBox="1"/>
          <p:nvPr/>
        </p:nvSpPr>
        <p:spPr>
          <a:xfrm>
            <a:off x="10376850" y="2790103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FB41397-A1AF-4FF4-A2AE-68A998C8FA34}"/>
              </a:ext>
            </a:extLst>
          </p:cNvPr>
          <p:cNvSpPr txBox="1"/>
          <p:nvPr/>
        </p:nvSpPr>
        <p:spPr>
          <a:xfrm>
            <a:off x="10703650" y="2789076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D31E742-E0E3-4218-AF6C-DA18A2BF5DEE}"/>
              </a:ext>
            </a:extLst>
          </p:cNvPr>
          <p:cNvSpPr txBox="1"/>
          <p:nvPr/>
        </p:nvSpPr>
        <p:spPr>
          <a:xfrm>
            <a:off x="9347555" y="3493981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6619A0D-C96A-47B0-A865-2FE9B31D2B52}"/>
              </a:ext>
            </a:extLst>
          </p:cNvPr>
          <p:cNvSpPr txBox="1"/>
          <p:nvPr/>
        </p:nvSpPr>
        <p:spPr>
          <a:xfrm>
            <a:off x="8397995" y="3491984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0267DB5-004D-45A2-A931-8F43B82929D1}"/>
              </a:ext>
            </a:extLst>
          </p:cNvPr>
          <p:cNvSpPr txBox="1"/>
          <p:nvPr/>
        </p:nvSpPr>
        <p:spPr>
          <a:xfrm>
            <a:off x="8678710" y="348647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7462115-D3CC-4EE5-BE02-86554FED12B6}"/>
              </a:ext>
            </a:extLst>
          </p:cNvPr>
          <p:cNvSpPr txBox="1"/>
          <p:nvPr/>
        </p:nvSpPr>
        <p:spPr>
          <a:xfrm>
            <a:off x="9022010" y="348647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25E9B3B-CA5F-4A69-A3CD-585A302AD8D8}"/>
              </a:ext>
            </a:extLst>
          </p:cNvPr>
          <p:cNvSpPr txBox="1"/>
          <p:nvPr/>
        </p:nvSpPr>
        <p:spPr>
          <a:xfrm>
            <a:off x="9710610" y="348647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38B4444-3215-44E4-8E7C-A676C5011EB9}"/>
              </a:ext>
            </a:extLst>
          </p:cNvPr>
          <p:cNvSpPr txBox="1"/>
          <p:nvPr/>
        </p:nvSpPr>
        <p:spPr>
          <a:xfrm>
            <a:off x="10023985" y="348647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429D506-8E42-4A8D-91F9-27205AB6C9E4}"/>
              </a:ext>
            </a:extLst>
          </p:cNvPr>
          <p:cNvSpPr txBox="1"/>
          <p:nvPr/>
        </p:nvSpPr>
        <p:spPr>
          <a:xfrm>
            <a:off x="10364530" y="3493981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C1A3EF4-7E8E-41BD-B860-F437AB1648F0}"/>
              </a:ext>
            </a:extLst>
          </p:cNvPr>
          <p:cNvSpPr txBox="1"/>
          <p:nvPr/>
        </p:nvSpPr>
        <p:spPr>
          <a:xfrm>
            <a:off x="10050062" y="4185461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98AF0BD-7D83-4F6E-B1E9-7D59130D8D3D}"/>
              </a:ext>
            </a:extLst>
          </p:cNvPr>
          <p:cNvSpPr txBox="1"/>
          <p:nvPr/>
        </p:nvSpPr>
        <p:spPr>
          <a:xfrm>
            <a:off x="9702107" y="4199870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Ú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2F0B988-AED0-4A80-A844-C578A7B0D6B7}"/>
              </a:ext>
            </a:extLst>
          </p:cNvPr>
          <p:cNvSpPr txBox="1"/>
          <p:nvPr/>
        </p:nvSpPr>
        <p:spPr>
          <a:xfrm>
            <a:off x="9379800" y="419433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7F07759-CCFC-40AF-AD8C-3E41AA2ED71E}"/>
              </a:ext>
            </a:extLst>
          </p:cNvPr>
          <p:cNvSpPr txBox="1"/>
          <p:nvPr/>
        </p:nvSpPr>
        <p:spPr>
          <a:xfrm>
            <a:off x="10410295" y="4199870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946989A-CDC4-4F6E-825B-4AA0CF81B168}"/>
              </a:ext>
            </a:extLst>
          </p:cNvPr>
          <p:cNvSpPr txBox="1"/>
          <p:nvPr/>
        </p:nvSpPr>
        <p:spPr>
          <a:xfrm>
            <a:off x="10700541" y="420134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13F3D25-9B38-43D2-908E-A0BBA38A9223}"/>
              </a:ext>
            </a:extLst>
          </p:cNvPr>
          <p:cNvSpPr txBox="1"/>
          <p:nvPr/>
        </p:nvSpPr>
        <p:spPr>
          <a:xfrm>
            <a:off x="11039816" y="4199870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2B321D4-3F8A-4E4F-8F7E-E343E7964AAE}"/>
              </a:ext>
            </a:extLst>
          </p:cNvPr>
          <p:cNvSpPr txBox="1"/>
          <p:nvPr/>
        </p:nvSpPr>
        <p:spPr>
          <a:xfrm>
            <a:off x="11375003" y="4208201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7F448D6-B97B-46E5-BCF2-6495E4F22992}"/>
              </a:ext>
            </a:extLst>
          </p:cNvPr>
          <p:cNvSpPr txBox="1"/>
          <p:nvPr/>
        </p:nvSpPr>
        <p:spPr>
          <a:xfrm>
            <a:off x="9010369" y="4540114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6681D1B-BB60-40E4-A1B7-98BA265DBDE9}"/>
              </a:ext>
            </a:extLst>
          </p:cNvPr>
          <p:cNvSpPr txBox="1"/>
          <p:nvPr/>
        </p:nvSpPr>
        <p:spPr>
          <a:xfrm>
            <a:off x="9363047" y="4538533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5541183-6E83-43E0-94D5-1750BFA9B2CD}"/>
              </a:ext>
            </a:extLst>
          </p:cNvPr>
          <p:cNvSpPr txBox="1"/>
          <p:nvPr/>
        </p:nvSpPr>
        <p:spPr>
          <a:xfrm>
            <a:off x="9714095" y="4538533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1DA00DA-F7AC-49BE-B82F-993A37DBE024}"/>
              </a:ext>
            </a:extLst>
          </p:cNvPr>
          <p:cNvSpPr txBox="1"/>
          <p:nvPr/>
        </p:nvSpPr>
        <p:spPr>
          <a:xfrm>
            <a:off x="10065899" y="4546466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F53F6C4-A1D4-408A-843A-F79E7F3BF226}"/>
              </a:ext>
            </a:extLst>
          </p:cNvPr>
          <p:cNvSpPr txBox="1"/>
          <p:nvPr/>
        </p:nvSpPr>
        <p:spPr>
          <a:xfrm>
            <a:off x="10372551" y="4551818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46F2B75-8BE9-4DC3-9AC9-BE7E9E913C22}"/>
              </a:ext>
            </a:extLst>
          </p:cNvPr>
          <p:cNvSpPr txBox="1"/>
          <p:nvPr/>
        </p:nvSpPr>
        <p:spPr>
          <a:xfrm>
            <a:off x="8420707" y="5255738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0D500D0-3AAD-4C19-8913-21DE0F21F72F}"/>
              </a:ext>
            </a:extLst>
          </p:cNvPr>
          <p:cNvSpPr txBox="1"/>
          <p:nvPr/>
        </p:nvSpPr>
        <p:spPr>
          <a:xfrm>
            <a:off x="8108678" y="5255738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0B61C1A-F878-4047-BFA1-3F351D38D9B4}"/>
              </a:ext>
            </a:extLst>
          </p:cNvPr>
          <p:cNvSpPr txBox="1"/>
          <p:nvPr/>
        </p:nvSpPr>
        <p:spPr>
          <a:xfrm>
            <a:off x="9010816" y="5255738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6907681-19F2-4C93-A7F0-B77764778A33}"/>
              </a:ext>
            </a:extLst>
          </p:cNvPr>
          <p:cNvSpPr txBox="1"/>
          <p:nvPr/>
        </p:nvSpPr>
        <p:spPr>
          <a:xfrm>
            <a:off x="8678710" y="5261243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BA88A3D-847D-43DF-9E43-B8CBCBA244EE}"/>
              </a:ext>
            </a:extLst>
          </p:cNvPr>
          <p:cNvSpPr txBox="1"/>
          <p:nvPr/>
        </p:nvSpPr>
        <p:spPr>
          <a:xfrm>
            <a:off x="9333583" y="5264467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922E1BF-6538-403D-9FE5-DB224838D33D}"/>
              </a:ext>
            </a:extLst>
          </p:cNvPr>
          <p:cNvSpPr txBox="1"/>
          <p:nvPr/>
        </p:nvSpPr>
        <p:spPr>
          <a:xfrm>
            <a:off x="9679656" y="5267256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3440849-6BB6-4C5B-BF6E-347D3FBB8BDF}"/>
              </a:ext>
            </a:extLst>
          </p:cNvPr>
          <p:cNvSpPr txBox="1"/>
          <p:nvPr/>
        </p:nvSpPr>
        <p:spPr>
          <a:xfrm>
            <a:off x="7823662" y="4886665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6FCB99F-F64B-450F-9C86-E6AA2E2972E7}"/>
              </a:ext>
            </a:extLst>
          </p:cNvPr>
          <p:cNvSpPr txBox="1"/>
          <p:nvPr/>
        </p:nvSpPr>
        <p:spPr>
          <a:xfrm>
            <a:off x="8106527" y="4893667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5BC1047F-6695-4402-AD63-2AA5557F4ACF}"/>
              </a:ext>
            </a:extLst>
          </p:cNvPr>
          <p:cNvSpPr txBox="1"/>
          <p:nvPr/>
        </p:nvSpPr>
        <p:spPr>
          <a:xfrm>
            <a:off x="8413771" y="4894408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08968E0-358E-4BD5-99EB-BD29AAA007F1}"/>
              </a:ext>
            </a:extLst>
          </p:cNvPr>
          <p:cNvSpPr txBox="1"/>
          <p:nvPr/>
        </p:nvSpPr>
        <p:spPr>
          <a:xfrm>
            <a:off x="8692674" y="4886665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F89F0357-164E-4CBC-8A0D-8645E686B493}"/>
              </a:ext>
            </a:extLst>
          </p:cNvPr>
          <p:cNvSpPr txBox="1"/>
          <p:nvPr/>
        </p:nvSpPr>
        <p:spPr>
          <a:xfrm>
            <a:off x="8990926" y="4886665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1500043-714A-4234-A8D3-7003B8ECBCB3}"/>
              </a:ext>
            </a:extLst>
          </p:cNvPr>
          <p:cNvSpPr txBox="1"/>
          <p:nvPr/>
        </p:nvSpPr>
        <p:spPr>
          <a:xfrm>
            <a:off x="9341583" y="4911423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78DBE7A2-FB59-4E5B-BE57-C3B054F1BD22}"/>
              </a:ext>
            </a:extLst>
          </p:cNvPr>
          <p:cNvSpPr txBox="1"/>
          <p:nvPr/>
        </p:nvSpPr>
        <p:spPr>
          <a:xfrm>
            <a:off x="9737774" y="4902545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8FC25855-478D-4330-9826-BB192F9F083D}"/>
              </a:ext>
            </a:extLst>
          </p:cNvPr>
          <p:cNvSpPr txBox="1"/>
          <p:nvPr/>
        </p:nvSpPr>
        <p:spPr>
          <a:xfrm>
            <a:off x="10026981" y="4911897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9E362BC-6337-4E08-9C73-A73BF40591FC}"/>
              </a:ext>
            </a:extLst>
          </p:cNvPr>
          <p:cNvSpPr txBox="1"/>
          <p:nvPr/>
        </p:nvSpPr>
        <p:spPr>
          <a:xfrm>
            <a:off x="10345076" y="4909106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21E3E5A-661B-414E-BF1A-67D726D7DCC1}"/>
              </a:ext>
            </a:extLst>
          </p:cNvPr>
          <p:cNvSpPr txBox="1"/>
          <p:nvPr/>
        </p:nvSpPr>
        <p:spPr>
          <a:xfrm>
            <a:off x="10680602" y="4905147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352758B5-E92B-4403-A532-E11CB0BB4C8B}"/>
              </a:ext>
            </a:extLst>
          </p:cNvPr>
          <p:cNvSpPr txBox="1"/>
          <p:nvPr/>
        </p:nvSpPr>
        <p:spPr>
          <a:xfrm>
            <a:off x="11039815" y="4905390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6F40DE17-97E3-4270-A3A4-C2EB4BACA83D}"/>
              </a:ext>
            </a:extLst>
          </p:cNvPr>
          <p:cNvSpPr txBox="1"/>
          <p:nvPr/>
        </p:nvSpPr>
        <p:spPr>
          <a:xfrm>
            <a:off x="11375003" y="4903684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05B3F3BE-FF6C-4B2A-ABB0-0AE3C1EA967E}"/>
              </a:ext>
            </a:extLst>
          </p:cNvPr>
          <p:cNvSpPr txBox="1"/>
          <p:nvPr/>
        </p:nvSpPr>
        <p:spPr>
          <a:xfrm>
            <a:off x="9714988" y="3842157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555567B3-00C4-40C9-96C3-3A5DF15F08B7}"/>
              </a:ext>
            </a:extLst>
          </p:cNvPr>
          <p:cNvSpPr txBox="1"/>
          <p:nvPr/>
        </p:nvSpPr>
        <p:spPr>
          <a:xfrm>
            <a:off x="10046920" y="3842157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4C8E5717-ABB4-4D9A-9C3D-6E407970D85F}"/>
              </a:ext>
            </a:extLst>
          </p:cNvPr>
          <p:cNvSpPr txBox="1"/>
          <p:nvPr/>
        </p:nvSpPr>
        <p:spPr>
          <a:xfrm>
            <a:off x="10378459" y="3841244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234D0AB-4612-4D63-AE1F-970D390FFF04}"/>
              </a:ext>
            </a:extLst>
          </p:cNvPr>
          <p:cNvSpPr txBox="1"/>
          <p:nvPr/>
        </p:nvSpPr>
        <p:spPr>
          <a:xfrm>
            <a:off x="10699376" y="383954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5EF757DC-EB3B-43CB-8B44-A0808668B02B}"/>
              </a:ext>
            </a:extLst>
          </p:cNvPr>
          <p:cNvSpPr txBox="1"/>
          <p:nvPr/>
        </p:nvSpPr>
        <p:spPr>
          <a:xfrm>
            <a:off x="11012778" y="383954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8D3F85E4-B6C0-4DFB-A443-34E1665E11E1}"/>
              </a:ext>
            </a:extLst>
          </p:cNvPr>
          <p:cNvSpPr txBox="1"/>
          <p:nvPr/>
        </p:nvSpPr>
        <p:spPr>
          <a:xfrm>
            <a:off x="9342777" y="3157527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11DDBC12-5EAD-4EF5-B052-74C811C64D5D}"/>
              </a:ext>
            </a:extLst>
          </p:cNvPr>
          <p:cNvSpPr txBox="1"/>
          <p:nvPr/>
        </p:nvSpPr>
        <p:spPr>
          <a:xfrm>
            <a:off x="9704860" y="3154465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630C5E00-5234-47AB-8504-33AD472DAF5F}"/>
              </a:ext>
            </a:extLst>
          </p:cNvPr>
          <p:cNvSpPr txBox="1"/>
          <p:nvPr/>
        </p:nvSpPr>
        <p:spPr>
          <a:xfrm>
            <a:off x="10016400" y="315829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B464DB5C-FF36-456A-ADE4-1B4C9A901066}"/>
              </a:ext>
            </a:extLst>
          </p:cNvPr>
          <p:cNvSpPr txBox="1"/>
          <p:nvPr/>
        </p:nvSpPr>
        <p:spPr>
          <a:xfrm>
            <a:off x="10341595" y="3168152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2434E24E-B6C5-4F4E-85EE-ECC01B606DDD}"/>
              </a:ext>
            </a:extLst>
          </p:cNvPr>
          <p:cNvSpPr txBox="1"/>
          <p:nvPr/>
        </p:nvSpPr>
        <p:spPr>
          <a:xfrm>
            <a:off x="10693918" y="3164569"/>
            <a:ext cx="289317" cy="3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795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00B1B3C-F11B-467B-B2C2-EEA6F8C86564}"/>
              </a:ext>
            </a:extLst>
          </p:cNvPr>
          <p:cNvSpPr/>
          <p:nvPr/>
        </p:nvSpPr>
        <p:spPr>
          <a:xfrm>
            <a:off x="233778" y="398106"/>
            <a:ext cx="5870931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 7) (1 ponto) 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Enviamos para o seu professor representante da OBA, detalhadas instruções sobre como fazer um relógio de Sol. Ao lado direito tem uma foto de como ficaria o seu relógio de Sol. Esperamos que você tenha feito o relógio de Sol, pois é muito fácil de fazer e funciona muito bem. Mesmo que você não tenha feito o relógio de Sol, ainda assim você pode responder esta questão facilmente.</a:t>
            </a:r>
            <a:endParaRPr lang="pt-BR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5CE985-1D49-4D4D-9E27-506E71F7CC77}"/>
              </a:ext>
            </a:extLst>
          </p:cNvPr>
          <p:cNvGrpSpPr>
            <a:grpSpLocks/>
          </p:cNvGrpSpPr>
          <p:nvPr/>
        </p:nvGrpSpPr>
        <p:grpSpPr bwMode="auto">
          <a:xfrm>
            <a:off x="655992" y="2977303"/>
            <a:ext cx="3152529" cy="2207258"/>
            <a:chOff x="501" y="12784"/>
            <a:chExt cx="3720" cy="246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2DE4049-0B41-4693-B1BD-BED7558FB0A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1" y="12981"/>
              <a:ext cx="3720" cy="2263"/>
              <a:chOff x="2767" y="8832"/>
              <a:chExt cx="8520" cy="5112"/>
            </a:xfrm>
          </p:grpSpPr>
          <p:pic>
            <p:nvPicPr>
              <p:cNvPr id="5124" name="Picture 4">
                <a:extLst>
                  <a:ext uri="{FF2B5EF4-FFF2-40B4-BE49-F238E27FC236}">
                    <a16:creationId xmlns:a16="http://schemas.microsoft.com/office/drawing/2014/main" id="{7B1D2F43-2BB6-4093-9FB8-E0BB097799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98" t="18292" r="26254" b="54268"/>
              <a:stretch>
                <a:fillRect/>
              </a:stretch>
            </p:blipFill>
            <p:spPr bwMode="auto">
              <a:xfrm>
                <a:off x="2767" y="8832"/>
                <a:ext cx="8520" cy="5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Line 5">
                <a:extLst>
                  <a:ext uri="{FF2B5EF4-FFF2-40B4-BE49-F238E27FC236}">
                    <a16:creationId xmlns:a16="http://schemas.microsoft.com/office/drawing/2014/main" id="{B6331675-28C0-427E-8BD6-67891CF7044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432252">
                <a:off x="6727" y="10092"/>
                <a:ext cx="960" cy="180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E69F33B1-CE40-4395-9613-DD5C8577A7F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949893" flipV="1">
                <a:off x="7627" y="11892"/>
                <a:ext cx="120" cy="540"/>
              </a:xfrm>
              <a:prstGeom prst="triangle">
                <a:avLst>
                  <a:gd name="adj" fmla="val 1004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916E9E99-D894-4B2C-B0A6-DE4E00CFB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" y="12784"/>
              <a:ext cx="1080" cy="600"/>
            </a:xfrm>
            <a:prstGeom prst="wedgeRoundRectCallout">
              <a:avLst>
                <a:gd name="adj1" fmla="val 69907"/>
                <a:gd name="adj2" fmla="val 137500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Palito de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dente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156F00D6-5DC5-4ADC-B20C-A62556E25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2784"/>
              <a:ext cx="1320" cy="840"/>
            </a:xfrm>
            <a:prstGeom prst="wedgeEllipseCallout">
              <a:avLst>
                <a:gd name="adj1" fmla="val -48259"/>
                <a:gd name="adj2" fmla="val 12262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Sombra do palito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38F9CF57-0D3D-4E92-88C0-B20CBFFB0FD7}"/>
              </a:ext>
            </a:extLst>
          </p:cNvPr>
          <p:cNvSpPr/>
          <p:nvPr/>
        </p:nvSpPr>
        <p:spPr>
          <a:xfrm>
            <a:off x="4165051" y="3599038"/>
            <a:ext cx="751880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Pergunta 7):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 figura da esquerda tem a foto do relógio de Sol e nele a sombra do palito de dente indica a hora local aproximada. Que horas o relógio de Sol está indicando?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9" name="Picture 9" descr="S2010008">
            <a:extLst>
              <a:ext uri="{FF2B5EF4-FFF2-40B4-BE49-F238E27FC236}">
                <a16:creationId xmlns:a16="http://schemas.microsoft.com/office/drawing/2014/main" id="{C49166E3-4A1A-47D4-BDEA-B32DFFDD2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lum bright="6000"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2"/>
          <a:stretch>
            <a:fillRect/>
          </a:stretch>
        </p:blipFill>
        <p:spPr bwMode="auto">
          <a:xfrm>
            <a:off x="6328881" y="631342"/>
            <a:ext cx="2099045" cy="20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3B8B921-BA55-470D-8823-E8D0E7291036}"/>
              </a:ext>
            </a:extLst>
          </p:cNvPr>
          <p:cNvSpPr/>
          <p:nvPr/>
        </p:nvSpPr>
        <p:spPr>
          <a:xfrm>
            <a:off x="354151" y="5613233"/>
            <a:ext cx="7274558" cy="401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Resposta 7): . . . . . . . . . . . . . . . . . . . . . . . . . . . . . . . . . . . . . . . . . . . . . . </a:t>
            </a:r>
            <a:r>
              <a:rPr lang="pt-PT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. .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ABFD6F0-9683-43B3-8830-999582AC0CBA}"/>
              </a:ext>
            </a:extLst>
          </p:cNvPr>
          <p:cNvSpPr/>
          <p:nvPr/>
        </p:nvSpPr>
        <p:spPr>
          <a:xfrm>
            <a:off x="2033187" y="6278960"/>
            <a:ext cx="8460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  <a:tabLst>
                <a:tab pos="6839585" algn="r"/>
              </a:tabLst>
            </a:pPr>
            <a:r>
              <a:rPr lang="pt-PT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Observação: Cada item correto vale 0,1 ponto, mas se acertar todos ganha 1 ponto.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57519E0-07AA-4E3A-BC5D-7D6B15B39778}"/>
              </a:ext>
            </a:extLst>
          </p:cNvPr>
          <p:cNvSpPr/>
          <p:nvPr/>
        </p:nvSpPr>
        <p:spPr>
          <a:xfrm>
            <a:off x="1654256" y="5495787"/>
            <a:ext cx="5622052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13h30min  ou uma e meia da tarde, ou algo assim.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A8BDA16-9B77-47B0-9321-802506C74DE7}"/>
              </a:ext>
            </a:extLst>
          </p:cNvPr>
          <p:cNvSpPr/>
          <p:nvPr/>
        </p:nvSpPr>
        <p:spPr>
          <a:xfrm>
            <a:off x="330926" y="232974"/>
            <a:ext cx="812061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Você sabia que no Brasil existem cientistas que trabalham na construção de foguetes e satélites?  Eles </a:t>
            </a:r>
            <a:r>
              <a:rPr lang="pt-P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constroem satélites</a:t>
            </a:r>
            <a:r>
              <a:rPr lang="pt-PT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 Instituto Nacional de Pesquisas Espaciais (INPE) e </a:t>
            </a:r>
            <a:r>
              <a:rPr lang="pt-P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foguetes</a:t>
            </a:r>
            <a:r>
              <a:rPr lang="pt-PT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 Instituto de Aeronáutica e Espaço (IAE), órgão do Comando Geral de Tecnologia Aeroespacial (CTA). Para coordenar as atividades espaciais brasileiras existe a Agência Espacial Brasileira (AEB) que, por meio do Programa AEB Escola, promove atividades educacionais em escolas do Brasil.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FA8EC61-5342-4C7E-9842-935174B4E2BB}"/>
              </a:ext>
            </a:extLst>
          </p:cNvPr>
          <p:cNvSpPr/>
          <p:nvPr/>
        </p:nvSpPr>
        <p:spPr>
          <a:xfrm>
            <a:off x="275610" y="2402842"/>
            <a:ext cx="745760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Questão 8) (1 ponto) Comentários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O quadro ao lado ilustra alguns meios de transportes desenvolvidos pelo Homem.  Faça uso de alguns deles para preencher os espaços vazios do seguinte texto:</a:t>
            </a:r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05A5EB-5774-417F-9D76-19A05DFF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43" y="2332300"/>
            <a:ext cx="3947807" cy="29363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6BED2D9-89FD-4D25-B59B-5AE7FAD0953F}"/>
              </a:ext>
            </a:extLst>
          </p:cNvPr>
          <p:cNvSpPr/>
          <p:nvPr/>
        </p:nvSpPr>
        <p:spPr>
          <a:xfrm>
            <a:off x="284319" y="3665569"/>
            <a:ext cx="750114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pt-P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 se locomover na Terra, são usados carroças, trens e automóveis.  Para se locomover na água foram inventados os barcos e os navios.  Os balões e os aviões permitem a locomoção no ar.  O ______________  foi inventado para o transporte de cargas e pessoas ao espaço.  Entre essas cargas estão os ________________ que têm diversas aplicações, entre elas a observação da Terra e as telecomunicações.</a:t>
            </a:r>
            <a:r>
              <a:rPr lang="pt-PT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7727E53-AB95-4590-98F1-D612C0304829}"/>
              </a:ext>
            </a:extLst>
          </p:cNvPr>
          <p:cNvSpPr/>
          <p:nvPr/>
        </p:nvSpPr>
        <p:spPr>
          <a:xfrm>
            <a:off x="4229301" y="6347799"/>
            <a:ext cx="339291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Obs. 0,5 ponto cada item correto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0354686-BF7E-4965-A4E3-47AC55674057}"/>
              </a:ext>
            </a:extLst>
          </p:cNvPr>
          <p:cNvSpPr/>
          <p:nvPr/>
        </p:nvSpPr>
        <p:spPr>
          <a:xfrm>
            <a:off x="4306971" y="4311768"/>
            <a:ext cx="1313180" cy="401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FOGUETE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14DDCFD-1ADE-41C2-96F4-F03A496237CF}"/>
              </a:ext>
            </a:extLst>
          </p:cNvPr>
          <p:cNvSpPr/>
          <p:nvPr/>
        </p:nvSpPr>
        <p:spPr>
          <a:xfrm>
            <a:off x="607775" y="4970386"/>
            <a:ext cx="1449949" cy="401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SATÉLITES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1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1808</Words>
  <Application>Microsoft Office PowerPoint</Application>
  <PresentationFormat>Widescreen</PresentationFormat>
  <Paragraphs>158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DVM</dc:creator>
  <cp:lastModifiedBy>DVM Informatica</cp:lastModifiedBy>
  <cp:revision>26</cp:revision>
  <dcterms:created xsi:type="dcterms:W3CDTF">2020-08-24T20:03:47Z</dcterms:created>
  <dcterms:modified xsi:type="dcterms:W3CDTF">2020-09-02T00:00:31Z</dcterms:modified>
</cp:coreProperties>
</file>