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58" r:id="rId5"/>
    <p:sldId id="269" r:id="rId6"/>
    <p:sldId id="260" r:id="rId7"/>
    <p:sldId id="261" r:id="rId8"/>
    <p:sldId id="262" r:id="rId9"/>
    <p:sldId id="263" r:id="rId10"/>
    <p:sldId id="264" r:id="rId11"/>
    <p:sldId id="275" r:id="rId12"/>
    <p:sldId id="265" r:id="rId13"/>
    <p:sldId id="266" r:id="rId14"/>
    <p:sldId id="270" r:id="rId15"/>
    <p:sldId id="276" r:id="rId16"/>
    <p:sldId id="271" r:id="rId17"/>
    <p:sldId id="272" r:id="rId18"/>
    <p:sldId id="273" r:id="rId19"/>
    <p:sldId id="274" r:id="rId20"/>
    <p:sldId id="278"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9513B-4DFC-4ED8-929E-AFAFB392422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91BE2DB-6CC5-4668-81D6-872CBE36E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6E6564D-EC36-453B-AA35-0A022C349FCF}"/>
              </a:ext>
            </a:extLst>
          </p:cNvPr>
          <p:cNvSpPr>
            <a:spLocks noGrp="1"/>
          </p:cNvSpPr>
          <p:nvPr>
            <p:ph type="dt" sz="half" idx="10"/>
          </p:nvPr>
        </p:nvSpPr>
        <p:spPr/>
        <p:txBody>
          <a:bodyPr/>
          <a:lstStyle/>
          <a:p>
            <a:fld id="{BF9E32A7-A343-4D93-9754-A8144F290D55}" type="datetimeFigureOut">
              <a:rPr lang="pt-BR" smtClean="0"/>
              <a:t>01/09/2020</a:t>
            </a:fld>
            <a:endParaRPr lang="pt-BR"/>
          </a:p>
        </p:txBody>
      </p:sp>
      <p:sp>
        <p:nvSpPr>
          <p:cNvPr id="5" name="Espaço Reservado para Rodapé 4">
            <a:extLst>
              <a:ext uri="{FF2B5EF4-FFF2-40B4-BE49-F238E27FC236}">
                <a16:creationId xmlns:a16="http://schemas.microsoft.com/office/drawing/2014/main" id="{50E1080C-DAAE-42B8-ADA5-406F39D03F2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46F65FB-2757-4E03-BBC2-60F4CCEB02B6}"/>
              </a:ext>
            </a:extLst>
          </p:cNvPr>
          <p:cNvSpPr>
            <a:spLocks noGrp="1"/>
          </p:cNvSpPr>
          <p:nvPr>
            <p:ph type="sldNum" sz="quarter" idx="12"/>
          </p:nvPr>
        </p:nvSpPr>
        <p:spPr/>
        <p:txBody>
          <a:bodyPr/>
          <a:lstStyle/>
          <a:p>
            <a:fld id="{7635747E-147A-4666-9B80-68A9224C6B7C}" type="slidenum">
              <a:rPr lang="pt-BR" smtClean="0"/>
              <a:t>‹nº›</a:t>
            </a:fld>
            <a:endParaRPr lang="pt-BR"/>
          </a:p>
        </p:txBody>
      </p:sp>
    </p:spTree>
    <p:extLst>
      <p:ext uri="{BB962C8B-B14F-4D97-AF65-F5344CB8AC3E}">
        <p14:creationId xmlns:p14="http://schemas.microsoft.com/office/powerpoint/2010/main" val="223924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F0AB1-4B17-49EB-8DCD-73AB763D7E3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AC4DAAC-3ED2-4235-B5CD-D8FE273EE079}"/>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6DD892E-1F42-4144-A2BA-B6B7FD542160}"/>
              </a:ext>
            </a:extLst>
          </p:cNvPr>
          <p:cNvSpPr>
            <a:spLocks noGrp="1"/>
          </p:cNvSpPr>
          <p:nvPr>
            <p:ph type="dt" sz="half" idx="10"/>
          </p:nvPr>
        </p:nvSpPr>
        <p:spPr/>
        <p:txBody>
          <a:bodyPr/>
          <a:lstStyle/>
          <a:p>
            <a:fld id="{BF9E32A7-A343-4D93-9754-A8144F290D55}" type="datetimeFigureOut">
              <a:rPr lang="pt-BR" smtClean="0"/>
              <a:t>01/09/2020</a:t>
            </a:fld>
            <a:endParaRPr lang="pt-BR"/>
          </a:p>
        </p:txBody>
      </p:sp>
      <p:sp>
        <p:nvSpPr>
          <p:cNvPr id="5" name="Espaço Reservado para Rodapé 4">
            <a:extLst>
              <a:ext uri="{FF2B5EF4-FFF2-40B4-BE49-F238E27FC236}">
                <a16:creationId xmlns:a16="http://schemas.microsoft.com/office/drawing/2014/main" id="{D6CBE8E0-7E9D-4500-8B26-BBEDED2C288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3D7CAF6-FD44-4838-AC1D-796A3BD7B465}"/>
              </a:ext>
            </a:extLst>
          </p:cNvPr>
          <p:cNvSpPr>
            <a:spLocks noGrp="1"/>
          </p:cNvSpPr>
          <p:nvPr>
            <p:ph type="sldNum" sz="quarter" idx="12"/>
          </p:nvPr>
        </p:nvSpPr>
        <p:spPr/>
        <p:txBody>
          <a:bodyPr/>
          <a:lstStyle/>
          <a:p>
            <a:fld id="{7635747E-147A-4666-9B80-68A9224C6B7C}" type="slidenum">
              <a:rPr lang="pt-BR" smtClean="0"/>
              <a:t>‹nº›</a:t>
            </a:fld>
            <a:endParaRPr lang="pt-BR"/>
          </a:p>
        </p:txBody>
      </p:sp>
    </p:spTree>
    <p:extLst>
      <p:ext uri="{BB962C8B-B14F-4D97-AF65-F5344CB8AC3E}">
        <p14:creationId xmlns:p14="http://schemas.microsoft.com/office/powerpoint/2010/main" val="129159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C2CF785-9BC4-4706-BBFA-5096DA31DB2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528246A-F749-4D71-9F8F-42146B29F822}"/>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D4653EA-88B4-4BAD-A435-78EF9A6A5917}"/>
              </a:ext>
            </a:extLst>
          </p:cNvPr>
          <p:cNvSpPr>
            <a:spLocks noGrp="1"/>
          </p:cNvSpPr>
          <p:nvPr>
            <p:ph type="dt" sz="half" idx="10"/>
          </p:nvPr>
        </p:nvSpPr>
        <p:spPr/>
        <p:txBody>
          <a:bodyPr/>
          <a:lstStyle/>
          <a:p>
            <a:fld id="{BF9E32A7-A343-4D93-9754-A8144F290D55}" type="datetimeFigureOut">
              <a:rPr lang="pt-BR" smtClean="0"/>
              <a:t>01/09/2020</a:t>
            </a:fld>
            <a:endParaRPr lang="pt-BR"/>
          </a:p>
        </p:txBody>
      </p:sp>
      <p:sp>
        <p:nvSpPr>
          <p:cNvPr id="5" name="Espaço Reservado para Rodapé 4">
            <a:extLst>
              <a:ext uri="{FF2B5EF4-FFF2-40B4-BE49-F238E27FC236}">
                <a16:creationId xmlns:a16="http://schemas.microsoft.com/office/drawing/2014/main" id="{A0A8D8F6-EEBB-4643-890F-BD057FCFC1D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0F01873-B591-4164-8AA5-22D37E709271}"/>
              </a:ext>
            </a:extLst>
          </p:cNvPr>
          <p:cNvSpPr>
            <a:spLocks noGrp="1"/>
          </p:cNvSpPr>
          <p:nvPr>
            <p:ph type="sldNum" sz="quarter" idx="12"/>
          </p:nvPr>
        </p:nvSpPr>
        <p:spPr/>
        <p:txBody>
          <a:bodyPr/>
          <a:lstStyle/>
          <a:p>
            <a:fld id="{7635747E-147A-4666-9B80-68A9224C6B7C}" type="slidenum">
              <a:rPr lang="pt-BR" smtClean="0"/>
              <a:t>‹nº›</a:t>
            </a:fld>
            <a:endParaRPr lang="pt-BR"/>
          </a:p>
        </p:txBody>
      </p:sp>
    </p:spTree>
    <p:extLst>
      <p:ext uri="{BB962C8B-B14F-4D97-AF65-F5344CB8AC3E}">
        <p14:creationId xmlns:p14="http://schemas.microsoft.com/office/powerpoint/2010/main" val="426269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B5CBA-CAA7-4C7F-95F1-CD0B9336A2A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65154F7-B553-4DF3-A3F6-1E36AAAAAD32}"/>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B6FF15B-2CC8-4D7C-829C-3EB50F29FE88}"/>
              </a:ext>
            </a:extLst>
          </p:cNvPr>
          <p:cNvSpPr>
            <a:spLocks noGrp="1"/>
          </p:cNvSpPr>
          <p:nvPr>
            <p:ph type="dt" sz="half" idx="10"/>
          </p:nvPr>
        </p:nvSpPr>
        <p:spPr/>
        <p:txBody>
          <a:bodyPr/>
          <a:lstStyle/>
          <a:p>
            <a:fld id="{BF9E32A7-A343-4D93-9754-A8144F290D55}" type="datetimeFigureOut">
              <a:rPr lang="pt-BR" smtClean="0"/>
              <a:t>01/09/2020</a:t>
            </a:fld>
            <a:endParaRPr lang="pt-BR"/>
          </a:p>
        </p:txBody>
      </p:sp>
      <p:sp>
        <p:nvSpPr>
          <p:cNvPr id="5" name="Espaço Reservado para Rodapé 4">
            <a:extLst>
              <a:ext uri="{FF2B5EF4-FFF2-40B4-BE49-F238E27FC236}">
                <a16:creationId xmlns:a16="http://schemas.microsoft.com/office/drawing/2014/main" id="{24FAD99D-B4DA-448D-BE99-731925583E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6EA89DA-461A-431A-A0EB-103840AED2E1}"/>
              </a:ext>
            </a:extLst>
          </p:cNvPr>
          <p:cNvSpPr>
            <a:spLocks noGrp="1"/>
          </p:cNvSpPr>
          <p:nvPr>
            <p:ph type="sldNum" sz="quarter" idx="12"/>
          </p:nvPr>
        </p:nvSpPr>
        <p:spPr/>
        <p:txBody>
          <a:bodyPr/>
          <a:lstStyle/>
          <a:p>
            <a:fld id="{7635747E-147A-4666-9B80-68A9224C6B7C}" type="slidenum">
              <a:rPr lang="pt-BR" smtClean="0"/>
              <a:t>‹nº›</a:t>
            </a:fld>
            <a:endParaRPr lang="pt-BR"/>
          </a:p>
        </p:txBody>
      </p:sp>
    </p:spTree>
    <p:extLst>
      <p:ext uri="{BB962C8B-B14F-4D97-AF65-F5344CB8AC3E}">
        <p14:creationId xmlns:p14="http://schemas.microsoft.com/office/powerpoint/2010/main" val="318641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0CAD3-75F8-4E35-A723-6D337831AAF7}"/>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FBE5195-918F-4043-A68B-9ECA3CA20E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9C5C99E1-2707-4E4C-8FC9-E6EBC7153B04}"/>
              </a:ext>
            </a:extLst>
          </p:cNvPr>
          <p:cNvSpPr>
            <a:spLocks noGrp="1"/>
          </p:cNvSpPr>
          <p:nvPr>
            <p:ph type="dt" sz="half" idx="10"/>
          </p:nvPr>
        </p:nvSpPr>
        <p:spPr/>
        <p:txBody>
          <a:bodyPr/>
          <a:lstStyle/>
          <a:p>
            <a:fld id="{BF9E32A7-A343-4D93-9754-A8144F290D55}" type="datetimeFigureOut">
              <a:rPr lang="pt-BR" smtClean="0"/>
              <a:t>01/09/2020</a:t>
            </a:fld>
            <a:endParaRPr lang="pt-BR"/>
          </a:p>
        </p:txBody>
      </p:sp>
      <p:sp>
        <p:nvSpPr>
          <p:cNvPr id="5" name="Espaço Reservado para Rodapé 4">
            <a:extLst>
              <a:ext uri="{FF2B5EF4-FFF2-40B4-BE49-F238E27FC236}">
                <a16:creationId xmlns:a16="http://schemas.microsoft.com/office/drawing/2014/main" id="{71A41F7F-1B0B-470A-AACC-9348F7DF9FC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93BED2F-E222-44AF-989F-86C3B3DF98E6}"/>
              </a:ext>
            </a:extLst>
          </p:cNvPr>
          <p:cNvSpPr>
            <a:spLocks noGrp="1"/>
          </p:cNvSpPr>
          <p:nvPr>
            <p:ph type="sldNum" sz="quarter" idx="12"/>
          </p:nvPr>
        </p:nvSpPr>
        <p:spPr/>
        <p:txBody>
          <a:bodyPr/>
          <a:lstStyle/>
          <a:p>
            <a:fld id="{7635747E-147A-4666-9B80-68A9224C6B7C}" type="slidenum">
              <a:rPr lang="pt-BR" smtClean="0"/>
              <a:t>‹nº›</a:t>
            </a:fld>
            <a:endParaRPr lang="pt-BR"/>
          </a:p>
        </p:txBody>
      </p:sp>
    </p:spTree>
    <p:extLst>
      <p:ext uri="{BB962C8B-B14F-4D97-AF65-F5344CB8AC3E}">
        <p14:creationId xmlns:p14="http://schemas.microsoft.com/office/powerpoint/2010/main" val="344010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FDCAF5-99A3-4831-97CC-8DC35BBECC3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71B9D78-FA90-417A-B18D-CBFFB4BFBBBE}"/>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0C6572D-5B07-4865-B8CD-E78140FD5944}"/>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D8962B9-260E-41BD-85B8-524872657409}"/>
              </a:ext>
            </a:extLst>
          </p:cNvPr>
          <p:cNvSpPr>
            <a:spLocks noGrp="1"/>
          </p:cNvSpPr>
          <p:nvPr>
            <p:ph type="dt" sz="half" idx="10"/>
          </p:nvPr>
        </p:nvSpPr>
        <p:spPr/>
        <p:txBody>
          <a:bodyPr/>
          <a:lstStyle/>
          <a:p>
            <a:fld id="{BF9E32A7-A343-4D93-9754-A8144F290D55}" type="datetimeFigureOut">
              <a:rPr lang="pt-BR" smtClean="0"/>
              <a:t>01/09/2020</a:t>
            </a:fld>
            <a:endParaRPr lang="pt-BR"/>
          </a:p>
        </p:txBody>
      </p:sp>
      <p:sp>
        <p:nvSpPr>
          <p:cNvPr id="6" name="Espaço Reservado para Rodapé 5">
            <a:extLst>
              <a:ext uri="{FF2B5EF4-FFF2-40B4-BE49-F238E27FC236}">
                <a16:creationId xmlns:a16="http://schemas.microsoft.com/office/drawing/2014/main" id="{4BDE6413-A84F-4DDD-84D4-77C30AD8CAA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115BC38-3F57-40E8-871B-FF17EE45A6C5}"/>
              </a:ext>
            </a:extLst>
          </p:cNvPr>
          <p:cNvSpPr>
            <a:spLocks noGrp="1"/>
          </p:cNvSpPr>
          <p:nvPr>
            <p:ph type="sldNum" sz="quarter" idx="12"/>
          </p:nvPr>
        </p:nvSpPr>
        <p:spPr/>
        <p:txBody>
          <a:bodyPr/>
          <a:lstStyle/>
          <a:p>
            <a:fld id="{7635747E-147A-4666-9B80-68A9224C6B7C}" type="slidenum">
              <a:rPr lang="pt-BR" smtClean="0"/>
              <a:t>‹nº›</a:t>
            </a:fld>
            <a:endParaRPr lang="pt-BR"/>
          </a:p>
        </p:txBody>
      </p:sp>
    </p:spTree>
    <p:extLst>
      <p:ext uri="{BB962C8B-B14F-4D97-AF65-F5344CB8AC3E}">
        <p14:creationId xmlns:p14="http://schemas.microsoft.com/office/powerpoint/2010/main" val="60194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2DA89-F8C9-48DB-9A29-47219322A8A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3074FD3-F08F-49E7-B29D-9DF121EE7D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2B591EC3-789D-4403-9887-9F36CFEC8620}"/>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0F401D0-7316-4665-AAC3-C91CEEDDFC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9F2F5B10-91CD-4670-AA70-A3FF577D7AB9}"/>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421B632-9FD5-4002-AA89-C437F23E1338}"/>
              </a:ext>
            </a:extLst>
          </p:cNvPr>
          <p:cNvSpPr>
            <a:spLocks noGrp="1"/>
          </p:cNvSpPr>
          <p:nvPr>
            <p:ph type="dt" sz="half" idx="10"/>
          </p:nvPr>
        </p:nvSpPr>
        <p:spPr/>
        <p:txBody>
          <a:bodyPr/>
          <a:lstStyle/>
          <a:p>
            <a:fld id="{BF9E32A7-A343-4D93-9754-A8144F290D55}" type="datetimeFigureOut">
              <a:rPr lang="pt-BR" smtClean="0"/>
              <a:t>01/09/2020</a:t>
            </a:fld>
            <a:endParaRPr lang="pt-BR"/>
          </a:p>
        </p:txBody>
      </p:sp>
      <p:sp>
        <p:nvSpPr>
          <p:cNvPr id="8" name="Espaço Reservado para Rodapé 7">
            <a:extLst>
              <a:ext uri="{FF2B5EF4-FFF2-40B4-BE49-F238E27FC236}">
                <a16:creationId xmlns:a16="http://schemas.microsoft.com/office/drawing/2014/main" id="{5605CA29-F6D5-491C-A59C-C3B1E7B8BB9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7FCDF3A-8B47-4E53-880A-78D97346E2CC}"/>
              </a:ext>
            </a:extLst>
          </p:cNvPr>
          <p:cNvSpPr>
            <a:spLocks noGrp="1"/>
          </p:cNvSpPr>
          <p:nvPr>
            <p:ph type="sldNum" sz="quarter" idx="12"/>
          </p:nvPr>
        </p:nvSpPr>
        <p:spPr/>
        <p:txBody>
          <a:bodyPr/>
          <a:lstStyle/>
          <a:p>
            <a:fld id="{7635747E-147A-4666-9B80-68A9224C6B7C}" type="slidenum">
              <a:rPr lang="pt-BR" smtClean="0"/>
              <a:t>‹nº›</a:t>
            </a:fld>
            <a:endParaRPr lang="pt-BR"/>
          </a:p>
        </p:txBody>
      </p:sp>
    </p:spTree>
    <p:extLst>
      <p:ext uri="{BB962C8B-B14F-4D97-AF65-F5344CB8AC3E}">
        <p14:creationId xmlns:p14="http://schemas.microsoft.com/office/powerpoint/2010/main" val="406855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527C32-2104-4DA1-874B-E6D3C96F5D5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F49A0FB-31A2-412C-B5F5-5377F527C281}"/>
              </a:ext>
            </a:extLst>
          </p:cNvPr>
          <p:cNvSpPr>
            <a:spLocks noGrp="1"/>
          </p:cNvSpPr>
          <p:nvPr>
            <p:ph type="dt" sz="half" idx="10"/>
          </p:nvPr>
        </p:nvSpPr>
        <p:spPr/>
        <p:txBody>
          <a:bodyPr/>
          <a:lstStyle/>
          <a:p>
            <a:fld id="{BF9E32A7-A343-4D93-9754-A8144F290D55}" type="datetimeFigureOut">
              <a:rPr lang="pt-BR" smtClean="0"/>
              <a:t>01/09/2020</a:t>
            </a:fld>
            <a:endParaRPr lang="pt-BR"/>
          </a:p>
        </p:txBody>
      </p:sp>
      <p:sp>
        <p:nvSpPr>
          <p:cNvPr id="4" name="Espaço Reservado para Rodapé 3">
            <a:extLst>
              <a:ext uri="{FF2B5EF4-FFF2-40B4-BE49-F238E27FC236}">
                <a16:creationId xmlns:a16="http://schemas.microsoft.com/office/drawing/2014/main" id="{BD9250CB-62F6-498B-BA3F-54F3A7AFD5E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BE7D5D43-F1DE-410A-9F23-59730A4B551B}"/>
              </a:ext>
            </a:extLst>
          </p:cNvPr>
          <p:cNvSpPr>
            <a:spLocks noGrp="1"/>
          </p:cNvSpPr>
          <p:nvPr>
            <p:ph type="sldNum" sz="quarter" idx="12"/>
          </p:nvPr>
        </p:nvSpPr>
        <p:spPr/>
        <p:txBody>
          <a:bodyPr/>
          <a:lstStyle/>
          <a:p>
            <a:fld id="{7635747E-147A-4666-9B80-68A9224C6B7C}" type="slidenum">
              <a:rPr lang="pt-BR" smtClean="0"/>
              <a:t>‹nº›</a:t>
            </a:fld>
            <a:endParaRPr lang="pt-BR"/>
          </a:p>
        </p:txBody>
      </p:sp>
    </p:spTree>
    <p:extLst>
      <p:ext uri="{BB962C8B-B14F-4D97-AF65-F5344CB8AC3E}">
        <p14:creationId xmlns:p14="http://schemas.microsoft.com/office/powerpoint/2010/main" val="325194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9471371-995D-4870-A942-43D52255B6BD}"/>
              </a:ext>
            </a:extLst>
          </p:cNvPr>
          <p:cNvSpPr>
            <a:spLocks noGrp="1"/>
          </p:cNvSpPr>
          <p:nvPr>
            <p:ph type="dt" sz="half" idx="10"/>
          </p:nvPr>
        </p:nvSpPr>
        <p:spPr/>
        <p:txBody>
          <a:bodyPr/>
          <a:lstStyle/>
          <a:p>
            <a:fld id="{BF9E32A7-A343-4D93-9754-A8144F290D55}" type="datetimeFigureOut">
              <a:rPr lang="pt-BR" smtClean="0"/>
              <a:t>01/09/2020</a:t>
            </a:fld>
            <a:endParaRPr lang="pt-BR"/>
          </a:p>
        </p:txBody>
      </p:sp>
      <p:sp>
        <p:nvSpPr>
          <p:cNvPr id="3" name="Espaço Reservado para Rodapé 2">
            <a:extLst>
              <a:ext uri="{FF2B5EF4-FFF2-40B4-BE49-F238E27FC236}">
                <a16:creationId xmlns:a16="http://schemas.microsoft.com/office/drawing/2014/main" id="{B06A975A-9659-4F93-A703-E223B752DC4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A9F04CB-6827-4136-9A21-14F5554090C8}"/>
              </a:ext>
            </a:extLst>
          </p:cNvPr>
          <p:cNvSpPr>
            <a:spLocks noGrp="1"/>
          </p:cNvSpPr>
          <p:nvPr>
            <p:ph type="sldNum" sz="quarter" idx="12"/>
          </p:nvPr>
        </p:nvSpPr>
        <p:spPr/>
        <p:txBody>
          <a:bodyPr/>
          <a:lstStyle/>
          <a:p>
            <a:fld id="{7635747E-147A-4666-9B80-68A9224C6B7C}" type="slidenum">
              <a:rPr lang="pt-BR" smtClean="0"/>
              <a:t>‹nº›</a:t>
            </a:fld>
            <a:endParaRPr lang="pt-BR"/>
          </a:p>
        </p:txBody>
      </p:sp>
    </p:spTree>
    <p:extLst>
      <p:ext uri="{BB962C8B-B14F-4D97-AF65-F5344CB8AC3E}">
        <p14:creationId xmlns:p14="http://schemas.microsoft.com/office/powerpoint/2010/main" val="423062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ACBA13-678E-463B-9116-1E40A38A5F9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40AEA64-FEF4-46A1-82C9-69740CC83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A10AD75-4AE7-4B73-A958-15AFACDAB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8999E23D-2B69-419D-9519-FACD947777E2}"/>
              </a:ext>
            </a:extLst>
          </p:cNvPr>
          <p:cNvSpPr>
            <a:spLocks noGrp="1"/>
          </p:cNvSpPr>
          <p:nvPr>
            <p:ph type="dt" sz="half" idx="10"/>
          </p:nvPr>
        </p:nvSpPr>
        <p:spPr/>
        <p:txBody>
          <a:bodyPr/>
          <a:lstStyle/>
          <a:p>
            <a:fld id="{BF9E32A7-A343-4D93-9754-A8144F290D55}" type="datetimeFigureOut">
              <a:rPr lang="pt-BR" smtClean="0"/>
              <a:t>01/09/2020</a:t>
            </a:fld>
            <a:endParaRPr lang="pt-BR"/>
          </a:p>
        </p:txBody>
      </p:sp>
      <p:sp>
        <p:nvSpPr>
          <p:cNvPr id="6" name="Espaço Reservado para Rodapé 5">
            <a:extLst>
              <a:ext uri="{FF2B5EF4-FFF2-40B4-BE49-F238E27FC236}">
                <a16:creationId xmlns:a16="http://schemas.microsoft.com/office/drawing/2014/main" id="{176BA604-799C-4CCE-8220-49E4ED0F497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8BB2A50-B618-4D71-A464-13E6B65130A8}"/>
              </a:ext>
            </a:extLst>
          </p:cNvPr>
          <p:cNvSpPr>
            <a:spLocks noGrp="1"/>
          </p:cNvSpPr>
          <p:nvPr>
            <p:ph type="sldNum" sz="quarter" idx="12"/>
          </p:nvPr>
        </p:nvSpPr>
        <p:spPr/>
        <p:txBody>
          <a:bodyPr/>
          <a:lstStyle/>
          <a:p>
            <a:fld id="{7635747E-147A-4666-9B80-68A9224C6B7C}" type="slidenum">
              <a:rPr lang="pt-BR" smtClean="0"/>
              <a:t>‹nº›</a:t>
            </a:fld>
            <a:endParaRPr lang="pt-BR"/>
          </a:p>
        </p:txBody>
      </p:sp>
    </p:spTree>
    <p:extLst>
      <p:ext uri="{BB962C8B-B14F-4D97-AF65-F5344CB8AC3E}">
        <p14:creationId xmlns:p14="http://schemas.microsoft.com/office/powerpoint/2010/main" val="14969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58ACDD-ED7D-471E-9922-372C1DC6B95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E038A84-EB97-45AA-B39B-DBA239B0D1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AD1E6B7-1858-442C-9C0B-211138BC3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81F60B13-5D3C-49A6-A3AB-B4717546D385}"/>
              </a:ext>
            </a:extLst>
          </p:cNvPr>
          <p:cNvSpPr>
            <a:spLocks noGrp="1"/>
          </p:cNvSpPr>
          <p:nvPr>
            <p:ph type="dt" sz="half" idx="10"/>
          </p:nvPr>
        </p:nvSpPr>
        <p:spPr/>
        <p:txBody>
          <a:bodyPr/>
          <a:lstStyle/>
          <a:p>
            <a:fld id="{BF9E32A7-A343-4D93-9754-A8144F290D55}" type="datetimeFigureOut">
              <a:rPr lang="pt-BR" smtClean="0"/>
              <a:t>01/09/2020</a:t>
            </a:fld>
            <a:endParaRPr lang="pt-BR"/>
          </a:p>
        </p:txBody>
      </p:sp>
      <p:sp>
        <p:nvSpPr>
          <p:cNvPr id="6" name="Espaço Reservado para Rodapé 5">
            <a:extLst>
              <a:ext uri="{FF2B5EF4-FFF2-40B4-BE49-F238E27FC236}">
                <a16:creationId xmlns:a16="http://schemas.microsoft.com/office/drawing/2014/main" id="{2AB57AEA-505E-48FC-A407-8144C9624CD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0F638FE-ECF9-4CDC-A911-F3929361A517}"/>
              </a:ext>
            </a:extLst>
          </p:cNvPr>
          <p:cNvSpPr>
            <a:spLocks noGrp="1"/>
          </p:cNvSpPr>
          <p:nvPr>
            <p:ph type="sldNum" sz="quarter" idx="12"/>
          </p:nvPr>
        </p:nvSpPr>
        <p:spPr/>
        <p:txBody>
          <a:bodyPr/>
          <a:lstStyle/>
          <a:p>
            <a:fld id="{7635747E-147A-4666-9B80-68A9224C6B7C}" type="slidenum">
              <a:rPr lang="pt-BR" smtClean="0"/>
              <a:t>‹nº›</a:t>
            </a:fld>
            <a:endParaRPr lang="pt-BR"/>
          </a:p>
        </p:txBody>
      </p:sp>
    </p:spTree>
    <p:extLst>
      <p:ext uri="{BB962C8B-B14F-4D97-AF65-F5344CB8AC3E}">
        <p14:creationId xmlns:p14="http://schemas.microsoft.com/office/powerpoint/2010/main" val="354243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chemeClr val="tx2">
                <a:lumMod val="20000"/>
                <a:lumOff val="80000"/>
              </a:schemeClr>
            </a:gs>
            <a:gs pos="8000">
              <a:schemeClr val="tx2">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18D40A9-A7A7-4D35-A7DE-9FADC44337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472643E-B0F1-40E2-967B-1CCF504DC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3F4C9E0-0C25-41BF-B644-A39DE19EC5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E32A7-A343-4D93-9754-A8144F290D55}" type="datetimeFigureOut">
              <a:rPr lang="pt-BR" smtClean="0"/>
              <a:t>01/09/2020</a:t>
            </a:fld>
            <a:endParaRPr lang="pt-BR"/>
          </a:p>
        </p:txBody>
      </p:sp>
      <p:sp>
        <p:nvSpPr>
          <p:cNvPr id="5" name="Espaço Reservado para Rodapé 4">
            <a:extLst>
              <a:ext uri="{FF2B5EF4-FFF2-40B4-BE49-F238E27FC236}">
                <a16:creationId xmlns:a16="http://schemas.microsoft.com/office/drawing/2014/main" id="{81C4B069-4428-4699-AB8F-7D8061B7C2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1D6471D9-F70A-483D-9976-4F512C7675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5747E-147A-4666-9B80-68A9224C6B7C}" type="slidenum">
              <a:rPr lang="pt-BR" smtClean="0"/>
              <a:t>‹nº›</a:t>
            </a:fld>
            <a:endParaRPr lang="pt-BR"/>
          </a:p>
        </p:txBody>
      </p:sp>
      <p:sp>
        <p:nvSpPr>
          <p:cNvPr id="7" name="Retângulo 6"/>
          <p:cNvSpPr/>
          <p:nvPr userDrawn="1"/>
        </p:nvSpPr>
        <p:spPr>
          <a:xfrm>
            <a:off x="1" y="6157831"/>
            <a:ext cx="1123406" cy="700169"/>
          </a:xfrm>
          <a:prstGeom prst="rect">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userDrawn="1"/>
        </p:nvSpPr>
        <p:spPr>
          <a:xfrm>
            <a:off x="10765872" y="5991497"/>
            <a:ext cx="1591591" cy="1031966"/>
          </a:xfrm>
          <a:prstGeom prst="rect">
            <a:avLst/>
          </a:prstGeom>
          <a:blipFill dpi="0" rotWithShape="1">
            <a:blip r:embed="rId14" cstate="hq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11744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1.png"/><Relationship Id="rId4" Type="http://schemas.openxmlformats.org/officeDocument/2006/relationships/image" Target="../media/image36.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oleObject" Target="../embeddings/oleObject2.bin"/><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oleObject" Target="../embeddings/oleObject3.bin"/><Relationship Id="rId10" Type="http://schemas.openxmlformats.org/officeDocument/2006/relationships/image" Target="../media/image15.png"/><Relationship Id="rId4" Type="http://schemas.openxmlformats.org/officeDocument/2006/relationships/image" Target="../media/image10.wmf"/><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46" y="2595153"/>
            <a:ext cx="7255828" cy="4815409"/>
          </a:xfrm>
          <a:prstGeom prst="rect">
            <a:avLst/>
          </a:prstGeom>
        </p:spPr>
      </p:pic>
      <p:sp>
        <p:nvSpPr>
          <p:cNvPr id="6" name="CaixaDeTexto 5"/>
          <p:cNvSpPr txBox="1"/>
          <p:nvPr/>
        </p:nvSpPr>
        <p:spPr>
          <a:xfrm>
            <a:off x="2485112" y="135327"/>
            <a:ext cx="6040589" cy="2954655"/>
          </a:xfrm>
          <a:prstGeom prst="rect">
            <a:avLst/>
          </a:prstGeom>
          <a:noFill/>
        </p:spPr>
        <p:txBody>
          <a:bodyPr wrap="square" rtlCol="0">
            <a:spAutoFit/>
          </a:bodyPr>
          <a:lstStyle/>
          <a:p>
            <a:pPr algn="ctr"/>
            <a:r>
              <a:rPr lang="pt-BR" sz="4400" b="1" dirty="0">
                <a:solidFill>
                  <a:srgbClr val="0E4D3C"/>
                </a:solidFill>
                <a:effectLst>
                  <a:outerShdw blurRad="38100" dist="38100" dir="2700000" algn="tl">
                    <a:srgbClr val="000000">
                      <a:alpha val="43137"/>
                    </a:srgbClr>
                  </a:outerShdw>
                </a:effectLst>
              </a:rPr>
              <a:t>GABARITO </a:t>
            </a:r>
            <a:r>
              <a:rPr lang="pt-BR" sz="4400" b="1" dirty="0" smtClean="0">
                <a:solidFill>
                  <a:srgbClr val="0E4D3C"/>
                </a:solidFill>
                <a:effectLst>
                  <a:outerShdw blurRad="38100" dist="38100" dir="2700000" algn="tl">
                    <a:srgbClr val="000000">
                      <a:alpha val="43137"/>
                    </a:srgbClr>
                  </a:outerShdw>
                </a:effectLst>
              </a:rPr>
              <a:t>COMENTADO </a:t>
            </a:r>
          </a:p>
          <a:p>
            <a:pPr algn="ctr"/>
            <a:r>
              <a:rPr lang="pt-BR" sz="4400" b="1" dirty="0" smtClean="0">
                <a:solidFill>
                  <a:srgbClr val="0E4D3C"/>
                </a:solidFill>
                <a:effectLst>
                  <a:outerShdw blurRad="38100" dist="38100" dir="2700000" algn="tl">
                    <a:srgbClr val="000000">
                      <a:alpha val="43137"/>
                    </a:srgbClr>
                  </a:outerShdw>
                </a:effectLst>
              </a:rPr>
              <a:t>DA PROVA</a:t>
            </a:r>
          </a:p>
          <a:p>
            <a:pPr algn="ctr"/>
            <a:endParaRPr lang="pt-BR" sz="4400" b="1" dirty="0" smtClean="0">
              <a:solidFill>
                <a:srgbClr val="0E4D3C"/>
              </a:solidFill>
              <a:effectLst>
                <a:outerShdw blurRad="38100" dist="38100" dir="2700000" algn="tl">
                  <a:srgbClr val="000000">
                    <a:alpha val="43137"/>
                  </a:srgbClr>
                </a:outerShdw>
              </a:effectLst>
            </a:endParaRPr>
          </a:p>
          <a:p>
            <a:pPr algn="ctr"/>
            <a:r>
              <a:rPr lang="pt-BR" sz="5400" b="1" dirty="0" smtClean="0">
                <a:solidFill>
                  <a:srgbClr val="0E4D3C"/>
                </a:solidFill>
                <a:effectLst>
                  <a:outerShdw blurRad="38100" dist="38100" dir="2700000" algn="tl">
                    <a:srgbClr val="000000">
                      <a:alpha val="43137"/>
                    </a:srgbClr>
                  </a:outerShdw>
                </a:effectLst>
              </a:rPr>
              <a:t>OBA </a:t>
            </a:r>
            <a:r>
              <a:rPr lang="pt-BR" sz="5400" b="1" dirty="0" smtClean="0">
                <a:solidFill>
                  <a:srgbClr val="0E4D3C"/>
                </a:solidFill>
                <a:effectLst>
                  <a:outerShdw blurRad="38100" dist="38100" dir="2700000" algn="tl">
                    <a:srgbClr val="000000">
                      <a:alpha val="43137"/>
                    </a:srgbClr>
                  </a:outerShdw>
                </a:effectLst>
              </a:rPr>
              <a:t>2007 </a:t>
            </a:r>
            <a:r>
              <a:rPr lang="pt-BR" sz="5400" b="1" dirty="0" smtClean="0">
                <a:solidFill>
                  <a:srgbClr val="0E4D3C"/>
                </a:solidFill>
                <a:effectLst>
                  <a:outerShdw blurRad="38100" dist="38100" dir="2700000" algn="tl">
                    <a:srgbClr val="000000">
                      <a:alpha val="43137"/>
                    </a:srgbClr>
                  </a:outerShdw>
                </a:effectLst>
              </a:rPr>
              <a:t>- </a:t>
            </a:r>
            <a:r>
              <a:rPr lang="pt-BR" sz="5400" b="1" dirty="0">
                <a:solidFill>
                  <a:srgbClr val="0E4D3C"/>
                </a:solidFill>
                <a:effectLst>
                  <a:outerShdw blurRad="38100" dist="38100" dir="2700000" algn="tl">
                    <a:srgbClr val="000000">
                      <a:alpha val="43137"/>
                    </a:srgbClr>
                  </a:outerShdw>
                </a:effectLst>
              </a:rPr>
              <a:t>NÍVEL </a:t>
            </a:r>
            <a:r>
              <a:rPr lang="pt-BR" sz="5400" b="1" dirty="0" smtClean="0">
                <a:solidFill>
                  <a:srgbClr val="0E4D3C"/>
                </a:solidFill>
                <a:effectLst>
                  <a:outerShdw blurRad="38100" dist="38100" dir="2700000" algn="tl">
                    <a:srgbClr val="000000">
                      <a:alpha val="43137"/>
                    </a:srgbClr>
                  </a:outerShdw>
                </a:effectLst>
              </a:rPr>
              <a:t>3</a:t>
            </a:r>
            <a:endParaRPr lang="pt-BR" sz="5400" b="1" dirty="0">
              <a:solidFill>
                <a:srgbClr val="0E4D3C"/>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25" y="3727269"/>
            <a:ext cx="3942102" cy="2518084"/>
          </a:xfrm>
          <a:prstGeom prst="rect">
            <a:avLst/>
          </a:prstGeom>
        </p:spPr>
      </p:pic>
    </p:spTree>
    <p:extLst>
      <p:ext uri="{BB962C8B-B14F-4D97-AF65-F5344CB8AC3E}">
        <p14:creationId xmlns:p14="http://schemas.microsoft.com/office/powerpoint/2010/main" val="200813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4AA5507B-4EC2-4580-8D64-84F93E8F0AFF}"/>
              </a:ext>
            </a:extLst>
          </p:cNvPr>
          <p:cNvSpPr/>
          <p:nvPr/>
        </p:nvSpPr>
        <p:spPr>
          <a:xfrm>
            <a:off x="404284" y="536644"/>
            <a:ext cx="2287806" cy="369332"/>
          </a:xfrm>
          <a:prstGeom prst="rect">
            <a:avLst/>
          </a:prstGeom>
        </p:spPr>
        <p:txBody>
          <a:bodyPr wrap="none">
            <a:spAutoFit/>
          </a:bodyPr>
          <a:lstStyle/>
          <a:p>
            <a:r>
              <a:rPr lang="pt-BR" b="1" dirty="0">
                <a:latin typeface="Times New Roman" panose="02020603050405020304" pitchFamily="18" charset="0"/>
                <a:ea typeface="Times New Roman" panose="02020603050405020304" pitchFamily="18" charset="0"/>
              </a:rPr>
              <a:t>Resposta Final 7b</a:t>
            </a:r>
            <a:r>
              <a:rPr lang="pt-BR" b="1" baseline="-25000" dirty="0">
                <a:latin typeface="Times New Roman" panose="02020603050405020304" pitchFamily="18" charset="0"/>
                <a:ea typeface="Times New Roman" panose="02020603050405020304" pitchFamily="18" charset="0"/>
              </a:rPr>
              <a:t>1</a:t>
            </a:r>
            <a:r>
              <a:rPr lang="pt-BR" b="1" dirty="0">
                <a:latin typeface="Times New Roman" panose="02020603050405020304" pitchFamily="18" charset="0"/>
                <a:ea typeface="Times New Roman" panose="02020603050405020304" pitchFamily="18" charset="0"/>
              </a:rPr>
              <a:t>): </a:t>
            </a:r>
            <a:r>
              <a:rPr lang="pt-PT" b="1" dirty="0">
                <a:latin typeface="Times New Roman" panose="02020603050405020304" pitchFamily="18" charset="0"/>
                <a:ea typeface="Times New Roman" panose="02020603050405020304" pitchFamily="18" charset="0"/>
              </a:rPr>
              <a:t> </a:t>
            </a:r>
            <a:endParaRPr lang="pt-BR" dirty="0"/>
          </a:p>
        </p:txBody>
      </p:sp>
      <p:sp>
        <p:nvSpPr>
          <p:cNvPr id="5" name="Retângulo 4">
            <a:extLst>
              <a:ext uri="{FF2B5EF4-FFF2-40B4-BE49-F238E27FC236}">
                <a16:creationId xmlns:a16="http://schemas.microsoft.com/office/drawing/2014/main" id="{105C0233-BB41-49EE-8B28-7BE3E8969F52}"/>
              </a:ext>
            </a:extLst>
          </p:cNvPr>
          <p:cNvSpPr/>
          <p:nvPr/>
        </p:nvSpPr>
        <p:spPr>
          <a:xfrm>
            <a:off x="395319" y="1231377"/>
            <a:ext cx="8038380" cy="1065869"/>
          </a:xfrm>
          <a:prstGeom prst="rect">
            <a:avLst/>
          </a:prstGeom>
        </p:spPr>
        <p:txBody>
          <a:bodyPr wrap="square">
            <a:spAutoFit/>
          </a:bodyPr>
          <a:lstStyle/>
          <a:p>
            <a:pPr algn="just">
              <a:lnSpc>
                <a:spcPct val="120000"/>
              </a:lnSpc>
            </a:pPr>
            <a:r>
              <a:rPr lang="pt-PT" b="1" dirty="0">
                <a:solidFill>
                  <a:srgbClr val="FF0000"/>
                </a:solidFill>
                <a:latin typeface="Times New Roman" panose="02020603050405020304" pitchFamily="18" charset="0"/>
                <a:ea typeface="Times New Roman" panose="02020603050405020304" pitchFamily="18" charset="0"/>
              </a:rPr>
              <a:t>“e” </a:t>
            </a:r>
            <a:r>
              <a:rPr lang="pt-PT" dirty="0">
                <a:solidFill>
                  <a:srgbClr val="FF0000"/>
                </a:solidFill>
                <a:latin typeface="Times New Roman" panose="02020603050405020304" pitchFamily="18" charset="0"/>
                <a:ea typeface="Times New Roman" panose="02020603050405020304" pitchFamily="18" charset="0"/>
              </a:rPr>
              <a:t>é aproximadamente igual a </a:t>
            </a:r>
            <a:r>
              <a:rPr lang="pt-PT" b="1" dirty="0">
                <a:solidFill>
                  <a:srgbClr val="FF0000"/>
                </a:solidFill>
                <a:latin typeface="Times New Roman" panose="02020603050405020304" pitchFamily="18" charset="0"/>
                <a:ea typeface="Times New Roman" panose="02020603050405020304" pitchFamily="18" charset="0"/>
              </a:rPr>
              <a:t>0,5</a:t>
            </a:r>
            <a:r>
              <a:rPr lang="pt-PT" dirty="0">
                <a:solidFill>
                  <a:srgbClr val="FF0000"/>
                </a:solidFill>
                <a:latin typeface="Times New Roman" panose="02020603050405020304" pitchFamily="18" charset="0"/>
                <a:ea typeface="Times New Roman" panose="02020603050405020304" pitchFamily="18" charset="0"/>
              </a:rPr>
              <a:t> (Se o aluno obteve 0,4, mas indicou as contas corretamente, também pode dar 0,5 ponto para ele. Não precisa levar em consideração a segunda casa decimal do resultado.</a:t>
            </a:r>
            <a:endParaRPr lang="pt-BR" dirty="0">
              <a:solidFill>
                <a:srgbClr val="FF0000"/>
              </a:solidFill>
            </a:endParaRPr>
          </a:p>
        </p:txBody>
      </p:sp>
      <p:sp>
        <p:nvSpPr>
          <p:cNvPr id="6" name="Retângulo 5">
            <a:extLst>
              <a:ext uri="{FF2B5EF4-FFF2-40B4-BE49-F238E27FC236}">
                <a16:creationId xmlns:a16="http://schemas.microsoft.com/office/drawing/2014/main" id="{3FC50493-B515-476F-87F9-3A8C41676DEC}"/>
              </a:ext>
            </a:extLst>
          </p:cNvPr>
          <p:cNvSpPr/>
          <p:nvPr/>
        </p:nvSpPr>
        <p:spPr>
          <a:xfrm>
            <a:off x="395319" y="2633564"/>
            <a:ext cx="11258799" cy="1089529"/>
          </a:xfrm>
          <a:prstGeom prst="rect">
            <a:avLst/>
          </a:prstGeom>
        </p:spPr>
        <p:txBody>
          <a:bodyPr wrap="square">
            <a:spAutoFit/>
          </a:bodyPr>
          <a:lstStyle/>
          <a:p>
            <a:pPr algn="just">
              <a:lnSpc>
                <a:spcPct val="120000"/>
              </a:lnSpc>
            </a:pPr>
            <a:r>
              <a:rPr lang="pt-PT" dirty="0">
                <a:solidFill>
                  <a:srgbClr val="FF0000"/>
                </a:solidFill>
                <a:latin typeface="Times New Roman" panose="02020603050405020304" pitchFamily="18" charset="0"/>
                <a:ea typeface="Times New Roman" panose="02020603050405020304" pitchFamily="18" charset="0"/>
              </a:rPr>
              <a:t>Se o aluno usou régua para medir os eixos maior (A) e menor (B), ele terá encontrado </a:t>
            </a:r>
            <a:r>
              <a:rPr lang="pt-PT" b="1" dirty="0">
                <a:solidFill>
                  <a:srgbClr val="FF0000"/>
                </a:solidFill>
                <a:latin typeface="Times New Roman" panose="02020603050405020304" pitchFamily="18" charset="0"/>
                <a:ea typeface="Times New Roman" panose="02020603050405020304" pitchFamily="18" charset="0"/>
              </a:rPr>
              <a:t>aproximadamente</a:t>
            </a:r>
            <a:r>
              <a:rPr lang="pt-PT" dirty="0">
                <a:solidFill>
                  <a:srgbClr val="FF0000"/>
                </a:solidFill>
                <a:latin typeface="Times New Roman" panose="02020603050405020304" pitchFamily="18" charset="0"/>
                <a:ea typeface="Times New Roman" panose="02020603050405020304" pitchFamily="18" charset="0"/>
              </a:rPr>
              <a:t> os seguintes valores: </a:t>
            </a:r>
            <a:r>
              <a:rPr lang="pt-PT" b="1" dirty="0">
                <a:solidFill>
                  <a:srgbClr val="FF0000"/>
                </a:solidFill>
                <a:latin typeface="Times New Roman" panose="02020603050405020304" pitchFamily="18" charset="0"/>
                <a:ea typeface="Times New Roman" panose="02020603050405020304" pitchFamily="18" charset="0"/>
              </a:rPr>
              <a:t>A = 67 mm e B = 60 mm</a:t>
            </a:r>
            <a:r>
              <a:rPr lang="pt-PT" dirty="0">
                <a:solidFill>
                  <a:srgbClr val="FF0000"/>
                </a:solidFill>
                <a:latin typeface="Times New Roman" panose="02020603050405020304" pitchFamily="18" charset="0"/>
                <a:ea typeface="Times New Roman" panose="02020603050405020304" pitchFamily="18" charset="0"/>
              </a:rPr>
              <a:t>, pois estes comprimentos podem variar se a xerox ampliou ou reduziu um pouquinho a imagem original que usamos, porém, tal redução ou ampliação NAO AFETA O RESULTADO FINAL.</a:t>
            </a:r>
            <a:endParaRPr lang="pt-BR" dirty="0">
              <a:solidFill>
                <a:srgbClr val="FF0000"/>
              </a:solidFill>
            </a:endParaRPr>
          </a:p>
        </p:txBody>
      </p:sp>
      <p:graphicFrame>
        <p:nvGraphicFramePr>
          <p:cNvPr id="8" name="Objeto 7">
            <a:extLst>
              <a:ext uri="{FF2B5EF4-FFF2-40B4-BE49-F238E27FC236}">
                <a16:creationId xmlns:a16="http://schemas.microsoft.com/office/drawing/2014/main" id="{AC6E4CF3-B21E-4C7E-931E-17D2AA5C796B}"/>
              </a:ext>
            </a:extLst>
          </p:cNvPr>
          <p:cNvGraphicFramePr>
            <a:graphicFrameLocks noChangeAspect="1"/>
          </p:cNvGraphicFramePr>
          <p:nvPr>
            <p:extLst>
              <p:ext uri="{D42A27DB-BD31-4B8C-83A1-F6EECF244321}">
                <p14:modId xmlns:p14="http://schemas.microsoft.com/office/powerpoint/2010/main" val="274080176"/>
              </p:ext>
            </p:extLst>
          </p:nvPr>
        </p:nvGraphicFramePr>
        <p:xfrm>
          <a:off x="957730" y="4752509"/>
          <a:ext cx="9685338" cy="676275"/>
        </p:xfrm>
        <a:graphic>
          <a:graphicData uri="http://schemas.openxmlformats.org/presentationml/2006/ole">
            <mc:AlternateContent xmlns:mc="http://schemas.openxmlformats.org/markup-compatibility/2006">
              <mc:Choice xmlns:v="urn:schemas-microsoft-com:vml" Requires="v">
                <p:oleObj spid="_x0000_s7204" r:id="rId3" imgW="4356100" imgH="304800" progId="Equation.3">
                  <p:embed/>
                </p:oleObj>
              </mc:Choice>
              <mc:Fallback>
                <p:oleObj r:id="rId3" imgW="4356100" imgH="304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730" y="4752509"/>
                        <a:ext cx="9685338" cy="676275"/>
                      </a:xfrm>
                      <a:prstGeom prst="rect">
                        <a:avLst/>
                      </a:prstGeom>
                      <a:noFill/>
                    </p:spPr>
                  </p:pic>
                </p:oleObj>
              </mc:Fallback>
            </mc:AlternateContent>
          </a:graphicData>
        </a:graphic>
      </p:graphicFrame>
    </p:spTree>
    <p:extLst>
      <p:ext uri="{BB962C8B-B14F-4D97-AF65-F5344CB8AC3E}">
        <p14:creationId xmlns:p14="http://schemas.microsoft.com/office/powerpoint/2010/main" val="6535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11FD5A4-4843-493D-A33A-BF411A20A6EC}"/>
              </a:ext>
            </a:extLst>
          </p:cNvPr>
          <p:cNvSpPr/>
          <p:nvPr/>
        </p:nvSpPr>
        <p:spPr>
          <a:xfrm>
            <a:off x="290431" y="180862"/>
            <a:ext cx="8139466" cy="1987082"/>
          </a:xfrm>
          <a:prstGeom prst="rect">
            <a:avLst/>
          </a:prstGeom>
        </p:spPr>
        <p:txBody>
          <a:bodyPr wrap="square">
            <a:spAutoFit/>
          </a:bodyPr>
          <a:lstStyle/>
          <a:p>
            <a:pPr algn="just">
              <a:lnSpc>
                <a:spcPct val="114000"/>
              </a:lnSpc>
            </a:pPr>
            <a:r>
              <a:rPr lang="pt-PT" b="1" dirty="0">
                <a:latin typeface="Times New Roman" panose="02020603050405020304" pitchFamily="18" charset="0"/>
                <a:ea typeface="Times New Roman" panose="02020603050405020304" pitchFamily="18" charset="0"/>
              </a:rPr>
              <a:t>Pergunta 7b</a:t>
            </a:r>
            <a:r>
              <a:rPr lang="pt-PT" b="1" baseline="-25000" dirty="0">
                <a:latin typeface="Times New Roman" panose="02020603050405020304" pitchFamily="18" charset="0"/>
                <a:ea typeface="Times New Roman" panose="02020603050405020304" pitchFamily="18" charset="0"/>
              </a:rPr>
              <a:t>2</a:t>
            </a:r>
            <a:r>
              <a:rPr lang="pt-PT" b="1" dirty="0">
                <a:latin typeface="Times New Roman" panose="02020603050405020304" pitchFamily="18" charset="0"/>
                <a:ea typeface="Times New Roman" panose="02020603050405020304" pitchFamily="18" charset="0"/>
              </a:rPr>
              <a:t>) (0,5 ponto) </a:t>
            </a:r>
            <a:r>
              <a:rPr lang="pt-BR" b="1" dirty="0">
                <a:latin typeface="Times New Roman" panose="02020603050405020304" pitchFamily="18" charset="0"/>
                <a:ea typeface="SimSun" panose="02010600030101010101" pitchFamily="2" charset="-122"/>
              </a:rPr>
              <a:t>(0,1 cada item correto)</a:t>
            </a:r>
            <a:r>
              <a:rPr lang="pt-BR" dirty="0">
                <a:latin typeface="Times New Roman" panose="02020603050405020304" pitchFamily="18" charset="0"/>
                <a:ea typeface="Times New Roman" panose="02020603050405020304" pitchFamily="18" charset="0"/>
              </a:rPr>
              <a:t> </a:t>
            </a:r>
            <a:r>
              <a:rPr lang="pt-BR" dirty="0">
                <a:latin typeface="Times New Roman" panose="02020603050405020304" pitchFamily="18" charset="0"/>
                <a:ea typeface="SimSun" panose="02010600030101010101" pitchFamily="2" charset="-122"/>
              </a:rPr>
              <a:t>As figuras abaixo mostram a posição de uma estrela (um círculo preto) em relação a um poste de rua num dado instante. A partir desse instante desenhe a trajetória aparente aproximada da estrela orientando-a com uma seta em cada caso. Considere que o poste esteja próximo dos pontos leste (L) ou oeste (O) do horizonte. As latitudes estão indicadas. Já fizemos o primeiro para ajudá-lo. </a:t>
            </a:r>
            <a:endParaRPr lang="pt-BR" dirty="0"/>
          </a:p>
        </p:txBody>
      </p:sp>
      <p:pic>
        <p:nvPicPr>
          <p:cNvPr id="7170" name="Picture 2">
            <a:extLst>
              <a:ext uri="{FF2B5EF4-FFF2-40B4-BE49-F238E27FC236}">
                <a16:creationId xmlns:a16="http://schemas.microsoft.com/office/drawing/2014/main" id="{35D39A1C-B407-44E4-A524-7A43925B3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793" y="2641775"/>
            <a:ext cx="8275221" cy="1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89F79F4B-5B87-4909-A338-2963E907C95A}"/>
              </a:ext>
            </a:extLst>
          </p:cNvPr>
          <p:cNvSpPr/>
          <p:nvPr/>
        </p:nvSpPr>
        <p:spPr>
          <a:xfrm>
            <a:off x="447593" y="4940137"/>
            <a:ext cx="1601721" cy="388633"/>
          </a:xfrm>
          <a:prstGeom prst="rect">
            <a:avLst/>
          </a:prstGeom>
        </p:spPr>
        <p:txBody>
          <a:bodyPr wrap="none">
            <a:spAutoFit/>
          </a:bodyPr>
          <a:lstStyle/>
          <a:p>
            <a:pPr algn="just">
              <a:lnSpc>
                <a:spcPct val="114000"/>
              </a:lnSpc>
            </a:pPr>
            <a:r>
              <a:rPr lang="pt-PT" b="1" dirty="0">
                <a:latin typeface="Times New Roman" panose="02020603050405020304" pitchFamily="18" charset="0"/>
                <a:ea typeface="Times New Roman" panose="02020603050405020304" pitchFamily="18" charset="0"/>
              </a:rPr>
              <a:t>Resposta 7b</a:t>
            </a:r>
            <a:r>
              <a:rPr lang="pt-PT" b="1" baseline="-25000" dirty="0">
                <a:latin typeface="Times New Roman" panose="02020603050405020304" pitchFamily="18" charset="0"/>
                <a:ea typeface="Times New Roman" panose="02020603050405020304" pitchFamily="18" charset="0"/>
              </a:rPr>
              <a:t>2</a:t>
            </a:r>
            <a:r>
              <a:rPr lang="pt-PT" b="1" dirty="0">
                <a:latin typeface="Times New Roman" panose="02020603050405020304" pitchFamily="18" charset="0"/>
                <a:ea typeface="Times New Roman" panose="02020603050405020304" pitchFamily="18" charset="0"/>
              </a:rPr>
              <a:t>):</a:t>
            </a:r>
            <a:endParaRPr lang="pt-BR" dirty="0"/>
          </a:p>
        </p:txBody>
      </p:sp>
      <p:sp>
        <p:nvSpPr>
          <p:cNvPr id="5" name="Retângulo 4">
            <a:extLst>
              <a:ext uri="{FF2B5EF4-FFF2-40B4-BE49-F238E27FC236}">
                <a16:creationId xmlns:a16="http://schemas.microsoft.com/office/drawing/2014/main" id="{C0101FF6-354E-4E45-9B03-16451AE88A96}"/>
              </a:ext>
            </a:extLst>
          </p:cNvPr>
          <p:cNvSpPr/>
          <p:nvPr/>
        </p:nvSpPr>
        <p:spPr>
          <a:xfrm>
            <a:off x="1997052" y="4948846"/>
            <a:ext cx="9663726" cy="723916"/>
          </a:xfrm>
          <a:prstGeom prst="rect">
            <a:avLst/>
          </a:prstGeom>
        </p:spPr>
        <p:txBody>
          <a:bodyPr wrap="square">
            <a:spAutoFit/>
          </a:bodyPr>
          <a:lstStyle/>
          <a:p>
            <a:pPr algn="just">
              <a:lnSpc>
                <a:spcPct val="114000"/>
              </a:lnSpc>
            </a:pPr>
            <a:r>
              <a:rPr lang="pt-PT" b="1" dirty="0">
                <a:solidFill>
                  <a:srgbClr val="FF0000"/>
                </a:solidFill>
                <a:latin typeface="Times New Roman" panose="02020603050405020304" pitchFamily="18" charset="0"/>
                <a:ea typeface="Times New Roman" panose="02020603050405020304" pitchFamily="18" charset="0"/>
              </a:rPr>
              <a:t>A primeira indicação (latitude 40</a:t>
            </a:r>
            <a:r>
              <a:rPr lang="pt-PT" b="1" baseline="30000" dirty="0">
                <a:solidFill>
                  <a:srgbClr val="FF0000"/>
                </a:solidFill>
                <a:latin typeface="Times New Roman" panose="02020603050405020304" pitchFamily="18" charset="0"/>
                <a:ea typeface="Times New Roman" panose="02020603050405020304" pitchFamily="18" charset="0"/>
              </a:rPr>
              <a:t>o</a:t>
            </a:r>
            <a:r>
              <a:rPr lang="pt-PT" b="1" dirty="0">
                <a:solidFill>
                  <a:srgbClr val="FF0000"/>
                </a:solidFill>
                <a:latin typeface="Times New Roman" panose="02020603050405020304" pitchFamily="18" charset="0"/>
                <a:ea typeface="SimSun" panose="02010600030101010101" pitchFamily="2" charset="-122"/>
              </a:rPr>
              <a:t> N) foi feita como exemplo, de modo que a ela não se dá nenhuma pontuação.</a:t>
            </a:r>
            <a:endParaRPr lang="pt-BR" b="1" dirty="0">
              <a:solidFill>
                <a:srgbClr val="FF0000"/>
              </a:solidFill>
            </a:endParaRPr>
          </a:p>
        </p:txBody>
      </p:sp>
      <p:cxnSp>
        <p:nvCxnSpPr>
          <p:cNvPr id="7" name="Conector de Seta Reta 6"/>
          <p:cNvCxnSpPr/>
          <p:nvPr/>
        </p:nvCxnSpPr>
        <p:spPr>
          <a:xfrm>
            <a:off x="3544389" y="3370217"/>
            <a:ext cx="0" cy="5399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flipH="1">
            <a:off x="4798423" y="3261360"/>
            <a:ext cx="300446" cy="5965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flipV="1">
            <a:off x="6387737" y="2934789"/>
            <a:ext cx="169817" cy="4136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p:cNvCxnSpPr/>
          <p:nvPr/>
        </p:nvCxnSpPr>
        <p:spPr>
          <a:xfrm flipH="1" flipV="1">
            <a:off x="8029303" y="2917371"/>
            <a:ext cx="4355" cy="4049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H="1" flipV="1">
            <a:off x="8900160" y="3265714"/>
            <a:ext cx="222070" cy="4920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2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8ECE72F-409A-4CC6-9A3A-F64E603D401C}"/>
              </a:ext>
            </a:extLst>
          </p:cNvPr>
          <p:cNvSpPr/>
          <p:nvPr/>
        </p:nvSpPr>
        <p:spPr>
          <a:xfrm>
            <a:off x="146184" y="38305"/>
            <a:ext cx="8405633" cy="2590774"/>
          </a:xfrm>
          <a:prstGeom prst="rect">
            <a:avLst/>
          </a:prstGeom>
        </p:spPr>
        <p:txBody>
          <a:bodyPr wrap="square">
            <a:spAutoFit/>
          </a:bodyPr>
          <a:lstStyle/>
          <a:p>
            <a:pPr algn="just">
              <a:lnSpc>
                <a:spcPct val="110000"/>
              </a:lnSpc>
            </a:pPr>
            <a:r>
              <a:rPr lang="pt-BR" sz="1650" dirty="0">
                <a:latin typeface="Times New Roman" panose="02020603050405020304" pitchFamily="18" charset="0"/>
                <a:ea typeface="SimSun" panose="02010600030101010101" pitchFamily="2" charset="-122"/>
              </a:rPr>
              <a:t>A Astronáutica é a ciência que trata da construção e operação de veículos espaciais, como os satélites e os foguetes.  Os satélites são lançados ao espaço por meio de foguetes.  No Brasil as atividades do setor espacial são coordenadas pela Agência Espacial Brasileira (AEB), que tem a atribuição de formular e implementar o Programa Nacional de Atividades Espaciais (PNAE).  O PNAE prevê a </a:t>
            </a:r>
            <a:r>
              <a:rPr lang="pt-BR" sz="1650" dirty="0" err="1">
                <a:latin typeface="Times New Roman" panose="02020603050405020304" pitchFamily="18" charset="0"/>
                <a:ea typeface="SimSun" panose="02010600030101010101" pitchFamily="2" charset="-122"/>
              </a:rPr>
              <a:t>auto-suficiência</a:t>
            </a:r>
            <a:r>
              <a:rPr lang="pt-BR" sz="1650" dirty="0">
                <a:latin typeface="Times New Roman" panose="02020603050405020304" pitchFamily="18" charset="0"/>
                <a:ea typeface="SimSun" panose="02010600030101010101" pitchFamily="2" charset="-122"/>
              </a:rPr>
              <a:t> do Brasil na construção e lançamento de foguetes e de satélites.  Além das atividades técnico-científicas, a AEB promove atividades educacionais nas escolas por meio do Programa AEB Escola, cujo objetivo é divulgar o programa espacial brasileiro, a sua importância e os benefícios que ele trás para o país, bem como despertar a criatividade e o </a:t>
            </a:r>
            <a:r>
              <a:rPr lang="pt-BR" sz="1650" dirty="0">
                <a:latin typeface="Times New Roman" panose="02020603050405020304" pitchFamily="18" charset="0"/>
                <a:ea typeface="SimSun" panose="02010600030101010101" pitchFamily="2" charset="-122"/>
              </a:rPr>
              <a:t>interesse pela ciência entre os alunos dos ensinos fundamental e médio</a:t>
            </a:r>
            <a:r>
              <a:rPr lang="pt-BR" sz="1650" dirty="0" smtClean="0">
                <a:latin typeface="Times New Roman" panose="02020603050405020304" pitchFamily="18" charset="0"/>
                <a:ea typeface="SimSun" panose="02010600030101010101" pitchFamily="2" charset="-122"/>
              </a:rPr>
              <a:t>.</a:t>
            </a:r>
            <a:endParaRPr lang="pt-BR" sz="1650" dirty="0"/>
          </a:p>
        </p:txBody>
      </p:sp>
      <p:sp>
        <p:nvSpPr>
          <p:cNvPr id="6" name="Retângulo 5">
            <a:extLst>
              <a:ext uri="{FF2B5EF4-FFF2-40B4-BE49-F238E27FC236}">
                <a16:creationId xmlns:a16="http://schemas.microsoft.com/office/drawing/2014/main" id="{405D8E93-0CB4-4515-A8EF-ADAEC690AEE2}"/>
              </a:ext>
            </a:extLst>
          </p:cNvPr>
          <p:cNvSpPr/>
          <p:nvPr/>
        </p:nvSpPr>
        <p:spPr>
          <a:xfrm>
            <a:off x="137475" y="2495587"/>
            <a:ext cx="11860186" cy="3723327"/>
          </a:xfrm>
          <a:prstGeom prst="rect">
            <a:avLst/>
          </a:prstGeom>
        </p:spPr>
        <p:txBody>
          <a:bodyPr wrap="square">
            <a:spAutoFit/>
          </a:bodyPr>
          <a:lstStyle/>
          <a:p>
            <a:pPr algn="just" hangingPunct="0">
              <a:lnSpc>
                <a:spcPct val="110000"/>
              </a:lnSpc>
              <a:spcAft>
                <a:spcPts val="0"/>
              </a:spcAft>
            </a:pPr>
            <a:r>
              <a:rPr lang="pt-BR" sz="1650" dirty="0">
                <a:latin typeface="Times New Roman" panose="02020603050405020304" pitchFamily="18" charset="0"/>
                <a:ea typeface="SimSun" panose="02010600030101010101" pitchFamily="2" charset="-122"/>
              </a:rPr>
              <a:t>O Instituto Tecnológico de Aeronáutica (ITA) é uma instituição de ensino e pesquisa que goza de enorme prestígio nacional, tendo sido fundada em 1950. O ITA é um dos institutos que integram o Comando-Geral de Tecnologia Aeroespacial (CTA).  Além do ITA, compõem o CTA o Instituto de Estudos Avançados (</a:t>
            </a:r>
            <a:r>
              <a:rPr lang="pt-BR" sz="1650" dirty="0" err="1">
                <a:latin typeface="Times New Roman" panose="02020603050405020304" pitchFamily="18" charset="0"/>
                <a:ea typeface="SimSun" panose="02010600030101010101" pitchFamily="2" charset="-122"/>
              </a:rPr>
              <a:t>IEAv</a:t>
            </a:r>
            <a:r>
              <a:rPr lang="pt-BR" sz="1650" dirty="0">
                <a:latin typeface="Times New Roman" panose="02020603050405020304" pitchFamily="18" charset="0"/>
                <a:ea typeface="SimSun" panose="02010600030101010101" pitchFamily="2" charset="-122"/>
              </a:rPr>
              <a:t>), o Instituto de Fomento e Coordenação Industrial (IFI) e o Instituto de Aeronáutica e Espaço (IAE), todos localizados na cidade de São José dos Campos, SP.  O Centro de Lançamento da Barreira do Inferno (CLBI), localizado na cidade de Natal, RN, e o Centro de Lançamento de Alcântara (CLA), localizado na cidade de Alcântara, MA, também são subordinados ao CTA. </a:t>
            </a:r>
            <a:endParaRPr lang="pt-BR" sz="1650" dirty="0">
              <a:latin typeface="Times New Roman" panose="02020603050405020304" pitchFamily="18" charset="0"/>
              <a:ea typeface="Times New Roman" panose="02020603050405020304" pitchFamily="18" charset="0"/>
            </a:endParaRPr>
          </a:p>
          <a:p>
            <a:pPr algn="just">
              <a:lnSpc>
                <a:spcPct val="110000"/>
              </a:lnSpc>
            </a:pPr>
            <a:r>
              <a:rPr lang="pt-BR" sz="1650" dirty="0">
                <a:latin typeface="Times New Roman" panose="02020603050405020304" pitchFamily="18" charset="0"/>
                <a:ea typeface="SimSun" panose="02010600030101010101" pitchFamily="2" charset="-122"/>
              </a:rPr>
              <a:t>Em São José dos Campos localiza-se, ainda, a sede do Instituto Nacional de Pesquisas Espaciais (INPE), órgão do governo federal responsável por desenvolver, controlar e utilizar os nossos satélites.  Foi o INPE que construiu o primeiro satélite brasileiro, o Satélite de Coleta de Dados 1 (SCD 1), lançado em 1993 e ainda em operação.  Ele serve para coletar dados meteorológicos.  No INPE também fica uma organização chamada CPTEC, encarregada de elaborar previsões de tempo e clima que são muito úteis para a nossa sociedade. Você pode conferir o nome do INPE nos noticiários de TV que informam a previsão do tempo! Também foi o INPE que, em colaboração com a China, desenvolveu os satélites da série CBERS (Satélite Sino-Brasileiro de Recursos Terrestres), encarregados de coletar imagens do nosso território que são de grande utilidade para todo o país, pois permitem, por exemplo, prever a produção agrícola e planejar </a:t>
            </a:r>
            <a:r>
              <a:rPr lang="pt-BR" sz="1650" dirty="0" smtClean="0">
                <a:latin typeface="Times New Roman" panose="02020603050405020304" pitchFamily="18" charset="0"/>
                <a:ea typeface="SimSun" panose="02010600030101010101" pitchFamily="2" charset="-122"/>
              </a:rPr>
              <a:t>o cresci-</a:t>
            </a:r>
            <a:endParaRPr lang="pt-BR" sz="1650" dirty="0"/>
          </a:p>
        </p:txBody>
      </p:sp>
      <p:sp>
        <p:nvSpPr>
          <p:cNvPr id="7" name="Retângulo 6"/>
          <p:cNvSpPr/>
          <p:nvPr/>
        </p:nvSpPr>
        <p:spPr>
          <a:xfrm>
            <a:off x="1045028" y="6059002"/>
            <a:ext cx="10249987" cy="650947"/>
          </a:xfrm>
          <a:prstGeom prst="rect">
            <a:avLst/>
          </a:prstGeom>
        </p:spPr>
        <p:txBody>
          <a:bodyPr wrap="square">
            <a:spAutoFit/>
          </a:bodyPr>
          <a:lstStyle/>
          <a:p>
            <a:pPr algn="just">
              <a:lnSpc>
                <a:spcPct val="110000"/>
              </a:lnSpc>
            </a:pPr>
            <a:r>
              <a:rPr lang="pt-BR" sz="1650" dirty="0" smtClean="0">
                <a:latin typeface="Times New Roman" panose="02020603050405020304" pitchFamily="18" charset="0"/>
                <a:ea typeface="SimSun" panose="02010600030101010101" pitchFamily="2" charset="-122"/>
              </a:rPr>
              <a:t>-mento </a:t>
            </a:r>
            <a:r>
              <a:rPr lang="pt-BR" sz="1650" dirty="0">
                <a:latin typeface="Times New Roman" panose="02020603050405020304" pitchFamily="18" charset="0"/>
                <a:ea typeface="SimSun" panose="02010600030101010101" pitchFamily="2" charset="-122"/>
              </a:rPr>
              <a:t>das cidades.  Mas o INPE não é só isso, ele também faz pesquisas em Ciências Espaciais e várias outras áreas de grande interesse para a nação, além de ajudar a formar os nossos jovens por meio de cursos de Pós-Graduação. </a:t>
            </a:r>
            <a:endParaRPr lang="pt-BR" sz="1650" dirty="0"/>
          </a:p>
        </p:txBody>
      </p:sp>
    </p:spTree>
    <p:extLst>
      <p:ext uri="{BB962C8B-B14F-4D97-AF65-F5344CB8AC3E}">
        <p14:creationId xmlns:p14="http://schemas.microsoft.com/office/powerpoint/2010/main" val="2014031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5A3DA9D2-3CC6-434F-954C-A26C65F7D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154" y="2318076"/>
            <a:ext cx="4872446" cy="3895376"/>
          </a:xfrm>
          <a:prstGeom prst="rect">
            <a:avLst/>
          </a:prstGeom>
        </p:spPr>
      </p:pic>
      <p:sp>
        <p:nvSpPr>
          <p:cNvPr id="9" name="Retângulo 8">
            <a:extLst>
              <a:ext uri="{FF2B5EF4-FFF2-40B4-BE49-F238E27FC236}">
                <a16:creationId xmlns:a16="http://schemas.microsoft.com/office/drawing/2014/main" id="{CC0B3BC5-D3D3-47B7-AAC1-8663760ABFC0}"/>
              </a:ext>
            </a:extLst>
          </p:cNvPr>
          <p:cNvSpPr/>
          <p:nvPr/>
        </p:nvSpPr>
        <p:spPr>
          <a:xfrm>
            <a:off x="152400" y="197346"/>
            <a:ext cx="8360664" cy="2203167"/>
          </a:xfrm>
          <a:prstGeom prst="rect">
            <a:avLst/>
          </a:prstGeom>
        </p:spPr>
        <p:txBody>
          <a:bodyPr wrap="square">
            <a:spAutoFit/>
          </a:bodyPr>
          <a:lstStyle/>
          <a:p>
            <a:pPr algn="just" hangingPunct="0">
              <a:lnSpc>
                <a:spcPct val="110000"/>
              </a:lnSpc>
              <a:spcAft>
                <a:spcPts val="0"/>
              </a:spcAft>
            </a:pPr>
            <a:r>
              <a:rPr lang="pt-PT" dirty="0">
                <a:latin typeface="Times New Roman" panose="02020603050405020304" pitchFamily="18" charset="0"/>
                <a:ea typeface="Times New Roman" panose="02020603050405020304" pitchFamily="18" charset="0"/>
              </a:rPr>
              <a:t>A figura abaixo ilustra a trajetória e as etapas de vôo de um foguete de sondagem. Os foguetes de sondagem têm a missão de levar uma carga-útil até uma altitude requerida, ou prover uma certa permanência acima de determinada altitude. Os foguetes de sondagem após atingirem uma altitude máxima retornam à superfície da Terra, graças ao efeito da gravidade.  É algo similar ao arremesso de uma pedra que, jogada para cima, retorna à superfície.  No caso da pedra, o impulso é aplicado pela mão daquele que a arremessa.  </a:t>
            </a:r>
            <a:endParaRPr lang="pt-BR" dirty="0">
              <a:latin typeface="Times New Roman" panose="02020603050405020304" pitchFamily="18" charset="0"/>
              <a:ea typeface="Times New Roman" panose="02020603050405020304" pitchFamily="18" charset="0"/>
            </a:endParaRPr>
          </a:p>
        </p:txBody>
      </p:sp>
      <p:sp>
        <p:nvSpPr>
          <p:cNvPr id="10" name="Retângulo 9">
            <a:extLst>
              <a:ext uri="{FF2B5EF4-FFF2-40B4-BE49-F238E27FC236}">
                <a16:creationId xmlns:a16="http://schemas.microsoft.com/office/drawing/2014/main" id="{35748E6A-FBBC-41F3-9422-D98AD22081CD}"/>
              </a:ext>
            </a:extLst>
          </p:cNvPr>
          <p:cNvSpPr/>
          <p:nvPr/>
        </p:nvSpPr>
        <p:spPr>
          <a:xfrm>
            <a:off x="152400" y="2396456"/>
            <a:ext cx="6823166" cy="3726661"/>
          </a:xfrm>
          <a:prstGeom prst="rect">
            <a:avLst/>
          </a:prstGeom>
        </p:spPr>
        <p:txBody>
          <a:bodyPr wrap="square">
            <a:spAutoFit/>
          </a:bodyPr>
          <a:lstStyle/>
          <a:p>
            <a:pPr algn="just" hangingPunct="0">
              <a:lnSpc>
                <a:spcPct val="110000"/>
              </a:lnSpc>
            </a:pPr>
            <a:r>
              <a:rPr lang="pt-PT" dirty="0">
                <a:latin typeface="Times New Roman" panose="02020603050405020304" pitchFamily="18" charset="0"/>
                <a:ea typeface="Times New Roman" panose="02020603050405020304" pitchFamily="18" charset="0"/>
              </a:rPr>
              <a:t>No caso do foguete, o impulso é fornecido pela </a:t>
            </a:r>
            <a:r>
              <a:rPr lang="pt-PT" b="1" dirty="0">
                <a:latin typeface="Times New Roman" panose="02020603050405020304" pitchFamily="18" charset="0"/>
                <a:ea typeface="Times New Roman" panose="02020603050405020304" pitchFamily="18" charset="0"/>
              </a:rPr>
              <a:t>propulsão</a:t>
            </a:r>
            <a:r>
              <a:rPr lang="pt-PT" dirty="0">
                <a:latin typeface="Times New Roman" panose="02020603050405020304" pitchFamily="18" charset="0"/>
                <a:ea typeface="Times New Roman" panose="02020603050405020304" pitchFamily="18" charset="0"/>
              </a:rPr>
              <a:t> do motor do foguete.   Consumido o combustível, o motor do foguete é desacoplado, caindo no mar, situação esta representada pelo ponto </a:t>
            </a:r>
            <a:r>
              <a:rPr lang="pt-PT" b="1" dirty="0">
                <a:latin typeface="Times New Roman" panose="02020603050405020304" pitchFamily="18" charset="0"/>
                <a:ea typeface="Times New Roman" panose="02020603050405020304" pitchFamily="18" charset="0"/>
              </a:rPr>
              <a:t>B</a:t>
            </a:r>
            <a:r>
              <a:rPr lang="pt-PT" dirty="0">
                <a:latin typeface="Times New Roman" panose="02020603050405020304" pitchFamily="18" charset="0"/>
                <a:ea typeface="Times New Roman" panose="02020603050405020304" pitchFamily="18" charset="0"/>
              </a:rPr>
              <a:t> da figura abaixo. O que resta do foguete (carga-útil) continua subindo, mas vai tendo sua velocidade reduzida até atingir a altitude de 407 km.  Este instante do vôo denomina-se apogeu. A</a:t>
            </a:r>
            <a:r>
              <a:rPr lang="pt-PT" b="1" dirty="0">
                <a:latin typeface="Times New Roman" panose="02020603050405020304" pitchFamily="18" charset="0"/>
                <a:ea typeface="Times New Roman" panose="02020603050405020304" pitchFamily="18" charset="0"/>
              </a:rPr>
              <a:t> gravidade </a:t>
            </a:r>
            <a:r>
              <a:rPr lang="pt-PT" dirty="0">
                <a:latin typeface="Times New Roman" panose="02020603050405020304" pitchFamily="18" charset="0"/>
                <a:ea typeface="Times New Roman" panose="02020603050405020304" pitchFamily="18" charset="0"/>
              </a:rPr>
              <a:t>está presente durante todo o vôo.  Abaixo dos 90 km de altitude, a atmosfera terrestre oferece </a:t>
            </a:r>
            <a:r>
              <a:rPr lang="pt-PT" b="1" dirty="0">
                <a:latin typeface="Times New Roman" panose="02020603050405020304" pitchFamily="18" charset="0"/>
                <a:ea typeface="Times New Roman" panose="02020603050405020304" pitchFamily="18" charset="0"/>
              </a:rPr>
              <a:t>resistência</a:t>
            </a:r>
            <a:r>
              <a:rPr lang="pt-PT" dirty="0">
                <a:latin typeface="Times New Roman" panose="02020603050405020304" pitchFamily="18" charset="0"/>
                <a:ea typeface="Times New Roman" panose="02020603050405020304" pitchFamily="18" charset="0"/>
              </a:rPr>
              <a:t> à subida do foguete.  O mesmo ocorre na descida da carga-útil. Se você, em um dia de ventos fortes, já tentou andar contra o vento, você já sentiu essa resistência. Acima de 90 km considera-se a existência de vácuo, sendo nula a resistência da atmosfera. </a:t>
            </a:r>
            <a:r>
              <a:rPr lang="pt-PT" dirty="0">
                <a:latin typeface="Times New Roman" panose="02020603050405020304" pitchFamily="18" charset="0"/>
                <a:ea typeface="Times New Roman" panose="02020603050405020304" pitchFamily="18" charset="0"/>
              </a:rPr>
              <a:t>A figura ao lado mostra os principais eventos do vôo de um foguete de sondagem</a:t>
            </a:r>
            <a:r>
              <a:rPr lang="pt-PT" dirty="0" smtClean="0">
                <a:latin typeface="Times New Roman" panose="02020603050405020304" pitchFamily="18" charset="0"/>
                <a:ea typeface="Times New Roman" panose="02020603050405020304" pitchFamily="18" charset="0"/>
              </a:rPr>
              <a:t>.</a:t>
            </a:r>
            <a:endParaRPr lang="pt-B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5914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F9CD540-2D59-4BCB-9370-ABF7358C43B9}"/>
              </a:ext>
            </a:extLst>
          </p:cNvPr>
          <p:cNvSpPr/>
          <p:nvPr/>
        </p:nvSpPr>
        <p:spPr>
          <a:xfrm>
            <a:off x="285641" y="478393"/>
            <a:ext cx="8092005" cy="1089529"/>
          </a:xfrm>
          <a:prstGeom prst="rect">
            <a:avLst/>
          </a:prstGeom>
        </p:spPr>
        <p:txBody>
          <a:bodyPr wrap="square">
            <a:spAutoFit/>
          </a:bodyPr>
          <a:lstStyle/>
          <a:p>
            <a:pPr algn="just" hangingPunct="0">
              <a:lnSpc>
                <a:spcPct val="120000"/>
              </a:lnSpc>
              <a:spcAft>
                <a:spcPts val="0"/>
              </a:spcAft>
            </a:pPr>
            <a:r>
              <a:rPr lang="pt-BR" b="1" dirty="0">
                <a:latin typeface="Times New Roman" panose="02020603050405020304" pitchFamily="18" charset="0"/>
                <a:ea typeface="MS Mincho" panose="02020609040205080304" pitchFamily="49" charset="-128"/>
              </a:rPr>
              <a:t>Pergunta 8) (1 ponto)  </a:t>
            </a:r>
            <a:r>
              <a:rPr lang="pt-BR" dirty="0">
                <a:latin typeface="Times New Roman" panose="02020603050405020304" pitchFamily="18" charset="0"/>
                <a:ea typeface="Times New Roman" panose="02020603050405020304" pitchFamily="18" charset="0"/>
              </a:rPr>
              <a:t>Para cada um dos trechos da trajetória de </a:t>
            </a:r>
            <a:r>
              <a:rPr lang="pt-BR" dirty="0" err="1">
                <a:latin typeface="Times New Roman" panose="02020603050405020304" pitchFamily="18" charset="0"/>
                <a:ea typeface="Times New Roman" panose="02020603050405020304" pitchFamily="18" charset="0"/>
              </a:rPr>
              <a:t>vôo</a:t>
            </a:r>
            <a:r>
              <a:rPr lang="pt-BR" dirty="0">
                <a:latin typeface="Times New Roman" panose="02020603050405020304" pitchFamily="18" charset="0"/>
                <a:ea typeface="Times New Roman" panose="02020603050405020304" pitchFamily="18" charset="0"/>
              </a:rPr>
              <a:t> mostrada na figura marque com um “X”  quais forças (</a:t>
            </a:r>
            <a:r>
              <a:rPr lang="pt-BR" b="1" dirty="0">
                <a:latin typeface="Times New Roman" panose="02020603050405020304" pitchFamily="18" charset="0"/>
                <a:ea typeface="Times New Roman" panose="02020603050405020304" pitchFamily="18" charset="0"/>
              </a:rPr>
              <a:t>propulsão</a:t>
            </a:r>
            <a:r>
              <a:rPr lang="pt-BR" dirty="0">
                <a:latin typeface="Times New Roman" panose="02020603050405020304" pitchFamily="18" charset="0"/>
                <a:ea typeface="Times New Roman" panose="02020603050405020304" pitchFamily="18" charset="0"/>
              </a:rPr>
              <a:t>, </a:t>
            </a:r>
            <a:r>
              <a:rPr lang="pt-BR" b="1" dirty="0">
                <a:latin typeface="Times New Roman" panose="02020603050405020304" pitchFamily="18" charset="0"/>
                <a:ea typeface="Times New Roman" panose="02020603050405020304" pitchFamily="18" charset="0"/>
              </a:rPr>
              <a:t>resistência da atmosfera</a:t>
            </a:r>
            <a:r>
              <a:rPr lang="pt-BR" dirty="0">
                <a:latin typeface="Times New Roman" panose="02020603050405020304" pitchFamily="18" charset="0"/>
                <a:ea typeface="Times New Roman" panose="02020603050405020304" pitchFamily="18" charset="0"/>
              </a:rPr>
              <a:t> e </a:t>
            </a:r>
            <a:r>
              <a:rPr lang="pt-BR" b="1" dirty="0">
                <a:latin typeface="Times New Roman" panose="02020603050405020304" pitchFamily="18" charset="0"/>
                <a:ea typeface="Times New Roman" panose="02020603050405020304" pitchFamily="18" charset="0"/>
              </a:rPr>
              <a:t>gravidade</a:t>
            </a:r>
            <a:r>
              <a:rPr lang="pt-BR" dirty="0">
                <a:latin typeface="Times New Roman" panose="02020603050405020304" pitchFamily="18" charset="0"/>
                <a:ea typeface="Times New Roman" panose="02020603050405020304" pitchFamily="18" charset="0"/>
              </a:rPr>
              <a:t>) atuam naquele trecho.</a:t>
            </a:r>
            <a:r>
              <a:rPr lang="pt-BR" b="1" dirty="0">
                <a:latin typeface="Times New Roman" panose="02020603050405020304" pitchFamily="18" charset="0"/>
                <a:ea typeface="MS Mincho" panose="02020609040205080304" pitchFamily="49" charset="-128"/>
              </a:rPr>
              <a:t> </a:t>
            </a:r>
            <a:endParaRPr lang="pt-BR" dirty="0">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4C6376DF-941E-4214-8AFA-507D221C6EEF}"/>
              </a:ext>
            </a:extLst>
          </p:cNvPr>
          <p:cNvSpPr/>
          <p:nvPr/>
        </p:nvSpPr>
        <p:spPr>
          <a:xfrm>
            <a:off x="346599" y="2241509"/>
            <a:ext cx="9511504" cy="424732"/>
          </a:xfrm>
          <a:prstGeom prst="rect">
            <a:avLst/>
          </a:prstGeom>
        </p:spPr>
        <p:txBody>
          <a:bodyPr wrap="square">
            <a:spAutoFit/>
          </a:bodyPr>
          <a:lstStyle/>
          <a:p>
            <a:pPr algn="just">
              <a:lnSpc>
                <a:spcPct val="120000"/>
              </a:lnSpc>
            </a:pPr>
            <a:r>
              <a:rPr lang="pt-BR" i="1" dirty="0">
                <a:latin typeface="Times New Roman" panose="02020603050405020304" pitchFamily="18" charset="0"/>
                <a:ea typeface="MS Mincho" panose="02020609040205080304" pitchFamily="49" charset="-128"/>
              </a:rPr>
              <a:t>(Observação: 0,1 ponto para cada X colocado corretamente, mas se acertar todos ganha 1,0 ponto!)</a:t>
            </a:r>
            <a:endParaRPr lang="pt-BR" dirty="0"/>
          </a:p>
        </p:txBody>
      </p:sp>
      <p:sp>
        <p:nvSpPr>
          <p:cNvPr id="5" name="Retângulo 4">
            <a:extLst>
              <a:ext uri="{FF2B5EF4-FFF2-40B4-BE49-F238E27FC236}">
                <a16:creationId xmlns:a16="http://schemas.microsoft.com/office/drawing/2014/main" id="{01DCA9AE-AAD7-4BC8-A4C2-80DB6DA73A3A}"/>
              </a:ext>
            </a:extLst>
          </p:cNvPr>
          <p:cNvSpPr/>
          <p:nvPr/>
        </p:nvSpPr>
        <p:spPr>
          <a:xfrm>
            <a:off x="551688" y="2996107"/>
            <a:ext cx="9817608" cy="369332"/>
          </a:xfrm>
          <a:prstGeom prst="rect">
            <a:avLst/>
          </a:prstGeom>
        </p:spPr>
        <p:txBody>
          <a:bodyPr wrap="square">
            <a:spAutoFit/>
          </a:bodyPr>
          <a:lstStyle/>
          <a:p>
            <a:r>
              <a:rPr lang="pt-BR" dirty="0">
                <a:latin typeface="Times New Roman" panose="02020603050405020304" pitchFamily="18" charset="0"/>
                <a:ea typeface="Times New Roman" panose="02020603050405020304" pitchFamily="18" charset="0"/>
              </a:rPr>
              <a:t>Trecho </a:t>
            </a:r>
            <a:r>
              <a:rPr lang="pt-BR" b="1" dirty="0">
                <a:latin typeface="Times New Roman" panose="02020603050405020304" pitchFamily="18" charset="0"/>
                <a:ea typeface="Times New Roman" panose="02020603050405020304" pitchFamily="18" charset="0"/>
              </a:rPr>
              <a:t>A→B</a:t>
            </a:r>
            <a:r>
              <a:rPr lang="pt-BR" dirty="0">
                <a:latin typeface="Times New Roman" panose="02020603050405020304" pitchFamily="18" charset="0"/>
                <a:ea typeface="Times New Roman" panose="02020603050405020304" pitchFamily="18" charset="0"/>
              </a:rPr>
              <a:t>   (    ) propulsão   (     ) resistência da atmosfera   (     )  gravidade</a:t>
            </a:r>
            <a:endParaRPr lang="pt-BR" dirty="0"/>
          </a:p>
        </p:txBody>
      </p:sp>
      <p:sp>
        <p:nvSpPr>
          <p:cNvPr id="6" name="Retângulo 5">
            <a:extLst>
              <a:ext uri="{FF2B5EF4-FFF2-40B4-BE49-F238E27FC236}">
                <a16:creationId xmlns:a16="http://schemas.microsoft.com/office/drawing/2014/main" id="{064D45B3-CE71-420A-AABE-DB7571DEE014}"/>
              </a:ext>
            </a:extLst>
          </p:cNvPr>
          <p:cNvSpPr/>
          <p:nvPr/>
        </p:nvSpPr>
        <p:spPr>
          <a:xfrm>
            <a:off x="551688" y="3883075"/>
            <a:ext cx="8638032" cy="369332"/>
          </a:xfrm>
          <a:prstGeom prst="rect">
            <a:avLst/>
          </a:prstGeom>
        </p:spPr>
        <p:txBody>
          <a:bodyPr wrap="square">
            <a:spAutoFit/>
          </a:bodyPr>
          <a:lstStyle/>
          <a:p>
            <a:r>
              <a:rPr lang="pt-BR" dirty="0">
                <a:latin typeface="Times New Roman" panose="02020603050405020304" pitchFamily="18" charset="0"/>
                <a:ea typeface="Times New Roman" panose="02020603050405020304" pitchFamily="18" charset="0"/>
              </a:rPr>
              <a:t>Trecho </a:t>
            </a:r>
            <a:r>
              <a:rPr lang="pt-BR" b="1" dirty="0">
                <a:latin typeface="Times New Roman" panose="02020603050405020304" pitchFamily="18" charset="0"/>
                <a:ea typeface="Times New Roman" panose="02020603050405020304" pitchFamily="18" charset="0"/>
              </a:rPr>
              <a:t>B→C</a:t>
            </a:r>
            <a:r>
              <a:rPr lang="pt-BR" dirty="0">
                <a:latin typeface="Times New Roman" panose="02020603050405020304" pitchFamily="18" charset="0"/>
                <a:ea typeface="Times New Roman" panose="02020603050405020304" pitchFamily="18" charset="0"/>
              </a:rPr>
              <a:t>   (    ) propulsão   (     ) resistência da atmosfera   (     )  gravidade</a:t>
            </a:r>
            <a:endParaRPr lang="pt-BR" dirty="0"/>
          </a:p>
        </p:txBody>
      </p:sp>
      <p:sp>
        <p:nvSpPr>
          <p:cNvPr id="7" name="Retângulo 6">
            <a:extLst>
              <a:ext uri="{FF2B5EF4-FFF2-40B4-BE49-F238E27FC236}">
                <a16:creationId xmlns:a16="http://schemas.microsoft.com/office/drawing/2014/main" id="{4B85865D-0088-409A-9112-AF7533C8CF7C}"/>
              </a:ext>
            </a:extLst>
          </p:cNvPr>
          <p:cNvSpPr/>
          <p:nvPr/>
        </p:nvSpPr>
        <p:spPr>
          <a:xfrm>
            <a:off x="551688" y="4800368"/>
            <a:ext cx="8272272" cy="369332"/>
          </a:xfrm>
          <a:prstGeom prst="rect">
            <a:avLst/>
          </a:prstGeom>
        </p:spPr>
        <p:txBody>
          <a:bodyPr wrap="square">
            <a:spAutoFit/>
          </a:bodyPr>
          <a:lstStyle/>
          <a:p>
            <a:r>
              <a:rPr lang="pt-BR" dirty="0">
                <a:latin typeface="Times New Roman" panose="02020603050405020304" pitchFamily="18" charset="0"/>
                <a:ea typeface="Times New Roman" panose="02020603050405020304" pitchFamily="18" charset="0"/>
              </a:rPr>
              <a:t>Trecho </a:t>
            </a:r>
            <a:r>
              <a:rPr lang="pt-BR" b="1" dirty="0">
                <a:latin typeface="Times New Roman" panose="02020603050405020304" pitchFamily="18" charset="0"/>
                <a:ea typeface="Times New Roman" panose="02020603050405020304" pitchFamily="18" charset="0"/>
              </a:rPr>
              <a:t>C→D</a:t>
            </a:r>
            <a:r>
              <a:rPr lang="pt-BR" dirty="0">
                <a:latin typeface="Times New Roman" panose="02020603050405020304" pitchFamily="18" charset="0"/>
                <a:ea typeface="Times New Roman" panose="02020603050405020304" pitchFamily="18" charset="0"/>
              </a:rPr>
              <a:t>   (    ) propulsão   (     ) resistência da atmosfera   (     )  gravidade</a:t>
            </a:r>
            <a:endParaRPr lang="pt-BR" dirty="0"/>
          </a:p>
        </p:txBody>
      </p:sp>
      <p:sp>
        <p:nvSpPr>
          <p:cNvPr id="8" name="Retângulo 7">
            <a:extLst>
              <a:ext uri="{FF2B5EF4-FFF2-40B4-BE49-F238E27FC236}">
                <a16:creationId xmlns:a16="http://schemas.microsoft.com/office/drawing/2014/main" id="{AFC5DA26-5221-44F5-9F45-95DC3E85FDC2}"/>
              </a:ext>
            </a:extLst>
          </p:cNvPr>
          <p:cNvSpPr/>
          <p:nvPr/>
        </p:nvSpPr>
        <p:spPr>
          <a:xfrm>
            <a:off x="551688" y="5693587"/>
            <a:ext cx="9003792" cy="369332"/>
          </a:xfrm>
          <a:prstGeom prst="rect">
            <a:avLst/>
          </a:prstGeom>
        </p:spPr>
        <p:txBody>
          <a:bodyPr wrap="square">
            <a:spAutoFit/>
          </a:bodyPr>
          <a:lstStyle/>
          <a:p>
            <a:r>
              <a:rPr lang="pt-BR" dirty="0">
                <a:latin typeface="Times New Roman" panose="02020603050405020304" pitchFamily="18" charset="0"/>
                <a:ea typeface="Times New Roman" panose="02020603050405020304" pitchFamily="18" charset="0"/>
              </a:rPr>
              <a:t>Trecho </a:t>
            </a:r>
            <a:r>
              <a:rPr lang="pt-BR" b="1" dirty="0">
                <a:latin typeface="Times New Roman" panose="02020603050405020304" pitchFamily="18" charset="0"/>
                <a:ea typeface="Times New Roman" panose="02020603050405020304" pitchFamily="18" charset="0"/>
              </a:rPr>
              <a:t>D→E</a:t>
            </a:r>
            <a:r>
              <a:rPr lang="pt-BR" dirty="0">
                <a:latin typeface="Times New Roman" panose="02020603050405020304" pitchFamily="18" charset="0"/>
                <a:ea typeface="Times New Roman" panose="02020603050405020304" pitchFamily="18" charset="0"/>
              </a:rPr>
              <a:t>   (    ) propulsão   (     ) resistência da atmosfera   (     )  gravidade</a:t>
            </a:r>
            <a:endParaRPr lang="pt-BR" dirty="0"/>
          </a:p>
        </p:txBody>
      </p:sp>
      <p:sp>
        <p:nvSpPr>
          <p:cNvPr id="9" name="Retângulo 8">
            <a:extLst>
              <a:ext uri="{FF2B5EF4-FFF2-40B4-BE49-F238E27FC236}">
                <a16:creationId xmlns:a16="http://schemas.microsoft.com/office/drawing/2014/main" id="{29E91B82-3992-46EA-9CC5-CAB397E333EF}"/>
              </a:ext>
            </a:extLst>
          </p:cNvPr>
          <p:cNvSpPr/>
          <p:nvPr/>
        </p:nvSpPr>
        <p:spPr>
          <a:xfrm>
            <a:off x="2060077" y="2900308"/>
            <a:ext cx="453970" cy="523220"/>
          </a:xfrm>
          <a:prstGeom prst="rect">
            <a:avLst/>
          </a:prstGeom>
        </p:spPr>
        <p:txBody>
          <a:bodyPr wrap="none">
            <a:spAutoFit/>
          </a:bodyPr>
          <a:lstStyle/>
          <a:p>
            <a:r>
              <a:rPr lang="pt-BR" sz="2800" b="1" dirty="0">
                <a:solidFill>
                  <a:srgbClr val="FF0000"/>
                </a:solidFill>
                <a:latin typeface="Times New Roman" panose="02020603050405020304" pitchFamily="18" charset="0"/>
                <a:ea typeface="Times New Roman" panose="02020603050405020304" pitchFamily="18" charset="0"/>
              </a:rPr>
              <a:t>x </a:t>
            </a:r>
            <a:endParaRPr lang="pt-BR" sz="2800" b="1" dirty="0">
              <a:solidFill>
                <a:srgbClr val="FF0000"/>
              </a:solidFill>
            </a:endParaRPr>
          </a:p>
        </p:txBody>
      </p:sp>
      <p:sp>
        <p:nvSpPr>
          <p:cNvPr id="10" name="Retângulo 9">
            <a:extLst>
              <a:ext uri="{FF2B5EF4-FFF2-40B4-BE49-F238E27FC236}">
                <a16:creationId xmlns:a16="http://schemas.microsoft.com/office/drawing/2014/main" id="{E1C4CF59-74BC-4CF1-B94A-EDC606DCB5C1}"/>
              </a:ext>
            </a:extLst>
          </p:cNvPr>
          <p:cNvSpPr/>
          <p:nvPr/>
        </p:nvSpPr>
        <p:spPr>
          <a:xfrm>
            <a:off x="3603302" y="2900308"/>
            <a:ext cx="453970" cy="523220"/>
          </a:xfrm>
          <a:prstGeom prst="rect">
            <a:avLst/>
          </a:prstGeom>
        </p:spPr>
        <p:txBody>
          <a:bodyPr wrap="none">
            <a:spAutoFit/>
          </a:bodyPr>
          <a:lstStyle/>
          <a:p>
            <a:r>
              <a:rPr lang="pt-BR" sz="2800" b="1" dirty="0">
                <a:solidFill>
                  <a:srgbClr val="FF0000"/>
                </a:solidFill>
                <a:latin typeface="Times New Roman" panose="02020603050405020304" pitchFamily="18" charset="0"/>
                <a:ea typeface="Times New Roman" panose="02020603050405020304" pitchFamily="18" charset="0"/>
              </a:rPr>
              <a:t>x </a:t>
            </a:r>
            <a:endParaRPr lang="pt-BR" sz="2800" b="1" dirty="0">
              <a:solidFill>
                <a:srgbClr val="FF0000"/>
              </a:solidFill>
            </a:endParaRPr>
          </a:p>
        </p:txBody>
      </p:sp>
      <p:sp>
        <p:nvSpPr>
          <p:cNvPr id="11" name="Retângulo 10">
            <a:extLst>
              <a:ext uri="{FF2B5EF4-FFF2-40B4-BE49-F238E27FC236}">
                <a16:creationId xmlns:a16="http://schemas.microsoft.com/office/drawing/2014/main" id="{43500841-9A86-412F-9A65-EF66E6CF7C3F}"/>
              </a:ext>
            </a:extLst>
          </p:cNvPr>
          <p:cNvSpPr/>
          <p:nvPr/>
        </p:nvSpPr>
        <p:spPr>
          <a:xfrm>
            <a:off x="6480614" y="2898969"/>
            <a:ext cx="453970" cy="523220"/>
          </a:xfrm>
          <a:prstGeom prst="rect">
            <a:avLst/>
          </a:prstGeom>
        </p:spPr>
        <p:txBody>
          <a:bodyPr wrap="none">
            <a:spAutoFit/>
          </a:bodyPr>
          <a:lstStyle/>
          <a:p>
            <a:r>
              <a:rPr lang="pt-BR" sz="2800" b="1" dirty="0">
                <a:solidFill>
                  <a:srgbClr val="FF0000"/>
                </a:solidFill>
                <a:latin typeface="Times New Roman" panose="02020603050405020304" pitchFamily="18" charset="0"/>
                <a:ea typeface="Times New Roman" panose="02020603050405020304" pitchFamily="18" charset="0"/>
              </a:rPr>
              <a:t>x </a:t>
            </a:r>
            <a:endParaRPr lang="pt-BR" sz="2800" b="1" dirty="0">
              <a:solidFill>
                <a:srgbClr val="FF0000"/>
              </a:solidFill>
            </a:endParaRPr>
          </a:p>
        </p:txBody>
      </p:sp>
      <p:sp>
        <p:nvSpPr>
          <p:cNvPr id="12" name="Retângulo 11">
            <a:extLst>
              <a:ext uri="{FF2B5EF4-FFF2-40B4-BE49-F238E27FC236}">
                <a16:creationId xmlns:a16="http://schemas.microsoft.com/office/drawing/2014/main" id="{E6EC7772-4A41-420A-9AC0-78D0EF772101}"/>
              </a:ext>
            </a:extLst>
          </p:cNvPr>
          <p:cNvSpPr/>
          <p:nvPr/>
        </p:nvSpPr>
        <p:spPr>
          <a:xfrm>
            <a:off x="3603302" y="3787276"/>
            <a:ext cx="453970" cy="523220"/>
          </a:xfrm>
          <a:prstGeom prst="rect">
            <a:avLst/>
          </a:prstGeom>
        </p:spPr>
        <p:txBody>
          <a:bodyPr wrap="none">
            <a:spAutoFit/>
          </a:bodyPr>
          <a:lstStyle/>
          <a:p>
            <a:r>
              <a:rPr lang="pt-BR" sz="2800" b="1" dirty="0">
                <a:solidFill>
                  <a:srgbClr val="FF0000"/>
                </a:solidFill>
                <a:latin typeface="Times New Roman" panose="02020603050405020304" pitchFamily="18" charset="0"/>
                <a:ea typeface="Times New Roman" panose="02020603050405020304" pitchFamily="18" charset="0"/>
              </a:rPr>
              <a:t>x </a:t>
            </a:r>
            <a:endParaRPr lang="pt-BR" sz="2800" b="1" dirty="0">
              <a:solidFill>
                <a:srgbClr val="FF0000"/>
              </a:solidFill>
            </a:endParaRPr>
          </a:p>
        </p:txBody>
      </p:sp>
      <p:sp>
        <p:nvSpPr>
          <p:cNvPr id="13" name="Retângulo 12">
            <a:extLst>
              <a:ext uri="{FF2B5EF4-FFF2-40B4-BE49-F238E27FC236}">
                <a16:creationId xmlns:a16="http://schemas.microsoft.com/office/drawing/2014/main" id="{0C318746-01FD-44D1-B4E4-02C686C1A694}"/>
              </a:ext>
            </a:extLst>
          </p:cNvPr>
          <p:cNvSpPr/>
          <p:nvPr/>
        </p:nvSpPr>
        <p:spPr>
          <a:xfrm>
            <a:off x="6480614" y="3785937"/>
            <a:ext cx="453970" cy="523220"/>
          </a:xfrm>
          <a:prstGeom prst="rect">
            <a:avLst/>
          </a:prstGeom>
        </p:spPr>
        <p:txBody>
          <a:bodyPr wrap="none">
            <a:spAutoFit/>
          </a:bodyPr>
          <a:lstStyle/>
          <a:p>
            <a:r>
              <a:rPr lang="pt-BR" sz="2800" b="1" dirty="0">
                <a:solidFill>
                  <a:srgbClr val="FF0000"/>
                </a:solidFill>
                <a:latin typeface="Times New Roman" panose="02020603050405020304" pitchFamily="18" charset="0"/>
                <a:ea typeface="Times New Roman" panose="02020603050405020304" pitchFamily="18" charset="0"/>
              </a:rPr>
              <a:t>x </a:t>
            </a:r>
            <a:endParaRPr lang="pt-BR" sz="2800" b="1" dirty="0">
              <a:solidFill>
                <a:srgbClr val="FF0000"/>
              </a:solidFill>
            </a:endParaRPr>
          </a:p>
        </p:txBody>
      </p:sp>
      <p:sp>
        <p:nvSpPr>
          <p:cNvPr id="14" name="Retângulo 13">
            <a:extLst>
              <a:ext uri="{FF2B5EF4-FFF2-40B4-BE49-F238E27FC236}">
                <a16:creationId xmlns:a16="http://schemas.microsoft.com/office/drawing/2014/main" id="{EE6C31EC-221B-4C24-9712-D8115AD274F9}"/>
              </a:ext>
            </a:extLst>
          </p:cNvPr>
          <p:cNvSpPr/>
          <p:nvPr/>
        </p:nvSpPr>
        <p:spPr>
          <a:xfrm>
            <a:off x="6480614" y="4698766"/>
            <a:ext cx="453970" cy="523220"/>
          </a:xfrm>
          <a:prstGeom prst="rect">
            <a:avLst/>
          </a:prstGeom>
        </p:spPr>
        <p:txBody>
          <a:bodyPr wrap="none">
            <a:spAutoFit/>
          </a:bodyPr>
          <a:lstStyle/>
          <a:p>
            <a:r>
              <a:rPr lang="pt-BR" sz="2800" b="1" dirty="0">
                <a:solidFill>
                  <a:srgbClr val="FF0000"/>
                </a:solidFill>
                <a:latin typeface="Times New Roman" panose="02020603050405020304" pitchFamily="18" charset="0"/>
                <a:ea typeface="Times New Roman" panose="02020603050405020304" pitchFamily="18" charset="0"/>
              </a:rPr>
              <a:t>x </a:t>
            </a:r>
            <a:endParaRPr lang="pt-BR" sz="2800" b="1" dirty="0">
              <a:solidFill>
                <a:srgbClr val="FF0000"/>
              </a:solidFill>
            </a:endParaRPr>
          </a:p>
        </p:txBody>
      </p:sp>
      <p:sp>
        <p:nvSpPr>
          <p:cNvPr id="15" name="Retângulo 14">
            <a:extLst>
              <a:ext uri="{FF2B5EF4-FFF2-40B4-BE49-F238E27FC236}">
                <a16:creationId xmlns:a16="http://schemas.microsoft.com/office/drawing/2014/main" id="{DCB64370-2024-42AE-A0BD-3882E6664B64}"/>
              </a:ext>
            </a:extLst>
          </p:cNvPr>
          <p:cNvSpPr/>
          <p:nvPr/>
        </p:nvSpPr>
        <p:spPr>
          <a:xfrm>
            <a:off x="3603302" y="5597788"/>
            <a:ext cx="453970" cy="523220"/>
          </a:xfrm>
          <a:prstGeom prst="rect">
            <a:avLst/>
          </a:prstGeom>
        </p:spPr>
        <p:txBody>
          <a:bodyPr wrap="none">
            <a:spAutoFit/>
          </a:bodyPr>
          <a:lstStyle/>
          <a:p>
            <a:r>
              <a:rPr lang="pt-BR" sz="2800" b="1" dirty="0">
                <a:solidFill>
                  <a:srgbClr val="FF0000"/>
                </a:solidFill>
                <a:latin typeface="Times New Roman" panose="02020603050405020304" pitchFamily="18" charset="0"/>
                <a:ea typeface="Times New Roman" panose="02020603050405020304" pitchFamily="18" charset="0"/>
              </a:rPr>
              <a:t>x </a:t>
            </a:r>
            <a:endParaRPr lang="pt-BR" sz="2800" b="1" dirty="0">
              <a:solidFill>
                <a:srgbClr val="FF0000"/>
              </a:solidFill>
            </a:endParaRPr>
          </a:p>
        </p:txBody>
      </p:sp>
      <p:sp>
        <p:nvSpPr>
          <p:cNvPr id="16" name="Retângulo 15">
            <a:extLst>
              <a:ext uri="{FF2B5EF4-FFF2-40B4-BE49-F238E27FC236}">
                <a16:creationId xmlns:a16="http://schemas.microsoft.com/office/drawing/2014/main" id="{5E381D21-DC05-430D-8331-BC4F5CCFBE15}"/>
              </a:ext>
            </a:extLst>
          </p:cNvPr>
          <p:cNvSpPr/>
          <p:nvPr/>
        </p:nvSpPr>
        <p:spPr>
          <a:xfrm>
            <a:off x="6480614" y="5591985"/>
            <a:ext cx="453970" cy="523220"/>
          </a:xfrm>
          <a:prstGeom prst="rect">
            <a:avLst/>
          </a:prstGeom>
        </p:spPr>
        <p:txBody>
          <a:bodyPr wrap="none">
            <a:spAutoFit/>
          </a:bodyPr>
          <a:lstStyle/>
          <a:p>
            <a:r>
              <a:rPr lang="pt-BR" sz="2800" b="1" dirty="0">
                <a:solidFill>
                  <a:srgbClr val="FF0000"/>
                </a:solidFill>
                <a:latin typeface="Times New Roman" panose="02020603050405020304" pitchFamily="18" charset="0"/>
                <a:ea typeface="Times New Roman" panose="02020603050405020304" pitchFamily="18" charset="0"/>
              </a:rPr>
              <a:t>x </a:t>
            </a:r>
            <a:endParaRPr lang="pt-BR" sz="2800" b="1" dirty="0">
              <a:solidFill>
                <a:srgbClr val="FF0000"/>
              </a:solidFill>
            </a:endParaRPr>
          </a:p>
        </p:txBody>
      </p:sp>
    </p:spTree>
    <p:extLst>
      <p:ext uri="{BB962C8B-B14F-4D97-AF65-F5344CB8AC3E}">
        <p14:creationId xmlns:p14="http://schemas.microsoft.com/office/powerpoint/2010/main" val="23820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a:extLst>
              <a:ext uri="{FF2B5EF4-FFF2-40B4-BE49-F238E27FC236}">
                <a16:creationId xmlns:a16="http://schemas.microsoft.com/office/drawing/2014/main" id="{7AD92DE0-ABD4-424C-8F5A-8F28CB4F0EA4}"/>
              </a:ext>
            </a:extLst>
          </p:cNvPr>
          <p:cNvSpPr/>
          <p:nvPr/>
        </p:nvSpPr>
        <p:spPr>
          <a:xfrm>
            <a:off x="1274832" y="262284"/>
            <a:ext cx="1531188" cy="369332"/>
          </a:xfrm>
          <a:prstGeom prst="rect">
            <a:avLst/>
          </a:prstGeom>
        </p:spPr>
        <p:txBody>
          <a:bodyPr wrap="none">
            <a:spAutoFit/>
          </a:bodyPr>
          <a:lstStyle/>
          <a:p>
            <a:r>
              <a:rPr lang="pt-PT" b="1" i="1" u="sng" dirty="0">
                <a:solidFill>
                  <a:schemeClr val="accent1">
                    <a:lumMod val="50000"/>
                  </a:schemeClr>
                </a:solidFill>
                <a:latin typeface="Times New Roman" panose="02020603050405020304" pitchFamily="18" charset="0"/>
                <a:ea typeface="Times New Roman" panose="02020603050405020304" pitchFamily="18" charset="0"/>
              </a:rPr>
              <a:t>Comentários:</a:t>
            </a:r>
            <a:endParaRPr lang="pt-BR" i="1" u="sng" dirty="0">
              <a:solidFill>
                <a:schemeClr val="accent1">
                  <a:lumMod val="50000"/>
                </a:schemeClr>
              </a:solidFill>
            </a:endParaRPr>
          </a:p>
        </p:txBody>
      </p:sp>
      <p:sp>
        <p:nvSpPr>
          <p:cNvPr id="18" name="Retângulo 17">
            <a:extLst>
              <a:ext uri="{FF2B5EF4-FFF2-40B4-BE49-F238E27FC236}">
                <a16:creationId xmlns:a16="http://schemas.microsoft.com/office/drawing/2014/main" id="{E958DA1D-55E5-481E-8DAC-F29E7599DBA1}"/>
              </a:ext>
            </a:extLst>
          </p:cNvPr>
          <p:cNvSpPr/>
          <p:nvPr/>
        </p:nvSpPr>
        <p:spPr>
          <a:xfrm>
            <a:off x="263484" y="296948"/>
            <a:ext cx="1066318" cy="323165"/>
          </a:xfrm>
          <a:prstGeom prst="rect">
            <a:avLst/>
          </a:prstGeom>
        </p:spPr>
        <p:txBody>
          <a:bodyPr wrap="none">
            <a:spAutoFit/>
          </a:bodyPr>
          <a:lstStyle/>
          <a:p>
            <a:r>
              <a:rPr lang="pt-PT" sz="1500" b="1" dirty="0">
                <a:latin typeface="Times New Roman" panose="02020603050405020304" pitchFamily="18" charset="0"/>
                <a:ea typeface="Times New Roman" panose="02020603050405020304" pitchFamily="18" charset="0"/>
              </a:rPr>
              <a:t>Questão 8)</a:t>
            </a:r>
            <a:endParaRPr lang="pt-BR" sz="1500" dirty="0"/>
          </a:p>
        </p:txBody>
      </p:sp>
      <p:sp>
        <p:nvSpPr>
          <p:cNvPr id="19" name="Retângulo 18">
            <a:extLst>
              <a:ext uri="{FF2B5EF4-FFF2-40B4-BE49-F238E27FC236}">
                <a16:creationId xmlns:a16="http://schemas.microsoft.com/office/drawing/2014/main" id="{B2D58215-9962-4236-8FBE-46349147D475}"/>
              </a:ext>
            </a:extLst>
          </p:cNvPr>
          <p:cNvSpPr/>
          <p:nvPr/>
        </p:nvSpPr>
        <p:spPr>
          <a:xfrm>
            <a:off x="263483" y="629775"/>
            <a:ext cx="1247906" cy="323165"/>
          </a:xfrm>
          <a:prstGeom prst="rect">
            <a:avLst/>
          </a:prstGeom>
        </p:spPr>
        <p:txBody>
          <a:bodyPr wrap="none">
            <a:spAutoFit/>
          </a:bodyPr>
          <a:lstStyle/>
          <a:p>
            <a:r>
              <a:rPr lang="pt-PT" sz="1500" b="1" dirty="0">
                <a:latin typeface="Times New Roman" panose="02020603050405020304" pitchFamily="18" charset="0"/>
                <a:ea typeface="Times New Roman" panose="02020603050405020304" pitchFamily="18" charset="0"/>
              </a:rPr>
              <a:t>Trecho A</a:t>
            </a:r>
            <a:r>
              <a:rPr lang="pt-PT" sz="15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PT" sz="1500" b="1" dirty="0">
                <a:latin typeface="Times New Roman" panose="02020603050405020304" pitchFamily="18" charset="0"/>
                <a:ea typeface="Times New Roman" panose="02020603050405020304" pitchFamily="18" charset="0"/>
              </a:rPr>
              <a:t>B</a:t>
            </a:r>
            <a:endParaRPr lang="pt-BR" sz="1500" dirty="0"/>
          </a:p>
        </p:txBody>
      </p:sp>
      <p:sp>
        <p:nvSpPr>
          <p:cNvPr id="20" name="Retângulo 19">
            <a:extLst>
              <a:ext uri="{FF2B5EF4-FFF2-40B4-BE49-F238E27FC236}">
                <a16:creationId xmlns:a16="http://schemas.microsoft.com/office/drawing/2014/main" id="{89212EAF-22FF-4DE5-B648-3C9FA10F2F0E}"/>
              </a:ext>
            </a:extLst>
          </p:cNvPr>
          <p:cNvSpPr/>
          <p:nvPr/>
        </p:nvSpPr>
        <p:spPr>
          <a:xfrm>
            <a:off x="265668" y="874563"/>
            <a:ext cx="8214691" cy="1446550"/>
          </a:xfrm>
          <a:prstGeom prst="rect">
            <a:avLst/>
          </a:prstGeom>
        </p:spPr>
        <p:txBody>
          <a:bodyPr wrap="square">
            <a:spAutoFit/>
          </a:bodyPr>
          <a:lstStyle/>
          <a:p>
            <a:pPr algn="just">
              <a:lnSpc>
                <a:spcPct val="110000"/>
              </a:lnSpc>
            </a:pPr>
            <a:r>
              <a:rPr lang="pt-BR" sz="1600" i="1" dirty="0">
                <a:solidFill>
                  <a:srgbClr val="C00000"/>
                </a:solidFill>
                <a:latin typeface="Times New Roman" panose="02020603050405020304" pitchFamily="18" charset="0"/>
                <a:ea typeface="Times New Roman" panose="02020603050405020304" pitchFamily="18" charset="0"/>
              </a:rPr>
              <a:t>Conforme o próprio enunciado da questão estabelece, a gravidade se faz presente durante todo o </a:t>
            </a:r>
            <a:r>
              <a:rPr lang="pt-BR" sz="1600" i="1" dirty="0" err="1">
                <a:solidFill>
                  <a:srgbClr val="C00000"/>
                </a:solidFill>
                <a:latin typeface="Times New Roman" panose="02020603050405020304" pitchFamily="18" charset="0"/>
                <a:ea typeface="Times New Roman" panose="02020603050405020304" pitchFamily="18" charset="0"/>
              </a:rPr>
              <a:t>vôo</a:t>
            </a:r>
            <a:r>
              <a:rPr lang="pt-BR" sz="1600" i="1" dirty="0">
                <a:solidFill>
                  <a:srgbClr val="C00000"/>
                </a:solidFill>
                <a:latin typeface="Times New Roman" panose="02020603050405020304" pitchFamily="18" charset="0"/>
                <a:ea typeface="Times New Roman" panose="02020603050405020304" pitchFamily="18" charset="0"/>
              </a:rPr>
              <a:t> do foguete. A Figura ilustra que, durante o trecho A</a:t>
            </a:r>
            <a:r>
              <a:rPr lang="pt-BR" sz="1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1600" i="1" dirty="0">
                <a:solidFill>
                  <a:srgbClr val="C00000"/>
                </a:solidFill>
                <a:latin typeface="Times New Roman" panose="02020603050405020304" pitchFamily="18" charset="0"/>
                <a:ea typeface="Times New Roman" panose="02020603050405020304" pitchFamily="18" charset="0"/>
              </a:rPr>
              <a:t>B o motor do foguete está funcionando.  </a:t>
            </a:r>
            <a:r>
              <a:rPr lang="pt-BR" sz="1600" i="1" dirty="0" err="1">
                <a:solidFill>
                  <a:srgbClr val="C00000"/>
                </a:solidFill>
                <a:latin typeface="Times New Roman" panose="02020603050405020304" pitchFamily="18" charset="0"/>
                <a:ea typeface="Times New Roman" panose="02020603050405020304" pitchFamily="18" charset="0"/>
              </a:rPr>
              <a:t>Conseqüentemente</a:t>
            </a:r>
            <a:r>
              <a:rPr lang="pt-BR" sz="1600" i="1" dirty="0">
                <a:solidFill>
                  <a:srgbClr val="C00000"/>
                </a:solidFill>
                <a:latin typeface="Times New Roman" panose="02020603050405020304" pitchFamily="18" charset="0"/>
                <a:ea typeface="Times New Roman" panose="02020603050405020304" pitchFamily="18" charset="0"/>
              </a:rPr>
              <a:t>, há propulsão.  O enunciado também deixa claro que durante o movimento de subida do foguete, para altitudes inferiores a 90 km, a atmosfera terrestre oferece resistência ao </a:t>
            </a:r>
            <a:r>
              <a:rPr lang="pt-BR" sz="1600" i="1" dirty="0" err="1">
                <a:solidFill>
                  <a:srgbClr val="C00000"/>
                </a:solidFill>
                <a:latin typeface="Times New Roman" panose="02020603050405020304" pitchFamily="18" charset="0"/>
                <a:ea typeface="Times New Roman" panose="02020603050405020304" pitchFamily="18" charset="0"/>
              </a:rPr>
              <a:t>vôo</a:t>
            </a:r>
            <a:r>
              <a:rPr lang="pt-BR" sz="1600" i="1" dirty="0">
                <a:solidFill>
                  <a:srgbClr val="C00000"/>
                </a:solidFill>
                <a:latin typeface="Times New Roman" panose="02020603050405020304" pitchFamily="18" charset="0"/>
                <a:ea typeface="Times New Roman" panose="02020603050405020304" pitchFamily="18" charset="0"/>
              </a:rPr>
              <a:t>.  Portanto, todas as forças mencionadas se fazem presentes neste trecho.</a:t>
            </a:r>
            <a:endParaRPr lang="pt-BR" sz="1600" i="1" dirty="0">
              <a:solidFill>
                <a:srgbClr val="C00000"/>
              </a:solidFill>
            </a:endParaRPr>
          </a:p>
        </p:txBody>
      </p:sp>
      <p:sp>
        <p:nvSpPr>
          <p:cNvPr id="21" name="Retângulo 20">
            <a:extLst>
              <a:ext uri="{FF2B5EF4-FFF2-40B4-BE49-F238E27FC236}">
                <a16:creationId xmlns:a16="http://schemas.microsoft.com/office/drawing/2014/main" id="{25AC6901-A2C4-4498-8EA4-55984EBA1BB1}"/>
              </a:ext>
            </a:extLst>
          </p:cNvPr>
          <p:cNvSpPr/>
          <p:nvPr/>
        </p:nvSpPr>
        <p:spPr>
          <a:xfrm>
            <a:off x="263483" y="2311805"/>
            <a:ext cx="1306640" cy="323165"/>
          </a:xfrm>
          <a:prstGeom prst="rect">
            <a:avLst/>
          </a:prstGeom>
        </p:spPr>
        <p:txBody>
          <a:bodyPr wrap="none">
            <a:spAutoFit/>
          </a:bodyPr>
          <a:lstStyle/>
          <a:p>
            <a:r>
              <a:rPr lang="pt-BR" sz="1500" b="1" dirty="0">
                <a:latin typeface="Times New Roman" panose="02020603050405020304" pitchFamily="18" charset="0"/>
                <a:ea typeface="Times New Roman" panose="02020603050405020304" pitchFamily="18" charset="0"/>
              </a:rPr>
              <a:t>Trecho B</a:t>
            </a:r>
            <a:r>
              <a:rPr lang="pt-PT" sz="15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1500" b="1" dirty="0">
                <a:latin typeface="Times New Roman" panose="02020603050405020304" pitchFamily="18" charset="0"/>
                <a:ea typeface="Times New Roman" panose="02020603050405020304" pitchFamily="18" charset="0"/>
              </a:rPr>
              <a:t>C </a:t>
            </a:r>
            <a:endParaRPr lang="pt-BR" sz="1500" dirty="0"/>
          </a:p>
        </p:txBody>
      </p:sp>
      <p:sp>
        <p:nvSpPr>
          <p:cNvPr id="22" name="Retângulo 21">
            <a:extLst>
              <a:ext uri="{FF2B5EF4-FFF2-40B4-BE49-F238E27FC236}">
                <a16:creationId xmlns:a16="http://schemas.microsoft.com/office/drawing/2014/main" id="{B5E7898D-882A-42FC-9E38-40BC37464544}"/>
              </a:ext>
            </a:extLst>
          </p:cNvPr>
          <p:cNvSpPr/>
          <p:nvPr/>
        </p:nvSpPr>
        <p:spPr>
          <a:xfrm>
            <a:off x="254775" y="2540009"/>
            <a:ext cx="11810148" cy="1446550"/>
          </a:xfrm>
          <a:prstGeom prst="rect">
            <a:avLst/>
          </a:prstGeom>
        </p:spPr>
        <p:txBody>
          <a:bodyPr wrap="square">
            <a:spAutoFit/>
          </a:bodyPr>
          <a:lstStyle/>
          <a:p>
            <a:pPr algn="just">
              <a:lnSpc>
                <a:spcPct val="110000"/>
              </a:lnSpc>
            </a:pPr>
            <a:r>
              <a:rPr lang="pt-BR" sz="1600" i="1" dirty="0">
                <a:solidFill>
                  <a:srgbClr val="C00000"/>
                </a:solidFill>
                <a:latin typeface="Times New Roman" panose="02020603050405020304" pitchFamily="18" charset="0"/>
                <a:ea typeface="Times New Roman" panose="02020603050405020304" pitchFamily="18" charset="0"/>
              </a:rPr>
              <a:t>Conforme o próprio enunciado da questão estabelece, a gravidade se faz presente durante todo o </a:t>
            </a:r>
            <a:r>
              <a:rPr lang="pt-BR" sz="1600" i="1" dirty="0" err="1">
                <a:solidFill>
                  <a:srgbClr val="C00000"/>
                </a:solidFill>
                <a:latin typeface="Times New Roman" panose="02020603050405020304" pitchFamily="18" charset="0"/>
                <a:ea typeface="Times New Roman" panose="02020603050405020304" pitchFamily="18" charset="0"/>
              </a:rPr>
              <a:t>vôo</a:t>
            </a:r>
            <a:r>
              <a:rPr lang="pt-BR" sz="1600" i="1" dirty="0">
                <a:solidFill>
                  <a:srgbClr val="C00000"/>
                </a:solidFill>
                <a:latin typeface="Times New Roman" panose="02020603050405020304" pitchFamily="18" charset="0"/>
                <a:ea typeface="Times New Roman" panose="02020603050405020304" pitchFamily="18" charset="0"/>
              </a:rPr>
              <a:t> do foguete.  No ponto B o motor do foguete é descartado.  A partir de então somente a carga-útil continua voando.  Portanto, no trecho B</a:t>
            </a:r>
            <a:r>
              <a:rPr lang="pt-BR" sz="1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1600" i="1" dirty="0">
                <a:solidFill>
                  <a:srgbClr val="C00000"/>
                </a:solidFill>
                <a:latin typeface="Times New Roman" panose="02020603050405020304" pitchFamily="18" charset="0"/>
                <a:ea typeface="Times New Roman" panose="02020603050405020304" pitchFamily="18" charset="0"/>
              </a:rPr>
              <a:t>C não há propulsão.  O enunciado também deixa claro que durante o movimento de subida do foguete, para altitudes inferiores a 90 km, a atmosfera terrestre oferece resistência ao </a:t>
            </a:r>
            <a:r>
              <a:rPr lang="pt-BR" sz="1600" i="1" dirty="0" err="1">
                <a:solidFill>
                  <a:srgbClr val="C00000"/>
                </a:solidFill>
                <a:latin typeface="Times New Roman" panose="02020603050405020304" pitchFamily="18" charset="0"/>
                <a:ea typeface="Times New Roman" panose="02020603050405020304" pitchFamily="18" charset="0"/>
              </a:rPr>
              <a:t>vôo</a:t>
            </a:r>
            <a:r>
              <a:rPr lang="pt-BR" sz="1600" i="1" dirty="0">
                <a:solidFill>
                  <a:srgbClr val="C00000"/>
                </a:solidFill>
                <a:latin typeface="Times New Roman" panose="02020603050405020304" pitchFamily="18" charset="0"/>
                <a:ea typeface="Times New Roman" panose="02020603050405020304" pitchFamily="18" charset="0"/>
              </a:rPr>
              <a:t>.  A figura mostra que no ponto C a carga-útil está a 90 km de altitude.  </a:t>
            </a:r>
            <a:r>
              <a:rPr lang="pt-BR" sz="1600" i="1" dirty="0" err="1">
                <a:solidFill>
                  <a:srgbClr val="C00000"/>
                </a:solidFill>
                <a:latin typeface="Times New Roman" panose="02020603050405020304" pitchFamily="18" charset="0"/>
                <a:ea typeface="Times New Roman" panose="02020603050405020304" pitchFamily="18" charset="0"/>
              </a:rPr>
              <a:t>Conseqüentemente</a:t>
            </a:r>
            <a:r>
              <a:rPr lang="pt-BR" sz="1600" i="1" dirty="0">
                <a:solidFill>
                  <a:srgbClr val="C00000"/>
                </a:solidFill>
                <a:latin typeface="Times New Roman" panose="02020603050405020304" pitchFamily="18" charset="0"/>
                <a:ea typeface="Times New Roman" panose="02020603050405020304" pitchFamily="18" charset="0"/>
              </a:rPr>
              <a:t>, há a ação da resistência atmosférica até o ponto C.</a:t>
            </a:r>
            <a:endParaRPr lang="pt-BR" sz="1600" i="1" dirty="0">
              <a:solidFill>
                <a:srgbClr val="C00000"/>
              </a:solidFill>
            </a:endParaRPr>
          </a:p>
        </p:txBody>
      </p:sp>
      <p:sp>
        <p:nvSpPr>
          <p:cNvPr id="23" name="Retângulo 22">
            <a:extLst>
              <a:ext uri="{FF2B5EF4-FFF2-40B4-BE49-F238E27FC236}">
                <a16:creationId xmlns:a16="http://schemas.microsoft.com/office/drawing/2014/main" id="{CD58D125-DE9F-4E86-A08B-355279648542}"/>
              </a:ext>
            </a:extLst>
          </p:cNvPr>
          <p:cNvSpPr/>
          <p:nvPr/>
        </p:nvSpPr>
        <p:spPr>
          <a:xfrm>
            <a:off x="263483" y="3955090"/>
            <a:ext cx="1317861" cy="323165"/>
          </a:xfrm>
          <a:prstGeom prst="rect">
            <a:avLst/>
          </a:prstGeom>
        </p:spPr>
        <p:txBody>
          <a:bodyPr wrap="none">
            <a:spAutoFit/>
          </a:bodyPr>
          <a:lstStyle/>
          <a:p>
            <a:r>
              <a:rPr lang="pt-BR" sz="1500" b="1" dirty="0">
                <a:latin typeface="Times New Roman" panose="02020603050405020304" pitchFamily="18" charset="0"/>
                <a:ea typeface="Times New Roman" panose="02020603050405020304" pitchFamily="18" charset="0"/>
              </a:rPr>
              <a:t>Trecho C</a:t>
            </a:r>
            <a:r>
              <a:rPr lang="pt-PT" sz="15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1500" b="1" dirty="0">
                <a:latin typeface="Times New Roman" panose="02020603050405020304" pitchFamily="18" charset="0"/>
                <a:ea typeface="Times New Roman" panose="02020603050405020304" pitchFamily="18" charset="0"/>
              </a:rPr>
              <a:t>D</a:t>
            </a:r>
            <a:r>
              <a:rPr lang="pt-BR" sz="1500" dirty="0">
                <a:latin typeface="Times New Roman" panose="02020603050405020304" pitchFamily="18" charset="0"/>
                <a:ea typeface="Times New Roman" panose="02020603050405020304" pitchFamily="18" charset="0"/>
              </a:rPr>
              <a:t> </a:t>
            </a:r>
            <a:endParaRPr lang="pt-BR" sz="1500" dirty="0"/>
          </a:p>
        </p:txBody>
      </p:sp>
      <p:sp>
        <p:nvSpPr>
          <p:cNvPr id="24" name="Retângulo 23">
            <a:extLst>
              <a:ext uri="{FF2B5EF4-FFF2-40B4-BE49-F238E27FC236}">
                <a16:creationId xmlns:a16="http://schemas.microsoft.com/office/drawing/2014/main" id="{A314819C-D8D3-4FE9-BECD-FEE1D418B351}"/>
              </a:ext>
            </a:extLst>
          </p:cNvPr>
          <p:cNvSpPr/>
          <p:nvPr/>
        </p:nvSpPr>
        <p:spPr>
          <a:xfrm>
            <a:off x="263482" y="4194230"/>
            <a:ext cx="11810147" cy="1175706"/>
          </a:xfrm>
          <a:prstGeom prst="rect">
            <a:avLst/>
          </a:prstGeom>
        </p:spPr>
        <p:txBody>
          <a:bodyPr wrap="square">
            <a:spAutoFit/>
          </a:bodyPr>
          <a:lstStyle/>
          <a:p>
            <a:pPr algn="just">
              <a:lnSpc>
                <a:spcPct val="110000"/>
              </a:lnSpc>
            </a:pPr>
            <a:r>
              <a:rPr lang="pt-BR" sz="1600" i="1" dirty="0">
                <a:solidFill>
                  <a:srgbClr val="C00000"/>
                </a:solidFill>
                <a:latin typeface="Times New Roman" panose="02020603050405020304" pitchFamily="18" charset="0"/>
                <a:ea typeface="Times New Roman" panose="02020603050405020304" pitchFamily="18" charset="0"/>
              </a:rPr>
              <a:t>Conforme o próprio enunciado da questão estabelece, a gravidade se faz presente durante todo o </a:t>
            </a:r>
            <a:r>
              <a:rPr lang="pt-BR" sz="1600" i="1" dirty="0" err="1">
                <a:solidFill>
                  <a:srgbClr val="C00000"/>
                </a:solidFill>
                <a:latin typeface="Times New Roman" panose="02020603050405020304" pitchFamily="18" charset="0"/>
                <a:ea typeface="Times New Roman" panose="02020603050405020304" pitchFamily="18" charset="0"/>
              </a:rPr>
              <a:t>vôo</a:t>
            </a:r>
            <a:r>
              <a:rPr lang="pt-BR" sz="1600" i="1" dirty="0">
                <a:solidFill>
                  <a:srgbClr val="C00000"/>
                </a:solidFill>
                <a:latin typeface="Times New Roman" panose="02020603050405020304" pitchFamily="18" charset="0"/>
                <a:ea typeface="Times New Roman" panose="02020603050405020304" pitchFamily="18" charset="0"/>
              </a:rPr>
              <a:t> do foguete.  Como o motor do foguete já foi descartado no ponto B, não há mais propulsão desde então.  Os pontos C e D estão situados numa altitude de 90 km.  Portanto, entre os pontos C e D existe o vácuo do espaço, conforme informado no enunciado da questão.  </a:t>
            </a:r>
            <a:r>
              <a:rPr lang="pt-BR" sz="1600" i="1" dirty="0" err="1">
                <a:solidFill>
                  <a:srgbClr val="C00000"/>
                </a:solidFill>
                <a:latin typeface="Times New Roman" panose="02020603050405020304" pitchFamily="18" charset="0"/>
                <a:ea typeface="Times New Roman" panose="02020603050405020304" pitchFamily="18" charset="0"/>
              </a:rPr>
              <a:t>Conseqüentemente</a:t>
            </a:r>
            <a:r>
              <a:rPr lang="pt-BR" sz="1600" i="1" dirty="0">
                <a:solidFill>
                  <a:srgbClr val="C00000"/>
                </a:solidFill>
                <a:latin typeface="Times New Roman" panose="02020603050405020304" pitchFamily="18" charset="0"/>
                <a:ea typeface="Times New Roman" panose="02020603050405020304" pitchFamily="18" charset="0"/>
              </a:rPr>
              <a:t>, não existe resistência da atmosfera.</a:t>
            </a:r>
            <a:endParaRPr lang="pt-BR" sz="1600" i="1" dirty="0">
              <a:solidFill>
                <a:srgbClr val="C00000"/>
              </a:solidFill>
            </a:endParaRPr>
          </a:p>
        </p:txBody>
      </p:sp>
      <p:sp>
        <p:nvSpPr>
          <p:cNvPr id="25" name="Retângulo 24">
            <a:extLst>
              <a:ext uri="{FF2B5EF4-FFF2-40B4-BE49-F238E27FC236}">
                <a16:creationId xmlns:a16="http://schemas.microsoft.com/office/drawing/2014/main" id="{97532031-D1C9-41A8-AA72-DBD50F317C04}"/>
              </a:ext>
            </a:extLst>
          </p:cNvPr>
          <p:cNvSpPr/>
          <p:nvPr/>
        </p:nvSpPr>
        <p:spPr>
          <a:xfrm>
            <a:off x="254774" y="5334266"/>
            <a:ext cx="1306640" cy="323165"/>
          </a:xfrm>
          <a:prstGeom prst="rect">
            <a:avLst/>
          </a:prstGeom>
        </p:spPr>
        <p:txBody>
          <a:bodyPr wrap="none">
            <a:spAutoFit/>
          </a:bodyPr>
          <a:lstStyle/>
          <a:p>
            <a:r>
              <a:rPr lang="pt-BR" sz="1500" b="1" dirty="0">
                <a:latin typeface="Times New Roman" panose="02020603050405020304" pitchFamily="18" charset="0"/>
                <a:ea typeface="Times New Roman" panose="02020603050405020304" pitchFamily="18" charset="0"/>
              </a:rPr>
              <a:t>Trecho D</a:t>
            </a:r>
            <a:r>
              <a:rPr lang="pt-PT" sz="15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1500" b="1" dirty="0">
                <a:latin typeface="Times New Roman" panose="02020603050405020304" pitchFamily="18" charset="0"/>
                <a:ea typeface="Times New Roman" panose="02020603050405020304" pitchFamily="18" charset="0"/>
              </a:rPr>
              <a:t>E </a:t>
            </a:r>
            <a:endParaRPr lang="pt-BR" sz="1500" dirty="0"/>
          </a:p>
        </p:txBody>
      </p:sp>
      <p:sp>
        <p:nvSpPr>
          <p:cNvPr id="26" name="Retângulo 25">
            <a:extLst>
              <a:ext uri="{FF2B5EF4-FFF2-40B4-BE49-F238E27FC236}">
                <a16:creationId xmlns:a16="http://schemas.microsoft.com/office/drawing/2014/main" id="{1A514829-38C0-4AD2-A07C-B9748DB0FCE8}"/>
              </a:ext>
            </a:extLst>
          </p:cNvPr>
          <p:cNvSpPr/>
          <p:nvPr/>
        </p:nvSpPr>
        <p:spPr>
          <a:xfrm>
            <a:off x="263482" y="5565239"/>
            <a:ext cx="11810147" cy="634020"/>
          </a:xfrm>
          <a:prstGeom prst="rect">
            <a:avLst/>
          </a:prstGeom>
        </p:spPr>
        <p:txBody>
          <a:bodyPr wrap="square">
            <a:spAutoFit/>
          </a:bodyPr>
          <a:lstStyle/>
          <a:p>
            <a:pPr algn="just">
              <a:lnSpc>
                <a:spcPct val="110000"/>
              </a:lnSpc>
            </a:pPr>
            <a:r>
              <a:rPr lang="pt-BR" sz="1600" i="1" dirty="0">
                <a:solidFill>
                  <a:srgbClr val="C00000"/>
                </a:solidFill>
                <a:latin typeface="Times New Roman" panose="02020603050405020304" pitchFamily="18" charset="0"/>
                <a:ea typeface="Times New Roman" panose="02020603050405020304" pitchFamily="18" charset="0"/>
              </a:rPr>
              <a:t>Conforme o próprio enunciado da questão estabelece, a gravidade se faz presente durante todo o </a:t>
            </a:r>
            <a:r>
              <a:rPr lang="pt-BR" sz="1600" i="1" dirty="0" err="1">
                <a:solidFill>
                  <a:srgbClr val="C00000"/>
                </a:solidFill>
                <a:latin typeface="Times New Roman" panose="02020603050405020304" pitchFamily="18" charset="0"/>
                <a:ea typeface="Times New Roman" panose="02020603050405020304" pitchFamily="18" charset="0"/>
              </a:rPr>
              <a:t>vôo</a:t>
            </a:r>
            <a:r>
              <a:rPr lang="pt-BR" sz="1600" i="1" dirty="0">
                <a:solidFill>
                  <a:srgbClr val="C00000"/>
                </a:solidFill>
                <a:latin typeface="Times New Roman" panose="02020603050405020304" pitchFamily="18" charset="0"/>
                <a:ea typeface="Times New Roman" panose="02020603050405020304" pitchFamily="18" charset="0"/>
              </a:rPr>
              <a:t> do foguete.  Como o motor do foguete já foi descartado no ponto B, não há mais propulsão desde então.  O ponto D está localizado numa altitude de 90 km.  Portanto, a partir </a:t>
            </a:r>
            <a:r>
              <a:rPr lang="pt-BR" sz="1600" i="1" dirty="0" smtClean="0">
                <a:solidFill>
                  <a:srgbClr val="C00000"/>
                </a:solidFill>
                <a:latin typeface="Times New Roman" panose="02020603050405020304" pitchFamily="18" charset="0"/>
                <a:ea typeface="Times New Roman" panose="02020603050405020304" pitchFamily="18" charset="0"/>
              </a:rPr>
              <a:t>de</a:t>
            </a:r>
            <a:endParaRPr lang="pt-BR" sz="1600" i="1" dirty="0">
              <a:solidFill>
                <a:srgbClr val="C00000"/>
              </a:solidFill>
            </a:endParaRPr>
          </a:p>
        </p:txBody>
      </p:sp>
      <p:sp>
        <p:nvSpPr>
          <p:cNvPr id="2" name="Retângulo 1"/>
          <p:cNvSpPr/>
          <p:nvPr/>
        </p:nvSpPr>
        <p:spPr>
          <a:xfrm>
            <a:off x="1045028" y="6117427"/>
            <a:ext cx="7506789" cy="348300"/>
          </a:xfrm>
          <a:prstGeom prst="rect">
            <a:avLst/>
          </a:prstGeom>
        </p:spPr>
        <p:txBody>
          <a:bodyPr wrap="square">
            <a:spAutoFit/>
          </a:bodyPr>
          <a:lstStyle/>
          <a:p>
            <a:pPr algn="just">
              <a:lnSpc>
                <a:spcPct val="110000"/>
              </a:lnSpc>
            </a:pPr>
            <a:r>
              <a:rPr lang="pt-BR" sz="1600" i="1" dirty="0">
                <a:solidFill>
                  <a:srgbClr val="C00000"/>
                </a:solidFill>
                <a:latin typeface="Times New Roman" panose="02020603050405020304" pitchFamily="18" charset="0"/>
                <a:ea typeface="Times New Roman" panose="02020603050405020304" pitchFamily="18" charset="0"/>
              </a:rPr>
              <a:t>então, isto é, abaixo dos 90 km, começa a existir a resistência da atmosfera.</a:t>
            </a:r>
            <a:endParaRPr lang="pt-BR" sz="1600" i="1" dirty="0">
              <a:solidFill>
                <a:srgbClr val="C00000"/>
              </a:solidFill>
            </a:endParaRPr>
          </a:p>
        </p:txBody>
      </p:sp>
    </p:spTree>
    <p:extLst>
      <p:ext uri="{BB962C8B-B14F-4D97-AF65-F5344CB8AC3E}">
        <p14:creationId xmlns:p14="http://schemas.microsoft.com/office/powerpoint/2010/main" val="368118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orbita">
            <a:extLst>
              <a:ext uri="{FF2B5EF4-FFF2-40B4-BE49-F238E27FC236}">
                <a16:creationId xmlns:a16="http://schemas.microsoft.com/office/drawing/2014/main" id="{F147609C-999E-4746-B763-4D512E41BF6E}"/>
              </a:ext>
            </a:extLst>
          </p:cNvPr>
          <p:cNvPicPr>
            <a:picLocks noChangeAspect="1" noChangeArrowheads="1"/>
          </p:cNvPicPr>
          <p:nvPr/>
        </p:nvPicPr>
        <p:blipFill>
          <a:blip r:embed="rId3">
            <a:lum bright="-60000" contrast="78000"/>
            <a:extLst>
              <a:ext uri="{28A0092B-C50C-407E-A947-70E740481C1C}">
                <a14:useLocalDpi xmlns:a14="http://schemas.microsoft.com/office/drawing/2010/main" val="0"/>
              </a:ext>
            </a:extLst>
          </a:blip>
          <a:srcRect/>
          <a:stretch>
            <a:fillRect/>
          </a:stretch>
        </p:blipFill>
        <p:spPr bwMode="auto">
          <a:xfrm>
            <a:off x="6809174" y="3090192"/>
            <a:ext cx="5143992" cy="252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ângulo 12">
            <a:extLst>
              <a:ext uri="{FF2B5EF4-FFF2-40B4-BE49-F238E27FC236}">
                <a16:creationId xmlns:a16="http://schemas.microsoft.com/office/drawing/2014/main" id="{0F5A2C81-E2E1-4C7B-8C74-F8DEBBD1FF47}"/>
              </a:ext>
            </a:extLst>
          </p:cNvPr>
          <p:cNvSpPr/>
          <p:nvPr/>
        </p:nvSpPr>
        <p:spPr>
          <a:xfrm>
            <a:off x="127245" y="152999"/>
            <a:ext cx="8386439" cy="2308324"/>
          </a:xfrm>
          <a:prstGeom prst="rect">
            <a:avLst/>
          </a:prstGeom>
        </p:spPr>
        <p:txBody>
          <a:bodyPr wrap="square">
            <a:spAutoFit/>
          </a:bodyPr>
          <a:lstStyle/>
          <a:p>
            <a:pPr algn="just" hangingPunct="0">
              <a:spcAft>
                <a:spcPts val="0"/>
              </a:spcAft>
            </a:pPr>
            <a:r>
              <a:rPr lang="pt-BR" b="1" dirty="0">
                <a:latin typeface="Times New Roman" panose="02020603050405020304" pitchFamily="18" charset="0"/>
                <a:ea typeface="Times New Roman" panose="02020603050405020304" pitchFamily="18" charset="0"/>
              </a:rPr>
              <a:t>Questão 9) (1 ponto) Comentários:</a:t>
            </a:r>
            <a:r>
              <a:rPr lang="pt-BR" dirty="0">
                <a:latin typeface="Times New Roman" panose="02020603050405020304" pitchFamily="18" charset="0"/>
                <a:ea typeface="Times New Roman" panose="02020603050405020304" pitchFamily="18" charset="0"/>
              </a:rPr>
              <a:t>  A Lua é o satélite natural da Terra, mas ela não está sozinha.  Com o avanço da engenharia espacial no mundo, o homem colocou milhares de satélites em órbita da Terra.  São os satélites artificiais que ajudam nas comunicações, na previsão do tempo e no acompanhamento do desmatamento da floresta amazônica.  O caminho percorrido pelos satélites no espaço é denominado órbita. </a:t>
            </a:r>
          </a:p>
          <a:p>
            <a:pPr algn="just"/>
            <a:r>
              <a:rPr lang="pt-BR" dirty="0">
                <a:latin typeface="Times New Roman" panose="02020603050405020304" pitchFamily="18" charset="0"/>
                <a:ea typeface="Times New Roman" panose="02020603050405020304" pitchFamily="18" charset="0"/>
              </a:rPr>
              <a:t>Em 1957, a antiga União das Repúblicas Socialistas Soviéticas (URSS) lançou o Sputnik, que foi o primeiro satélite artificial da Terra.  Este lançamento comemora 50 anos em 2007.  Em 1993, o Brasil colocou em órbita o SCD-1 (Satélite de Coleta de Dados 1), </a:t>
            </a:r>
            <a:endParaRPr lang="pt-BR" dirty="0"/>
          </a:p>
        </p:txBody>
      </p:sp>
      <p:sp>
        <p:nvSpPr>
          <p:cNvPr id="14" name="Retângulo 13">
            <a:extLst>
              <a:ext uri="{FF2B5EF4-FFF2-40B4-BE49-F238E27FC236}">
                <a16:creationId xmlns:a16="http://schemas.microsoft.com/office/drawing/2014/main" id="{4352F7E9-0D7D-4098-994C-DB45A6F0A5B8}"/>
              </a:ext>
            </a:extLst>
          </p:cNvPr>
          <p:cNvSpPr/>
          <p:nvPr/>
        </p:nvSpPr>
        <p:spPr>
          <a:xfrm>
            <a:off x="96523" y="2376425"/>
            <a:ext cx="11952041" cy="923330"/>
          </a:xfrm>
          <a:prstGeom prst="rect">
            <a:avLst/>
          </a:prstGeom>
        </p:spPr>
        <p:txBody>
          <a:bodyPr wrap="square">
            <a:spAutoFit/>
          </a:bodyPr>
          <a:lstStyle/>
          <a:p>
            <a:r>
              <a:rPr lang="pt-BR" dirty="0">
                <a:latin typeface="Times New Roman" panose="02020603050405020304" pitchFamily="18" charset="0"/>
                <a:ea typeface="Times New Roman" panose="02020603050405020304" pitchFamily="18" charset="0"/>
              </a:rPr>
              <a:t>desenvolvido e fabricado pelo Instituto Nacional de Pesquisas Espaciais (INPE).  </a:t>
            </a:r>
            <a:r>
              <a:rPr lang="pt-BR" dirty="0" smtClean="0">
                <a:latin typeface="Times New Roman" panose="02020603050405020304" pitchFamily="18" charset="0"/>
                <a:ea typeface="Times New Roman" panose="02020603050405020304" pitchFamily="18" charset="0"/>
              </a:rPr>
              <a:t>O</a:t>
            </a:r>
            <a:r>
              <a:rPr lang="pt-BR" dirty="0" smtClean="0"/>
              <a:t> </a:t>
            </a:r>
            <a:r>
              <a:rPr lang="pt-BR" dirty="0" smtClean="0">
                <a:latin typeface="Times New Roman" panose="02020603050405020304" pitchFamily="18" charset="0"/>
                <a:ea typeface="Times New Roman" panose="02020603050405020304" pitchFamily="18" charset="0"/>
              </a:rPr>
              <a:t>SCD-1 </a:t>
            </a:r>
            <a:r>
              <a:rPr lang="pt-BR" dirty="0">
                <a:latin typeface="Times New Roman" panose="02020603050405020304" pitchFamily="18" charset="0"/>
                <a:ea typeface="Times New Roman" panose="02020603050405020304" pitchFamily="18" charset="0"/>
              </a:rPr>
              <a:t>encontra-se em operação até hoje</a:t>
            </a:r>
            <a:r>
              <a:rPr lang="pt-BR" dirty="0" smtClean="0">
                <a:latin typeface="Times New Roman" panose="02020603050405020304" pitchFamily="18" charset="0"/>
                <a:ea typeface="Times New Roman" panose="02020603050405020304" pitchFamily="18" charset="0"/>
              </a:rPr>
              <a:t>.</a:t>
            </a:r>
          </a:p>
          <a:p>
            <a:r>
              <a:rPr lang="pt-BR" dirty="0">
                <a:latin typeface="Times New Roman" panose="02020603050405020304" pitchFamily="18" charset="0"/>
                <a:ea typeface="Times New Roman" panose="02020603050405020304" pitchFamily="18" charset="0"/>
              </a:rPr>
              <a:t>Da mesma forma que os planetas giram em torno do Sol, os satélites também giram em torno da Terra em órbitas elípticas.  Para definir uma órbita elíptica é necessário especificar dois parâmetros</a:t>
            </a:r>
            <a:r>
              <a:rPr lang="pt-BR" dirty="0" smtClean="0">
                <a:latin typeface="Times New Roman" panose="02020603050405020304" pitchFamily="18" charset="0"/>
                <a:ea typeface="Times New Roman" panose="02020603050405020304" pitchFamily="18" charset="0"/>
              </a:rPr>
              <a:t>.</a:t>
            </a:r>
            <a:r>
              <a:rPr lang="pt-BR" dirty="0" smtClean="0">
                <a:latin typeface="Times New Roman" panose="02020603050405020304" pitchFamily="18" charset="0"/>
                <a:ea typeface="Times New Roman" panose="02020603050405020304" pitchFamily="18" charset="0"/>
              </a:rPr>
              <a:t> </a:t>
            </a:r>
            <a:endParaRPr lang="pt-BR" dirty="0"/>
          </a:p>
        </p:txBody>
      </p:sp>
      <p:sp>
        <p:nvSpPr>
          <p:cNvPr id="19" name="Retângulo 18">
            <a:extLst>
              <a:ext uri="{FF2B5EF4-FFF2-40B4-BE49-F238E27FC236}">
                <a16:creationId xmlns:a16="http://schemas.microsoft.com/office/drawing/2014/main" id="{CE8E54E0-494A-4379-8CD5-752AFE7F5440}"/>
              </a:ext>
            </a:extLst>
          </p:cNvPr>
          <p:cNvSpPr/>
          <p:nvPr/>
        </p:nvSpPr>
        <p:spPr>
          <a:xfrm>
            <a:off x="118279" y="3257877"/>
            <a:ext cx="6096000" cy="704424"/>
          </a:xfrm>
          <a:prstGeom prst="rect">
            <a:avLst/>
          </a:prstGeom>
        </p:spPr>
        <p:txBody>
          <a:bodyPr>
            <a:spAutoFit/>
          </a:bodyPr>
          <a:lstStyle/>
          <a:p>
            <a:pPr algn="just">
              <a:lnSpc>
                <a:spcPct val="114000"/>
              </a:lnSpc>
            </a:pPr>
            <a:r>
              <a:rPr lang="pt-BR" dirty="0">
                <a:latin typeface="Times New Roman" panose="02020603050405020304" pitchFamily="18" charset="0"/>
                <a:ea typeface="Times New Roman" panose="02020603050405020304" pitchFamily="18" charset="0"/>
              </a:rPr>
              <a:t>Um deles é o </a:t>
            </a:r>
            <a:r>
              <a:rPr lang="pt-BR" u="sng" dirty="0" err="1">
                <a:latin typeface="Times New Roman" panose="02020603050405020304" pitchFamily="18" charset="0"/>
                <a:ea typeface="Times New Roman" panose="02020603050405020304" pitchFamily="18" charset="0"/>
              </a:rPr>
              <a:t>semi-eixo</a:t>
            </a:r>
            <a:r>
              <a:rPr lang="pt-BR" u="sng" dirty="0">
                <a:latin typeface="Times New Roman" panose="02020603050405020304" pitchFamily="18" charset="0"/>
                <a:ea typeface="Times New Roman" panose="02020603050405020304" pitchFamily="18" charset="0"/>
              </a:rPr>
              <a:t> maior da elipse (chamado de </a:t>
            </a:r>
            <a:r>
              <a:rPr lang="pt-BR" b="1" u="sng" dirty="0">
                <a:latin typeface="Times New Roman" panose="02020603050405020304" pitchFamily="18" charset="0"/>
                <a:ea typeface="Times New Roman" panose="02020603050405020304" pitchFamily="18" charset="0"/>
              </a:rPr>
              <a:t>a</a:t>
            </a:r>
            <a:r>
              <a:rPr lang="pt-BR" u="sng" dirty="0">
                <a:latin typeface="Times New Roman" panose="02020603050405020304" pitchFamily="18" charset="0"/>
                <a:ea typeface="Times New Roman" panose="02020603050405020304" pitchFamily="18" charset="0"/>
              </a:rPr>
              <a:t>).</a:t>
            </a:r>
            <a:r>
              <a:rPr lang="pt-BR" dirty="0">
                <a:latin typeface="Times New Roman" panose="02020603050405020304" pitchFamily="18" charset="0"/>
                <a:ea typeface="Times New Roman" panose="02020603050405020304" pitchFamily="18" charset="0"/>
              </a:rPr>
              <a:t>  Outro parâmetro é a </a:t>
            </a:r>
            <a:r>
              <a:rPr lang="pt-BR" u="sng" dirty="0">
                <a:latin typeface="Times New Roman" panose="02020603050405020304" pitchFamily="18" charset="0"/>
                <a:ea typeface="Times New Roman" panose="02020603050405020304" pitchFamily="18" charset="0"/>
              </a:rPr>
              <a:t>excentricidade (chamado de </a:t>
            </a:r>
            <a:r>
              <a:rPr lang="pt-BR" b="1" u="sng" dirty="0">
                <a:latin typeface="Times New Roman" panose="02020603050405020304" pitchFamily="18" charset="0"/>
                <a:ea typeface="Times New Roman" panose="02020603050405020304" pitchFamily="18" charset="0"/>
              </a:rPr>
              <a:t>e</a:t>
            </a:r>
            <a:r>
              <a:rPr lang="pt-BR" u="sng" dirty="0">
                <a:latin typeface="Times New Roman" panose="02020603050405020304" pitchFamily="18" charset="0"/>
                <a:ea typeface="Times New Roman" panose="02020603050405020304" pitchFamily="18" charset="0"/>
              </a:rPr>
              <a:t>), definida como</a:t>
            </a:r>
            <a:endParaRPr lang="pt-BR" dirty="0"/>
          </a:p>
        </p:txBody>
      </p:sp>
      <p:sp>
        <p:nvSpPr>
          <p:cNvPr id="20" name="Rectangle 17">
            <a:extLst>
              <a:ext uri="{FF2B5EF4-FFF2-40B4-BE49-F238E27FC236}">
                <a16:creationId xmlns:a16="http://schemas.microsoft.com/office/drawing/2014/main" id="{9E399A00-86F3-4136-A134-E976E80ACD7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1" name="Objeto 20">
            <a:extLst>
              <a:ext uri="{FF2B5EF4-FFF2-40B4-BE49-F238E27FC236}">
                <a16:creationId xmlns:a16="http://schemas.microsoft.com/office/drawing/2014/main" id="{A7AEEEE5-BB1C-420C-AFC5-7905E553F7C8}"/>
              </a:ext>
            </a:extLst>
          </p:cNvPr>
          <p:cNvGraphicFramePr>
            <a:graphicFrameLocks noChangeAspect="1"/>
          </p:cNvGraphicFramePr>
          <p:nvPr>
            <p:extLst>
              <p:ext uri="{D42A27DB-BD31-4B8C-83A1-F6EECF244321}">
                <p14:modId xmlns:p14="http://schemas.microsoft.com/office/powerpoint/2010/main" val="3834619943"/>
              </p:ext>
            </p:extLst>
          </p:nvPr>
        </p:nvGraphicFramePr>
        <p:xfrm>
          <a:off x="2892065" y="3917658"/>
          <a:ext cx="584283" cy="646331"/>
        </p:xfrm>
        <a:graphic>
          <a:graphicData uri="http://schemas.openxmlformats.org/presentationml/2006/ole">
            <mc:AlternateContent xmlns:mc="http://schemas.openxmlformats.org/markup-compatibility/2006">
              <mc:Choice xmlns:v="urn:schemas-microsoft-com:vml" Requires="v">
                <p:oleObj spid="_x0000_s8252" r:id="rId4" imgW="355292" imgH="393359" progId="Equation.3">
                  <p:embed/>
                </p:oleObj>
              </mc:Choice>
              <mc:Fallback>
                <p:oleObj r:id="rId4" imgW="355292" imgH="393359"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2065" y="3917658"/>
                        <a:ext cx="584283" cy="646331"/>
                      </a:xfrm>
                      <a:prstGeom prst="rect">
                        <a:avLst/>
                      </a:prstGeom>
                      <a:noFill/>
                    </p:spPr>
                  </p:pic>
                </p:oleObj>
              </mc:Fallback>
            </mc:AlternateContent>
          </a:graphicData>
        </a:graphic>
      </p:graphicFrame>
      <p:sp>
        <p:nvSpPr>
          <p:cNvPr id="22" name="Retângulo 21">
            <a:extLst>
              <a:ext uri="{FF2B5EF4-FFF2-40B4-BE49-F238E27FC236}">
                <a16:creationId xmlns:a16="http://schemas.microsoft.com/office/drawing/2014/main" id="{D6712114-002D-4E6A-969A-58ED507E2680}"/>
              </a:ext>
            </a:extLst>
          </p:cNvPr>
          <p:cNvSpPr/>
          <p:nvPr/>
        </p:nvSpPr>
        <p:spPr>
          <a:xfrm>
            <a:off x="172065" y="4502365"/>
            <a:ext cx="6481521" cy="1355499"/>
          </a:xfrm>
          <a:prstGeom prst="rect">
            <a:avLst/>
          </a:prstGeom>
        </p:spPr>
        <p:txBody>
          <a:bodyPr wrap="square">
            <a:spAutoFit/>
          </a:bodyPr>
          <a:lstStyle/>
          <a:p>
            <a:pPr algn="just" hangingPunct="0">
              <a:lnSpc>
                <a:spcPct val="114000"/>
              </a:lnSpc>
              <a:spcAft>
                <a:spcPts val="0"/>
              </a:spcAft>
            </a:pPr>
            <a:r>
              <a:rPr lang="pt-BR" dirty="0">
                <a:latin typeface="Times New Roman" panose="02020603050405020304" pitchFamily="18" charset="0"/>
                <a:ea typeface="Times New Roman" panose="02020603050405020304" pitchFamily="18" charset="0"/>
              </a:rPr>
              <a:t>onde (</a:t>
            </a:r>
            <a:r>
              <a:rPr lang="pt-BR" b="1" dirty="0">
                <a:latin typeface="Times New Roman" panose="02020603050405020304" pitchFamily="18" charset="0"/>
                <a:ea typeface="Times New Roman" panose="02020603050405020304" pitchFamily="18" charset="0"/>
              </a:rPr>
              <a:t>d</a:t>
            </a:r>
            <a:r>
              <a:rPr lang="pt-BR" dirty="0">
                <a:latin typeface="Times New Roman" panose="02020603050405020304" pitchFamily="18" charset="0"/>
                <a:ea typeface="Times New Roman" panose="02020603050405020304" pitchFamily="18" charset="0"/>
              </a:rPr>
              <a:t>) é a distância do centro da elipse até um de seus focos, neste caso a Terra.  O ponto da órbita no qual o satélite está mais </a:t>
            </a:r>
            <a:r>
              <a:rPr lang="pt-BR" u="sng" dirty="0">
                <a:latin typeface="Times New Roman" panose="02020603050405020304" pitchFamily="18" charset="0"/>
                <a:ea typeface="Times New Roman" panose="02020603050405020304" pitchFamily="18" charset="0"/>
              </a:rPr>
              <a:t>distante</a:t>
            </a:r>
            <a:r>
              <a:rPr lang="pt-BR" dirty="0">
                <a:latin typeface="Times New Roman" panose="02020603050405020304" pitchFamily="18" charset="0"/>
                <a:ea typeface="Times New Roman" panose="02020603050405020304" pitchFamily="18" charset="0"/>
              </a:rPr>
              <a:t> da Terra chama-se </a:t>
            </a:r>
            <a:r>
              <a:rPr lang="pt-BR" u="sng" dirty="0">
                <a:latin typeface="Times New Roman" panose="02020603050405020304" pitchFamily="18" charset="0"/>
                <a:ea typeface="Times New Roman" panose="02020603050405020304" pitchFamily="18" charset="0"/>
              </a:rPr>
              <a:t>apogeu</a:t>
            </a:r>
            <a:r>
              <a:rPr lang="pt-BR" dirty="0">
                <a:latin typeface="Times New Roman" panose="02020603050405020304" pitchFamily="18" charset="0"/>
                <a:ea typeface="Times New Roman" panose="02020603050405020304" pitchFamily="18" charset="0"/>
              </a:rPr>
              <a:t> (</a:t>
            </a:r>
            <a:r>
              <a:rPr lang="pt-BR" b="1" dirty="0">
                <a:latin typeface="Times New Roman" panose="02020603050405020304" pitchFamily="18" charset="0"/>
                <a:ea typeface="Times New Roman" panose="02020603050405020304" pitchFamily="18" charset="0"/>
              </a:rPr>
              <a:t>R</a:t>
            </a:r>
            <a:r>
              <a:rPr lang="pt-BR" b="1" baseline="-25000" dirty="0">
                <a:latin typeface="Times New Roman" panose="02020603050405020304" pitchFamily="18" charset="0"/>
                <a:ea typeface="Times New Roman" panose="02020603050405020304" pitchFamily="18" charset="0"/>
              </a:rPr>
              <a:t>a</a:t>
            </a:r>
            <a:r>
              <a:rPr lang="pt-BR" dirty="0">
                <a:latin typeface="Times New Roman" panose="02020603050405020304" pitchFamily="18" charset="0"/>
                <a:ea typeface="Times New Roman" panose="02020603050405020304" pitchFamily="18" charset="0"/>
              </a:rPr>
              <a:t>), enquanto </a:t>
            </a:r>
            <a:r>
              <a:rPr lang="pt-BR" u="sng" dirty="0">
                <a:latin typeface="Times New Roman" panose="02020603050405020304" pitchFamily="18" charset="0"/>
                <a:ea typeface="Times New Roman" panose="02020603050405020304" pitchFamily="18" charset="0"/>
              </a:rPr>
              <a:t>perigeu</a:t>
            </a:r>
            <a:r>
              <a:rPr lang="pt-BR" dirty="0">
                <a:latin typeface="Times New Roman" panose="02020603050405020304" pitchFamily="18" charset="0"/>
                <a:ea typeface="Times New Roman" panose="02020603050405020304" pitchFamily="18" charset="0"/>
              </a:rPr>
              <a:t> é o ponto no qual o satélite mais se </a:t>
            </a:r>
            <a:r>
              <a:rPr lang="pt-BR" u="sng" dirty="0">
                <a:latin typeface="Times New Roman" panose="02020603050405020304" pitchFamily="18" charset="0"/>
                <a:ea typeface="Times New Roman" panose="02020603050405020304" pitchFamily="18" charset="0"/>
              </a:rPr>
              <a:t>aproxima</a:t>
            </a:r>
            <a:r>
              <a:rPr lang="pt-BR" dirty="0">
                <a:latin typeface="Times New Roman" panose="02020603050405020304" pitchFamily="18" charset="0"/>
                <a:ea typeface="Times New Roman" panose="02020603050405020304" pitchFamily="18" charset="0"/>
              </a:rPr>
              <a:t> da Terra (</a:t>
            </a:r>
            <a:r>
              <a:rPr lang="pt-BR" b="1" dirty="0" err="1">
                <a:latin typeface="Times New Roman" panose="02020603050405020304" pitchFamily="18" charset="0"/>
                <a:ea typeface="Times New Roman" panose="02020603050405020304" pitchFamily="18" charset="0"/>
              </a:rPr>
              <a:t>R</a:t>
            </a:r>
            <a:r>
              <a:rPr lang="pt-BR" b="1" baseline="-25000" dirty="0" err="1">
                <a:latin typeface="Times New Roman" panose="02020603050405020304" pitchFamily="18" charset="0"/>
                <a:ea typeface="Times New Roman" panose="02020603050405020304" pitchFamily="18" charset="0"/>
              </a:rPr>
              <a:t>p</a:t>
            </a:r>
            <a:r>
              <a:rPr lang="pt-BR" dirty="0">
                <a:latin typeface="Times New Roman" panose="02020603050405020304" pitchFamily="18" charset="0"/>
                <a:ea typeface="Times New Roman" panose="02020603050405020304" pitchFamily="18" charset="0"/>
              </a:rPr>
              <a:t>).  Os parâmetros </a:t>
            </a:r>
            <a:r>
              <a:rPr lang="pt-BR" b="1" dirty="0">
                <a:latin typeface="Times New Roman" panose="02020603050405020304" pitchFamily="18" charset="0"/>
                <a:ea typeface="Times New Roman" panose="02020603050405020304" pitchFamily="18" charset="0"/>
              </a:rPr>
              <a:t>a</a:t>
            </a:r>
            <a:r>
              <a:rPr lang="pt-BR" dirty="0">
                <a:latin typeface="Times New Roman" panose="02020603050405020304" pitchFamily="18" charset="0"/>
                <a:ea typeface="Times New Roman" panose="02020603050405020304" pitchFamily="18" charset="0"/>
              </a:rPr>
              <a:t>, </a:t>
            </a:r>
            <a:r>
              <a:rPr lang="pt-BR" b="1" dirty="0">
                <a:latin typeface="Times New Roman" panose="02020603050405020304" pitchFamily="18" charset="0"/>
                <a:ea typeface="Times New Roman" panose="02020603050405020304" pitchFamily="18" charset="0"/>
              </a:rPr>
              <a:t>d</a:t>
            </a:r>
            <a:r>
              <a:rPr lang="pt-BR" dirty="0">
                <a:latin typeface="Times New Roman" panose="02020603050405020304" pitchFamily="18" charset="0"/>
                <a:ea typeface="Times New Roman" panose="02020603050405020304" pitchFamily="18" charset="0"/>
              </a:rPr>
              <a:t>, </a:t>
            </a:r>
            <a:r>
              <a:rPr lang="pt-BR" b="1" dirty="0">
                <a:latin typeface="Times New Roman" panose="02020603050405020304" pitchFamily="18" charset="0"/>
                <a:ea typeface="Times New Roman" panose="02020603050405020304" pitchFamily="18" charset="0"/>
              </a:rPr>
              <a:t>R</a:t>
            </a:r>
            <a:r>
              <a:rPr lang="pt-BR" b="1" baseline="-25000" dirty="0">
                <a:latin typeface="Times New Roman" panose="02020603050405020304" pitchFamily="18" charset="0"/>
                <a:ea typeface="Times New Roman" panose="02020603050405020304" pitchFamily="18" charset="0"/>
              </a:rPr>
              <a:t>a</a:t>
            </a:r>
            <a:r>
              <a:rPr lang="pt-BR" dirty="0">
                <a:latin typeface="Times New Roman" panose="02020603050405020304" pitchFamily="18" charset="0"/>
                <a:ea typeface="Times New Roman" panose="02020603050405020304" pitchFamily="18" charset="0"/>
              </a:rPr>
              <a:t> </a:t>
            </a:r>
            <a:r>
              <a:rPr lang="pt-BR" dirty="0" smtClean="0">
                <a:latin typeface="Times New Roman" panose="02020603050405020304" pitchFamily="18" charset="0"/>
                <a:ea typeface="Times New Roman" panose="02020603050405020304" pitchFamily="18" charset="0"/>
              </a:rPr>
              <a:t>e</a:t>
            </a:r>
            <a:endParaRPr lang="pt-BR" dirty="0">
              <a:latin typeface="Times New Roman" panose="02020603050405020304" pitchFamily="18" charset="0"/>
              <a:ea typeface="Times New Roman" panose="02020603050405020304" pitchFamily="18" charset="0"/>
            </a:endParaRPr>
          </a:p>
        </p:txBody>
      </p:sp>
      <p:sp>
        <p:nvSpPr>
          <p:cNvPr id="2" name="Retângulo 1"/>
          <p:cNvSpPr/>
          <p:nvPr/>
        </p:nvSpPr>
        <p:spPr>
          <a:xfrm>
            <a:off x="152398" y="5765420"/>
            <a:ext cx="11026589" cy="408125"/>
          </a:xfrm>
          <a:prstGeom prst="rect">
            <a:avLst/>
          </a:prstGeom>
        </p:spPr>
        <p:txBody>
          <a:bodyPr wrap="square">
            <a:spAutoFit/>
          </a:bodyPr>
          <a:lstStyle/>
          <a:p>
            <a:pPr algn="just" hangingPunct="0">
              <a:lnSpc>
                <a:spcPct val="114000"/>
              </a:lnSpc>
              <a:spcAft>
                <a:spcPts val="0"/>
              </a:spcAft>
            </a:pPr>
            <a:r>
              <a:rPr lang="pt-BR" b="1" dirty="0" err="1">
                <a:latin typeface="Times New Roman" panose="02020603050405020304" pitchFamily="18" charset="0"/>
                <a:ea typeface="Times New Roman" panose="02020603050405020304" pitchFamily="18" charset="0"/>
              </a:rPr>
              <a:t>R</a:t>
            </a:r>
            <a:r>
              <a:rPr lang="pt-BR" b="1" baseline="-25000" dirty="0" err="1">
                <a:latin typeface="Times New Roman" panose="02020603050405020304" pitchFamily="18" charset="0"/>
                <a:ea typeface="Times New Roman" panose="02020603050405020304" pitchFamily="18" charset="0"/>
              </a:rPr>
              <a:t>p</a:t>
            </a:r>
            <a:r>
              <a:rPr lang="pt-BR" dirty="0">
                <a:latin typeface="Times New Roman" panose="02020603050405020304" pitchFamily="18" charset="0"/>
                <a:ea typeface="Times New Roman" panose="02020603050405020304" pitchFamily="18" charset="0"/>
              </a:rPr>
              <a:t> são mostrados na figura acima. Essas grandezas estão relacionadas pela seguinte equação:     </a:t>
            </a:r>
            <a:r>
              <a:rPr lang="pt-BR" b="1" dirty="0">
                <a:latin typeface="Times New Roman" panose="02020603050405020304" pitchFamily="18" charset="0"/>
                <a:ea typeface="Times New Roman" panose="02020603050405020304" pitchFamily="18" charset="0"/>
              </a:rPr>
              <a:t>R</a:t>
            </a:r>
            <a:r>
              <a:rPr lang="pt-BR" b="1" baseline="-25000" dirty="0">
                <a:latin typeface="Times New Roman" panose="02020603050405020304" pitchFamily="18" charset="0"/>
                <a:ea typeface="Times New Roman" panose="02020603050405020304" pitchFamily="18" charset="0"/>
              </a:rPr>
              <a:t>a</a:t>
            </a:r>
            <a:r>
              <a:rPr lang="pt-BR" b="1" dirty="0">
                <a:latin typeface="Times New Roman" panose="02020603050405020304" pitchFamily="18" charset="0"/>
                <a:ea typeface="Times New Roman" panose="02020603050405020304" pitchFamily="18" charset="0"/>
              </a:rPr>
              <a:t> = a </a:t>
            </a:r>
            <a:r>
              <a:rPr lang="pt-BR" sz="1100" dirty="0">
                <a:latin typeface="Arial" panose="020B0604020202020204" pitchFamily="34" charset="0"/>
                <a:ea typeface="Times New Roman" panose="02020603050405020304" pitchFamily="18" charset="0"/>
              </a:rPr>
              <a:t>x</a:t>
            </a:r>
            <a:r>
              <a:rPr lang="pt-BR" b="1" dirty="0">
                <a:latin typeface="Times New Roman" panose="02020603050405020304" pitchFamily="18" charset="0"/>
                <a:ea typeface="Times New Roman" panose="02020603050405020304" pitchFamily="18" charset="0"/>
              </a:rPr>
              <a:t> ( 1 + e )</a:t>
            </a:r>
            <a:endParaRPr lang="pt-B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2737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018D9C1-891C-4AD7-B07E-64591864D957}"/>
              </a:ext>
            </a:extLst>
          </p:cNvPr>
          <p:cNvSpPr/>
          <p:nvPr/>
        </p:nvSpPr>
        <p:spPr>
          <a:xfrm>
            <a:off x="375822" y="410566"/>
            <a:ext cx="8075720" cy="757130"/>
          </a:xfrm>
          <a:prstGeom prst="rect">
            <a:avLst/>
          </a:prstGeom>
        </p:spPr>
        <p:txBody>
          <a:bodyPr wrap="square">
            <a:spAutoFit/>
          </a:bodyPr>
          <a:lstStyle/>
          <a:p>
            <a:pPr algn="just">
              <a:lnSpc>
                <a:spcPct val="120000"/>
              </a:lnSpc>
            </a:pPr>
            <a:r>
              <a:rPr lang="pt-BR" b="1" dirty="0">
                <a:latin typeface="Times New Roman" panose="02020603050405020304" pitchFamily="18" charset="0"/>
                <a:ea typeface="MS Mincho" panose="02020609040205080304" pitchFamily="49" charset="-128"/>
              </a:rPr>
              <a:t>Questão 9a) (0,5 ponto)</a:t>
            </a:r>
            <a:r>
              <a:rPr lang="pt-BR" dirty="0">
                <a:latin typeface="Times New Roman" panose="02020603050405020304" pitchFamily="18" charset="0"/>
                <a:ea typeface="MS Mincho" panose="02020609040205080304" pitchFamily="49" charset="-128"/>
              </a:rPr>
              <a:t> </a:t>
            </a:r>
            <a:r>
              <a:rPr lang="pt-BR" dirty="0">
                <a:latin typeface="Times New Roman" panose="02020603050405020304" pitchFamily="18" charset="0"/>
                <a:ea typeface="Times New Roman" panose="02020603050405020304" pitchFamily="18" charset="0"/>
              </a:rPr>
              <a:t>Supondo uma órbita com </a:t>
            </a:r>
            <a:r>
              <a:rPr lang="pt-BR" dirty="0" err="1">
                <a:latin typeface="Times New Roman" panose="02020603050405020304" pitchFamily="18" charset="0"/>
                <a:ea typeface="Times New Roman" panose="02020603050405020304" pitchFamily="18" charset="0"/>
              </a:rPr>
              <a:t>semi-eixo</a:t>
            </a:r>
            <a:r>
              <a:rPr lang="pt-BR" dirty="0">
                <a:latin typeface="Times New Roman" panose="02020603050405020304" pitchFamily="18" charset="0"/>
                <a:ea typeface="Times New Roman" panose="02020603050405020304" pitchFamily="18" charset="0"/>
              </a:rPr>
              <a:t> maior de 5.000 km e excentricidade 0,3 </a:t>
            </a:r>
            <a:r>
              <a:rPr lang="pt-BR" u="sng" dirty="0">
                <a:latin typeface="Times New Roman" panose="02020603050405020304" pitchFamily="18" charset="0"/>
                <a:ea typeface="Times New Roman" panose="02020603050405020304" pitchFamily="18" charset="0"/>
              </a:rPr>
              <a:t>calcule o raio do apogeu</a:t>
            </a:r>
            <a:r>
              <a:rPr lang="pt-BR" dirty="0">
                <a:latin typeface="Times New Roman" panose="02020603050405020304" pitchFamily="18" charset="0"/>
                <a:ea typeface="Times New Roman" panose="02020603050405020304" pitchFamily="18" charset="0"/>
              </a:rPr>
              <a:t>.</a:t>
            </a:r>
            <a:endParaRPr lang="pt-BR" dirty="0"/>
          </a:p>
        </p:txBody>
      </p:sp>
      <p:sp>
        <p:nvSpPr>
          <p:cNvPr id="3" name="Retângulo 2">
            <a:extLst>
              <a:ext uri="{FF2B5EF4-FFF2-40B4-BE49-F238E27FC236}">
                <a16:creationId xmlns:a16="http://schemas.microsoft.com/office/drawing/2014/main" id="{E4092EC1-B643-4A7A-B8CB-10030C2F134C}"/>
              </a:ext>
            </a:extLst>
          </p:cNvPr>
          <p:cNvSpPr/>
          <p:nvPr/>
        </p:nvSpPr>
        <p:spPr>
          <a:xfrm>
            <a:off x="375822" y="1202469"/>
            <a:ext cx="2242922" cy="424732"/>
          </a:xfrm>
          <a:prstGeom prst="rect">
            <a:avLst/>
          </a:prstGeom>
        </p:spPr>
        <p:txBody>
          <a:bodyPr wrap="none">
            <a:spAutoFit/>
          </a:bodyPr>
          <a:lstStyle/>
          <a:p>
            <a:pPr algn="just" hangingPunct="0">
              <a:lnSpc>
                <a:spcPct val="120000"/>
              </a:lnSpc>
              <a:spcAft>
                <a:spcPts val="0"/>
              </a:spcAft>
            </a:pPr>
            <a:r>
              <a:rPr lang="pt-BR" dirty="0">
                <a:latin typeface="Times New Roman" panose="02020603050405020304" pitchFamily="18" charset="0"/>
                <a:ea typeface="Times New Roman" panose="02020603050405020304" pitchFamily="18" charset="0"/>
              </a:rPr>
              <a:t>Faça aqui suas contas:</a:t>
            </a:r>
            <a:endParaRPr lang="pt-BR" sz="3200" dirty="0">
              <a:effectLst/>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20D253E0-5C6D-4B55-8113-8214447CD4A4}"/>
              </a:ext>
            </a:extLst>
          </p:cNvPr>
          <p:cNvSpPr/>
          <p:nvPr/>
        </p:nvSpPr>
        <p:spPr>
          <a:xfrm>
            <a:off x="324067" y="2503167"/>
            <a:ext cx="3765774" cy="369332"/>
          </a:xfrm>
          <a:prstGeom prst="rect">
            <a:avLst/>
          </a:prstGeom>
        </p:spPr>
        <p:txBody>
          <a:bodyPr wrap="none">
            <a:spAutoFit/>
          </a:bodyPr>
          <a:lstStyle/>
          <a:p>
            <a:r>
              <a:rPr lang="pt-BR" b="1" dirty="0">
                <a:latin typeface="Times New Roman" panose="02020603050405020304" pitchFamily="18" charset="0"/>
                <a:ea typeface="Times New Roman" panose="02020603050405020304" pitchFamily="18" charset="0"/>
              </a:rPr>
              <a:t>Resposta 9a): R</a:t>
            </a:r>
            <a:r>
              <a:rPr lang="pt-BR" b="1" baseline="-25000" dirty="0">
                <a:latin typeface="Times New Roman" panose="02020603050405020304" pitchFamily="18" charset="0"/>
                <a:ea typeface="Times New Roman" panose="02020603050405020304" pitchFamily="18" charset="0"/>
              </a:rPr>
              <a:t>a</a:t>
            </a:r>
            <a:r>
              <a:rPr lang="pt-BR" b="1" dirty="0">
                <a:latin typeface="Times New Roman" panose="02020603050405020304" pitchFamily="18" charset="0"/>
                <a:ea typeface="Times New Roman" panose="02020603050405020304" pitchFamily="18" charset="0"/>
              </a:rPr>
              <a:t> = . . . . . . . . . . . . km</a:t>
            </a:r>
            <a:endParaRPr lang="pt-BR" dirty="0"/>
          </a:p>
        </p:txBody>
      </p:sp>
      <p:sp>
        <p:nvSpPr>
          <p:cNvPr id="6" name="Retângulo 5">
            <a:extLst>
              <a:ext uri="{FF2B5EF4-FFF2-40B4-BE49-F238E27FC236}">
                <a16:creationId xmlns:a16="http://schemas.microsoft.com/office/drawing/2014/main" id="{454A3B85-172F-4157-9AAA-957E04323365}"/>
              </a:ext>
            </a:extLst>
          </p:cNvPr>
          <p:cNvSpPr/>
          <p:nvPr/>
        </p:nvSpPr>
        <p:spPr>
          <a:xfrm>
            <a:off x="297862" y="2980583"/>
            <a:ext cx="11775570" cy="757130"/>
          </a:xfrm>
          <a:prstGeom prst="rect">
            <a:avLst/>
          </a:prstGeom>
        </p:spPr>
        <p:txBody>
          <a:bodyPr wrap="square">
            <a:spAutoFit/>
          </a:bodyPr>
          <a:lstStyle/>
          <a:p>
            <a:pPr algn="just" hangingPunct="0">
              <a:lnSpc>
                <a:spcPct val="120000"/>
              </a:lnSpc>
              <a:spcAft>
                <a:spcPts val="0"/>
              </a:spcAft>
            </a:pPr>
            <a:r>
              <a:rPr lang="pt-BR" b="1" dirty="0">
                <a:latin typeface="Times New Roman" panose="02020603050405020304" pitchFamily="18" charset="0"/>
                <a:ea typeface="MS Mincho" panose="02020609040205080304" pitchFamily="49" charset="-128"/>
              </a:rPr>
              <a:t>Questão 9b) (0,5 ponto)</a:t>
            </a:r>
            <a:r>
              <a:rPr lang="pt-BR" dirty="0">
                <a:latin typeface="Times New Roman" panose="02020603050405020304" pitchFamily="18" charset="0"/>
                <a:ea typeface="MS Mincho" panose="02020609040205080304" pitchFamily="49" charset="-128"/>
              </a:rPr>
              <a:t> </a:t>
            </a:r>
            <a:r>
              <a:rPr lang="pt-BR" dirty="0">
                <a:latin typeface="Times New Roman" panose="02020603050405020304" pitchFamily="18" charset="0"/>
                <a:ea typeface="Times New Roman" panose="02020603050405020304" pitchFamily="18" charset="0"/>
              </a:rPr>
              <a:t>Sabendo que uma órbita circular é um caso particular de uma órbita elíptica, assinale Verdadeiro (</a:t>
            </a:r>
            <a:r>
              <a:rPr lang="pt-BR" b="1" dirty="0">
                <a:latin typeface="Times New Roman" panose="02020603050405020304" pitchFamily="18" charset="0"/>
                <a:ea typeface="Times New Roman" panose="02020603050405020304" pitchFamily="18" charset="0"/>
              </a:rPr>
              <a:t>V</a:t>
            </a:r>
            <a:r>
              <a:rPr lang="pt-BR" dirty="0">
                <a:latin typeface="Times New Roman" panose="02020603050405020304" pitchFamily="18" charset="0"/>
                <a:ea typeface="Times New Roman" panose="02020603050405020304" pitchFamily="18" charset="0"/>
              </a:rPr>
              <a:t>) ou Falso (</a:t>
            </a:r>
            <a:r>
              <a:rPr lang="pt-BR" b="1" dirty="0">
                <a:latin typeface="Times New Roman" panose="02020603050405020304" pitchFamily="18" charset="0"/>
                <a:ea typeface="Times New Roman" panose="02020603050405020304" pitchFamily="18" charset="0"/>
              </a:rPr>
              <a:t>F</a:t>
            </a:r>
            <a:r>
              <a:rPr lang="pt-BR" dirty="0">
                <a:latin typeface="Times New Roman" panose="02020603050405020304" pitchFamily="18" charset="0"/>
                <a:ea typeface="Times New Roman" panose="02020603050405020304" pitchFamily="18" charset="0"/>
              </a:rPr>
              <a:t>) para as sentenças abaixo: (Observação: 0,25 ponto cada item correto)</a:t>
            </a:r>
          </a:p>
        </p:txBody>
      </p:sp>
      <p:sp>
        <p:nvSpPr>
          <p:cNvPr id="7" name="Retângulo 6">
            <a:extLst>
              <a:ext uri="{FF2B5EF4-FFF2-40B4-BE49-F238E27FC236}">
                <a16:creationId xmlns:a16="http://schemas.microsoft.com/office/drawing/2014/main" id="{996A673D-DCD3-4168-8FA4-474B91D4B548}"/>
              </a:ext>
            </a:extLst>
          </p:cNvPr>
          <p:cNvSpPr/>
          <p:nvPr/>
        </p:nvSpPr>
        <p:spPr>
          <a:xfrm>
            <a:off x="324067" y="3870859"/>
            <a:ext cx="9520642" cy="369332"/>
          </a:xfrm>
          <a:prstGeom prst="rect">
            <a:avLst/>
          </a:prstGeom>
        </p:spPr>
        <p:txBody>
          <a:bodyPr wrap="square">
            <a:spAutoFit/>
          </a:bodyPr>
          <a:lstStyle/>
          <a:p>
            <a:r>
              <a:rPr lang="pt-BR" dirty="0">
                <a:latin typeface="Times New Roman" panose="02020603050405020304" pitchFamily="18" charset="0"/>
                <a:ea typeface="Times New Roman" panose="02020603050405020304" pitchFamily="18" charset="0"/>
              </a:rPr>
              <a:t>(     ) Em uma órbita circular d = a	(     ) Em uma órbita circular R</a:t>
            </a:r>
            <a:r>
              <a:rPr lang="pt-BR" baseline="-25000" dirty="0">
                <a:latin typeface="Times New Roman" panose="02020603050405020304" pitchFamily="18" charset="0"/>
                <a:ea typeface="Times New Roman" panose="02020603050405020304" pitchFamily="18" charset="0"/>
              </a:rPr>
              <a:t>a</a:t>
            </a:r>
            <a:r>
              <a:rPr lang="pt-BR" dirty="0">
                <a:latin typeface="Times New Roman" panose="02020603050405020304" pitchFamily="18" charset="0"/>
                <a:ea typeface="Times New Roman" panose="02020603050405020304" pitchFamily="18" charset="0"/>
              </a:rPr>
              <a:t> = </a:t>
            </a:r>
            <a:r>
              <a:rPr lang="pt-BR" dirty="0" err="1">
                <a:latin typeface="Times New Roman" panose="02020603050405020304" pitchFamily="18" charset="0"/>
                <a:ea typeface="Times New Roman" panose="02020603050405020304" pitchFamily="18" charset="0"/>
              </a:rPr>
              <a:t>R</a:t>
            </a:r>
            <a:r>
              <a:rPr lang="pt-BR" baseline="-25000" dirty="0" err="1">
                <a:latin typeface="Times New Roman" panose="02020603050405020304" pitchFamily="18" charset="0"/>
                <a:ea typeface="Times New Roman" panose="02020603050405020304" pitchFamily="18" charset="0"/>
              </a:rPr>
              <a:t>p</a:t>
            </a:r>
            <a:endParaRPr lang="pt-BR" dirty="0"/>
          </a:p>
        </p:txBody>
      </p:sp>
      <p:sp>
        <p:nvSpPr>
          <p:cNvPr id="8" name="Retângulo 7">
            <a:extLst>
              <a:ext uri="{FF2B5EF4-FFF2-40B4-BE49-F238E27FC236}">
                <a16:creationId xmlns:a16="http://schemas.microsoft.com/office/drawing/2014/main" id="{6CBDE3F6-C118-4501-9D8D-928836194CC8}"/>
              </a:ext>
            </a:extLst>
          </p:cNvPr>
          <p:cNvSpPr/>
          <p:nvPr/>
        </p:nvSpPr>
        <p:spPr>
          <a:xfrm>
            <a:off x="349020" y="1788909"/>
            <a:ext cx="617477"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R</a:t>
            </a:r>
            <a:r>
              <a:rPr lang="pt-BR" b="1" baseline="-25000" dirty="0">
                <a:solidFill>
                  <a:srgbClr val="FF0000"/>
                </a:solidFill>
                <a:latin typeface="Times New Roman" panose="02020603050405020304" pitchFamily="18" charset="0"/>
                <a:ea typeface="Times New Roman" panose="02020603050405020304" pitchFamily="18" charset="0"/>
              </a:rPr>
              <a:t>a</a:t>
            </a:r>
            <a:r>
              <a:rPr lang="pt-BR" b="1"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9" name="Retângulo 8">
            <a:extLst>
              <a:ext uri="{FF2B5EF4-FFF2-40B4-BE49-F238E27FC236}">
                <a16:creationId xmlns:a16="http://schemas.microsoft.com/office/drawing/2014/main" id="{FDCFC034-4A06-4002-8439-22448B9A36A0}"/>
              </a:ext>
            </a:extLst>
          </p:cNvPr>
          <p:cNvSpPr/>
          <p:nvPr/>
        </p:nvSpPr>
        <p:spPr>
          <a:xfrm>
            <a:off x="879704" y="1788909"/>
            <a:ext cx="950901"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5.000 × </a:t>
            </a:r>
            <a:endParaRPr lang="pt-BR" dirty="0">
              <a:solidFill>
                <a:srgbClr val="FF0000"/>
              </a:solidFill>
            </a:endParaRPr>
          </a:p>
        </p:txBody>
      </p:sp>
      <p:sp>
        <p:nvSpPr>
          <p:cNvPr id="10" name="Retângulo 9">
            <a:extLst>
              <a:ext uri="{FF2B5EF4-FFF2-40B4-BE49-F238E27FC236}">
                <a16:creationId xmlns:a16="http://schemas.microsoft.com/office/drawing/2014/main" id="{1C33EDC0-8917-4D70-A5A0-01F9DE448752}"/>
              </a:ext>
            </a:extLst>
          </p:cNvPr>
          <p:cNvSpPr/>
          <p:nvPr/>
        </p:nvSpPr>
        <p:spPr>
          <a:xfrm>
            <a:off x="1633682" y="1789363"/>
            <a:ext cx="123623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(1 + 0,3) = </a:t>
            </a:r>
            <a:endParaRPr lang="pt-BR" dirty="0">
              <a:solidFill>
                <a:srgbClr val="FF0000"/>
              </a:solidFill>
            </a:endParaRPr>
          </a:p>
        </p:txBody>
      </p:sp>
      <p:sp>
        <p:nvSpPr>
          <p:cNvPr id="11" name="Retângulo 10">
            <a:extLst>
              <a:ext uri="{FF2B5EF4-FFF2-40B4-BE49-F238E27FC236}">
                <a16:creationId xmlns:a16="http://schemas.microsoft.com/office/drawing/2014/main" id="{CF3F3619-B99E-4DB6-9969-A90A982F0940}"/>
              </a:ext>
            </a:extLst>
          </p:cNvPr>
          <p:cNvSpPr/>
          <p:nvPr/>
        </p:nvSpPr>
        <p:spPr>
          <a:xfrm>
            <a:off x="2730703" y="1788909"/>
            <a:ext cx="893193"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5.000 ×</a:t>
            </a:r>
            <a:endParaRPr lang="pt-BR" dirty="0">
              <a:solidFill>
                <a:srgbClr val="FF0000"/>
              </a:solidFill>
            </a:endParaRPr>
          </a:p>
        </p:txBody>
      </p:sp>
      <p:sp>
        <p:nvSpPr>
          <p:cNvPr id="12" name="Retângulo 11">
            <a:extLst>
              <a:ext uri="{FF2B5EF4-FFF2-40B4-BE49-F238E27FC236}">
                <a16:creationId xmlns:a16="http://schemas.microsoft.com/office/drawing/2014/main" id="{637078AA-17E0-4020-8639-95C10AA20689}"/>
              </a:ext>
            </a:extLst>
          </p:cNvPr>
          <p:cNvSpPr/>
          <p:nvPr/>
        </p:nvSpPr>
        <p:spPr>
          <a:xfrm>
            <a:off x="3518043" y="1780032"/>
            <a:ext cx="720069"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1,3 = </a:t>
            </a:r>
            <a:endParaRPr lang="pt-BR" dirty="0">
              <a:solidFill>
                <a:srgbClr val="FF0000"/>
              </a:solidFill>
            </a:endParaRPr>
          </a:p>
        </p:txBody>
      </p:sp>
      <p:sp>
        <p:nvSpPr>
          <p:cNvPr id="13" name="Retângulo 12">
            <a:extLst>
              <a:ext uri="{FF2B5EF4-FFF2-40B4-BE49-F238E27FC236}">
                <a16:creationId xmlns:a16="http://schemas.microsoft.com/office/drawing/2014/main" id="{B2B8B937-7EE8-4AEE-A376-3C366E57B664}"/>
              </a:ext>
            </a:extLst>
          </p:cNvPr>
          <p:cNvSpPr/>
          <p:nvPr/>
        </p:nvSpPr>
        <p:spPr>
          <a:xfrm>
            <a:off x="4089841" y="1788909"/>
            <a:ext cx="1082348" cy="369332"/>
          </a:xfrm>
          <a:prstGeom prst="rect">
            <a:avLst/>
          </a:prstGeom>
        </p:spPr>
        <p:txBody>
          <a:bodyPr wrap="none">
            <a:spAutoFit/>
          </a:bodyPr>
          <a:lstStyle/>
          <a:p>
            <a:pPr algn="ctr" hangingPunct="0">
              <a:spcAft>
                <a:spcPts val="0"/>
              </a:spcAft>
            </a:pPr>
            <a:r>
              <a:rPr lang="pt-BR" b="1" dirty="0">
                <a:solidFill>
                  <a:srgbClr val="FF0000"/>
                </a:solidFill>
                <a:latin typeface="Times New Roman" panose="02020603050405020304" pitchFamily="18" charset="0"/>
                <a:ea typeface="Times New Roman" panose="02020603050405020304" pitchFamily="18" charset="0"/>
              </a:rPr>
              <a:t>6.500 km</a:t>
            </a:r>
            <a:endParaRPr lang="pt-BR" dirty="0">
              <a:solidFill>
                <a:srgbClr val="FF0000"/>
              </a:solidFill>
              <a:latin typeface="Times New Roman" panose="02020603050405020304" pitchFamily="18" charset="0"/>
              <a:ea typeface="Times New Roman" panose="02020603050405020304" pitchFamily="18" charset="0"/>
            </a:endParaRPr>
          </a:p>
        </p:txBody>
      </p:sp>
      <p:sp>
        <p:nvSpPr>
          <p:cNvPr id="14" name="Retângulo 13">
            <a:extLst>
              <a:ext uri="{FF2B5EF4-FFF2-40B4-BE49-F238E27FC236}">
                <a16:creationId xmlns:a16="http://schemas.microsoft.com/office/drawing/2014/main" id="{0D03C355-F8FD-464D-9CD5-08D4E33C9EC6}"/>
              </a:ext>
            </a:extLst>
          </p:cNvPr>
          <p:cNvSpPr/>
          <p:nvPr/>
        </p:nvSpPr>
        <p:spPr>
          <a:xfrm>
            <a:off x="2568224" y="2405284"/>
            <a:ext cx="761747" cy="400110"/>
          </a:xfrm>
          <a:prstGeom prst="rect">
            <a:avLst/>
          </a:prstGeom>
        </p:spPr>
        <p:txBody>
          <a:bodyPr wrap="none">
            <a:spAutoFit/>
          </a:bodyPr>
          <a:lstStyle/>
          <a:p>
            <a:pPr algn="ctr" hangingPunct="0">
              <a:spcAft>
                <a:spcPts val="0"/>
              </a:spcAft>
            </a:pPr>
            <a:r>
              <a:rPr lang="pt-BR" sz="2000" b="1" dirty="0">
                <a:solidFill>
                  <a:srgbClr val="FF0000"/>
                </a:solidFill>
                <a:latin typeface="Times New Roman" panose="02020603050405020304" pitchFamily="18" charset="0"/>
                <a:ea typeface="Times New Roman" panose="02020603050405020304" pitchFamily="18" charset="0"/>
              </a:rPr>
              <a:t>6.500</a:t>
            </a:r>
            <a:endParaRPr lang="pt-BR" sz="2000" dirty="0">
              <a:solidFill>
                <a:srgbClr val="FF0000"/>
              </a:solidFill>
              <a:latin typeface="Times New Roman" panose="02020603050405020304" pitchFamily="18" charset="0"/>
              <a:ea typeface="Times New Roman" panose="02020603050405020304" pitchFamily="18" charset="0"/>
            </a:endParaRPr>
          </a:p>
        </p:txBody>
      </p:sp>
      <p:sp>
        <p:nvSpPr>
          <p:cNvPr id="15" name="Retângulo 14">
            <a:extLst>
              <a:ext uri="{FF2B5EF4-FFF2-40B4-BE49-F238E27FC236}">
                <a16:creationId xmlns:a16="http://schemas.microsoft.com/office/drawing/2014/main" id="{331B73A9-6546-4B9A-B39D-4BFE8D78D19A}"/>
              </a:ext>
            </a:extLst>
          </p:cNvPr>
          <p:cNvSpPr/>
          <p:nvPr/>
        </p:nvSpPr>
        <p:spPr>
          <a:xfrm>
            <a:off x="322125" y="4394875"/>
            <a:ext cx="1246699" cy="369332"/>
          </a:xfrm>
          <a:prstGeom prst="rect">
            <a:avLst/>
          </a:prstGeom>
        </p:spPr>
        <p:txBody>
          <a:bodyPr wrap="square">
            <a:spAutoFit/>
          </a:bodyPr>
          <a:lstStyle/>
          <a:p>
            <a:pPr algn="just"/>
            <a:r>
              <a:rPr lang="pt-BR" b="1" dirty="0">
                <a:latin typeface="Times New Roman" panose="02020603050405020304" pitchFamily="18" charset="0"/>
                <a:ea typeface="Times New Roman" panose="02020603050405020304" pitchFamily="18" charset="0"/>
              </a:rPr>
              <a:t>Resposta:</a:t>
            </a:r>
            <a:endParaRPr lang="pt-BR" i="1" dirty="0">
              <a:solidFill>
                <a:srgbClr val="FF0000"/>
              </a:solidFill>
            </a:endParaRPr>
          </a:p>
        </p:txBody>
      </p:sp>
      <p:sp>
        <p:nvSpPr>
          <p:cNvPr id="16" name="Retângulo 15">
            <a:extLst>
              <a:ext uri="{FF2B5EF4-FFF2-40B4-BE49-F238E27FC236}">
                <a16:creationId xmlns:a16="http://schemas.microsoft.com/office/drawing/2014/main" id="{8B1B13DD-E4A6-4880-A3F8-9487A77B85AB}"/>
              </a:ext>
            </a:extLst>
          </p:cNvPr>
          <p:cNvSpPr/>
          <p:nvPr/>
        </p:nvSpPr>
        <p:spPr>
          <a:xfrm>
            <a:off x="1401106" y="4385910"/>
            <a:ext cx="10477299" cy="720197"/>
          </a:xfrm>
          <a:prstGeom prst="rect">
            <a:avLst/>
          </a:prstGeom>
        </p:spPr>
        <p:txBody>
          <a:bodyPr wrap="square">
            <a:spAutoFit/>
          </a:bodyPr>
          <a:lstStyle/>
          <a:p>
            <a:pPr algn="just">
              <a:lnSpc>
                <a:spcPct val="120000"/>
              </a:lnSpc>
            </a:pPr>
            <a:r>
              <a:rPr lang="pt-BR" sz="1700" i="1" dirty="0">
                <a:solidFill>
                  <a:srgbClr val="FF0000"/>
                </a:solidFill>
                <a:latin typeface="Times New Roman" panose="02020603050405020304" pitchFamily="18" charset="0"/>
                <a:ea typeface="Times New Roman" panose="02020603050405020304" pitchFamily="18" charset="0"/>
              </a:rPr>
              <a:t>A órbita circular é o caso particular de uma órbita elíptica, na qual a excentricidade é nula, ou seja, e = 0 (d = 0).  Portanto, a afirmação de que em uma órbita circular d = a, é </a:t>
            </a:r>
            <a:r>
              <a:rPr lang="pt-BR" sz="1700" b="1" i="1" dirty="0">
                <a:solidFill>
                  <a:srgbClr val="FF0000"/>
                </a:solidFill>
                <a:latin typeface="Times New Roman" panose="02020603050405020304" pitchFamily="18" charset="0"/>
                <a:ea typeface="Times New Roman" panose="02020603050405020304" pitchFamily="18" charset="0"/>
              </a:rPr>
              <a:t>FALSA</a:t>
            </a:r>
            <a:r>
              <a:rPr lang="pt-BR" sz="1700" i="1" dirty="0">
                <a:solidFill>
                  <a:srgbClr val="FF0000"/>
                </a:solidFill>
                <a:latin typeface="Times New Roman" panose="02020603050405020304" pitchFamily="18" charset="0"/>
                <a:ea typeface="Times New Roman" panose="02020603050405020304" pitchFamily="18" charset="0"/>
              </a:rPr>
              <a:t>.</a:t>
            </a:r>
            <a:endParaRPr lang="pt-BR" sz="1700" dirty="0"/>
          </a:p>
        </p:txBody>
      </p:sp>
      <p:sp>
        <p:nvSpPr>
          <p:cNvPr id="17" name="Retângulo 16">
            <a:extLst>
              <a:ext uri="{FF2B5EF4-FFF2-40B4-BE49-F238E27FC236}">
                <a16:creationId xmlns:a16="http://schemas.microsoft.com/office/drawing/2014/main" id="{DDF48CC7-8DE0-4F26-AE83-EB4D911E1E65}"/>
              </a:ext>
            </a:extLst>
          </p:cNvPr>
          <p:cNvSpPr/>
          <p:nvPr/>
        </p:nvSpPr>
        <p:spPr>
          <a:xfrm>
            <a:off x="315102" y="5270413"/>
            <a:ext cx="1217863" cy="369332"/>
          </a:xfrm>
          <a:prstGeom prst="rect">
            <a:avLst/>
          </a:prstGeom>
        </p:spPr>
        <p:txBody>
          <a:bodyPr wrap="square">
            <a:spAutoFit/>
          </a:bodyPr>
          <a:lstStyle/>
          <a:p>
            <a:pPr algn="just"/>
            <a:r>
              <a:rPr lang="pt-BR" b="1" dirty="0">
                <a:latin typeface="Times New Roman" panose="02020603050405020304" pitchFamily="18" charset="0"/>
                <a:ea typeface="Times New Roman" panose="02020603050405020304" pitchFamily="18" charset="0"/>
              </a:rPr>
              <a:t>Resposta:</a:t>
            </a:r>
            <a:endParaRPr lang="pt-BR" i="1" dirty="0">
              <a:solidFill>
                <a:srgbClr val="FF0000"/>
              </a:solidFill>
            </a:endParaRPr>
          </a:p>
        </p:txBody>
      </p:sp>
      <p:sp>
        <p:nvSpPr>
          <p:cNvPr id="18" name="Retângulo 17">
            <a:extLst>
              <a:ext uri="{FF2B5EF4-FFF2-40B4-BE49-F238E27FC236}">
                <a16:creationId xmlns:a16="http://schemas.microsoft.com/office/drawing/2014/main" id="{773ED4ED-D162-4515-A4E4-5701A0B9AEB8}"/>
              </a:ext>
            </a:extLst>
          </p:cNvPr>
          <p:cNvSpPr/>
          <p:nvPr/>
        </p:nvSpPr>
        <p:spPr>
          <a:xfrm>
            <a:off x="1406974" y="5271010"/>
            <a:ext cx="10477298" cy="1034129"/>
          </a:xfrm>
          <a:prstGeom prst="rect">
            <a:avLst/>
          </a:prstGeom>
        </p:spPr>
        <p:txBody>
          <a:bodyPr wrap="square">
            <a:spAutoFit/>
          </a:bodyPr>
          <a:lstStyle/>
          <a:p>
            <a:pPr algn="just">
              <a:lnSpc>
                <a:spcPct val="120000"/>
              </a:lnSpc>
            </a:pPr>
            <a:r>
              <a:rPr lang="pt-BR" sz="1700" i="1" dirty="0">
                <a:solidFill>
                  <a:srgbClr val="FF0000"/>
                </a:solidFill>
                <a:latin typeface="Times New Roman" panose="02020603050405020304" pitchFamily="18" charset="0"/>
                <a:ea typeface="Times New Roman" panose="02020603050405020304" pitchFamily="18" charset="0"/>
              </a:rPr>
              <a:t>A órbita circular é o caso particular de uma órbita elíptica, na qual a excentricidade é nula, ou seja, e = 0 (d = 0).  Analisando a Figura, conclui-se que, neste caso, R</a:t>
            </a:r>
            <a:r>
              <a:rPr lang="pt-BR" sz="1700" i="1" baseline="-25000" dirty="0">
                <a:solidFill>
                  <a:srgbClr val="FF0000"/>
                </a:solidFill>
                <a:latin typeface="Times New Roman" panose="02020603050405020304" pitchFamily="18" charset="0"/>
                <a:ea typeface="Times New Roman" panose="02020603050405020304" pitchFamily="18" charset="0"/>
              </a:rPr>
              <a:t>a</a:t>
            </a:r>
            <a:r>
              <a:rPr lang="pt-BR" sz="1700" i="1" dirty="0">
                <a:solidFill>
                  <a:srgbClr val="FF0000"/>
                </a:solidFill>
                <a:latin typeface="Times New Roman" panose="02020603050405020304" pitchFamily="18" charset="0"/>
                <a:ea typeface="Times New Roman" panose="02020603050405020304" pitchFamily="18" charset="0"/>
              </a:rPr>
              <a:t> = </a:t>
            </a:r>
            <a:r>
              <a:rPr lang="pt-BR" sz="1700" i="1" dirty="0" err="1">
                <a:solidFill>
                  <a:srgbClr val="FF0000"/>
                </a:solidFill>
                <a:latin typeface="Times New Roman" panose="02020603050405020304" pitchFamily="18" charset="0"/>
                <a:ea typeface="Times New Roman" panose="02020603050405020304" pitchFamily="18" charset="0"/>
              </a:rPr>
              <a:t>R</a:t>
            </a:r>
            <a:r>
              <a:rPr lang="pt-BR" sz="1700" i="1" baseline="-25000" dirty="0" err="1">
                <a:solidFill>
                  <a:srgbClr val="FF0000"/>
                </a:solidFill>
                <a:latin typeface="Times New Roman" panose="02020603050405020304" pitchFamily="18" charset="0"/>
                <a:ea typeface="Times New Roman" panose="02020603050405020304" pitchFamily="18" charset="0"/>
              </a:rPr>
              <a:t>p</a:t>
            </a:r>
            <a:r>
              <a:rPr lang="pt-BR" sz="1700" i="1" dirty="0">
                <a:solidFill>
                  <a:srgbClr val="FF0000"/>
                </a:solidFill>
                <a:latin typeface="Times New Roman" panose="02020603050405020304" pitchFamily="18" charset="0"/>
                <a:ea typeface="Times New Roman" panose="02020603050405020304" pitchFamily="18" charset="0"/>
              </a:rPr>
              <a:t>.  Portanto, a afirmação de que em uma órbita circular R</a:t>
            </a:r>
            <a:r>
              <a:rPr lang="pt-BR" sz="1700" i="1" baseline="-25000" dirty="0">
                <a:solidFill>
                  <a:srgbClr val="FF0000"/>
                </a:solidFill>
                <a:latin typeface="Times New Roman" panose="02020603050405020304" pitchFamily="18" charset="0"/>
                <a:ea typeface="Times New Roman" panose="02020603050405020304" pitchFamily="18" charset="0"/>
              </a:rPr>
              <a:t>a</a:t>
            </a:r>
            <a:r>
              <a:rPr lang="pt-BR" sz="1700" i="1" dirty="0">
                <a:solidFill>
                  <a:srgbClr val="FF0000"/>
                </a:solidFill>
                <a:latin typeface="Times New Roman" panose="02020603050405020304" pitchFamily="18" charset="0"/>
                <a:ea typeface="Times New Roman" panose="02020603050405020304" pitchFamily="18" charset="0"/>
              </a:rPr>
              <a:t> =</a:t>
            </a:r>
            <a:r>
              <a:rPr lang="pt-BR" sz="1700" i="1" dirty="0" err="1">
                <a:solidFill>
                  <a:srgbClr val="FF0000"/>
                </a:solidFill>
                <a:latin typeface="Times New Roman" panose="02020603050405020304" pitchFamily="18" charset="0"/>
                <a:ea typeface="Times New Roman" panose="02020603050405020304" pitchFamily="18" charset="0"/>
              </a:rPr>
              <a:t>R</a:t>
            </a:r>
            <a:r>
              <a:rPr lang="pt-BR" sz="1700" i="1" baseline="-25000" dirty="0" err="1">
                <a:solidFill>
                  <a:srgbClr val="FF0000"/>
                </a:solidFill>
                <a:latin typeface="Times New Roman" panose="02020603050405020304" pitchFamily="18" charset="0"/>
                <a:ea typeface="Times New Roman" panose="02020603050405020304" pitchFamily="18" charset="0"/>
              </a:rPr>
              <a:t>p</a:t>
            </a:r>
            <a:r>
              <a:rPr lang="pt-BR" sz="1700" i="1" dirty="0">
                <a:solidFill>
                  <a:srgbClr val="FF0000"/>
                </a:solidFill>
                <a:latin typeface="Times New Roman" panose="02020603050405020304" pitchFamily="18" charset="0"/>
                <a:ea typeface="Times New Roman" panose="02020603050405020304" pitchFamily="18" charset="0"/>
              </a:rPr>
              <a:t>, é </a:t>
            </a:r>
            <a:r>
              <a:rPr lang="pt-BR" sz="1700" b="1" i="1" dirty="0">
                <a:solidFill>
                  <a:srgbClr val="FF0000"/>
                </a:solidFill>
                <a:latin typeface="Times New Roman" panose="02020603050405020304" pitchFamily="18" charset="0"/>
                <a:ea typeface="Times New Roman" panose="02020603050405020304" pitchFamily="18" charset="0"/>
              </a:rPr>
              <a:t>VERDADEIRA</a:t>
            </a:r>
            <a:r>
              <a:rPr lang="pt-BR" sz="1700" i="1" dirty="0">
                <a:solidFill>
                  <a:srgbClr val="FF0000"/>
                </a:solidFill>
                <a:latin typeface="Times New Roman" panose="02020603050405020304" pitchFamily="18" charset="0"/>
                <a:ea typeface="Times New Roman" panose="02020603050405020304" pitchFamily="18" charset="0"/>
              </a:rPr>
              <a:t>.</a:t>
            </a:r>
            <a:endParaRPr lang="pt-BR" sz="1700" i="1" dirty="0">
              <a:solidFill>
                <a:srgbClr val="FF0000"/>
              </a:solidFill>
            </a:endParaRPr>
          </a:p>
        </p:txBody>
      </p:sp>
      <p:sp>
        <p:nvSpPr>
          <p:cNvPr id="19" name="Retângulo 18">
            <a:extLst>
              <a:ext uri="{FF2B5EF4-FFF2-40B4-BE49-F238E27FC236}">
                <a16:creationId xmlns:a16="http://schemas.microsoft.com/office/drawing/2014/main" id="{359637AB-1478-4109-AC64-59D3DC79B4DC}"/>
              </a:ext>
            </a:extLst>
          </p:cNvPr>
          <p:cNvSpPr/>
          <p:nvPr/>
        </p:nvSpPr>
        <p:spPr>
          <a:xfrm>
            <a:off x="501305" y="3883009"/>
            <a:ext cx="325730"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F</a:t>
            </a:r>
            <a:endParaRPr lang="pt-BR" b="1" dirty="0">
              <a:solidFill>
                <a:srgbClr val="FF0000"/>
              </a:solidFill>
            </a:endParaRPr>
          </a:p>
        </p:txBody>
      </p:sp>
      <p:sp>
        <p:nvSpPr>
          <p:cNvPr id="20" name="Retângulo 19">
            <a:extLst>
              <a:ext uri="{FF2B5EF4-FFF2-40B4-BE49-F238E27FC236}">
                <a16:creationId xmlns:a16="http://schemas.microsoft.com/office/drawing/2014/main" id="{9030F213-E08A-422D-8FDD-F38BB0DBC8EF}"/>
              </a:ext>
            </a:extLst>
          </p:cNvPr>
          <p:cNvSpPr/>
          <p:nvPr/>
        </p:nvSpPr>
        <p:spPr>
          <a:xfrm>
            <a:off x="4126832" y="3883009"/>
            <a:ext cx="351378"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V</a:t>
            </a:r>
            <a:endParaRPr lang="pt-BR" b="1" dirty="0">
              <a:solidFill>
                <a:srgbClr val="FF0000"/>
              </a:solidFill>
            </a:endParaRPr>
          </a:p>
        </p:txBody>
      </p:sp>
    </p:spTree>
    <p:extLst>
      <p:ext uri="{BB962C8B-B14F-4D97-AF65-F5344CB8AC3E}">
        <p14:creationId xmlns:p14="http://schemas.microsoft.com/office/powerpoint/2010/main" val="214944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par>
                          <p:cTn id="38" fill="hold">
                            <p:stCondLst>
                              <p:cond delay="0"/>
                            </p:stCondLst>
                            <p:childTnLst>
                              <p:par>
                                <p:cTn id="39" presetID="2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0"/>
                            </p:stCondLst>
                            <p:childTnLst>
                              <p:par>
                                <p:cTn id="47" presetID="14" presetClass="entr" presetSubtype="1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6"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95C942A-8EE8-47D1-B727-C3AF1A52E348}"/>
              </a:ext>
            </a:extLst>
          </p:cNvPr>
          <p:cNvSpPr/>
          <p:nvPr/>
        </p:nvSpPr>
        <p:spPr>
          <a:xfrm>
            <a:off x="189390" y="99770"/>
            <a:ext cx="8402610" cy="2302875"/>
          </a:xfrm>
          <a:prstGeom prst="rect">
            <a:avLst/>
          </a:prstGeom>
        </p:spPr>
        <p:txBody>
          <a:bodyPr wrap="square">
            <a:spAutoFit/>
          </a:bodyPr>
          <a:lstStyle/>
          <a:p>
            <a:pPr algn="just" hangingPunct="0">
              <a:lnSpc>
                <a:spcPct val="114000"/>
              </a:lnSpc>
              <a:spcAft>
                <a:spcPts val="0"/>
              </a:spcAft>
            </a:pPr>
            <a:r>
              <a:rPr lang="pt-BR" b="1" dirty="0">
                <a:latin typeface="Times New Roman" panose="02020603050405020304" pitchFamily="18" charset="0"/>
                <a:ea typeface="Times New Roman" panose="02020603050405020304" pitchFamily="18" charset="0"/>
              </a:rPr>
              <a:t>Questão 10) (1 ponto) Comentários:</a:t>
            </a:r>
            <a:r>
              <a:rPr lang="pt-BR" dirty="0">
                <a:latin typeface="Times New Roman" panose="02020603050405020304" pitchFamily="18" charset="0"/>
                <a:ea typeface="Times New Roman" panose="02020603050405020304" pitchFamily="18" charset="0"/>
              </a:rPr>
              <a:t>  A partir da análise de imagens de satélite é possível fazer a previsão do tempo, detectar e monitorar furacões, inundações, queimadas e desmatamentos, estimar safras agrícolas e gerar mapas de relevo, solos, vegetação, uso da terra</a:t>
            </a:r>
            <a:r>
              <a:rPr lang="pt-BR" dirty="0">
                <a:solidFill>
                  <a:srgbClr val="000000"/>
                </a:solidFill>
                <a:latin typeface="Times New Roman" panose="02020603050405020304" pitchFamily="18" charset="0"/>
                <a:ea typeface="Times New Roman" panose="02020603050405020304" pitchFamily="18" charset="0"/>
              </a:rPr>
              <a:t>,</a:t>
            </a:r>
            <a:r>
              <a:rPr lang="pt-BR" dirty="0">
                <a:latin typeface="Times New Roman" panose="02020603050405020304" pitchFamily="18" charset="0"/>
                <a:ea typeface="Times New Roman" panose="02020603050405020304" pitchFamily="18" charset="0"/>
              </a:rPr>
              <a:t> entre outros</a:t>
            </a:r>
            <a:r>
              <a:rPr lang="pt-BR" dirty="0">
                <a:solidFill>
                  <a:srgbClr val="000000"/>
                </a:solidFill>
                <a:latin typeface="Times New Roman" panose="02020603050405020304" pitchFamily="18" charset="0"/>
                <a:ea typeface="Times New Roman" panose="02020603050405020304" pitchFamily="18" charset="0"/>
              </a:rPr>
              <a:t>.</a:t>
            </a:r>
            <a:r>
              <a:rPr lang="pt-BR" dirty="0">
                <a:latin typeface="Times New Roman" panose="02020603050405020304" pitchFamily="18" charset="0"/>
                <a:ea typeface="Times New Roman" panose="02020603050405020304" pitchFamily="18" charset="0"/>
              </a:rPr>
              <a:t> A imagem abaixo foi obtida pelo satélite CBERS </a:t>
            </a:r>
            <a:r>
              <a:rPr lang="pt-BR" dirty="0">
                <a:solidFill>
                  <a:srgbClr val="000000"/>
                </a:solidFill>
                <a:latin typeface="Times New Roman" panose="02020603050405020304" pitchFamily="18" charset="0"/>
                <a:ea typeface="Times New Roman" panose="02020603050405020304" pitchFamily="18" charset="0"/>
              </a:rPr>
              <a:t>(Satélite Sino-Brasileiro de Recursos Terrestres)</a:t>
            </a:r>
            <a:r>
              <a:rPr lang="pt-BR" dirty="0">
                <a:latin typeface="Times New Roman" panose="02020603050405020304" pitchFamily="18" charset="0"/>
                <a:ea typeface="Times New Roman" panose="02020603050405020304" pitchFamily="18" charset="0"/>
              </a:rPr>
              <a:t>, produto de uma cooperação entre Brasil e China. Nela está representado o rio Parnaíba, que separa os estados do Maranhão e Piauí, e a sua foz em delta (quando um rio desemboca por dois ou mais canais, formando um leque). </a:t>
            </a:r>
            <a:r>
              <a:rPr lang="pt-BR" dirty="0" smtClean="0">
                <a:latin typeface="Times New Roman" panose="02020603050405020304" pitchFamily="18" charset="0"/>
                <a:ea typeface="Times New Roman" panose="02020603050405020304" pitchFamily="18" charset="0"/>
              </a:rPr>
              <a:t>Nesta</a:t>
            </a:r>
            <a:endParaRPr lang="pt-BR" dirty="0">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52646CC8-6C5C-4AA0-BC4F-4649FA26C0BC}"/>
              </a:ext>
            </a:extLst>
          </p:cNvPr>
          <p:cNvSpPr/>
          <p:nvPr/>
        </p:nvSpPr>
        <p:spPr>
          <a:xfrm>
            <a:off x="198100" y="3904291"/>
            <a:ext cx="3877512" cy="2302875"/>
          </a:xfrm>
          <a:prstGeom prst="rect">
            <a:avLst/>
          </a:prstGeom>
        </p:spPr>
        <p:txBody>
          <a:bodyPr wrap="square">
            <a:spAutoFit/>
          </a:bodyPr>
          <a:lstStyle/>
          <a:p>
            <a:pPr algn="just">
              <a:lnSpc>
                <a:spcPct val="114000"/>
              </a:lnSpc>
            </a:pPr>
            <a:r>
              <a:rPr lang="pt-BR" b="1" dirty="0" smtClean="0">
                <a:latin typeface="Times New Roman" panose="02020603050405020304" pitchFamily="18" charset="0"/>
                <a:ea typeface="Times New Roman" panose="02020603050405020304" pitchFamily="18" charset="0"/>
              </a:rPr>
              <a:t>Oceano </a:t>
            </a:r>
            <a:r>
              <a:rPr lang="pt-BR" b="1" dirty="0">
                <a:latin typeface="Times New Roman" panose="02020603050405020304" pitchFamily="18" charset="0"/>
                <a:ea typeface="Times New Roman" panose="02020603050405020304" pitchFamily="18" charset="0"/>
              </a:rPr>
              <a:t>Atlântico</a:t>
            </a:r>
            <a:r>
              <a:rPr lang="pt-BR" dirty="0">
                <a:latin typeface="Times New Roman" panose="02020603050405020304" pitchFamily="18" charset="0"/>
                <a:ea typeface="Times New Roman" panose="02020603050405020304" pitchFamily="18" charset="0"/>
              </a:rPr>
              <a:t>, </a:t>
            </a:r>
            <a:r>
              <a:rPr lang="pt-BR" b="1" dirty="0">
                <a:latin typeface="Times New Roman" panose="02020603050405020304" pitchFamily="18" charset="0"/>
                <a:ea typeface="Times New Roman" panose="02020603050405020304" pitchFamily="18" charset="0"/>
              </a:rPr>
              <a:t>lago ou represa</a:t>
            </a:r>
            <a:r>
              <a:rPr lang="pt-BR" dirty="0">
                <a:latin typeface="Times New Roman" panose="02020603050405020304" pitchFamily="18" charset="0"/>
                <a:ea typeface="Times New Roman" panose="02020603050405020304" pitchFamily="18" charset="0"/>
              </a:rPr>
              <a:t>, </a:t>
            </a:r>
            <a:r>
              <a:rPr lang="pt-BR" b="1" dirty="0">
                <a:latin typeface="Times New Roman" panose="02020603050405020304" pitchFamily="18" charset="0"/>
                <a:ea typeface="Times New Roman" panose="02020603050405020304" pitchFamily="18" charset="0"/>
              </a:rPr>
              <a:t>rio Parnaíba</a:t>
            </a:r>
            <a:r>
              <a:rPr lang="pt-BR" dirty="0">
                <a:latin typeface="Times New Roman" panose="02020603050405020304" pitchFamily="18" charset="0"/>
                <a:ea typeface="Times New Roman" panose="02020603050405020304" pitchFamily="18" charset="0"/>
              </a:rPr>
              <a:t>, </a:t>
            </a:r>
            <a:r>
              <a:rPr lang="pt-BR" b="1" dirty="0">
                <a:latin typeface="Times New Roman" panose="02020603050405020304" pitchFamily="18" charset="0"/>
                <a:ea typeface="Times New Roman" panose="02020603050405020304" pitchFamily="18" charset="0"/>
              </a:rPr>
              <a:t>região de mangue</a:t>
            </a:r>
            <a:r>
              <a:rPr lang="pt-BR" dirty="0">
                <a:latin typeface="Times New Roman" panose="02020603050405020304" pitchFamily="18" charset="0"/>
                <a:ea typeface="Times New Roman" panose="02020603050405020304" pitchFamily="18" charset="0"/>
              </a:rPr>
              <a:t> e </a:t>
            </a:r>
            <a:r>
              <a:rPr lang="pt-BR" b="1" dirty="0">
                <a:latin typeface="Times New Roman" panose="02020603050405020304" pitchFamily="18" charset="0"/>
                <a:ea typeface="Times New Roman" panose="02020603050405020304" pitchFamily="18" charset="0"/>
              </a:rPr>
              <a:t>praias e dunas</a:t>
            </a:r>
            <a:r>
              <a:rPr lang="pt-BR" dirty="0">
                <a:latin typeface="Times New Roman" panose="02020603050405020304" pitchFamily="18" charset="0"/>
                <a:ea typeface="Times New Roman" panose="02020603050405020304" pitchFamily="18" charset="0"/>
              </a:rPr>
              <a:t>, cada qual representado por uma letra na imagem.  Coloque as letras </a:t>
            </a:r>
            <a:r>
              <a:rPr lang="pt-BR" b="1" dirty="0">
                <a:latin typeface="Times New Roman" panose="02020603050405020304" pitchFamily="18" charset="0"/>
                <a:ea typeface="Times New Roman" panose="02020603050405020304" pitchFamily="18" charset="0"/>
              </a:rPr>
              <a:t>DO MAPA</a:t>
            </a:r>
            <a:r>
              <a:rPr lang="pt-BR" dirty="0">
                <a:latin typeface="Times New Roman" panose="02020603050405020304" pitchFamily="18" charset="0"/>
                <a:ea typeface="Times New Roman" panose="02020603050405020304" pitchFamily="18" charset="0"/>
              </a:rPr>
              <a:t> nas regiões abaixo relacionadas (</a:t>
            </a:r>
            <a:r>
              <a:rPr lang="pt-BR" i="1" dirty="0">
                <a:latin typeface="Times New Roman" panose="02020603050405020304" pitchFamily="18" charset="0"/>
                <a:ea typeface="Times New Roman" panose="02020603050405020304" pitchFamily="18" charset="0"/>
              </a:rPr>
              <a:t>0,1 ponto cada item assinalado corretamente)</a:t>
            </a:r>
            <a:endParaRPr lang="pt-BR" dirty="0"/>
          </a:p>
        </p:txBody>
      </p:sp>
      <p:pic>
        <p:nvPicPr>
          <p:cNvPr id="7" name="Imagem 6">
            <a:extLst>
              <a:ext uri="{FF2B5EF4-FFF2-40B4-BE49-F238E27FC236}">
                <a16:creationId xmlns:a16="http://schemas.microsoft.com/office/drawing/2014/main" id="{98C24320-4A3B-4E1D-BC39-6755E7241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336" y="2371584"/>
            <a:ext cx="4279956" cy="3739447"/>
          </a:xfrm>
          <a:prstGeom prst="rect">
            <a:avLst/>
          </a:prstGeom>
        </p:spPr>
      </p:pic>
      <p:sp>
        <p:nvSpPr>
          <p:cNvPr id="15" name="Retângulo 14">
            <a:extLst>
              <a:ext uri="{FF2B5EF4-FFF2-40B4-BE49-F238E27FC236}">
                <a16:creationId xmlns:a16="http://schemas.microsoft.com/office/drawing/2014/main" id="{6345DBD5-E454-424D-B74D-143EA5C6CE68}"/>
              </a:ext>
            </a:extLst>
          </p:cNvPr>
          <p:cNvSpPr/>
          <p:nvPr/>
        </p:nvSpPr>
        <p:spPr>
          <a:xfrm>
            <a:off x="5059377" y="4325302"/>
            <a:ext cx="2294282" cy="369332"/>
          </a:xfrm>
          <a:prstGeom prst="rect">
            <a:avLst/>
          </a:prstGeom>
        </p:spPr>
        <p:txBody>
          <a:bodyPr wrap="none">
            <a:spAutoFit/>
          </a:bodyPr>
          <a:lstStyle/>
          <a:p>
            <a:r>
              <a:rPr lang="pt-BR" dirty="0">
                <a:latin typeface="Times New Roman" panose="02020603050405020304" pitchFamily="18" charset="0"/>
                <a:ea typeface="Times New Roman" panose="02020603050405020304" pitchFamily="18" charset="0"/>
              </a:rPr>
              <a:t>(     ) Oceano Atlântico</a:t>
            </a:r>
            <a:endParaRPr lang="pt-BR" dirty="0"/>
          </a:p>
        </p:txBody>
      </p:sp>
      <p:sp>
        <p:nvSpPr>
          <p:cNvPr id="16" name="Retângulo 15">
            <a:extLst>
              <a:ext uri="{FF2B5EF4-FFF2-40B4-BE49-F238E27FC236}">
                <a16:creationId xmlns:a16="http://schemas.microsoft.com/office/drawing/2014/main" id="{1B37147B-1903-4A3D-B040-B5664AECE747}"/>
              </a:ext>
            </a:extLst>
          </p:cNvPr>
          <p:cNvSpPr/>
          <p:nvPr/>
        </p:nvSpPr>
        <p:spPr>
          <a:xfrm>
            <a:off x="5059377" y="4700592"/>
            <a:ext cx="2274982" cy="369332"/>
          </a:xfrm>
          <a:prstGeom prst="rect">
            <a:avLst/>
          </a:prstGeom>
        </p:spPr>
        <p:txBody>
          <a:bodyPr wrap="none">
            <a:spAutoFit/>
          </a:bodyPr>
          <a:lstStyle/>
          <a:p>
            <a:r>
              <a:rPr lang="pt-BR" dirty="0">
                <a:latin typeface="Times New Roman" panose="02020603050405020304" pitchFamily="18" charset="0"/>
                <a:ea typeface="Times New Roman" panose="02020603050405020304" pitchFamily="18" charset="0"/>
              </a:rPr>
              <a:t>(     ) Lagoa ou represa</a:t>
            </a:r>
            <a:endParaRPr lang="pt-BR" dirty="0"/>
          </a:p>
        </p:txBody>
      </p:sp>
      <p:sp>
        <p:nvSpPr>
          <p:cNvPr id="17" name="Retângulo 16">
            <a:extLst>
              <a:ext uri="{FF2B5EF4-FFF2-40B4-BE49-F238E27FC236}">
                <a16:creationId xmlns:a16="http://schemas.microsoft.com/office/drawing/2014/main" id="{302344D1-2614-4325-B498-48BC701D74E1}"/>
              </a:ext>
            </a:extLst>
          </p:cNvPr>
          <p:cNvSpPr/>
          <p:nvPr/>
        </p:nvSpPr>
        <p:spPr>
          <a:xfrm>
            <a:off x="5059377" y="5069924"/>
            <a:ext cx="1883849" cy="369332"/>
          </a:xfrm>
          <a:prstGeom prst="rect">
            <a:avLst/>
          </a:prstGeom>
        </p:spPr>
        <p:txBody>
          <a:bodyPr wrap="none">
            <a:spAutoFit/>
          </a:bodyPr>
          <a:lstStyle/>
          <a:p>
            <a:r>
              <a:rPr lang="pt-BR" dirty="0">
                <a:latin typeface="Times New Roman" panose="02020603050405020304" pitchFamily="18" charset="0"/>
                <a:ea typeface="Times New Roman" panose="02020603050405020304" pitchFamily="18" charset="0"/>
              </a:rPr>
              <a:t>(     ) Rio Parnaíba</a:t>
            </a:r>
            <a:endParaRPr lang="pt-BR" dirty="0"/>
          </a:p>
        </p:txBody>
      </p:sp>
      <p:sp>
        <p:nvSpPr>
          <p:cNvPr id="18" name="Retângulo 17">
            <a:extLst>
              <a:ext uri="{FF2B5EF4-FFF2-40B4-BE49-F238E27FC236}">
                <a16:creationId xmlns:a16="http://schemas.microsoft.com/office/drawing/2014/main" id="{DD4B48AA-7664-4B33-8F83-4AFD6C0BBF14}"/>
              </a:ext>
            </a:extLst>
          </p:cNvPr>
          <p:cNvSpPr/>
          <p:nvPr/>
        </p:nvSpPr>
        <p:spPr>
          <a:xfrm>
            <a:off x="5059377" y="5439256"/>
            <a:ext cx="2313454" cy="369332"/>
          </a:xfrm>
          <a:prstGeom prst="rect">
            <a:avLst/>
          </a:prstGeom>
        </p:spPr>
        <p:txBody>
          <a:bodyPr wrap="none">
            <a:spAutoFit/>
          </a:bodyPr>
          <a:lstStyle/>
          <a:p>
            <a:r>
              <a:rPr lang="pt-BR" dirty="0">
                <a:latin typeface="Times New Roman" panose="02020603050405020304" pitchFamily="18" charset="0"/>
                <a:ea typeface="Times New Roman" panose="02020603050405020304" pitchFamily="18" charset="0"/>
              </a:rPr>
              <a:t>(     ) Região de </a:t>
            </a:r>
            <a:r>
              <a:rPr lang="pt-BR" dirty="0" err="1">
                <a:latin typeface="Times New Roman" panose="02020603050405020304" pitchFamily="18" charset="0"/>
                <a:ea typeface="Times New Roman" panose="02020603050405020304" pitchFamily="18" charset="0"/>
              </a:rPr>
              <a:t>Mange</a:t>
            </a:r>
            <a:endParaRPr lang="pt-BR" dirty="0"/>
          </a:p>
        </p:txBody>
      </p:sp>
      <p:sp>
        <p:nvSpPr>
          <p:cNvPr id="19" name="Retângulo 18">
            <a:extLst>
              <a:ext uri="{FF2B5EF4-FFF2-40B4-BE49-F238E27FC236}">
                <a16:creationId xmlns:a16="http://schemas.microsoft.com/office/drawing/2014/main" id="{93BC5775-A1CA-4C5C-93E0-721CA70D8263}"/>
              </a:ext>
            </a:extLst>
          </p:cNvPr>
          <p:cNvSpPr/>
          <p:nvPr/>
        </p:nvSpPr>
        <p:spPr>
          <a:xfrm>
            <a:off x="5059377" y="5808588"/>
            <a:ext cx="2005677" cy="369332"/>
          </a:xfrm>
          <a:prstGeom prst="rect">
            <a:avLst/>
          </a:prstGeom>
        </p:spPr>
        <p:txBody>
          <a:bodyPr wrap="none">
            <a:spAutoFit/>
          </a:bodyPr>
          <a:lstStyle/>
          <a:p>
            <a:r>
              <a:rPr lang="pt-BR" dirty="0">
                <a:latin typeface="Times New Roman" panose="02020603050405020304" pitchFamily="18" charset="0"/>
                <a:ea typeface="Times New Roman" panose="02020603050405020304" pitchFamily="18" charset="0"/>
              </a:rPr>
              <a:t>(     ) Praias e dunas</a:t>
            </a:r>
            <a:endParaRPr lang="pt-BR" dirty="0"/>
          </a:p>
        </p:txBody>
      </p:sp>
      <p:sp>
        <p:nvSpPr>
          <p:cNvPr id="20" name="Retângulo 19">
            <a:extLst>
              <a:ext uri="{FF2B5EF4-FFF2-40B4-BE49-F238E27FC236}">
                <a16:creationId xmlns:a16="http://schemas.microsoft.com/office/drawing/2014/main" id="{FD6498FA-D58E-4BEF-8002-6DC52C6CE2DD}"/>
              </a:ext>
            </a:extLst>
          </p:cNvPr>
          <p:cNvSpPr/>
          <p:nvPr/>
        </p:nvSpPr>
        <p:spPr>
          <a:xfrm>
            <a:off x="5219002" y="4347191"/>
            <a:ext cx="338554"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B</a:t>
            </a:r>
            <a:endParaRPr lang="pt-BR" b="1" dirty="0">
              <a:solidFill>
                <a:srgbClr val="FF0000"/>
              </a:solidFill>
            </a:endParaRPr>
          </a:p>
        </p:txBody>
      </p:sp>
      <p:sp>
        <p:nvSpPr>
          <p:cNvPr id="21" name="Retângulo 20">
            <a:extLst>
              <a:ext uri="{FF2B5EF4-FFF2-40B4-BE49-F238E27FC236}">
                <a16:creationId xmlns:a16="http://schemas.microsoft.com/office/drawing/2014/main" id="{12FCF668-B2BE-4040-AE1D-D5D2245F78F9}"/>
              </a:ext>
            </a:extLst>
          </p:cNvPr>
          <p:cNvSpPr/>
          <p:nvPr/>
        </p:nvSpPr>
        <p:spPr>
          <a:xfrm>
            <a:off x="5199702" y="4716523"/>
            <a:ext cx="351378"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C</a:t>
            </a:r>
            <a:endParaRPr lang="pt-BR" b="1" dirty="0">
              <a:solidFill>
                <a:srgbClr val="FF0000"/>
              </a:solidFill>
            </a:endParaRPr>
          </a:p>
        </p:txBody>
      </p:sp>
      <p:sp>
        <p:nvSpPr>
          <p:cNvPr id="22" name="Retângulo 21">
            <a:extLst>
              <a:ext uri="{FF2B5EF4-FFF2-40B4-BE49-F238E27FC236}">
                <a16:creationId xmlns:a16="http://schemas.microsoft.com/office/drawing/2014/main" id="{36A4596D-7C17-407F-BCA7-0A6B665992F0}"/>
              </a:ext>
            </a:extLst>
          </p:cNvPr>
          <p:cNvSpPr/>
          <p:nvPr/>
        </p:nvSpPr>
        <p:spPr>
          <a:xfrm>
            <a:off x="5192990" y="5085855"/>
            <a:ext cx="351378"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D</a:t>
            </a:r>
            <a:endParaRPr lang="pt-BR" b="1" dirty="0">
              <a:solidFill>
                <a:srgbClr val="FF0000"/>
              </a:solidFill>
            </a:endParaRPr>
          </a:p>
        </p:txBody>
      </p:sp>
      <p:sp>
        <p:nvSpPr>
          <p:cNvPr id="23" name="Retângulo 22">
            <a:extLst>
              <a:ext uri="{FF2B5EF4-FFF2-40B4-BE49-F238E27FC236}">
                <a16:creationId xmlns:a16="http://schemas.microsoft.com/office/drawing/2014/main" id="{7F9CB4BB-A19F-4A03-95C8-492E795A1BFF}"/>
              </a:ext>
            </a:extLst>
          </p:cNvPr>
          <p:cNvSpPr/>
          <p:nvPr/>
        </p:nvSpPr>
        <p:spPr>
          <a:xfrm>
            <a:off x="5206178" y="5455187"/>
            <a:ext cx="351378"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A</a:t>
            </a:r>
            <a:endParaRPr lang="pt-BR" b="1" dirty="0">
              <a:solidFill>
                <a:srgbClr val="FF0000"/>
              </a:solidFill>
            </a:endParaRPr>
          </a:p>
        </p:txBody>
      </p:sp>
      <p:sp>
        <p:nvSpPr>
          <p:cNvPr id="24" name="Retângulo 23">
            <a:extLst>
              <a:ext uri="{FF2B5EF4-FFF2-40B4-BE49-F238E27FC236}">
                <a16:creationId xmlns:a16="http://schemas.microsoft.com/office/drawing/2014/main" id="{58BDC45E-3E9E-45E1-8037-4E62AEF477DD}"/>
              </a:ext>
            </a:extLst>
          </p:cNvPr>
          <p:cNvSpPr/>
          <p:nvPr/>
        </p:nvSpPr>
        <p:spPr>
          <a:xfrm>
            <a:off x="5199702" y="5808588"/>
            <a:ext cx="351378"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E</a:t>
            </a:r>
            <a:endParaRPr lang="pt-BR" b="1" dirty="0">
              <a:solidFill>
                <a:srgbClr val="FF0000"/>
              </a:solidFill>
            </a:endParaRPr>
          </a:p>
        </p:txBody>
      </p:sp>
      <p:sp>
        <p:nvSpPr>
          <p:cNvPr id="6" name="Retângulo 5"/>
          <p:cNvSpPr/>
          <p:nvPr/>
        </p:nvSpPr>
        <p:spPr>
          <a:xfrm>
            <a:off x="209006" y="2264713"/>
            <a:ext cx="7515497" cy="1039708"/>
          </a:xfrm>
          <a:prstGeom prst="rect">
            <a:avLst/>
          </a:prstGeom>
        </p:spPr>
        <p:txBody>
          <a:bodyPr wrap="square">
            <a:spAutoFit/>
          </a:bodyPr>
          <a:lstStyle/>
          <a:p>
            <a:pPr algn="just" hangingPunct="0">
              <a:lnSpc>
                <a:spcPct val="114000"/>
              </a:lnSpc>
              <a:spcAft>
                <a:spcPts val="0"/>
              </a:spcAft>
            </a:pPr>
            <a:r>
              <a:rPr lang="pt-BR" dirty="0">
                <a:latin typeface="Times New Roman" panose="02020603050405020304" pitchFamily="18" charset="0"/>
                <a:ea typeface="Times New Roman" panose="02020603050405020304" pitchFamily="18" charset="0"/>
              </a:rPr>
              <a:t>imagem é possível distinguir diferentes regiões, como por exemplo, o ambiente de mangue caracterizado pela tonalidade escura, forma irregular e localização junto </a:t>
            </a:r>
            <a:r>
              <a:rPr lang="pt-BR" dirty="0" smtClean="0">
                <a:latin typeface="Times New Roman" panose="02020603050405020304" pitchFamily="18" charset="0"/>
                <a:ea typeface="Times New Roman" panose="02020603050405020304" pitchFamily="18" charset="0"/>
              </a:rPr>
              <a:t>ao litoral.</a:t>
            </a:r>
            <a:endParaRPr lang="pt-BR" dirty="0">
              <a:latin typeface="Times New Roman" panose="02020603050405020304" pitchFamily="18" charset="0"/>
              <a:ea typeface="Times New Roman" panose="02020603050405020304" pitchFamily="18" charset="0"/>
            </a:endParaRPr>
          </a:p>
        </p:txBody>
      </p:sp>
      <p:sp>
        <p:nvSpPr>
          <p:cNvPr id="8" name="Retângulo 7"/>
          <p:cNvSpPr/>
          <p:nvPr/>
        </p:nvSpPr>
        <p:spPr>
          <a:xfrm>
            <a:off x="191589" y="3306969"/>
            <a:ext cx="7471954" cy="646331"/>
          </a:xfrm>
          <a:prstGeom prst="rect">
            <a:avLst/>
          </a:prstGeom>
        </p:spPr>
        <p:txBody>
          <a:bodyPr wrap="square">
            <a:spAutoFit/>
          </a:bodyPr>
          <a:lstStyle/>
          <a:p>
            <a:pPr algn="just"/>
            <a:r>
              <a:rPr lang="pt-BR" b="1" dirty="0">
                <a:latin typeface="Times New Roman" panose="02020603050405020304" pitchFamily="18" charset="0"/>
                <a:ea typeface="MS Mincho" panose="02020609040205080304" pitchFamily="49" charset="-128"/>
              </a:rPr>
              <a:t>Questão 10a) (0,5 ponto)</a:t>
            </a:r>
            <a:r>
              <a:rPr lang="pt-BR" dirty="0">
                <a:latin typeface="Times New Roman" panose="02020603050405020304" pitchFamily="18" charset="0"/>
                <a:ea typeface="MS Mincho" panose="02020609040205080304" pitchFamily="49" charset="-128"/>
              </a:rPr>
              <a:t> </a:t>
            </a:r>
            <a:r>
              <a:rPr lang="pt-BR" dirty="0">
                <a:latin typeface="Times New Roman" panose="02020603050405020304" pitchFamily="18" charset="0"/>
                <a:ea typeface="Times New Roman" panose="02020603050405020304" pitchFamily="18" charset="0"/>
              </a:rPr>
              <a:t>Com base nesses elementos (tonalidade e forma) identifique na imagem abaixo os seguintes elementos: </a:t>
            </a:r>
            <a:endParaRPr lang="pt-BR" dirty="0"/>
          </a:p>
        </p:txBody>
      </p:sp>
    </p:spTree>
    <p:extLst>
      <p:ext uri="{BB962C8B-B14F-4D97-AF65-F5344CB8AC3E}">
        <p14:creationId xmlns:p14="http://schemas.microsoft.com/office/powerpoint/2010/main" val="35553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35C4A35-9A7C-45A7-98CF-B82A2888BB95}"/>
              </a:ext>
            </a:extLst>
          </p:cNvPr>
          <p:cNvSpPr/>
          <p:nvPr/>
        </p:nvSpPr>
        <p:spPr>
          <a:xfrm>
            <a:off x="251533" y="343051"/>
            <a:ext cx="8111231" cy="1987082"/>
          </a:xfrm>
          <a:prstGeom prst="rect">
            <a:avLst/>
          </a:prstGeom>
        </p:spPr>
        <p:txBody>
          <a:bodyPr wrap="square">
            <a:spAutoFit/>
          </a:bodyPr>
          <a:lstStyle/>
          <a:p>
            <a:pPr algn="just">
              <a:lnSpc>
                <a:spcPct val="114000"/>
              </a:lnSpc>
            </a:pPr>
            <a:r>
              <a:rPr lang="pt-BR" b="1" dirty="0">
                <a:latin typeface="Times New Roman" panose="02020603050405020304" pitchFamily="18" charset="0"/>
                <a:ea typeface="MS Mincho" panose="02020609040205080304" pitchFamily="49" charset="-128"/>
              </a:rPr>
              <a:t>Questão 10b) (0,5 ponto) </a:t>
            </a:r>
            <a:r>
              <a:rPr lang="pt-BR" dirty="0">
                <a:latin typeface="Times New Roman" panose="02020603050405020304" pitchFamily="18" charset="0"/>
                <a:ea typeface="Times New Roman" panose="02020603050405020304" pitchFamily="18" charset="0"/>
              </a:rPr>
              <a:t>Um conceito importante quando se trabalha com imagens é o de escala. A escala define a proporção entre as dimensões reais de um objeto e as dimensões de sua representação na imagem. Considerando que a escala da imagem mostrada é de 1:1.000.000 (</a:t>
            </a:r>
            <a:r>
              <a:rPr lang="pt-BR" b="1" dirty="0">
                <a:latin typeface="Times New Roman" panose="02020603050405020304" pitchFamily="18" charset="0"/>
                <a:ea typeface="Times New Roman" panose="02020603050405020304" pitchFamily="18" charset="0"/>
              </a:rPr>
              <a:t>cada 1 cm na imagem corresponde a 1.000.000 cm no terreno</a:t>
            </a:r>
            <a:r>
              <a:rPr lang="pt-BR" dirty="0">
                <a:latin typeface="Times New Roman" panose="02020603050405020304" pitchFamily="18" charset="0"/>
                <a:ea typeface="Times New Roman" panose="02020603050405020304" pitchFamily="18" charset="0"/>
              </a:rPr>
              <a:t>) calcule o tamanho real da foz do rio Parnaíba, próximo à foz, sabendo que na figura essa </a:t>
            </a:r>
            <a:r>
              <a:rPr lang="pt-BR" b="1" dirty="0">
                <a:latin typeface="Times New Roman" panose="02020603050405020304" pitchFamily="18" charset="0"/>
                <a:ea typeface="Times New Roman" panose="02020603050405020304" pitchFamily="18" charset="0"/>
              </a:rPr>
              <a:t>largura é de 0,3 cm</a:t>
            </a:r>
            <a:r>
              <a:rPr lang="pt-BR" dirty="0">
                <a:latin typeface="Times New Roman" panose="02020603050405020304" pitchFamily="18" charset="0"/>
                <a:ea typeface="Times New Roman" panose="02020603050405020304" pitchFamily="18" charset="0"/>
              </a:rPr>
              <a:t>.   </a:t>
            </a:r>
            <a:r>
              <a:rPr lang="pt-BR" u="sng" dirty="0">
                <a:latin typeface="Times New Roman" panose="02020603050405020304" pitchFamily="18" charset="0"/>
                <a:ea typeface="Times New Roman" panose="02020603050405020304" pitchFamily="18" charset="0"/>
              </a:rPr>
              <a:t>A sua resposta deve ser dada em metros.</a:t>
            </a:r>
            <a:endParaRPr lang="pt-BR" dirty="0"/>
          </a:p>
        </p:txBody>
      </p:sp>
      <p:sp>
        <p:nvSpPr>
          <p:cNvPr id="3" name="Retângulo 2">
            <a:extLst>
              <a:ext uri="{FF2B5EF4-FFF2-40B4-BE49-F238E27FC236}">
                <a16:creationId xmlns:a16="http://schemas.microsoft.com/office/drawing/2014/main" id="{5D7BCDC8-D56B-4299-8D6A-728B1A8BD146}"/>
              </a:ext>
            </a:extLst>
          </p:cNvPr>
          <p:cNvSpPr/>
          <p:nvPr/>
        </p:nvSpPr>
        <p:spPr>
          <a:xfrm>
            <a:off x="251533" y="2228671"/>
            <a:ext cx="8962136" cy="408125"/>
          </a:xfrm>
          <a:prstGeom prst="rect">
            <a:avLst/>
          </a:prstGeom>
        </p:spPr>
        <p:txBody>
          <a:bodyPr wrap="square">
            <a:spAutoFit/>
          </a:bodyPr>
          <a:lstStyle/>
          <a:p>
            <a:pPr algn="just" hangingPunct="0">
              <a:lnSpc>
                <a:spcPct val="114000"/>
              </a:lnSpc>
              <a:spcAft>
                <a:spcPts val="0"/>
              </a:spcAft>
            </a:pPr>
            <a:r>
              <a:rPr lang="pt-BR" dirty="0">
                <a:latin typeface="Times New Roman" panose="02020603050405020304" pitchFamily="18" charset="0"/>
                <a:ea typeface="Times New Roman" panose="02020603050405020304" pitchFamily="18" charset="0"/>
              </a:rPr>
              <a:t>Faça aqui suas contas. Se você acertar as contas mas errar a unidade receberá só 0,25 pontos</a:t>
            </a:r>
            <a:endParaRPr lang="pt-BR" sz="3200" dirty="0">
              <a:effectLst/>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761CA2C1-538E-4A7B-825E-1DA42997C291}"/>
              </a:ext>
            </a:extLst>
          </p:cNvPr>
          <p:cNvSpPr/>
          <p:nvPr/>
        </p:nvSpPr>
        <p:spPr>
          <a:xfrm>
            <a:off x="251533" y="5731517"/>
            <a:ext cx="3432350" cy="369332"/>
          </a:xfrm>
          <a:prstGeom prst="rect">
            <a:avLst/>
          </a:prstGeom>
        </p:spPr>
        <p:txBody>
          <a:bodyPr wrap="none">
            <a:spAutoFit/>
          </a:bodyPr>
          <a:lstStyle/>
          <a:p>
            <a:r>
              <a:rPr lang="pt-BR" b="1" dirty="0">
                <a:latin typeface="Times New Roman" panose="02020603050405020304" pitchFamily="18" charset="0"/>
                <a:ea typeface="Times New Roman" panose="02020603050405020304" pitchFamily="18" charset="0"/>
              </a:rPr>
              <a:t>Resposta 10b): Largura da foz = </a:t>
            </a:r>
            <a:endParaRPr lang="pt-BR" dirty="0"/>
          </a:p>
        </p:txBody>
      </p:sp>
      <p:sp>
        <p:nvSpPr>
          <p:cNvPr id="6" name="Retângulo 5">
            <a:extLst>
              <a:ext uri="{FF2B5EF4-FFF2-40B4-BE49-F238E27FC236}">
                <a16:creationId xmlns:a16="http://schemas.microsoft.com/office/drawing/2014/main" id="{796C6351-0560-417F-BF29-CDD9E4BF6715}"/>
              </a:ext>
            </a:extLst>
          </p:cNvPr>
          <p:cNvSpPr/>
          <p:nvPr/>
        </p:nvSpPr>
        <p:spPr>
          <a:xfrm>
            <a:off x="260242" y="2693495"/>
            <a:ext cx="1146468" cy="408125"/>
          </a:xfrm>
          <a:prstGeom prst="rect">
            <a:avLst/>
          </a:prstGeom>
        </p:spPr>
        <p:txBody>
          <a:bodyPr wrap="none">
            <a:spAutoFit/>
          </a:bodyPr>
          <a:lstStyle/>
          <a:p>
            <a:pPr algn="just">
              <a:lnSpc>
                <a:spcPct val="114000"/>
              </a:lnSpc>
            </a:pPr>
            <a:r>
              <a:rPr lang="pt-PT" b="1" dirty="0">
                <a:solidFill>
                  <a:srgbClr val="000000"/>
                </a:solidFill>
                <a:latin typeface="Times New Roman" panose="02020603050405020304" pitchFamily="18" charset="0"/>
                <a:ea typeface="Times New Roman" panose="02020603050405020304" pitchFamily="18" charset="0"/>
              </a:rPr>
              <a:t>Resposta:</a:t>
            </a:r>
            <a:endParaRPr lang="pt-BR" dirty="0"/>
          </a:p>
        </p:txBody>
      </p:sp>
      <p:sp>
        <p:nvSpPr>
          <p:cNvPr id="7" name="Retângulo 6">
            <a:extLst>
              <a:ext uri="{FF2B5EF4-FFF2-40B4-BE49-F238E27FC236}">
                <a16:creationId xmlns:a16="http://schemas.microsoft.com/office/drawing/2014/main" id="{64D0DC8C-7E44-484B-AB09-3643AD10987D}"/>
              </a:ext>
            </a:extLst>
          </p:cNvPr>
          <p:cNvSpPr/>
          <p:nvPr/>
        </p:nvSpPr>
        <p:spPr>
          <a:xfrm>
            <a:off x="270598" y="3085427"/>
            <a:ext cx="11634020" cy="1039708"/>
          </a:xfrm>
          <a:prstGeom prst="rect">
            <a:avLst/>
          </a:prstGeom>
        </p:spPr>
        <p:txBody>
          <a:bodyPr wrap="square">
            <a:spAutoFit/>
          </a:bodyPr>
          <a:lstStyle/>
          <a:p>
            <a:pPr algn="just">
              <a:lnSpc>
                <a:spcPct val="114000"/>
              </a:lnSpc>
            </a:pPr>
            <a:r>
              <a:rPr lang="pt-BR" i="1" dirty="0">
                <a:solidFill>
                  <a:srgbClr val="FF0000"/>
                </a:solidFill>
                <a:latin typeface="Times New Roman" panose="02020603050405020304" pitchFamily="18" charset="0"/>
                <a:ea typeface="Times New Roman" panose="02020603050405020304" pitchFamily="18" charset="0"/>
              </a:rPr>
              <a:t>É informado que cada 1 cm na imagem representa 1.000.000 cm da largura real do rio.   Dessa forma, a pergunta é qual o tamanho real da foz do rio, que na imagem é representado por 0,3 cm.  Trata-se, portanto, de uma questão de proporcionalidade, que pode ser resolvida por uma regra de três simples, ou seja,</a:t>
            </a:r>
            <a:endParaRPr lang="pt-BR" i="1" dirty="0">
              <a:solidFill>
                <a:srgbClr val="FF0000"/>
              </a:solidFill>
            </a:endParaRPr>
          </a:p>
        </p:txBody>
      </p:sp>
      <p:sp>
        <p:nvSpPr>
          <p:cNvPr id="8" name="Retângulo 7">
            <a:extLst>
              <a:ext uri="{FF2B5EF4-FFF2-40B4-BE49-F238E27FC236}">
                <a16:creationId xmlns:a16="http://schemas.microsoft.com/office/drawing/2014/main" id="{5251D609-ED6B-4D12-9C6D-C3B6C19035C5}"/>
              </a:ext>
            </a:extLst>
          </p:cNvPr>
          <p:cNvSpPr/>
          <p:nvPr/>
        </p:nvSpPr>
        <p:spPr>
          <a:xfrm>
            <a:off x="246627" y="4248190"/>
            <a:ext cx="1146468"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IMAGEM</a:t>
            </a:r>
            <a:endParaRPr lang="pt-BR" dirty="0">
              <a:solidFill>
                <a:srgbClr val="FF0000"/>
              </a:solidFill>
            </a:endParaRPr>
          </a:p>
        </p:txBody>
      </p:sp>
      <p:sp>
        <p:nvSpPr>
          <p:cNvPr id="9" name="Retângulo 8">
            <a:extLst>
              <a:ext uri="{FF2B5EF4-FFF2-40B4-BE49-F238E27FC236}">
                <a16:creationId xmlns:a16="http://schemas.microsoft.com/office/drawing/2014/main" id="{B8860EED-5D78-4EE9-9EAE-BEFC2963897B}"/>
              </a:ext>
            </a:extLst>
          </p:cNvPr>
          <p:cNvSpPr/>
          <p:nvPr/>
        </p:nvSpPr>
        <p:spPr>
          <a:xfrm>
            <a:off x="2614244" y="4248190"/>
            <a:ext cx="787395"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REAL</a:t>
            </a:r>
            <a:endParaRPr lang="pt-BR" dirty="0">
              <a:solidFill>
                <a:srgbClr val="FF0000"/>
              </a:solidFill>
            </a:endParaRPr>
          </a:p>
        </p:txBody>
      </p:sp>
      <p:sp>
        <p:nvSpPr>
          <p:cNvPr id="10" name="Retângulo 9">
            <a:extLst>
              <a:ext uri="{FF2B5EF4-FFF2-40B4-BE49-F238E27FC236}">
                <a16:creationId xmlns:a16="http://schemas.microsoft.com/office/drawing/2014/main" id="{AB135C4F-21DE-4909-AB2C-BB39BA88AAEB}"/>
              </a:ext>
            </a:extLst>
          </p:cNvPr>
          <p:cNvSpPr/>
          <p:nvPr/>
        </p:nvSpPr>
        <p:spPr>
          <a:xfrm>
            <a:off x="498650" y="4715547"/>
            <a:ext cx="639919"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1 cm</a:t>
            </a:r>
            <a:endParaRPr lang="pt-BR" dirty="0">
              <a:solidFill>
                <a:srgbClr val="FF0000"/>
              </a:solidFill>
            </a:endParaRPr>
          </a:p>
        </p:txBody>
      </p:sp>
      <p:sp>
        <p:nvSpPr>
          <p:cNvPr id="11" name="Retângulo 10">
            <a:extLst>
              <a:ext uri="{FF2B5EF4-FFF2-40B4-BE49-F238E27FC236}">
                <a16:creationId xmlns:a16="http://schemas.microsoft.com/office/drawing/2014/main" id="{7ABF5B83-7CE5-42AE-A078-43ECF0BCEEEB}"/>
              </a:ext>
            </a:extLst>
          </p:cNvPr>
          <p:cNvSpPr/>
          <p:nvPr/>
        </p:nvSpPr>
        <p:spPr>
          <a:xfrm>
            <a:off x="343792" y="5124602"/>
            <a:ext cx="813043"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0,3 cm</a:t>
            </a:r>
            <a:endParaRPr lang="pt-BR" dirty="0">
              <a:solidFill>
                <a:srgbClr val="FF0000"/>
              </a:solidFill>
            </a:endParaRPr>
          </a:p>
        </p:txBody>
      </p:sp>
      <p:sp>
        <p:nvSpPr>
          <p:cNvPr id="12" name="Retângulo 11">
            <a:extLst>
              <a:ext uri="{FF2B5EF4-FFF2-40B4-BE49-F238E27FC236}">
                <a16:creationId xmlns:a16="http://schemas.microsoft.com/office/drawing/2014/main" id="{2A8B7A3B-C3FE-4163-8D29-71A15B07EA82}"/>
              </a:ext>
            </a:extLst>
          </p:cNvPr>
          <p:cNvSpPr/>
          <p:nvPr/>
        </p:nvSpPr>
        <p:spPr>
          <a:xfrm>
            <a:off x="2284025" y="4715547"/>
            <a:ext cx="1447832"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1.000.000 cm</a:t>
            </a:r>
            <a:endParaRPr lang="pt-BR" dirty="0">
              <a:solidFill>
                <a:srgbClr val="FF0000"/>
              </a:solidFill>
            </a:endParaRPr>
          </a:p>
        </p:txBody>
      </p:sp>
      <p:sp>
        <p:nvSpPr>
          <p:cNvPr id="13" name="Retângulo 12">
            <a:extLst>
              <a:ext uri="{FF2B5EF4-FFF2-40B4-BE49-F238E27FC236}">
                <a16:creationId xmlns:a16="http://schemas.microsoft.com/office/drawing/2014/main" id="{3F0C700D-4E79-4278-831E-A96D331E9139}"/>
              </a:ext>
            </a:extLst>
          </p:cNvPr>
          <p:cNvSpPr/>
          <p:nvPr/>
        </p:nvSpPr>
        <p:spPr>
          <a:xfrm>
            <a:off x="2284025" y="5124602"/>
            <a:ext cx="691215"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X cm</a:t>
            </a:r>
            <a:endParaRPr lang="pt-BR" dirty="0">
              <a:solidFill>
                <a:srgbClr val="FF0000"/>
              </a:solidFill>
            </a:endParaRPr>
          </a:p>
        </p:txBody>
      </p:sp>
      <p:sp>
        <p:nvSpPr>
          <p:cNvPr id="14" name="Line 2">
            <a:extLst>
              <a:ext uri="{FF2B5EF4-FFF2-40B4-BE49-F238E27FC236}">
                <a16:creationId xmlns:a16="http://schemas.microsoft.com/office/drawing/2014/main" id="{5999BE4E-DED8-4DE6-A31C-8B4BDF26C881}"/>
              </a:ext>
            </a:extLst>
          </p:cNvPr>
          <p:cNvSpPr>
            <a:spLocks noChangeShapeType="1"/>
          </p:cNvSpPr>
          <p:nvPr/>
        </p:nvSpPr>
        <p:spPr bwMode="auto">
          <a:xfrm>
            <a:off x="1225130" y="4972244"/>
            <a:ext cx="990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solidFill>
                <a:srgbClr val="FF0000"/>
              </a:solidFill>
            </a:endParaRPr>
          </a:p>
        </p:txBody>
      </p:sp>
      <p:sp>
        <p:nvSpPr>
          <p:cNvPr id="15" name="Line 3">
            <a:extLst>
              <a:ext uri="{FF2B5EF4-FFF2-40B4-BE49-F238E27FC236}">
                <a16:creationId xmlns:a16="http://schemas.microsoft.com/office/drawing/2014/main" id="{83FD8886-655A-4ADA-9348-B1144F7C7604}"/>
              </a:ext>
            </a:extLst>
          </p:cNvPr>
          <p:cNvSpPr>
            <a:spLocks noChangeShapeType="1"/>
          </p:cNvSpPr>
          <p:nvPr/>
        </p:nvSpPr>
        <p:spPr bwMode="auto">
          <a:xfrm>
            <a:off x="1225130" y="5371739"/>
            <a:ext cx="990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solidFill>
                <a:srgbClr val="FF0000"/>
              </a:solidFill>
            </a:endParaRPr>
          </a:p>
        </p:txBody>
      </p:sp>
      <mc:AlternateContent xmlns:mc="http://schemas.openxmlformats.org/markup-compatibility/2006">
        <mc:Choice xmlns:a14="http://schemas.microsoft.com/office/drawing/2010/main" Requires="a14">
          <p:sp>
            <p:nvSpPr>
              <p:cNvPr id="16" name="Retângulo 15">
                <a:extLst>
                  <a:ext uri="{FF2B5EF4-FFF2-40B4-BE49-F238E27FC236}">
                    <a16:creationId xmlns:a16="http://schemas.microsoft.com/office/drawing/2014/main" id="{290E0054-045A-4503-A796-AC0E9E09175A}"/>
                  </a:ext>
                </a:extLst>
              </p:cNvPr>
              <p:cNvSpPr/>
              <p:nvPr/>
            </p:nvSpPr>
            <p:spPr>
              <a:xfrm>
                <a:off x="4046893" y="4617522"/>
                <a:ext cx="779380"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1</m:t>
                          </m:r>
                        </m:num>
                        <m:den>
                          <m:r>
                            <a:rPr lang="pt-BR" i="0">
                              <a:solidFill>
                                <a:srgbClr val="FF0000"/>
                              </a:solidFill>
                              <a:latin typeface="Cambria Math" panose="02040503050406030204" pitchFamily="18" charset="0"/>
                            </a:rPr>
                            <m:t>0,3</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6" name="Retângulo 15">
                <a:extLst>
                  <a:ext uri="{FF2B5EF4-FFF2-40B4-BE49-F238E27FC236}">
                    <a16:creationId xmlns:a16="http://schemas.microsoft.com/office/drawing/2014/main" id="{290E0054-045A-4503-A796-AC0E9E09175A}"/>
                  </a:ext>
                </a:extLst>
              </p:cNvPr>
              <p:cNvSpPr>
                <a:spLocks noRot="1" noChangeAspect="1" noMove="1" noResize="1" noEditPoints="1" noAdjustHandles="1" noChangeArrowheads="1" noChangeShapeType="1" noTextEdit="1"/>
              </p:cNvSpPr>
              <p:nvPr/>
            </p:nvSpPr>
            <p:spPr>
              <a:xfrm>
                <a:off x="4046893" y="4617522"/>
                <a:ext cx="779380" cy="642035"/>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7" name="Retângulo 16">
                <a:extLst>
                  <a:ext uri="{FF2B5EF4-FFF2-40B4-BE49-F238E27FC236}">
                    <a16:creationId xmlns:a16="http://schemas.microsoft.com/office/drawing/2014/main" id="{EC945963-CEA3-4277-8E5D-9C8E61A8C7A1}"/>
                  </a:ext>
                </a:extLst>
              </p:cNvPr>
              <p:cNvSpPr/>
              <p:nvPr/>
            </p:nvSpPr>
            <p:spPr>
              <a:xfrm>
                <a:off x="4640544" y="4617522"/>
                <a:ext cx="1489510"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1.000.000</m:t>
                          </m:r>
                        </m:num>
                        <m:den>
                          <m:r>
                            <a:rPr lang="pt-BR" i="1">
                              <a:solidFill>
                                <a:srgbClr val="FF0000"/>
                              </a:solidFill>
                              <a:latin typeface="Cambria Math" panose="02040503050406030204" pitchFamily="18" charset="0"/>
                            </a:rPr>
                            <m:t>𝑋</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7" name="Retângulo 16">
                <a:extLst>
                  <a:ext uri="{FF2B5EF4-FFF2-40B4-BE49-F238E27FC236}">
                    <a16:creationId xmlns:a16="http://schemas.microsoft.com/office/drawing/2014/main" id="{EC945963-CEA3-4277-8E5D-9C8E61A8C7A1}"/>
                  </a:ext>
                </a:extLst>
              </p:cNvPr>
              <p:cNvSpPr>
                <a:spLocks noRot="1" noChangeAspect="1" noMove="1" noResize="1" noEditPoints="1" noAdjustHandles="1" noChangeArrowheads="1" noChangeShapeType="1" noTextEdit="1"/>
              </p:cNvSpPr>
              <p:nvPr/>
            </p:nvSpPr>
            <p:spPr>
              <a:xfrm>
                <a:off x="4640544" y="4617522"/>
                <a:ext cx="1489510" cy="610936"/>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8" name="Retângulo 17">
                <a:extLst>
                  <a:ext uri="{FF2B5EF4-FFF2-40B4-BE49-F238E27FC236}">
                    <a16:creationId xmlns:a16="http://schemas.microsoft.com/office/drawing/2014/main" id="{BC93B973-9769-4BCD-B9E3-9853DC7AFA9A}"/>
                  </a:ext>
                </a:extLst>
              </p:cNvPr>
              <p:cNvSpPr/>
              <p:nvPr/>
            </p:nvSpPr>
            <p:spPr>
              <a:xfrm>
                <a:off x="5992384" y="4738324"/>
                <a:ext cx="6295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𝑋</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8" name="Retângulo 17">
                <a:extLst>
                  <a:ext uri="{FF2B5EF4-FFF2-40B4-BE49-F238E27FC236}">
                    <a16:creationId xmlns:a16="http://schemas.microsoft.com/office/drawing/2014/main" id="{BC93B973-9769-4BCD-B9E3-9853DC7AFA9A}"/>
                  </a:ext>
                </a:extLst>
              </p:cNvPr>
              <p:cNvSpPr>
                <a:spLocks noRot="1" noChangeAspect="1" noMove="1" noResize="1" noEditPoints="1" noAdjustHandles="1" noChangeArrowheads="1" noChangeShapeType="1" noTextEdit="1"/>
              </p:cNvSpPr>
              <p:nvPr/>
            </p:nvSpPr>
            <p:spPr>
              <a:xfrm>
                <a:off x="5992384" y="4738324"/>
                <a:ext cx="629531" cy="36933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9" name="Retângulo 18">
                <a:extLst>
                  <a:ext uri="{FF2B5EF4-FFF2-40B4-BE49-F238E27FC236}">
                    <a16:creationId xmlns:a16="http://schemas.microsoft.com/office/drawing/2014/main" id="{A41D9BBD-76A8-4311-B897-FAAB6E7AE7FD}"/>
                  </a:ext>
                </a:extLst>
              </p:cNvPr>
              <p:cNvSpPr/>
              <p:nvPr/>
            </p:nvSpPr>
            <p:spPr>
              <a:xfrm>
                <a:off x="6459650" y="4738324"/>
                <a:ext cx="7585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0,3</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9" name="Retângulo 18">
                <a:extLst>
                  <a:ext uri="{FF2B5EF4-FFF2-40B4-BE49-F238E27FC236}">
                    <a16:creationId xmlns:a16="http://schemas.microsoft.com/office/drawing/2014/main" id="{A41D9BBD-76A8-4311-B897-FAAB6E7AE7FD}"/>
                  </a:ext>
                </a:extLst>
              </p:cNvPr>
              <p:cNvSpPr>
                <a:spLocks noRot="1" noChangeAspect="1" noMove="1" noResize="1" noEditPoints="1" noAdjustHandles="1" noChangeArrowheads="1" noChangeShapeType="1" noTextEdit="1"/>
              </p:cNvSpPr>
              <p:nvPr/>
            </p:nvSpPr>
            <p:spPr>
              <a:xfrm>
                <a:off x="6459650" y="4738324"/>
                <a:ext cx="758541"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0" name="Retângulo 19">
                <a:extLst>
                  <a:ext uri="{FF2B5EF4-FFF2-40B4-BE49-F238E27FC236}">
                    <a16:creationId xmlns:a16="http://schemas.microsoft.com/office/drawing/2014/main" id="{527F2245-45B5-4EC4-B224-8344BFC15C65}"/>
                  </a:ext>
                </a:extLst>
              </p:cNvPr>
              <p:cNvSpPr/>
              <p:nvPr/>
            </p:nvSpPr>
            <p:spPr>
              <a:xfrm>
                <a:off x="7040065" y="4738324"/>
                <a:ext cx="14959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1.000.000</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20" name="Retângulo 19">
                <a:extLst>
                  <a:ext uri="{FF2B5EF4-FFF2-40B4-BE49-F238E27FC236}">
                    <a16:creationId xmlns:a16="http://schemas.microsoft.com/office/drawing/2014/main" id="{527F2245-45B5-4EC4-B224-8344BFC15C65}"/>
                  </a:ext>
                </a:extLst>
              </p:cNvPr>
              <p:cNvSpPr>
                <a:spLocks noRot="1" noChangeAspect="1" noMove="1" noResize="1" noEditPoints="1" noAdjustHandles="1" noChangeArrowheads="1" noChangeShapeType="1" noTextEdit="1"/>
              </p:cNvSpPr>
              <p:nvPr/>
            </p:nvSpPr>
            <p:spPr>
              <a:xfrm>
                <a:off x="7040065" y="4738324"/>
                <a:ext cx="1495922"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1" name="Retângulo 20">
                <a:extLst>
                  <a:ext uri="{FF2B5EF4-FFF2-40B4-BE49-F238E27FC236}">
                    <a16:creationId xmlns:a16="http://schemas.microsoft.com/office/drawing/2014/main" id="{C151B45E-49B6-46B7-8ABD-822B9ED72342}"/>
                  </a:ext>
                </a:extLst>
              </p:cNvPr>
              <p:cNvSpPr/>
              <p:nvPr/>
            </p:nvSpPr>
            <p:spPr>
              <a:xfrm>
                <a:off x="8388465" y="4755270"/>
                <a:ext cx="6295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𝑋</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21" name="Retângulo 20">
                <a:extLst>
                  <a:ext uri="{FF2B5EF4-FFF2-40B4-BE49-F238E27FC236}">
                    <a16:creationId xmlns:a16="http://schemas.microsoft.com/office/drawing/2014/main" id="{C151B45E-49B6-46B7-8ABD-822B9ED72342}"/>
                  </a:ext>
                </a:extLst>
              </p:cNvPr>
              <p:cNvSpPr>
                <a:spLocks noRot="1" noChangeAspect="1" noMove="1" noResize="1" noEditPoints="1" noAdjustHandles="1" noChangeArrowheads="1" noChangeShapeType="1" noTextEdit="1"/>
              </p:cNvSpPr>
              <p:nvPr/>
            </p:nvSpPr>
            <p:spPr>
              <a:xfrm>
                <a:off x="8388465" y="4755270"/>
                <a:ext cx="629531" cy="369332"/>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2" name="Retângulo 21">
                <a:extLst>
                  <a:ext uri="{FF2B5EF4-FFF2-40B4-BE49-F238E27FC236}">
                    <a16:creationId xmlns:a16="http://schemas.microsoft.com/office/drawing/2014/main" id="{C3DF0BCF-B4D5-410A-AD9C-15E0CDE33686}"/>
                  </a:ext>
                </a:extLst>
              </p:cNvPr>
              <p:cNvSpPr/>
              <p:nvPr/>
            </p:nvSpPr>
            <p:spPr>
              <a:xfrm>
                <a:off x="8834325" y="4755270"/>
                <a:ext cx="13588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300.000</m:t>
                      </m:r>
                      <m:r>
                        <a:rPr lang="pt-BR" i="1">
                          <a:solidFill>
                            <a:srgbClr val="FF0000"/>
                          </a:solidFill>
                          <a:latin typeface="Cambria Math" panose="02040503050406030204" pitchFamily="18" charset="0"/>
                        </a:rPr>
                        <m:t>𝑐𝑚</m:t>
                      </m:r>
                    </m:oMath>
                  </m:oMathPara>
                </a14:m>
                <a:endParaRPr lang="pt-BR" dirty="0">
                  <a:solidFill>
                    <a:srgbClr val="FF0000"/>
                  </a:solidFill>
                </a:endParaRPr>
              </a:p>
            </p:txBody>
          </p:sp>
        </mc:Choice>
        <mc:Fallback>
          <p:sp>
            <p:nvSpPr>
              <p:cNvPr id="22" name="Retângulo 21">
                <a:extLst>
                  <a:ext uri="{FF2B5EF4-FFF2-40B4-BE49-F238E27FC236}">
                    <a16:creationId xmlns:a16="http://schemas.microsoft.com/office/drawing/2014/main" id="{C3DF0BCF-B4D5-410A-AD9C-15E0CDE33686}"/>
                  </a:ext>
                </a:extLst>
              </p:cNvPr>
              <p:cNvSpPr>
                <a:spLocks noRot="1" noChangeAspect="1" noMove="1" noResize="1" noEditPoints="1" noAdjustHandles="1" noChangeArrowheads="1" noChangeShapeType="1" noTextEdit="1"/>
              </p:cNvSpPr>
              <p:nvPr/>
            </p:nvSpPr>
            <p:spPr>
              <a:xfrm>
                <a:off x="8834325" y="4755270"/>
                <a:ext cx="1358834" cy="36933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3" name="Retângulo 22">
                <a:extLst>
                  <a:ext uri="{FF2B5EF4-FFF2-40B4-BE49-F238E27FC236}">
                    <a16:creationId xmlns:a16="http://schemas.microsoft.com/office/drawing/2014/main" id="{05EB3CE5-26B7-4B07-8394-3C4BEB6B93BC}"/>
                  </a:ext>
                </a:extLst>
              </p:cNvPr>
              <p:cNvSpPr/>
              <p:nvPr/>
            </p:nvSpPr>
            <p:spPr>
              <a:xfrm>
                <a:off x="10085154" y="4754141"/>
                <a:ext cx="894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𝑋</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23" name="Retângulo 22">
                <a:extLst>
                  <a:ext uri="{FF2B5EF4-FFF2-40B4-BE49-F238E27FC236}">
                    <a16:creationId xmlns:a16="http://schemas.microsoft.com/office/drawing/2014/main" id="{05EB3CE5-26B7-4B07-8394-3C4BEB6B93BC}"/>
                  </a:ext>
                </a:extLst>
              </p:cNvPr>
              <p:cNvSpPr>
                <a:spLocks noRot="1" noChangeAspect="1" noMove="1" noResize="1" noEditPoints="1" noAdjustHandles="1" noChangeArrowheads="1" noChangeShapeType="1" noTextEdit="1"/>
              </p:cNvSpPr>
              <p:nvPr/>
            </p:nvSpPr>
            <p:spPr>
              <a:xfrm>
                <a:off x="10085154" y="4754141"/>
                <a:ext cx="894026" cy="369332"/>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4" name="Retângulo 23">
                <a:extLst>
                  <a:ext uri="{FF2B5EF4-FFF2-40B4-BE49-F238E27FC236}">
                    <a16:creationId xmlns:a16="http://schemas.microsoft.com/office/drawing/2014/main" id="{ED97DBAE-F5FC-4860-A189-AC6501696792}"/>
                  </a:ext>
                </a:extLst>
              </p:cNvPr>
              <p:cNvSpPr/>
              <p:nvPr/>
            </p:nvSpPr>
            <p:spPr>
              <a:xfrm>
                <a:off x="10795667" y="4754141"/>
                <a:ext cx="9965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3.000</m:t>
                      </m:r>
                      <m:r>
                        <a:rPr lang="pt-BR" i="1">
                          <a:solidFill>
                            <a:srgbClr val="FF0000"/>
                          </a:solidFill>
                          <a:latin typeface="Cambria Math" panose="02040503050406030204" pitchFamily="18" charset="0"/>
                        </a:rPr>
                        <m:t>𝑚</m:t>
                      </m:r>
                    </m:oMath>
                  </m:oMathPara>
                </a14:m>
                <a:endParaRPr lang="pt-BR" dirty="0">
                  <a:solidFill>
                    <a:srgbClr val="FF0000"/>
                  </a:solidFill>
                </a:endParaRPr>
              </a:p>
            </p:txBody>
          </p:sp>
        </mc:Choice>
        <mc:Fallback>
          <p:sp>
            <p:nvSpPr>
              <p:cNvPr id="24" name="Retângulo 23">
                <a:extLst>
                  <a:ext uri="{FF2B5EF4-FFF2-40B4-BE49-F238E27FC236}">
                    <a16:creationId xmlns:a16="http://schemas.microsoft.com/office/drawing/2014/main" id="{ED97DBAE-F5FC-4860-A189-AC6501696792}"/>
                  </a:ext>
                </a:extLst>
              </p:cNvPr>
              <p:cNvSpPr>
                <a:spLocks noRot="1" noChangeAspect="1" noMove="1" noResize="1" noEditPoints="1" noAdjustHandles="1" noChangeArrowheads="1" noChangeShapeType="1" noTextEdit="1"/>
              </p:cNvSpPr>
              <p:nvPr/>
            </p:nvSpPr>
            <p:spPr>
              <a:xfrm>
                <a:off x="10795667" y="4754141"/>
                <a:ext cx="996555" cy="369332"/>
              </a:xfrm>
              <a:prstGeom prst="rect">
                <a:avLst/>
              </a:prstGeom>
              <a:blipFill>
                <a:blip r:embed="rId10"/>
                <a:stretch>
                  <a:fillRect/>
                </a:stretch>
              </a:blipFill>
            </p:spPr>
            <p:txBody>
              <a:bodyPr/>
              <a:lstStyle/>
              <a:p>
                <a:r>
                  <a:rPr lang="pt-BR">
                    <a:noFill/>
                  </a:rPr>
                  <a:t> </a:t>
                </a:r>
              </a:p>
            </p:txBody>
          </p:sp>
        </mc:Fallback>
      </mc:AlternateContent>
      <p:sp>
        <p:nvSpPr>
          <p:cNvPr id="25" name="Retângulo 24">
            <a:extLst>
              <a:ext uri="{FF2B5EF4-FFF2-40B4-BE49-F238E27FC236}">
                <a16:creationId xmlns:a16="http://schemas.microsoft.com/office/drawing/2014/main" id="{14510AA3-6F5F-46A9-99E3-BE37B322BCC5}"/>
              </a:ext>
            </a:extLst>
          </p:cNvPr>
          <p:cNvSpPr/>
          <p:nvPr/>
        </p:nvSpPr>
        <p:spPr>
          <a:xfrm>
            <a:off x="3474128" y="5731517"/>
            <a:ext cx="8466339" cy="408125"/>
          </a:xfrm>
          <a:prstGeom prst="rect">
            <a:avLst/>
          </a:prstGeom>
        </p:spPr>
        <p:txBody>
          <a:bodyPr wrap="square">
            <a:spAutoFit/>
          </a:bodyPr>
          <a:lstStyle/>
          <a:p>
            <a:pPr algn="just" hangingPunct="0">
              <a:lnSpc>
                <a:spcPct val="114000"/>
              </a:lnSpc>
              <a:spcAft>
                <a:spcPts val="0"/>
              </a:spcAft>
            </a:pPr>
            <a:r>
              <a:rPr lang="pt-BR" i="1" dirty="0">
                <a:solidFill>
                  <a:srgbClr val="FF0000"/>
                </a:solidFill>
                <a:latin typeface="Times New Roman" panose="02020603050405020304" pitchFamily="18" charset="0"/>
                <a:ea typeface="Times New Roman" panose="02020603050405020304" pitchFamily="18" charset="0"/>
              </a:rPr>
              <a:t>3.000 m Nota: os que apresentarem a resposta em cm deverão obter a pontuação 0,25.</a:t>
            </a:r>
          </a:p>
        </p:txBody>
      </p:sp>
    </p:spTree>
    <p:extLst>
      <p:ext uri="{BB962C8B-B14F-4D97-AF65-F5344CB8AC3E}">
        <p14:creationId xmlns:p14="http://schemas.microsoft.com/office/powerpoint/2010/main" val="141377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1+#ppt_w/2"/>
                                          </p:val>
                                        </p:tav>
                                        <p:tav tm="100000">
                                          <p:val>
                                            <p:strVal val="#ppt_x"/>
                                          </p:val>
                                        </p:tav>
                                      </p:tavLst>
                                    </p:anim>
                                    <p:anim calcmode="lin" valueType="num">
                                      <p:cBhvr additive="base">
                                        <p:cTn id="6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animBg="1"/>
      <p:bldP spid="15" grpId="0" animBg="1"/>
      <p:bldP spid="16" grpId="0"/>
      <p:bldP spid="17" grpId="0"/>
      <p:bldP spid="18" grpId="0"/>
      <p:bldP spid="19" grpId="0"/>
      <p:bldP spid="20"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09314F13-0180-445B-9FF5-243972239C9B}"/>
              </a:ext>
            </a:extLst>
          </p:cNvPr>
          <p:cNvSpPr/>
          <p:nvPr/>
        </p:nvSpPr>
        <p:spPr>
          <a:xfrm>
            <a:off x="233778" y="326384"/>
            <a:ext cx="8262152" cy="1355499"/>
          </a:xfrm>
          <a:prstGeom prst="rect">
            <a:avLst/>
          </a:prstGeom>
        </p:spPr>
        <p:txBody>
          <a:bodyPr wrap="square">
            <a:spAutoFit/>
          </a:bodyPr>
          <a:lstStyle/>
          <a:p>
            <a:pPr algn="just" hangingPunct="0">
              <a:lnSpc>
                <a:spcPct val="114000"/>
              </a:lnSpc>
              <a:spcAft>
                <a:spcPts val="0"/>
              </a:spcAft>
            </a:pPr>
            <a:r>
              <a:rPr lang="pt-BR" b="1" dirty="0">
                <a:latin typeface="Times New Roman" panose="02020603050405020304" pitchFamily="18" charset="0"/>
                <a:ea typeface="Times New Roman" panose="02020603050405020304" pitchFamily="18" charset="0"/>
              </a:rPr>
              <a:t>Questão 1) (1 ponto) </a:t>
            </a:r>
            <a:r>
              <a:rPr lang="pt-BR" dirty="0">
                <a:latin typeface="Times New Roman" panose="02020603050405020304" pitchFamily="18" charset="0"/>
                <a:ea typeface="Times New Roman" panose="02020603050405020304" pitchFamily="18" charset="0"/>
              </a:rPr>
              <a:t>Você sabe que a Lua gira ao redor da Terra e que esta gira ao redor do Sol. Quando vemos todo o lado iluminado da Lua nós dizemos que ela é uma “lua cheia” e quando não vemos nadinha do lado iluminado da Lua nós dizemos que é uma “lua nova”.</a:t>
            </a:r>
          </a:p>
        </p:txBody>
      </p:sp>
      <p:sp>
        <p:nvSpPr>
          <p:cNvPr id="6" name="Retângulo 5">
            <a:extLst>
              <a:ext uri="{FF2B5EF4-FFF2-40B4-BE49-F238E27FC236}">
                <a16:creationId xmlns:a16="http://schemas.microsoft.com/office/drawing/2014/main" id="{D100F170-A1E3-4414-8092-D59BBF2FD238}"/>
              </a:ext>
            </a:extLst>
          </p:cNvPr>
          <p:cNvSpPr/>
          <p:nvPr/>
        </p:nvSpPr>
        <p:spPr>
          <a:xfrm>
            <a:off x="259036" y="1738674"/>
            <a:ext cx="8236894" cy="723916"/>
          </a:xfrm>
          <a:prstGeom prst="rect">
            <a:avLst/>
          </a:prstGeom>
        </p:spPr>
        <p:txBody>
          <a:bodyPr wrap="square">
            <a:spAutoFit/>
          </a:bodyPr>
          <a:lstStyle/>
          <a:p>
            <a:pPr algn="just">
              <a:lnSpc>
                <a:spcPct val="114000"/>
              </a:lnSpc>
            </a:pPr>
            <a:r>
              <a:rPr lang="pt-BR" b="1" dirty="0">
                <a:latin typeface="Times New Roman" panose="02020603050405020304" pitchFamily="18" charset="0"/>
                <a:ea typeface="Times New Roman" panose="02020603050405020304" pitchFamily="18" charset="0"/>
              </a:rPr>
              <a:t>Pergunta 1a) (0,5 ponto) </a:t>
            </a:r>
            <a:r>
              <a:rPr lang="pt-BR" dirty="0">
                <a:latin typeface="Times New Roman" panose="02020603050405020304" pitchFamily="18" charset="0"/>
                <a:ea typeface="Times New Roman" panose="02020603050405020304" pitchFamily="18" charset="0"/>
              </a:rPr>
              <a:t>Quando  a Lua está mais distante do Sol? Na lua cheia ou na lua nova?</a:t>
            </a:r>
            <a:endParaRPr lang="pt-BR" dirty="0"/>
          </a:p>
        </p:txBody>
      </p:sp>
      <p:sp>
        <p:nvSpPr>
          <p:cNvPr id="7" name="Retângulo 6">
            <a:extLst>
              <a:ext uri="{FF2B5EF4-FFF2-40B4-BE49-F238E27FC236}">
                <a16:creationId xmlns:a16="http://schemas.microsoft.com/office/drawing/2014/main" id="{DF886BE7-7F13-4BE0-A959-9D417192C366}"/>
              </a:ext>
            </a:extLst>
          </p:cNvPr>
          <p:cNvSpPr/>
          <p:nvPr/>
        </p:nvSpPr>
        <p:spPr>
          <a:xfrm>
            <a:off x="259036" y="2548231"/>
            <a:ext cx="4397358" cy="408125"/>
          </a:xfrm>
          <a:prstGeom prst="rect">
            <a:avLst/>
          </a:prstGeom>
        </p:spPr>
        <p:txBody>
          <a:bodyPr wrap="none">
            <a:spAutoFit/>
          </a:bodyPr>
          <a:lstStyle/>
          <a:p>
            <a:pPr algn="just">
              <a:lnSpc>
                <a:spcPct val="114000"/>
              </a:lnSpc>
            </a:pPr>
            <a:r>
              <a:rPr lang="pt-BR" b="1" dirty="0">
                <a:latin typeface="Times New Roman" panose="02020603050405020304" pitchFamily="18" charset="0"/>
                <a:ea typeface="Times New Roman" panose="02020603050405020304" pitchFamily="18" charset="0"/>
              </a:rPr>
              <a:t>Resposta 1a): . . . . . . . . . . . . . . . . . . . . . . . . .</a:t>
            </a:r>
            <a:endParaRPr lang="pt-BR" dirty="0"/>
          </a:p>
        </p:txBody>
      </p:sp>
      <p:sp>
        <p:nvSpPr>
          <p:cNvPr id="8" name="Retângulo 7">
            <a:extLst>
              <a:ext uri="{FF2B5EF4-FFF2-40B4-BE49-F238E27FC236}">
                <a16:creationId xmlns:a16="http://schemas.microsoft.com/office/drawing/2014/main" id="{E297004B-ABC6-467C-AF9E-6120D7C1F8DD}"/>
              </a:ext>
            </a:extLst>
          </p:cNvPr>
          <p:cNvSpPr/>
          <p:nvPr/>
        </p:nvSpPr>
        <p:spPr>
          <a:xfrm>
            <a:off x="259036" y="3089357"/>
            <a:ext cx="11779084" cy="1039708"/>
          </a:xfrm>
          <a:prstGeom prst="rect">
            <a:avLst/>
          </a:prstGeom>
        </p:spPr>
        <p:txBody>
          <a:bodyPr wrap="square">
            <a:spAutoFit/>
          </a:bodyPr>
          <a:lstStyle/>
          <a:p>
            <a:pPr algn="just">
              <a:lnSpc>
                <a:spcPct val="114000"/>
              </a:lnSpc>
            </a:pPr>
            <a:r>
              <a:rPr lang="pt-BR" b="1" dirty="0">
                <a:latin typeface="Times New Roman" panose="02020603050405020304" pitchFamily="18" charset="0"/>
                <a:ea typeface="Times New Roman" panose="02020603050405020304" pitchFamily="18" charset="0"/>
              </a:rPr>
              <a:t>Pergunta 1b) (0,5 ponto)</a:t>
            </a:r>
            <a:r>
              <a:rPr lang="pt-BR" dirty="0">
                <a:latin typeface="Times New Roman" panose="02020603050405020304" pitchFamily="18" charset="0"/>
                <a:ea typeface="Times New Roman" panose="02020603050405020304" pitchFamily="18" charset="0"/>
              </a:rPr>
              <a:t> Pinte de preto, no esquema abaixo (fora de escalas), a Lua quando ela está na fase nova, isto é, quando a chamamos de “Lua Nova”. (Este é um esquema de como alguém veria o sistema Terra, Lua e Sol se estivesse muito, mas muito acima da Terra, no qual representamos a Lua em 4 posições e desconsideramos a translação da Terra).</a:t>
            </a:r>
            <a:endParaRPr lang="pt-BR" dirty="0"/>
          </a:p>
        </p:txBody>
      </p:sp>
      <p:pic>
        <p:nvPicPr>
          <p:cNvPr id="10" name="Imagem 9">
            <a:extLst>
              <a:ext uri="{FF2B5EF4-FFF2-40B4-BE49-F238E27FC236}">
                <a16:creationId xmlns:a16="http://schemas.microsoft.com/office/drawing/2014/main" id="{64863C04-E470-4FDD-A6B3-D97C583A3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458" y="4411283"/>
            <a:ext cx="6777506" cy="2414487"/>
          </a:xfrm>
          <a:prstGeom prst="rect">
            <a:avLst/>
          </a:prstGeom>
        </p:spPr>
      </p:pic>
      <p:sp>
        <p:nvSpPr>
          <p:cNvPr id="11" name="Retângulo 10">
            <a:extLst>
              <a:ext uri="{FF2B5EF4-FFF2-40B4-BE49-F238E27FC236}">
                <a16:creationId xmlns:a16="http://schemas.microsoft.com/office/drawing/2014/main" id="{057D59FB-3AD0-4345-A14D-E17F383A26BB}"/>
              </a:ext>
            </a:extLst>
          </p:cNvPr>
          <p:cNvSpPr/>
          <p:nvPr/>
        </p:nvSpPr>
        <p:spPr>
          <a:xfrm>
            <a:off x="2201513" y="2440751"/>
            <a:ext cx="1537600" cy="421526"/>
          </a:xfrm>
          <a:prstGeom prst="rect">
            <a:avLst/>
          </a:prstGeom>
        </p:spPr>
        <p:txBody>
          <a:bodyPr wrap="none">
            <a:spAutoFit/>
          </a:bodyPr>
          <a:lstStyle/>
          <a:p>
            <a:pPr algn="just">
              <a:lnSpc>
                <a:spcPct val="114000"/>
              </a:lnSpc>
            </a:pPr>
            <a:r>
              <a:rPr lang="pt-BR" sz="2000" b="1" dirty="0">
                <a:solidFill>
                  <a:srgbClr val="FF0000"/>
                </a:solidFill>
                <a:latin typeface="Times New Roman" panose="02020603050405020304" pitchFamily="18" charset="0"/>
                <a:ea typeface="Times New Roman" panose="02020603050405020304" pitchFamily="18" charset="0"/>
              </a:rPr>
              <a:t>Na lua cheia</a:t>
            </a:r>
            <a:endParaRPr lang="pt-BR" sz="2000" b="1" dirty="0">
              <a:solidFill>
                <a:srgbClr val="FF0000"/>
              </a:solidFill>
            </a:endParaRPr>
          </a:p>
        </p:txBody>
      </p:sp>
      <p:sp>
        <p:nvSpPr>
          <p:cNvPr id="12" name="Elipse 11">
            <a:extLst>
              <a:ext uri="{FF2B5EF4-FFF2-40B4-BE49-F238E27FC236}">
                <a16:creationId xmlns:a16="http://schemas.microsoft.com/office/drawing/2014/main" id="{888CE2CC-F7CE-4E0F-8ECA-7A60378656A1}"/>
              </a:ext>
            </a:extLst>
          </p:cNvPr>
          <p:cNvSpPr/>
          <p:nvPr/>
        </p:nvSpPr>
        <p:spPr>
          <a:xfrm>
            <a:off x="7242319" y="5454138"/>
            <a:ext cx="186432" cy="2046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13" name="Retângulo 12">
            <a:extLst>
              <a:ext uri="{FF2B5EF4-FFF2-40B4-BE49-F238E27FC236}">
                <a16:creationId xmlns:a16="http://schemas.microsoft.com/office/drawing/2014/main" id="{C2FF0298-5726-4645-823F-F947CF57C67F}"/>
              </a:ext>
            </a:extLst>
          </p:cNvPr>
          <p:cNvSpPr/>
          <p:nvPr/>
        </p:nvSpPr>
        <p:spPr>
          <a:xfrm>
            <a:off x="267745" y="4641095"/>
            <a:ext cx="4579294" cy="1355499"/>
          </a:xfrm>
          <a:prstGeom prst="rect">
            <a:avLst/>
          </a:prstGeom>
        </p:spPr>
        <p:txBody>
          <a:bodyPr wrap="square">
            <a:spAutoFit/>
          </a:bodyPr>
          <a:lstStyle/>
          <a:p>
            <a:pPr algn="just">
              <a:lnSpc>
                <a:spcPct val="114000"/>
              </a:lnSpc>
            </a:pPr>
            <a:r>
              <a:rPr lang="pt-BR" b="1" dirty="0">
                <a:solidFill>
                  <a:srgbClr val="FF0000"/>
                </a:solidFill>
                <a:latin typeface="Times New Roman" panose="02020603050405020304" pitchFamily="18" charset="0"/>
                <a:ea typeface="Times New Roman" panose="02020603050405020304" pitchFamily="18" charset="0"/>
              </a:rPr>
              <a:t>Mesmo que o aluno tenha pintado apenas metade da lua (de qualquer lado), desde que da lua nova correta, ainda assim ele deve ganhar os 0,5 ponto.</a:t>
            </a:r>
            <a:endParaRPr lang="pt-BR" b="1" dirty="0">
              <a:solidFill>
                <a:srgbClr val="FF0000"/>
              </a:solidFill>
            </a:endParaRPr>
          </a:p>
        </p:txBody>
      </p:sp>
      <p:sp>
        <p:nvSpPr>
          <p:cNvPr id="14" name="Retângulo 13">
            <a:extLst>
              <a:ext uri="{FF2B5EF4-FFF2-40B4-BE49-F238E27FC236}">
                <a16:creationId xmlns:a16="http://schemas.microsoft.com/office/drawing/2014/main" id="{84BB91F4-7B95-49DA-A229-AA62EB24D8E0}"/>
              </a:ext>
            </a:extLst>
          </p:cNvPr>
          <p:cNvSpPr/>
          <p:nvPr/>
        </p:nvSpPr>
        <p:spPr>
          <a:xfrm>
            <a:off x="259904" y="4203349"/>
            <a:ext cx="1524776" cy="388633"/>
          </a:xfrm>
          <a:prstGeom prst="rect">
            <a:avLst/>
          </a:prstGeom>
        </p:spPr>
        <p:txBody>
          <a:bodyPr wrap="none">
            <a:spAutoFit/>
          </a:bodyPr>
          <a:lstStyle/>
          <a:p>
            <a:pPr algn="just">
              <a:lnSpc>
                <a:spcPct val="114000"/>
              </a:lnSpc>
            </a:pPr>
            <a:r>
              <a:rPr lang="pt-BR" b="1" dirty="0">
                <a:latin typeface="Times New Roman" panose="02020603050405020304" pitchFamily="18" charset="0"/>
                <a:ea typeface="Times New Roman" panose="02020603050405020304" pitchFamily="18" charset="0"/>
              </a:rPr>
              <a:t>Resposta 1b):</a:t>
            </a:r>
            <a:endParaRPr lang="pt-BR" dirty="0"/>
          </a:p>
        </p:txBody>
      </p:sp>
    </p:spTree>
    <p:extLst>
      <p:ext uri="{BB962C8B-B14F-4D97-AF65-F5344CB8AC3E}">
        <p14:creationId xmlns:p14="http://schemas.microsoft.com/office/powerpoint/2010/main" val="63037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val="2814626849"/>
              </p:ext>
            </p:extLst>
          </p:nvPr>
        </p:nvGraphicFramePr>
        <p:xfrm>
          <a:off x="3952239" y="683090"/>
          <a:ext cx="4268216" cy="5574420"/>
        </p:xfrm>
        <a:graphic>
          <a:graphicData uri="http://schemas.openxmlformats.org/drawingml/2006/table">
            <a:tbl>
              <a:tblPr firstRow="1" bandRow="1">
                <a:tableStyleId>{5C22544A-7EE6-4342-B048-85BDC9FD1C3A}</a:tableStyleId>
              </a:tblPr>
              <a:tblGrid>
                <a:gridCol w="702056">
                  <a:extLst>
                    <a:ext uri="{9D8B030D-6E8A-4147-A177-3AD203B41FA5}">
                      <a16:colId xmlns:a16="http://schemas.microsoft.com/office/drawing/2014/main" val="77620037"/>
                    </a:ext>
                  </a:extLst>
                </a:gridCol>
                <a:gridCol w="3566160">
                  <a:extLst>
                    <a:ext uri="{9D8B030D-6E8A-4147-A177-3AD203B41FA5}">
                      <a16:colId xmlns:a16="http://schemas.microsoft.com/office/drawing/2014/main" val="3578718802"/>
                    </a:ext>
                  </a:extLst>
                </a:gridCol>
              </a:tblGrid>
              <a:tr h="396206">
                <a:tc gridSpan="2">
                  <a:txBody>
                    <a:bodyPr/>
                    <a:lstStyle/>
                    <a:p>
                      <a:pPr algn="ctr"/>
                      <a:r>
                        <a:rPr lang="pt-BR" sz="1800" dirty="0" smtClean="0">
                          <a:solidFill>
                            <a:schemeClr val="tx1"/>
                          </a:solidFill>
                        </a:rPr>
                        <a:t>Contatos:</a:t>
                      </a:r>
                      <a:endParaRPr lang="pt-BR" dirty="0">
                        <a:solidFill>
                          <a:schemeClr val="tx1"/>
                        </a:solidFill>
                      </a:endParaRPr>
                    </a:p>
                  </a:txBody>
                  <a:tcPr>
                    <a:solidFill>
                      <a:schemeClr val="accent5">
                        <a:lumMod val="60000"/>
                        <a:lumOff val="40000"/>
                      </a:schemeClr>
                    </a:solidFill>
                  </a:tcPr>
                </a:tc>
                <a:tc hMerge="1">
                  <a:txBody>
                    <a:bodyPr/>
                    <a:lstStyle/>
                    <a:p>
                      <a:endParaRPr lang="pt-BR" dirty="0"/>
                    </a:p>
                  </a:txBody>
                  <a:tcPr/>
                </a:tc>
                <a:extLst>
                  <a:ext uri="{0D108BD9-81ED-4DB2-BD59-A6C34878D82A}">
                    <a16:rowId xmlns:a16="http://schemas.microsoft.com/office/drawing/2014/main" val="1427671705"/>
                  </a:ext>
                </a:extLst>
              </a:tr>
              <a:tr h="639776">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640790837"/>
                  </a:ext>
                </a:extLst>
              </a:tr>
              <a:tr h="621792">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203746611"/>
                  </a:ext>
                </a:extLst>
              </a:tr>
              <a:tr h="576072">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3635729194"/>
                  </a:ext>
                </a:extLst>
              </a:tr>
              <a:tr h="640080">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510419485"/>
                  </a:ext>
                </a:extLst>
              </a:tr>
              <a:tr h="566628">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anchor="ctr">
                    <a:solidFill>
                      <a:schemeClr val="accent1">
                        <a:lumMod val="20000"/>
                        <a:lumOff val="80000"/>
                      </a:schemeClr>
                    </a:solidFill>
                  </a:tcPr>
                </a:tc>
                <a:extLst>
                  <a:ext uri="{0D108BD9-81ED-4DB2-BD59-A6C34878D82A}">
                    <a16:rowId xmlns:a16="http://schemas.microsoft.com/office/drawing/2014/main" val="2571587587"/>
                  </a:ext>
                </a:extLst>
              </a:tr>
              <a:tr h="616050">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anchor="ctr">
                    <a:solidFill>
                      <a:schemeClr val="accent1">
                        <a:lumMod val="20000"/>
                        <a:lumOff val="80000"/>
                      </a:schemeClr>
                    </a:solidFill>
                  </a:tcPr>
                </a:tc>
                <a:extLst>
                  <a:ext uri="{0D108BD9-81ED-4DB2-BD59-A6C34878D82A}">
                    <a16:rowId xmlns:a16="http://schemas.microsoft.com/office/drawing/2014/main" val="1529904417"/>
                  </a:ext>
                </a:extLst>
              </a:tr>
              <a:tr h="1121610">
                <a:tc>
                  <a:txBody>
                    <a:bodyPr/>
                    <a:lstStyle/>
                    <a:p>
                      <a:endParaRPr lang="pt-BR" dirty="0"/>
                    </a:p>
                  </a:txBody>
                  <a:tcPr>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anchor="ctr">
                    <a:solidFill>
                      <a:schemeClr val="accent1">
                        <a:lumMod val="20000"/>
                        <a:lumOff val="80000"/>
                      </a:schemeClr>
                    </a:solidFill>
                  </a:tcPr>
                </a:tc>
                <a:extLst>
                  <a:ext uri="{0D108BD9-81ED-4DB2-BD59-A6C34878D82A}">
                    <a16:rowId xmlns:a16="http://schemas.microsoft.com/office/drawing/2014/main" val="1146621586"/>
                  </a:ext>
                </a:extLst>
              </a:tr>
              <a:tr h="3962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a:solidFill>
                      <a:schemeClr val="accent5">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986911" y="1167955"/>
            <a:ext cx="667511" cy="4446461"/>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429" y="2134037"/>
            <a:ext cx="4119654" cy="2734054"/>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0431" y="2573726"/>
            <a:ext cx="2801130" cy="1789268"/>
          </a:xfrm>
          <a:prstGeom prst="rect">
            <a:avLst/>
          </a:prstGeom>
        </p:spPr>
      </p:pic>
    </p:spTree>
    <p:extLst>
      <p:ext uri="{BB962C8B-B14F-4D97-AF65-F5344CB8AC3E}">
        <p14:creationId xmlns:p14="http://schemas.microsoft.com/office/powerpoint/2010/main" val="335062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66C54A9-7C70-43F0-A190-A9D21DA03738}"/>
              </a:ext>
            </a:extLst>
          </p:cNvPr>
          <p:cNvSpPr/>
          <p:nvPr/>
        </p:nvSpPr>
        <p:spPr>
          <a:xfrm>
            <a:off x="133334" y="301434"/>
            <a:ext cx="8309499" cy="1355499"/>
          </a:xfrm>
          <a:prstGeom prst="rect">
            <a:avLst/>
          </a:prstGeom>
        </p:spPr>
        <p:txBody>
          <a:bodyPr wrap="square">
            <a:spAutoFit/>
          </a:bodyPr>
          <a:lstStyle/>
          <a:p>
            <a:pPr algn="just" hangingPunct="0">
              <a:lnSpc>
                <a:spcPct val="114000"/>
              </a:lnSpc>
              <a:spcAft>
                <a:spcPts val="0"/>
              </a:spcAft>
            </a:pPr>
            <a:r>
              <a:rPr lang="pt-BR" b="1" dirty="0">
                <a:latin typeface="Times New Roman" panose="02020603050405020304" pitchFamily="18" charset="0"/>
                <a:ea typeface="Times New Roman" panose="02020603050405020304" pitchFamily="18" charset="0"/>
              </a:rPr>
              <a:t>Questão 2) (1 ponto)</a:t>
            </a:r>
            <a:r>
              <a:rPr lang="pt-BR" dirty="0">
                <a:latin typeface="Times New Roman" panose="02020603050405020304" pitchFamily="18" charset="0"/>
                <a:ea typeface="Times New Roman" panose="02020603050405020304" pitchFamily="18" charset="0"/>
              </a:rPr>
              <a:t> O Sol tem temperatura superficial de 6.000 </a:t>
            </a:r>
            <a:r>
              <a:rPr lang="pt-BR" baseline="30000" dirty="0" err="1">
                <a:latin typeface="Times New Roman" panose="02020603050405020304" pitchFamily="18" charset="0"/>
                <a:ea typeface="Times New Roman" panose="02020603050405020304" pitchFamily="18" charset="0"/>
              </a:rPr>
              <a:t>o</a:t>
            </a:r>
            <a:r>
              <a:rPr lang="pt-BR" dirty="0" err="1">
                <a:latin typeface="Times New Roman" panose="02020603050405020304" pitchFamily="18" charset="0"/>
                <a:ea typeface="Times New Roman" panose="02020603050405020304" pitchFamily="18" charset="0"/>
              </a:rPr>
              <a:t>C</a:t>
            </a:r>
            <a:r>
              <a:rPr lang="pt-BR" dirty="0">
                <a:latin typeface="Times New Roman" panose="02020603050405020304" pitchFamily="18" charset="0"/>
                <a:ea typeface="Times New Roman" panose="02020603050405020304" pitchFamily="18" charset="0"/>
              </a:rPr>
              <a:t> (graus Celsius) e tem cor amarela, como você sabe. As Plêiades (também chamadas de “Sete Irmãs”), por outro lado, são estrelas jovens, têm temperatura superficial de aproximadamente 20.000 </a:t>
            </a:r>
            <a:r>
              <a:rPr lang="pt-BR" baseline="30000" dirty="0" err="1">
                <a:latin typeface="Times New Roman" panose="02020603050405020304" pitchFamily="18" charset="0"/>
                <a:ea typeface="Times New Roman" panose="02020603050405020304" pitchFamily="18" charset="0"/>
              </a:rPr>
              <a:t>o</a:t>
            </a:r>
            <a:r>
              <a:rPr lang="pt-BR" dirty="0" err="1">
                <a:latin typeface="Times New Roman" panose="02020603050405020304" pitchFamily="18" charset="0"/>
                <a:ea typeface="Times New Roman" panose="02020603050405020304" pitchFamily="18" charset="0"/>
              </a:rPr>
              <a:t>C</a:t>
            </a:r>
            <a:r>
              <a:rPr lang="pt-BR" dirty="0">
                <a:latin typeface="Times New Roman" panose="02020603050405020304" pitchFamily="18" charset="0"/>
                <a:ea typeface="Times New Roman" panose="02020603050405020304" pitchFamily="18" charset="0"/>
              </a:rPr>
              <a:t>, são muito maiores do que o Sol e são da cor azul esbranquiçado. </a:t>
            </a:r>
          </a:p>
        </p:txBody>
      </p:sp>
      <p:sp>
        <p:nvSpPr>
          <p:cNvPr id="3" name="Retângulo 2">
            <a:extLst>
              <a:ext uri="{FF2B5EF4-FFF2-40B4-BE49-F238E27FC236}">
                <a16:creationId xmlns:a16="http://schemas.microsoft.com/office/drawing/2014/main" id="{4C485834-4018-4816-8C29-B60E71BE1C2C}"/>
              </a:ext>
            </a:extLst>
          </p:cNvPr>
          <p:cNvSpPr/>
          <p:nvPr/>
        </p:nvSpPr>
        <p:spPr>
          <a:xfrm>
            <a:off x="150750" y="1864815"/>
            <a:ext cx="8309499" cy="408125"/>
          </a:xfrm>
          <a:prstGeom prst="rect">
            <a:avLst/>
          </a:prstGeom>
        </p:spPr>
        <p:txBody>
          <a:bodyPr wrap="square">
            <a:spAutoFit/>
          </a:bodyPr>
          <a:lstStyle/>
          <a:p>
            <a:pPr algn="just">
              <a:lnSpc>
                <a:spcPct val="114000"/>
              </a:lnSpc>
            </a:pPr>
            <a:r>
              <a:rPr lang="pt-BR" b="1" dirty="0">
                <a:latin typeface="Times New Roman" panose="02020603050405020304" pitchFamily="18" charset="0"/>
                <a:ea typeface="Times New Roman" panose="02020603050405020304" pitchFamily="18" charset="0"/>
              </a:rPr>
              <a:t>Pergunta 2a) (0,7 ponto) </a:t>
            </a:r>
            <a:r>
              <a:rPr lang="pt-BR" dirty="0">
                <a:latin typeface="Times New Roman" panose="02020603050405020304" pitchFamily="18" charset="0"/>
                <a:ea typeface="Times New Roman" panose="02020603050405020304" pitchFamily="18" charset="0"/>
              </a:rPr>
              <a:t>Quantas vezes as Plêiades são mais quentes do que o Sol?</a:t>
            </a:r>
            <a:endParaRPr lang="pt-BR" dirty="0"/>
          </a:p>
        </p:txBody>
      </p:sp>
      <p:sp>
        <p:nvSpPr>
          <p:cNvPr id="5" name="Retângulo 4">
            <a:extLst>
              <a:ext uri="{FF2B5EF4-FFF2-40B4-BE49-F238E27FC236}">
                <a16:creationId xmlns:a16="http://schemas.microsoft.com/office/drawing/2014/main" id="{2BE14410-E8B0-430C-858D-DAB1968A0688}"/>
              </a:ext>
            </a:extLst>
          </p:cNvPr>
          <p:cNvSpPr/>
          <p:nvPr/>
        </p:nvSpPr>
        <p:spPr>
          <a:xfrm>
            <a:off x="159460" y="2301107"/>
            <a:ext cx="2358338" cy="408125"/>
          </a:xfrm>
          <a:prstGeom prst="rect">
            <a:avLst/>
          </a:prstGeom>
        </p:spPr>
        <p:txBody>
          <a:bodyPr wrap="none">
            <a:spAutoFit/>
          </a:bodyPr>
          <a:lstStyle/>
          <a:p>
            <a:pPr algn="just">
              <a:lnSpc>
                <a:spcPct val="114000"/>
              </a:lnSpc>
            </a:pPr>
            <a:r>
              <a:rPr lang="pt-PT" dirty="0">
                <a:latin typeface="Times New Roman" panose="02020603050405020304" pitchFamily="18" charset="0"/>
                <a:ea typeface="Times New Roman" panose="02020603050405020304" pitchFamily="18" charset="0"/>
              </a:rPr>
              <a:t>Faça sua continha aqui:</a:t>
            </a:r>
            <a:endParaRPr lang="pt-BR" dirty="0"/>
          </a:p>
        </p:txBody>
      </p:sp>
      <p:sp>
        <p:nvSpPr>
          <p:cNvPr id="7" name="Retângulo 6">
            <a:extLst>
              <a:ext uri="{FF2B5EF4-FFF2-40B4-BE49-F238E27FC236}">
                <a16:creationId xmlns:a16="http://schemas.microsoft.com/office/drawing/2014/main" id="{E8156207-183E-4C67-BA30-C760337EF9E8}"/>
              </a:ext>
            </a:extLst>
          </p:cNvPr>
          <p:cNvSpPr/>
          <p:nvPr/>
        </p:nvSpPr>
        <p:spPr>
          <a:xfrm>
            <a:off x="157280" y="3424220"/>
            <a:ext cx="11922711" cy="1074781"/>
          </a:xfrm>
          <a:prstGeom prst="rect">
            <a:avLst/>
          </a:prstGeom>
        </p:spPr>
        <p:txBody>
          <a:bodyPr wrap="square">
            <a:spAutoFit/>
          </a:bodyPr>
          <a:lstStyle/>
          <a:p>
            <a:pPr algn="just">
              <a:lnSpc>
                <a:spcPct val="114000"/>
              </a:lnSpc>
            </a:pPr>
            <a:r>
              <a:rPr lang="pt-BR" b="1" dirty="0">
                <a:latin typeface="Times New Roman" panose="02020603050405020304" pitchFamily="18" charset="0"/>
                <a:ea typeface="Times New Roman" panose="02020603050405020304" pitchFamily="18" charset="0"/>
              </a:rPr>
              <a:t>Pergunta 2b) (0,3 ponto)</a:t>
            </a:r>
            <a:r>
              <a:rPr lang="pt-BR" dirty="0">
                <a:latin typeface="Times New Roman" panose="02020603050405020304" pitchFamily="18" charset="0"/>
                <a:ea typeface="Times New Roman" panose="02020603050405020304" pitchFamily="18" charset="0"/>
              </a:rPr>
              <a:t> Além das estrelas amarelas e das azuis esbranquiçadas, também existem as estrelas vermelhas, como </a:t>
            </a:r>
            <a:r>
              <a:rPr lang="pt-BR" dirty="0" err="1">
                <a:latin typeface="Times New Roman" panose="02020603050405020304" pitchFamily="18" charset="0"/>
                <a:ea typeface="Times New Roman" panose="02020603050405020304" pitchFamily="18" charset="0"/>
              </a:rPr>
              <a:t>Aldebaran</a:t>
            </a:r>
            <a:r>
              <a:rPr lang="pt-BR" dirty="0">
                <a:latin typeface="Times New Roman" panose="02020603050405020304" pitchFamily="18" charset="0"/>
                <a:ea typeface="Times New Roman" panose="02020603050405020304" pitchFamily="18" charset="0"/>
              </a:rPr>
              <a:t> (que quer dizer: “Aquela que segue as Plêiades), na constelação do Touro e  tem cerca de 3.000 </a:t>
            </a:r>
            <a:r>
              <a:rPr lang="pt-BR" baseline="30000" dirty="0" err="1">
                <a:latin typeface="Times New Roman" panose="02020603050405020304" pitchFamily="18" charset="0"/>
                <a:ea typeface="Times New Roman" panose="02020603050405020304" pitchFamily="18" charset="0"/>
              </a:rPr>
              <a:t>o</a:t>
            </a:r>
            <a:r>
              <a:rPr lang="pt-BR" dirty="0" err="1">
                <a:latin typeface="Times New Roman" panose="02020603050405020304" pitchFamily="18" charset="0"/>
                <a:ea typeface="Times New Roman" panose="02020603050405020304" pitchFamily="18" charset="0"/>
              </a:rPr>
              <a:t>C</a:t>
            </a:r>
            <a:r>
              <a:rPr lang="pt-BR" dirty="0">
                <a:latin typeface="Times New Roman" panose="02020603050405020304" pitchFamily="18" charset="0"/>
                <a:ea typeface="Times New Roman" panose="02020603050405020304" pitchFamily="18" charset="0"/>
              </a:rPr>
              <a:t> (graus Celsius). Leia toda a questão 2 e </a:t>
            </a:r>
            <a:r>
              <a:rPr lang="pt-BR" sz="2000" b="1" dirty="0">
                <a:effectLst/>
                <a:latin typeface="Times New Roman" panose="02020603050405020304" pitchFamily="18" charset="0"/>
                <a:ea typeface="Times New Roman" panose="02020603050405020304" pitchFamily="18" charset="0"/>
              </a:rPr>
              <a:t>ligue</a:t>
            </a:r>
            <a:r>
              <a:rPr lang="pt-BR" dirty="0">
                <a:latin typeface="Times New Roman" panose="02020603050405020304" pitchFamily="18" charset="0"/>
                <a:ea typeface="Times New Roman" panose="02020603050405020304" pitchFamily="18" charset="0"/>
              </a:rPr>
              <a:t> a cor da estrela com a sua temperatura.</a:t>
            </a:r>
            <a:endParaRPr lang="pt-BR" dirty="0"/>
          </a:p>
        </p:txBody>
      </p:sp>
      <p:sp>
        <p:nvSpPr>
          <p:cNvPr id="8" name="Retângulo 7">
            <a:extLst>
              <a:ext uri="{FF2B5EF4-FFF2-40B4-BE49-F238E27FC236}">
                <a16:creationId xmlns:a16="http://schemas.microsoft.com/office/drawing/2014/main" id="{912EC8B9-23C1-4F98-8F07-51EB8CC9518D}"/>
              </a:ext>
            </a:extLst>
          </p:cNvPr>
          <p:cNvSpPr/>
          <p:nvPr/>
        </p:nvSpPr>
        <p:spPr>
          <a:xfrm>
            <a:off x="3416464" y="6352362"/>
            <a:ext cx="4938211" cy="408125"/>
          </a:xfrm>
          <a:prstGeom prst="rect">
            <a:avLst/>
          </a:prstGeom>
        </p:spPr>
        <p:txBody>
          <a:bodyPr wrap="none">
            <a:spAutoFit/>
          </a:bodyPr>
          <a:lstStyle/>
          <a:p>
            <a:pPr algn="just">
              <a:lnSpc>
                <a:spcPct val="114000"/>
              </a:lnSpc>
            </a:pPr>
            <a:r>
              <a:rPr lang="pt-BR" b="1" dirty="0">
                <a:latin typeface="Times New Roman" panose="02020603050405020304" pitchFamily="18" charset="0"/>
                <a:ea typeface="Times New Roman" panose="02020603050405020304" pitchFamily="18" charset="0"/>
              </a:rPr>
              <a:t>Observação</a:t>
            </a:r>
            <a:r>
              <a:rPr lang="pt-BR" dirty="0">
                <a:latin typeface="Times New Roman" panose="02020603050405020304" pitchFamily="18" charset="0"/>
                <a:ea typeface="Times New Roman" panose="02020603050405020304" pitchFamily="18" charset="0"/>
              </a:rPr>
              <a:t>: </a:t>
            </a:r>
            <a:r>
              <a:rPr lang="pt-BR" b="1" dirty="0">
                <a:latin typeface="Times New Roman" panose="02020603050405020304" pitchFamily="18" charset="0"/>
                <a:ea typeface="Times New Roman" panose="02020603050405020304" pitchFamily="18" charset="0"/>
              </a:rPr>
              <a:t>cada ligação correta vale 0,1 ponto.</a:t>
            </a:r>
            <a:endParaRPr lang="pt-BR" dirty="0"/>
          </a:p>
        </p:txBody>
      </p:sp>
      <p:sp>
        <p:nvSpPr>
          <p:cNvPr id="10" name="Retângulo 9">
            <a:extLst>
              <a:ext uri="{FF2B5EF4-FFF2-40B4-BE49-F238E27FC236}">
                <a16:creationId xmlns:a16="http://schemas.microsoft.com/office/drawing/2014/main" id="{08524F18-8B58-4911-A799-ACFA3A8F3395}"/>
              </a:ext>
            </a:extLst>
          </p:cNvPr>
          <p:cNvSpPr/>
          <p:nvPr/>
        </p:nvSpPr>
        <p:spPr>
          <a:xfrm>
            <a:off x="4087673" y="4785564"/>
            <a:ext cx="992579" cy="369332"/>
          </a:xfrm>
          <a:prstGeom prst="rect">
            <a:avLst/>
          </a:prstGeom>
        </p:spPr>
        <p:txBody>
          <a:bodyPr wrap="none">
            <a:spAutoFit/>
          </a:bodyPr>
          <a:lstStyle/>
          <a:p>
            <a:r>
              <a:rPr lang="pt-BR" dirty="0">
                <a:latin typeface="Times New Roman" panose="02020603050405020304" pitchFamily="18" charset="0"/>
                <a:ea typeface="Times New Roman" panose="02020603050405020304" pitchFamily="18" charset="0"/>
              </a:rPr>
              <a:t>6.000 </a:t>
            </a:r>
            <a:r>
              <a:rPr lang="pt-BR" baseline="30000" dirty="0" err="1">
                <a:latin typeface="Times New Roman" panose="02020603050405020304" pitchFamily="18" charset="0"/>
                <a:ea typeface="Times New Roman" panose="02020603050405020304" pitchFamily="18" charset="0"/>
              </a:rPr>
              <a:t>o</a:t>
            </a:r>
            <a:r>
              <a:rPr lang="pt-BR" dirty="0" err="1">
                <a:latin typeface="Times New Roman" panose="02020603050405020304" pitchFamily="18" charset="0"/>
                <a:ea typeface="Times New Roman" panose="02020603050405020304" pitchFamily="18" charset="0"/>
              </a:rPr>
              <a:t>C</a:t>
            </a:r>
            <a:endParaRPr lang="pt-BR" dirty="0"/>
          </a:p>
        </p:txBody>
      </p:sp>
      <p:sp>
        <p:nvSpPr>
          <p:cNvPr id="11" name="Retângulo 10">
            <a:extLst>
              <a:ext uri="{FF2B5EF4-FFF2-40B4-BE49-F238E27FC236}">
                <a16:creationId xmlns:a16="http://schemas.microsoft.com/office/drawing/2014/main" id="{54C7BA45-A0A2-4CEA-A257-8D4670CC6E10}"/>
              </a:ext>
            </a:extLst>
          </p:cNvPr>
          <p:cNvSpPr/>
          <p:nvPr/>
        </p:nvSpPr>
        <p:spPr>
          <a:xfrm>
            <a:off x="4029964" y="5154896"/>
            <a:ext cx="1107996" cy="369332"/>
          </a:xfrm>
          <a:prstGeom prst="rect">
            <a:avLst/>
          </a:prstGeom>
        </p:spPr>
        <p:txBody>
          <a:bodyPr wrap="none">
            <a:spAutoFit/>
          </a:bodyPr>
          <a:lstStyle/>
          <a:p>
            <a:r>
              <a:rPr lang="pt-BR" dirty="0">
                <a:latin typeface="Times New Roman" panose="02020603050405020304" pitchFamily="18" charset="0"/>
                <a:ea typeface="Times New Roman" panose="02020603050405020304" pitchFamily="18" charset="0"/>
              </a:rPr>
              <a:t>20.000 </a:t>
            </a:r>
            <a:r>
              <a:rPr lang="pt-BR" baseline="30000" dirty="0" err="1">
                <a:latin typeface="Times New Roman" panose="02020603050405020304" pitchFamily="18" charset="0"/>
                <a:ea typeface="Times New Roman" panose="02020603050405020304" pitchFamily="18" charset="0"/>
              </a:rPr>
              <a:t>o</a:t>
            </a:r>
            <a:r>
              <a:rPr lang="pt-BR" dirty="0" err="1">
                <a:latin typeface="Times New Roman" panose="02020603050405020304" pitchFamily="18" charset="0"/>
                <a:ea typeface="Times New Roman" panose="02020603050405020304" pitchFamily="18" charset="0"/>
              </a:rPr>
              <a:t>C</a:t>
            </a:r>
            <a:endParaRPr lang="pt-BR" dirty="0"/>
          </a:p>
        </p:txBody>
      </p:sp>
      <p:sp>
        <p:nvSpPr>
          <p:cNvPr id="12" name="Retângulo 11">
            <a:extLst>
              <a:ext uri="{FF2B5EF4-FFF2-40B4-BE49-F238E27FC236}">
                <a16:creationId xmlns:a16="http://schemas.microsoft.com/office/drawing/2014/main" id="{02520E15-F8AF-4E73-A2DC-9808C371C572}"/>
              </a:ext>
            </a:extLst>
          </p:cNvPr>
          <p:cNvSpPr/>
          <p:nvPr/>
        </p:nvSpPr>
        <p:spPr>
          <a:xfrm>
            <a:off x="4087673" y="5517951"/>
            <a:ext cx="992579" cy="369332"/>
          </a:xfrm>
          <a:prstGeom prst="rect">
            <a:avLst/>
          </a:prstGeom>
        </p:spPr>
        <p:txBody>
          <a:bodyPr wrap="none">
            <a:spAutoFit/>
          </a:bodyPr>
          <a:lstStyle/>
          <a:p>
            <a:r>
              <a:rPr lang="pt-BR" dirty="0">
                <a:latin typeface="Times New Roman" panose="02020603050405020304" pitchFamily="18" charset="0"/>
                <a:ea typeface="Times New Roman" panose="02020603050405020304" pitchFamily="18" charset="0"/>
              </a:rPr>
              <a:t>3.000 </a:t>
            </a:r>
            <a:r>
              <a:rPr lang="pt-BR" baseline="30000" dirty="0" err="1">
                <a:latin typeface="Times New Roman" panose="02020603050405020304" pitchFamily="18" charset="0"/>
                <a:ea typeface="Times New Roman" panose="02020603050405020304" pitchFamily="18" charset="0"/>
              </a:rPr>
              <a:t>o</a:t>
            </a:r>
            <a:r>
              <a:rPr lang="pt-BR" dirty="0" err="1">
                <a:latin typeface="Times New Roman" panose="02020603050405020304" pitchFamily="18" charset="0"/>
                <a:ea typeface="Times New Roman" panose="02020603050405020304" pitchFamily="18" charset="0"/>
              </a:rPr>
              <a:t>C</a:t>
            </a:r>
            <a:endParaRPr lang="pt-BR" dirty="0"/>
          </a:p>
        </p:txBody>
      </p:sp>
      <p:sp>
        <p:nvSpPr>
          <p:cNvPr id="13" name="Retângulo 12">
            <a:extLst>
              <a:ext uri="{FF2B5EF4-FFF2-40B4-BE49-F238E27FC236}">
                <a16:creationId xmlns:a16="http://schemas.microsoft.com/office/drawing/2014/main" id="{6F39CAD8-D9A6-414D-AB7A-5ECBB06BA494}"/>
              </a:ext>
            </a:extLst>
          </p:cNvPr>
          <p:cNvSpPr/>
          <p:nvPr/>
        </p:nvSpPr>
        <p:spPr>
          <a:xfrm>
            <a:off x="6730225" y="4785564"/>
            <a:ext cx="1069588" cy="369332"/>
          </a:xfrm>
          <a:prstGeom prst="rect">
            <a:avLst/>
          </a:prstGeom>
        </p:spPr>
        <p:txBody>
          <a:bodyPr wrap="none">
            <a:spAutoFit/>
          </a:bodyPr>
          <a:lstStyle/>
          <a:p>
            <a:r>
              <a:rPr lang="pt-BR">
                <a:latin typeface="Times New Roman" panose="02020603050405020304" pitchFamily="18" charset="0"/>
                <a:ea typeface="Times New Roman" panose="02020603050405020304" pitchFamily="18" charset="0"/>
              </a:rPr>
              <a:t>Vermelha</a:t>
            </a:r>
            <a:endParaRPr lang="pt-BR" dirty="0"/>
          </a:p>
        </p:txBody>
      </p:sp>
      <p:sp>
        <p:nvSpPr>
          <p:cNvPr id="14" name="Retângulo 13">
            <a:extLst>
              <a:ext uri="{FF2B5EF4-FFF2-40B4-BE49-F238E27FC236}">
                <a16:creationId xmlns:a16="http://schemas.microsoft.com/office/drawing/2014/main" id="{08E3859F-4B16-44E7-B2DF-0C8E71146B5F}"/>
              </a:ext>
            </a:extLst>
          </p:cNvPr>
          <p:cNvSpPr/>
          <p:nvPr/>
        </p:nvSpPr>
        <p:spPr>
          <a:xfrm>
            <a:off x="6424436" y="5141007"/>
            <a:ext cx="2012089" cy="369332"/>
          </a:xfrm>
          <a:prstGeom prst="rect">
            <a:avLst/>
          </a:prstGeom>
        </p:spPr>
        <p:txBody>
          <a:bodyPr wrap="none">
            <a:spAutoFit/>
          </a:bodyPr>
          <a:lstStyle/>
          <a:p>
            <a:r>
              <a:rPr lang="pt-BR" dirty="0">
                <a:latin typeface="Times New Roman" panose="02020603050405020304" pitchFamily="18" charset="0"/>
                <a:ea typeface="Times New Roman" panose="02020603050405020304" pitchFamily="18" charset="0"/>
              </a:rPr>
              <a:t>Azul esbranquiçada</a:t>
            </a:r>
            <a:endParaRPr lang="pt-BR" dirty="0"/>
          </a:p>
        </p:txBody>
      </p:sp>
      <p:sp>
        <p:nvSpPr>
          <p:cNvPr id="15" name="Retângulo 14">
            <a:extLst>
              <a:ext uri="{FF2B5EF4-FFF2-40B4-BE49-F238E27FC236}">
                <a16:creationId xmlns:a16="http://schemas.microsoft.com/office/drawing/2014/main" id="{897D6C01-8A36-43DB-9BFB-D894764E3393}"/>
              </a:ext>
            </a:extLst>
          </p:cNvPr>
          <p:cNvSpPr/>
          <p:nvPr/>
        </p:nvSpPr>
        <p:spPr>
          <a:xfrm>
            <a:off x="6775140" y="5468719"/>
            <a:ext cx="979755" cy="369332"/>
          </a:xfrm>
          <a:prstGeom prst="rect">
            <a:avLst/>
          </a:prstGeom>
        </p:spPr>
        <p:txBody>
          <a:bodyPr wrap="none">
            <a:spAutoFit/>
          </a:bodyPr>
          <a:lstStyle/>
          <a:p>
            <a:r>
              <a:rPr lang="pt-BR" dirty="0">
                <a:latin typeface="Times New Roman" panose="02020603050405020304" pitchFamily="18" charset="0"/>
                <a:ea typeface="Times New Roman" panose="02020603050405020304" pitchFamily="18" charset="0"/>
              </a:rPr>
              <a:t>Amarela</a:t>
            </a:r>
            <a:endParaRPr lang="pt-BR" dirty="0"/>
          </a:p>
        </p:txBody>
      </p:sp>
      <p:sp>
        <p:nvSpPr>
          <p:cNvPr id="17" name="Retângulo 16">
            <a:extLst>
              <a:ext uri="{FF2B5EF4-FFF2-40B4-BE49-F238E27FC236}">
                <a16:creationId xmlns:a16="http://schemas.microsoft.com/office/drawing/2014/main" id="{618FC592-2CBD-4635-97A1-56E348E1A61B}"/>
              </a:ext>
            </a:extLst>
          </p:cNvPr>
          <p:cNvSpPr/>
          <p:nvPr/>
        </p:nvSpPr>
        <p:spPr>
          <a:xfrm>
            <a:off x="274344" y="2772041"/>
            <a:ext cx="883575"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20.000/</a:t>
            </a:r>
            <a:endParaRPr lang="pt-BR" b="1" dirty="0">
              <a:solidFill>
                <a:srgbClr val="FF0000"/>
              </a:solidFill>
            </a:endParaRPr>
          </a:p>
        </p:txBody>
      </p:sp>
      <p:sp>
        <p:nvSpPr>
          <p:cNvPr id="18" name="Retângulo 17">
            <a:extLst>
              <a:ext uri="{FF2B5EF4-FFF2-40B4-BE49-F238E27FC236}">
                <a16:creationId xmlns:a16="http://schemas.microsoft.com/office/drawing/2014/main" id="{ED740430-CD16-42C8-BB89-AB902C3780DE}"/>
              </a:ext>
            </a:extLst>
          </p:cNvPr>
          <p:cNvSpPr/>
          <p:nvPr/>
        </p:nvSpPr>
        <p:spPr>
          <a:xfrm>
            <a:off x="987204" y="2759774"/>
            <a:ext cx="949299"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6.000 = </a:t>
            </a:r>
            <a:endParaRPr lang="pt-BR" b="1" dirty="0">
              <a:solidFill>
                <a:srgbClr val="FF0000"/>
              </a:solidFill>
            </a:endParaRPr>
          </a:p>
        </p:txBody>
      </p:sp>
      <p:sp>
        <p:nvSpPr>
          <p:cNvPr id="19" name="Retângulo 18">
            <a:extLst>
              <a:ext uri="{FF2B5EF4-FFF2-40B4-BE49-F238E27FC236}">
                <a16:creationId xmlns:a16="http://schemas.microsoft.com/office/drawing/2014/main" id="{777363EA-2B71-49E5-AF4C-D99D3A27BD11}"/>
              </a:ext>
            </a:extLst>
          </p:cNvPr>
          <p:cNvSpPr/>
          <p:nvPr/>
        </p:nvSpPr>
        <p:spPr>
          <a:xfrm>
            <a:off x="1776638" y="2759768"/>
            <a:ext cx="947695"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3,33 ou </a:t>
            </a:r>
            <a:endParaRPr lang="pt-BR" b="1" dirty="0">
              <a:solidFill>
                <a:srgbClr val="FF0000"/>
              </a:solidFill>
            </a:endParaRPr>
          </a:p>
        </p:txBody>
      </p:sp>
      <p:sp>
        <p:nvSpPr>
          <p:cNvPr id="20" name="Retângulo 19">
            <a:extLst>
              <a:ext uri="{FF2B5EF4-FFF2-40B4-BE49-F238E27FC236}">
                <a16:creationId xmlns:a16="http://schemas.microsoft.com/office/drawing/2014/main" id="{80B25C0F-6970-4F8D-A15E-BF220F4FA66B}"/>
              </a:ext>
            </a:extLst>
          </p:cNvPr>
          <p:cNvSpPr/>
          <p:nvPr/>
        </p:nvSpPr>
        <p:spPr>
          <a:xfrm>
            <a:off x="2537609" y="2759768"/>
            <a:ext cx="832279"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3,3 ou </a:t>
            </a:r>
            <a:endParaRPr lang="pt-BR" b="1" dirty="0">
              <a:solidFill>
                <a:srgbClr val="FF0000"/>
              </a:solidFill>
            </a:endParaRPr>
          </a:p>
        </p:txBody>
      </p:sp>
      <p:sp>
        <p:nvSpPr>
          <p:cNvPr id="21" name="Retângulo 20">
            <a:extLst>
              <a:ext uri="{FF2B5EF4-FFF2-40B4-BE49-F238E27FC236}">
                <a16:creationId xmlns:a16="http://schemas.microsoft.com/office/drawing/2014/main" id="{158A3268-5628-4751-9CCC-1869144405D5}"/>
              </a:ext>
            </a:extLst>
          </p:cNvPr>
          <p:cNvSpPr/>
          <p:nvPr/>
        </p:nvSpPr>
        <p:spPr>
          <a:xfrm>
            <a:off x="3188795" y="2772041"/>
            <a:ext cx="1120820"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3, 333 ou </a:t>
            </a:r>
            <a:endParaRPr lang="pt-BR" b="1" dirty="0">
              <a:solidFill>
                <a:srgbClr val="FF0000"/>
              </a:solidFill>
            </a:endParaRPr>
          </a:p>
        </p:txBody>
      </p:sp>
      <p:sp>
        <p:nvSpPr>
          <p:cNvPr id="22" name="Retângulo 21">
            <a:extLst>
              <a:ext uri="{FF2B5EF4-FFF2-40B4-BE49-F238E27FC236}">
                <a16:creationId xmlns:a16="http://schemas.microsoft.com/office/drawing/2014/main" id="{AFB58A43-A0D6-4DEC-9825-F77EB543C3C5}"/>
              </a:ext>
            </a:extLst>
          </p:cNvPr>
          <p:cNvSpPr/>
          <p:nvPr/>
        </p:nvSpPr>
        <p:spPr>
          <a:xfrm>
            <a:off x="4118035" y="2768903"/>
            <a:ext cx="473206"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3,4</a:t>
            </a:r>
            <a:endParaRPr lang="pt-BR" b="1" dirty="0">
              <a:solidFill>
                <a:srgbClr val="FF0000"/>
              </a:solidFill>
            </a:endParaRPr>
          </a:p>
        </p:txBody>
      </p:sp>
      <p:cxnSp>
        <p:nvCxnSpPr>
          <p:cNvPr id="24" name="Conector reto 23">
            <a:extLst>
              <a:ext uri="{FF2B5EF4-FFF2-40B4-BE49-F238E27FC236}">
                <a16:creationId xmlns:a16="http://schemas.microsoft.com/office/drawing/2014/main" id="{9DF917E2-960A-44F8-B4C5-DE999A606C8C}"/>
              </a:ext>
            </a:extLst>
          </p:cNvPr>
          <p:cNvCxnSpPr>
            <a:cxnSpLocks/>
            <a:endCxn id="14" idx="1"/>
          </p:cNvCxnSpPr>
          <p:nvPr/>
        </p:nvCxnSpPr>
        <p:spPr>
          <a:xfrm>
            <a:off x="5233851" y="5320937"/>
            <a:ext cx="1190585" cy="47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32257C89-C057-42C0-948E-CDE365FD0015}"/>
              </a:ext>
            </a:extLst>
          </p:cNvPr>
          <p:cNvCxnSpPr/>
          <p:nvPr/>
        </p:nvCxnSpPr>
        <p:spPr>
          <a:xfrm>
            <a:off x="5228948" y="5007006"/>
            <a:ext cx="1305017" cy="6391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ector reto 28">
            <a:extLst>
              <a:ext uri="{FF2B5EF4-FFF2-40B4-BE49-F238E27FC236}">
                <a16:creationId xmlns:a16="http://schemas.microsoft.com/office/drawing/2014/main" id="{FED8C6F0-BDF6-4258-B061-73CC7BDD7972}"/>
              </a:ext>
            </a:extLst>
          </p:cNvPr>
          <p:cNvCxnSpPr/>
          <p:nvPr/>
        </p:nvCxnSpPr>
        <p:spPr>
          <a:xfrm flipV="1">
            <a:off x="5252730" y="4980373"/>
            <a:ext cx="1316746" cy="7368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78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D13DB54-99ED-4272-82AB-AE88B28475B0}"/>
              </a:ext>
            </a:extLst>
          </p:cNvPr>
          <p:cNvSpPr/>
          <p:nvPr/>
        </p:nvSpPr>
        <p:spPr>
          <a:xfrm>
            <a:off x="162758" y="131478"/>
            <a:ext cx="8324294" cy="1671291"/>
          </a:xfrm>
          <a:prstGeom prst="rect">
            <a:avLst/>
          </a:prstGeom>
        </p:spPr>
        <p:txBody>
          <a:bodyPr wrap="square">
            <a:spAutoFit/>
          </a:bodyPr>
          <a:lstStyle/>
          <a:p>
            <a:pPr algn="just">
              <a:lnSpc>
                <a:spcPct val="114000"/>
              </a:lnSpc>
            </a:pPr>
            <a:r>
              <a:rPr lang="pt-BR" b="1" dirty="0">
                <a:latin typeface="Times New Roman" panose="02020603050405020304" pitchFamily="18" charset="0"/>
                <a:ea typeface="Times New Roman" panose="02020603050405020304" pitchFamily="18" charset="0"/>
              </a:rPr>
              <a:t>Questão 3) (1 ponto) </a:t>
            </a:r>
            <a:r>
              <a:rPr lang="pt-BR" dirty="0">
                <a:latin typeface="Times New Roman" panose="02020603050405020304" pitchFamily="18" charset="0"/>
                <a:ea typeface="Times New Roman" panose="02020603050405020304" pitchFamily="18" charset="0"/>
              </a:rPr>
              <a:t>No cartaz da X OBA, de 2007, representamos um pedaço da Terra, a Lua, Plutão, </a:t>
            </a:r>
            <a:r>
              <a:rPr lang="pt-BR" dirty="0" err="1">
                <a:latin typeface="Times New Roman" panose="02020603050405020304" pitchFamily="18" charset="0"/>
                <a:ea typeface="Times New Roman" panose="02020603050405020304" pitchFamily="18" charset="0"/>
              </a:rPr>
              <a:t>Quaoar</a:t>
            </a:r>
            <a:r>
              <a:rPr lang="pt-BR" dirty="0">
                <a:latin typeface="Times New Roman" panose="02020603050405020304" pitchFamily="18" charset="0"/>
                <a:ea typeface="Times New Roman" panose="02020603050405020304" pitchFamily="18" charset="0"/>
              </a:rPr>
              <a:t> e </a:t>
            </a:r>
            <a:r>
              <a:rPr lang="pt-BR" dirty="0" err="1">
                <a:latin typeface="Times New Roman" panose="02020603050405020304" pitchFamily="18" charset="0"/>
                <a:ea typeface="Times New Roman" panose="02020603050405020304" pitchFamily="18" charset="0"/>
              </a:rPr>
              <a:t>Sedna</a:t>
            </a:r>
            <a:r>
              <a:rPr lang="pt-BR" dirty="0">
                <a:latin typeface="Times New Roman" panose="02020603050405020304" pitchFamily="18" charset="0"/>
                <a:ea typeface="Times New Roman" panose="02020603050405020304" pitchFamily="18" charset="0"/>
              </a:rPr>
              <a:t>, para você ver como Plutão é pequeno se comparado à Terra. Ele é até mesmo menor do que a Lua. Plutão foi descoberto em 1930 por </a:t>
            </a:r>
            <a:r>
              <a:rPr lang="pt-PT" dirty="0">
                <a:latin typeface="Times New Roman" panose="02020603050405020304" pitchFamily="18" charset="0"/>
                <a:ea typeface="Times New Roman" panose="02020603050405020304" pitchFamily="18" charset="0"/>
              </a:rPr>
              <a:t>Clyde Tombaugh e foi chamado de Planeta até 2006, quando, então, foi reclassificado como </a:t>
            </a:r>
            <a:r>
              <a:rPr lang="pt-PT" b="1" dirty="0">
                <a:latin typeface="Times New Roman" panose="02020603050405020304" pitchFamily="18" charset="0"/>
                <a:ea typeface="Times New Roman" panose="02020603050405020304" pitchFamily="18" charset="0"/>
              </a:rPr>
              <a:t>PLANETA ANÃO.</a:t>
            </a:r>
            <a:endParaRPr lang="pt-BR" dirty="0"/>
          </a:p>
        </p:txBody>
      </p:sp>
      <p:sp>
        <p:nvSpPr>
          <p:cNvPr id="3" name="Retângulo 2">
            <a:extLst>
              <a:ext uri="{FF2B5EF4-FFF2-40B4-BE49-F238E27FC236}">
                <a16:creationId xmlns:a16="http://schemas.microsoft.com/office/drawing/2014/main" id="{C22B2ADC-8C10-445C-B358-3B226FCB21C4}"/>
              </a:ext>
            </a:extLst>
          </p:cNvPr>
          <p:cNvSpPr/>
          <p:nvPr/>
        </p:nvSpPr>
        <p:spPr>
          <a:xfrm>
            <a:off x="171466" y="1887227"/>
            <a:ext cx="8324294" cy="408125"/>
          </a:xfrm>
          <a:prstGeom prst="rect">
            <a:avLst/>
          </a:prstGeom>
        </p:spPr>
        <p:txBody>
          <a:bodyPr wrap="square">
            <a:spAutoFit/>
          </a:bodyPr>
          <a:lstStyle/>
          <a:p>
            <a:pPr algn="just" hangingPunct="0">
              <a:lnSpc>
                <a:spcPct val="114000"/>
              </a:lnSpc>
              <a:spcAft>
                <a:spcPts val="0"/>
              </a:spcAft>
            </a:pPr>
            <a:r>
              <a:rPr lang="pt-PT" b="1" dirty="0">
                <a:latin typeface="Times New Roman" panose="02020603050405020304" pitchFamily="18" charset="0"/>
                <a:ea typeface="Times New Roman" panose="02020603050405020304" pitchFamily="18" charset="0"/>
              </a:rPr>
              <a:t>Pergunta: </a:t>
            </a:r>
            <a:r>
              <a:rPr lang="pt-BR" b="1" dirty="0">
                <a:latin typeface="Times New Roman" panose="02020603050405020304" pitchFamily="18" charset="0"/>
                <a:ea typeface="Times New Roman" panose="02020603050405020304" pitchFamily="18" charset="0"/>
              </a:rPr>
              <a:t>3a) (0,5 ponto) </a:t>
            </a:r>
            <a:r>
              <a:rPr lang="pt-BR" dirty="0">
                <a:latin typeface="Times New Roman" panose="02020603050405020304" pitchFamily="18" charset="0"/>
                <a:ea typeface="Times New Roman" panose="02020603050405020304" pitchFamily="18" charset="0"/>
              </a:rPr>
              <a:t>Por quantos anos Plutão foi considerado como um planeta?</a:t>
            </a:r>
          </a:p>
        </p:txBody>
      </p:sp>
      <p:sp>
        <p:nvSpPr>
          <p:cNvPr id="5" name="Retângulo 4">
            <a:extLst>
              <a:ext uri="{FF2B5EF4-FFF2-40B4-BE49-F238E27FC236}">
                <a16:creationId xmlns:a16="http://schemas.microsoft.com/office/drawing/2014/main" id="{0A0B4D80-AE38-454D-BB69-7E16816EC2BC}"/>
              </a:ext>
            </a:extLst>
          </p:cNvPr>
          <p:cNvSpPr/>
          <p:nvPr/>
        </p:nvSpPr>
        <p:spPr>
          <a:xfrm>
            <a:off x="171467" y="2386934"/>
            <a:ext cx="2358338" cy="408125"/>
          </a:xfrm>
          <a:prstGeom prst="rect">
            <a:avLst/>
          </a:prstGeom>
        </p:spPr>
        <p:txBody>
          <a:bodyPr wrap="none">
            <a:spAutoFit/>
          </a:bodyPr>
          <a:lstStyle/>
          <a:p>
            <a:pPr algn="just" hangingPunct="0">
              <a:lnSpc>
                <a:spcPct val="114000"/>
              </a:lnSpc>
              <a:spcAft>
                <a:spcPts val="0"/>
              </a:spcAft>
            </a:pPr>
            <a:r>
              <a:rPr lang="pt-PT" dirty="0">
                <a:latin typeface="Times New Roman" panose="02020603050405020304" pitchFamily="18" charset="0"/>
                <a:ea typeface="Times New Roman" panose="02020603050405020304" pitchFamily="18" charset="0"/>
              </a:rPr>
              <a:t>Faça sua continha aqui:</a:t>
            </a:r>
            <a:endParaRPr lang="pt-BR" sz="2800" dirty="0">
              <a:effectLst/>
              <a:latin typeface="Times New Roman" panose="02020603050405020304" pitchFamily="18" charset="0"/>
              <a:ea typeface="Times New Roman" panose="02020603050405020304" pitchFamily="18" charset="0"/>
            </a:endParaRPr>
          </a:p>
        </p:txBody>
      </p:sp>
      <p:sp>
        <p:nvSpPr>
          <p:cNvPr id="7" name="Retângulo 6">
            <a:extLst>
              <a:ext uri="{FF2B5EF4-FFF2-40B4-BE49-F238E27FC236}">
                <a16:creationId xmlns:a16="http://schemas.microsoft.com/office/drawing/2014/main" id="{DDB53BBB-5874-417B-87B4-96B2F2191DC8}"/>
              </a:ext>
            </a:extLst>
          </p:cNvPr>
          <p:cNvSpPr/>
          <p:nvPr/>
        </p:nvSpPr>
        <p:spPr>
          <a:xfrm>
            <a:off x="162758" y="3558226"/>
            <a:ext cx="11846362" cy="1671291"/>
          </a:xfrm>
          <a:prstGeom prst="rect">
            <a:avLst/>
          </a:prstGeom>
        </p:spPr>
        <p:txBody>
          <a:bodyPr wrap="square">
            <a:spAutoFit/>
          </a:bodyPr>
          <a:lstStyle/>
          <a:p>
            <a:pPr algn="just" hangingPunct="0">
              <a:lnSpc>
                <a:spcPct val="114000"/>
              </a:lnSpc>
              <a:spcAft>
                <a:spcPts val="0"/>
              </a:spcAft>
            </a:pPr>
            <a:r>
              <a:rPr lang="pt-BR" b="1" dirty="0">
                <a:latin typeface="Times New Roman" panose="02020603050405020304" pitchFamily="18" charset="0"/>
                <a:ea typeface="Times New Roman" panose="02020603050405020304" pitchFamily="18" charset="0"/>
              </a:rPr>
              <a:t>Pergunta 3b) (0,5 ponto) </a:t>
            </a:r>
            <a:r>
              <a:rPr lang="pt-PT" dirty="0">
                <a:latin typeface="Times New Roman" panose="02020603050405020304" pitchFamily="18" charset="0"/>
                <a:ea typeface="Times New Roman" panose="02020603050405020304" pitchFamily="18" charset="0"/>
              </a:rPr>
              <a:t>A mesma coisa aconteceu com Ceres, que foi descoberto em 01/01/1801 por Giuseppe Piazzi. Ceres foi chamado de planeta por cerca de 50 anos, até que muitos outros corpos (asteróides) foram encontrados na mesma região em que ele estava (cinturão de asteróides entre Marte e Júpiter) e, então, ele foi reclassificado como Asteróide. Em 2006, contudo, ele foi “promovido”  a </a:t>
            </a:r>
            <a:r>
              <a:rPr lang="pt-PT" b="1" dirty="0">
                <a:latin typeface="Times New Roman" panose="02020603050405020304" pitchFamily="18" charset="0"/>
                <a:ea typeface="Times New Roman" panose="02020603050405020304" pitchFamily="18" charset="0"/>
              </a:rPr>
              <a:t>PLANETA ANÃO</a:t>
            </a:r>
            <a:r>
              <a:rPr lang="pt-PT" dirty="0">
                <a:latin typeface="Times New Roman" panose="02020603050405020304" pitchFamily="18" charset="0"/>
                <a:ea typeface="Times New Roman" panose="02020603050405020304" pitchFamily="18" charset="0"/>
              </a:rPr>
              <a:t>. A mesma “promoção” foi dada ao Asteróide Éris, situado muito além de Plutão.</a:t>
            </a:r>
            <a:endParaRPr lang="pt-BR" dirty="0">
              <a:latin typeface="Times New Roman" panose="02020603050405020304" pitchFamily="18" charset="0"/>
              <a:ea typeface="Times New Roman" panose="02020603050405020304" pitchFamily="18" charset="0"/>
            </a:endParaRPr>
          </a:p>
          <a:p>
            <a:pPr algn="just">
              <a:lnSpc>
                <a:spcPct val="114000"/>
              </a:lnSpc>
            </a:pPr>
            <a:r>
              <a:rPr lang="pt-PT" dirty="0">
                <a:latin typeface="Times New Roman" panose="02020603050405020304" pitchFamily="18" charset="0"/>
                <a:ea typeface="Times New Roman" panose="02020603050405020304" pitchFamily="18" charset="0"/>
              </a:rPr>
              <a:t>Quem está mais perto da Terra: Ceres, Éris ou Plutão?</a:t>
            </a:r>
            <a:endParaRPr lang="pt-BR" dirty="0"/>
          </a:p>
        </p:txBody>
      </p:sp>
      <p:sp>
        <p:nvSpPr>
          <p:cNvPr id="8" name="Retângulo 7">
            <a:extLst>
              <a:ext uri="{FF2B5EF4-FFF2-40B4-BE49-F238E27FC236}">
                <a16:creationId xmlns:a16="http://schemas.microsoft.com/office/drawing/2014/main" id="{D36A087F-1302-4E37-BBE0-C6DAAF96694C}"/>
              </a:ext>
            </a:extLst>
          </p:cNvPr>
          <p:cNvSpPr/>
          <p:nvPr/>
        </p:nvSpPr>
        <p:spPr>
          <a:xfrm>
            <a:off x="188885" y="5521833"/>
            <a:ext cx="3717684" cy="408125"/>
          </a:xfrm>
          <a:prstGeom prst="rect">
            <a:avLst/>
          </a:prstGeom>
        </p:spPr>
        <p:txBody>
          <a:bodyPr wrap="none">
            <a:spAutoFit/>
          </a:bodyPr>
          <a:lstStyle/>
          <a:p>
            <a:pPr algn="just">
              <a:lnSpc>
                <a:spcPct val="114000"/>
              </a:lnSpc>
            </a:pPr>
            <a:r>
              <a:rPr lang="pt-BR" b="1" dirty="0">
                <a:latin typeface="Times New Roman" panose="02020603050405020304" pitchFamily="18" charset="0"/>
                <a:ea typeface="Times New Roman" panose="02020603050405020304" pitchFamily="18" charset="0"/>
              </a:rPr>
              <a:t>Resposta </a:t>
            </a:r>
            <a:r>
              <a:rPr lang="pt-PT" b="1" dirty="0">
                <a:latin typeface="Times New Roman" panose="02020603050405020304" pitchFamily="18" charset="0"/>
                <a:ea typeface="Times New Roman" panose="02020603050405020304" pitchFamily="18" charset="0"/>
              </a:rPr>
              <a:t>3b</a:t>
            </a:r>
            <a:r>
              <a:rPr lang="pt-BR" b="1" dirty="0">
                <a:latin typeface="Times New Roman" panose="02020603050405020304" pitchFamily="18" charset="0"/>
                <a:ea typeface="Times New Roman" panose="02020603050405020304" pitchFamily="18" charset="0"/>
              </a:rPr>
              <a:t>): . . . . . . . . . . . . . . . . . . .</a:t>
            </a:r>
            <a:endParaRPr lang="pt-BR" dirty="0"/>
          </a:p>
        </p:txBody>
      </p:sp>
      <p:sp>
        <p:nvSpPr>
          <p:cNvPr id="9" name="Retângulo 8">
            <a:extLst>
              <a:ext uri="{FF2B5EF4-FFF2-40B4-BE49-F238E27FC236}">
                <a16:creationId xmlns:a16="http://schemas.microsoft.com/office/drawing/2014/main" id="{DA5D31DB-87D7-4885-B9F4-FAF18A1C8322}"/>
              </a:ext>
            </a:extLst>
          </p:cNvPr>
          <p:cNvSpPr/>
          <p:nvPr/>
        </p:nvSpPr>
        <p:spPr>
          <a:xfrm>
            <a:off x="386304" y="2890460"/>
            <a:ext cx="819455"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2006 –</a:t>
            </a:r>
            <a:endParaRPr lang="pt-BR" b="1" dirty="0">
              <a:solidFill>
                <a:srgbClr val="FF0000"/>
              </a:solidFill>
            </a:endParaRPr>
          </a:p>
        </p:txBody>
      </p:sp>
      <p:sp>
        <p:nvSpPr>
          <p:cNvPr id="10" name="Retângulo 9">
            <a:extLst>
              <a:ext uri="{FF2B5EF4-FFF2-40B4-BE49-F238E27FC236}">
                <a16:creationId xmlns:a16="http://schemas.microsoft.com/office/drawing/2014/main" id="{9217F6F2-53F8-44B0-8F21-A5EB8FE25990}"/>
              </a:ext>
            </a:extLst>
          </p:cNvPr>
          <p:cNvSpPr/>
          <p:nvPr/>
        </p:nvSpPr>
        <p:spPr>
          <a:xfrm>
            <a:off x="1053792" y="2890460"/>
            <a:ext cx="833883"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1930 =</a:t>
            </a:r>
            <a:endParaRPr lang="pt-BR" b="1" dirty="0">
              <a:solidFill>
                <a:srgbClr val="FF0000"/>
              </a:solidFill>
            </a:endParaRPr>
          </a:p>
        </p:txBody>
      </p:sp>
      <p:sp>
        <p:nvSpPr>
          <p:cNvPr id="11" name="Retângulo 10">
            <a:extLst>
              <a:ext uri="{FF2B5EF4-FFF2-40B4-BE49-F238E27FC236}">
                <a16:creationId xmlns:a16="http://schemas.microsoft.com/office/drawing/2014/main" id="{D8099E0A-F2D9-4027-8427-5D93DD99F0EA}"/>
              </a:ext>
            </a:extLst>
          </p:cNvPr>
          <p:cNvSpPr/>
          <p:nvPr/>
        </p:nvSpPr>
        <p:spPr>
          <a:xfrm>
            <a:off x="1768258" y="2890460"/>
            <a:ext cx="922047"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76 anos</a:t>
            </a:r>
            <a:endParaRPr lang="pt-BR" b="1" dirty="0">
              <a:solidFill>
                <a:srgbClr val="FF0000"/>
              </a:solidFill>
            </a:endParaRPr>
          </a:p>
        </p:txBody>
      </p:sp>
      <p:sp>
        <p:nvSpPr>
          <p:cNvPr id="12" name="Retângulo 11">
            <a:extLst>
              <a:ext uri="{FF2B5EF4-FFF2-40B4-BE49-F238E27FC236}">
                <a16:creationId xmlns:a16="http://schemas.microsoft.com/office/drawing/2014/main" id="{78D3C41A-119D-4E05-BC35-91052868E398}"/>
              </a:ext>
            </a:extLst>
          </p:cNvPr>
          <p:cNvSpPr/>
          <p:nvPr/>
        </p:nvSpPr>
        <p:spPr>
          <a:xfrm>
            <a:off x="2160963" y="5410357"/>
            <a:ext cx="806824" cy="443198"/>
          </a:xfrm>
          <a:prstGeom prst="rect">
            <a:avLst/>
          </a:prstGeom>
        </p:spPr>
        <p:txBody>
          <a:bodyPr wrap="none">
            <a:spAutoFit/>
          </a:bodyPr>
          <a:lstStyle/>
          <a:p>
            <a:pPr algn="just">
              <a:lnSpc>
                <a:spcPct val="114000"/>
              </a:lnSpc>
            </a:pPr>
            <a:r>
              <a:rPr lang="pt-BR" sz="2000" b="1" dirty="0">
                <a:solidFill>
                  <a:srgbClr val="FF0000"/>
                </a:solidFill>
                <a:latin typeface="Times New Roman" panose="02020603050405020304" pitchFamily="18" charset="0"/>
                <a:ea typeface="Times New Roman" panose="02020603050405020304" pitchFamily="18" charset="0"/>
              </a:rPr>
              <a:t>Ceres</a:t>
            </a:r>
            <a:endParaRPr lang="pt-BR" sz="2000" b="1" dirty="0">
              <a:solidFill>
                <a:srgbClr val="FF0000"/>
              </a:solidFill>
            </a:endParaRPr>
          </a:p>
        </p:txBody>
      </p:sp>
    </p:spTree>
    <p:extLst>
      <p:ext uri="{BB962C8B-B14F-4D97-AF65-F5344CB8AC3E}">
        <p14:creationId xmlns:p14="http://schemas.microsoft.com/office/powerpoint/2010/main" val="374592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C9E693-C308-49C0-BAC8-8FC4201E46FF}"/>
              </a:ext>
            </a:extLst>
          </p:cNvPr>
          <p:cNvSpPr/>
          <p:nvPr/>
        </p:nvSpPr>
        <p:spPr>
          <a:xfrm>
            <a:off x="216022" y="330667"/>
            <a:ext cx="8217763" cy="723916"/>
          </a:xfrm>
          <a:prstGeom prst="rect">
            <a:avLst/>
          </a:prstGeom>
        </p:spPr>
        <p:txBody>
          <a:bodyPr wrap="square">
            <a:spAutoFit/>
          </a:bodyPr>
          <a:lstStyle/>
          <a:p>
            <a:pPr algn="just" hangingPunct="0">
              <a:lnSpc>
                <a:spcPct val="114000"/>
              </a:lnSpc>
              <a:spcAft>
                <a:spcPts val="0"/>
              </a:spcAft>
            </a:pPr>
            <a:r>
              <a:rPr lang="pt-BR" b="1" dirty="0">
                <a:latin typeface="Times New Roman" panose="02020603050405020304" pitchFamily="18" charset="0"/>
                <a:ea typeface="Times New Roman" panose="02020603050405020304" pitchFamily="18" charset="0"/>
                <a:cs typeface="Times New Roman" panose="02020603050405020304" pitchFamily="18" charset="0"/>
              </a:rPr>
              <a:t>Questão 4) (1 ponto) </a:t>
            </a:r>
            <a:r>
              <a:rPr lang="pt-BR" dirty="0">
                <a:latin typeface="Times New Roman" panose="02020603050405020304" pitchFamily="18" charset="0"/>
                <a:cs typeface="Times New Roman" panose="02020603050405020304" pitchFamily="18" charset="0"/>
              </a:rPr>
              <a:t>É uma regra da União Astronômica Internacional (UAI) que para um astro ser chamado de PLANETA ele precisa: </a:t>
            </a:r>
            <a:endParaRPr lang="pt-B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tângulo 2">
            <a:extLst>
              <a:ext uri="{FF2B5EF4-FFF2-40B4-BE49-F238E27FC236}">
                <a16:creationId xmlns:a16="http://schemas.microsoft.com/office/drawing/2014/main" id="{2E3429E8-BC48-4D7C-91BE-8D6C9255D8C2}"/>
              </a:ext>
            </a:extLst>
          </p:cNvPr>
          <p:cNvSpPr/>
          <p:nvPr/>
        </p:nvSpPr>
        <p:spPr>
          <a:xfrm>
            <a:off x="216021" y="1466970"/>
            <a:ext cx="11600157" cy="2302875"/>
          </a:xfrm>
          <a:prstGeom prst="rect">
            <a:avLst/>
          </a:prstGeom>
        </p:spPr>
        <p:txBody>
          <a:bodyPr wrap="square">
            <a:spAutoFit/>
          </a:bodyPr>
          <a:lstStyle/>
          <a:p>
            <a:pPr marL="342900" lvl="0" indent="-342900" algn="just" hangingPunct="0">
              <a:lnSpc>
                <a:spcPct val="114000"/>
              </a:lnSpc>
              <a:buFont typeface="+mj-lt"/>
              <a:buAutoNum type="alphaLcParenR"/>
              <a:tabLst>
                <a:tab pos="228600" algn="l"/>
              </a:tabLst>
            </a:pPr>
            <a:r>
              <a:rPr lang="pt-BR" dirty="0">
                <a:latin typeface="Times New Roman" panose="02020603050405020304" pitchFamily="18" charset="0"/>
                <a:ea typeface="Times New Roman" panose="02020603050405020304" pitchFamily="18" charset="0"/>
              </a:rPr>
              <a:t>Girar ao redor de uma estrela (com ou sem luas ao seu redor); </a:t>
            </a:r>
          </a:p>
          <a:p>
            <a:pPr lvl="0" algn="just" hangingPunct="0">
              <a:lnSpc>
                <a:spcPct val="114000"/>
              </a:lnSpc>
              <a:tabLst>
                <a:tab pos="228600" algn="l"/>
              </a:tabLst>
            </a:pPr>
            <a:endParaRPr lang="pt-BR" dirty="0">
              <a:latin typeface="Times New Roman" panose="02020603050405020304" pitchFamily="18" charset="0"/>
              <a:ea typeface="Times New Roman" panose="02020603050405020304" pitchFamily="18" charset="0"/>
            </a:endParaRPr>
          </a:p>
          <a:p>
            <a:pPr lvl="0" algn="just" hangingPunct="0">
              <a:lnSpc>
                <a:spcPct val="114000"/>
              </a:lnSpc>
              <a:tabLst>
                <a:tab pos="228600" algn="l"/>
              </a:tabLst>
            </a:pPr>
            <a:r>
              <a:rPr lang="pt-BR" dirty="0">
                <a:latin typeface="Times New Roman" panose="02020603050405020304" pitchFamily="18" charset="0"/>
                <a:ea typeface="Times New Roman" panose="02020603050405020304" pitchFamily="18" charset="0"/>
              </a:rPr>
              <a:t>b)  Ser redondo como uma bola (ou quase redondo) (com ou sem anéis, não importa) </a:t>
            </a:r>
          </a:p>
          <a:p>
            <a:pPr lvl="0" algn="just" hangingPunct="0">
              <a:lnSpc>
                <a:spcPct val="114000"/>
              </a:lnSpc>
              <a:tabLst>
                <a:tab pos="228600" algn="l"/>
              </a:tabLst>
            </a:pPr>
            <a:r>
              <a:rPr lang="pt-BR" b="1" dirty="0">
                <a:latin typeface="Times New Roman" panose="02020603050405020304" pitchFamily="18" charset="0"/>
                <a:ea typeface="Times New Roman" panose="02020603050405020304" pitchFamily="18" charset="0"/>
              </a:rPr>
              <a:t>E MAIS:</a:t>
            </a:r>
            <a:r>
              <a:rPr lang="pt-BR" dirty="0">
                <a:latin typeface="Times New Roman" panose="02020603050405020304" pitchFamily="18" charset="0"/>
                <a:ea typeface="Times New Roman" panose="02020603050405020304" pitchFamily="18" charset="0"/>
              </a:rPr>
              <a:t> </a:t>
            </a:r>
          </a:p>
          <a:p>
            <a:pPr lvl="0" algn="just" hangingPunct="0">
              <a:lnSpc>
                <a:spcPct val="114000"/>
              </a:lnSpc>
              <a:tabLst>
                <a:tab pos="228600" algn="l"/>
              </a:tabLst>
            </a:pPr>
            <a:endParaRPr lang="pt-BR" dirty="0">
              <a:effectLst/>
              <a:latin typeface="Times New Roman" panose="02020603050405020304" pitchFamily="18" charset="0"/>
              <a:ea typeface="Times New Roman" panose="02020603050405020304" pitchFamily="18" charset="0"/>
            </a:endParaRPr>
          </a:p>
          <a:p>
            <a:pPr lvl="0" algn="just" hangingPunct="0">
              <a:lnSpc>
                <a:spcPct val="114000"/>
              </a:lnSpc>
              <a:tabLst>
                <a:tab pos="228600" algn="l"/>
              </a:tabLst>
            </a:pPr>
            <a:r>
              <a:rPr lang="pt-BR" dirty="0">
                <a:latin typeface="Times New Roman" panose="02020603050405020304" pitchFamily="18" charset="0"/>
                <a:ea typeface="Times New Roman" panose="02020603050405020304" pitchFamily="18" charset="0"/>
              </a:rPr>
              <a:t>c)  Não pode ter vizinhos próximos dele, ou seja, ele tem que ser o “rei do pedaço”! O “</a:t>
            </a:r>
            <a:r>
              <a:rPr lang="pt-BR" dirty="0" err="1">
                <a:latin typeface="Times New Roman" panose="02020603050405020304" pitchFamily="18" charset="0"/>
                <a:ea typeface="Times New Roman" panose="02020603050405020304" pitchFamily="18" charset="0"/>
              </a:rPr>
              <a:t>manda-chuva</a:t>
            </a:r>
            <a:r>
              <a:rPr lang="pt-BR" dirty="0">
                <a:latin typeface="Times New Roman" panose="02020603050405020304" pitchFamily="18" charset="0"/>
                <a:ea typeface="Times New Roman" panose="02020603050405020304" pitchFamily="18" charset="0"/>
              </a:rPr>
              <a:t>!” </a:t>
            </a:r>
            <a:r>
              <a:rPr lang="pt-BR" b="1" dirty="0">
                <a:latin typeface="Times New Roman" panose="02020603050405020304" pitchFamily="18" charset="0"/>
                <a:ea typeface="Times New Roman" panose="02020603050405020304" pitchFamily="18" charset="0"/>
              </a:rPr>
              <a:t>MAS</a:t>
            </a:r>
            <a:r>
              <a:rPr lang="pt-BR" dirty="0">
                <a:latin typeface="Times New Roman" panose="02020603050405020304" pitchFamily="18" charset="0"/>
                <a:ea typeface="Times New Roman" panose="02020603050405020304" pitchFamily="18" charset="0"/>
              </a:rPr>
              <a:t> p</a:t>
            </a:r>
            <a:r>
              <a:rPr lang="pt-PT" dirty="0">
                <a:latin typeface="Times New Roman" panose="02020603050405020304" pitchFamily="18" charset="0"/>
                <a:ea typeface="Times New Roman" panose="02020603050405020304" pitchFamily="18" charset="0"/>
              </a:rPr>
              <a:t>ara ser chamado de </a:t>
            </a:r>
            <a:r>
              <a:rPr lang="pt-PT" b="1" dirty="0">
                <a:latin typeface="Times New Roman" panose="02020603050405020304" pitchFamily="18" charset="0"/>
                <a:ea typeface="Times New Roman" panose="02020603050405020304" pitchFamily="18" charset="0"/>
              </a:rPr>
              <a:t>planeta anão</a:t>
            </a:r>
            <a:r>
              <a:rPr lang="pt-PT" dirty="0">
                <a:latin typeface="Times New Roman" panose="02020603050405020304" pitchFamily="18" charset="0"/>
                <a:ea typeface="Times New Roman" panose="02020603050405020304" pitchFamily="18" charset="0"/>
              </a:rPr>
              <a:t> ele precisa atender aos itens </a:t>
            </a:r>
            <a:r>
              <a:rPr lang="pt-PT" b="1" dirty="0">
                <a:latin typeface="Times New Roman" panose="02020603050405020304" pitchFamily="18" charset="0"/>
                <a:ea typeface="Times New Roman" panose="02020603050405020304" pitchFamily="18" charset="0"/>
              </a:rPr>
              <a:t>a)</a:t>
            </a:r>
            <a:r>
              <a:rPr lang="pt-PT" dirty="0">
                <a:latin typeface="Times New Roman" panose="02020603050405020304" pitchFamily="18" charset="0"/>
                <a:ea typeface="Times New Roman" panose="02020603050405020304" pitchFamily="18" charset="0"/>
              </a:rPr>
              <a:t> e</a:t>
            </a:r>
            <a:r>
              <a:rPr lang="pt-PT" b="1" dirty="0">
                <a:latin typeface="Times New Roman" panose="02020603050405020304" pitchFamily="18" charset="0"/>
                <a:ea typeface="Times New Roman" panose="02020603050405020304" pitchFamily="18" charset="0"/>
              </a:rPr>
              <a:t> b) e NAO atender ao c).</a:t>
            </a:r>
            <a:endParaRPr lang="pt-BR" dirty="0">
              <a:effectLst/>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672D6402-39FE-4208-8E5D-254F6AE648CB}"/>
              </a:ext>
            </a:extLst>
          </p:cNvPr>
          <p:cNvSpPr/>
          <p:nvPr/>
        </p:nvSpPr>
        <p:spPr>
          <a:xfrm>
            <a:off x="713170" y="3803601"/>
            <a:ext cx="11600156" cy="408125"/>
          </a:xfrm>
          <a:prstGeom prst="rect">
            <a:avLst/>
          </a:prstGeom>
        </p:spPr>
        <p:txBody>
          <a:bodyPr wrap="square">
            <a:spAutoFit/>
          </a:bodyPr>
          <a:lstStyle/>
          <a:p>
            <a:pPr algn="just" hangingPunct="0">
              <a:lnSpc>
                <a:spcPct val="114000"/>
              </a:lnSpc>
            </a:pPr>
            <a:r>
              <a:rPr lang="pt-PT" dirty="0">
                <a:latin typeface="Times New Roman" panose="02020603050405020304" pitchFamily="18" charset="0"/>
                <a:ea typeface="Times New Roman" panose="02020603050405020304" pitchFamily="18" charset="0"/>
              </a:rPr>
              <a:t>Sabendo isso escreva na frente dos astros abaixo relacionados se eles são: PLANETA ou PLANETA ANÃO:</a:t>
            </a:r>
            <a:endParaRPr lang="pt-BR" sz="2000" dirty="0">
              <a:effectLst/>
              <a:latin typeface="Times New Roman" panose="02020603050405020304" pitchFamily="18" charset="0"/>
              <a:ea typeface="Times New Roman" panose="02020603050405020304" pitchFamily="18" charset="0"/>
            </a:endParaRPr>
          </a:p>
        </p:txBody>
      </p:sp>
      <p:sp>
        <p:nvSpPr>
          <p:cNvPr id="9" name="Retângulo 8">
            <a:extLst>
              <a:ext uri="{FF2B5EF4-FFF2-40B4-BE49-F238E27FC236}">
                <a16:creationId xmlns:a16="http://schemas.microsoft.com/office/drawing/2014/main" id="{10D9297E-1A7B-4218-A2D9-11F254BAE9AB}"/>
              </a:ext>
            </a:extLst>
          </p:cNvPr>
          <p:cNvSpPr/>
          <p:nvPr/>
        </p:nvSpPr>
        <p:spPr>
          <a:xfrm>
            <a:off x="3891038" y="6354792"/>
            <a:ext cx="3986989" cy="408125"/>
          </a:xfrm>
          <a:prstGeom prst="rect">
            <a:avLst/>
          </a:prstGeom>
        </p:spPr>
        <p:txBody>
          <a:bodyPr wrap="none">
            <a:spAutoFit/>
          </a:bodyPr>
          <a:lstStyle/>
          <a:p>
            <a:pPr algn="just">
              <a:lnSpc>
                <a:spcPct val="114000"/>
              </a:lnSpc>
            </a:pPr>
            <a:r>
              <a:rPr lang="pt-PT" dirty="0">
                <a:latin typeface="Times New Roman" panose="02020603050405020304" pitchFamily="18" charset="0"/>
                <a:ea typeface="Times New Roman" panose="02020603050405020304" pitchFamily="18" charset="0"/>
              </a:rPr>
              <a:t>Observação: 0,1 ponto cada item correto.</a:t>
            </a:r>
            <a:endParaRPr lang="pt-BR" dirty="0"/>
          </a:p>
        </p:txBody>
      </p:sp>
      <p:pic>
        <p:nvPicPr>
          <p:cNvPr id="8" name="Imagem 7">
            <a:extLst>
              <a:ext uri="{FF2B5EF4-FFF2-40B4-BE49-F238E27FC236}">
                <a16:creationId xmlns:a16="http://schemas.microsoft.com/office/drawing/2014/main" id="{2D398FA1-56FF-480E-9CCE-71208DFFE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057" y="4418319"/>
            <a:ext cx="8805672" cy="1825752"/>
          </a:xfrm>
          <a:prstGeom prst="rect">
            <a:avLst/>
          </a:prstGeom>
        </p:spPr>
      </p:pic>
      <p:sp>
        <p:nvSpPr>
          <p:cNvPr id="20" name="Retângulo 19">
            <a:extLst>
              <a:ext uri="{FF2B5EF4-FFF2-40B4-BE49-F238E27FC236}">
                <a16:creationId xmlns:a16="http://schemas.microsoft.com/office/drawing/2014/main" id="{6B0ADA08-E817-48AA-9B8E-815FBFB2EAAC}"/>
              </a:ext>
            </a:extLst>
          </p:cNvPr>
          <p:cNvSpPr/>
          <p:nvPr/>
        </p:nvSpPr>
        <p:spPr>
          <a:xfrm>
            <a:off x="1468261" y="5809083"/>
            <a:ext cx="1270412"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PLANETA</a:t>
            </a:r>
            <a:endParaRPr lang="pt-BR" b="1" dirty="0">
              <a:solidFill>
                <a:srgbClr val="FF0000"/>
              </a:solidFill>
            </a:endParaRPr>
          </a:p>
        </p:txBody>
      </p:sp>
      <p:sp>
        <p:nvSpPr>
          <p:cNvPr id="21" name="Retângulo 20">
            <a:extLst>
              <a:ext uri="{FF2B5EF4-FFF2-40B4-BE49-F238E27FC236}">
                <a16:creationId xmlns:a16="http://schemas.microsoft.com/office/drawing/2014/main" id="{459DDFD8-A33D-4A6A-98EC-7F9B2CA25068}"/>
              </a:ext>
            </a:extLst>
          </p:cNvPr>
          <p:cNvSpPr/>
          <p:nvPr/>
        </p:nvSpPr>
        <p:spPr>
          <a:xfrm>
            <a:off x="1471546" y="5139093"/>
            <a:ext cx="1315360"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PLANETA</a:t>
            </a:r>
            <a:endParaRPr lang="pt-BR" b="1" dirty="0">
              <a:solidFill>
                <a:srgbClr val="FF0000"/>
              </a:solidFill>
            </a:endParaRPr>
          </a:p>
        </p:txBody>
      </p:sp>
      <p:sp>
        <p:nvSpPr>
          <p:cNvPr id="22" name="Retângulo 21">
            <a:extLst>
              <a:ext uri="{FF2B5EF4-FFF2-40B4-BE49-F238E27FC236}">
                <a16:creationId xmlns:a16="http://schemas.microsoft.com/office/drawing/2014/main" id="{D74ACE8E-E223-4D2F-9250-1AF28D4636DE}"/>
              </a:ext>
            </a:extLst>
          </p:cNvPr>
          <p:cNvSpPr/>
          <p:nvPr/>
        </p:nvSpPr>
        <p:spPr>
          <a:xfrm>
            <a:off x="1471546" y="4798395"/>
            <a:ext cx="1270412"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PLANETA</a:t>
            </a:r>
            <a:endParaRPr lang="pt-BR" b="1" dirty="0">
              <a:solidFill>
                <a:srgbClr val="FF0000"/>
              </a:solidFill>
            </a:endParaRPr>
          </a:p>
        </p:txBody>
      </p:sp>
      <p:sp>
        <p:nvSpPr>
          <p:cNvPr id="23" name="Retângulo 22">
            <a:extLst>
              <a:ext uri="{FF2B5EF4-FFF2-40B4-BE49-F238E27FC236}">
                <a16:creationId xmlns:a16="http://schemas.microsoft.com/office/drawing/2014/main" id="{E3F181F8-0BFC-41CE-8736-1D75F93EF2CB}"/>
              </a:ext>
            </a:extLst>
          </p:cNvPr>
          <p:cNvSpPr/>
          <p:nvPr/>
        </p:nvSpPr>
        <p:spPr>
          <a:xfrm>
            <a:off x="1471546" y="4453571"/>
            <a:ext cx="1270412"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PLANETA</a:t>
            </a:r>
            <a:endParaRPr lang="pt-BR" b="1" dirty="0">
              <a:solidFill>
                <a:srgbClr val="FF0000"/>
              </a:solidFill>
            </a:endParaRPr>
          </a:p>
        </p:txBody>
      </p:sp>
      <p:sp>
        <p:nvSpPr>
          <p:cNvPr id="24" name="Retângulo 23">
            <a:extLst>
              <a:ext uri="{FF2B5EF4-FFF2-40B4-BE49-F238E27FC236}">
                <a16:creationId xmlns:a16="http://schemas.microsoft.com/office/drawing/2014/main" id="{E271FC3E-A256-42A0-8AA8-BA263E7D188A}"/>
              </a:ext>
            </a:extLst>
          </p:cNvPr>
          <p:cNvSpPr/>
          <p:nvPr/>
        </p:nvSpPr>
        <p:spPr>
          <a:xfrm>
            <a:off x="5735282" y="5479521"/>
            <a:ext cx="1982274"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PLANETA ANÃO</a:t>
            </a:r>
            <a:endParaRPr lang="pt-BR" b="1" dirty="0">
              <a:solidFill>
                <a:srgbClr val="FF0000"/>
              </a:solidFill>
            </a:endParaRPr>
          </a:p>
        </p:txBody>
      </p:sp>
      <p:sp>
        <p:nvSpPr>
          <p:cNvPr id="25" name="Retângulo 24">
            <a:extLst>
              <a:ext uri="{FF2B5EF4-FFF2-40B4-BE49-F238E27FC236}">
                <a16:creationId xmlns:a16="http://schemas.microsoft.com/office/drawing/2014/main" id="{C8DA7E6A-D16C-4726-AFB9-E48A4E05CE94}"/>
              </a:ext>
            </a:extLst>
          </p:cNvPr>
          <p:cNvSpPr/>
          <p:nvPr/>
        </p:nvSpPr>
        <p:spPr>
          <a:xfrm>
            <a:off x="5731997" y="5122469"/>
            <a:ext cx="1982274"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PLANETA ANÃO</a:t>
            </a:r>
            <a:endParaRPr lang="pt-BR" b="1" dirty="0">
              <a:solidFill>
                <a:srgbClr val="FF0000"/>
              </a:solidFill>
            </a:endParaRPr>
          </a:p>
        </p:txBody>
      </p:sp>
      <p:sp>
        <p:nvSpPr>
          <p:cNvPr id="26" name="Retângulo 25">
            <a:extLst>
              <a:ext uri="{FF2B5EF4-FFF2-40B4-BE49-F238E27FC236}">
                <a16:creationId xmlns:a16="http://schemas.microsoft.com/office/drawing/2014/main" id="{DBF8877D-D874-4607-8CA8-8B36378205E4}"/>
              </a:ext>
            </a:extLst>
          </p:cNvPr>
          <p:cNvSpPr/>
          <p:nvPr/>
        </p:nvSpPr>
        <p:spPr>
          <a:xfrm>
            <a:off x="5728712" y="4798395"/>
            <a:ext cx="1982274"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PLANETA ANÃO</a:t>
            </a:r>
            <a:endParaRPr lang="pt-BR" b="1" dirty="0">
              <a:solidFill>
                <a:srgbClr val="FF0000"/>
              </a:solidFill>
            </a:endParaRPr>
          </a:p>
        </p:txBody>
      </p:sp>
      <p:sp>
        <p:nvSpPr>
          <p:cNvPr id="27" name="Retângulo 26">
            <a:extLst>
              <a:ext uri="{FF2B5EF4-FFF2-40B4-BE49-F238E27FC236}">
                <a16:creationId xmlns:a16="http://schemas.microsoft.com/office/drawing/2014/main" id="{8D59E092-7A22-46B7-9DFD-CC479F23D7F1}"/>
              </a:ext>
            </a:extLst>
          </p:cNvPr>
          <p:cNvSpPr/>
          <p:nvPr/>
        </p:nvSpPr>
        <p:spPr>
          <a:xfrm>
            <a:off x="5731997" y="4471794"/>
            <a:ext cx="1270412"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PLANETA</a:t>
            </a:r>
            <a:endParaRPr lang="pt-BR" b="1" dirty="0">
              <a:solidFill>
                <a:srgbClr val="FF0000"/>
              </a:solidFill>
            </a:endParaRPr>
          </a:p>
        </p:txBody>
      </p:sp>
      <p:sp>
        <p:nvSpPr>
          <p:cNvPr id="28" name="Retângulo 27">
            <a:extLst>
              <a:ext uri="{FF2B5EF4-FFF2-40B4-BE49-F238E27FC236}">
                <a16:creationId xmlns:a16="http://schemas.microsoft.com/office/drawing/2014/main" id="{0A3627EC-0E6B-4153-9C8B-9794F7C9352B}"/>
              </a:ext>
            </a:extLst>
          </p:cNvPr>
          <p:cNvSpPr/>
          <p:nvPr/>
        </p:nvSpPr>
        <p:spPr>
          <a:xfrm>
            <a:off x="1468261" y="5455283"/>
            <a:ext cx="1270412"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PLANETA</a:t>
            </a:r>
            <a:endParaRPr lang="pt-BR" b="1" dirty="0">
              <a:solidFill>
                <a:srgbClr val="FF0000"/>
              </a:solidFill>
            </a:endParaRPr>
          </a:p>
        </p:txBody>
      </p:sp>
      <p:sp>
        <p:nvSpPr>
          <p:cNvPr id="29" name="Retângulo 28">
            <a:extLst>
              <a:ext uri="{FF2B5EF4-FFF2-40B4-BE49-F238E27FC236}">
                <a16:creationId xmlns:a16="http://schemas.microsoft.com/office/drawing/2014/main" id="{7D68FAEF-4E0F-4A2C-A8CE-9105CA3B718C}"/>
              </a:ext>
            </a:extLst>
          </p:cNvPr>
          <p:cNvSpPr/>
          <p:nvPr/>
        </p:nvSpPr>
        <p:spPr>
          <a:xfrm>
            <a:off x="5731997" y="5793967"/>
            <a:ext cx="1270412"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PLANETA</a:t>
            </a:r>
            <a:endParaRPr lang="pt-BR" b="1" dirty="0">
              <a:solidFill>
                <a:srgbClr val="FF0000"/>
              </a:solidFill>
            </a:endParaRPr>
          </a:p>
        </p:txBody>
      </p:sp>
    </p:spTree>
    <p:extLst>
      <p:ext uri="{BB962C8B-B14F-4D97-AF65-F5344CB8AC3E}">
        <p14:creationId xmlns:p14="http://schemas.microsoft.com/office/powerpoint/2010/main" val="305643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827BFDF-16F7-4179-B638-CCA1A9E843EB}"/>
              </a:ext>
            </a:extLst>
          </p:cNvPr>
          <p:cNvSpPr/>
          <p:nvPr/>
        </p:nvSpPr>
        <p:spPr>
          <a:xfrm>
            <a:off x="207146" y="224096"/>
            <a:ext cx="8205334" cy="1987082"/>
          </a:xfrm>
          <a:prstGeom prst="rect">
            <a:avLst/>
          </a:prstGeom>
        </p:spPr>
        <p:txBody>
          <a:bodyPr wrap="square">
            <a:spAutoFit/>
          </a:bodyPr>
          <a:lstStyle/>
          <a:p>
            <a:pPr algn="just" hangingPunct="0">
              <a:lnSpc>
                <a:spcPct val="114000"/>
              </a:lnSpc>
              <a:spcAft>
                <a:spcPts val="0"/>
              </a:spcAft>
            </a:pPr>
            <a:r>
              <a:rPr lang="pt-BR" b="1" dirty="0">
                <a:latin typeface="Times New Roman" panose="02020603050405020304" pitchFamily="18" charset="0"/>
                <a:ea typeface="Times New Roman" panose="02020603050405020304" pitchFamily="18" charset="0"/>
              </a:rPr>
              <a:t>Questão 5) (1 ponto)</a:t>
            </a:r>
            <a:r>
              <a:rPr lang="pt-BR" dirty="0">
                <a:latin typeface="Times New Roman" panose="02020603050405020304" pitchFamily="18" charset="0"/>
                <a:ea typeface="Times New Roman" panose="02020603050405020304" pitchFamily="18" charset="0"/>
              </a:rPr>
              <a:t> O Sol, aparentemente, se desloca ao longo do ano, por constelações chamadas zodiacais devido à translação da Terra em torno dele e a Lua caminha no céu, também pelas constelações zodiacais, como resultado de sua translação em torno da Terra. Carneiro, Touro, Gêmeos, Caranguejo, Leão, Virgem, Balança, Escorpião, Sagitário, Capricórnio, Aquário e Peixes são as constelações zodiacais na ordem em que Sol e Lua as percorrem.</a:t>
            </a:r>
          </a:p>
        </p:txBody>
      </p:sp>
      <p:sp>
        <p:nvSpPr>
          <p:cNvPr id="3" name="Retângulo 2">
            <a:extLst>
              <a:ext uri="{FF2B5EF4-FFF2-40B4-BE49-F238E27FC236}">
                <a16:creationId xmlns:a16="http://schemas.microsoft.com/office/drawing/2014/main" id="{488A3165-AB80-4872-8706-85FA26E10EAC}"/>
              </a:ext>
            </a:extLst>
          </p:cNvPr>
          <p:cNvSpPr/>
          <p:nvPr/>
        </p:nvSpPr>
        <p:spPr>
          <a:xfrm>
            <a:off x="215854" y="2152592"/>
            <a:ext cx="9859963" cy="860685"/>
          </a:xfrm>
          <a:prstGeom prst="rect">
            <a:avLst/>
          </a:prstGeom>
        </p:spPr>
        <p:txBody>
          <a:bodyPr wrap="square">
            <a:spAutoFit/>
          </a:bodyPr>
          <a:lstStyle/>
          <a:p>
            <a:pPr algn="just">
              <a:lnSpc>
                <a:spcPct val="114000"/>
              </a:lnSpc>
            </a:pPr>
            <a:r>
              <a:rPr lang="pt-PT" dirty="0">
                <a:latin typeface="Times New Roman" panose="02020603050405020304" pitchFamily="18" charset="0"/>
                <a:ea typeface="Times New Roman" panose="02020603050405020304" pitchFamily="18" charset="0"/>
              </a:rPr>
              <a:t>Em duas das figuras abaixo a Lua está projetada sobre constelações </a:t>
            </a:r>
            <a:r>
              <a:rPr lang="pt-PT" u="sng" dirty="0">
                <a:latin typeface="Times New Roman" panose="02020603050405020304" pitchFamily="18" charset="0"/>
                <a:ea typeface="Times New Roman" panose="02020603050405020304" pitchFamily="18" charset="0"/>
              </a:rPr>
              <a:t>nas quais ela jamais será vista</a:t>
            </a:r>
            <a:r>
              <a:rPr lang="pt-PT" dirty="0">
                <a:latin typeface="Times New Roman" panose="02020603050405020304" pitchFamily="18" charset="0"/>
                <a:ea typeface="Times New Roman" panose="02020603050405020304" pitchFamily="18" charset="0"/>
              </a:rPr>
              <a:t>. Assinale com um grande </a:t>
            </a:r>
            <a:r>
              <a:rPr lang="pt-PT" sz="2800" b="1" dirty="0">
                <a:effectLst/>
                <a:latin typeface="Times New Roman" panose="02020603050405020304" pitchFamily="18" charset="0"/>
                <a:ea typeface="Times New Roman" panose="02020603050405020304" pitchFamily="18" charset="0"/>
              </a:rPr>
              <a:t>x</a:t>
            </a:r>
            <a:r>
              <a:rPr lang="pt-PT" dirty="0">
                <a:latin typeface="Times New Roman" panose="02020603050405020304" pitchFamily="18" charset="0"/>
                <a:ea typeface="Times New Roman" panose="02020603050405020304" pitchFamily="18" charset="0"/>
              </a:rPr>
              <a:t> essas constelações sobre as quais a Lua não </a:t>
            </a:r>
            <a:r>
              <a:rPr lang="pt-PT" dirty="0">
                <a:latin typeface="Times New Roman" panose="02020603050405020304" pitchFamily="18" charset="0"/>
                <a:ea typeface="Times New Roman" panose="02020603050405020304" pitchFamily="18" charset="0"/>
              </a:rPr>
              <a:t>pode ser vista da Terra</a:t>
            </a:r>
            <a:r>
              <a:rPr lang="pt-PT" dirty="0" smtClean="0">
                <a:latin typeface="Times New Roman" panose="02020603050405020304" pitchFamily="18" charset="0"/>
                <a:ea typeface="Times New Roman" panose="02020603050405020304" pitchFamily="18" charset="0"/>
              </a:rPr>
              <a:t>.</a:t>
            </a:r>
            <a:endParaRPr lang="pt-BR" dirty="0"/>
          </a:p>
        </p:txBody>
      </p:sp>
      <p:sp>
        <p:nvSpPr>
          <p:cNvPr id="6" name="Retângulo 5">
            <a:extLst>
              <a:ext uri="{FF2B5EF4-FFF2-40B4-BE49-F238E27FC236}">
                <a16:creationId xmlns:a16="http://schemas.microsoft.com/office/drawing/2014/main" id="{1037E325-2014-46AB-83D2-32BAC23C7F70}"/>
              </a:ext>
            </a:extLst>
          </p:cNvPr>
          <p:cNvSpPr/>
          <p:nvPr/>
        </p:nvSpPr>
        <p:spPr>
          <a:xfrm>
            <a:off x="403956" y="3019341"/>
            <a:ext cx="6501941" cy="369332"/>
          </a:xfrm>
          <a:prstGeom prst="rect">
            <a:avLst/>
          </a:prstGeom>
        </p:spPr>
        <p:txBody>
          <a:bodyPr wrap="square">
            <a:spAutoFit/>
          </a:bodyPr>
          <a:lstStyle/>
          <a:p>
            <a:pPr algn="just"/>
            <a:r>
              <a:rPr lang="pt-BR" i="1" dirty="0">
                <a:latin typeface="Times New Roman" panose="02020603050405020304" pitchFamily="18" charset="0"/>
                <a:ea typeface="Times New Roman" panose="02020603050405020304" pitchFamily="18" charset="0"/>
              </a:rPr>
              <a:t>Observação: 0,5 ponto cada constelação assinalada corretamente!</a:t>
            </a:r>
            <a:endParaRPr lang="pt-BR" dirty="0"/>
          </a:p>
        </p:txBody>
      </p:sp>
      <p:pic>
        <p:nvPicPr>
          <p:cNvPr id="3074" name="Picture 2" descr="Fig7 p OBAX">
            <a:extLst>
              <a:ext uri="{FF2B5EF4-FFF2-40B4-BE49-F238E27FC236}">
                <a16:creationId xmlns:a16="http://schemas.microsoft.com/office/drawing/2014/main" id="{55EE083E-7977-4833-97BE-68DC162D6C07}"/>
              </a:ext>
            </a:extLst>
          </p:cNvPr>
          <p:cNvPicPr>
            <a:picLocks noChangeAspect="1" noChangeArrowheads="1"/>
          </p:cNvPicPr>
          <p:nvPr/>
        </p:nvPicPr>
        <p:blipFill>
          <a:blip r:embed="rId3">
            <a:lum bright="-6000" contrast="10000"/>
            <a:extLst>
              <a:ext uri="{28A0092B-C50C-407E-A947-70E740481C1C}">
                <a14:useLocalDpi xmlns:a14="http://schemas.microsoft.com/office/drawing/2010/main" val="0"/>
              </a:ext>
            </a:extLst>
          </a:blip>
          <a:srcRect l="6647" t="15218" r="51506" b="56522"/>
          <a:stretch>
            <a:fillRect/>
          </a:stretch>
        </p:blipFill>
        <p:spPr bwMode="auto">
          <a:xfrm>
            <a:off x="204912" y="3457742"/>
            <a:ext cx="1671201" cy="130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Fig7 p OBAX">
            <a:extLst>
              <a:ext uri="{FF2B5EF4-FFF2-40B4-BE49-F238E27FC236}">
                <a16:creationId xmlns:a16="http://schemas.microsoft.com/office/drawing/2014/main" id="{EF043FB8-95BE-4852-88B1-53075AAA3AE9}"/>
              </a:ext>
            </a:extLst>
          </p:cNvPr>
          <p:cNvPicPr>
            <a:picLocks noChangeAspect="1" noChangeArrowheads="1"/>
          </p:cNvPicPr>
          <p:nvPr/>
        </p:nvPicPr>
        <p:blipFill>
          <a:blip r:embed="rId3">
            <a:lum bright="-72000" contrast="100000"/>
            <a:extLst>
              <a:ext uri="{28A0092B-C50C-407E-A947-70E740481C1C}">
                <a14:useLocalDpi xmlns:a14="http://schemas.microsoft.com/office/drawing/2010/main" val="0"/>
              </a:ext>
            </a:extLst>
          </a:blip>
          <a:srcRect l="49438" t="15332" r="13374" b="48524"/>
          <a:stretch>
            <a:fillRect/>
          </a:stretch>
        </p:blipFill>
        <p:spPr bwMode="auto">
          <a:xfrm>
            <a:off x="1822801" y="3461189"/>
            <a:ext cx="1576704" cy="178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Fig7 p OBAX">
            <a:extLst>
              <a:ext uri="{FF2B5EF4-FFF2-40B4-BE49-F238E27FC236}">
                <a16:creationId xmlns:a16="http://schemas.microsoft.com/office/drawing/2014/main" id="{117A796C-D15F-43C2-A75B-A39B068737DE}"/>
              </a:ext>
            </a:extLst>
          </p:cNvPr>
          <p:cNvPicPr>
            <a:picLocks noChangeAspect="1" noChangeArrowheads="1"/>
          </p:cNvPicPr>
          <p:nvPr/>
        </p:nvPicPr>
        <p:blipFill>
          <a:blip r:embed="rId3">
            <a:lum bright="-30000" contrast="72000"/>
            <a:extLst>
              <a:ext uri="{28A0092B-C50C-407E-A947-70E740481C1C}">
                <a14:useLocalDpi xmlns:a14="http://schemas.microsoft.com/office/drawing/2010/main" val="0"/>
              </a:ext>
            </a:extLst>
          </a:blip>
          <a:srcRect l="51817" t="50000" r="9665" b="15218"/>
          <a:stretch>
            <a:fillRect/>
          </a:stretch>
        </p:blipFill>
        <p:spPr bwMode="auto">
          <a:xfrm>
            <a:off x="3399505" y="3453761"/>
            <a:ext cx="1720495" cy="17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C6549C1-8E2E-4D0F-A9B5-5415632F8DA2}"/>
              </a:ext>
            </a:extLst>
          </p:cNvPr>
          <p:cNvSpPr>
            <a:spLocks noChangeArrowheads="1"/>
          </p:cNvSpPr>
          <p:nvPr/>
        </p:nvSpPr>
        <p:spPr bwMode="auto">
          <a:xfrm>
            <a:off x="7485639" y="37327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 name="Objeto 7">
            <a:extLst>
              <a:ext uri="{FF2B5EF4-FFF2-40B4-BE49-F238E27FC236}">
                <a16:creationId xmlns:a16="http://schemas.microsoft.com/office/drawing/2014/main" id="{133E5AF1-E037-4C24-A07A-FBE496120738}"/>
              </a:ext>
            </a:extLst>
          </p:cNvPr>
          <p:cNvGraphicFramePr>
            <a:graphicFrameLocks noChangeAspect="1"/>
          </p:cNvGraphicFramePr>
          <p:nvPr>
            <p:extLst>
              <p:ext uri="{D42A27DB-BD31-4B8C-83A1-F6EECF244321}">
                <p14:modId xmlns:p14="http://schemas.microsoft.com/office/powerpoint/2010/main" val="2657565927"/>
              </p:ext>
            </p:extLst>
          </p:nvPr>
        </p:nvGraphicFramePr>
        <p:xfrm>
          <a:off x="4910058" y="3439230"/>
          <a:ext cx="2161944" cy="1843899"/>
        </p:xfrm>
        <a:graphic>
          <a:graphicData uri="http://schemas.openxmlformats.org/presentationml/2006/ole">
            <mc:AlternateContent xmlns:mc="http://schemas.openxmlformats.org/markup-compatibility/2006">
              <mc:Choice xmlns:v="urn:schemas-microsoft-com:vml" Requires="v">
                <p:oleObj spid="_x0000_s3127" name="Imagem de Bitmap" r:id="rId4" imgW="1428949" imgH="1219370" progId="Paint.Picture">
                  <p:embed/>
                </p:oleObj>
              </mc:Choice>
              <mc:Fallback>
                <p:oleObj name="Imagem de Bitmap" r:id="rId4" imgW="1428949" imgH="1219370"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058" y="3439230"/>
                        <a:ext cx="2161944" cy="1843899"/>
                      </a:xfrm>
                      <a:prstGeom prst="rect">
                        <a:avLst/>
                      </a:prstGeom>
                      <a:noFill/>
                    </p:spPr>
                  </p:pic>
                </p:oleObj>
              </mc:Fallback>
            </mc:AlternateContent>
          </a:graphicData>
        </a:graphic>
      </p:graphicFrame>
      <p:sp>
        <p:nvSpPr>
          <p:cNvPr id="9" name="Retângulo 8">
            <a:extLst>
              <a:ext uri="{FF2B5EF4-FFF2-40B4-BE49-F238E27FC236}">
                <a16:creationId xmlns:a16="http://schemas.microsoft.com/office/drawing/2014/main" id="{CF8CC770-7D2A-4E69-B294-E93469297026}"/>
              </a:ext>
            </a:extLst>
          </p:cNvPr>
          <p:cNvSpPr/>
          <p:nvPr/>
        </p:nvSpPr>
        <p:spPr>
          <a:xfrm>
            <a:off x="892530" y="5461530"/>
            <a:ext cx="5376215" cy="408125"/>
          </a:xfrm>
          <a:prstGeom prst="rect">
            <a:avLst/>
          </a:prstGeom>
        </p:spPr>
        <p:txBody>
          <a:bodyPr wrap="none">
            <a:spAutoFit/>
          </a:bodyPr>
          <a:lstStyle/>
          <a:p>
            <a:pPr algn="just">
              <a:lnSpc>
                <a:spcPct val="114000"/>
              </a:lnSpc>
            </a:pPr>
            <a:r>
              <a:rPr lang="pt-PT" i="1" dirty="0">
                <a:latin typeface="Times New Roman" panose="02020603050405020304" pitchFamily="18" charset="0"/>
                <a:ea typeface="Times New Roman" panose="02020603050405020304" pitchFamily="18" charset="0"/>
              </a:rPr>
              <a:t>Observação: Constelações e Lua fora de escala relativa</a:t>
            </a:r>
            <a:endParaRPr lang="pt-BR" i="1" dirty="0"/>
          </a:p>
        </p:txBody>
      </p:sp>
      <p:sp>
        <p:nvSpPr>
          <p:cNvPr id="11" name="Retângulo 10">
            <a:extLst>
              <a:ext uri="{FF2B5EF4-FFF2-40B4-BE49-F238E27FC236}">
                <a16:creationId xmlns:a16="http://schemas.microsoft.com/office/drawing/2014/main" id="{7CD6256A-1D45-412A-818C-0B644089033E}"/>
              </a:ext>
            </a:extLst>
          </p:cNvPr>
          <p:cNvSpPr/>
          <p:nvPr/>
        </p:nvSpPr>
        <p:spPr>
          <a:xfrm>
            <a:off x="7186019" y="2965368"/>
            <a:ext cx="1396536" cy="408125"/>
          </a:xfrm>
          <a:prstGeom prst="rect">
            <a:avLst/>
          </a:prstGeom>
        </p:spPr>
        <p:txBody>
          <a:bodyPr wrap="none">
            <a:spAutoFit/>
          </a:bodyPr>
          <a:lstStyle/>
          <a:p>
            <a:pPr algn="just">
              <a:lnSpc>
                <a:spcPct val="114000"/>
              </a:lnSpc>
            </a:pPr>
            <a:r>
              <a:rPr lang="pt-PT" b="1" dirty="0">
                <a:latin typeface="Times New Roman" panose="02020603050405020304" pitchFamily="18" charset="0"/>
                <a:ea typeface="Times New Roman" panose="02020603050405020304" pitchFamily="18" charset="0"/>
              </a:rPr>
              <a:t>Resposta 5):</a:t>
            </a:r>
            <a:endParaRPr lang="pt-BR" dirty="0"/>
          </a:p>
        </p:txBody>
      </p:sp>
      <p:sp>
        <p:nvSpPr>
          <p:cNvPr id="12" name="Retângulo 11">
            <a:extLst>
              <a:ext uri="{FF2B5EF4-FFF2-40B4-BE49-F238E27FC236}">
                <a16:creationId xmlns:a16="http://schemas.microsoft.com/office/drawing/2014/main" id="{71954BF2-7DE1-4CB9-88E7-7904A735323C}"/>
              </a:ext>
            </a:extLst>
          </p:cNvPr>
          <p:cNvSpPr/>
          <p:nvPr/>
        </p:nvSpPr>
        <p:spPr>
          <a:xfrm>
            <a:off x="7159892" y="3282448"/>
            <a:ext cx="4801069" cy="3250249"/>
          </a:xfrm>
          <a:prstGeom prst="rect">
            <a:avLst/>
          </a:prstGeom>
        </p:spPr>
        <p:txBody>
          <a:bodyPr wrap="square">
            <a:spAutoFit/>
          </a:bodyPr>
          <a:lstStyle/>
          <a:p>
            <a:pPr algn="just">
              <a:lnSpc>
                <a:spcPct val="114000"/>
              </a:lnSpc>
            </a:pPr>
            <a:r>
              <a:rPr lang="pt-PT" b="1" dirty="0">
                <a:solidFill>
                  <a:srgbClr val="FF0000"/>
                </a:solidFill>
                <a:latin typeface="Times New Roman" panose="02020603050405020304" pitchFamily="18" charset="0"/>
                <a:ea typeface="Times New Roman" panose="02020603050405020304" pitchFamily="18" charset="0"/>
              </a:rPr>
              <a:t>Foram dados os nomes das constelações zodiacais: Carneiro, Touro, Gêmeos, Caranguejo, Leão, Virgem, Balança, Escorpião, Sagitário, Capricórnio, Aquário e Peixes. Como o Cruzeiro do Sul e Órion não são constelações zodiacais, a Lua nunca será vista, da Terra, passando por estas constelações (Cruzeiro do Sul e Órion), de modo que deveriam ter assinalado as constelações Cruzeiro do Sul e Órion.</a:t>
            </a:r>
            <a:endParaRPr lang="pt-BR" b="1" dirty="0">
              <a:solidFill>
                <a:srgbClr val="FF0000"/>
              </a:solidFill>
            </a:endParaRPr>
          </a:p>
        </p:txBody>
      </p:sp>
      <p:sp>
        <p:nvSpPr>
          <p:cNvPr id="13" name="Retângulo 12">
            <a:extLst>
              <a:ext uri="{FF2B5EF4-FFF2-40B4-BE49-F238E27FC236}">
                <a16:creationId xmlns:a16="http://schemas.microsoft.com/office/drawing/2014/main" id="{E61A87E3-79A0-4CD8-B584-859E61461106}"/>
              </a:ext>
            </a:extLst>
          </p:cNvPr>
          <p:cNvSpPr/>
          <p:nvPr/>
        </p:nvSpPr>
        <p:spPr>
          <a:xfrm>
            <a:off x="1124632" y="3461189"/>
            <a:ext cx="505267" cy="861774"/>
          </a:xfrm>
          <a:prstGeom prst="rect">
            <a:avLst/>
          </a:prstGeom>
        </p:spPr>
        <p:txBody>
          <a:bodyPr wrap="none">
            <a:spAutoFit/>
          </a:bodyPr>
          <a:lstStyle/>
          <a:p>
            <a:r>
              <a:rPr lang="pt-PT" sz="5000" b="1" dirty="0">
                <a:solidFill>
                  <a:srgbClr val="FF0000"/>
                </a:solidFill>
                <a:latin typeface="Times New Roman" panose="02020603050405020304" pitchFamily="18" charset="0"/>
                <a:ea typeface="Times New Roman" panose="02020603050405020304" pitchFamily="18" charset="0"/>
              </a:rPr>
              <a:t>x</a:t>
            </a:r>
            <a:endParaRPr lang="pt-BR" sz="5000" dirty="0">
              <a:solidFill>
                <a:srgbClr val="FF0000"/>
              </a:solidFill>
            </a:endParaRPr>
          </a:p>
        </p:txBody>
      </p:sp>
      <p:sp>
        <p:nvSpPr>
          <p:cNvPr id="17" name="Retângulo 16">
            <a:extLst>
              <a:ext uri="{FF2B5EF4-FFF2-40B4-BE49-F238E27FC236}">
                <a16:creationId xmlns:a16="http://schemas.microsoft.com/office/drawing/2014/main" id="{A5E3DACB-D9C3-402F-AF7F-E1D0A29EE7A1}"/>
              </a:ext>
            </a:extLst>
          </p:cNvPr>
          <p:cNvSpPr/>
          <p:nvPr/>
        </p:nvSpPr>
        <p:spPr>
          <a:xfrm>
            <a:off x="3592407" y="4304678"/>
            <a:ext cx="505267" cy="861774"/>
          </a:xfrm>
          <a:prstGeom prst="rect">
            <a:avLst/>
          </a:prstGeom>
        </p:spPr>
        <p:txBody>
          <a:bodyPr wrap="none">
            <a:spAutoFit/>
          </a:bodyPr>
          <a:lstStyle/>
          <a:p>
            <a:r>
              <a:rPr lang="pt-PT" sz="5000" b="1" dirty="0">
                <a:solidFill>
                  <a:srgbClr val="FF0000"/>
                </a:solidFill>
                <a:latin typeface="Times New Roman" panose="02020603050405020304" pitchFamily="18" charset="0"/>
                <a:ea typeface="Times New Roman" panose="02020603050405020304" pitchFamily="18" charset="0"/>
              </a:rPr>
              <a:t>x</a:t>
            </a:r>
            <a:endParaRPr lang="pt-BR" sz="5000" dirty="0">
              <a:solidFill>
                <a:srgbClr val="FF0000"/>
              </a:solidFill>
            </a:endParaRPr>
          </a:p>
        </p:txBody>
      </p:sp>
    </p:spTree>
    <p:extLst>
      <p:ext uri="{BB962C8B-B14F-4D97-AF65-F5344CB8AC3E}">
        <p14:creationId xmlns:p14="http://schemas.microsoft.com/office/powerpoint/2010/main" val="332291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D63D76-E538-4965-9F79-C4975CEBE12B}"/>
              </a:ext>
            </a:extLst>
          </p:cNvPr>
          <p:cNvSpPr/>
          <p:nvPr/>
        </p:nvSpPr>
        <p:spPr>
          <a:xfrm>
            <a:off x="142043" y="264942"/>
            <a:ext cx="8318376" cy="1671291"/>
          </a:xfrm>
          <a:prstGeom prst="rect">
            <a:avLst/>
          </a:prstGeom>
        </p:spPr>
        <p:txBody>
          <a:bodyPr wrap="square">
            <a:spAutoFit/>
          </a:bodyPr>
          <a:lstStyle/>
          <a:p>
            <a:pPr algn="just" hangingPunct="0">
              <a:lnSpc>
                <a:spcPct val="114000"/>
              </a:lnSpc>
              <a:spcAft>
                <a:spcPts val="0"/>
              </a:spcAft>
            </a:pPr>
            <a:r>
              <a:rPr lang="pt-BR" b="1" dirty="0">
                <a:latin typeface="Times New Roman" panose="02020603050405020304" pitchFamily="18" charset="0"/>
                <a:ea typeface="Times New Roman" panose="02020603050405020304" pitchFamily="18" charset="0"/>
              </a:rPr>
              <a:t>Questão 6) (1 ponto) </a:t>
            </a:r>
            <a:r>
              <a:rPr lang="pt-BR" dirty="0">
                <a:latin typeface="Times New Roman" panose="02020603050405020304" pitchFamily="18" charset="0"/>
                <a:ea typeface="Times New Roman" panose="02020603050405020304" pitchFamily="18" charset="0"/>
              </a:rPr>
              <a:t>Nós aqui da OBA gostamos muito da constelação do Cruzeiro do Sul e quase sempre fazemos perguntas sobre ela. Em 2004 fizemos uma pergunta muito parecida com esta que faremos agora. </a:t>
            </a:r>
          </a:p>
          <a:p>
            <a:pPr algn="just" hangingPunct="0">
              <a:lnSpc>
                <a:spcPct val="114000"/>
              </a:lnSpc>
              <a:spcAft>
                <a:spcPts val="0"/>
              </a:spcAft>
            </a:pPr>
            <a:r>
              <a:rPr lang="pt-BR" dirty="0">
                <a:latin typeface="Times New Roman" panose="02020603050405020304" pitchFamily="18" charset="0"/>
                <a:ea typeface="Times New Roman" panose="02020603050405020304" pitchFamily="18" charset="0"/>
              </a:rPr>
              <a:t>No dia </a:t>
            </a:r>
            <a:r>
              <a:rPr lang="pt-BR" b="1" dirty="0">
                <a:latin typeface="Times New Roman" panose="02020603050405020304" pitchFamily="18" charset="0"/>
                <a:ea typeface="Times New Roman" panose="02020603050405020304" pitchFamily="18" charset="0"/>
              </a:rPr>
              <a:t>20 de junho, às 19 horas</a:t>
            </a:r>
            <a:r>
              <a:rPr lang="pt-BR" dirty="0">
                <a:latin typeface="Times New Roman" panose="02020603050405020304" pitchFamily="18" charset="0"/>
                <a:ea typeface="Times New Roman" panose="02020603050405020304" pitchFamily="18" charset="0"/>
              </a:rPr>
              <a:t>, alguém que more próximo do equador terrestre vai ver o Cruzeiro do Sul na </a:t>
            </a:r>
            <a:r>
              <a:rPr lang="pt-BR" b="1" dirty="0">
                <a:latin typeface="Times New Roman" panose="02020603050405020304" pitchFamily="18" charset="0"/>
                <a:ea typeface="Times New Roman" panose="02020603050405020304" pitchFamily="18" charset="0"/>
              </a:rPr>
              <a:t>posição 1 </a:t>
            </a:r>
            <a:r>
              <a:rPr lang="pt-BR" dirty="0">
                <a:latin typeface="Times New Roman" panose="02020603050405020304" pitchFamily="18" charset="0"/>
                <a:ea typeface="Times New Roman" panose="02020603050405020304" pitchFamily="18" charset="0"/>
              </a:rPr>
              <a:t>e fazer o movimento abaixo esquematizado.</a:t>
            </a:r>
          </a:p>
        </p:txBody>
      </p:sp>
      <p:sp>
        <p:nvSpPr>
          <p:cNvPr id="3" name="Retângulo 2">
            <a:extLst>
              <a:ext uri="{FF2B5EF4-FFF2-40B4-BE49-F238E27FC236}">
                <a16:creationId xmlns:a16="http://schemas.microsoft.com/office/drawing/2014/main" id="{1D9AC3DA-5892-4AE1-B4CC-F56B5EC059DB}"/>
              </a:ext>
            </a:extLst>
          </p:cNvPr>
          <p:cNvSpPr/>
          <p:nvPr/>
        </p:nvSpPr>
        <p:spPr>
          <a:xfrm>
            <a:off x="142043" y="2193296"/>
            <a:ext cx="11727402" cy="408125"/>
          </a:xfrm>
          <a:prstGeom prst="rect">
            <a:avLst/>
          </a:prstGeom>
        </p:spPr>
        <p:txBody>
          <a:bodyPr wrap="square">
            <a:spAutoFit/>
          </a:bodyPr>
          <a:lstStyle/>
          <a:p>
            <a:pPr algn="just">
              <a:lnSpc>
                <a:spcPct val="114000"/>
              </a:lnSpc>
            </a:pPr>
            <a:r>
              <a:rPr lang="pt-PT" b="1" dirty="0">
                <a:latin typeface="Times New Roman" panose="02020603050405020304" pitchFamily="18" charset="0"/>
                <a:ea typeface="Times New Roman" panose="02020603050405020304" pitchFamily="18" charset="0"/>
              </a:rPr>
              <a:t>Pergunta: 6a) (0,5 ponto) </a:t>
            </a:r>
            <a:r>
              <a:rPr lang="pt-PT" dirty="0">
                <a:latin typeface="Times New Roman" panose="02020603050405020304" pitchFamily="18" charset="0"/>
                <a:ea typeface="Times New Roman" panose="02020603050405020304" pitchFamily="18" charset="0"/>
              </a:rPr>
              <a:t>A que horas, aproximadamente, o Cruzeiro do Sul vai estar na posição 2, na mesma noite? </a:t>
            </a:r>
            <a:endParaRPr lang="pt-BR" dirty="0"/>
          </a:p>
        </p:txBody>
      </p:sp>
      <p:sp>
        <p:nvSpPr>
          <p:cNvPr id="5" name="Retângulo 4">
            <a:extLst>
              <a:ext uri="{FF2B5EF4-FFF2-40B4-BE49-F238E27FC236}">
                <a16:creationId xmlns:a16="http://schemas.microsoft.com/office/drawing/2014/main" id="{D2A08379-65E2-4539-99CA-5A6AC4584A07}"/>
              </a:ext>
            </a:extLst>
          </p:cNvPr>
          <p:cNvSpPr/>
          <p:nvPr/>
        </p:nvSpPr>
        <p:spPr>
          <a:xfrm>
            <a:off x="159460" y="2619664"/>
            <a:ext cx="1511952" cy="408125"/>
          </a:xfrm>
          <a:prstGeom prst="rect">
            <a:avLst/>
          </a:prstGeom>
        </p:spPr>
        <p:txBody>
          <a:bodyPr wrap="none">
            <a:spAutoFit/>
          </a:bodyPr>
          <a:lstStyle/>
          <a:p>
            <a:pPr algn="just">
              <a:lnSpc>
                <a:spcPct val="114000"/>
              </a:lnSpc>
            </a:pPr>
            <a:r>
              <a:rPr lang="pt-PT" b="1" dirty="0">
                <a:latin typeface="Times New Roman" panose="02020603050405020304" pitchFamily="18" charset="0"/>
                <a:ea typeface="Times New Roman" panose="02020603050405020304" pitchFamily="18" charset="0"/>
              </a:rPr>
              <a:t>Resposta 6a):</a:t>
            </a:r>
            <a:endParaRPr lang="pt-BR" b="1" dirty="0"/>
          </a:p>
        </p:txBody>
      </p:sp>
      <p:pic>
        <p:nvPicPr>
          <p:cNvPr id="4098" name="Picture 2" descr="Fig10 p OBAX">
            <a:extLst>
              <a:ext uri="{FF2B5EF4-FFF2-40B4-BE49-F238E27FC236}">
                <a16:creationId xmlns:a16="http://schemas.microsoft.com/office/drawing/2014/main" id="{EA210C1E-4604-47BB-AEAC-DBAE09212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19" t="4065" r="7063" b="47667"/>
          <a:stretch>
            <a:fillRect/>
          </a:stretch>
        </p:blipFill>
        <p:spPr bwMode="auto">
          <a:xfrm>
            <a:off x="7528264" y="3074296"/>
            <a:ext cx="4455788" cy="278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904A2B4F-CB35-4597-9C4A-E398CA2B5C5E}"/>
              </a:ext>
            </a:extLst>
          </p:cNvPr>
          <p:cNvSpPr/>
          <p:nvPr/>
        </p:nvSpPr>
        <p:spPr>
          <a:xfrm>
            <a:off x="185586" y="3825111"/>
            <a:ext cx="7207991" cy="1039708"/>
          </a:xfrm>
          <a:prstGeom prst="rect">
            <a:avLst/>
          </a:prstGeom>
        </p:spPr>
        <p:txBody>
          <a:bodyPr wrap="square">
            <a:spAutoFit/>
          </a:bodyPr>
          <a:lstStyle/>
          <a:p>
            <a:pPr algn="just" hangingPunct="0">
              <a:lnSpc>
                <a:spcPct val="114000"/>
              </a:lnSpc>
              <a:spcAft>
                <a:spcPts val="0"/>
              </a:spcAft>
            </a:pPr>
            <a:r>
              <a:rPr lang="pt-PT" b="1" dirty="0">
                <a:latin typeface="Times New Roman" panose="02020603050405020304" pitchFamily="18" charset="0"/>
                <a:ea typeface="Times New Roman" panose="02020603050405020304" pitchFamily="18" charset="0"/>
              </a:rPr>
              <a:t>Pergunta: 6b) (0,5 ponto) </a:t>
            </a:r>
            <a:r>
              <a:rPr lang="pt-PT" dirty="0">
                <a:latin typeface="Times New Roman" panose="02020603050405020304" pitchFamily="18" charset="0"/>
                <a:ea typeface="Times New Roman" panose="02020603050405020304" pitchFamily="18" charset="0"/>
              </a:rPr>
              <a:t>Quantas horas, aproximadamente, serão necessárias para o Cruzeiro do Sul ir da posição 2 para a posição 3, no mesma dia? Desconsidere a refração atmosférica.</a:t>
            </a:r>
            <a:endParaRPr lang="pt-BR" dirty="0">
              <a:latin typeface="Times New Roman" panose="02020603050405020304" pitchFamily="18" charset="0"/>
              <a:ea typeface="Times New Roman" panose="02020603050405020304" pitchFamily="18" charset="0"/>
            </a:endParaRPr>
          </a:p>
        </p:txBody>
      </p:sp>
      <p:sp>
        <p:nvSpPr>
          <p:cNvPr id="7" name="Retângulo 6">
            <a:extLst>
              <a:ext uri="{FF2B5EF4-FFF2-40B4-BE49-F238E27FC236}">
                <a16:creationId xmlns:a16="http://schemas.microsoft.com/office/drawing/2014/main" id="{2A1D1B2D-CE12-4CBE-A691-007589BD74ED}"/>
              </a:ext>
            </a:extLst>
          </p:cNvPr>
          <p:cNvSpPr/>
          <p:nvPr/>
        </p:nvSpPr>
        <p:spPr>
          <a:xfrm>
            <a:off x="203003" y="4972040"/>
            <a:ext cx="1524776" cy="408125"/>
          </a:xfrm>
          <a:prstGeom prst="rect">
            <a:avLst/>
          </a:prstGeom>
        </p:spPr>
        <p:txBody>
          <a:bodyPr wrap="none">
            <a:spAutoFit/>
          </a:bodyPr>
          <a:lstStyle/>
          <a:p>
            <a:pPr algn="just">
              <a:lnSpc>
                <a:spcPct val="114000"/>
              </a:lnSpc>
            </a:pPr>
            <a:r>
              <a:rPr lang="pt-BR" b="1" dirty="0">
                <a:latin typeface="Times New Roman" panose="02020603050405020304" pitchFamily="18" charset="0"/>
                <a:ea typeface="Times New Roman" panose="02020603050405020304" pitchFamily="18" charset="0"/>
              </a:rPr>
              <a:t>Resposta </a:t>
            </a:r>
            <a:r>
              <a:rPr lang="pt-PT" b="1" dirty="0">
                <a:latin typeface="Times New Roman" panose="02020603050405020304" pitchFamily="18" charset="0"/>
                <a:ea typeface="Times New Roman" panose="02020603050405020304" pitchFamily="18" charset="0"/>
              </a:rPr>
              <a:t>6b</a:t>
            </a:r>
            <a:r>
              <a:rPr lang="pt-BR" b="1" dirty="0">
                <a:latin typeface="Times New Roman" panose="02020603050405020304" pitchFamily="18" charset="0"/>
                <a:ea typeface="Times New Roman" panose="02020603050405020304" pitchFamily="18" charset="0"/>
              </a:rPr>
              <a:t>):</a:t>
            </a:r>
            <a:endParaRPr lang="pt-BR" dirty="0"/>
          </a:p>
        </p:txBody>
      </p:sp>
      <p:sp>
        <p:nvSpPr>
          <p:cNvPr id="9" name="Retângulo 8">
            <a:extLst>
              <a:ext uri="{FF2B5EF4-FFF2-40B4-BE49-F238E27FC236}">
                <a16:creationId xmlns:a16="http://schemas.microsoft.com/office/drawing/2014/main" id="{8080F633-3AD9-4FD7-AA33-5084E6B57F95}"/>
              </a:ext>
            </a:extLst>
          </p:cNvPr>
          <p:cNvSpPr/>
          <p:nvPr/>
        </p:nvSpPr>
        <p:spPr>
          <a:xfrm>
            <a:off x="7668086" y="5805490"/>
            <a:ext cx="4176143" cy="408125"/>
          </a:xfrm>
          <a:prstGeom prst="rect">
            <a:avLst/>
          </a:prstGeom>
        </p:spPr>
        <p:txBody>
          <a:bodyPr wrap="none">
            <a:spAutoFit/>
          </a:bodyPr>
          <a:lstStyle/>
          <a:p>
            <a:pPr algn="just">
              <a:lnSpc>
                <a:spcPct val="114000"/>
              </a:lnSpc>
            </a:pPr>
            <a:r>
              <a:rPr lang="pt-BR" dirty="0">
                <a:latin typeface="Times New Roman" panose="02020603050405020304" pitchFamily="18" charset="0"/>
                <a:ea typeface="Times New Roman" panose="02020603050405020304" pitchFamily="18" charset="0"/>
              </a:rPr>
              <a:t>Lado E = lado Leste, Lado O = Lado Oeste</a:t>
            </a:r>
            <a:endParaRPr lang="pt-BR" dirty="0"/>
          </a:p>
        </p:txBody>
      </p:sp>
      <p:sp>
        <p:nvSpPr>
          <p:cNvPr id="10" name="Retângulo 9">
            <a:extLst>
              <a:ext uri="{FF2B5EF4-FFF2-40B4-BE49-F238E27FC236}">
                <a16:creationId xmlns:a16="http://schemas.microsoft.com/office/drawing/2014/main" id="{94A6176F-EDCE-478A-B1C4-44D1BA6DF116}"/>
              </a:ext>
            </a:extLst>
          </p:cNvPr>
          <p:cNvSpPr/>
          <p:nvPr/>
        </p:nvSpPr>
        <p:spPr>
          <a:xfrm>
            <a:off x="1554669" y="2645790"/>
            <a:ext cx="5568942" cy="1039708"/>
          </a:xfrm>
          <a:prstGeom prst="rect">
            <a:avLst/>
          </a:prstGeom>
        </p:spPr>
        <p:txBody>
          <a:bodyPr wrap="square">
            <a:spAutoFit/>
          </a:bodyPr>
          <a:lstStyle/>
          <a:p>
            <a:pPr algn="just">
              <a:lnSpc>
                <a:spcPct val="114000"/>
              </a:lnSpc>
            </a:pPr>
            <a:r>
              <a:rPr lang="pt-PT" b="1" dirty="0">
                <a:solidFill>
                  <a:srgbClr val="FF0000"/>
                </a:solidFill>
                <a:latin typeface="Times New Roman" panose="02020603050405020304" pitchFamily="18" charset="0"/>
                <a:ea typeface="Times New Roman" panose="02020603050405020304" pitchFamily="18" charset="0"/>
              </a:rPr>
              <a:t>Estará na posição 2 às 01 h 00 min, ou uma hora depois da meia noite (já do dia 21 de junho, mas o aluno não precisa escrever isso para obter 0,5 ponto).</a:t>
            </a:r>
            <a:endParaRPr lang="pt-BR" b="1" dirty="0">
              <a:solidFill>
                <a:srgbClr val="FF0000"/>
              </a:solidFill>
            </a:endParaRPr>
          </a:p>
        </p:txBody>
      </p:sp>
      <p:sp>
        <p:nvSpPr>
          <p:cNvPr id="11" name="Retângulo 10">
            <a:extLst>
              <a:ext uri="{FF2B5EF4-FFF2-40B4-BE49-F238E27FC236}">
                <a16:creationId xmlns:a16="http://schemas.microsoft.com/office/drawing/2014/main" id="{60AEC437-DEFF-4C5C-B6E8-4E65CC2037E6}"/>
              </a:ext>
            </a:extLst>
          </p:cNvPr>
          <p:cNvSpPr/>
          <p:nvPr/>
        </p:nvSpPr>
        <p:spPr>
          <a:xfrm>
            <a:off x="1615629" y="4989022"/>
            <a:ext cx="5499274" cy="723916"/>
          </a:xfrm>
          <a:prstGeom prst="rect">
            <a:avLst/>
          </a:prstGeom>
        </p:spPr>
        <p:txBody>
          <a:bodyPr wrap="square">
            <a:spAutoFit/>
          </a:bodyPr>
          <a:lstStyle/>
          <a:p>
            <a:pPr algn="just">
              <a:lnSpc>
                <a:spcPct val="114000"/>
              </a:lnSpc>
            </a:pPr>
            <a:r>
              <a:rPr lang="pt-PT" b="1" dirty="0">
                <a:solidFill>
                  <a:srgbClr val="FF0000"/>
                </a:solidFill>
                <a:latin typeface="Times New Roman" panose="02020603050405020304" pitchFamily="18" charset="0"/>
                <a:ea typeface="Times New Roman" panose="02020603050405020304" pitchFamily="18" charset="0"/>
              </a:rPr>
              <a:t>12 horas, pois para dar uma volta completa ele precisa de 24 horas aproximadamente.</a:t>
            </a:r>
            <a:endParaRPr lang="pt-BR" b="1" dirty="0">
              <a:solidFill>
                <a:srgbClr val="FF0000"/>
              </a:solidFill>
            </a:endParaRPr>
          </a:p>
        </p:txBody>
      </p:sp>
    </p:spTree>
    <p:extLst>
      <p:ext uri="{BB962C8B-B14F-4D97-AF65-F5344CB8AC3E}">
        <p14:creationId xmlns:p14="http://schemas.microsoft.com/office/powerpoint/2010/main" val="57207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114F414-D9B7-4AF7-887D-1988303BD01C}"/>
              </a:ext>
            </a:extLst>
          </p:cNvPr>
          <p:cNvSpPr/>
          <p:nvPr/>
        </p:nvSpPr>
        <p:spPr>
          <a:xfrm>
            <a:off x="118369" y="142445"/>
            <a:ext cx="6096000" cy="1671291"/>
          </a:xfrm>
          <a:prstGeom prst="rect">
            <a:avLst/>
          </a:prstGeom>
        </p:spPr>
        <p:txBody>
          <a:bodyPr>
            <a:spAutoFit/>
          </a:bodyPr>
          <a:lstStyle/>
          <a:p>
            <a:pPr algn="just">
              <a:lnSpc>
                <a:spcPct val="114000"/>
              </a:lnSpc>
            </a:pPr>
            <a:r>
              <a:rPr lang="pt-PT" b="1" dirty="0">
                <a:latin typeface="Times New Roman" panose="02020603050405020304" pitchFamily="18" charset="0"/>
                <a:ea typeface="Times New Roman" panose="02020603050405020304" pitchFamily="18" charset="0"/>
              </a:rPr>
              <a:t>Questão 7) Atenção: </a:t>
            </a:r>
            <a:r>
              <a:rPr lang="pt-BR" dirty="0">
                <a:latin typeface="Times New Roman" panose="02020603050405020304" pitchFamily="18" charset="0"/>
                <a:ea typeface="Times New Roman" panose="02020603050405020304" pitchFamily="18" charset="0"/>
              </a:rPr>
              <a:t>Você</a:t>
            </a:r>
            <a:r>
              <a:rPr lang="pt-PT" dirty="0">
                <a:latin typeface="Times New Roman" panose="02020603050405020304" pitchFamily="18" charset="0"/>
                <a:ea typeface="Times New Roman" panose="02020603050405020304" pitchFamily="18" charset="0"/>
              </a:rPr>
              <a:t> só pode responder a questão </a:t>
            </a:r>
            <a:r>
              <a:rPr lang="pt-PT" b="1" dirty="0">
                <a:latin typeface="Times New Roman" panose="02020603050405020304" pitchFamily="18" charset="0"/>
                <a:ea typeface="Times New Roman" panose="02020603050405020304" pitchFamily="18" charset="0"/>
              </a:rPr>
              <a:t>7a </a:t>
            </a:r>
            <a:r>
              <a:rPr lang="pt-PT" dirty="0">
                <a:latin typeface="Times New Roman" panose="02020603050405020304" pitchFamily="18" charset="0"/>
                <a:ea typeface="Times New Roman" panose="02020603050405020304" pitchFamily="18" charset="0"/>
              </a:rPr>
              <a:t>abaixo  se você construiu o relógio de Sol que pedimos para o seu professor ensinar você fazer, </a:t>
            </a:r>
            <a:r>
              <a:rPr lang="pt-PT" b="1" dirty="0">
                <a:latin typeface="Times New Roman" panose="02020603050405020304" pitchFamily="18" charset="0"/>
                <a:ea typeface="Times New Roman" panose="02020603050405020304" pitchFamily="18" charset="0"/>
              </a:rPr>
              <a:t>CASO CONTRÁRIO</a:t>
            </a:r>
            <a:r>
              <a:rPr lang="pt-PT" dirty="0">
                <a:latin typeface="Times New Roman" panose="02020603050405020304" pitchFamily="18" charset="0"/>
                <a:ea typeface="Times New Roman" panose="02020603050405020304" pitchFamily="18" charset="0"/>
              </a:rPr>
              <a:t>, você só pode responder, se souber, a questão </a:t>
            </a:r>
            <a:r>
              <a:rPr lang="pt-PT" b="1" dirty="0">
                <a:latin typeface="Times New Roman" panose="02020603050405020304" pitchFamily="18" charset="0"/>
                <a:ea typeface="Times New Roman" panose="02020603050405020304" pitchFamily="18" charset="0"/>
              </a:rPr>
              <a:t>7b</a:t>
            </a:r>
            <a:r>
              <a:rPr lang="pt-PT" dirty="0">
                <a:latin typeface="Times New Roman" panose="02020603050405020304" pitchFamily="18" charset="0"/>
                <a:ea typeface="Times New Roman" panose="02020603050405020304" pitchFamily="18" charset="0"/>
              </a:rPr>
              <a:t>. Você não pode responder às duas!</a:t>
            </a:r>
            <a:endParaRPr lang="pt-BR" dirty="0"/>
          </a:p>
        </p:txBody>
      </p:sp>
      <p:pic>
        <p:nvPicPr>
          <p:cNvPr id="5" name="Imagem 4">
            <a:extLst>
              <a:ext uri="{FF2B5EF4-FFF2-40B4-BE49-F238E27FC236}">
                <a16:creationId xmlns:a16="http://schemas.microsoft.com/office/drawing/2014/main" id="{61CF6FA4-56C8-4503-BE70-8659C36BE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038" y="93382"/>
            <a:ext cx="2155342" cy="2385823"/>
          </a:xfrm>
          <a:prstGeom prst="rect">
            <a:avLst/>
          </a:prstGeom>
        </p:spPr>
      </p:pic>
      <p:sp>
        <p:nvSpPr>
          <p:cNvPr id="6" name="Retângulo 5">
            <a:extLst>
              <a:ext uri="{FF2B5EF4-FFF2-40B4-BE49-F238E27FC236}">
                <a16:creationId xmlns:a16="http://schemas.microsoft.com/office/drawing/2014/main" id="{61AA2852-DBAB-4984-9656-C072FBDBEF9B}"/>
              </a:ext>
            </a:extLst>
          </p:cNvPr>
          <p:cNvSpPr/>
          <p:nvPr/>
        </p:nvSpPr>
        <p:spPr>
          <a:xfrm>
            <a:off x="100952" y="1770469"/>
            <a:ext cx="6096000" cy="1014893"/>
          </a:xfrm>
          <a:prstGeom prst="rect">
            <a:avLst/>
          </a:prstGeom>
        </p:spPr>
        <p:txBody>
          <a:bodyPr>
            <a:spAutoFit/>
          </a:bodyPr>
          <a:lstStyle/>
          <a:p>
            <a:pPr algn="just" hangingPunct="0">
              <a:lnSpc>
                <a:spcPct val="114000"/>
              </a:lnSpc>
            </a:pPr>
            <a:r>
              <a:rPr lang="pt-PT" b="1" dirty="0">
                <a:latin typeface="Times New Roman" panose="02020603050405020304" pitchFamily="18" charset="0"/>
                <a:ea typeface="Times New Roman" panose="02020603050405020304" pitchFamily="18" charset="0"/>
              </a:rPr>
              <a:t>Questão 7a) (1 ponto) </a:t>
            </a:r>
            <a:r>
              <a:rPr lang="pt-PT" dirty="0">
                <a:latin typeface="Times New Roman" panose="02020603050405020304" pitchFamily="18" charset="0"/>
                <a:ea typeface="Times New Roman" panose="02020603050405020304" pitchFamily="18" charset="0"/>
              </a:rPr>
              <a:t>Enviamos para o seu professor representante da OBA um detalhado esquema sobre como fazer um relógio de Sol. Ao lado tem uma foto de como ficaria o </a:t>
            </a:r>
            <a:r>
              <a:rPr lang="pt-PT" dirty="0" smtClean="0">
                <a:latin typeface="Times New Roman" panose="02020603050405020304" pitchFamily="18" charset="0"/>
                <a:ea typeface="Times New Roman" panose="02020603050405020304" pitchFamily="18" charset="0"/>
              </a:rPr>
              <a:t>seu</a:t>
            </a:r>
            <a:endParaRPr lang="pt-BR" dirty="0">
              <a:latin typeface="Times New Roman" panose="02020603050405020304" pitchFamily="18" charset="0"/>
              <a:ea typeface="Times New Roman" panose="02020603050405020304" pitchFamily="18" charset="0"/>
            </a:endParaRPr>
          </a:p>
        </p:txBody>
      </p:sp>
      <p:sp>
        <p:nvSpPr>
          <p:cNvPr id="8" name="Retângulo 7">
            <a:extLst>
              <a:ext uri="{FF2B5EF4-FFF2-40B4-BE49-F238E27FC236}">
                <a16:creationId xmlns:a16="http://schemas.microsoft.com/office/drawing/2014/main" id="{B1DA30B9-99CB-4E86-920E-B09D4ACB69D1}"/>
              </a:ext>
            </a:extLst>
          </p:cNvPr>
          <p:cNvSpPr/>
          <p:nvPr/>
        </p:nvSpPr>
        <p:spPr>
          <a:xfrm>
            <a:off x="127078" y="3132632"/>
            <a:ext cx="11847208" cy="1039708"/>
          </a:xfrm>
          <a:prstGeom prst="rect">
            <a:avLst/>
          </a:prstGeom>
        </p:spPr>
        <p:txBody>
          <a:bodyPr wrap="square">
            <a:spAutoFit/>
          </a:bodyPr>
          <a:lstStyle/>
          <a:p>
            <a:pPr algn="just" hangingPunct="0">
              <a:lnSpc>
                <a:spcPct val="114000"/>
              </a:lnSpc>
              <a:spcAft>
                <a:spcPts val="0"/>
              </a:spcAft>
            </a:pPr>
            <a:r>
              <a:rPr lang="pt-PT" b="1" dirty="0">
                <a:latin typeface="Times New Roman" panose="02020603050405020304" pitchFamily="18" charset="0"/>
                <a:ea typeface="Times New Roman" panose="02020603050405020304" pitchFamily="18" charset="0"/>
              </a:rPr>
              <a:t>Pergunta 7a</a:t>
            </a:r>
            <a:r>
              <a:rPr lang="pt-PT" b="1" baseline="-25000" dirty="0">
                <a:latin typeface="Times New Roman" panose="02020603050405020304" pitchFamily="18" charset="0"/>
                <a:ea typeface="Times New Roman" panose="02020603050405020304" pitchFamily="18" charset="0"/>
              </a:rPr>
              <a:t>1</a:t>
            </a:r>
            <a:r>
              <a:rPr lang="pt-PT" b="1" dirty="0">
                <a:latin typeface="Times New Roman" panose="02020603050405020304" pitchFamily="18" charset="0"/>
                <a:ea typeface="Times New Roman" panose="02020603050405020304" pitchFamily="18" charset="0"/>
              </a:rPr>
              <a:t>) (0,5 ponto) </a:t>
            </a:r>
            <a:r>
              <a:rPr lang="pt-PT" dirty="0">
                <a:latin typeface="Times New Roman" panose="02020603050405020304" pitchFamily="18" charset="0"/>
                <a:ea typeface="Times New Roman" panose="02020603050405020304" pitchFamily="18" charset="0"/>
              </a:rPr>
              <a:t>Para que o relógio de Sol funcionasse você precisava orientá-lo ao longo de qual direção cardeal? Em outras palavras, o “ponteiro” representado pelo palito de dente na figura ao lado, deveria ficar ao longo de qual direção cardeal? Leste-Oeste ou Norte-Sul?</a:t>
            </a:r>
            <a:endParaRPr lang="pt-BR" dirty="0">
              <a:latin typeface="Times New Roman" panose="02020603050405020304" pitchFamily="18" charset="0"/>
              <a:ea typeface="Times New Roman" panose="02020603050405020304" pitchFamily="18" charset="0"/>
            </a:endParaRPr>
          </a:p>
        </p:txBody>
      </p:sp>
      <p:sp>
        <p:nvSpPr>
          <p:cNvPr id="9" name="Retângulo 8">
            <a:extLst>
              <a:ext uri="{FF2B5EF4-FFF2-40B4-BE49-F238E27FC236}">
                <a16:creationId xmlns:a16="http://schemas.microsoft.com/office/drawing/2014/main" id="{AA363583-406D-470C-8838-3BC14692CF31}"/>
              </a:ext>
            </a:extLst>
          </p:cNvPr>
          <p:cNvSpPr/>
          <p:nvPr/>
        </p:nvSpPr>
        <p:spPr>
          <a:xfrm>
            <a:off x="147223" y="4148676"/>
            <a:ext cx="1588897" cy="408125"/>
          </a:xfrm>
          <a:prstGeom prst="rect">
            <a:avLst/>
          </a:prstGeom>
        </p:spPr>
        <p:txBody>
          <a:bodyPr wrap="none">
            <a:spAutoFit/>
          </a:bodyPr>
          <a:lstStyle/>
          <a:p>
            <a:pPr algn="just">
              <a:lnSpc>
                <a:spcPct val="114000"/>
              </a:lnSpc>
            </a:pPr>
            <a:r>
              <a:rPr lang="pt-BR" b="1" dirty="0">
                <a:latin typeface="Times New Roman" panose="02020603050405020304" pitchFamily="18" charset="0"/>
                <a:ea typeface="Times New Roman" panose="02020603050405020304" pitchFamily="18" charset="0"/>
              </a:rPr>
              <a:t>Resposta </a:t>
            </a:r>
            <a:r>
              <a:rPr lang="pt-PT" b="1" dirty="0">
                <a:latin typeface="Times New Roman" panose="02020603050405020304" pitchFamily="18" charset="0"/>
                <a:ea typeface="Times New Roman" panose="02020603050405020304" pitchFamily="18" charset="0"/>
              </a:rPr>
              <a:t>7a</a:t>
            </a:r>
            <a:r>
              <a:rPr lang="pt-PT" b="1" baseline="-25000" dirty="0">
                <a:latin typeface="Times New Roman" panose="02020603050405020304" pitchFamily="18" charset="0"/>
                <a:ea typeface="Times New Roman" panose="02020603050405020304" pitchFamily="18" charset="0"/>
              </a:rPr>
              <a:t>1</a:t>
            </a:r>
            <a:r>
              <a:rPr lang="pt-BR" b="1" dirty="0">
                <a:latin typeface="Times New Roman" panose="02020603050405020304" pitchFamily="18" charset="0"/>
                <a:ea typeface="Times New Roman" panose="02020603050405020304" pitchFamily="18" charset="0"/>
              </a:rPr>
              <a:t>):</a:t>
            </a:r>
            <a:endParaRPr lang="pt-BR" dirty="0"/>
          </a:p>
        </p:txBody>
      </p:sp>
      <p:sp>
        <p:nvSpPr>
          <p:cNvPr id="10" name="Retângulo 9">
            <a:extLst>
              <a:ext uri="{FF2B5EF4-FFF2-40B4-BE49-F238E27FC236}">
                <a16:creationId xmlns:a16="http://schemas.microsoft.com/office/drawing/2014/main" id="{8F4C5CB2-2459-4EF8-8D26-EC5B44FD3709}"/>
              </a:ext>
            </a:extLst>
          </p:cNvPr>
          <p:cNvSpPr/>
          <p:nvPr/>
        </p:nvSpPr>
        <p:spPr>
          <a:xfrm>
            <a:off x="118369" y="4721661"/>
            <a:ext cx="11794958" cy="723916"/>
          </a:xfrm>
          <a:prstGeom prst="rect">
            <a:avLst/>
          </a:prstGeom>
        </p:spPr>
        <p:txBody>
          <a:bodyPr wrap="square">
            <a:spAutoFit/>
          </a:bodyPr>
          <a:lstStyle/>
          <a:p>
            <a:pPr algn="just">
              <a:lnSpc>
                <a:spcPct val="114000"/>
              </a:lnSpc>
            </a:pPr>
            <a:r>
              <a:rPr lang="pt-PT" b="1" dirty="0">
                <a:latin typeface="Times New Roman" panose="02020603050405020304" pitchFamily="18" charset="0"/>
                <a:ea typeface="Times New Roman" panose="02020603050405020304" pitchFamily="18" charset="0"/>
              </a:rPr>
              <a:t>Pergunta 7a</a:t>
            </a:r>
            <a:r>
              <a:rPr lang="pt-PT" b="1" baseline="-25000" dirty="0">
                <a:latin typeface="Times New Roman" panose="02020603050405020304" pitchFamily="18" charset="0"/>
                <a:ea typeface="Times New Roman" panose="02020603050405020304" pitchFamily="18" charset="0"/>
              </a:rPr>
              <a:t>2</a:t>
            </a:r>
            <a:r>
              <a:rPr lang="pt-PT" b="1" dirty="0">
                <a:latin typeface="Times New Roman" panose="02020603050405020304" pitchFamily="18" charset="0"/>
                <a:ea typeface="Times New Roman" panose="02020603050405020304" pitchFamily="18" charset="0"/>
              </a:rPr>
              <a:t>) (0,5 ponto) </a:t>
            </a:r>
            <a:r>
              <a:rPr lang="pt-PT" dirty="0">
                <a:latin typeface="Times New Roman" panose="02020603050405020304" pitchFamily="18" charset="0"/>
                <a:ea typeface="Times New Roman" panose="02020603050405020304" pitchFamily="18" charset="0"/>
              </a:rPr>
              <a:t>A ponta mais alta do palito, isto é, do “ponteiro” do relógio de Sol, deveria ficar apontando para o Pólo Celeste Sul (PCS) ou para o Pólo Celeste Norte (PCN)?</a:t>
            </a:r>
            <a:endParaRPr lang="pt-BR" dirty="0"/>
          </a:p>
        </p:txBody>
      </p:sp>
      <p:sp>
        <p:nvSpPr>
          <p:cNvPr id="11" name="Retângulo 10">
            <a:extLst>
              <a:ext uri="{FF2B5EF4-FFF2-40B4-BE49-F238E27FC236}">
                <a16:creationId xmlns:a16="http://schemas.microsoft.com/office/drawing/2014/main" id="{B9EFE401-BACC-4DF4-A08F-807F65976E45}"/>
              </a:ext>
            </a:extLst>
          </p:cNvPr>
          <p:cNvSpPr/>
          <p:nvPr/>
        </p:nvSpPr>
        <p:spPr>
          <a:xfrm>
            <a:off x="135785" y="5493315"/>
            <a:ext cx="1588897" cy="408125"/>
          </a:xfrm>
          <a:prstGeom prst="rect">
            <a:avLst/>
          </a:prstGeom>
        </p:spPr>
        <p:txBody>
          <a:bodyPr wrap="none">
            <a:spAutoFit/>
          </a:bodyPr>
          <a:lstStyle/>
          <a:p>
            <a:pPr algn="just">
              <a:lnSpc>
                <a:spcPct val="114000"/>
              </a:lnSpc>
            </a:pPr>
            <a:r>
              <a:rPr lang="pt-BR" b="1" dirty="0">
                <a:latin typeface="Times New Roman" panose="02020603050405020304" pitchFamily="18" charset="0"/>
                <a:ea typeface="Times New Roman" panose="02020603050405020304" pitchFamily="18" charset="0"/>
              </a:rPr>
              <a:t>Resposta 7a</a:t>
            </a:r>
            <a:r>
              <a:rPr lang="pt-BR" b="1" baseline="-25000" dirty="0">
                <a:latin typeface="Times New Roman" panose="02020603050405020304" pitchFamily="18" charset="0"/>
                <a:ea typeface="Times New Roman" panose="02020603050405020304" pitchFamily="18" charset="0"/>
              </a:rPr>
              <a:t>2</a:t>
            </a:r>
            <a:r>
              <a:rPr lang="pt-BR" b="1" dirty="0">
                <a:latin typeface="Times New Roman" panose="02020603050405020304" pitchFamily="18" charset="0"/>
                <a:ea typeface="Times New Roman" panose="02020603050405020304" pitchFamily="18" charset="0"/>
              </a:rPr>
              <a:t>):</a:t>
            </a:r>
            <a:endParaRPr lang="pt-BR" dirty="0"/>
          </a:p>
        </p:txBody>
      </p:sp>
      <p:sp>
        <p:nvSpPr>
          <p:cNvPr id="12" name="Retângulo 11">
            <a:extLst>
              <a:ext uri="{FF2B5EF4-FFF2-40B4-BE49-F238E27FC236}">
                <a16:creationId xmlns:a16="http://schemas.microsoft.com/office/drawing/2014/main" id="{2FEC0658-098F-4200-8AE3-B6EA965C32E6}"/>
              </a:ext>
            </a:extLst>
          </p:cNvPr>
          <p:cNvSpPr/>
          <p:nvPr/>
        </p:nvSpPr>
        <p:spPr>
          <a:xfrm>
            <a:off x="1604702" y="4149755"/>
            <a:ext cx="2501198" cy="421526"/>
          </a:xfrm>
          <a:prstGeom prst="rect">
            <a:avLst/>
          </a:prstGeom>
        </p:spPr>
        <p:txBody>
          <a:bodyPr wrap="none">
            <a:spAutoFit/>
          </a:bodyPr>
          <a:lstStyle/>
          <a:p>
            <a:pPr algn="just">
              <a:lnSpc>
                <a:spcPct val="114000"/>
              </a:lnSpc>
            </a:pPr>
            <a:r>
              <a:rPr lang="pt-BR" sz="2000" b="1" dirty="0">
                <a:solidFill>
                  <a:srgbClr val="FF0000"/>
                </a:solidFill>
                <a:latin typeface="Times New Roman" panose="02020603050405020304" pitchFamily="18" charset="0"/>
                <a:ea typeface="Times New Roman" panose="02020603050405020304" pitchFamily="18" charset="0"/>
              </a:rPr>
              <a:t>Na direção Norte-Sul</a:t>
            </a:r>
            <a:endParaRPr lang="pt-BR" sz="2000" b="1" dirty="0">
              <a:solidFill>
                <a:srgbClr val="FF0000"/>
              </a:solidFill>
            </a:endParaRPr>
          </a:p>
        </p:txBody>
      </p:sp>
      <p:sp>
        <p:nvSpPr>
          <p:cNvPr id="13" name="Retângulo 12">
            <a:extLst>
              <a:ext uri="{FF2B5EF4-FFF2-40B4-BE49-F238E27FC236}">
                <a16:creationId xmlns:a16="http://schemas.microsoft.com/office/drawing/2014/main" id="{5AF372D9-1298-45BB-8AD7-551B8C0FF866}"/>
              </a:ext>
            </a:extLst>
          </p:cNvPr>
          <p:cNvSpPr/>
          <p:nvPr/>
        </p:nvSpPr>
        <p:spPr>
          <a:xfrm>
            <a:off x="1615392" y="5528149"/>
            <a:ext cx="10263099" cy="772391"/>
          </a:xfrm>
          <a:prstGeom prst="rect">
            <a:avLst/>
          </a:prstGeom>
        </p:spPr>
        <p:txBody>
          <a:bodyPr wrap="square">
            <a:spAutoFit/>
          </a:bodyPr>
          <a:lstStyle/>
          <a:p>
            <a:pPr algn="just">
              <a:lnSpc>
                <a:spcPct val="114000"/>
              </a:lnSpc>
            </a:pPr>
            <a:r>
              <a:rPr lang="pt-BR" sz="2000" b="1" dirty="0">
                <a:solidFill>
                  <a:srgbClr val="FF0000"/>
                </a:solidFill>
                <a:latin typeface="Times New Roman" panose="02020603050405020304" pitchFamily="18" charset="0"/>
                <a:ea typeface="Times New Roman" panose="02020603050405020304" pitchFamily="18" charset="0"/>
              </a:rPr>
              <a:t>Para o </a:t>
            </a:r>
            <a:r>
              <a:rPr lang="pt-PT" sz="2000" b="1" dirty="0">
                <a:solidFill>
                  <a:srgbClr val="FF0000"/>
                </a:solidFill>
                <a:latin typeface="Times New Roman" panose="02020603050405020304" pitchFamily="18" charset="0"/>
                <a:ea typeface="Times New Roman" panose="02020603050405020304" pitchFamily="18" charset="0"/>
              </a:rPr>
              <a:t>Pólo Celeste Sul (PCS) se o aluno mora no hemisfério Sul e para o Pólo Celeste Norte (PCN) se o aluno mora no hemisfério norte.</a:t>
            </a:r>
            <a:endParaRPr lang="pt-BR" sz="2000" b="1" dirty="0">
              <a:solidFill>
                <a:srgbClr val="FF0000"/>
              </a:solidFill>
            </a:endParaRPr>
          </a:p>
        </p:txBody>
      </p:sp>
      <p:sp>
        <p:nvSpPr>
          <p:cNvPr id="3" name="Retângulo 2"/>
          <p:cNvSpPr/>
          <p:nvPr/>
        </p:nvSpPr>
        <p:spPr>
          <a:xfrm>
            <a:off x="130627" y="2691432"/>
            <a:ext cx="10737669" cy="383310"/>
          </a:xfrm>
          <a:prstGeom prst="rect">
            <a:avLst/>
          </a:prstGeom>
        </p:spPr>
        <p:txBody>
          <a:bodyPr wrap="square">
            <a:spAutoFit/>
          </a:bodyPr>
          <a:lstStyle/>
          <a:p>
            <a:pPr algn="just" hangingPunct="0">
              <a:lnSpc>
                <a:spcPct val="114000"/>
              </a:lnSpc>
            </a:pPr>
            <a:r>
              <a:rPr lang="pt-PT" dirty="0">
                <a:latin typeface="Times New Roman" panose="02020603050405020304" pitchFamily="18" charset="0"/>
                <a:ea typeface="Times New Roman" panose="02020603050405020304" pitchFamily="18" charset="0"/>
              </a:rPr>
              <a:t>relógio de Sol. Esperamos que você tenha feito o relógio de Sol, pois é muito fácil de fazer e funciona muito bem</a:t>
            </a:r>
            <a:r>
              <a:rPr lang="pt-PT" dirty="0" smtClean="0">
                <a:latin typeface="Times New Roman" panose="02020603050405020304" pitchFamily="18" charset="0"/>
                <a:ea typeface="Times New Roman" panose="02020603050405020304" pitchFamily="18" charset="0"/>
              </a:rPr>
              <a:t>.</a:t>
            </a:r>
            <a:endParaRPr lang="pt-B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133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E1B6535-87B2-4982-B9F0-CD14458575D0}"/>
              </a:ext>
            </a:extLst>
          </p:cNvPr>
          <p:cNvGrpSpPr>
            <a:grpSpLocks/>
          </p:cNvGrpSpPr>
          <p:nvPr/>
        </p:nvGrpSpPr>
        <p:grpSpPr bwMode="auto">
          <a:xfrm>
            <a:off x="8984188" y="2371046"/>
            <a:ext cx="2139532" cy="2014512"/>
            <a:chOff x="7370" y="10744"/>
            <a:chExt cx="3969" cy="3560"/>
          </a:xfrm>
        </p:grpSpPr>
        <p:sp>
          <p:nvSpPr>
            <p:cNvPr id="3" name="Oval 3">
              <a:extLst>
                <a:ext uri="{FF2B5EF4-FFF2-40B4-BE49-F238E27FC236}">
                  <a16:creationId xmlns:a16="http://schemas.microsoft.com/office/drawing/2014/main" id="{5556CC67-28DE-4E32-A0A8-03AB7D2103E2}"/>
                </a:ext>
              </a:extLst>
            </p:cNvPr>
            <p:cNvSpPr>
              <a:spLocks noChangeAspect="1" noChangeArrowheads="1"/>
            </p:cNvSpPr>
            <p:nvPr/>
          </p:nvSpPr>
          <p:spPr bwMode="auto">
            <a:xfrm>
              <a:off x="7370" y="10744"/>
              <a:ext cx="3968" cy="35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5" name="Line 4">
              <a:extLst>
                <a:ext uri="{FF2B5EF4-FFF2-40B4-BE49-F238E27FC236}">
                  <a16:creationId xmlns:a16="http://schemas.microsoft.com/office/drawing/2014/main" id="{68286877-40A4-42FB-81AD-9E083395D199}"/>
                </a:ext>
              </a:extLst>
            </p:cNvPr>
            <p:cNvSpPr>
              <a:spLocks noChangeAspect="1" noChangeShapeType="1"/>
            </p:cNvSpPr>
            <p:nvPr/>
          </p:nvSpPr>
          <p:spPr bwMode="auto">
            <a:xfrm>
              <a:off x="9351" y="10744"/>
              <a:ext cx="0" cy="3528"/>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Line 5">
              <a:extLst>
                <a:ext uri="{FF2B5EF4-FFF2-40B4-BE49-F238E27FC236}">
                  <a16:creationId xmlns:a16="http://schemas.microsoft.com/office/drawing/2014/main" id="{BDFE4D1D-D8A4-4133-943C-BB581DEAF9F1}"/>
                </a:ext>
              </a:extLst>
            </p:cNvPr>
            <p:cNvSpPr>
              <a:spLocks noChangeAspect="1" noChangeShapeType="1"/>
            </p:cNvSpPr>
            <p:nvPr/>
          </p:nvSpPr>
          <p:spPr bwMode="auto">
            <a:xfrm>
              <a:off x="7391" y="12522"/>
              <a:ext cx="3948"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grpSp>
      <p:sp>
        <p:nvSpPr>
          <p:cNvPr id="7" name="Retângulo 6">
            <a:extLst>
              <a:ext uri="{FF2B5EF4-FFF2-40B4-BE49-F238E27FC236}">
                <a16:creationId xmlns:a16="http://schemas.microsoft.com/office/drawing/2014/main" id="{374E298C-A4B3-495A-8C5A-F2E6D35A9A53}"/>
              </a:ext>
            </a:extLst>
          </p:cNvPr>
          <p:cNvSpPr/>
          <p:nvPr/>
        </p:nvSpPr>
        <p:spPr>
          <a:xfrm>
            <a:off x="100613" y="95050"/>
            <a:ext cx="8421943" cy="2653740"/>
          </a:xfrm>
          <a:prstGeom prst="rect">
            <a:avLst/>
          </a:prstGeom>
        </p:spPr>
        <p:txBody>
          <a:bodyPr wrap="square">
            <a:spAutoFit/>
          </a:bodyPr>
          <a:lstStyle/>
          <a:p>
            <a:pPr algn="just" hangingPunct="0">
              <a:lnSpc>
                <a:spcPct val="114000"/>
              </a:lnSpc>
              <a:spcAft>
                <a:spcPts val="0"/>
              </a:spcAft>
              <a:tabLst>
                <a:tab pos="6839585" algn="r"/>
              </a:tabLst>
            </a:pPr>
            <a:r>
              <a:rPr lang="pt-PT" b="1" dirty="0">
                <a:latin typeface="Times New Roman" panose="02020603050405020304" pitchFamily="18" charset="0"/>
                <a:ea typeface="Times New Roman" panose="02020603050405020304" pitchFamily="18" charset="0"/>
              </a:rPr>
              <a:t>Atenção: você só pode responder a questão 7b abaixo, se não construiu o relógio de Sol.</a:t>
            </a:r>
            <a:r>
              <a:rPr lang="pt-PT" sz="2000" dirty="0">
                <a:effectLst/>
                <a:latin typeface="Times New Roman" panose="02020603050405020304" pitchFamily="18" charset="0"/>
                <a:ea typeface="Times New Roman" panose="02020603050405020304" pitchFamily="18" charset="0"/>
              </a:rPr>
              <a:t> </a:t>
            </a:r>
            <a:r>
              <a:rPr lang="pt-PT" b="1" dirty="0">
                <a:latin typeface="Times New Roman" panose="02020603050405020304" pitchFamily="18" charset="0"/>
                <a:ea typeface="Times New Roman" panose="02020603050405020304" pitchFamily="18" charset="0"/>
              </a:rPr>
              <a:t>Questão 7b (1 ponto) </a:t>
            </a:r>
            <a:r>
              <a:rPr lang="pt-PT" dirty="0">
                <a:latin typeface="Times New Roman" panose="02020603050405020304" pitchFamily="18" charset="0"/>
                <a:ea typeface="Times New Roman" panose="02020603050405020304" pitchFamily="18" charset="0"/>
              </a:rPr>
              <a:t>Na questão </a:t>
            </a:r>
            <a:r>
              <a:rPr lang="pt-PT" b="1" dirty="0">
                <a:latin typeface="Times New Roman" panose="02020603050405020304" pitchFamily="18" charset="0"/>
                <a:ea typeface="Times New Roman" panose="02020603050405020304" pitchFamily="18" charset="0"/>
              </a:rPr>
              <a:t>3b</a:t>
            </a:r>
            <a:r>
              <a:rPr lang="pt-PT" dirty="0">
                <a:latin typeface="Times New Roman" panose="02020603050405020304" pitchFamily="18" charset="0"/>
                <a:ea typeface="Times New Roman" panose="02020603050405020304" pitchFamily="18" charset="0"/>
              </a:rPr>
              <a:t> mencionamos que o ex-asteróide ÉRIS foi promovido a PLANETA ANÃO e na questão 4 explicamos as regras para definir se um astro é planeta anão ou não. Rimou, não? Na figura ao lado está a órbita elíptica de Éris ao redor do Sol, o mais distante dos planetas anões (ele tem uma lua chamada Disnomia). Chamamos de </a:t>
            </a:r>
            <a:r>
              <a:rPr lang="pt-PT" b="1" dirty="0">
                <a:latin typeface="Times New Roman" panose="02020603050405020304" pitchFamily="18" charset="0"/>
                <a:ea typeface="Times New Roman" panose="02020603050405020304" pitchFamily="18" charset="0"/>
              </a:rPr>
              <a:t>eixo maior</a:t>
            </a:r>
            <a:r>
              <a:rPr lang="pt-PT" dirty="0">
                <a:latin typeface="Times New Roman" panose="02020603050405020304" pitchFamily="18" charset="0"/>
                <a:ea typeface="Times New Roman" panose="02020603050405020304" pitchFamily="18" charset="0"/>
              </a:rPr>
              <a:t>, e representamos por </a:t>
            </a:r>
            <a:r>
              <a:rPr lang="pt-PT" b="1" dirty="0">
                <a:latin typeface="Times New Roman" panose="02020603050405020304" pitchFamily="18" charset="0"/>
                <a:ea typeface="Times New Roman" panose="02020603050405020304" pitchFamily="18" charset="0"/>
              </a:rPr>
              <a:t>“A” </a:t>
            </a:r>
            <a:r>
              <a:rPr lang="pt-PT" dirty="0">
                <a:latin typeface="Times New Roman" panose="02020603050405020304" pitchFamily="18" charset="0"/>
                <a:ea typeface="Times New Roman" panose="02020603050405020304" pitchFamily="18" charset="0"/>
              </a:rPr>
              <a:t>ao segmento de reta horizontal. Chamamos de </a:t>
            </a:r>
            <a:r>
              <a:rPr lang="pt-PT" b="1" dirty="0">
                <a:latin typeface="Times New Roman" panose="02020603050405020304" pitchFamily="18" charset="0"/>
                <a:ea typeface="Times New Roman" panose="02020603050405020304" pitchFamily="18" charset="0"/>
              </a:rPr>
              <a:t>eixo menor</a:t>
            </a:r>
            <a:r>
              <a:rPr lang="pt-PT" dirty="0">
                <a:latin typeface="Times New Roman" panose="02020603050405020304" pitchFamily="18" charset="0"/>
                <a:ea typeface="Times New Roman" panose="02020603050405020304" pitchFamily="18" charset="0"/>
              </a:rPr>
              <a:t> da elipse e representamos por </a:t>
            </a:r>
            <a:r>
              <a:rPr lang="pt-PT" b="1" dirty="0">
                <a:latin typeface="Times New Roman" panose="02020603050405020304" pitchFamily="18" charset="0"/>
                <a:ea typeface="Times New Roman" panose="02020603050405020304" pitchFamily="18" charset="0"/>
              </a:rPr>
              <a:t>“B” </a:t>
            </a:r>
            <a:r>
              <a:rPr lang="pt-PT" dirty="0">
                <a:latin typeface="Times New Roman" panose="02020603050405020304" pitchFamily="18" charset="0"/>
                <a:ea typeface="Times New Roman" panose="02020603050405020304" pitchFamily="18" charset="0"/>
              </a:rPr>
              <a:t>ao segmento de reta vertical da figura.</a:t>
            </a:r>
            <a:endParaRPr lang="pt-BR" sz="2000" dirty="0">
              <a:effectLst/>
              <a:latin typeface="Times New Roman" panose="02020603050405020304" pitchFamily="18" charset="0"/>
              <a:ea typeface="Times New Roman" panose="02020603050405020304" pitchFamily="18" charset="0"/>
            </a:endParaRPr>
          </a:p>
        </p:txBody>
      </p:sp>
      <p:sp>
        <p:nvSpPr>
          <p:cNvPr id="10" name="Retângulo 9">
            <a:extLst>
              <a:ext uri="{FF2B5EF4-FFF2-40B4-BE49-F238E27FC236}">
                <a16:creationId xmlns:a16="http://schemas.microsoft.com/office/drawing/2014/main" id="{84005296-0346-4093-A28B-2453C623887E}"/>
              </a:ext>
            </a:extLst>
          </p:cNvPr>
          <p:cNvSpPr/>
          <p:nvPr/>
        </p:nvSpPr>
        <p:spPr>
          <a:xfrm>
            <a:off x="100613" y="2715217"/>
            <a:ext cx="8326212" cy="723916"/>
          </a:xfrm>
          <a:prstGeom prst="rect">
            <a:avLst/>
          </a:prstGeom>
        </p:spPr>
        <p:txBody>
          <a:bodyPr wrap="square">
            <a:spAutoFit/>
          </a:bodyPr>
          <a:lstStyle/>
          <a:p>
            <a:pPr algn="just">
              <a:lnSpc>
                <a:spcPct val="114000"/>
              </a:lnSpc>
            </a:pPr>
            <a:r>
              <a:rPr lang="pt-PT" b="1" dirty="0">
                <a:latin typeface="Times New Roman" panose="02020603050405020304" pitchFamily="18" charset="0"/>
                <a:ea typeface="Times New Roman" panose="02020603050405020304" pitchFamily="18" charset="0"/>
              </a:rPr>
              <a:t>Pergunta 7b</a:t>
            </a:r>
            <a:r>
              <a:rPr lang="pt-PT" b="1" baseline="-25000" dirty="0">
                <a:latin typeface="Times New Roman" panose="02020603050405020304" pitchFamily="18" charset="0"/>
                <a:ea typeface="Times New Roman" panose="02020603050405020304" pitchFamily="18" charset="0"/>
              </a:rPr>
              <a:t>1</a:t>
            </a:r>
            <a:r>
              <a:rPr lang="pt-PT" b="1" dirty="0">
                <a:latin typeface="Times New Roman" panose="02020603050405020304" pitchFamily="18" charset="0"/>
                <a:ea typeface="Times New Roman" panose="02020603050405020304" pitchFamily="18" charset="0"/>
              </a:rPr>
              <a:t>) (0,5 ponto) </a:t>
            </a:r>
            <a:r>
              <a:rPr lang="pt-PT" dirty="0">
                <a:latin typeface="Times New Roman" panose="02020603050405020304" pitchFamily="18" charset="0"/>
                <a:ea typeface="Times New Roman" panose="02020603050405020304" pitchFamily="18" charset="0"/>
              </a:rPr>
              <a:t>Meça o comprimento de </a:t>
            </a:r>
            <a:r>
              <a:rPr lang="pt-PT" b="1" dirty="0">
                <a:latin typeface="Times New Roman" panose="02020603050405020304" pitchFamily="18" charset="0"/>
                <a:ea typeface="Times New Roman" panose="02020603050405020304" pitchFamily="18" charset="0"/>
              </a:rPr>
              <a:t>A</a:t>
            </a:r>
            <a:r>
              <a:rPr lang="pt-PT" dirty="0">
                <a:latin typeface="Times New Roman" panose="02020603050405020304" pitchFamily="18" charset="0"/>
                <a:ea typeface="Times New Roman" panose="02020603050405020304" pitchFamily="18" charset="0"/>
              </a:rPr>
              <a:t> e de </a:t>
            </a:r>
            <a:r>
              <a:rPr lang="pt-PT" b="1" dirty="0">
                <a:latin typeface="Times New Roman" panose="02020603050405020304" pitchFamily="18" charset="0"/>
                <a:ea typeface="Times New Roman" panose="02020603050405020304" pitchFamily="18" charset="0"/>
              </a:rPr>
              <a:t>B</a:t>
            </a:r>
            <a:r>
              <a:rPr lang="pt-PT" dirty="0">
                <a:latin typeface="Times New Roman" panose="02020603050405020304" pitchFamily="18" charset="0"/>
                <a:ea typeface="Times New Roman" panose="02020603050405020304" pitchFamily="18" charset="0"/>
              </a:rPr>
              <a:t> com uma régua qualquer (</a:t>
            </a:r>
            <a:r>
              <a:rPr lang="pt-PT" b="1" i="1" dirty="0">
                <a:latin typeface="Times New Roman" panose="02020603050405020304" pitchFamily="18" charset="0"/>
                <a:ea typeface="Times New Roman" panose="02020603050405020304" pitchFamily="18" charset="0"/>
              </a:rPr>
              <a:t>ou contando os </a:t>
            </a:r>
            <a:r>
              <a:rPr lang="pt-PT" b="1" i="1" dirty="0">
                <a:latin typeface="Times New Roman" panose="02020603050405020304" pitchFamily="18" charset="0"/>
                <a:ea typeface="Times New Roman" panose="02020603050405020304" pitchFamily="18" charset="0"/>
              </a:rPr>
              <a:t>pontinhos</a:t>
            </a:r>
            <a:r>
              <a:rPr lang="pt-PT" dirty="0">
                <a:latin typeface="Times New Roman" panose="02020603050405020304" pitchFamily="18" charset="0"/>
                <a:ea typeface="Times New Roman" panose="02020603050405020304" pitchFamily="18" charset="0"/>
              </a:rPr>
              <a:t>) e calcule o achatamento (chame de </a:t>
            </a:r>
            <a:r>
              <a:rPr lang="pt-PT" b="1" dirty="0">
                <a:latin typeface="Times New Roman" panose="02020603050405020304" pitchFamily="18" charset="0"/>
                <a:ea typeface="Times New Roman" panose="02020603050405020304" pitchFamily="18" charset="0"/>
              </a:rPr>
              <a:t>“e”</a:t>
            </a:r>
            <a:r>
              <a:rPr lang="pt-PT" dirty="0">
                <a:latin typeface="Times New Roman" panose="02020603050405020304" pitchFamily="18" charset="0"/>
                <a:ea typeface="Times New Roman" panose="02020603050405020304" pitchFamily="18" charset="0"/>
              </a:rPr>
              <a:t>) da </a:t>
            </a:r>
            <a:r>
              <a:rPr lang="pt-PT" dirty="0" smtClean="0">
                <a:latin typeface="Times New Roman" panose="02020603050405020304" pitchFamily="18" charset="0"/>
                <a:ea typeface="Times New Roman" panose="02020603050405020304" pitchFamily="18" charset="0"/>
              </a:rPr>
              <a:t>elipse </a:t>
            </a:r>
            <a:r>
              <a:rPr lang="pt-PT" dirty="0">
                <a:latin typeface="Times New Roman" panose="02020603050405020304" pitchFamily="18" charset="0"/>
                <a:ea typeface="Times New Roman" panose="02020603050405020304" pitchFamily="18" charset="0"/>
              </a:rPr>
              <a:t>fazendo a </a:t>
            </a:r>
            <a:endParaRPr lang="pt-BR" dirty="0"/>
          </a:p>
        </p:txBody>
      </p:sp>
      <p:sp>
        <p:nvSpPr>
          <p:cNvPr id="12" name="Retângulo 11">
            <a:extLst>
              <a:ext uri="{FF2B5EF4-FFF2-40B4-BE49-F238E27FC236}">
                <a16:creationId xmlns:a16="http://schemas.microsoft.com/office/drawing/2014/main" id="{6F91A5C0-2E8E-4051-9CDA-8B106CBB964E}"/>
              </a:ext>
            </a:extLst>
          </p:cNvPr>
          <p:cNvSpPr/>
          <p:nvPr/>
        </p:nvSpPr>
        <p:spPr>
          <a:xfrm>
            <a:off x="125076" y="3518903"/>
            <a:ext cx="1043876" cy="408125"/>
          </a:xfrm>
          <a:prstGeom prst="rect">
            <a:avLst/>
          </a:prstGeom>
        </p:spPr>
        <p:txBody>
          <a:bodyPr wrap="none">
            <a:spAutoFit/>
          </a:bodyPr>
          <a:lstStyle/>
          <a:p>
            <a:pPr algn="just">
              <a:lnSpc>
                <a:spcPct val="114000"/>
              </a:lnSpc>
            </a:pPr>
            <a:r>
              <a:rPr lang="pt-PT" dirty="0" smtClean="0">
                <a:latin typeface="Times New Roman" panose="02020603050405020304" pitchFamily="18" charset="0"/>
                <a:ea typeface="Times New Roman" panose="02020603050405020304" pitchFamily="18" charset="0"/>
              </a:rPr>
              <a:t>continha</a:t>
            </a:r>
            <a:r>
              <a:rPr lang="pt-PT" dirty="0">
                <a:latin typeface="Times New Roman" panose="02020603050405020304" pitchFamily="18" charset="0"/>
                <a:ea typeface="Times New Roman" panose="02020603050405020304" pitchFamily="18" charset="0"/>
              </a:rPr>
              <a:t>:</a:t>
            </a:r>
            <a:endParaRPr lang="pt-BR" dirty="0"/>
          </a:p>
        </p:txBody>
      </p:sp>
      <p:graphicFrame>
        <p:nvGraphicFramePr>
          <p:cNvPr id="14" name="Objeto 13">
            <a:extLst>
              <a:ext uri="{FF2B5EF4-FFF2-40B4-BE49-F238E27FC236}">
                <a16:creationId xmlns:a16="http://schemas.microsoft.com/office/drawing/2014/main" id="{2CE3D522-4074-4BCC-9EDB-0721B57A5BBF}"/>
              </a:ext>
            </a:extLst>
          </p:cNvPr>
          <p:cNvGraphicFramePr>
            <a:graphicFrameLocks noChangeAspect="1"/>
          </p:cNvGraphicFramePr>
          <p:nvPr>
            <p:extLst>
              <p:ext uri="{D42A27DB-BD31-4B8C-83A1-F6EECF244321}">
                <p14:modId xmlns:p14="http://schemas.microsoft.com/office/powerpoint/2010/main" val="1600243399"/>
              </p:ext>
            </p:extLst>
          </p:nvPr>
        </p:nvGraphicFramePr>
        <p:xfrm>
          <a:off x="1206879" y="3389369"/>
          <a:ext cx="1591390" cy="646330"/>
        </p:xfrm>
        <a:graphic>
          <a:graphicData uri="http://schemas.openxmlformats.org/presentationml/2006/ole">
            <mc:AlternateContent xmlns:mc="http://schemas.openxmlformats.org/markup-compatibility/2006">
              <mc:Choice xmlns:v="urn:schemas-microsoft-com:vml" Requires="v">
                <p:oleObj spid="_x0000_s5208" r:id="rId3" imgW="914400" imgH="508000" progId="Equation.3">
                  <p:embed/>
                </p:oleObj>
              </mc:Choice>
              <mc:Fallback>
                <p:oleObj r:id="rId3" imgW="914400" imgH="5080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879" y="3389369"/>
                        <a:ext cx="1591390" cy="646330"/>
                      </a:xfrm>
                      <a:prstGeom prst="rect">
                        <a:avLst/>
                      </a:prstGeom>
                      <a:noFill/>
                    </p:spPr>
                  </p:pic>
                </p:oleObj>
              </mc:Fallback>
            </mc:AlternateContent>
          </a:graphicData>
        </a:graphic>
      </p:graphicFrame>
      <p:sp>
        <p:nvSpPr>
          <p:cNvPr id="15" name="Retângulo 14">
            <a:extLst>
              <a:ext uri="{FF2B5EF4-FFF2-40B4-BE49-F238E27FC236}">
                <a16:creationId xmlns:a16="http://schemas.microsoft.com/office/drawing/2014/main" id="{82D9A659-4DDA-4A52-8A40-126399A3F75D}"/>
              </a:ext>
            </a:extLst>
          </p:cNvPr>
          <p:cNvSpPr/>
          <p:nvPr/>
        </p:nvSpPr>
        <p:spPr>
          <a:xfrm>
            <a:off x="181294" y="4132970"/>
            <a:ext cx="2236510" cy="369332"/>
          </a:xfrm>
          <a:prstGeom prst="rect">
            <a:avLst/>
          </a:prstGeom>
        </p:spPr>
        <p:txBody>
          <a:bodyPr wrap="none">
            <a:spAutoFit/>
          </a:bodyPr>
          <a:lstStyle/>
          <a:p>
            <a:pPr algn="just" hangingPunct="0">
              <a:spcAft>
                <a:spcPts val="0"/>
              </a:spcAft>
              <a:tabLst>
                <a:tab pos="6839585" algn="r"/>
              </a:tabLst>
            </a:pPr>
            <a:r>
              <a:rPr lang="pt-PT" dirty="0">
                <a:latin typeface="Times New Roman" panose="02020603050405020304" pitchFamily="18" charset="0"/>
                <a:ea typeface="Times New Roman" panose="02020603050405020304" pitchFamily="18" charset="0"/>
              </a:rPr>
              <a:t>Faça aqui suas contas:</a:t>
            </a:r>
            <a:endParaRPr lang="pt-BR" sz="3600" dirty="0">
              <a:effectLst/>
              <a:latin typeface="Times New Roman" panose="02020603050405020304" pitchFamily="18" charset="0"/>
              <a:ea typeface="Times New Roman" panose="02020603050405020304" pitchFamily="18" charset="0"/>
            </a:endParaRPr>
          </a:p>
        </p:txBody>
      </p:sp>
      <p:graphicFrame>
        <p:nvGraphicFramePr>
          <p:cNvPr id="17" name="Objeto 16">
            <a:extLst>
              <a:ext uri="{FF2B5EF4-FFF2-40B4-BE49-F238E27FC236}">
                <a16:creationId xmlns:a16="http://schemas.microsoft.com/office/drawing/2014/main" id="{DBA137EB-5798-465C-A386-7F0846576B24}"/>
              </a:ext>
            </a:extLst>
          </p:cNvPr>
          <p:cNvGraphicFramePr>
            <a:graphicFrameLocks noChangeAspect="1"/>
          </p:cNvGraphicFramePr>
          <p:nvPr>
            <p:extLst>
              <p:ext uri="{D42A27DB-BD31-4B8C-83A1-F6EECF244321}">
                <p14:modId xmlns:p14="http://schemas.microsoft.com/office/powerpoint/2010/main" val="965222896"/>
              </p:ext>
            </p:extLst>
          </p:nvPr>
        </p:nvGraphicFramePr>
        <p:xfrm>
          <a:off x="313243" y="4544807"/>
          <a:ext cx="1591390" cy="646330"/>
        </p:xfrm>
        <a:graphic>
          <a:graphicData uri="http://schemas.openxmlformats.org/presentationml/2006/ole">
            <mc:AlternateContent xmlns:mc="http://schemas.openxmlformats.org/markup-compatibility/2006">
              <mc:Choice xmlns:v="urn:schemas-microsoft-com:vml" Requires="v">
                <p:oleObj spid="_x0000_s5209" r:id="rId5" imgW="914400" imgH="508000" progId="Equation.3">
                  <p:embed/>
                </p:oleObj>
              </mc:Choice>
              <mc:Fallback>
                <p:oleObj r:id="rId5" imgW="914400" imgH="508000" progId="Equation.3">
                  <p:embed/>
                  <p:pic>
                    <p:nvPicPr>
                      <p:cNvPr id="14" name="Objeto 13">
                        <a:extLst>
                          <a:ext uri="{FF2B5EF4-FFF2-40B4-BE49-F238E27FC236}">
                            <a16:creationId xmlns:a16="http://schemas.microsoft.com/office/drawing/2014/main" id="{2CE3D522-4074-4BCC-9EDB-0721B57A5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43" y="4544807"/>
                        <a:ext cx="1591390" cy="646330"/>
                      </a:xfrm>
                      <a:prstGeom prst="rect">
                        <a:avLst/>
                      </a:prstGeom>
                      <a:noFill/>
                    </p:spPr>
                  </p:pic>
                </p:oleObj>
              </mc:Fallback>
            </mc:AlternateContent>
          </a:graphicData>
        </a:graphic>
      </p:graphicFrame>
      <p:sp>
        <p:nvSpPr>
          <p:cNvPr id="18" name="Retângulo 17">
            <a:extLst>
              <a:ext uri="{FF2B5EF4-FFF2-40B4-BE49-F238E27FC236}">
                <a16:creationId xmlns:a16="http://schemas.microsoft.com/office/drawing/2014/main" id="{3AFB5860-E2B8-4BA4-B0B0-81FECF1E3C6C}"/>
              </a:ext>
            </a:extLst>
          </p:cNvPr>
          <p:cNvSpPr/>
          <p:nvPr/>
        </p:nvSpPr>
        <p:spPr>
          <a:xfrm>
            <a:off x="1906614" y="4732828"/>
            <a:ext cx="7054761" cy="408125"/>
          </a:xfrm>
          <a:prstGeom prst="rect">
            <a:avLst/>
          </a:prstGeom>
        </p:spPr>
        <p:txBody>
          <a:bodyPr wrap="square">
            <a:spAutoFit/>
          </a:bodyPr>
          <a:lstStyle/>
          <a:p>
            <a:pPr algn="just">
              <a:lnSpc>
                <a:spcPct val="114000"/>
              </a:lnSpc>
            </a:pPr>
            <a:r>
              <a:rPr lang="pt-PT" dirty="0">
                <a:solidFill>
                  <a:srgbClr val="FF0000"/>
                </a:solidFill>
                <a:latin typeface="Times New Roman" panose="02020603050405020304" pitchFamily="18" charset="0"/>
                <a:ea typeface="Times New Roman" panose="02020603050405020304" pitchFamily="18" charset="0"/>
              </a:rPr>
              <a:t>Usando os “pontinhos pretos” como unidade de comprimento temos: </a:t>
            </a:r>
            <a:endParaRPr lang="pt-BR" dirty="0">
              <a:solidFill>
                <a:srgbClr val="FF0000"/>
              </a:solidFill>
            </a:endParaRPr>
          </a:p>
        </p:txBody>
      </p:sp>
      <p:sp>
        <p:nvSpPr>
          <p:cNvPr id="19" name="Retângulo 18">
            <a:extLst>
              <a:ext uri="{FF2B5EF4-FFF2-40B4-BE49-F238E27FC236}">
                <a16:creationId xmlns:a16="http://schemas.microsoft.com/office/drawing/2014/main" id="{F601F1FB-2CD0-492B-B1AD-CDCE783A88ED}"/>
              </a:ext>
            </a:extLst>
          </p:cNvPr>
          <p:cNvSpPr/>
          <p:nvPr/>
        </p:nvSpPr>
        <p:spPr>
          <a:xfrm>
            <a:off x="294879" y="5383347"/>
            <a:ext cx="526106" cy="388633"/>
          </a:xfrm>
          <a:prstGeom prst="rect">
            <a:avLst/>
          </a:prstGeom>
        </p:spPr>
        <p:txBody>
          <a:bodyPr wrap="none">
            <a:spAutoFit/>
          </a:bodyPr>
          <a:lstStyle/>
          <a:p>
            <a:pPr algn="just">
              <a:lnSpc>
                <a:spcPct val="114000"/>
              </a:lnSpc>
            </a:pPr>
            <a:r>
              <a:rPr lang="pt-PT" dirty="0">
                <a:solidFill>
                  <a:srgbClr val="FF0000"/>
                </a:solidFill>
                <a:latin typeface="Times New Roman" panose="02020603050405020304" pitchFamily="18" charset="0"/>
                <a:ea typeface="Times New Roman" panose="02020603050405020304" pitchFamily="18" charset="0"/>
              </a:rPr>
              <a:t>B =</a:t>
            </a:r>
            <a:endParaRPr lang="pt-BR" dirty="0">
              <a:solidFill>
                <a:srgbClr val="FF0000"/>
              </a:solidFill>
            </a:endParaRPr>
          </a:p>
        </p:txBody>
      </p:sp>
      <p:sp>
        <p:nvSpPr>
          <p:cNvPr id="20" name="Retângulo 19">
            <a:extLst>
              <a:ext uri="{FF2B5EF4-FFF2-40B4-BE49-F238E27FC236}">
                <a16:creationId xmlns:a16="http://schemas.microsoft.com/office/drawing/2014/main" id="{B39D8D59-3BED-4E45-89BA-2053B3EEEDFE}"/>
              </a:ext>
            </a:extLst>
          </p:cNvPr>
          <p:cNvSpPr/>
          <p:nvPr/>
        </p:nvSpPr>
        <p:spPr>
          <a:xfrm>
            <a:off x="688064" y="5383347"/>
            <a:ext cx="1601721" cy="388633"/>
          </a:xfrm>
          <a:prstGeom prst="rect">
            <a:avLst/>
          </a:prstGeom>
        </p:spPr>
        <p:txBody>
          <a:bodyPr wrap="none">
            <a:spAutoFit/>
          </a:bodyPr>
          <a:lstStyle/>
          <a:p>
            <a:pPr algn="just">
              <a:lnSpc>
                <a:spcPct val="114000"/>
              </a:lnSpc>
            </a:pPr>
            <a:r>
              <a:rPr lang="pt-PT" dirty="0">
                <a:solidFill>
                  <a:srgbClr val="FF0000"/>
                </a:solidFill>
                <a:latin typeface="Times New Roman" panose="02020603050405020304" pitchFamily="18" charset="0"/>
                <a:ea typeface="Times New Roman" panose="02020603050405020304" pitchFamily="18" charset="0"/>
              </a:rPr>
              <a:t>58 pontinhos e </a:t>
            </a:r>
            <a:endParaRPr lang="pt-BR" dirty="0">
              <a:solidFill>
                <a:srgbClr val="FF0000"/>
              </a:solidFill>
            </a:endParaRPr>
          </a:p>
        </p:txBody>
      </p:sp>
      <p:sp>
        <p:nvSpPr>
          <p:cNvPr id="21" name="Retângulo 20">
            <a:extLst>
              <a:ext uri="{FF2B5EF4-FFF2-40B4-BE49-F238E27FC236}">
                <a16:creationId xmlns:a16="http://schemas.microsoft.com/office/drawing/2014/main" id="{52592695-8E92-49ED-8979-F16FE2E4681F}"/>
              </a:ext>
            </a:extLst>
          </p:cNvPr>
          <p:cNvSpPr/>
          <p:nvPr/>
        </p:nvSpPr>
        <p:spPr>
          <a:xfrm>
            <a:off x="2111155" y="5383347"/>
            <a:ext cx="2430537" cy="388633"/>
          </a:xfrm>
          <a:prstGeom prst="rect">
            <a:avLst/>
          </a:prstGeom>
        </p:spPr>
        <p:txBody>
          <a:bodyPr wrap="none">
            <a:spAutoFit/>
          </a:bodyPr>
          <a:lstStyle/>
          <a:p>
            <a:pPr algn="just">
              <a:lnSpc>
                <a:spcPct val="114000"/>
              </a:lnSpc>
            </a:pPr>
            <a:r>
              <a:rPr lang="pt-PT" dirty="0">
                <a:solidFill>
                  <a:srgbClr val="FF0000"/>
                </a:solidFill>
                <a:latin typeface="Times New Roman" panose="02020603050405020304" pitchFamily="18" charset="0"/>
                <a:ea typeface="Times New Roman" panose="02020603050405020304" pitchFamily="18" charset="0"/>
              </a:rPr>
              <a:t>A = 66 pontinhos, logo: </a:t>
            </a:r>
            <a:endParaRPr lang="pt-BR" dirty="0">
              <a:solidFill>
                <a:srgbClr val="FF0000"/>
              </a:solidFill>
            </a:endParaRPr>
          </a:p>
        </p:txBody>
      </p:sp>
      <mc:AlternateContent xmlns:mc="http://schemas.openxmlformats.org/markup-compatibility/2006">
        <mc:Choice xmlns:a14="http://schemas.microsoft.com/office/drawing/2010/main" Requires="a14">
          <p:sp>
            <p:nvSpPr>
              <p:cNvPr id="23" name="Retângulo 22">
                <a:extLst>
                  <a:ext uri="{FF2B5EF4-FFF2-40B4-BE49-F238E27FC236}">
                    <a16:creationId xmlns:a16="http://schemas.microsoft.com/office/drawing/2014/main" id="{21FD0A96-2016-417D-81DA-85258329325E}"/>
                  </a:ext>
                </a:extLst>
              </p:cNvPr>
              <p:cNvSpPr/>
              <p:nvPr/>
            </p:nvSpPr>
            <p:spPr>
              <a:xfrm>
                <a:off x="2033889" y="6005351"/>
                <a:ext cx="601447" cy="408125"/>
              </a:xfrm>
              <a:prstGeom prst="rect">
                <a:avLst/>
              </a:prstGeom>
            </p:spPr>
            <p:txBody>
              <a:bodyPr wrap="none">
                <a:spAutoFit/>
              </a:bodyPr>
              <a:lstStyle/>
              <a:p>
                <a:pPr algn="just">
                  <a:lnSpc>
                    <a:spcPct val="114000"/>
                  </a:lnSpc>
                </a:pPr>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panose="02040503050406030204" pitchFamily="18" charset="0"/>
                        </a:rPr>
                        <m:t>𝒆</m:t>
                      </m:r>
                      <m:r>
                        <a:rPr lang="pt-BR" b="0"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23" name="Retângulo 22">
                <a:extLst>
                  <a:ext uri="{FF2B5EF4-FFF2-40B4-BE49-F238E27FC236}">
                    <a16:creationId xmlns:a16="http://schemas.microsoft.com/office/drawing/2014/main" id="{21FD0A96-2016-417D-81DA-85258329325E}"/>
                  </a:ext>
                </a:extLst>
              </p:cNvPr>
              <p:cNvSpPr>
                <a:spLocks noRot="1" noChangeAspect="1" noMove="1" noResize="1" noEditPoints="1" noAdjustHandles="1" noChangeArrowheads="1" noChangeShapeType="1" noTextEdit="1"/>
              </p:cNvSpPr>
              <p:nvPr/>
            </p:nvSpPr>
            <p:spPr>
              <a:xfrm>
                <a:off x="2033889" y="6005351"/>
                <a:ext cx="601447" cy="408125"/>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4" name="Retângulo 23">
                <a:extLst>
                  <a:ext uri="{FF2B5EF4-FFF2-40B4-BE49-F238E27FC236}">
                    <a16:creationId xmlns:a16="http://schemas.microsoft.com/office/drawing/2014/main" id="{3088ABAA-B835-46CE-BAF9-FE991C83E3C3}"/>
                  </a:ext>
                </a:extLst>
              </p:cNvPr>
              <p:cNvSpPr/>
              <p:nvPr/>
            </p:nvSpPr>
            <p:spPr>
              <a:xfrm>
                <a:off x="2432233" y="5690384"/>
                <a:ext cx="1683923" cy="1025281"/>
              </a:xfrm>
              <a:prstGeom prst="rect">
                <a:avLst/>
              </a:prstGeom>
            </p:spPr>
            <p:txBody>
              <a:bodyPr wrap="none">
                <a:spAutoFit/>
              </a:bodyPr>
              <a:lstStyle/>
              <a:p>
                <a:pPr algn="just">
                  <a:lnSpc>
                    <a:spcPct val="114000"/>
                  </a:lnSpc>
                </a:pPr>
                <a14:m>
                  <m:oMathPara xmlns:m="http://schemas.openxmlformats.org/officeDocument/2006/math">
                    <m:oMathParaPr>
                      <m:jc m:val="centerGroup"/>
                    </m:oMathParaPr>
                    <m:oMath xmlns:m="http://schemas.openxmlformats.org/officeDocument/2006/math">
                      <m:rad>
                        <m:radPr>
                          <m:degHide m:val="on"/>
                          <m:ctrlPr>
                            <a:rPr lang="pt-BR" i="1" smtClean="0">
                              <a:solidFill>
                                <a:srgbClr val="FF0000"/>
                              </a:solidFill>
                              <a:latin typeface="Cambria Math" panose="02040503050406030204" pitchFamily="18" charset="0"/>
                            </a:rPr>
                          </m:ctrlPr>
                        </m:radPr>
                        <m:deg/>
                        <m:e>
                          <m:r>
                            <a:rPr lang="pt-BR">
                              <a:solidFill>
                                <a:srgbClr val="FF0000"/>
                              </a:solidFill>
                              <a:latin typeface="Cambria Math" panose="02040503050406030204" pitchFamily="18" charset="0"/>
                            </a:rPr>
                            <m:t>1</m:t>
                          </m:r>
                          <m:r>
                            <a:rPr lang="pt-BR" i="0">
                              <a:solidFill>
                                <a:srgbClr val="FF0000"/>
                              </a:solidFill>
                              <a:latin typeface="Cambria Math" panose="02040503050406030204" pitchFamily="18" charset="0"/>
                            </a:rPr>
                            <m:t>−</m:t>
                          </m:r>
                          <m:sSup>
                            <m:sSupPr>
                              <m:ctrlPr>
                                <a:rPr lang="pt-BR" i="1">
                                  <a:solidFill>
                                    <a:srgbClr val="FF0000"/>
                                  </a:solidFill>
                                  <a:latin typeface="Cambria Math" panose="02040503050406030204" pitchFamily="18" charset="0"/>
                                </a:rPr>
                              </m:ctrlPr>
                            </m:sSupPr>
                            <m:e>
                              <m:d>
                                <m:dPr>
                                  <m:ctrlPr>
                                    <a:rPr lang="pt-BR" i="1">
                                      <a:solidFill>
                                        <a:srgbClr val="FF0000"/>
                                      </a:solidFill>
                                      <a:latin typeface="Cambria Math" panose="02040503050406030204" pitchFamily="18" charset="0"/>
                                    </a:rPr>
                                  </m:ctrlPr>
                                </m:dPr>
                                <m:e>
                                  <m:f>
                                    <m:fPr>
                                      <m:ctrlPr>
                                        <a:rPr lang="pt-BR" i="1">
                                          <a:solidFill>
                                            <a:srgbClr val="FF0000"/>
                                          </a:solidFill>
                                          <a:latin typeface="Cambria Math" panose="02040503050406030204" pitchFamily="18" charset="0"/>
                                        </a:rPr>
                                      </m:ctrlPr>
                                    </m:fPr>
                                    <m:num>
                                      <m:r>
                                        <a:rPr lang="pt-BR" i="0">
                                          <a:solidFill>
                                            <a:srgbClr val="FF0000"/>
                                          </a:solidFill>
                                          <a:latin typeface="Cambria Math" panose="02040503050406030204" pitchFamily="18" charset="0"/>
                                        </a:rPr>
                                        <m:t>58</m:t>
                                      </m:r>
                                    </m:num>
                                    <m:den>
                                      <m:r>
                                        <a:rPr lang="pt-BR" i="0">
                                          <a:solidFill>
                                            <a:srgbClr val="FF0000"/>
                                          </a:solidFill>
                                          <a:latin typeface="Cambria Math" panose="02040503050406030204" pitchFamily="18" charset="0"/>
                                        </a:rPr>
                                        <m:t>66</m:t>
                                      </m:r>
                                    </m:den>
                                  </m:f>
                                </m:e>
                              </m:d>
                            </m:e>
                            <m:sup>
                              <m:r>
                                <a:rPr lang="pt-BR" i="0">
                                  <a:solidFill>
                                    <a:srgbClr val="FF0000"/>
                                  </a:solidFill>
                                  <a:latin typeface="Cambria Math" panose="02040503050406030204" pitchFamily="18" charset="0"/>
                                </a:rPr>
                                <m:t>2</m:t>
                              </m:r>
                            </m:sup>
                          </m:sSup>
                        </m:e>
                      </m:rad>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24" name="Retângulo 23">
                <a:extLst>
                  <a:ext uri="{FF2B5EF4-FFF2-40B4-BE49-F238E27FC236}">
                    <a16:creationId xmlns:a16="http://schemas.microsoft.com/office/drawing/2014/main" id="{3088ABAA-B835-46CE-BAF9-FE991C83E3C3}"/>
                  </a:ext>
                </a:extLst>
              </p:cNvPr>
              <p:cNvSpPr>
                <a:spLocks noRot="1" noChangeAspect="1" noMove="1" noResize="1" noEditPoints="1" noAdjustHandles="1" noChangeArrowheads="1" noChangeShapeType="1" noTextEdit="1"/>
              </p:cNvSpPr>
              <p:nvPr/>
            </p:nvSpPr>
            <p:spPr>
              <a:xfrm>
                <a:off x="2432233" y="5690384"/>
                <a:ext cx="1683923" cy="1025281"/>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5" name="Retângulo 24">
                <a:extLst>
                  <a:ext uri="{FF2B5EF4-FFF2-40B4-BE49-F238E27FC236}">
                    <a16:creationId xmlns:a16="http://schemas.microsoft.com/office/drawing/2014/main" id="{5A69448A-23CE-4CA0-BF83-6D19D1ED4E8A}"/>
                  </a:ext>
                </a:extLst>
              </p:cNvPr>
              <p:cNvSpPr/>
              <p:nvPr/>
            </p:nvSpPr>
            <p:spPr>
              <a:xfrm>
                <a:off x="3965205" y="5999790"/>
                <a:ext cx="1590372" cy="474682"/>
              </a:xfrm>
              <a:prstGeom prst="rect">
                <a:avLst/>
              </a:prstGeom>
            </p:spPr>
            <p:txBody>
              <a:bodyPr wrap="none">
                <a:spAutoFit/>
              </a:bodyPr>
              <a:lstStyle/>
              <a:p>
                <a:pPr algn="just">
                  <a:lnSpc>
                    <a:spcPct val="114000"/>
                  </a:lnSpc>
                </a:pPr>
                <a14:m>
                  <m:oMathPara xmlns:m="http://schemas.openxmlformats.org/officeDocument/2006/math">
                    <m:oMathParaPr>
                      <m:jc m:val="centerGroup"/>
                    </m:oMathParaPr>
                    <m:oMath xmlns:m="http://schemas.openxmlformats.org/officeDocument/2006/math">
                      <m:rad>
                        <m:radPr>
                          <m:degHide m:val="on"/>
                          <m:ctrlPr>
                            <a:rPr lang="pt-BR" i="1" smtClean="0">
                              <a:solidFill>
                                <a:srgbClr val="FF0000"/>
                              </a:solidFill>
                              <a:latin typeface="Cambria Math" panose="02040503050406030204" pitchFamily="18" charset="0"/>
                            </a:rPr>
                          </m:ctrlPr>
                        </m:radPr>
                        <m:deg/>
                        <m:e>
                          <m:r>
                            <a:rPr lang="pt-BR">
                              <a:solidFill>
                                <a:srgbClr val="FF0000"/>
                              </a:solidFill>
                              <a:latin typeface="Cambria Math" panose="02040503050406030204" pitchFamily="18" charset="0"/>
                            </a:rPr>
                            <m:t>1</m:t>
                          </m:r>
                          <m:r>
                            <a:rPr lang="pt-BR" i="0">
                              <a:solidFill>
                                <a:srgbClr val="FF0000"/>
                              </a:solidFill>
                              <a:latin typeface="Cambria Math" panose="02040503050406030204" pitchFamily="18" charset="0"/>
                            </a:rPr>
                            <m:t>−0,8</m:t>
                          </m:r>
                          <m:sSup>
                            <m:sSupPr>
                              <m:ctrlPr>
                                <a:rPr lang="pt-BR" i="1">
                                  <a:solidFill>
                                    <a:srgbClr val="FF0000"/>
                                  </a:solidFill>
                                  <a:latin typeface="Cambria Math" panose="02040503050406030204" pitchFamily="18" charset="0"/>
                                </a:rPr>
                              </m:ctrlPr>
                            </m:sSupPr>
                            <m:e>
                              <m:r>
                                <a:rPr lang="pt-BR" i="0">
                                  <a:solidFill>
                                    <a:srgbClr val="FF0000"/>
                                  </a:solidFill>
                                  <a:latin typeface="Cambria Math" panose="02040503050406030204" pitchFamily="18" charset="0"/>
                                </a:rPr>
                                <m:t>7</m:t>
                              </m:r>
                            </m:e>
                            <m:sup>
                              <m:r>
                                <a:rPr lang="pt-BR" i="0">
                                  <a:solidFill>
                                    <a:srgbClr val="FF0000"/>
                                  </a:solidFill>
                                  <a:latin typeface="Cambria Math" panose="02040503050406030204" pitchFamily="18" charset="0"/>
                                </a:rPr>
                                <m:t>2</m:t>
                              </m:r>
                            </m:sup>
                          </m:sSup>
                        </m:e>
                      </m:rad>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25" name="Retângulo 24">
                <a:extLst>
                  <a:ext uri="{FF2B5EF4-FFF2-40B4-BE49-F238E27FC236}">
                    <a16:creationId xmlns:a16="http://schemas.microsoft.com/office/drawing/2014/main" id="{5A69448A-23CE-4CA0-BF83-6D19D1ED4E8A}"/>
                  </a:ext>
                </a:extLst>
              </p:cNvPr>
              <p:cNvSpPr>
                <a:spLocks noRot="1" noChangeAspect="1" noMove="1" noResize="1" noEditPoints="1" noAdjustHandles="1" noChangeArrowheads="1" noChangeShapeType="1" noTextEdit="1"/>
              </p:cNvSpPr>
              <p:nvPr/>
            </p:nvSpPr>
            <p:spPr>
              <a:xfrm>
                <a:off x="3965205" y="5999790"/>
                <a:ext cx="1590372" cy="47468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6" name="Retângulo 25">
                <a:extLst>
                  <a:ext uri="{FF2B5EF4-FFF2-40B4-BE49-F238E27FC236}">
                    <a16:creationId xmlns:a16="http://schemas.microsoft.com/office/drawing/2014/main" id="{E848A2C4-7355-4408-94E4-54D492C05736}"/>
                  </a:ext>
                </a:extLst>
              </p:cNvPr>
              <p:cNvSpPr/>
              <p:nvPr/>
            </p:nvSpPr>
            <p:spPr>
              <a:xfrm>
                <a:off x="5446025" y="5999790"/>
                <a:ext cx="1483034" cy="474682"/>
              </a:xfrm>
              <a:prstGeom prst="rect">
                <a:avLst/>
              </a:prstGeom>
            </p:spPr>
            <p:txBody>
              <a:bodyPr wrap="none">
                <a:spAutoFit/>
              </a:bodyPr>
              <a:lstStyle/>
              <a:p>
                <a:pPr algn="just">
                  <a:lnSpc>
                    <a:spcPct val="114000"/>
                  </a:lnSpc>
                </a:pPr>
                <a14:m>
                  <m:oMathPara xmlns:m="http://schemas.openxmlformats.org/officeDocument/2006/math">
                    <m:oMathParaPr>
                      <m:jc m:val="centerGroup"/>
                    </m:oMathParaPr>
                    <m:oMath xmlns:m="http://schemas.openxmlformats.org/officeDocument/2006/math">
                      <m:rad>
                        <m:radPr>
                          <m:degHide m:val="on"/>
                          <m:ctrlPr>
                            <a:rPr lang="pt-BR" i="1" smtClean="0">
                              <a:solidFill>
                                <a:srgbClr val="FF0000"/>
                              </a:solidFill>
                              <a:latin typeface="Cambria Math" panose="02040503050406030204" pitchFamily="18" charset="0"/>
                            </a:rPr>
                          </m:ctrlPr>
                        </m:radPr>
                        <m:deg/>
                        <m:e>
                          <m:r>
                            <a:rPr lang="pt-BR">
                              <a:solidFill>
                                <a:srgbClr val="FF0000"/>
                              </a:solidFill>
                              <a:latin typeface="Cambria Math" panose="02040503050406030204" pitchFamily="18" charset="0"/>
                            </a:rPr>
                            <m:t>1</m:t>
                          </m:r>
                          <m:r>
                            <a:rPr lang="pt-BR" i="0">
                              <a:solidFill>
                                <a:srgbClr val="FF0000"/>
                              </a:solidFill>
                              <a:latin typeface="Cambria Math" panose="02040503050406030204" pitchFamily="18" charset="0"/>
                            </a:rPr>
                            <m:t>−0,75</m:t>
                          </m:r>
                        </m:e>
                      </m:rad>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26" name="Retângulo 25">
                <a:extLst>
                  <a:ext uri="{FF2B5EF4-FFF2-40B4-BE49-F238E27FC236}">
                    <a16:creationId xmlns:a16="http://schemas.microsoft.com/office/drawing/2014/main" id="{E848A2C4-7355-4408-94E4-54D492C05736}"/>
                  </a:ext>
                </a:extLst>
              </p:cNvPr>
              <p:cNvSpPr>
                <a:spLocks noRot="1" noChangeAspect="1" noMove="1" noResize="1" noEditPoints="1" noAdjustHandles="1" noChangeArrowheads="1" noChangeShapeType="1" noTextEdit="1"/>
              </p:cNvSpPr>
              <p:nvPr/>
            </p:nvSpPr>
            <p:spPr>
              <a:xfrm>
                <a:off x="5446025" y="5999790"/>
                <a:ext cx="1483034" cy="474682"/>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7" name="Retângulo 26">
                <a:extLst>
                  <a:ext uri="{FF2B5EF4-FFF2-40B4-BE49-F238E27FC236}">
                    <a16:creationId xmlns:a16="http://schemas.microsoft.com/office/drawing/2014/main" id="{137DF2DC-D394-41AA-B774-D105AF2C9980}"/>
                  </a:ext>
                </a:extLst>
              </p:cNvPr>
              <p:cNvSpPr/>
              <p:nvPr/>
            </p:nvSpPr>
            <p:spPr>
              <a:xfrm>
                <a:off x="6759865" y="5999790"/>
                <a:ext cx="1079078" cy="474682"/>
              </a:xfrm>
              <a:prstGeom prst="rect">
                <a:avLst/>
              </a:prstGeom>
            </p:spPr>
            <p:txBody>
              <a:bodyPr wrap="none">
                <a:spAutoFit/>
              </a:bodyPr>
              <a:lstStyle/>
              <a:p>
                <a:pPr algn="just">
                  <a:lnSpc>
                    <a:spcPct val="114000"/>
                  </a:lnSpc>
                </a:pPr>
                <a14:m>
                  <m:oMathPara xmlns:m="http://schemas.openxmlformats.org/officeDocument/2006/math">
                    <m:oMathParaPr>
                      <m:jc m:val="centerGroup"/>
                    </m:oMathParaPr>
                    <m:oMath xmlns:m="http://schemas.openxmlformats.org/officeDocument/2006/math">
                      <m:rad>
                        <m:radPr>
                          <m:degHide m:val="on"/>
                          <m:ctrlPr>
                            <a:rPr lang="pt-BR" i="1" smtClean="0">
                              <a:solidFill>
                                <a:srgbClr val="FF0000"/>
                              </a:solidFill>
                              <a:latin typeface="Cambria Math" panose="02040503050406030204" pitchFamily="18" charset="0"/>
                            </a:rPr>
                          </m:ctrlPr>
                        </m:radPr>
                        <m:deg/>
                        <m:e>
                          <m:r>
                            <a:rPr lang="pt-BR">
                              <a:solidFill>
                                <a:srgbClr val="FF0000"/>
                              </a:solidFill>
                              <a:latin typeface="Cambria Math" panose="02040503050406030204" pitchFamily="18" charset="0"/>
                            </a:rPr>
                            <m:t>0,25</m:t>
                          </m:r>
                        </m:e>
                      </m:rad>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27" name="Retângulo 26">
                <a:extLst>
                  <a:ext uri="{FF2B5EF4-FFF2-40B4-BE49-F238E27FC236}">
                    <a16:creationId xmlns:a16="http://schemas.microsoft.com/office/drawing/2014/main" id="{137DF2DC-D394-41AA-B774-D105AF2C9980}"/>
                  </a:ext>
                </a:extLst>
              </p:cNvPr>
              <p:cNvSpPr>
                <a:spLocks noRot="1" noChangeAspect="1" noMove="1" noResize="1" noEditPoints="1" noAdjustHandles="1" noChangeArrowheads="1" noChangeShapeType="1" noTextEdit="1"/>
              </p:cNvSpPr>
              <p:nvPr/>
            </p:nvSpPr>
            <p:spPr>
              <a:xfrm>
                <a:off x="6759865" y="5999790"/>
                <a:ext cx="1079078" cy="474682"/>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8" name="Retângulo 27">
                <a:extLst>
                  <a:ext uri="{FF2B5EF4-FFF2-40B4-BE49-F238E27FC236}">
                    <a16:creationId xmlns:a16="http://schemas.microsoft.com/office/drawing/2014/main" id="{28BB5000-5EAD-4275-A68E-36DFFFA9303D}"/>
                  </a:ext>
                </a:extLst>
              </p:cNvPr>
              <p:cNvSpPr/>
              <p:nvPr/>
            </p:nvSpPr>
            <p:spPr>
              <a:xfrm>
                <a:off x="7615322" y="5690383"/>
                <a:ext cx="1036053" cy="1025281"/>
              </a:xfrm>
              <a:prstGeom prst="rect">
                <a:avLst/>
              </a:prstGeom>
            </p:spPr>
            <p:txBody>
              <a:bodyPr wrap="none">
                <a:spAutoFit/>
              </a:bodyPr>
              <a:lstStyle/>
              <a:p>
                <a:pPr algn="just">
                  <a:lnSpc>
                    <a:spcPct val="114000"/>
                  </a:lnSpc>
                </a:pPr>
                <a14:m>
                  <m:oMathPara xmlns:m="http://schemas.openxmlformats.org/officeDocument/2006/math">
                    <m:oMathParaPr>
                      <m:jc m:val="centerGroup"/>
                    </m:oMathParaPr>
                    <m:oMath xmlns:m="http://schemas.openxmlformats.org/officeDocument/2006/math">
                      <m:rad>
                        <m:radPr>
                          <m:degHide m:val="on"/>
                          <m:ctrlPr>
                            <a:rPr lang="pt-BR" i="1" smtClean="0">
                              <a:solidFill>
                                <a:srgbClr val="FF0000"/>
                              </a:solidFill>
                              <a:latin typeface="Cambria Math" panose="02040503050406030204" pitchFamily="18" charset="0"/>
                            </a:rPr>
                          </m:ctrlPr>
                        </m:radPr>
                        <m:deg/>
                        <m:e>
                          <m:f>
                            <m:fPr>
                              <m:ctrlPr>
                                <a:rPr lang="pt-BR" i="1">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25</m:t>
                              </m:r>
                            </m:num>
                            <m:den>
                              <m:r>
                                <a:rPr lang="pt-BR" i="0">
                                  <a:solidFill>
                                    <a:srgbClr val="FF0000"/>
                                  </a:solidFill>
                                  <a:latin typeface="Cambria Math" panose="02040503050406030204" pitchFamily="18" charset="0"/>
                                </a:rPr>
                                <m:t>100</m:t>
                              </m:r>
                            </m:den>
                          </m:f>
                        </m:e>
                      </m:rad>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28" name="Retângulo 27">
                <a:extLst>
                  <a:ext uri="{FF2B5EF4-FFF2-40B4-BE49-F238E27FC236}">
                    <a16:creationId xmlns:a16="http://schemas.microsoft.com/office/drawing/2014/main" id="{28BB5000-5EAD-4275-A68E-36DFFFA9303D}"/>
                  </a:ext>
                </a:extLst>
              </p:cNvPr>
              <p:cNvSpPr>
                <a:spLocks noRot="1" noChangeAspect="1" noMove="1" noResize="1" noEditPoints="1" noAdjustHandles="1" noChangeArrowheads="1" noChangeShapeType="1" noTextEdit="1"/>
              </p:cNvSpPr>
              <p:nvPr/>
            </p:nvSpPr>
            <p:spPr>
              <a:xfrm>
                <a:off x="7615322" y="5690383"/>
                <a:ext cx="1036053" cy="1025281"/>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9" name="Retângulo 28">
                <a:extLst>
                  <a:ext uri="{FF2B5EF4-FFF2-40B4-BE49-F238E27FC236}">
                    <a16:creationId xmlns:a16="http://schemas.microsoft.com/office/drawing/2014/main" id="{9D6FABEF-0C9C-404B-9AFD-5C3CE86FA036}"/>
                  </a:ext>
                </a:extLst>
              </p:cNvPr>
              <p:cNvSpPr/>
              <p:nvPr/>
            </p:nvSpPr>
            <p:spPr>
              <a:xfrm>
                <a:off x="8525205" y="5847857"/>
                <a:ext cx="731290" cy="691921"/>
              </a:xfrm>
              <a:prstGeom prst="rect">
                <a:avLst/>
              </a:prstGeom>
            </p:spPr>
            <p:txBody>
              <a:bodyPr wrap="none">
                <a:spAutoFit/>
              </a:bodyPr>
              <a:lstStyle/>
              <a:p>
                <a:pPr algn="just">
                  <a:lnSpc>
                    <a:spcPct val="114000"/>
                  </a:lnSpc>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5</m:t>
                          </m:r>
                        </m:num>
                        <m:den>
                          <m:r>
                            <a:rPr lang="pt-BR" i="0">
                              <a:solidFill>
                                <a:srgbClr val="FF0000"/>
                              </a:solidFill>
                              <a:latin typeface="Cambria Math" panose="02040503050406030204" pitchFamily="18" charset="0"/>
                            </a:rPr>
                            <m:t>10</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29" name="Retângulo 28">
                <a:extLst>
                  <a:ext uri="{FF2B5EF4-FFF2-40B4-BE49-F238E27FC236}">
                    <a16:creationId xmlns:a16="http://schemas.microsoft.com/office/drawing/2014/main" id="{9D6FABEF-0C9C-404B-9AFD-5C3CE86FA036}"/>
                  </a:ext>
                </a:extLst>
              </p:cNvPr>
              <p:cNvSpPr>
                <a:spLocks noRot="1" noChangeAspect="1" noMove="1" noResize="1" noEditPoints="1" noAdjustHandles="1" noChangeArrowheads="1" noChangeShapeType="1" noTextEdit="1"/>
              </p:cNvSpPr>
              <p:nvPr/>
            </p:nvSpPr>
            <p:spPr>
              <a:xfrm>
                <a:off x="8525205" y="5847857"/>
                <a:ext cx="731290" cy="691921"/>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0" name="Retângulo 29">
                <a:extLst>
                  <a:ext uri="{FF2B5EF4-FFF2-40B4-BE49-F238E27FC236}">
                    <a16:creationId xmlns:a16="http://schemas.microsoft.com/office/drawing/2014/main" id="{A8A7617F-B88C-4FF8-9C80-DF5779E7C6B5}"/>
                  </a:ext>
                </a:extLst>
              </p:cNvPr>
              <p:cNvSpPr/>
              <p:nvPr/>
            </p:nvSpPr>
            <p:spPr>
              <a:xfrm>
                <a:off x="9125314" y="6028997"/>
                <a:ext cx="604653" cy="408125"/>
              </a:xfrm>
              <a:prstGeom prst="rect">
                <a:avLst/>
              </a:prstGeom>
            </p:spPr>
            <p:txBody>
              <a:bodyPr wrap="none">
                <a:spAutoFit/>
              </a:bodyPr>
              <a:lstStyle/>
              <a:p>
                <a:pPr algn="just">
                  <a:lnSpc>
                    <a:spcPct val="114000"/>
                  </a:lnSpc>
                </a:pPr>
                <a14:m>
                  <m:oMath xmlns:m="http://schemas.openxmlformats.org/officeDocument/2006/math">
                    <m:r>
                      <a:rPr lang="pt-PT" b="1"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𝟎</m:t>
                    </m:r>
                    <m:r>
                      <a:rPr lang="pt-PT" b="1"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pt-PT" b="1"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𝟓</m:t>
                    </m:r>
                  </m:oMath>
                </a14:m>
                <a:r>
                  <a:rPr lang="pt-PT" b="1" dirty="0">
                    <a:solidFill>
                      <a:srgbClr val="FF0000"/>
                    </a:solidFill>
                    <a:latin typeface="Times New Roman" panose="02020603050405020304" pitchFamily="18" charset="0"/>
                    <a:ea typeface="Times New Roman" panose="02020603050405020304" pitchFamily="18" charset="0"/>
                  </a:rPr>
                  <a:t>.</a:t>
                </a:r>
                <a:endParaRPr lang="pt-BR" dirty="0">
                  <a:solidFill>
                    <a:srgbClr val="FF0000"/>
                  </a:solidFill>
                </a:endParaRPr>
              </a:p>
            </p:txBody>
          </p:sp>
        </mc:Choice>
        <mc:Fallback>
          <p:sp>
            <p:nvSpPr>
              <p:cNvPr id="30" name="Retângulo 29">
                <a:extLst>
                  <a:ext uri="{FF2B5EF4-FFF2-40B4-BE49-F238E27FC236}">
                    <a16:creationId xmlns:a16="http://schemas.microsoft.com/office/drawing/2014/main" id="{A8A7617F-B88C-4FF8-9C80-DF5779E7C6B5}"/>
                  </a:ext>
                </a:extLst>
              </p:cNvPr>
              <p:cNvSpPr>
                <a:spLocks noRot="1" noChangeAspect="1" noMove="1" noResize="1" noEditPoints="1" noAdjustHandles="1" noChangeArrowheads="1" noChangeShapeType="1" noTextEdit="1"/>
              </p:cNvSpPr>
              <p:nvPr/>
            </p:nvSpPr>
            <p:spPr>
              <a:xfrm>
                <a:off x="9125314" y="6028997"/>
                <a:ext cx="604653" cy="408125"/>
              </a:xfrm>
              <a:prstGeom prst="rect">
                <a:avLst/>
              </a:prstGeom>
              <a:blipFill>
                <a:blip r:embed="rId13"/>
                <a:stretch>
                  <a:fillRect t="-4478" r="-8081" b="-16418"/>
                </a:stretch>
              </a:blipFill>
            </p:spPr>
            <p:txBody>
              <a:bodyPr/>
              <a:lstStyle/>
              <a:p>
                <a:r>
                  <a:rPr lang="pt-BR">
                    <a:noFill/>
                  </a:rPr>
                  <a:t> </a:t>
                </a:r>
              </a:p>
            </p:txBody>
          </p:sp>
        </mc:Fallback>
      </mc:AlternateContent>
    </p:spTree>
    <p:extLst>
      <p:ext uri="{BB962C8B-B14F-4D97-AF65-F5344CB8AC3E}">
        <p14:creationId xmlns:p14="http://schemas.microsoft.com/office/powerpoint/2010/main" val="263610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1+#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3" grpId="0"/>
      <p:bldP spid="24" grpId="0"/>
      <p:bldP spid="25" grpId="0"/>
      <p:bldP spid="26" grpId="0"/>
      <p:bldP spid="27" grpId="0"/>
      <p:bldP spid="28" grpId="0"/>
      <p:bldP spid="29" grpId="0"/>
      <p:bldP spid="30"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TotalTime>
  <Words>3500</Words>
  <Application>Microsoft Office PowerPoint</Application>
  <PresentationFormat>Widescreen</PresentationFormat>
  <Paragraphs>207</Paragraphs>
  <Slides>20</Slides>
  <Notes>0</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2</vt:i4>
      </vt:variant>
      <vt:variant>
        <vt:lpstr>Títulos de slides</vt:lpstr>
      </vt:variant>
      <vt:variant>
        <vt:i4>20</vt:i4>
      </vt:variant>
    </vt:vector>
  </HeadingPairs>
  <TitlesOfParts>
    <vt:vector size="31" baseType="lpstr">
      <vt:lpstr>SimSun</vt:lpstr>
      <vt:lpstr>Arial</vt:lpstr>
      <vt:lpstr>Calibri</vt:lpstr>
      <vt:lpstr>Calibri Light</vt:lpstr>
      <vt:lpstr>Cambria Math</vt:lpstr>
      <vt:lpstr>MS Mincho</vt:lpstr>
      <vt:lpstr>Symbol</vt:lpstr>
      <vt:lpstr>Times New Roman</vt:lpstr>
      <vt:lpstr>Tema do Office</vt:lpstr>
      <vt:lpstr>Imagem de Bitmap</vt:lpstr>
      <vt:lpstr>Microsoft Equation 3.0</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DVM</dc:creator>
  <cp:lastModifiedBy>DVM Informatica</cp:lastModifiedBy>
  <cp:revision>51</cp:revision>
  <dcterms:created xsi:type="dcterms:W3CDTF">2020-08-24T21:39:02Z</dcterms:created>
  <dcterms:modified xsi:type="dcterms:W3CDTF">2020-09-02T18:49:55Z</dcterms:modified>
</cp:coreProperties>
</file>