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56" r:id="rId3"/>
    <p:sldId id="289" r:id="rId4"/>
    <p:sldId id="257" r:id="rId5"/>
    <p:sldId id="258" r:id="rId6"/>
    <p:sldId id="259" r:id="rId7"/>
    <p:sldId id="260" r:id="rId8"/>
    <p:sldId id="261" r:id="rId9"/>
    <p:sldId id="262" r:id="rId10"/>
    <p:sldId id="263" r:id="rId11"/>
    <p:sldId id="264" r:id="rId12"/>
    <p:sldId id="265" r:id="rId13"/>
    <p:sldId id="266" r:id="rId14"/>
    <p:sldId id="267" r:id="rId15"/>
    <p:sldId id="290" r:id="rId16"/>
    <p:sldId id="268" r:id="rId17"/>
    <p:sldId id="269" r:id="rId18"/>
    <p:sldId id="270" r:id="rId19"/>
    <p:sldId id="271" r:id="rId20"/>
    <p:sldId id="272" r:id="rId21"/>
    <p:sldId id="273" r:id="rId22"/>
    <p:sldId id="274" r:id="rId23"/>
    <p:sldId id="275" r:id="rId24"/>
    <p:sldId id="276" r:id="rId25"/>
    <p:sldId id="277" r:id="rId26"/>
    <p:sldId id="278" r:id="rId27"/>
    <p:sldId id="291" r:id="rId28"/>
    <p:sldId id="279" r:id="rId29"/>
    <p:sldId id="280" r:id="rId30"/>
    <p:sldId id="281" r:id="rId31"/>
    <p:sldId id="282" r:id="rId32"/>
    <p:sldId id="283" r:id="rId33"/>
    <p:sldId id="284" r:id="rId34"/>
    <p:sldId id="285" r:id="rId35"/>
    <p:sldId id="286" r:id="rId36"/>
    <p:sldId id="288" r:id="rId3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CA3B29-D5ED-4915-A382-C493BAB616CA}"/>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F822D44-1CB4-4AB2-AA96-4F8DAF4216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671A2BBF-62FC-44B1-A9FD-89B04036078D}"/>
              </a:ext>
            </a:extLst>
          </p:cNvPr>
          <p:cNvSpPr>
            <a:spLocks noGrp="1"/>
          </p:cNvSpPr>
          <p:nvPr>
            <p:ph type="dt" sz="half" idx="10"/>
          </p:nvPr>
        </p:nvSpPr>
        <p:spPr/>
        <p:txBody>
          <a:bodyPr/>
          <a:lstStyle/>
          <a:p>
            <a:fld id="{B90950E2-29ED-4678-A7D2-1A9B0774AAD2}" type="datetimeFigureOut">
              <a:rPr lang="pt-BR" smtClean="0"/>
              <a:t>02/09/2020</a:t>
            </a:fld>
            <a:endParaRPr lang="pt-BR"/>
          </a:p>
        </p:txBody>
      </p:sp>
      <p:sp>
        <p:nvSpPr>
          <p:cNvPr id="5" name="Espaço Reservado para Rodapé 4">
            <a:extLst>
              <a:ext uri="{FF2B5EF4-FFF2-40B4-BE49-F238E27FC236}">
                <a16:creationId xmlns:a16="http://schemas.microsoft.com/office/drawing/2014/main" id="{D05B6D06-4A36-4731-A1C3-C2DDDFC83CC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2747247-CBA3-47A7-A4EC-FC6FF37D8248}"/>
              </a:ext>
            </a:extLst>
          </p:cNvPr>
          <p:cNvSpPr>
            <a:spLocks noGrp="1"/>
          </p:cNvSpPr>
          <p:nvPr>
            <p:ph type="sldNum" sz="quarter" idx="12"/>
          </p:nvPr>
        </p:nvSpPr>
        <p:spPr/>
        <p:txBody>
          <a:bodyPr/>
          <a:lstStyle/>
          <a:p>
            <a:fld id="{4C5BEA41-FC1A-49FA-BDA5-83A39B51C660}" type="slidenum">
              <a:rPr lang="pt-BR" smtClean="0"/>
              <a:t>‹nº›</a:t>
            </a:fld>
            <a:endParaRPr lang="pt-BR"/>
          </a:p>
        </p:txBody>
      </p:sp>
    </p:spTree>
    <p:extLst>
      <p:ext uri="{BB962C8B-B14F-4D97-AF65-F5344CB8AC3E}">
        <p14:creationId xmlns:p14="http://schemas.microsoft.com/office/powerpoint/2010/main" val="2934937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8942E3-A0CD-4342-A806-6950A39726C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6146C2AA-4A0A-4FC7-936C-4E8F6B09A5BE}"/>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9628BBB-AA4B-4F96-A2CD-65D16AD3E252}"/>
              </a:ext>
            </a:extLst>
          </p:cNvPr>
          <p:cNvSpPr>
            <a:spLocks noGrp="1"/>
          </p:cNvSpPr>
          <p:nvPr>
            <p:ph type="dt" sz="half" idx="10"/>
          </p:nvPr>
        </p:nvSpPr>
        <p:spPr/>
        <p:txBody>
          <a:bodyPr/>
          <a:lstStyle/>
          <a:p>
            <a:fld id="{B90950E2-29ED-4678-A7D2-1A9B0774AAD2}" type="datetimeFigureOut">
              <a:rPr lang="pt-BR" smtClean="0"/>
              <a:t>02/09/2020</a:t>
            </a:fld>
            <a:endParaRPr lang="pt-BR"/>
          </a:p>
        </p:txBody>
      </p:sp>
      <p:sp>
        <p:nvSpPr>
          <p:cNvPr id="5" name="Espaço Reservado para Rodapé 4">
            <a:extLst>
              <a:ext uri="{FF2B5EF4-FFF2-40B4-BE49-F238E27FC236}">
                <a16:creationId xmlns:a16="http://schemas.microsoft.com/office/drawing/2014/main" id="{DED52A9D-B1A8-485A-8E65-A61C04D6BF0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32200E4-0CC7-4003-94EE-65F164C2C4E1}"/>
              </a:ext>
            </a:extLst>
          </p:cNvPr>
          <p:cNvSpPr>
            <a:spLocks noGrp="1"/>
          </p:cNvSpPr>
          <p:nvPr>
            <p:ph type="sldNum" sz="quarter" idx="12"/>
          </p:nvPr>
        </p:nvSpPr>
        <p:spPr/>
        <p:txBody>
          <a:bodyPr/>
          <a:lstStyle/>
          <a:p>
            <a:fld id="{4C5BEA41-FC1A-49FA-BDA5-83A39B51C660}" type="slidenum">
              <a:rPr lang="pt-BR" smtClean="0"/>
              <a:t>‹nº›</a:t>
            </a:fld>
            <a:endParaRPr lang="pt-BR"/>
          </a:p>
        </p:txBody>
      </p:sp>
    </p:spTree>
    <p:extLst>
      <p:ext uri="{BB962C8B-B14F-4D97-AF65-F5344CB8AC3E}">
        <p14:creationId xmlns:p14="http://schemas.microsoft.com/office/powerpoint/2010/main" val="3728920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7B6921F-6C11-460F-9230-6FF4A8B2639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A7BD0AF-542C-4D93-8C2C-EFFF49091738}"/>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16602D0-1AF2-45AA-B075-47793EA66888}"/>
              </a:ext>
            </a:extLst>
          </p:cNvPr>
          <p:cNvSpPr>
            <a:spLocks noGrp="1"/>
          </p:cNvSpPr>
          <p:nvPr>
            <p:ph type="dt" sz="half" idx="10"/>
          </p:nvPr>
        </p:nvSpPr>
        <p:spPr/>
        <p:txBody>
          <a:bodyPr/>
          <a:lstStyle/>
          <a:p>
            <a:fld id="{B90950E2-29ED-4678-A7D2-1A9B0774AAD2}" type="datetimeFigureOut">
              <a:rPr lang="pt-BR" smtClean="0"/>
              <a:t>02/09/2020</a:t>
            </a:fld>
            <a:endParaRPr lang="pt-BR"/>
          </a:p>
        </p:txBody>
      </p:sp>
      <p:sp>
        <p:nvSpPr>
          <p:cNvPr id="5" name="Espaço Reservado para Rodapé 4">
            <a:extLst>
              <a:ext uri="{FF2B5EF4-FFF2-40B4-BE49-F238E27FC236}">
                <a16:creationId xmlns:a16="http://schemas.microsoft.com/office/drawing/2014/main" id="{6A5D4A4B-3E10-491C-A152-210F6799EA7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11DDC05-7155-4A7C-9DC5-9F12A949B362}"/>
              </a:ext>
            </a:extLst>
          </p:cNvPr>
          <p:cNvSpPr>
            <a:spLocks noGrp="1"/>
          </p:cNvSpPr>
          <p:nvPr>
            <p:ph type="sldNum" sz="quarter" idx="12"/>
          </p:nvPr>
        </p:nvSpPr>
        <p:spPr/>
        <p:txBody>
          <a:bodyPr/>
          <a:lstStyle/>
          <a:p>
            <a:fld id="{4C5BEA41-FC1A-49FA-BDA5-83A39B51C660}" type="slidenum">
              <a:rPr lang="pt-BR" smtClean="0"/>
              <a:t>‹nº›</a:t>
            </a:fld>
            <a:endParaRPr lang="pt-BR"/>
          </a:p>
        </p:txBody>
      </p:sp>
    </p:spTree>
    <p:extLst>
      <p:ext uri="{BB962C8B-B14F-4D97-AF65-F5344CB8AC3E}">
        <p14:creationId xmlns:p14="http://schemas.microsoft.com/office/powerpoint/2010/main" val="265340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2A8641-1F81-40C2-8D29-12511D1DCA0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E8557FF-D73B-4C52-A022-73F15D2FEB5A}"/>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9CC45E5-F4CD-4002-9F7A-76028951F908}"/>
              </a:ext>
            </a:extLst>
          </p:cNvPr>
          <p:cNvSpPr>
            <a:spLocks noGrp="1"/>
          </p:cNvSpPr>
          <p:nvPr>
            <p:ph type="dt" sz="half" idx="10"/>
          </p:nvPr>
        </p:nvSpPr>
        <p:spPr/>
        <p:txBody>
          <a:bodyPr/>
          <a:lstStyle/>
          <a:p>
            <a:fld id="{B90950E2-29ED-4678-A7D2-1A9B0774AAD2}" type="datetimeFigureOut">
              <a:rPr lang="pt-BR" smtClean="0"/>
              <a:t>02/09/2020</a:t>
            </a:fld>
            <a:endParaRPr lang="pt-BR"/>
          </a:p>
        </p:txBody>
      </p:sp>
      <p:sp>
        <p:nvSpPr>
          <p:cNvPr id="5" name="Espaço Reservado para Rodapé 4">
            <a:extLst>
              <a:ext uri="{FF2B5EF4-FFF2-40B4-BE49-F238E27FC236}">
                <a16:creationId xmlns:a16="http://schemas.microsoft.com/office/drawing/2014/main" id="{47EBA6AA-16C5-4EBE-A91C-FD2653F6ABA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0748C00-6769-4383-8F79-C1B7533A15C1}"/>
              </a:ext>
            </a:extLst>
          </p:cNvPr>
          <p:cNvSpPr>
            <a:spLocks noGrp="1"/>
          </p:cNvSpPr>
          <p:nvPr>
            <p:ph type="sldNum" sz="quarter" idx="12"/>
          </p:nvPr>
        </p:nvSpPr>
        <p:spPr/>
        <p:txBody>
          <a:bodyPr/>
          <a:lstStyle/>
          <a:p>
            <a:fld id="{4C5BEA41-FC1A-49FA-BDA5-83A39B51C660}" type="slidenum">
              <a:rPr lang="pt-BR" smtClean="0"/>
              <a:t>‹nº›</a:t>
            </a:fld>
            <a:endParaRPr lang="pt-BR"/>
          </a:p>
        </p:txBody>
      </p:sp>
    </p:spTree>
    <p:extLst>
      <p:ext uri="{BB962C8B-B14F-4D97-AF65-F5344CB8AC3E}">
        <p14:creationId xmlns:p14="http://schemas.microsoft.com/office/powerpoint/2010/main" val="280566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46187F-A31E-4A0E-B672-B964E6D800A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F467AF9F-871A-46E4-85C4-3FEC2D8A81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DA3A0582-D0B6-4FFC-8E9D-AAC6C87283AA}"/>
              </a:ext>
            </a:extLst>
          </p:cNvPr>
          <p:cNvSpPr>
            <a:spLocks noGrp="1"/>
          </p:cNvSpPr>
          <p:nvPr>
            <p:ph type="dt" sz="half" idx="10"/>
          </p:nvPr>
        </p:nvSpPr>
        <p:spPr/>
        <p:txBody>
          <a:bodyPr/>
          <a:lstStyle/>
          <a:p>
            <a:fld id="{B90950E2-29ED-4678-A7D2-1A9B0774AAD2}" type="datetimeFigureOut">
              <a:rPr lang="pt-BR" smtClean="0"/>
              <a:t>02/09/2020</a:t>
            </a:fld>
            <a:endParaRPr lang="pt-BR"/>
          </a:p>
        </p:txBody>
      </p:sp>
      <p:sp>
        <p:nvSpPr>
          <p:cNvPr id="5" name="Espaço Reservado para Rodapé 4">
            <a:extLst>
              <a:ext uri="{FF2B5EF4-FFF2-40B4-BE49-F238E27FC236}">
                <a16:creationId xmlns:a16="http://schemas.microsoft.com/office/drawing/2014/main" id="{5A465291-2A8C-4D97-A780-F46EB03D2F1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7AB3637-0D7B-4F64-B192-0F6BEA50034B}"/>
              </a:ext>
            </a:extLst>
          </p:cNvPr>
          <p:cNvSpPr>
            <a:spLocks noGrp="1"/>
          </p:cNvSpPr>
          <p:nvPr>
            <p:ph type="sldNum" sz="quarter" idx="12"/>
          </p:nvPr>
        </p:nvSpPr>
        <p:spPr/>
        <p:txBody>
          <a:bodyPr/>
          <a:lstStyle/>
          <a:p>
            <a:fld id="{4C5BEA41-FC1A-49FA-BDA5-83A39B51C660}" type="slidenum">
              <a:rPr lang="pt-BR" smtClean="0"/>
              <a:t>‹nº›</a:t>
            </a:fld>
            <a:endParaRPr lang="pt-BR"/>
          </a:p>
        </p:txBody>
      </p:sp>
    </p:spTree>
    <p:extLst>
      <p:ext uri="{BB962C8B-B14F-4D97-AF65-F5344CB8AC3E}">
        <p14:creationId xmlns:p14="http://schemas.microsoft.com/office/powerpoint/2010/main" val="17108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7E1F46-6D3C-4953-A733-99696621172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032642C-9332-4ED2-9002-9E431D0C66D6}"/>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B9784B29-91A0-418F-87BE-E9A1007E3232}"/>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A4F69AF9-0C54-4210-825D-46D81DA44D26}"/>
              </a:ext>
            </a:extLst>
          </p:cNvPr>
          <p:cNvSpPr>
            <a:spLocks noGrp="1"/>
          </p:cNvSpPr>
          <p:nvPr>
            <p:ph type="dt" sz="half" idx="10"/>
          </p:nvPr>
        </p:nvSpPr>
        <p:spPr/>
        <p:txBody>
          <a:bodyPr/>
          <a:lstStyle/>
          <a:p>
            <a:fld id="{B90950E2-29ED-4678-A7D2-1A9B0774AAD2}" type="datetimeFigureOut">
              <a:rPr lang="pt-BR" smtClean="0"/>
              <a:t>02/09/2020</a:t>
            </a:fld>
            <a:endParaRPr lang="pt-BR"/>
          </a:p>
        </p:txBody>
      </p:sp>
      <p:sp>
        <p:nvSpPr>
          <p:cNvPr id="6" name="Espaço Reservado para Rodapé 5">
            <a:extLst>
              <a:ext uri="{FF2B5EF4-FFF2-40B4-BE49-F238E27FC236}">
                <a16:creationId xmlns:a16="http://schemas.microsoft.com/office/drawing/2014/main" id="{2C8F0D66-72A2-4056-940B-BAD3EC138B0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D809FC3-D0CD-4E3C-911A-6689A029B00F}"/>
              </a:ext>
            </a:extLst>
          </p:cNvPr>
          <p:cNvSpPr>
            <a:spLocks noGrp="1"/>
          </p:cNvSpPr>
          <p:nvPr>
            <p:ph type="sldNum" sz="quarter" idx="12"/>
          </p:nvPr>
        </p:nvSpPr>
        <p:spPr/>
        <p:txBody>
          <a:bodyPr/>
          <a:lstStyle/>
          <a:p>
            <a:fld id="{4C5BEA41-FC1A-49FA-BDA5-83A39B51C660}" type="slidenum">
              <a:rPr lang="pt-BR" smtClean="0"/>
              <a:t>‹nº›</a:t>
            </a:fld>
            <a:endParaRPr lang="pt-BR"/>
          </a:p>
        </p:txBody>
      </p:sp>
    </p:spTree>
    <p:extLst>
      <p:ext uri="{BB962C8B-B14F-4D97-AF65-F5344CB8AC3E}">
        <p14:creationId xmlns:p14="http://schemas.microsoft.com/office/powerpoint/2010/main" val="1531423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F99F8E-FEFC-4FFC-8E75-381C43BFFAD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F260E86-70E4-460A-A0A6-B1B23E1CE7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72A625F6-5CDC-4A39-87CD-7490385DA56D}"/>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EDD0209-AC9F-4E61-BA4D-DF40739775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2AB83435-E3EF-4ACD-AD3B-D7F81775E201}"/>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1D278B0-865B-4400-96D3-94FA8CA3FE6C}"/>
              </a:ext>
            </a:extLst>
          </p:cNvPr>
          <p:cNvSpPr>
            <a:spLocks noGrp="1"/>
          </p:cNvSpPr>
          <p:nvPr>
            <p:ph type="dt" sz="half" idx="10"/>
          </p:nvPr>
        </p:nvSpPr>
        <p:spPr/>
        <p:txBody>
          <a:bodyPr/>
          <a:lstStyle/>
          <a:p>
            <a:fld id="{B90950E2-29ED-4678-A7D2-1A9B0774AAD2}" type="datetimeFigureOut">
              <a:rPr lang="pt-BR" smtClean="0"/>
              <a:t>02/09/2020</a:t>
            </a:fld>
            <a:endParaRPr lang="pt-BR"/>
          </a:p>
        </p:txBody>
      </p:sp>
      <p:sp>
        <p:nvSpPr>
          <p:cNvPr id="8" name="Espaço Reservado para Rodapé 7">
            <a:extLst>
              <a:ext uri="{FF2B5EF4-FFF2-40B4-BE49-F238E27FC236}">
                <a16:creationId xmlns:a16="http://schemas.microsoft.com/office/drawing/2014/main" id="{FC3D517E-EDDB-4AE7-A5E1-41FC4F5369AD}"/>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755DE825-CB6D-4D33-8409-A90E37A036F5}"/>
              </a:ext>
            </a:extLst>
          </p:cNvPr>
          <p:cNvSpPr>
            <a:spLocks noGrp="1"/>
          </p:cNvSpPr>
          <p:nvPr>
            <p:ph type="sldNum" sz="quarter" idx="12"/>
          </p:nvPr>
        </p:nvSpPr>
        <p:spPr/>
        <p:txBody>
          <a:bodyPr/>
          <a:lstStyle/>
          <a:p>
            <a:fld id="{4C5BEA41-FC1A-49FA-BDA5-83A39B51C660}" type="slidenum">
              <a:rPr lang="pt-BR" smtClean="0"/>
              <a:t>‹nº›</a:t>
            </a:fld>
            <a:endParaRPr lang="pt-BR"/>
          </a:p>
        </p:txBody>
      </p:sp>
    </p:spTree>
    <p:extLst>
      <p:ext uri="{BB962C8B-B14F-4D97-AF65-F5344CB8AC3E}">
        <p14:creationId xmlns:p14="http://schemas.microsoft.com/office/powerpoint/2010/main" val="284584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27EA49-60BF-4912-90FC-1343E606584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75160FF1-1C25-4889-AD83-6C9275CB09E1}"/>
              </a:ext>
            </a:extLst>
          </p:cNvPr>
          <p:cNvSpPr>
            <a:spLocks noGrp="1"/>
          </p:cNvSpPr>
          <p:nvPr>
            <p:ph type="dt" sz="half" idx="10"/>
          </p:nvPr>
        </p:nvSpPr>
        <p:spPr/>
        <p:txBody>
          <a:bodyPr/>
          <a:lstStyle/>
          <a:p>
            <a:fld id="{B90950E2-29ED-4678-A7D2-1A9B0774AAD2}" type="datetimeFigureOut">
              <a:rPr lang="pt-BR" smtClean="0"/>
              <a:t>02/09/2020</a:t>
            </a:fld>
            <a:endParaRPr lang="pt-BR"/>
          </a:p>
        </p:txBody>
      </p:sp>
      <p:sp>
        <p:nvSpPr>
          <p:cNvPr id="4" name="Espaço Reservado para Rodapé 3">
            <a:extLst>
              <a:ext uri="{FF2B5EF4-FFF2-40B4-BE49-F238E27FC236}">
                <a16:creationId xmlns:a16="http://schemas.microsoft.com/office/drawing/2014/main" id="{EDCCC42B-A398-4299-B104-537DF4894FC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B7F763C-78A9-4E55-93D2-7B8DB364AA39}"/>
              </a:ext>
            </a:extLst>
          </p:cNvPr>
          <p:cNvSpPr>
            <a:spLocks noGrp="1"/>
          </p:cNvSpPr>
          <p:nvPr>
            <p:ph type="sldNum" sz="quarter" idx="12"/>
          </p:nvPr>
        </p:nvSpPr>
        <p:spPr/>
        <p:txBody>
          <a:bodyPr/>
          <a:lstStyle/>
          <a:p>
            <a:fld id="{4C5BEA41-FC1A-49FA-BDA5-83A39B51C660}" type="slidenum">
              <a:rPr lang="pt-BR" smtClean="0"/>
              <a:t>‹nº›</a:t>
            </a:fld>
            <a:endParaRPr lang="pt-BR"/>
          </a:p>
        </p:txBody>
      </p:sp>
    </p:spTree>
    <p:extLst>
      <p:ext uri="{BB962C8B-B14F-4D97-AF65-F5344CB8AC3E}">
        <p14:creationId xmlns:p14="http://schemas.microsoft.com/office/powerpoint/2010/main" val="274030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4882594-FA57-4B26-BCA5-41F6072A1C17}"/>
              </a:ext>
            </a:extLst>
          </p:cNvPr>
          <p:cNvSpPr>
            <a:spLocks noGrp="1"/>
          </p:cNvSpPr>
          <p:nvPr>
            <p:ph type="dt" sz="half" idx="10"/>
          </p:nvPr>
        </p:nvSpPr>
        <p:spPr/>
        <p:txBody>
          <a:bodyPr/>
          <a:lstStyle/>
          <a:p>
            <a:fld id="{B90950E2-29ED-4678-A7D2-1A9B0774AAD2}" type="datetimeFigureOut">
              <a:rPr lang="pt-BR" smtClean="0"/>
              <a:t>02/09/2020</a:t>
            </a:fld>
            <a:endParaRPr lang="pt-BR"/>
          </a:p>
        </p:txBody>
      </p:sp>
      <p:sp>
        <p:nvSpPr>
          <p:cNvPr id="3" name="Espaço Reservado para Rodapé 2">
            <a:extLst>
              <a:ext uri="{FF2B5EF4-FFF2-40B4-BE49-F238E27FC236}">
                <a16:creationId xmlns:a16="http://schemas.microsoft.com/office/drawing/2014/main" id="{F96373CC-CDC4-4667-8CE5-E84DB1FA2D1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23D7BC7-074D-4453-B28C-79A09C8FF87A}"/>
              </a:ext>
            </a:extLst>
          </p:cNvPr>
          <p:cNvSpPr>
            <a:spLocks noGrp="1"/>
          </p:cNvSpPr>
          <p:nvPr>
            <p:ph type="sldNum" sz="quarter" idx="12"/>
          </p:nvPr>
        </p:nvSpPr>
        <p:spPr/>
        <p:txBody>
          <a:bodyPr/>
          <a:lstStyle/>
          <a:p>
            <a:fld id="{4C5BEA41-FC1A-49FA-BDA5-83A39B51C660}" type="slidenum">
              <a:rPr lang="pt-BR" smtClean="0"/>
              <a:t>‹nº›</a:t>
            </a:fld>
            <a:endParaRPr lang="pt-BR"/>
          </a:p>
        </p:txBody>
      </p:sp>
    </p:spTree>
    <p:extLst>
      <p:ext uri="{BB962C8B-B14F-4D97-AF65-F5344CB8AC3E}">
        <p14:creationId xmlns:p14="http://schemas.microsoft.com/office/powerpoint/2010/main" val="265291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FD0C06-0B7B-465E-AF10-D559C115D82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35ED717-493C-4350-8159-27566C9700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9BB2E793-B8A0-44E4-9CD7-E262EA821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51BF3F63-2D55-4A89-B999-87F2C372E315}"/>
              </a:ext>
            </a:extLst>
          </p:cNvPr>
          <p:cNvSpPr>
            <a:spLocks noGrp="1"/>
          </p:cNvSpPr>
          <p:nvPr>
            <p:ph type="dt" sz="half" idx="10"/>
          </p:nvPr>
        </p:nvSpPr>
        <p:spPr/>
        <p:txBody>
          <a:bodyPr/>
          <a:lstStyle/>
          <a:p>
            <a:fld id="{B90950E2-29ED-4678-A7D2-1A9B0774AAD2}" type="datetimeFigureOut">
              <a:rPr lang="pt-BR" smtClean="0"/>
              <a:t>02/09/2020</a:t>
            </a:fld>
            <a:endParaRPr lang="pt-BR"/>
          </a:p>
        </p:txBody>
      </p:sp>
      <p:sp>
        <p:nvSpPr>
          <p:cNvPr id="6" name="Espaço Reservado para Rodapé 5">
            <a:extLst>
              <a:ext uri="{FF2B5EF4-FFF2-40B4-BE49-F238E27FC236}">
                <a16:creationId xmlns:a16="http://schemas.microsoft.com/office/drawing/2014/main" id="{1935BE3F-9D6C-480F-B195-5DBF6081235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FEA4329-F18A-4950-8AC3-0EEEEE2EBC5F}"/>
              </a:ext>
            </a:extLst>
          </p:cNvPr>
          <p:cNvSpPr>
            <a:spLocks noGrp="1"/>
          </p:cNvSpPr>
          <p:nvPr>
            <p:ph type="sldNum" sz="quarter" idx="12"/>
          </p:nvPr>
        </p:nvSpPr>
        <p:spPr/>
        <p:txBody>
          <a:bodyPr/>
          <a:lstStyle/>
          <a:p>
            <a:fld id="{4C5BEA41-FC1A-49FA-BDA5-83A39B51C660}" type="slidenum">
              <a:rPr lang="pt-BR" smtClean="0"/>
              <a:t>‹nº›</a:t>
            </a:fld>
            <a:endParaRPr lang="pt-BR"/>
          </a:p>
        </p:txBody>
      </p:sp>
    </p:spTree>
    <p:extLst>
      <p:ext uri="{BB962C8B-B14F-4D97-AF65-F5344CB8AC3E}">
        <p14:creationId xmlns:p14="http://schemas.microsoft.com/office/powerpoint/2010/main" val="415615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BA38B5-49D6-4E8C-BC9B-232F587B620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7BF60A61-9050-4261-85FB-F435B849D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AE441DC2-80B6-41DD-97B0-2830E86D6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4D94EDFB-72C3-43E4-A5C9-730C82FF8C9F}"/>
              </a:ext>
            </a:extLst>
          </p:cNvPr>
          <p:cNvSpPr>
            <a:spLocks noGrp="1"/>
          </p:cNvSpPr>
          <p:nvPr>
            <p:ph type="dt" sz="half" idx="10"/>
          </p:nvPr>
        </p:nvSpPr>
        <p:spPr/>
        <p:txBody>
          <a:bodyPr/>
          <a:lstStyle/>
          <a:p>
            <a:fld id="{B90950E2-29ED-4678-A7D2-1A9B0774AAD2}" type="datetimeFigureOut">
              <a:rPr lang="pt-BR" smtClean="0"/>
              <a:t>02/09/2020</a:t>
            </a:fld>
            <a:endParaRPr lang="pt-BR"/>
          </a:p>
        </p:txBody>
      </p:sp>
      <p:sp>
        <p:nvSpPr>
          <p:cNvPr id="6" name="Espaço Reservado para Rodapé 5">
            <a:extLst>
              <a:ext uri="{FF2B5EF4-FFF2-40B4-BE49-F238E27FC236}">
                <a16:creationId xmlns:a16="http://schemas.microsoft.com/office/drawing/2014/main" id="{056A81A3-C820-494D-A20D-D0252EFE564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8156142-533C-4173-9DA6-E1FE4C177EAB}"/>
              </a:ext>
            </a:extLst>
          </p:cNvPr>
          <p:cNvSpPr>
            <a:spLocks noGrp="1"/>
          </p:cNvSpPr>
          <p:nvPr>
            <p:ph type="sldNum" sz="quarter" idx="12"/>
          </p:nvPr>
        </p:nvSpPr>
        <p:spPr/>
        <p:txBody>
          <a:bodyPr/>
          <a:lstStyle/>
          <a:p>
            <a:fld id="{4C5BEA41-FC1A-49FA-BDA5-83A39B51C660}" type="slidenum">
              <a:rPr lang="pt-BR" smtClean="0"/>
              <a:t>‹nº›</a:t>
            </a:fld>
            <a:endParaRPr lang="pt-BR"/>
          </a:p>
        </p:txBody>
      </p:sp>
    </p:spTree>
    <p:extLst>
      <p:ext uri="{BB962C8B-B14F-4D97-AF65-F5344CB8AC3E}">
        <p14:creationId xmlns:p14="http://schemas.microsoft.com/office/powerpoint/2010/main" val="538127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00000">
              <a:schemeClr val="tx2">
                <a:lumMod val="20000"/>
                <a:lumOff val="80000"/>
              </a:schemeClr>
            </a:gs>
            <a:gs pos="8000">
              <a:schemeClr val="tx2">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7FC837F0-5C90-49E5-984D-61B98F4BA9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2B550FF-1CFB-4F8A-B286-CB3D07FCAF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7EC4E12-82BE-41BD-B2CA-501FD2657F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950E2-29ED-4678-A7D2-1A9B0774AAD2}" type="datetimeFigureOut">
              <a:rPr lang="pt-BR" smtClean="0"/>
              <a:t>02/09/2020</a:t>
            </a:fld>
            <a:endParaRPr lang="pt-BR"/>
          </a:p>
        </p:txBody>
      </p:sp>
      <p:sp>
        <p:nvSpPr>
          <p:cNvPr id="5" name="Espaço Reservado para Rodapé 4">
            <a:extLst>
              <a:ext uri="{FF2B5EF4-FFF2-40B4-BE49-F238E27FC236}">
                <a16:creationId xmlns:a16="http://schemas.microsoft.com/office/drawing/2014/main" id="{28D6619D-CE7F-460F-A4D5-2C173BA468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7E62E5CC-6BD4-4B94-9F34-2E15EB2293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BEA41-FC1A-49FA-BDA5-83A39B51C660}" type="slidenum">
              <a:rPr lang="pt-BR" smtClean="0"/>
              <a:t>‹nº›</a:t>
            </a:fld>
            <a:endParaRPr lang="pt-BR"/>
          </a:p>
        </p:txBody>
      </p:sp>
      <p:sp>
        <p:nvSpPr>
          <p:cNvPr id="7" name="Retângulo 6"/>
          <p:cNvSpPr/>
          <p:nvPr userDrawn="1"/>
        </p:nvSpPr>
        <p:spPr>
          <a:xfrm>
            <a:off x="1" y="6213538"/>
            <a:ext cx="1036319" cy="644461"/>
          </a:xfrm>
          <a:prstGeom prst="rect">
            <a:avLst/>
          </a:prstGeom>
          <a:blipFill dpi="0" rotWithShape="1">
            <a:blip r:embed="rId1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userDrawn="1"/>
        </p:nvSpPr>
        <p:spPr>
          <a:xfrm>
            <a:off x="10691196" y="5974080"/>
            <a:ext cx="1631434" cy="1014549"/>
          </a:xfrm>
          <a:prstGeom prst="rect">
            <a:avLst/>
          </a:prstGeom>
          <a:blipFill dpi="0" rotWithShape="1">
            <a:blip r:embed="rId14" cstate="hq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28676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16.jpg"/><Relationship Id="rId11" Type="http://schemas.openxmlformats.org/officeDocument/2006/relationships/image" Target="../media/image21.jpg"/><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jpg"/><Relationship Id="rId9"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7.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9.jpg"/><Relationship Id="rId13" Type="http://schemas.openxmlformats.org/officeDocument/2006/relationships/image" Target="../media/image44.jpg"/><Relationship Id="rId18" Type="http://schemas.openxmlformats.org/officeDocument/2006/relationships/image" Target="../media/image49.jpg"/><Relationship Id="rId3" Type="http://schemas.openxmlformats.org/officeDocument/2006/relationships/image" Target="../media/image34.jpg"/><Relationship Id="rId7" Type="http://schemas.openxmlformats.org/officeDocument/2006/relationships/image" Target="../media/image38.jpg"/><Relationship Id="rId12" Type="http://schemas.openxmlformats.org/officeDocument/2006/relationships/image" Target="../media/image43.jpg"/><Relationship Id="rId17" Type="http://schemas.openxmlformats.org/officeDocument/2006/relationships/image" Target="../media/image48.jpg"/><Relationship Id="rId2" Type="http://schemas.openxmlformats.org/officeDocument/2006/relationships/image" Target="../media/image33.jpg"/><Relationship Id="rId16" Type="http://schemas.openxmlformats.org/officeDocument/2006/relationships/image" Target="../media/image47.jpg"/><Relationship Id="rId1" Type="http://schemas.openxmlformats.org/officeDocument/2006/relationships/slideLayout" Target="../slideLayouts/slideLayout1.xml"/><Relationship Id="rId6" Type="http://schemas.openxmlformats.org/officeDocument/2006/relationships/image" Target="../media/image37.jpg"/><Relationship Id="rId11" Type="http://schemas.openxmlformats.org/officeDocument/2006/relationships/image" Target="../media/image42.jpg"/><Relationship Id="rId5" Type="http://schemas.openxmlformats.org/officeDocument/2006/relationships/image" Target="../media/image36.jpg"/><Relationship Id="rId15" Type="http://schemas.openxmlformats.org/officeDocument/2006/relationships/image" Target="../media/image46.jpg"/><Relationship Id="rId10" Type="http://schemas.openxmlformats.org/officeDocument/2006/relationships/image" Target="../media/image41.jpg"/><Relationship Id="rId19" Type="http://schemas.openxmlformats.org/officeDocument/2006/relationships/image" Target="../media/image50.jpg"/><Relationship Id="rId4" Type="http://schemas.openxmlformats.org/officeDocument/2006/relationships/image" Target="../media/image35.jpg"/><Relationship Id="rId9" Type="http://schemas.openxmlformats.org/officeDocument/2006/relationships/image" Target="../media/image40.jpg"/><Relationship Id="rId14" Type="http://schemas.openxmlformats.org/officeDocument/2006/relationships/image" Target="../media/image4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54.png"/><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image" Target="../media/image58.jpeg"/><Relationship Id="rId1" Type="http://schemas.openxmlformats.org/officeDocument/2006/relationships/slideLayout" Target="../slideLayouts/slideLayout1.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3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60.png"/><Relationship Id="rId7" Type="http://schemas.openxmlformats.org/officeDocument/2006/relationships/image" Target="../media/image69.jpg"/><Relationship Id="rId12" Type="http://schemas.openxmlformats.org/officeDocument/2006/relationships/image" Target="../media/image75.png"/><Relationship Id="rId2" Type="http://schemas.openxmlformats.org/officeDocument/2006/relationships/image" Target="../media/image650.png"/><Relationship Id="rId1" Type="http://schemas.openxmlformats.org/officeDocument/2006/relationships/slideLayout" Target="../slideLayouts/slideLayout1.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0.png"/><Relationship Id="rId10" Type="http://schemas.openxmlformats.org/officeDocument/2006/relationships/image" Target="../media/image72.jpg"/><Relationship Id="rId4" Type="http://schemas.openxmlformats.org/officeDocument/2006/relationships/image" Target="../media/image670.png"/><Relationship Id="rId9" Type="http://schemas.openxmlformats.org/officeDocument/2006/relationships/image" Target="../media/image71.png"/></Relationships>
</file>

<file path=ppt/slides/_rels/slide3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73.wmf"/><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1.png"/><Relationship Id="rId4" Type="http://schemas.openxmlformats.org/officeDocument/2006/relationships/image" Target="../media/image79.png"/><Relationship Id="rId9" Type="http://schemas.openxmlformats.org/officeDocument/2006/relationships/image" Target="../media/image84.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646" y="2595153"/>
            <a:ext cx="7255828" cy="4815409"/>
          </a:xfrm>
          <a:prstGeom prst="rect">
            <a:avLst/>
          </a:prstGeom>
        </p:spPr>
      </p:pic>
      <p:sp>
        <p:nvSpPr>
          <p:cNvPr id="6" name="CaixaDeTexto 5"/>
          <p:cNvSpPr txBox="1"/>
          <p:nvPr/>
        </p:nvSpPr>
        <p:spPr>
          <a:xfrm>
            <a:off x="2485112" y="135327"/>
            <a:ext cx="6040589" cy="2954655"/>
          </a:xfrm>
          <a:prstGeom prst="rect">
            <a:avLst/>
          </a:prstGeom>
          <a:noFill/>
        </p:spPr>
        <p:txBody>
          <a:bodyPr wrap="square" rtlCol="0">
            <a:spAutoFit/>
          </a:bodyPr>
          <a:lstStyle/>
          <a:p>
            <a:pPr algn="ctr"/>
            <a:r>
              <a:rPr lang="pt-BR" sz="4400" b="1" dirty="0">
                <a:solidFill>
                  <a:srgbClr val="0E4D3C"/>
                </a:solidFill>
                <a:effectLst>
                  <a:outerShdw blurRad="38100" dist="38100" dir="2700000" algn="tl">
                    <a:srgbClr val="000000">
                      <a:alpha val="43137"/>
                    </a:srgbClr>
                  </a:outerShdw>
                </a:effectLst>
              </a:rPr>
              <a:t>GABARITO </a:t>
            </a:r>
            <a:r>
              <a:rPr lang="pt-BR" sz="4400" b="1" dirty="0" smtClean="0">
                <a:solidFill>
                  <a:srgbClr val="0E4D3C"/>
                </a:solidFill>
                <a:effectLst>
                  <a:outerShdw blurRad="38100" dist="38100" dir="2700000" algn="tl">
                    <a:srgbClr val="000000">
                      <a:alpha val="43137"/>
                    </a:srgbClr>
                  </a:outerShdw>
                </a:effectLst>
              </a:rPr>
              <a:t>COMENTADO </a:t>
            </a:r>
          </a:p>
          <a:p>
            <a:pPr algn="ctr"/>
            <a:r>
              <a:rPr lang="pt-BR" sz="4400" b="1" dirty="0" smtClean="0">
                <a:solidFill>
                  <a:srgbClr val="0E4D3C"/>
                </a:solidFill>
                <a:effectLst>
                  <a:outerShdw blurRad="38100" dist="38100" dir="2700000" algn="tl">
                    <a:srgbClr val="000000">
                      <a:alpha val="43137"/>
                    </a:srgbClr>
                  </a:outerShdw>
                </a:effectLst>
              </a:rPr>
              <a:t>DA PROVA</a:t>
            </a:r>
          </a:p>
          <a:p>
            <a:pPr algn="ctr"/>
            <a:endParaRPr lang="pt-BR" sz="4400" b="1" dirty="0" smtClean="0">
              <a:solidFill>
                <a:srgbClr val="0E4D3C"/>
              </a:solidFill>
              <a:effectLst>
                <a:outerShdw blurRad="38100" dist="38100" dir="2700000" algn="tl">
                  <a:srgbClr val="000000">
                    <a:alpha val="43137"/>
                  </a:srgbClr>
                </a:outerShdw>
              </a:effectLst>
            </a:endParaRPr>
          </a:p>
          <a:p>
            <a:pPr algn="ctr"/>
            <a:r>
              <a:rPr lang="pt-BR" sz="5400" b="1" dirty="0" smtClean="0">
                <a:solidFill>
                  <a:srgbClr val="0E4D3C"/>
                </a:solidFill>
                <a:effectLst>
                  <a:outerShdw blurRad="38100" dist="38100" dir="2700000" algn="tl">
                    <a:srgbClr val="000000">
                      <a:alpha val="43137"/>
                    </a:srgbClr>
                  </a:outerShdw>
                </a:effectLst>
              </a:rPr>
              <a:t>OBA </a:t>
            </a:r>
            <a:r>
              <a:rPr lang="pt-BR" sz="5400" b="1" dirty="0" smtClean="0">
                <a:solidFill>
                  <a:srgbClr val="0E4D3C"/>
                </a:solidFill>
                <a:effectLst>
                  <a:outerShdw blurRad="38100" dist="38100" dir="2700000" algn="tl">
                    <a:srgbClr val="000000">
                      <a:alpha val="43137"/>
                    </a:srgbClr>
                  </a:outerShdw>
                </a:effectLst>
              </a:rPr>
              <a:t>2007 </a:t>
            </a:r>
            <a:r>
              <a:rPr lang="pt-BR" sz="5400" b="1" dirty="0" smtClean="0">
                <a:solidFill>
                  <a:srgbClr val="0E4D3C"/>
                </a:solidFill>
                <a:effectLst>
                  <a:outerShdw blurRad="38100" dist="38100" dir="2700000" algn="tl">
                    <a:srgbClr val="000000">
                      <a:alpha val="43137"/>
                    </a:srgbClr>
                  </a:outerShdw>
                </a:effectLst>
              </a:rPr>
              <a:t>- </a:t>
            </a:r>
            <a:r>
              <a:rPr lang="pt-BR" sz="5400" b="1" dirty="0">
                <a:solidFill>
                  <a:srgbClr val="0E4D3C"/>
                </a:solidFill>
                <a:effectLst>
                  <a:outerShdw blurRad="38100" dist="38100" dir="2700000" algn="tl">
                    <a:srgbClr val="000000">
                      <a:alpha val="43137"/>
                    </a:srgbClr>
                  </a:outerShdw>
                </a:effectLst>
              </a:rPr>
              <a:t>NÍVEL </a:t>
            </a:r>
            <a:r>
              <a:rPr lang="pt-BR" sz="5400" b="1" dirty="0" smtClean="0">
                <a:solidFill>
                  <a:srgbClr val="0E4D3C"/>
                </a:solidFill>
                <a:effectLst>
                  <a:outerShdw blurRad="38100" dist="38100" dir="2700000" algn="tl">
                    <a:srgbClr val="000000">
                      <a:alpha val="43137"/>
                    </a:srgbClr>
                  </a:outerShdw>
                </a:effectLst>
              </a:rPr>
              <a:t>4</a:t>
            </a:r>
            <a:endParaRPr lang="pt-BR" sz="5400" b="1" dirty="0">
              <a:solidFill>
                <a:srgbClr val="0E4D3C"/>
              </a:solidFill>
              <a:effectLst>
                <a:outerShdw blurRad="38100" dist="38100" dir="2700000" algn="tl">
                  <a:srgbClr val="000000">
                    <a:alpha val="43137"/>
                  </a:srgbClr>
                </a:outerShdw>
              </a:effectLst>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625" y="3727269"/>
            <a:ext cx="3942102" cy="2518084"/>
          </a:xfrm>
          <a:prstGeom prst="rect">
            <a:avLst/>
          </a:prstGeom>
        </p:spPr>
      </p:pic>
    </p:spTree>
    <p:extLst>
      <p:ext uri="{BB962C8B-B14F-4D97-AF65-F5344CB8AC3E}">
        <p14:creationId xmlns:p14="http://schemas.microsoft.com/office/powerpoint/2010/main" val="235620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D3A194B-CCD5-4E82-9175-3512B0307030}"/>
              </a:ext>
            </a:extLst>
          </p:cNvPr>
          <p:cNvSpPr/>
          <p:nvPr/>
        </p:nvSpPr>
        <p:spPr>
          <a:xfrm>
            <a:off x="216022" y="131814"/>
            <a:ext cx="8111231" cy="408125"/>
          </a:xfrm>
          <a:prstGeom prst="rect">
            <a:avLst/>
          </a:prstGeom>
        </p:spPr>
        <p:txBody>
          <a:bodyPr wrap="square">
            <a:spAutoFit/>
          </a:bodyPr>
          <a:lstStyle/>
          <a:p>
            <a:pPr algn="just" hangingPunct="0">
              <a:lnSpc>
                <a:spcPct val="114000"/>
              </a:lnSpc>
              <a:spcAft>
                <a:spcPts val="0"/>
              </a:spcAft>
            </a:pPr>
            <a:r>
              <a:rPr lang="pt-BR" b="1" dirty="0">
                <a:latin typeface="Times New Roman" panose="02020603050405020304" pitchFamily="18" charset="0"/>
                <a:ea typeface="Times New Roman" panose="02020603050405020304" pitchFamily="18" charset="0"/>
              </a:rPr>
              <a:t>Pergunta 3c) (0,2 ponto)</a:t>
            </a:r>
            <a:r>
              <a:rPr lang="pt-BR" dirty="0">
                <a:latin typeface="Times New Roman" panose="02020603050405020304" pitchFamily="18" charset="0"/>
                <a:ea typeface="Times New Roman" panose="02020603050405020304" pitchFamily="18" charset="0"/>
              </a:rPr>
              <a:t> Em que região da Terra o Sol fica a pino ao meio dia?</a:t>
            </a:r>
            <a:endParaRPr lang="pt-BR" dirty="0">
              <a:effectLst/>
              <a:latin typeface="Times New Roman" panose="02020603050405020304" pitchFamily="18" charset="0"/>
              <a:ea typeface="Times New Roman" panose="02020603050405020304" pitchFamily="18" charset="0"/>
            </a:endParaRPr>
          </a:p>
        </p:txBody>
      </p:sp>
      <p:sp>
        <p:nvSpPr>
          <p:cNvPr id="3" name="Retângulo 2">
            <a:extLst>
              <a:ext uri="{FF2B5EF4-FFF2-40B4-BE49-F238E27FC236}">
                <a16:creationId xmlns:a16="http://schemas.microsoft.com/office/drawing/2014/main" id="{9E22E3AB-8A57-4487-972B-FE0A1D6A155E}"/>
              </a:ext>
            </a:extLst>
          </p:cNvPr>
          <p:cNvSpPr/>
          <p:nvPr/>
        </p:nvSpPr>
        <p:spPr>
          <a:xfrm>
            <a:off x="216022" y="572152"/>
            <a:ext cx="1556836" cy="408125"/>
          </a:xfrm>
          <a:prstGeom prst="rect">
            <a:avLst/>
          </a:prstGeom>
        </p:spPr>
        <p:txBody>
          <a:bodyPr wrap="none">
            <a:spAutoFit/>
          </a:bodyPr>
          <a:lstStyle/>
          <a:p>
            <a:pPr algn="just">
              <a:lnSpc>
                <a:spcPct val="114000"/>
              </a:lnSpc>
            </a:pPr>
            <a:r>
              <a:rPr lang="pt-BR" b="1" dirty="0">
                <a:latin typeface="Times New Roman" panose="02020603050405020304" pitchFamily="18" charset="0"/>
                <a:ea typeface="Times New Roman" panose="02020603050405020304" pitchFamily="18" charset="0"/>
              </a:rPr>
              <a:t>Resposta 3c): </a:t>
            </a:r>
            <a:endParaRPr lang="pt-BR" dirty="0"/>
          </a:p>
        </p:txBody>
      </p:sp>
      <p:sp>
        <p:nvSpPr>
          <p:cNvPr id="4" name="Retângulo 3">
            <a:extLst>
              <a:ext uri="{FF2B5EF4-FFF2-40B4-BE49-F238E27FC236}">
                <a16:creationId xmlns:a16="http://schemas.microsoft.com/office/drawing/2014/main" id="{C5D72174-728F-4AD3-AEDC-ED89DA78D1B2}"/>
              </a:ext>
            </a:extLst>
          </p:cNvPr>
          <p:cNvSpPr/>
          <p:nvPr/>
        </p:nvSpPr>
        <p:spPr>
          <a:xfrm>
            <a:off x="216020" y="582876"/>
            <a:ext cx="8262153" cy="723916"/>
          </a:xfrm>
          <a:prstGeom prst="rect">
            <a:avLst/>
          </a:prstGeom>
        </p:spPr>
        <p:txBody>
          <a:bodyPr wrap="square">
            <a:spAutoFit/>
          </a:bodyPr>
          <a:lstStyle/>
          <a:p>
            <a:pPr algn="just" hangingPunct="0">
              <a:lnSpc>
                <a:spcPct val="114000"/>
              </a:lnSpc>
              <a:spcAft>
                <a:spcPts val="0"/>
              </a:spcAft>
            </a:pPr>
            <a:r>
              <a:rPr lang="pt-BR" dirty="0" smtClean="0">
                <a:solidFill>
                  <a:srgbClr val="FF0000"/>
                </a:solidFill>
                <a:latin typeface="Times New Roman" panose="02020603050405020304" pitchFamily="18" charset="0"/>
                <a:ea typeface="Times New Roman" panose="02020603050405020304" pitchFamily="18" charset="0"/>
              </a:rPr>
              <a:t>	        Como </a:t>
            </a:r>
            <a:r>
              <a:rPr lang="pt-BR" dirty="0">
                <a:solidFill>
                  <a:srgbClr val="FF0000"/>
                </a:solidFill>
                <a:latin typeface="Times New Roman" panose="02020603050405020304" pitchFamily="18" charset="0"/>
                <a:ea typeface="Times New Roman" panose="02020603050405020304" pitchFamily="18" charset="0"/>
              </a:rPr>
              <a:t>indicado na figura e discutido no item a, o Sol fica a pino sobre o Trópico de Câncer.</a:t>
            </a:r>
            <a:endParaRPr lang="pt-BR" dirty="0">
              <a:solidFill>
                <a:srgbClr val="FF0000"/>
              </a:solidFill>
              <a:effectLst/>
              <a:latin typeface="Times New Roman" panose="02020603050405020304" pitchFamily="18" charset="0"/>
              <a:ea typeface="Times New Roman" panose="02020603050405020304" pitchFamily="18" charset="0"/>
            </a:endParaRPr>
          </a:p>
        </p:txBody>
      </p:sp>
      <p:sp>
        <p:nvSpPr>
          <p:cNvPr id="6" name="Retângulo 5">
            <a:extLst>
              <a:ext uri="{FF2B5EF4-FFF2-40B4-BE49-F238E27FC236}">
                <a16:creationId xmlns:a16="http://schemas.microsoft.com/office/drawing/2014/main" id="{18453517-5DCA-46E7-821A-7451590F5EEE}"/>
              </a:ext>
            </a:extLst>
          </p:cNvPr>
          <p:cNvSpPr/>
          <p:nvPr/>
        </p:nvSpPr>
        <p:spPr>
          <a:xfrm>
            <a:off x="202367" y="1324588"/>
            <a:ext cx="8297199" cy="723916"/>
          </a:xfrm>
          <a:prstGeom prst="rect">
            <a:avLst/>
          </a:prstGeom>
        </p:spPr>
        <p:txBody>
          <a:bodyPr wrap="square">
            <a:spAutoFit/>
          </a:bodyPr>
          <a:lstStyle/>
          <a:p>
            <a:pPr algn="just" hangingPunct="0">
              <a:lnSpc>
                <a:spcPct val="114000"/>
              </a:lnSpc>
            </a:pPr>
            <a:r>
              <a:rPr lang="pt-BR" b="1" dirty="0">
                <a:latin typeface="Times New Roman" panose="02020603050405020304" pitchFamily="18" charset="0"/>
                <a:ea typeface="Times New Roman" panose="02020603050405020304" pitchFamily="18" charset="0"/>
              </a:rPr>
              <a:t>Pergunta 3d) (0,2 ponto)</a:t>
            </a:r>
            <a:r>
              <a:rPr lang="pt-BR" dirty="0">
                <a:latin typeface="Times New Roman" panose="02020603050405020304" pitchFamily="18" charset="0"/>
                <a:ea typeface="Times New Roman" panose="02020603050405020304" pitchFamily="18" charset="0"/>
              </a:rPr>
              <a:t> O Sol é visível no </a:t>
            </a:r>
            <a:r>
              <a:rPr lang="pt-BR" dirty="0" err="1">
                <a:latin typeface="Times New Roman" panose="02020603050405020304" pitchFamily="18" charset="0"/>
                <a:ea typeface="Times New Roman" panose="02020603050405020304" pitchFamily="18" charset="0"/>
              </a:rPr>
              <a:t>Pólo</a:t>
            </a:r>
            <a:r>
              <a:rPr lang="pt-BR" dirty="0">
                <a:latin typeface="Times New Roman" panose="02020603050405020304" pitchFamily="18" charset="0"/>
                <a:ea typeface="Times New Roman" panose="02020603050405020304" pitchFamily="18" charset="0"/>
              </a:rPr>
              <a:t> Sul? Por que? Caso não seja, qual </a:t>
            </a:r>
            <a:r>
              <a:rPr lang="pt-BR" dirty="0">
                <a:latin typeface="Times New Roman" panose="02020603050405020304" pitchFamily="18" charset="0"/>
                <a:ea typeface="Times New Roman" panose="02020603050405020304" pitchFamily="18" charset="0"/>
              </a:rPr>
              <a:t>a região de não visibilidade</a:t>
            </a:r>
            <a:r>
              <a:rPr lang="pt-BR" dirty="0" smtClean="0">
                <a:latin typeface="Times New Roman" panose="02020603050405020304" pitchFamily="18" charset="0"/>
                <a:ea typeface="Times New Roman" panose="02020603050405020304" pitchFamily="18" charset="0"/>
              </a:rPr>
              <a:t>?</a:t>
            </a:r>
            <a:endParaRPr lang="pt-BR" dirty="0"/>
          </a:p>
        </p:txBody>
      </p:sp>
      <p:sp>
        <p:nvSpPr>
          <p:cNvPr id="7" name="Retângulo 6">
            <a:extLst>
              <a:ext uri="{FF2B5EF4-FFF2-40B4-BE49-F238E27FC236}">
                <a16:creationId xmlns:a16="http://schemas.microsoft.com/office/drawing/2014/main" id="{6916B38B-B506-4FCC-B72D-03B5112A7E91}"/>
              </a:ext>
            </a:extLst>
          </p:cNvPr>
          <p:cNvSpPr/>
          <p:nvPr/>
        </p:nvSpPr>
        <p:spPr>
          <a:xfrm>
            <a:off x="216020" y="2200517"/>
            <a:ext cx="1582484" cy="408125"/>
          </a:xfrm>
          <a:prstGeom prst="rect">
            <a:avLst/>
          </a:prstGeom>
        </p:spPr>
        <p:txBody>
          <a:bodyPr wrap="none">
            <a:spAutoFit/>
          </a:bodyPr>
          <a:lstStyle/>
          <a:p>
            <a:pPr algn="just">
              <a:lnSpc>
                <a:spcPct val="114000"/>
              </a:lnSpc>
            </a:pPr>
            <a:r>
              <a:rPr lang="pt-BR" b="1" dirty="0">
                <a:latin typeface="Times New Roman" panose="02020603050405020304" pitchFamily="18" charset="0"/>
                <a:ea typeface="Times New Roman" panose="02020603050405020304" pitchFamily="18" charset="0"/>
              </a:rPr>
              <a:t>Resposta 3d): </a:t>
            </a:r>
            <a:endParaRPr lang="pt-BR" dirty="0"/>
          </a:p>
        </p:txBody>
      </p:sp>
      <p:sp>
        <p:nvSpPr>
          <p:cNvPr id="8" name="Retângulo 7">
            <a:extLst>
              <a:ext uri="{FF2B5EF4-FFF2-40B4-BE49-F238E27FC236}">
                <a16:creationId xmlns:a16="http://schemas.microsoft.com/office/drawing/2014/main" id="{9547D2AC-3445-41F0-8FCE-F7EA3AF1A467}"/>
              </a:ext>
            </a:extLst>
          </p:cNvPr>
          <p:cNvSpPr/>
          <p:nvPr/>
        </p:nvSpPr>
        <p:spPr>
          <a:xfrm>
            <a:off x="216020" y="2206804"/>
            <a:ext cx="11822098" cy="1355499"/>
          </a:xfrm>
          <a:prstGeom prst="rect">
            <a:avLst/>
          </a:prstGeom>
        </p:spPr>
        <p:txBody>
          <a:bodyPr wrap="square">
            <a:spAutoFit/>
          </a:bodyPr>
          <a:lstStyle/>
          <a:p>
            <a:pPr algn="just">
              <a:lnSpc>
                <a:spcPct val="114000"/>
              </a:lnSpc>
            </a:pPr>
            <a:r>
              <a:rPr lang="pt-BR" dirty="0" smtClean="0">
                <a:solidFill>
                  <a:srgbClr val="FF0000"/>
                </a:solidFill>
                <a:latin typeface="Times New Roman" panose="02020603050405020304" pitchFamily="18" charset="0"/>
                <a:ea typeface="Times New Roman" panose="02020603050405020304" pitchFamily="18" charset="0"/>
              </a:rPr>
              <a:t>	        Não</a:t>
            </a:r>
            <a:r>
              <a:rPr lang="pt-BR" dirty="0">
                <a:solidFill>
                  <a:srgbClr val="FF0000"/>
                </a:solidFill>
                <a:latin typeface="Times New Roman" panose="02020603050405020304" pitchFamily="18" charset="0"/>
                <a:ea typeface="Times New Roman" panose="02020603050405020304" pitchFamily="18" charset="0"/>
              </a:rPr>
              <a:t>. Como pode ser visto da figura, toda a região entre o Círculo Polar Antártico e o </a:t>
            </a:r>
            <a:r>
              <a:rPr lang="pt-BR" dirty="0" err="1">
                <a:solidFill>
                  <a:srgbClr val="FF0000"/>
                </a:solidFill>
                <a:latin typeface="Times New Roman" panose="02020603050405020304" pitchFamily="18" charset="0"/>
                <a:ea typeface="Times New Roman" panose="02020603050405020304" pitchFamily="18" charset="0"/>
              </a:rPr>
              <a:t>Pólo</a:t>
            </a:r>
            <a:r>
              <a:rPr lang="pt-BR" dirty="0">
                <a:solidFill>
                  <a:srgbClr val="FF0000"/>
                </a:solidFill>
                <a:latin typeface="Times New Roman" panose="02020603050405020304" pitchFamily="18" charset="0"/>
                <a:ea typeface="Times New Roman" panose="02020603050405020304" pitchFamily="18" charset="0"/>
              </a:rPr>
              <a:t> Sul encontra-se fora da região iluminada pelo Sol. Na figura, a região não iluminada da Terra está destacada (que é a metade esquerda da Terra). Como pode ser visto, mesmo quando a Terra rotaciona em torno de seu eixo, ao longo de um dia, toda a região abaixo do Círculo Polar Antártico (o que inclui o </a:t>
            </a:r>
            <a:r>
              <a:rPr lang="pt-BR" dirty="0" err="1">
                <a:solidFill>
                  <a:srgbClr val="FF0000"/>
                </a:solidFill>
                <a:latin typeface="Times New Roman" panose="02020603050405020304" pitchFamily="18" charset="0"/>
                <a:ea typeface="Times New Roman" panose="02020603050405020304" pitchFamily="18" charset="0"/>
              </a:rPr>
              <a:t>Pólo</a:t>
            </a:r>
            <a:r>
              <a:rPr lang="pt-BR" dirty="0">
                <a:solidFill>
                  <a:srgbClr val="FF0000"/>
                </a:solidFill>
                <a:latin typeface="Times New Roman" panose="02020603050405020304" pitchFamily="18" charset="0"/>
                <a:ea typeface="Times New Roman" panose="02020603050405020304" pitchFamily="18" charset="0"/>
              </a:rPr>
              <a:t> Sul) não estará iluminada, sendo esta a região de não visibilidade do Sol.</a:t>
            </a:r>
            <a:endParaRPr lang="pt-BR" dirty="0">
              <a:solidFill>
                <a:srgbClr val="FF0000"/>
              </a:solidFill>
            </a:endParaRPr>
          </a:p>
        </p:txBody>
      </p:sp>
      <p:sp>
        <p:nvSpPr>
          <p:cNvPr id="9" name="Retângulo 8">
            <a:extLst>
              <a:ext uri="{FF2B5EF4-FFF2-40B4-BE49-F238E27FC236}">
                <a16:creationId xmlns:a16="http://schemas.microsoft.com/office/drawing/2014/main" id="{77D85435-F295-43CF-A13D-17A67A8C2ADF}"/>
              </a:ext>
            </a:extLst>
          </p:cNvPr>
          <p:cNvSpPr/>
          <p:nvPr/>
        </p:nvSpPr>
        <p:spPr>
          <a:xfrm>
            <a:off x="228493" y="3581550"/>
            <a:ext cx="11822098" cy="723916"/>
          </a:xfrm>
          <a:prstGeom prst="rect">
            <a:avLst/>
          </a:prstGeom>
        </p:spPr>
        <p:txBody>
          <a:bodyPr wrap="square">
            <a:spAutoFit/>
          </a:bodyPr>
          <a:lstStyle/>
          <a:p>
            <a:pPr algn="just">
              <a:lnSpc>
                <a:spcPct val="114000"/>
              </a:lnSpc>
            </a:pPr>
            <a:r>
              <a:rPr lang="pt-BR" b="1" dirty="0">
                <a:latin typeface="Times New Roman" panose="02020603050405020304" pitchFamily="18" charset="0"/>
                <a:ea typeface="Times New Roman" panose="02020603050405020304" pitchFamily="18" charset="0"/>
              </a:rPr>
              <a:t>Pergunta 3e) (0,2 ponto)</a:t>
            </a:r>
            <a:r>
              <a:rPr lang="pt-BR" dirty="0">
                <a:latin typeface="Times New Roman" panose="02020603050405020304" pitchFamily="18" charset="0"/>
                <a:ea typeface="Times New Roman" panose="02020603050405020304" pitchFamily="18" charset="0"/>
              </a:rPr>
              <a:t> O que ocorreria com as estações do ano se o ângulo </a:t>
            </a:r>
            <a:r>
              <a:rPr lang="pt-BR" dirty="0">
                <a:latin typeface="Arial" panose="020B0604020202020204" pitchFamily="34" charset="0"/>
                <a:ea typeface="Times New Roman" panose="02020603050405020304" pitchFamily="18" charset="0"/>
                <a:cs typeface="Times New Roman" panose="02020603050405020304" pitchFamily="18" charset="0"/>
              </a:rPr>
              <a:t>θ</a:t>
            </a:r>
            <a:r>
              <a:rPr lang="pt-BR" dirty="0">
                <a:latin typeface="Times New Roman" panose="02020603050405020304" pitchFamily="18" charset="0"/>
                <a:ea typeface="Times New Roman" panose="02020603050405020304" pitchFamily="18" charset="0"/>
              </a:rPr>
              <a:t> de inclinação do eixo de rotação da Terra fosse nulo, isto é se o eixo fosse perpendicular ao plano de translação? </a:t>
            </a:r>
            <a:endParaRPr lang="pt-BR" dirty="0"/>
          </a:p>
        </p:txBody>
      </p:sp>
      <p:sp>
        <p:nvSpPr>
          <p:cNvPr id="10" name="Retângulo 9">
            <a:extLst>
              <a:ext uri="{FF2B5EF4-FFF2-40B4-BE49-F238E27FC236}">
                <a16:creationId xmlns:a16="http://schemas.microsoft.com/office/drawing/2014/main" id="{B08B5CF5-C058-4580-8D53-A9BEB4702734}"/>
              </a:ext>
            </a:extLst>
          </p:cNvPr>
          <p:cNvSpPr/>
          <p:nvPr/>
        </p:nvSpPr>
        <p:spPr>
          <a:xfrm>
            <a:off x="228015" y="4278643"/>
            <a:ext cx="1556836" cy="408125"/>
          </a:xfrm>
          <a:prstGeom prst="rect">
            <a:avLst/>
          </a:prstGeom>
        </p:spPr>
        <p:txBody>
          <a:bodyPr wrap="none">
            <a:spAutoFit/>
          </a:bodyPr>
          <a:lstStyle/>
          <a:p>
            <a:pPr algn="just">
              <a:lnSpc>
                <a:spcPct val="114000"/>
              </a:lnSpc>
            </a:pPr>
            <a:r>
              <a:rPr lang="pt-BR" b="1" dirty="0">
                <a:latin typeface="Times New Roman" panose="02020603050405020304" pitchFamily="18" charset="0"/>
                <a:ea typeface="Times New Roman" panose="02020603050405020304" pitchFamily="18" charset="0"/>
              </a:rPr>
              <a:t>Resposta 3e): </a:t>
            </a:r>
            <a:endParaRPr lang="pt-BR" dirty="0"/>
          </a:p>
        </p:txBody>
      </p:sp>
      <p:sp>
        <p:nvSpPr>
          <p:cNvPr id="11" name="Retângulo 10">
            <a:extLst>
              <a:ext uri="{FF2B5EF4-FFF2-40B4-BE49-F238E27FC236}">
                <a16:creationId xmlns:a16="http://schemas.microsoft.com/office/drawing/2014/main" id="{3D0C3070-7EAB-4DD3-8DCD-B984D33FCB88}"/>
              </a:ext>
            </a:extLst>
          </p:cNvPr>
          <p:cNvSpPr/>
          <p:nvPr/>
        </p:nvSpPr>
        <p:spPr>
          <a:xfrm>
            <a:off x="219784" y="4282102"/>
            <a:ext cx="11841587" cy="1987082"/>
          </a:xfrm>
          <a:prstGeom prst="rect">
            <a:avLst/>
          </a:prstGeom>
        </p:spPr>
        <p:txBody>
          <a:bodyPr wrap="square">
            <a:spAutoFit/>
          </a:bodyPr>
          <a:lstStyle/>
          <a:p>
            <a:pPr algn="just">
              <a:lnSpc>
                <a:spcPct val="114000"/>
              </a:lnSpc>
            </a:pPr>
            <a:r>
              <a:rPr lang="pt-BR" dirty="0" smtClean="0">
                <a:solidFill>
                  <a:srgbClr val="FF0000"/>
                </a:solidFill>
                <a:latin typeface="Times New Roman" panose="02020603050405020304" pitchFamily="18" charset="0"/>
                <a:ea typeface="Times New Roman" panose="02020603050405020304" pitchFamily="18" charset="0"/>
              </a:rPr>
              <a:t>	        Como </a:t>
            </a:r>
            <a:r>
              <a:rPr lang="pt-BR" dirty="0">
                <a:solidFill>
                  <a:srgbClr val="FF0000"/>
                </a:solidFill>
                <a:latin typeface="Times New Roman" panose="02020603050405020304" pitchFamily="18" charset="0"/>
                <a:ea typeface="Times New Roman" panose="02020603050405020304" pitchFamily="18" charset="0"/>
              </a:rPr>
              <a:t>dissemos no comentário, as estações se devem à inclinação do eixo de rotação da Terra. Portanto, naturalmente, a resposta é que não existiriam estações do ano ou, equivalentemente, que existiria apenas uma estação do ano. Nesta situação hipotética, o Sol incidiria sempre perpendicularmente apenas no Equador e a temperatura das demais regiões do globo seria ditada basicamente pela sua distância dele, não importando se esta região encontra-se no Hemisfério Norte ou Sul e a época do ano. Para receber os pontos basta que o aluno diga que não existiriam estações do ano ou que só haveria uma estação.</a:t>
            </a:r>
            <a:endParaRPr lang="pt-BR" dirty="0">
              <a:solidFill>
                <a:srgbClr val="FF0000"/>
              </a:solidFill>
            </a:endParaRPr>
          </a:p>
        </p:txBody>
      </p:sp>
    </p:spTree>
    <p:extLst>
      <p:ext uri="{BB962C8B-B14F-4D97-AF65-F5344CB8AC3E}">
        <p14:creationId xmlns:p14="http://schemas.microsoft.com/office/powerpoint/2010/main" val="354159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9B36D1D7-4397-4A7E-88C6-DF22A4A27181}"/>
              </a:ext>
            </a:extLst>
          </p:cNvPr>
          <p:cNvSpPr/>
          <p:nvPr/>
        </p:nvSpPr>
        <p:spPr>
          <a:xfrm>
            <a:off x="145002" y="82014"/>
            <a:ext cx="8359806" cy="2244204"/>
          </a:xfrm>
          <a:prstGeom prst="rect">
            <a:avLst/>
          </a:prstGeom>
        </p:spPr>
        <p:txBody>
          <a:bodyPr wrap="square">
            <a:spAutoFit/>
          </a:bodyPr>
          <a:lstStyle/>
          <a:p>
            <a:pPr algn="just">
              <a:lnSpc>
                <a:spcPct val="110000"/>
              </a:lnSpc>
            </a:pPr>
            <a:r>
              <a:rPr lang="pt-BR" sz="1600" b="1" dirty="0">
                <a:latin typeface="Times New Roman" panose="02020603050405020304" pitchFamily="18" charset="0"/>
                <a:ea typeface="Times New Roman" panose="02020603050405020304" pitchFamily="18" charset="0"/>
              </a:rPr>
              <a:t>Questão 4) (1 ponto) Comentários: </a:t>
            </a:r>
            <a:r>
              <a:rPr lang="pt-BR" sz="1600" dirty="0">
                <a:latin typeface="Times New Roman" panose="02020603050405020304" pitchFamily="18" charset="0"/>
                <a:ea typeface="Times New Roman" panose="02020603050405020304" pitchFamily="18" charset="0"/>
              </a:rPr>
              <a:t>Refração é um fenômeno que ocorre quando um raio de luz muda de um ambiente de propagação para outro e tem sua velocidade alterada. Quando este raio incide obliquamente na superfície de separação de tais meios, há também mudança na direção do raio. Observamos a ocorrência deste fenômeno, por exemplo, quando vemos a deformação de um objeto imerso numa piscina. Você pode imaginar, então, que a luz que se propaga no espaço (por exemplo, a luz de uma estrela, ou mesmo do Sol ou da Lua) sofre refração ao entrar na atmosfera terrestre. Este é um fenômeno bastante complexo, pois a luz passa por sucessivas camadas de ar com características diferentes, sofrendo, portanto, diversas refrações.</a:t>
            </a:r>
            <a:endParaRPr lang="pt-BR" sz="1600" dirty="0"/>
          </a:p>
        </p:txBody>
      </p:sp>
      <p:pic>
        <p:nvPicPr>
          <p:cNvPr id="2050" name="Picture 2" descr="refração_novo">
            <a:extLst>
              <a:ext uri="{FF2B5EF4-FFF2-40B4-BE49-F238E27FC236}">
                <a16:creationId xmlns:a16="http://schemas.microsoft.com/office/drawing/2014/main" id="{3F312929-B5C6-4D4F-B214-AD8E5A0E03A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957760" y="2229699"/>
            <a:ext cx="3137271" cy="198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a:extLst>
              <a:ext uri="{FF2B5EF4-FFF2-40B4-BE49-F238E27FC236}">
                <a16:creationId xmlns:a16="http://schemas.microsoft.com/office/drawing/2014/main" id="{B076A243-06D1-4DFD-AC4C-31F0492922D3}"/>
              </a:ext>
            </a:extLst>
          </p:cNvPr>
          <p:cNvSpPr/>
          <p:nvPr/>
        </p:nvSpPr>
        <p:spPr>
          <a:xfrm>
            <a:off x="145002" y="2270525"/>
            <a:ext cx="8729032" cy="1175706"/>
          </a:xfrm>
          <a:prstGeom prst="rect">
            <a:avLst/>
          </a:prstGeom>
        </p:spPr>
        <p:txBody>
          <a:bodyPr wrap="square">
            <a:spAutoFit/>
          </a:bodyPr>
          <a:lstStyle/>
          <a:p>
            <a:pPr algn="just">
              <a:lnSpc>
                <a:spcPct val="110000"/>
              </a:lnSpc>
            </a:pPr>
            <a:r>
              <a:rPr lang="pt-BR" sz="1600" b="1" dirty="0">
                <a:latin typeface="Times New Roman" panose="02020603050405020304" pitchFamily="18" charset="0"/>
                <a:ea typeface="Times New Roman" panose="02020603050405020304" pitchFamily="18" charset="0"/>
              </a:rPr>
              <a:t>O efeito disso é que a posição aparente das estrelas é deslocada para cima. </a:t>
            </a:r>
            <a:r>
              <a:rPr lang="pt-BR" sz="1600" dirty="0">
                <a:latin typeface="Times New Roman" panose="02020603050405020304" pitchFamily="18" charset="0"/>
                <a:ea typeface="Times New Roman" panose="02020603050405020304" pitchFamily="18" charset="0"/>
              </a:rPr>
              <a:t>A figura ao lado (ela está fora de escala) ilustra o fenômeno. </a:t>
            </a:r>
            <a:r>
              <a:rPr lang="pt-BR" sz="1600" b="1" dirty="0">
                <a:latin typeface="Times New Roman" panose="02020603050405020304" pitchFamily="18" charset="0"/>
                <a:ea typeface="Times New Roman" panose="02020603050405020304" pitchFamily="18" charset="0"/>
              </a:rPr>
              <a:t>Repare que é a altura da estrela que sofre alteração pela refração atmosférica. </a:t>
            </a:r>
            <a:r>
              <a:rPr lang="pt-BR" sz="1600" dirty="0">
                <a:latin typeface="Times New Roman" panose="02020603050405020304" pitchFamily="18" charset="0"/>
                <a:ea typeface="Times New Roman" panose="02020603050405020304" pitchFamily="18" charset="0"/>
              </a:rPr>
              <a:t>Na figura ao lado, a imagem da estrela não é desviada para os lados, estando a posição real da estrela e sua imagem (refratada) na mesma linha vertical.</a:t>
            </a:r>
            <a:endParaRPr lang="pt-BR" sz="1600" dirty="0"/>
          </a:p>
        </p:txBody>
      </p:sp>
      <p:pic>
        <p:nvPicPr>
          <p:cNvPr id="2051" name="Picture 3">
            <a:extLst>
              <a:ext uri="{FF2B5EF4-FFF2-40B4-BE49-F238E27FC236}">
                <a16:creationId xmlns:a16="http://schemas.microsoft.com/office/drawing/2014/main" id="{7B41130E-3DED-46AB-9013-20466F52DD6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968727" y="4265567"/>
            <a:ext cx="3108153" cy="190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a:extLst>
              <a:ext uri="{FF2B5EF4-FFF2-40B4-BE49-F238E27FC236}">
                <a16:creationId xmlns:a16="http://schemas.microsoft.com/office/drawing/2014/main" id="{F6295F68-59F4-4512-B833-1DFFC313219B}"/>
              </a:ext>
            </a:extLst>
          </p:cNvPr>
          <p:cNvSpPr/>
          <p:nvPr/>
        </p:nvSpPr>
        <p:spPr>
          <a:xfrm>
            <a:off x="145002" y="3415685"/>
            <a:ext cx="8720324" cy="3342453"/>
          </a:xfrm>
          <a:prstGeom prst="rect">
            <a:avLst/>
          </a:prstGeom>
        </p:spPr>
        <p:txBody>
          <a:bodyPr wrap="square">
            <a:spAutoFit/>
          </a:bodyPr>
          <a:lstStyle/>
          <a:p>
            <a:pPr algn="just">
              <a:lnSpc>
                <a:spcPct val="110000"/>
              </a:lnSpc>
            </a:pPr>
            <a:r>
              <a:rPr lang="pt-BR" sz="1600" dirty="0">
                <a:latin typeface="Times New Roman" panose="02020603050405020304" pitchFamily="18" charset="0"/>
                <a:ea typeface="Times New Roman" panose="02020603050405020304" pitchFamily="18" charset="0"/>
              </a:rPr>
              <a:t>Apresentamos também um gráfico que fornece o ângulo (em minutos de arco) que </a:t>
            </a:r>
            <a:r>
              <a:rPr lang="pt-BR" sz="1600" b="1" dirty="0">
                <a:latin typeface="Times New Roman" panose="02020603050405020304" pitchFamily="18" charset="0"/>
                <a:ea typeface="Times New Roman" panose="02020603050405020304" pitchFamily="18" charset="0"/>
              </a:rPr>
              <a:t>a estrela se desloca para cima em função de sua altura verdadeira</a:t>
            </a:r>
            <a:r>
              <a:rPr lang="pt-BR" sz="1600" dirty="0">
                <a:latin typeface="Times New Roman" panose="02020603050405020304" pitchFamily="18" charset="0"/>
                <a:ea typeface="Times New Roman" panose="02020603050405020304" pitchFamily="18" charset="0"/>
              </a:rPr>
              <a:t> (em graus), isto é aquela que a estrela teria se não existisse a atmosfera terrestre. Vamos agora entender o que este gráfico nos diz. Para cada altura verdadeira, eixo x (horizontal), a estrela sofre um desvio devido à refração, aumentando sua altura da quantidade indicada no eixo y (vertical). Por exemplo, na intersecção da curva com o eixo y, vemos que, quando a estrela está a 35 minutos de arco abaixo do horizonte (-35’ no eixo x), o seu desvio em altura é de 35 minutos (35’ no eixo y). Isto significa que uma estrela que aparece no horizonte para nós está na verdade a 35 minutos de arco abaixo do horizonte. Por outro lado, vemos no gráfico que, à medida que a altura da estrela cresce, menor é o desvio devido à refração. No outro extremo da curva (à direita), vemos que quando a estrela está 10 graus acima do horizonte, ela sofre um desvio de apenas pouco mais </a:t>
            </a:r>
            <a:r>
              <a:rPr lang="pt-BR" sz="1600" dirty="0" smtClean="0">
                <a:latin typeface="Times New Roman" panose="02020603050405020304" pitchFamily="18" charset="0"/>
                <a:ea typeface="Times New Roman" panose="02020603050405020304" pitchFamily="18" charset="0"/>
              </a:rPr>
              <a:t>	que </a:t>
            </a:r>
            <a:r>
              <a:rPr lang="pt-BR" sz="1600" dirty="0">
                <a:latin typeface="Times New Roman" panose="02020603050405020304" pitchFamily="18" charset="0"/>
                <a:ea typeface="Times New Roman" panose="02020603050405020304" pitchFamily="18" charset="0"/>
              </a:rPr>
              <a:t>5 minutos de arco e aparece para nós como, portanto, se tivesse uma altura de 10 graus e </a:t>
            </a:r>
            <a:r>
              <a:rPr lang="pt-BR" sz="1600" dirty="0" smtClean="0">
                <a:latin typeface="Times New Roman" panose="02020603050405020304" pitchFamily="18" charset="0"/>
                <a:ea typeface="Times New Roman" panose="02020603050405020304" pitchFamily="18" charset="0"/>
              </a:rPr>
              <a:t>	5 </a:t>
            </a:r>
            <a:r>
              <a:rPr lang="pt-BR" sz="1600" dirty="0">
                <a:latin typeface="Times New Roman" panose="02020603050405020304" pitchFamily="18" charset="0"/>
                <a:ea typeface="Times New Roman" panose="02020603050405020304" pitchFamily="18" charset="0"/>
              </a:rPr>
              <a:t>minutos. </a:t>
            </a:r>
            <a:endParaRPr lang="pt-BR" sz="1600" dirty="0"/>
          </a:p>
        </p:txBody>
      </p:sp>
    </p:spTree>
    <p:extLst>
      <p:ext uri="{BB962C8B-B14F-4D97-AF65-F5344CB8AC3E}">
        <p14:creationId xmlns:p14="http://schemas.microsoft.com/office/powerpoint/2010/main" val="2697565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47E616E-77F8-4A99-88B0-91E7E133B36D}"/>
              </a:ext>
            </a:extLst>
          </p:cNvPr>
          <p:cNvSpPr/>
          <p:nvPr/>
        </p:nvSpPr>
        <p:spPr>
          <a:xfrm>
            <a:off x="133166" y="186833"/>
            <a:ext cx="8371642" cy="904863"/>
          </a:xfrm>
          <a:prstGeom prst="rect">
            <a:avLst/>
          </a:prstGeom>
        </p:spPr>
        <p:txBody>
          <a:bodyPr wrap="square">
            <a:spAutoFit/>
          </a:bodyPr>
          <a:lstStyle/>
          <a:p>
            <a:pPr algn="just" hangingPunct="0">
              <a:lnSpc>
                <a:spcPct val="110000"/>
              </a:lnSpc>
              <a:spcAft>
                <a:spcPts val="0"/>
              </a:spcAft>
            </a:pPr>
            <a:r>
              <a:rPr lang="pt-BR" sz="1600" b="1" dirty="0">
                <a:latin typeface="Times New Roman" panose="02020603050405020304" pitchFamily="18" charset="0"/>
                <a:ea typeface="Times New Roman" panose="02020603050405020304" pitchFamily="18" charset="0"/>
              </a:rPr>
              <a:t>Pergunta 4a) (0,3 ponto)</a:t>
            </a:r>
            <a:r>
              <a:rPr lang="pt-BR" sz="1600" dirty="0">
                <a:latin typeface="Times New Roman" panose="02020603050405020304" pitchFamily="18" charset="0"/>
                <a:ea typeface="Times New Roman" panose="02020603050405020304" pitchFamily="18" charset="0"/>
              </a:rPr>
              <a:t> Um dos efeitos da refração é uma variação da duração do período diurno (dia claro), o que se relaciona diretamente com o tempo em que o Sol fica visível. Indique se esta variação aumenta ou diminui a duração do dia claro e explique.</a:t>
            </a:r>
            <a:endParaRPr lang="pt-BR" sz="1600" dirty="0">
              <a:effectLst/>
              <a:latin typeface="Times New Roman" panose="02020603050405020304" pitchFamily="18" charset="0"/>
              <a:ea typeface="Times New Roman" panose="02020603050405020304" pitchFamily="18" charset="0"/>
            </a:endParaRPr>
          </a:p>
        </p:txBody>
      </p:sp>
      <p:sp>
        <p:nvSpPr>
          <p:cNvPr id="3" name="Retângulo 2">
            <a:extLst>
              <a:ext uri="{FF2B5EF4-FFF2-40B4-BE49-F238E27FC236}">
                <a16:creationId xmlns:a16="http://schemas.microsoft.com/office/drawing/2014/main" id="{80412672-9CA3-45AD-BFBF-D32A5F24BCFD}"/>
              </a:ext>
            </a:extLst>
          </p:cNvPr>
          <p:cNvSpPr/>
          <p:nvPr/>
        </p:nvSpPr>
        <p:spPr>
          <a:xfrm>
            <a:off x="133166" y="1237980"/>
            <a:ext cx="1366080" cy="363176"/>
          </a:xfrm>
          <a:prstGeom prst="rect">
            <a:avLst/>
          </a:prstGeom>
        </p:spPr>
        <p:txBody>
          <a:bodyPr wrap="none">
            <a:spAutoFit/>
          </a:bodyPr>
          <a:lstStyle/>
          <a:p>
            <a:pPr algn="just">
              <a:lnSpc>
                <a:spcPct val="110000"/>
              </a:lnSpc>
            </a:pPr>
            <a:r>
              <a:rPr lang="pt-BR" sz="1600" b="1" dirty="0">
                <a:latin typeface="Times New Roman" panose="02020603050405020304" pitchFamily="18" charset="0"/>
                <a:ea typeface="Times New Roman" panose="02020603050405020304" pitchFamily="18" charset="0"/>
              </a:rPr>
              <a:t>Resposta 4a):</a:t>
            </a:r>
            <a:endParaRPr lang="pt-BR" sz="1600" dirty="0"/>
          </a:p>
        </p:txBody>
      </p:sp>
      <p:sp>
        <p:nvSpPr>
          <p:cNvPr id="4" name="Retângulo 3">
            <a:extLst>
              <a:ext uri="{FF2B5EF4-FFF2-40B4-BE49-F238E27FC236}">
                <a16:creationId xmlns:a16="http://schemas.microsoft.com/office/drawing/2014/main" id="{5D87B521-E9C3-44DE-A63F-096170856E5A}"/>
              </a:ext>
            </a:extLst>
          </p:cNvPr>
          <p:cNvSpPr/>
          <p:nvPr/>
        </p:nvSpPr>
        <p:spPr>
          <a:xfrm>
            <a:off x="133165" y="1231408"/>
            <a:ext cx="8418651" cy="1175706"/>
          </a:xfrm>
          <a:prstGeom prst="rect">
            <a:avLst/>
          </a:prstGeom>
        </p:spPr>
        <p:txBody>
          <a:bodyPr wrap="square">
            <a:spAutoFit/>
          </a:bodyPr>
          <a:lstStyle/>
          <a:p>
            <a:pPr algn="just">
              <a:lnSpc>
                <a:spcPct val="110000"/>
              </a:lnSpc>
            </a:pPr>
            <a:r>
              <a:rPr lang="pt-BR" sz="1600" dirty="0" smtClean="0">
                <a:solidFill>
                  <a:srgbClr val="FF0000"/>
                </a:solidFill>
                <a:latin typeface="Times New Roman" panose="02020603050405020304" pitchFamily="18" charset="0"/>
                <a:ea typeface="Times New Roman" panose="02020603050405020304" pitchFamily="18" charset="0"/>
              </a:rPr>
              <a:t>	      Esta </a:t>
            </a:r>
            <a:r>
              <a:rPr lang="pt-BR" sz="1600" dirty="0">
                <a:solidFill>
                  <a:srgbClr val="FF0000"/>
                </a:solidFill>
                <a:latin typeface="Times New Roman" panose="02020603050405020304" pitchFamily="18" charset="0"/>
                <a:ea typeface="Times New Roman" panose="02020603050405020304" pitchFamily="18" charset="0"/>
              </a:rPr>
              <a:t>variação aumenta a duração do dia uma vez que faz com que o Sol apareça acima do horizonte mesmo quando ele já se pôs. Assim, quando o Sol verdadeiro já se pôs, no caminho que vai do horizonte até 35 minutos de arco abaixo dele, sua imagem refratada aparece ainda acima do horizonte. Mais precisamente (raciocinando semelhantemente à resposta do </a:t>
            </a:r>
            <a:r>
              <a:rPr lang="pt-BR" sz="1600" dirty="0" smtClean="0">
                <a:solidFill>
                  <a:srgbClr val="FF0000"/>
                </a:solidFill>
                <a:latin typeface="Times New Roman" panose="02020603050405020304" pitchFamily="18" charset="0"/>
                <a:ea typeface="Times New Roman" panose="02020603050405020304" pitchFamily="18" charset="0"/>
              </a:rPr>
              <a:t>item 4b),</a:t>
            </a:r>
            <a:endParaRPr lang="pt-BR" sz="1600" dirty="0">
              <a:solidFill>
                <a:srgbClr val="FF0000"/>
              </a:solidFill>
            </a:endParaRPr>
          </a:p>
        </p:txBody>
      </p:sp>
      <p:sp>
        <p:nvSpPr>
          <p:cNvPr id="8" name="Retângulo 7">
            <a:extLst>
              <a:ext uri="{FF2B5EF4-FFF2-40B4-BE49-F238E27FC236}">
                <a16:creationId xmlns:a16="http://schemas.microsoft.com/office/drawing/2014/main" id="{D6A030B7-89D9-4036-A204-2EE89CAD86CB}"/>
              </a:ext>
            </a:extLst>
          </p:cNvPr>
          <p:cNvSpPr/>
          <p:nvPr/>
        </p:nvSpPr>
        <p:spPr>
          <a:xfrm>
            <a:off x="133166" y="3471364"/>
            <a:ext cx="11925668" cy="1175706"/>
          </a:xfrm>
          <a:prstGeom prst="rect">
            <a:avLst/>
          </a:prstGeom>
        </p:spPr>
        <p:txBody>
          <a:bodyPr wrap="square">
            <a:spAutoFit/>
          </a:bodyPr>
          <a:lstStyle/>
          <a:p>
            <a:pPr algn="just" hangingPunct="0">
              <a:lnSpc>
                <a:spcPct val="110000"/>
              </a:lnSpc>
              <a:spcAft>
                <a:spcPts val="0"/>
              </a:spcAft>
            </a:pPr>
            <a:r>
              <a:rPr lang="pt-BR" sz="1600" b="1" dirty="0">
                <a:latin typeface="Times New Roman" panose="02020603050405020304" pitchFamily="18" charset="0"/>
                <a:ea typeface="Times New Roman" panose="02020603050405020304" pitchFamily="18" charset="0"/>
              </a:rPr>
              <a:t>Pergunta 4b) (0,3 ponto)</a:t>
            </a:r>
            <a:r>
              <a:rPr lang="pt-BR" sz="1600" dirty="0">
                <a:latin typeface="Times New Roman" panose="02020603050405020304" pitchFamily="18" charset="0"/>
                <a:ea typeface="Times New Roman" panose="02020603050405020304" pitchFamily="18" charset="0"/>
              </a:rPr>
              <a:t> Outro efeito perceptível da refração para o Sol e a Lua é a deformação aparente deles quando próximos do horizonte. Sabendo que a curva pontilhada representa o Sol ou a Lua aparentes, os círculos o Sol ou a Lua reais, e a linha reta o horizonte, assinale dentre as alternativas abaixo qual a que representa mais corretamente a deformação sofrida pelo Sol ou pela Lua.</a:t>
            </a:r>
          </a:p>
          <a:p>
            <a:pPr algn="just">
              <a:lnSpc>
                <a:spcPct val="110000"/>
              </a:lnSpc>
            </a:pPr>
            <a:r>
              <a:rPr lang="pt-BR" sz="1600" b="1" dirty="0">
                <a:latin typeface="Times New Roman" panose="02020603050405020304" pitchFamily="18" charset="0"/>
                <a:ea typeface="Times New Roman" panose="02020603050405020304" pitchFamily="18" charset="0"/>
              </a:rPr>
              <a:t>Dado:</a:t>
            </a:r>
            <a:r>
              <a:rPr lang="pt-BR" sz="1600" dirty="0">
                <a:latin typeface="Times New Roman" panose="02020603050405020304" pitchFamily="18" charset="0"/>
                <a:ea typeface="Times New Roman" panose="02020603050405020304" pitchFamily="18" charset="0"/>
              </a:rPr>
              <a:t> Utilize o gráfico e lembre que tanto a Lua quanto o Sol têm um diâmetro aparente de cerca de 30 minutos de arco.</a:t>
            </a:r>
            <a:endParaRPr lang="pt-BR" sz="1600" dirty="0"/>
          </a:p>
        </p:txBody>
      </p:sp>
      <p:pic>
        <p:nvPicPr>
          <p:cNvPr id="3074" name="Picture 2">
            <a:extLst>
              <a:ext uri="{FF2B5EF4-FFF2-40B4-BE49-F238E27FC236}">
                <a16:creationId xmlns:a16="http://schemas.microsoft.com/office/drawing/2014/main" id="{7E4952F5-A735-4430-AF07-BD850D36D5F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976483" y="4809149"/>
            <a:ext cx="45497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ângulo 10">
            <a:extLst>
              <a:ext uri="{FF2B5EF4-FFF2-40B4-BE49-F238E27FC236}">
                <a16:creationId xmlns:a16="http://schemas.microsoft.com/office/drawing/2014/main" id="{ED1FD52E-F366-4192-B766-DE9E3BF42AF8}"/>
              </a:ext>
            </a:extLst>
          </p:cNvPr>
          <p:cNvSpPr/>
          <p:nvPr/>
        </p:nvSpPr>
        <p:spPr>
          <a:xfrm>
            <a:off x="150583" y="4679601"/>
            <a:ext cx="1377300" cy="348300"/>
          </a:xfrm>
          <a:prstGeom prst="rect">
            <a:avLst/>
          </a:prstGeom>
        </p:spPr>
        <p:txBody>
          <a:bodyPr wrap="none">
            <a:spAutoFit/>
          </a:bodyPr>
          <a:lstStyle/>
          <a:p>
            <a:pPr algn="just">
              <a:lnSpc>
                <a:spcPct val="110000"/>
              </a:lnSpc>
            </a:pPr>
            <a:r>
              <a:rPr lang="pt-BR" sz="1600" b="1" dirty="0">
                <a:latin typeface="Times New Roman" panose="02020603050405020304" pitchFamily="18" charset="0"/>
                <a:ea typeface="Times New Roman" panose="02020603050405020304" pitchFamily="18" charset="0"/>
              </a:rPr>
              <a:t>Resposta 4b):</a:t>
            </a:r>
            <a:endParaRPr lang="pt-BR" sz="1600" dirty="0"/>
          </a:p>
        </p:txBody>
      </p:sp>
      <p:sp>
        <p:nvSpPr>
          <p:cNvPr id="10" name="Retângulo 9">
            <a:extLst>
              <a:ext uri="{FF2B5EF4-FFF2-40B4-BE49-F238E27FC236}">
                <a16:creationId xmlns:a16="http://schemas.microsoft.com/office/drawing/2014/main" id="{4FB2A5C1-B711-463B-9088-AFD3EB1F1E93}"/>
              </a:ext>
            </a:extLst>
          </p:cNvPr>
          <p:cNvSpPr/>
          <p:nvPr/>
        </p:nvSpPr>
        <p:spPr>
          <a:xfrm>
            <a:off x="150583" y="4687618"/>
            <a:ext cx="6154423" cy="1446550"/>
          </a:xfrm>
          <a:prstGeom prst="rect">
            <a:avLst/>
          </a:prstGeom>
        </p:spPr>
        <p:txBody>
          <a:bodyPr wrap="square">
            <a:spAutoFit/>
          </a:bodyPr>
          <a:lstStyle/>
          <a:p>
            <a:pPr algn="just" hangingPunct="0">
              <a:lnSpc>
                <a:spcPct val="110000"/>
              </a:lnSpc>
              <a:spcAft>
                <a:spcPts val="0"/>
              </a:spcAft>
            </a:pPr>
            <a:r>
              <a:rPr lang="pt-BR" sz="1600" dirty="0" smtClean="0">
                <a:solidFill>
                  <a:srgbClr val="FF0000"/>
                </a:solidFill>
                <a:latin typeface="Times New Roman" panose="02020603050405020304" pitchFamily="18" charset="0"/>
                <a:ea typeface="Times New Roman" panose="02020603050405020304" pitchFamily="18" charset="0"/>
              </a:rPr>
              <a:t>	      Usando </a:t>
            </a:r>
            <a:r>
              <a:rPr lang="pt-BR" sz="1600" dirty="0">
                <a:solidFill>
                  <a:srgbClr val="FF0000"/>
                </a:solidFill>
                <a:latin typeface="Times New Roman" panose="02020603050405020304" pitchFamily="18" charset="0"/>
                <a:ea typeface="Times New Roman" panose="02020603050405020304" pitchFamily="18" charset="0"/>
              </a:rPr>
              <a:t>dados do gráfico, calcule aproximadamente a variação na duração do período diurno, considerando que o Sol faz um caminho muito próximo da vertical tanto no nascer como no ocaso (pôr). </a:t>
            </a:r>
          </a:p>
          <a:p>
            <a:pPr algn="just">
              <a:lnSpc>
                <a:spcPct val="110000"/>
              </a:lnSpc>
            </a:pPr>
            <a:r>
              <a:rPr lang="pt-BR" sz="1600" b="1" dirty="0">
                <a:solidFill>
                  <a:srgbClr val="FF0000"/>
                </a:solidFill>
                <a:latin typeface="Times New Roman" panose="02020603050405020304" pitchFamily="18" charset="0"/>
                <a:ea typeface="Times New Roman" panose="02020603050405020304" pitchFamily="18" charset="0"/>
              </a:rPr>
              <a:t>Dado: </a:t>
            </a:r>
            <a:r>
              <a:rPr lang="pt-BR" sz="1600" dirty="0">
                <a:solidFill>
                  <a:srgbClr val="FF0000"/>
                </a:solidFill>
                <a:latin typeface="Times New Roman" panose="02020603050405020304" pitchFamily="18" charset="0"/>
                <a:ea typeface="Times New Roman" panose="02020603050405020304" pitchFamily="18" charset="0"/>
              </a:rPr>
              <a:t>1 grau equivale a 60 minutos de arco, 1 hora de tempo corresponde a 15 graus de arco.</a:t>
            </a:r>
            <a:endParaRPr lang="pt-BR" sz="1600" dirty="0">
              <a:solidFill>
                <a:srgbClr val="FF0000"/>
              </a:solidFill>
            </a:endParaRPr>
          </a:p>
        </p:txBody>
      </p:sp>
      <p:sp>
        <p:nvSpPr>
          <p:cNvPr id="9" name="Retângulo 8"/>
          <p:cNvSpPr/>
          <p:nvPr/>
        </p:nvSpPr>
        <p:spPr>
          <a:xfrm>
            <a:off x="130627" y="2303374"/>
            <a:ext cx="11878491" cy="1175706"/>
          </a:xfrm>
          <a:prstGeom prst="rect">
            <a:avLst/>
          </a:prstGeom>
        </p:spPr>
        <p:txBody>
          <a:bodyPr wrap="square">
            <a:spAutoFit/>
          </a:bodyPr>
          <a:lstStyle/>
          <a:p>
            <a:pPr algn="just">
              <a:lnSpc>
                <a:spcPct val="110000"/>
              </a:lnSpc>
            </a:pPr>
            <a:r>
              <a:rPr lang="pt-BR" sz="1600" dirty="0" smtClean="0">
                <a:solidFill>
                  <a:srgbClr val="FF0000"/>
                </a:solidFill>
                <a:latin typeface="Times New Roman" panose="02020603050405020304" pitchFamily="18" charset="0"/>
                <a:ea typeface="Times New Roman" panose="02020603050405020304" pitchFamily="18" charset="0"/>
              </a:rPr>
              <a:t>quando </a:t>
            </a:r>
            <a:r>
              <a:rPr lang="pt-BR" sz="1600" dirty="0">
                <a:solidFill>
                  <a:srgbClr val="FF0000"/>
                </a:solidFill>
                <a:latin typeface="Times New Roman" panose="02020603050405020304" pitchFamily="18" charset="0"/>
                <a:ea typeface="Times New Roman" panose="02020603050405020304" pitchFamily="18" charset="0"/>
              </a:rPr>
              <a:t>a borda inferior do Sol está a 35 minutos abaixo do horizonte, a borda inferior de sua imagem esta ligeiramente acima do horizonte (menos de 5 minutos acima). Efeito similar se dá quando o Sol nasce, acumulando os dois efeitos na duração do dia claro. É claro que basta o aluno responder da forma mais simples, se baseando na </a:t>
            </a:r>
            <a:r>
              <a:rPr lang="pt-BR" sz="1600" dirty="0" err="1">
                <a:solidFill>
                  <a:srgbClr val="FF0000"/>
                </a:solidFill>
                <a:latin typeface="Times New Roman" panose="02020603050405020304" pitchFamily="18" charset="0"/>
                <a:ea typeface="Times New Roman" panose="02020603050405020304" pitchFamily="18" charset="0"/>
              </a:rPr>
              <a:t>idéia</a:t>
            </a:r>
            <a:r>
              <a:rPr lang="pt-BR" sz="1600" dirty="0">
                <a:solidFill>
                  <a:srgbClr val="FF0000"/>
                </a:solidFill>
                <a:latin typeface="Times New Roman" panose="02020603050405020304" pitchFamily="18" charset="0"/>
                <a:ea typeface="Times New Roman" panose="02020603050405020304" pitchFamily="18" charset="0"/>
              </a:rPr>
              <a:t> de que a imagem refratada é sempre deslocada para cima em relação ao horizonte</a:t>
            </a:r>
            <a:r>
              <a:rPr lang="pt-BR" sz="1600" dirty="0" smtClean="0">
                <a:solidFill>
                  <a:srgbClr val="FF0000"/>
                </a:solidFill>
                <a:latin typeface="Times New Roman" panose="02020603050405020304" pitchFamily="18" charset="0"/>
                <a:ea typeface="Times New Roman" panose="02020603050405020304" pitchFamily="18" charset="0"/>
              </a:rPr>
              <a:t>.</a:t>
            </a:r>
            <a:endParaRPr lang="pt-BR" sz="1600" dirty="0"/>
          </a:p>
        </p:txBody>
      </p:sp>
    </p:spTree>
    <p:extLst>
      <p:ext uri="{BB962C8B-B14F-4D97-AF65-F5344CB8AC3E}">
        <p14:creationId xmlns:p14="http://schemas.microsoft.com/office/powerpoint/2010/main" val="362321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9EC4960-EEE1-4C3F-A441-61EDA0FD8547}"/>
              </a:ext>
            </a:extLst>
          </p:cNvPr>
          <p:cNvSpPr/>
          <p:nvPr/>
        </p:nvSpPr>
        <p:spPr>
          <a:xfrm>
            <a:off x="204186" y="160953"/>
            <a:ext cx="8291743" cy="2086725"/>
          </a:xfrm>
          <a:prstGeom prst="rect">
            <a:avLst/>
          </a:prstGeom>
        </p:spPr>
        <p:txBody>
          <a:bodyPr wrap="square">
            <a:spAutoFit/>
          </a:bodyPr>
          <a:lstStyle/>
          <a:p>
            <a:pPr algn="just" hangingPunct="0">
              <a:lnSpc>
                <a:spcPct val="120000"/>
              </a:lnSpc>
              <a:spcAft>
                <a:spcPts val="0"/>
              </a:spcAft>
            </a:pPr>
            <a:r>
              <a:rPr lang="pt-BR" b="1" dirty="0">
                <a:latin typeface="Times New Roman" panose="02020603050405020304" pitchFamily="18" charset="0"/>
                <a:ea typeface="Times New Roman" panose="02020603050405020304" pitchFamily="18" charset="0"/>
              </a:rPr>
              <a:t>Pergunta 4c) (0,4 ponto)</a:t>
            </a:r>
            <a:r>
              <a:rPr lang="pt-BR" dirty="0">
                <a:latin typeface="Times New Roman" panose="02020603050405020304" pitchFamily="18" charset="0"/>
                <a:ea typeface="Times New Roman" panose="02020603050405020304" pitchFamily="18" charset="0"/>
              </a:rPr>
              <a:t> Usando dados do gráfico, calcule aproximadamente a variação na duração do período diurno, considerando que o Sol faz um caminho muito próximo da vertical tanto no nascer como no ocaso (pôr). </a:t>
            </a:r>
          </a:p>
          <a:p>
            <a:pPr algn="just" hangingPunct="0">
              <a:lnSpc>
                <a:spcPct val="120000"/>
              </a:lnSpc>
              <a:spcAft>
                <a:spcPts val="0"/>
              </a:spcAft>
            </a:pPr>
            <a:endParaRPr lang="pt-BR" b="1" dirty="0" smtClean="0">
              <a:latin typeface="Times New Roman" panose="02020603050405020304" pitchFamily="18" charset="0"/>
              <a:ea typeface="Times New Roman" panose="02020603050405020304" pitchFamily="18" charset="0"/>
            </a:endParaRPr>
          </a:p>
          <a:p>
            <a:pPr algn="just" hangingPunct="0">
              <a:lnSpc>
                <a:spcPct val="120000"/>
              </a:lnSpc>
              <a:spcAft>
                <a:spcPts val="0"/>
              </a:spcAft>
            </a:pPr>
            <a:r>
              <a:rPr lang="pt-BR" b="1" dirty="0" smtClean="0">
                <a:latin typeface="Times New Roman" panose="02020603050405020304" pitchFamily="18" charset="0"/>
                <a:ea typeface="Times New Roman" panose="02020603050405020304" pitchFamily="18" charset="0"/>
              </a:rPr>
              <a:t>Dado</a:t>
            </a:r>
            <a:r>
              <a:rPr lang="pt-BR" b="1" dirty="0">
                <a:latin typeface="Times New Roman" panose="02020603050405020304" pitchFamily="18" charset="0"/>
                <a:ea typeface="Times New Roman" panose="02020603050405020304" pitchFamily="18" charset="0"/>
              </a:rPr>
              <a:t>: </a:t>
            </a:r>
            <a:r>
              <a:rPr lang="pt-BR" dirty="0">
                <a:latin typeface="Times New Roman" panose="02020603050405020304" pitchFamily="18" charset="0"/>
                <a:ea typeface="Times New Roman" panose="02020603050405020304" pitchFamily="18" charset="0"/>
              </a:rPr>
              <a:t>1 grau equivale a 60 minutos de arco, 1 hora de tempo corresponde a 15 graus de arco.</a:t>
            </a:r>
            <a:endParaRPr lang="pt-BR" sz="2800" dirty="0">
              <a:effectLst/>
              <a:latin typeface="Times New Roman" panose="02020603050405020304" pitchFamily="18" charset="0"/>
              <a:ea typeface="Times New Roman" panose="02020603050405020304" pitchFamily="18" charset="0"/>
            </a:endParaRPr>
          </a:p>
        </p:txBody>
      </p:sp>
      <p:sp>
        <p:nvSpPr>
          <p:cNvPr id="3" name="Retângulo 2">
            <a:extLst>
              <a:ext uri="{FF2B5EF4-FFF2-40B4-BE49-F238E27FC236}">
                <a16:creationId xmlns:a16="http://schemas.microsoft.com/office/drawing/2014/main" id="{1860E12B-BC22-4C96-97FB-B2A47D76DB64}"/>
              </a:ext>
            </a:extLst>
          </p:cNvPr>
          <p:cNvSpPr/>
          <p:nvPr/>
        </p:nvSpPr>
        <p:spPr>
          <a:xfrm>
            <a:off x="212894" y="2278275"/>
            <a:ext cx="1499128" cy="424732"/>
          </a:xfrm>
          <a:prstGeom prst="rect">
            <a:avLst/>
          </a:prstGeom>
        </p:spPr>
        <p:txBody>
          <a:bodyPr wrap="none">
            <a:spAutoFit/>
          </a:bodyPr>
          <a:lstStyle/>
          <a:p>
            <a:pPr algn="just">
              <a:lnSpc>
                <a:spcPct val="120000"/>
              </a:lnSpc>
            </a:pPr>
            <a:r>
              <a:rPr lang="pt-BR" b="1" dirty="0">
                <a:latin typeface="Times New Roman" panose="02020603050405020304" pitchFamily="18" charset="0"/>
                <a:ea typeface="Times New Roman" panose="02020603050405020304" pitchFamily="18" charset="0"/>
              </a:rPr>
              <a:t>Resposta 4c):</a:t>
            </a:r>
            <a:endParaRPr lang="pt-BR" dirty="0"/>
          </a:p>
        </p:txBody>
      </p:sp>
      <p:sp>
        <p:nvSpPr>
          <p:cNvPr id="4" name="Retângulo 3">
            <a:extLst>
              <a:ext uri="{FF2B5EF4-FFF2-40B4-BE49-F238E27FC236}">
                <a16:creationId xmlns:a16="http://schemas.microsoft.com/office/drawing/2014/main" id="{E813A7E3-CDBB-4DDC-84B9-E6661AF4A8C9}"/>
              </a:ext>
            </a:extLst>
          </p:cNvPr>
          <p:cNvSpPr/>
          <p:nvPr/>
        </p:nvSpPr>
        <p:spPr>
          <a:xfrm>
            <a:off x="212894" y="2290556"/>
            <a:ext cx="11783628" cy="2086725"/>
          </a:xfrm>
          <a:prstGeom prst="rect">
            <a:avLst/>
          </a:prstGeom>
        </p:spPr>
        <p:txBody>
          <a:bodyPr wrap="square">
            <a:spAutoFit/>
          </a:bodyPr>
          <a:lstStyle/>
          <a:p>
            <a:pPr algn="just">
              <a:lnSpc>
                <a:spcPct val="120000"/>
              </a:lnSpc>
            </a:pPr>
            <a:r>
              <a:rPr lang="pt-BR" dirty="0" smtClean="0">
                <a:solidFill>
                  <a:srgbClr val="FF0000"/>
                </a:solidFill>
                <a:latin typeface="Times New Roman" panose="02020603050405020304" pitchFamily="18" charset="0"/>
                <a:ea typeface="Times New Roman" panose="02020603050405020304" pitchFamily="18" charset="0"/>
              </a:rPr>
              <a:t>	        Esta </a:t>
            </a:r>
            <a:r>
              <a:rPr lang="pt-BR" dirty="0">
                <a:solidFill>
                  <a:srgbClr val="FF0000"/>
                </a:solidFill>
                <a:latin typeface="Times New Roman" panose="02020603050405020304" pitchFamily="18" charset="0"/>
                <a:ea typeface="Times New Roman" panose="02020603050405020304" pitchFamily="18" charset="0"/>
              </a:rPr>
              <a:t>questão resume-se a realizar uma conversão entre minutos de arco e minutos de tempo. Do gráfico dado acima, sabemos que o Sol aparece tangenciando o horizonte quando, na verdade, sua borda inferior está a 35 minutos de arco abaixo dele (e, portanto, sua borda superior a cerca de 5 minutos de arco do horizonte). Assim, tanto no nascer como no pôr, o Sol ganha 35 minutos de arco, somando um ganho de 70 minutos de arco no total, o que melhor compreendemos se convertermos este valor em tempo. Como foi dado, a razão de conversão entre horas e graus de arco é de 15, de forma que 1 minuto de relógio equivale a 15 minutos de arco.</a:t>
            </a:r>
            <a:endParaRPr lang="pt-BR" dirty="0">
              <a:solidFill>
                <a:srgbClr val="FF0000"/>
              </a:solidFill>
            </a:endParaRPr>
          </a:p>
        </p:txBody>
      </p:sp>
      <p:sp>
        <p:nvSpPr>
          <p:cNvPr id="6" name="Retângulo 5">
            <a:extLst>
              <a:ext uri="{FF2B5EF4-FFF2-40B4-BE49-F238E27FC236}">
                <a16:creationId xmlns:a16="http://schemas.microsoft.com/office/drawing/2014/main" id="{20E4BDCA-0204-4E9E-8B6B-9D11ADB2FE0F}"/>
              </a:ext>
            </a:extLst>
          </p:cNvPr>
          <p:cNvSpPr/>
          <p:nvPr/>
        </p:nvSpPr>
        <p:spPr>
          <a:xfrm>
            <a:off x="212894" y="4837462"/>
            <a:ext cx="2416046" cy="369332"/>
          </a:xfrm>
          <a:prstGeom prst="rect">
            <a:avLst/>
          </a:prstGeom>
        </p:spPr>
        <p:txBody>
          <a:bodyPr wrap="none">
            <a:spAutoFit/>
          </a:bodyPr>
          <a:lstStyle/>
          <a:p>
            <a:r>
              <a:rPr lang="pt-BR" b="1" dirty="0">
                <a:latin typeface="Times New Roman" panose="02020603050405020304" pitchFamily="18" charset="0"/>
                <a:ea typeface="Times New Roman" panose="02020603050405020304" pitchFamily="18" charset="0"/>
              </a:rPr>
              <a:t>Logo o tempo pedido é</a:t>
            </a:r>
            <a:endParaRPr lang="pt-BR" dirty="0"/>
          </a:p>
        </p:txBody>
      </p:sp>
      <p:sp>
        <p:nvSpPr>
          <p:cNvPr id="7" name="Retângulo 6">
            <a:extLst>
              <a:ext uri="{FF2B5EF4-FFF2-40B4-BE49-F238E27FC236}">
                <a16:creationId xmlns:a16="http://schemas.microsoft.com/office/drawing/2014/main" id="{2DC198E2-2A36-4A0E-9738-1AA85D755549}"/>
              </a:ext>
            </a:extLst>
          </p:cNvPr>
          <p:cNvSpPr/>
          <p:nvPr/>
        </p:nvSpPr>
        <p:spPr>
          <a:xfrm>
            <a:off x="2602623" y="4837459"/>
            <a:ext cx="450764"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t =</a:t>
            </a:r>
            <a:endParaRPr lang="pt-BR" dirty="0">
              <a:solidFill>
                <a:srgbClr val="FF0000"/>
              </a:solidFill>
            </a:endParaRPr>
          </a:p>
        </p:txBody>
      </p:sp>
      <p:sp>
        <p:nvSpPr>
          <p:cNvPr id="8" name="Retângulo 7">
            <a:extLst>
              <a:ext uri="{FF2B5EF4-FFF2-40B4-BE49-F238E27FC236}">
                <a16:creationId xmlns:a16="http://schemas.microsoft.com/office/drawing/2014/main" id="{CF738C95-3955-4315-B84C-7230DA4B815F}"/>
              </a:ext>
            </a:extLst>
          </p:cNvPr>
          <p:cNvSpPr/>
          <p:nvPr/>
        </p:nvSpPr>
        <p:spPr>
          <a:xfrm>
            <a:off x="2961058" y="4837459"/>
            <a:ext cx="479618"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70/</a:t>
            </a:r>
            <a:endParaRPr lang="pt-BR" dirty="0">
              <a:solidFill>
                <a:srgbClr val="FF0000"/>
              </a:solidFill>
            </a:endParaRPr>
          </a:p>
        </p:txBody>
      </p:sp>
      <p:sp>
        <p:nvSpPr>
          <p:cNvPr id="9" name="Retângulo 8">
            <a:extLst>
              <a:ext uri="{FF2B5EF4-FFF2-40B4-BE49-F238E27FC236}">
                <a16:creationId xmlns:a16="http://schemas.microsoft.com/office/drawing/2014/main" id="{88AD25EB-D15F-47B5-B6B7-F4633DC7644A}"/>
              </a:ext>
            </a:extLst>
          </p:cNvPr>
          <p:cNvSpPr/>
          <p:nvPr/>
        </p:nvSpPr>
        <p:spPr>
          <a:xfrm>
            <a:off x="3270935" y="4837459"/>
            <a:ext cx="604653"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15 =</a:t>
            </a:r>
            <a:endParaRPr lang="pt-BR" dirty="0">
              <a:solidFill>
                <a:srgbClr val="FF0000"/>
              </a:solidFill>
            </a:endParaRPr>
          </a:p>
        </p:txBody>
      </p:sp>
      <p:sp>
        <p:nvSpPr>
          <p:cNvPr id="10" name="Retângulo 9">
            <a:extLst>
              <a:ext uri="{FF2B5EF4-FFF2-40B4-BE49-F238E27FC236}">
                <a16:creationId xmlns:a16="http://schemas.microsoft.com/office/drawing/2014/main" id="{81D8545A-CF11-41D1-8B9A-F1CD81EC917F}"/>
              </a:ext>
            </a:extLst>
          </p:cNvPr>
          <p:cNvSpPr/>
          <p:nvPr/>
        </p:nvSpPr>
        <p:spPr>
          <a:xfrm>
            <a:off x="3729248" y="4837459"/>
            <a:ext cx="1239442"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4,6666... = </a:t>
            </a:r>
            <a:endParaRPr lang="pt-BR" dirty="0">
              <a:solidFill>
                <a:srgbClr val="FF0000"/>
              </a:solidFill>
            </a:endParaRPr>
          </a:p>
        </p:txBody>
      </p:sp>
      <p:sp>
        <p:nvSpPr>
          <p:cNvPr id="11" name="Retângulo 10">
            <a:extLst>
              <a:ext uri="{FF2B5EF4-FFF2-40B4-BE49-F238E27FC236}">
                <a16:creationId xmlns:a16="http://schemas.microsoft.com/office/drawing/2014/main" id="{BEB6C89B-C1F0-4A06-A86C-B28B58B3AA4A}"/>
              </a:ext>
            </a:extLst>
          </p:cNvPr>
          <p:cNvSpPr/>
          <p:nvPr/>
        </p:nvSpPr>
        <p:spPr>
          <a:xfrm>
            <a:off x="4797944" y="4837459"/>
            <a:ext cx="2345514"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4,7 minutos de tempo.</a:t>
            </a:r>
            <a:endParaRPr lang="pt-BR" dirty="0">
              <a:solidFill>
                <a:srgbClr val="FF0000"/>
              </a:solidFill>
            </a:endParaRPr>
          </a:p>
        </p:txBody>
      </p:sp>
    </p:spTree>
    <p:extLst>
      <p:ext uri="{BB962C8B-B14F-4D97-AF65-F5344CB8AC3E}">
        <p14:creationId xmlns:p14="http://schemas.microsoft.com/office/powerpoint/2010/main" val="379502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96F31BE-ADE5-4681-8FE3-28B04DE41556}"/>
              </a:ext>
            </a:extLst>
          </p:cNvPr>
          <p:cNvSpPr/>
          <p:nvPr/>
        </p:nvSpPr>
        <p:spPr>
          <a:xfrm>
            <a:off x="136125" y="133528"/>
            <a:ext cx="8346024" cy="2283382"/>
          </a:xfrm>
          <a:prstGeom prst="rect">
            <a:avLst/>
          </a:prstGeom>
        </p:spPr>
        <p:txBody>
          <a:bodyPr wrap="square">
            <a:spAutoFit/>
          </a:bodyPr>
          <a:lstStyle/>
          <a:p>
            <a:pPr algn="just">
              <a:lnSpc>
                <a:spcPct val="114000"/>
              </a:lnSpc>
            </a:pPr>
            <a:r>
              <a:rPr lang="pt-BR" b="1" dirty="0">
                <a:latin typeface="Times New Roman" panose="02020603050405020304" pitchFamily="18" charset="0"/>
                <a:ea typeface="Times New Roman" panose="02020603050405020304" pitchFamily="18" charset="0"/>
              </a:rPr>
              <a:t>Questão 5) (1 ponto) Comentários: </a:t>
            </a:r>
            <a:r>
              <a:rPr lang="pt-BR" dirty="0">
                <a:latin typeface="Times New Roman" panose="02020603050405020304" pitchFamily="18" charset="0"/>
                <a:ea typeface="Times New Roman" panose="02020603050405020304" pitchFamily="18" charset="0"/>
              </a:rPr>
              <a:t>Já foram descobertos e confirmados mais de 150 planetas orbitando estrelas que não o Sol, e este número cresce praticamente todo dia. Existem diversas técnicas utilizadas para detectar planetas extra-solares, sendo a da velocidade radial a mais importante, tendo sido responsável pela grande maioria das identificações destes planetas. Esta técnica consiste em utilizar um efeito que você já deve ter ouvido falar, o desvio para o vermelho, isto é o avermelhamento da luz que nos chega de um corpo que se afasta muito rapidamente de nós.</a:t>
            </a:r>
            <a:endParaRPr lang="pt-BR" dirty="0"/>
          </a:p>
        </p:txBody>
      </p:sp>
      <p:pic>
        <p:nvPicPr>
          <p:cNvPr id="4098" name="Picture 2" descr="planeta">
            <a:extLst>
              <a:ext uri="{FF2B5EF4-FFF2-40B4-BE49-F238E27FC236}">
                <a16:creationId xmlns:a16="http://schemas.microsoft.com/office/drawing/2014/main" id="{816EEA1B-0936-498F-B040-68CF636F958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563651" y="3539319"/>
            <a:ext cx="4868229" cy="245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a:extLst>
              <a:ext uri="{FF2B5EF4-FFF2-40B4-BE49-F238E27FC236}">
                <a16:creationId xmlns:a16="http://schemas.microsoft.com/office/drawing/2014/main" id="{62A2D304-E7E1-489D-B8C2-DA83F7A85D15}"/>
              </a:ext>
            </a:extLst>
          </p:cNvPr>
          <p:cNvSpPr/>
          <p:nvPr/>
        </p:nvSpPr>
        <p:spPr>
          <a:xfrm>
            <a:off x="214501" y="2359793"/>
            <a:ext cx="11785909" cy="1355499"/>
          </a:xfrm>
          <a:prstGeom prst="rect">
            <a:avLst/>
          </a:prstGeom>
        </p:spPr>
        <p:txBody>
          <a:bodyPr wrap="square">
            <a:spAutoFit/>
          </a:bodyPr>
          <a:lstStyle/>
          <a:p>
            <a:pPr algn="just">
              <a:lnSpc>
                <a:spcPct val="114000"/>
              </a:lnSpc>
            </a:pPr>
            <a:r>
              <a:rPr lang="pt-BR" dirty="0">
                <a:latin typeface="Times New Roman" panose="02020603050405020304" pitchFamily="18" charset="0"/>
                <a:ea typeface="Times New Roman" panose="02020603050405020304" pitchFamily="18" charset="0"/>
              </a:rPr>
              <a:t>A expansão do Universo foi identificada desta forma. Da mesma forma, existe um </a:t>
            </a:r>
            <a:r>
              <a:rPr lang="pt-BR" dirty="0" err="1">
                <a:latin typeface="Times New Roman" panose="02020603050405020304" pitchFamily="18" charset="0"/>
                <a:ea typeface="Times New Roman" panose="02020603050405020304" pitchFamily="18" charset="0"/>
              </a:rPr>
              <a:t>azulamento</a:t>
            </a:r>
            <a:r>
              <a:rPr lang="pt-BR" dirty="0">
                <a:latin typeface="Times New Roman" panose="02020603050405020304" pitchFamily="18" charset="0"/>
                <a:ea typeface="Times New Roman" panose="02020603050405020304" pitchFamily="18" charset="0"/>
              </a:rPr>
              <a:t> da luz de corpos que se aproximam em nossa direção. Você já deve ter observado este mesmo efeito de outra forma: quando uma ambulância se aproxima de nós, ouvimos um som mais agudo da sirene, o que corresponde a uma diminuição do comprimento de onda do som ouvido. Inversamente, quando a ambulância se afasta de</a:t>
            </a:r>
            <a:endParaRPr lang="pt-BR" dirty="0"/>
          </a:p>
        </p:txBody>
      </p:sp>
      <p:sp>
        <p:nvSpPr>
          <p:cNvPr id="6" name="Retângulo 5">
            <a:extLst>
              <a:ext uri="{FF2B5EF4-FFF2-40B4-BE49-F238E27FC236}">
                <a16:creationId xmlns:a16="http://schemas.microsoft.com/office/drawing/2014/main" id="{03273634-F212-4AA2-9A7C-EE4A9160B9A9}"/>
              </a:ext>
            </a:extLst>
          </p:cNvPr>
          <p:cNvSpPr/>
          <p:nvPr/>
        </p:nvSpPr>
        <p:spPr>
          <a:xfrm>
            <a:off x="223467" y="3588747"/>
            <a:ext cx="5776739" cy="2618666"/>
          </a:xfrm>
          <a:prstGeom prst="rect">
            <a:avLst/>
          </a:prstGeom>
        </p:spPr>
        <p:txBody>
          <a:bodyPr wrap="square">
            <a:spAutoFit/>
          </a:bodyPr>
          <a:lstStyle/>
          <a:p>
            <a:pPr algn="just">
              <a:lnSpc>
                <a:spcPct val="114000"/>
              </a:lnSpc>
            </a:pPr>
            <a:r>
              <a:rPr lang="pt-BR" dirty="0">
                <a:latin typeface="Times New Roman" panose="02020603050405020304" pitchFamily="18" charset="0"/>
                <a:ea typeface="Times New Roman" panose="02020603050405020304" pitchFamily="18" charset="0"/>
              </a:rPr>
              <a:t>nós, ouvimos um som mais grave, o </a:t>
            </a:r>
            <a:r>
              <a:rPr lang="pt-BR" dirty="0" smtClean="0">
                <a:latin typeface="Times New Roman" panose="02020603050405020304" pitchFamily="18" charset="0"/>
                <a:ea typeface="Times New Roman" panose="02020603050405020304" pitchFamily="18" charset="0"/>
              </a:rPr>
              <a:t>que</a:t>
            </a:r>
            <a:r>
              <a:rPr lang="pt-BR" dirty="0" smtClean="0"/>
              <a:t> </a:t>
            </a:r>
            <a:r>
              <a:rPr lang="pt-BR" dirty="0" smtClean="0">
                <a:latin typeface="Times New Roman" panose="02020603050405020304" pitchFamily="18" charset="0"/>
                <a:ea typeface="Times New Roman" panose="02020603050405020304" pitchFamily="18" charset="0"/>
              </a:rPr>
              <a:t>corresponde </a:t>
            </a:r>
            <a:r>
              <a:rPr lang="pt-BR" dirty="0">
                <a:latin typeface="Times New Roman" panose="02020603050405020304" pitchFamily="18" charset="0"/>
                <a:ea typeface="Times New Roman" panose="02020603050405020304" pitchFamily="18" charset="0"/>
              </a:rPr>
              <a:t>a um aumento do comprimento de onda. A luz, sendo uma onda, comporta-se exatamente da mesma forma (sendo que o azul é um dos menores comprimentos de onda visível da luz e o vermelho, o maior). Repare, entretanto, que, para que seja detectável em ondas luminosas, a ordem de grandeza das velocidades envolvidas deve ser muito </a:t>
            </a:r>
            <a:r>
              <a:rPr lang="pt-BR" dirty="0">
                <a:latin typeface="Times New Roman" panose="02020603050405020304" pitchFamily="18" charset="0"/>
                <a:ea typeface="Times New Roman" panose="02020603050405020304" pitchFamily="18" charset="0"/>
              </a:rPr>
              <a:t>maior do que para o caso do som. </a:t>
            </a:r>
            <a:endParaRPr lang="pt-BR" dirty="0"/>
          </a:p>
        </p:txBody>
      </p:sp>
    </p:spTree>
    <p:extLst>
      <p:ext uri="{BB962C8B-B14F-4D97-AF65-F5344CB8AC3E}">
        <p14:creationId xmlns:p14="http://schemas.microsoft.com/office/powerpoint/2010/main" val="3060088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EAE82689-A752-40A9-8C20-2B95184E1232}"/>
              </a:ext>
            </a:extLst>
          </p:cNvPr>
          <p:cNvSpPr/>
          <p:nvPr/>
        </p:nvSpPr>
        <p:spPr>
          <a:xfrm>
            <a:off x="336421" y="144647"/>
            <a:ext cx="8032516" cy="2302875"/>
          </a:xfrm>
          <a:prstGeom prst="rect">
            <a:avLst/>
          </a:prstGeom>
        </p:spPr>
        <p:txBody>
          <a:bodyPr wrap="square">
            <a:spAutoFit/>
          </a:bodyPr>
          <a:lstStyle/>
          <a:p>
            <a:pPr algn="just">
              <a:lnSpc>
                <a:spcPct val="114000"/>
              </a:lnSpc>
            </a:pPr>
            <a:r>
              <a:rPr lang="pt-BR" dirty="0" smtClean="0">
                <a:latin typeface="Times New Roman" panose="02020603050405020304" pitchFamily="18" charset="0"/>
                <a:ea typeface="Times New Roman" panose="02020603050405020304" pitchFamily="18" charset="0"/>
              </a:rPr>
              <a:t>A </a:t>
            </a:r>
            <a:r>
              <a:rPr lang="pt-BR" dirty="0">
                <a:latin typeface="Times New Roman" panose="02020603050405020304" pitchFamily="18" charset="0"/>
                <a:ea typeface="Times New Roman" panose="02020603050405020304" pitchFamily="18" charset="0"/>
              </a:rPr>
              <a:t>técnica da velocidade radial consiste, portanto, na identificação de desvios para os comprimentos de onda vermelho e azul da luz que as estrelas emitem à medida que o planeta orbita a estrela. No caso de um sistema simples com apenas um planeta, os dois corpos descrevem uma trajetória em torno do centro de massa (CM), com a mesma velocidade angular, isto é sempre opostos um ao outro (ver figura ao lado). Quanto maior o planeta, ou quanto mais próximo ele estiver da estrela, maior será o efeito medido na estrela, ou quanto menor for a estrela maior será o </a:t>
            </a:r>
            <a:r>
              <a:rPr lang="pt-BR" dirty="0" smtClean="0">
                <a:latin typeface="Times New Roman" panose="02020603050405020304" pitchFamily="18" charset="0"/>
                <a:ea typeface="Times New Roman" panose="02020603050405020304" pitchFamily="18" charset="0"/>
              </a:rPr>
              <a:t>efeito</a:t>
            </a:r>
            <a:endParaRPr lang="pt-BR" dirty="0"/>
          </a:p>
        </p:txBody>
      </p:sp>
      <p:sp>
        <p:nvSpPr>
          <p:cNvPr id="4" name="Retângulo 3">
            <a:extLst>
              <a:ext uri="{FF2B5EF4-FFF2-40B4-BE49-F238E27FC236}">
                <a16:creationId xmlns:a16="http://schemas.microsoft.com/office/drawing/2014/main" id="{C095B366-0F56-4C9E-A1D7-10B83AF518DE}"/>
              </a:ext>
            </a:extLst>
          </p:cNvPr>
          <p:cNvSpPr/>
          <p:nvPr/>
        </p:nvSpPr>
        <p:spPr>
          <a:xfrm>
            <a:off x="310294" y="2320186"/>
            <a:ext cx="11611741" cy="2599173"/>
          </a:xfrm>
          <a:prstGeom prst="rect">
            <a:avLst/>
          </a:prstGeom>
        </p:spPr>
        <p:txBody>
          <a:bodyPr wrap="square">
            <a:spAutoFit/>
          </a:bodyPr>
          <a:lstStyle/>
          <a:p>
            <a:pPr algn="just">
              <a:lnSpc>
                <a:spcPct val="114000"/>
              </a:lnSpc>
            </a:pPr>
            <a:r>
              <a:rPr lang="pt-BR" dirty="0">
                <a:latin typeface="Times New Roman" panose="02020603050405020304" pitchFamily="18" charset="0"/>
                <a:ea typeface="Times New Roman" panose="02020603050405020304" pitchFamily="18" charset="0"/>
              </a:rPr>
              <a:t>gravitacional "sentido" por ela devido à presença do planeta. Assim, planetas tipo júpiter quente (pois são de tamanhos comparáveis ao de Júpiter e estão bastante próximos da estrela) são os mais detectados. Outro fator decisivo para o emprego desta técnica é a posição relativa do sistema em relação à nossa linha de visada. Assim, se o sistema é visto “de cima” (como na figura), não é possível detectar velocidades radiais (pois o movimento se dá perpendicularmente a nós), por outro lado, </a:t>
            </a:r>
            <a:r>
              <a:rPr lang="pt-BR" dirty="0" smtClean="0">
                <a:latin typeface="Times New Roman" panose="02020603050405020304" pitchFamily="18" charset="0"/>
                <a:ea typeface="Times New Roman" panose="02020603050405020304" pitchFamily="18" charset="0"/>
              </a:rPr>
              <a:t>se </a:t>
            </a:r>
            <a:r>
              <a:rPr lang="pt-BR" dirty="0">
                <a:latin typeface="Times New Roman" panose="02020603050405020304" pitchFamily="18" charset="0"/>
                <a:ea typeface="Times New Roman" panose="02020603050405020304" pitchFamily="18" charset="0"/>
              </a:rPr>
              <a:t>o sistema é visto de perfil, detectamos mais facilmente as alterações na velocidade radial. Como curiosidade, enumeramos outras técnicas de detecção empregadas comumente, quais sejam, </a:t>
            </a:r>
            <a:r>
              <a:rPr lang="pt-BR" dirty="0" err="1">
                <a:latin typeface="Times New Roman" panose="02020603050405020304" pitchFamily="18" charset="0"/>
                <a:ea typeface="Times New Roman" panose="02020603050405020304" pitchFamily="18" charset="0"/>
              </a:rPr>
              <a:t>astrométrica</a:t>
            </a:r>
            <a:r>
              <a:rPr lang="pt-BR" dirty="0">
                <a:latin typeface="Times New Roman" panose="02020603050405020304" pitchFamily="18" charset="0"/>
                <a:ea typeface="Times New Roman" panose="02020603050405020304" pitchFamily="18" charset="0"/>
              </a:rPr>
              <a:t> (que utiliza a posição da estrela), trânsito (quando o planeta passa na frente da estrela), imageamento direto e microlentes (a amplificação da imagem pela estrela o que só ocorre em condições muito raras).</a:t>
            </a:r>
            <a:endParaRPr lang="pt-BR" dirty="0"/>
          </a:p>
        </p:txBody>
      </p:sp>
      <p:pic>
        <p:nvPicPr>
          <p:cNvPr id="7" name="Picture 2" descr="planeta">
            <a:extLst>
              <a:ext uri="{FF2B5EF4-FFF2-40B4-BE49-F238E27FC236}">
                <a16:creationId xmlns:a16="http://schemas.microsoft.com/office/drawing/2014/main" id="{816EEA1B-0936-498F-B040-68CF636F958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599660" y="4663732"/>
            <a:ext cx="4066479" cy="20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157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3FAB45EE-B58E-4FB7-82A6-4E7FF1890133}"/>
              </a:ext>
            </a:extLst>
          </p:cNvPr>
          <p:cNvSpPr/>
          <p:nvPr/>
        </p:nvSpPr>
        <p:spPr>
          <a:xfrm>
            <a:off x="149352" y="239274"/>
            <a:ext cx="8345424" cy="1968616"/>
          </a:xfrm>
          <a:prstGeom prst="rect">
            <a:avLst/>
          </a:prstGeom>
        </p:spPr>
        <p:txBody>
          <a:bodyPr wrap="square">
            <a:spAutoFit/>
          </a:bodyPr>
          <a:lstStyle/>
          <a:p>
            <a:pPr algn="just" hangingPunct="0">
              <a:lnSpc>
                <a:spcPct val="110000"/>
              </a:lnSpc>
              <a:spcAft>
                <a:spcPts val="0"/>
              </a:spcAft>
            </a:pPr>
            <a:r>
              <a:rPr lang="pt-BR" sz="1600" b="1" dirty="0">
                <a:latin typeface="Times New Roman" panose="02020603050405020304" pitchFamily="18" charset="0"/>
                <a:ea typeface="Times New Roman" panose="02020603050405020304" pitchFamily="18" charset="0"/>
              </a:rPr>
              <a:t>Considere</a:t>
            </a:r>
            <a:r>
              <a:rPr lang="pt-BR" sz="1600" dirty="0">
                <a:latin typeface="Times New Roman" panose="02020603050405020304" pitchFamily="18" charset="0"/>
                <a:ea typeface="Times New Roman" panose="02020603050405020304" pitchFamily="18" charset="0"/>
              </a:rPr>
              <a:t> um sistema planetário qualquer composto apenas de um planeta de massa </a:t>
            </a:r>
            <a:r>
              <a:rPr lang="pt-BR" sz="1600" b="1" dirty="0">
                <a:latin typeface="Times New Roman" panose="02020603050405020304" pitchFamily="18" charset="0"/>
                <a:ea typeface="Times New Roman" panose="02020603050405020304" pitchFamily="18" charset="0"/>
              </a:rPr>
              <a:t>M</a:t>
            </a:r>
            <a:r>
              <a:rPr lang="pt-BR" sz="1600" b="1" baseline="-25000" dirty="0">
                <a:latin typeface="Times New Roman" panose="02020603050405020304" pitchFamily="18" charset="0"/>
                <a:ea typeface="Times New Roman" panose="02020603050405020304" pitchFamily="18" charset="0"/>
              </a:rPr>
              <a:t>P</a:t>
            </a:r>
            <a:r>
              <a:rPr lang="pt-BR" sz="1600" dirty="0">
                <a:latin typeface="Times New Roman" panose="02020603050405020304" pitchFamily="18" charset="0"/>
                <a:ea typeface="Times New Roman" panose="02020603050405020304" pitchFamily="18" charset="0"/>
              </a:rPr>
              <a:t> orbitando uma estrela de massa </a:t>
            </a:r>
            <a:r>
              <a:rPr lang="pt-BR" sz="1600" b="1" dirty="0">
                <a:latin typeface="Times New Roman" panose="02020603050405020304" pitchFamily="18" charset="0"/>
                <a:ea typeface="Times New Roman" panose="02020603050405020304" pitchFamily="18" charset="0"/>
              </a:rPr>
              <a:t>M</a:t>
            </a:r>
            <a:r>
              <a:rPr lang="pt-BR" sz="1600" b="1" baseline="-25000" dirty="0">
                <a:latin typeface="Times New Roman" panose="02020603050405020304" pitchFamily="18" charset="0"/>
                <a:ea typeface="Times New Roman" panose="02020603050405020304" pitchFamily="18" charset="0"/>
              </a:rPr>
              <a:t>E</a:t>
            </a:r>
            <a:r>
              <a:rPr lang="pt-BR" sz="1600" dirty="0">
                <a:latin typeface="Times New Roman" panose="02020603050405020304" pitchFamily="18" charset="0"/>
                <a:ea typeface="Times New Roman" panose="02020603050405020304" pitchFamily="18" charset="0"/>
              </a:rPr>
              <a:t> a uma distância </a:t>
            </a:r>
            <a:r>
              <a:rPr lang="pt-BR" sz="1600" b="1" dirty="0">
                <a:latin typeface="Times New Roman" panose="02020603050405020304" pitchFamily="18" charset="0"/>
                <a:ea typeface="Times New Roman" panose="02020603050405020304" pitchFamily="18" charset="0"/>
              </a:rPr>
              <a:t>r</a:t>
            </a:r>
            <a:r>
              <a:rPr lang="pt-BR" sz="1600" dirty="0">
                <a:latin typeface="Times New Roman" panose="02020603050405020304" pitchFamily="18" charset="0"/>
                <a:ea typeface="Times New Roman" panose="02020603050405020304" pitchFamily="18" charset="0"/>
              </a:rPr>
              <a:t> da estrela, conforme a figura acima, onde apresentamos também o cálculo do centro de massa do sistema considerando coordenadas com origem no centro da estrela (para facilitar as contas). Como colocamos a origem do sistema de coordenadas no centro da estrela, a posição do centro de massa </a:t>
            </a:r>
            <a:r>
              <a:rPr lang="pt-BR" sz="1600" b="1" dirty="0">
                <a:latin typeface="Times New Roman" panose="02020603050405020304" pitchFamily="18" charset="0"/>
                <a:ea typeface="Times New Roman" panose="02020603050405020304" pitchFamily="18" charset="0"/>
              </a:rPr>
              <a:t>X</a:t>
            </a:r>
            <a:r>
              <a:rPr lang="pt-BR" sz="1600" b="1" baseline="-25000" dirty="0">
                <a:latin typeface="Times New Roman" panose="02020603050405020304" pitchFamily="18" charset="0"/>
                <a:ea typeface="Times New Roman" panose="02020603050405020304" pitchFamily="18" charset="0"/>
              </a:rPr>
              <a:t>CM</a:t>
            </a:r>
            <a:r>
              <a:rPr lang="pt-BR" sz="1600" dirty="0">
                <a:latin typeface="Times New Roman" panose="02020603050405020304" pitchFamily="18" charset="0"/>
                <a:ea typeface="Times New Roman" panose="02020603050405020304" pitchFamily="18" charset="0"/>
              </a:rPr>
              <a:t> é dada pelo produto da distância </a:t>
            </a:r>
            <a:r>
              <a:rPr lang="pt-BR" sz="1600" b="1" dirty="0">
                <a:latin typeface="Times New Roman" panose="02020603050405020304" pitchFamily="18" charset="0"/>
                <a:ea typeface="Times New Roman" panose="02020603050405020304" pitchFamily="18" charset="0"/>
              </a:rPr>
              <a:t>r</a:t>
            </a:r>
            <a:r>
              <a:rPr lang="pt-BR" sz="1600" dirty="0">
                <a:latin typeface="Times New Roman" panose="02020603050405020304" pitchFamily="18" charset="0"/>
                <a:ea typeface="Times New Roman" panose="02020603050405020304" pitchFamily="18" charset="0"/>
              </a:rPr>
              <a:t> entre a estrela e o planeta pela razão entre a massa </a:t>
            </a:r>
            <a:r>
              <a:rPr lang="pt-BR" sz="1600" b="1" dirty="0">
                <a:latin typeface="Times New Roman" panose="02020603050405020304" pitchFamily="18" charset="0"/>
                <a:ea typeface="Times New Roman" panose="02020603050405020304" pitchFamily="18" charset="0"/>
              </a:rPr>
              <a:t>M</a:t>
            </a:r>
            <a:r>
              <a:rPr lang="pt-BR" sz="1600" b="1" baseline="-25000" dirty="0">
                <a:latin typeface="Times New Roman" panose="02020603050405020304" pitchFamily="18" charset="0"/>
                <a:ea typeface="Times New Roman" panose="02020603050405020304" pitchFamily="18" charset="0"/>
              </a:rPr>
              <a:t>P</a:t>
            </a:r>
            <a:r>
              <a:rPr lang="pt-BR" sz="1600" dirty="0">
                <a:latin typeface="Times New Roman" panose="02020603050405020304" pitchFamily="18" charset="0"/>
                <a:ea typeface="Times New Roman" panose="02020603050405020304" pitchFamily="18" charset="0"/>
              </a:rPr>
              <a:t> do planeta e a soma das massas da estrela e do planeta (</a:t>
            </a:r>
            <a:r>
              <a:rPr lang="pt-BR" sz="1600" b="1" dirty="0">
                <a:latin typeface="Times New Roman" panose="02020603050405020304" pitchFamily="18" charset="0"/>
                <a:ea typeface="Times New Roman" panose="02020603050405020304" pitchFamily="18" charset="0"/>
              </a:rPr>
              <a:t>M</a:t>
            </a:r>
            <a:r>
              <a:rPr lang="pt-BR" sz="1600" b="1" baseline="-25000" dirty="0">
                <a:latin typeface="Times New Roman" panose="02020603050405020304" pitchFamily="18" charset="0"/>
                <a:ea typeface="Times New Roman" panose="02020603050405020304" pitchFamily="18" charset="0"/>
              </a:rPr>
              <a:t>P</a:t>
            </a:r>
            <a:r>
              <a:rPr lang="pt-BR" sz="1600" b="1" dirty="0">
                <a:latin typeface="Times New Roman" panose="02020603050405020304" pitchFamily="18" charset="0"/>
                <a:ea typeface="Times New Roman" panose="02020603050405020304" pitchFamily="18" charset="0"/>
              </a:rPr>
              <a:t> </a:t>
            </a:r>
            <a:r>
              <a:rPr lang="pt-BR" sz="1600" b="1" dirty="0">
                <a:latin typeface="Times New Roman" panose="02020603050405020304" pitchFamily="18" charset="0"/>
                <a:ea typeface="Times New Roman" panose="02020603050405020304" pitchFamily="18" charset="0"/>
              </a:rPr>
              <a:t>+ M</a:t>
            </a:r>
            <a:r>
              <a:rPr lang="pt-BR" sz="1600" b="1" baseline="-25000" dirty="0">
                <a:latin typeface="Times New Roman" panose="02020603050405020304" pitchFamily="18" charset="0"/>
                <a:ea typeface="Times New Roman" panose="02020603050405020304" pitchFamily="18" charset="0"/>
              </a:rPr>
              <a:t>E</a:t>
            </a:r>
            <a:r>
              <a:rPr lang="pt-BR" sz="1600" dirty="0">
                <a:latin typeface="Times New Roman" panose="02020603050405020304" pitchFamily="18" charset="0"/>
                <a:ea typeface="Times New Roman" panose="02020603050405020304" pitchFamily="18" charset="0"/>
              </a:rPr>
              <a:t>). É intuitivo pensar </a:t>
            </a:r>
            <a:r>
              <a:rPr lang="pt-BR" sz="1600" dirty="0" smtClean="0">
                <a:latin typeface="Times New Roman" panose="02020603050405020304" pitchFamily="18" charset="0"/>
                <a:ea typeface="Times New Roman" panose="02020603050405020304" pitchFamily="18" charset="0"/>
              </a:rPr>
              <a:t>que, quanto </a:t>
            </a:r>
            <a:r>
              <a:rPr lang="pt-BR" sz="1600" dirty="0">
                <a:latin typeface="Times New Roman" panose="02020603050405020304" pitchFamily="18" charset="0"/>
                <a:ea typeface="Times New Roman" panose="02020603050405020304" pitchFamily="18" charset="0"/>
              </a:rPr>
              <a:t>mais massivo for o planeta ou quanto mais distante ele </a:t>
            </a:r>
            <a:r>
              <a:rPr lang="pt-BR" sz="1600" dirty="0" smtClean="0">
                <a:latin typeface="Times New Roman" panose="02020603050405020304" pitchFamily="18" charset="0"/>
                <a:ea typeface="Times New Roman" panose="02020603050405020304" pitchFamily="18" charset="0"/>
              </a:rPr>
              <a:t>estiver</a:t>
            </a:r>
            <a:endParaRPr lang="pt-BR" sz="1600" dirty="0">
              <a:effectLst/>
              <a:latin typeface="Times New Roman" panose="02020603050405020304" pitchFamily="18" charset="0"/>
              <a:ea typeface="Times New Roman" panose="02020603050405020304" pitchFamily="18" charset="0"/>
            </a:endParaRPr>
          </a:p>
        </p:txBody>
      </p:sp>
      <p:sp>
        <p:nvSpPr>
          <p:cNvPr id="3" name="Retângulo 2">
            <a:extLst>
              <a:ext uri="{FF2B5EF4-FFF2-40B4-BE49-F238E27FC236}">
                <a16:creationId xmlns:a16="http://schemas.microsoft.com/office/drawing/2014/main" id="{5A6E5A1D-7769-4073-90C8-6D66A6BA02DF}"/>
              </a:ext>
            </a:extLst>
          </p:cNvPr>
          <p:cNvSpPr/>
          <p:nvPr/>
        </p:nvSpPr>
        <p:spPr>
          <a:xfrm>
            <a:off x="119409" y="2155832"/>
            <a:ext cx="11893296" cy="1973361"/>
          </a:xfrm>
          <a:prstGeom prst="rect">
            <a:avLst/>
          </a:prstGeom>
        </p:spPr>
        <p:txBody>
          <a:bodyPr wrap="square">
            <a:spAutoFit/>
          </a:bodyPr>
          <a:lstStyle/>
          <a:p>
            <a:pPr algn="just">
              <a:lnSpc>
                <a:spcPct val="110000"/>
              </a:lnSpc>
            </a:pPr>
            <a:r>
              <a:rPr lang="pt-BR" sz="1600" dirty="0">
                <a:latin typeface="Times New Roman" panose="02020603050405020304" pitchFamily="18" charset="0"/>
                <a:ea typeface="Times New Roman" panose="02020603050405020304" pitchFamily="18" charset="0"/>
              </a:rPr>
              <a:t>da </a:t>
            </a:r>
            <a:r>
              <a:rPr lang="pt-BR" sz="1600" dirty="0" smtClean="0">
                <a:latin typeface="Times New Roman" panose="02020603050405020304" pitchFamily="18" charset="0"/>
                <a:ea typeface="Times New Roman" panose="02020603050405020304" pitchFamily="18" charset="0"/>
              </a:rPr>
              <a:t>estrela</a:t>
            </a:r>
            <a:r>
              <a:rPr lang="pt-BR" sz="1600" dirty="0">
                <a:latin typeface="Times New Roman" panose="02020603050405020304" pitchFamily="18" charset="0"/>
                <a:ea typeface="Times New Roman" panose="02020603050405020304" pitchFamily="18" charset="0"/>
              </a:rPr>
              <a:t>, mais deslocado o centro de massa estará do centro da estrela. Pense, por exemplo, numa gangorra: a pessoa mais pesada levanta facilmente a mais leve, mas se duas pessoas de mesmo peso estão brincando, uma delas pode levantar a outra se sentando bem na beira e jogando o corpo pra trás.</a:t>
            </a:r>
          </a:p>
          <a:p>
            <a:pPr algn="just">
              <a:lnSpc>
                <a:spcPct val="110000"/>
              </a:lnSpc>
            </a:pPr>
            <a:r>
              <a:rPr lang="pt-BR" sz="1600" b="1" dirty="0" smtClean="0">
                <a:latin typeface="Times New Roman" panose="02020603050405020304" pitchFamily="18" charset="0"/>
                <a:ea typeface="Times New Roman" panose="02020603050405020304" pitchFamily="18" charset="0"/>
              </a:rPr>
              <a:t>Pergunta </a:t>
            </a:r>
            <a:r>
              <a:rPr lang="pt-BR" sz="1600" b="1" dirty="0">
                <a:latin typeface="Times New Roman" panose="02020603050405020304" pitchFamily="18" charset="0"/>
                <a:ea typeface="Times New Roman" panose="02020603050405020304" pitchFamily="18" charset="0"/>
              </a:rPr>
              <a:t>5a) (0,4 ponto - 0,2 cada item) </a:t>
            </a:r>
            <a:r>
              <a:rPr lang="pt-BR" sz="1600" dirty="0">
                <a:latin typeface="Times New Roman" panose="02020603050405020304" pitchFamily="18" charset="0"/>
                <a:ea typeface="Times New Roman" panose="02020603050405020304" pitchFamily="18" charset="0"/>
              </a:rPr>
              <a:t>Seja a força gravitacional entre a estrela e o planeta </a:t>
            </a:r>
            <a:r>
              <a:rPr lang="pt-BR" sz="1600" b="1" dirty="0">
                <a:latin typeface="Times New Roman" panose="02020603050405020304" pitchFamily="18" charset="0"/>
                <a:ea typeface="Times New Roman" panose="02020603050405020304" pitchFamily="18" charset="0"/>
              </a:rPr>
              <a:t>F = G M</a:t>
            </a:r>
            <a:r>
              <a:rPr lang="pt-BR" sz="1600" b="1" baseline="-25000" dirty="0">
                <a:latin typeface="Times New Roman" panose="02020603050405020304" pitchFamily="18" charset="0"/>
                <a:ea typeface="Times New Roman" panose="02020603050405020304" pitchFamily="18" charset="0"/>
              </a:rPr>
              <a:t>P</a:t>
            </a:r>
            <a:r>
              <a:rPr lang="pt-BR" sz="1600" b="1" dirty="0">
                <a:latin typeface="Times New Roman" panose="02020603050405020304" pitchFamily="18" charset="0"/>
                <a:ea typeface="Times New Roman" panose="02020603050405020304" pitchFamily="18" charset="0"/>
              </a:rPr>
              <a:t> M</a:t>
            </a:r>
            <a:r>
              <a:rPr lang="pt-BR" sz="1600" b="1" baseline="-25000" dirty="0">
                <a:latin typeface="Times New Roman" panose="02020603050405020304" pitchFamily="18" charset="0"/>
                <a:ea typeface="Times New Roman" panose="02020603050405020304" pitchFamily="18" charset="0"/>
              </a:rPr>
              <a:t>E</a:t>
            </a:r>
            <a:r>
              <a:rPr lang="pt-BR" sz="1600" b="1" dirty="0">
                <a:latin typeface="Times New Roman" panose="02020603050405020304" pitchFamily="18" charset="0"/>
                <a:ea typeface="Times New Roman" panose="02020603050405020304" pitchFamily="18" charset="0"/>
              </a:rPr>
              <a:t> / r</a:t>
            </a:r>
            <a:r>
              <a:rPr lang="pt-BR" sz="1600" b="1" baseline="30000" dirty="0">
                <a:latin typeface="Times New Roman" panose="02020603050405020304" pitchFamily="18" charset="0"/>
                <a:ea typeface="Times New Roman" panose="02020603050405020304" pitchFamily="18" charset="0"/>
              </a:rPr>
              <a:t>2</a:t>
            </a:r>
            <a:r>
              <a:rPr lang="pt-BR" sz="1600" dirty="0">
                <a:latin typeface="Times New Roman" panose="02020603050405020304" pitchFamily="18" charset="0"/>
                <a:ea typeface="Times New Roman" panose="02020603050405020304" pitchFamily="18" charset="0"/>
              </a:rPr>
              <a:t>, onde </a:t>
            </a:r>
            <a:r>
              <a:rPr lang="pt-BR" sz="1600" b="1" dirty="0">
                <a:latin typeface="Times New Roman" panose="02020603050405020304" pitchFamily="18" charset="0"/>
                <a:ea typeface="Times New Roman" panose="02020603050405020304" pitchFamily="18" charset="0"/>
              </a:rPr>
              <a:t>G</a:t>
            </a:r>
            <a:r>
              <a:rPr lang="pt-BR" sz="1600" dirty="0">
                <a:latin typeface="Times New Roman" panose="02020603050405020304" pitchFamily="18" charset="0"/>
                <a:ea typeface="Times New Roman" panose="02020603050405020304" pitchFamily="18" charset="0"/>
              </a:rPr>
              <a:t> é a constante gravitacional, </a:t>
            </a:r>
            <a:r>
              <a:rPr lang="pt-BR" sz="1600" b="1" dirty="0">
                <a:latin typeface="Times New Roman" panose="02020603050405020304" pitchFamily="18" charset="0"/>
                <a:ea typeface="Times New Roman" panose="02020603050405020304" pitchFamily="18" charset="0"/>
              </a:rPr>
              <a:t>M</a:t>
            </a:r>
            <a:r>
              <a:rPr lang="pt-BR" sz="1600" b="1" baseline="-25000" dirty="0">
                <a:latin typeface="Times New Roman" panose="02020603050405020304" pitchFamily="18" charset="0"/>
                <a:ea typeface="Times New Roman" panose="02020603050405020304" pitchFamily="18" charset="0"/>
              </a:rPr>
              <a:t>P</a:t>
            </a:r>
            <a:r>
              <a:rPr lang="pt-BR" sz="1600" dirty="0">
                <a:latin typeface="Times New Roman" panose="02020603050405020304" pitchFamily="18" charset="0"/>
                <a:ea typeface="Times New Roman" panose="02020603050405020304" pitchFamily="18" charset="0"/>
              </a:rPr>
              <a:t> e </a:t>
            </a:r>
            <a:r>
              <a:rPr lang="pt-BR" sz="1600" b="1" dirty="0">
                <a:latin typeface="Times New Roman" panose="02020603050405020304" pitchFamily="18" charset="0"/>
                <a:ea typeface="Times New Roman" panose="02020603050405020304" pitchFamily="18" charset="0"/>
              </a:rPr>
              <a:t>M</a:t>
            </a:r>
            <a:r>
              <a:rPr lang="pt-BR" sz="1600" b="1" baseline="-25000" dirty="0">
                <a:latin typeface="Times New Roman" panose="02020603050405020304" pitchFamily="18" charset="0"/>
                <a:ea typeface="Times New Roman" panose="02020603050405020304" pitchFamily="18" charset="0"/>
              </a:rPr>
              <a:t>E</a:t>
            </a:r>
            <a:r>
              <a:rPr lang="pt-BR" sz="1600" dirty="0">
                <a:latin typeface="Times New Roman" panose="02020603050405020304" pitchFamily="18" charset="0"/>
                <a:ea typeface="Times New Roman" panose="02020603050405020304" pitchFamily="18" charset="0"/>
              </a:rPr>
              <a:t> são as massas dos corpos e </a:t>
            </a:r>
            <a:r>
              <a:rPr lang="pt-BR" sz="1600" b="1" dirty="0">
                <a:latin typeface="Times New Roman" panose="02020603050405020304" pitchFamily="18" charset="0"/>
                <a:ea typeface="Times New Roman" panose="02020603050405020304" pitchFamily="18" charset="0"/>
              </a:rPr>
              <a:t>r</a:t>
            </a:r>
            <a:r>
              <a:rPr lang="pt-BR" sz="1600" dirty="0">
                <a:latin typeface="Times New Roman" panose="02020603050405020304" pitchFamily="18" charset="0"/>
                <a:ea typeface="Times New Roman" panose="02020603050405020304" pitchFamily="18" charset="0"/>
              </a:rPr>
              <a:t> é a distância entre seus centros (ver figura). Considere ainda a segunda lei de Newton, </a:t>
            </a:r>
            <a:r>
              <a:rPr lang="pt-BR" sz="1600" b="1" dirty="0">
                <a:latin typeface="Times New Roman" panose="02020603050405020304" pitchFamily="18" charset="0"/>
                <a:ea typeface="Times New Roman" panose="02020603050405020304" pitchFamily="18" charset="0"/>
              </a:rPr>
              <a:t>F = m</a:t>
            </a:r>
            <a:r>
              <a:rPr lang="pt-BR" sz="1600" dirty="0">
                <a:latin typeface="Times New Roman" panose="02020603050405020304" pitchFamily="18" charset="0"/>
                <a:ea typeface="Times New Roman" panose="02020603050405020304" pitchFamily="18" charset="0"/>
              </a:rPr>
              <a:t> </a:t>
            </a:r>
            <a:r>
              <a:rPr lang="pt-BR" sz="1600" b="1" dirty="0">
                <a:latin typeface="Times New Roman" panose="02020603050405020304" pitchFamily="18" charset="0"/>
                <a:ea typeface="Times New Roman" panose="02020603050405020304" pitchFamily="18" charset="0"/>
              </a:rPr>
              <a:t>a</a:t>
            </a:r>
            <a:r>
              <a:rPr lang="pt-BR" sz="1600" dirty="0">
                <a:latin typeface="Times New Roman" panose="02020603050405020304" pitchFamily="18" charset="0"/>
                <a:ea typeface="Times New Roman" panose="02020603050405020304" pitchFamily="18" charset="0"/>
              </a:rPr>
              <a:t>, sendo </a:t>
            </a:r>
            <a:r>
              <a:rPr lang="pt-BR" sz="1600" b="1" dirty="0">
                <a:latin typeface="Times New Roman" panose="02020603050405020304" pitchFamily="18" charset="0"/>
                <a:ea typeface="Times New Roman" panose="02020603050405020304" pitchFamily="18" charset="0"/>
              </a:rPr>
              <a:t>m</a:t>
            </a:r>
            <a:r>
              <a:rPr lang="pt-BR" sz="1600" dirty="0">
                <a:latin typeface="Times New Roman" panose="02020603050405020304" pitchFamily="18" charset="0"/>
                <a:ea typeface="Times New Roman" panose="02020603050405020304" pitchFamily="18" charset="0"/>
              </a:rPr>
              <a:t> a massa da estrela, logo </a:t>
            </a:r>
            <a:r>
              <a:rPr lang="pt-BR" sz="1600" b="1" dirty="0">
                <a:latin typeface="Times New Roman" panose="02020603050405020304" pitchFamily="18" charset="0"/>
                <a:ea typeface="Times New Roman" panose="02020603050405020304" pitchFamily="18" charset="0"/>
              </a:rPr>
              <a:t>m = M</a:t>
            </a:r>
            <a:r>
              <a:rPr lang="pt-BR" sz="1600" b="1" baseline="-25000" dirty="0">
                <a:latin typeface="Times New Roman" panose="02020603050405020304" pitchFamily="18" charset="0"/>
                <a:ea typeface="Times New Roman" panose="02020603050405020304" pitchFamily="18" charset="0"/>
              </a:rPr>
              <a:t>E</a:t>
            </a:r>
            <a:r>
              <a:rPr lang="pt-BR" sz="1600" dirty="0">
                <a:latin typeface="Times New Roman" panose="02020603050405020304" pitchFamily="18" charset="0"/>
                <a:ea typeface="Times New Roman" panose="02020603050405020304" pitchFamily="18" charset="0"/>
              </a:rPr>
              <a:t>, e </a:t>
            </a:r>
            <a:r>
              <a:rPr lang="pt-BR" sz="1600" b="1" dirty="0">
                <a:latin typeface="Times New Roman" panose="02020603050405020304" pitchFamily="18" charset="0"/>
                <a:ea typeface="Times New Roman" panose="02020603050405020304" pitchFamily="18" charset="0"/>
              </a:rPr>
              <a:t>a</a:t>
            </a:r>
            <a:r>
              <a:rPr lang="pt-BR" sz="1600" dirty="0">
                <a:latin typeface="Times New Roman" panose="02020603050405020304" pitchFamily="18" charset="0"/>
                <a:ea typeface="Times New Roman" panose="02020603050405020304" pitchFamily="18" charset="0"/>
              </a:rPr>
              <a:t> </a:t>
            </a:r>
            <a:r>
              <a:rPr lang="pt-BR" sz="1600" dirty="0" err="1">
                <a:latin typeface="Times New Roman" panose="02020603050405020304" pitchFamily="18" charset="0"/>
                <a:ea typeface="Times New Roman" panose="02020603050405020304" pitchFamily="18" charset="0"/>
              </a:rPr>
              <a:t>a</a:t>
            </a:r>
            <a:r>
              <a:rPr lang="pt-BR" sz="1600" dirty="0">
                <a:latin typeface="Times New Roman" panose="02020603050405020304" pitchFamily="18" charset="0"/>
                <a:ea typeface="Times New Roman" panose="02020603050405020304" pitchFamily="18" charset="0"/>
              </a:rPr>
              <a:t> aceleração centrípeta da estrela, dada por </a:t>
            </a:r>
            <a:r>
              <a:rPr lang="pt-BR" sz="1600" b="1" dirty="0">
                <a:latin typeface="Times New Roman" panose="02020603050405020304" pitchFamily="18" charset="0"/>
                <a:ea typeface="Times New Roman" panose="02020603050405020304" pitchFamily="18" charset="0"/>
              </a:rPr>
              <a:t>a = v</a:t>
            </a:r>
            <a:r>
              <a:rPr lang="pt-BR" sz="1600" b="1" baseline="30000" dirty="0">
                <a:latin typeface="Times New Roman" panose="02020603050405020304" pitchFamily="18" charset="0"/>
                <a:ea typeface="Times New Roman" panose="02020603050405020304" pitchFamily="18" charset="0"/>
              </a:rPr>
              <a:t>2</a:t>
            </a:r>
            <a:r>
              <a:rPr lang="pt-BR" sz="1600" b="1" dirty="0">
                <a:latin typeface="Times New Roman" panose="02020603050405020304" pitchFamily="18" charset="0"/>
                <a:ea typeface="Times New Roman" panose="02020603050405020304" pitchFamily="18" charset="0"/>
              </a:rPr>
              <a:t> / X</a:t>
            </a:r>
            <a:r>
              <a:rPr lang="pt-BR" sz="1600" b="1" baseline="-25000" dirty="0">
                <a:latin typeface="Times New Roman" panose="02020603050405020304" pitchFamily="18" charset="0"/>
                <a:ea typeface="Times New Roman" panose="02020603050405020304" pitchFamily="18" charset="0"/>
              </a:rPr>
              <a:t>CM</a:t>
            </a:r>
            <a:r>
              <a:rPr lang="pt-BR" sz="1600" dirty="0">
                <a:latin typeface="Times New Roman" panose="02020603050405020304" pitchFamily="18" charset="0"/>
                <a:ea typeface="Times New Roman" panose="02020603050405020304" pitchFamily="18" charset="0"/>
              </a:rPr>
              <a:t>, onde </a:t>
            </a:r>
            <a:r>
              <a:rPr lang="pt-BR" sz="1600" b="1" dirty="0">
                <a:latin typeface="Times New Roman" panose="02020603050405020304" pitchFamily="18" charset="0"/>
                <a:ea typeface="Times New Roman" panose="02020603050405020304" pitchFamily="18" charset="0"/>
              </a:rPr>
              <a:t>X</a:t>
            </a:r>
            <a:r>
              <a:rPr lang="pt-BR" sz="1600" b="1" baseline="-25000" dirty="0">
                <a:latin typeface="Times New Roman" panose="02020603050405020304" pitchFamily="18" charset="0"/>
                <a:ea typeface="Times New Roman" panose="02020603050405020304" pitchFamily="18" charset="0"/>
              </a:rPr>
              <a:t>CM</a:t>
            </a:r>
            <a:r>
              <a:rPr lang="pt-BR" sz="1600" dirty="0">
                <a:latin typeface="Times New Roman" panose="02020603050405020304" pitchFamily="18" charset="0"/>
                <a:ea typeface="Times New Roman" panose="02020603050405020304" pitchFamily="18" charset="0"/>
              </a:rPr>
              <a:t> é a distância da estrela ao centro de massa, que é </a:t>
            </a:r>
            <a:r>
              <a:rPr lang="pt-BR" sz="1600" b="1" dirty="0">
                <a:latin typeface="Times New Roman" panose="02020603050405020304" pitchFamily="18" charset="0"/>
                <a:ea typeface="Times New Roman" panose="02020603050405020304" pitchFamily="18" charset="0"/>
              </a:rPr>
              <a:t>X</a:t>
            </a:r>
            <a:r>
              <a:rPr lang="pt-BR" sz="1600" b="1" baseline="-25000" dirty="0">
                <a:latin typeface="Times New Roman" panose="02020603050405020304" pitchFamily="18" charset="0"/>
                <a:ea typeface="Times New Roman" panose="02020603050405020304" pitchFamily="18" charset="0"/>
              </a:rPr>
              <a:t>CM</a:t>
            </a:r>
            <a:r>
              <a:rPr lang="pt-BR" sz="1600" b="1" dirty="0">
                <a:latin typeface="Times New Roman" panose="02020603050405020304" pitchFamily="18" charset="0"/>
                <a:ea typeface="Times New Roman" panose="02020603050405020304" pitchFamily="18" charset="0"/>
              </a:rPr>
              <a:t> = M</a:t>
            </a:r>
            <a:r>
              <a:rPr lang="pt-BR" sz="1600" b="1" baseline="-25000" dirty="0">
                <a:latin typeface="Times New Roman" panose="02020603050405020304" pitchFamily="18" charset="0"/>
                <a:ea typeface="Times New Roman" panose="02020603050405020304" pitchFamily="18" charset="0"/>
              </a:rPr>
              <a:t>P</a:t>
            </a:r>
            <a:r>
              <a:rPr lang="pt-BR" sz="1600" b="1" dirty="0">
                <a:latin typeface="Times New Roman" panose="02020603050405020304" pitchFamily="18" charset="0"/>
                <a:ea typeface="Times New Roman" panose="02020603050405020304" pitchFamily="18" charset="0"/>
              </a:rPr>
              <a:t> r / (M</a:t>
            </a:r>
            <a:r>
              <a:rPr lang="pt-BR" sz="1600" b="1" baseline="-25000" dirty="0">
                <a:latin typeface="Times New Roman" panose="02020603050405020304" pitchFamily="18" charset="0"/>
                <a:ea typeface="Times New Roman" panose="02020603050405020304" pitchFamily="18" charset="0"/>
              </a:rPr>
              <a:t>P</a:t>
            </a:r>
            <a:r>
              <a:rPr lang="pt-BR" sz="1600" b="1" dirty="0">
                <a:latin typeface="Times New Roman" panose="02020603050405020304" pitchFamily="18" charset="0"/>
                <a:ea typeface="Times New Roman" panose="02020603050405020304" pitchFamily="18" charset="0"/>
              </a:rPr>
              <a:t> + M</a:t>
            </a:r>
            <a:r>
              <a:rPr lang="pt-BR" sz="1600" b="1" baseline="-25000" dirty="0">
                <a:latin typeface="Times New Roman" panose="02020603050405020304" pitchFamily="18" charset="0"/>
                <a:ea typeface="Times New Roman" panose="02020603050405020304" pitchFamily="18" charset="0"/>
              </a:rPr>
              <a:t>E</a:t>
            </a:r>
            <a:r>
              <a:rPr lang="pt-BR" sz="1600" b="1" dirty="0">
                <a:latin typeface="Times New Roman" panose="02020603050405020304" pitchFamily="18" charset="0"/>
                <a:ea typeface="Times New Roman" panose="02020603050405020304" pitchFamily="18" charset="0"/>
              </a:rPr>
              <a:t>)</a:t>
            </a:r>
            <a:r>
              <a:rPr lang="pt-BR" sz="1600" dirty="0">
                <a:latin typeface="Times New Roman" panose="02020603050405020304" pitchFamily="18" charset="0"/>
                <a:ea typeface="Times New Roman" panose="02020603050405020304" pitchFamily="18" charset="0"/>
              </a:rPr>
              <a:t>, como calculado na figura acima. Obtenha as seguintes expressões para: </a:t>
            </a:r>
            <a:endParaRPr lang="pt-BR" sz="1600" dirty="0"/>
          </a:p>
        </p:txBody>
      </p:sp>
      <p:sp>
        <p:nvSpPr>
          <p:cNvPr id="8" name="Retângulo 7">
            <a:extLst>
              <a:ext uri="{FF2B5EF4-FFF2-40B4-BE49-F238E27FC236}">
                <a16:creationId xmlns:a16="http://schemas.microsoft.com/office/drawing/2014/main" id="{6CF0A75A-AEFF-4039-A422-C36269DB53D9}"/>
              </a:ext>
            </a:extLst>
          </p:cNvPr>
          <p:cNvSpPr/>
          <p:nvPr/>
        </p:nvSpPr>
        <p:spPr>
          <a:xfrm>
            <a:off x="152749" y="4192274"/>
            <a:ext cx="4733732" cy="338554"/>
          </a:xfrm>
          <a:prstGeom prst="rect">
            <a:avLst/>
          </a:prstGeom>
        </p:spPr>
        <p:txBody>
          <a:bodyPr wrap="none">
            <a:spAutoFit/>
          </a:bodyPr>
          <a:lstStyle/>
          <a:p>
            <a:pPr algn="just" hangingPunct="0">
              <a:spcAft>
                <a:spcPts val="0"/>
              </a:spcAft>
            </a:pPr>
            <a:r>
              <a:rPr lang="pt-BR" sz="1600" b="1" dirty="0">
                <a:latin typeface="Times New Roman" panose="02020603050405020304" pitchFamily="18" charset="0"/>
                <a:ea typeface="Times New Roman" panose="02020603050405020304" pitchFamily="18" charset="0"/>
              </a:rPr>
              <a:t>i)</a:t>
            </a:r>
            <a:r>
              <a:rPr lang="pt-BR" sz="1600" dirty="0">
                <a:latin typeface="Times New Roman" panose="02020603050405020304" pitchFamily="18" charset="0"/>
                <a:ea typeface="Times New Roman" panose="02020603050405020304" pitchFamily="18" charset="0"/>
              </a:rPr>
              <a:t> A velocidade da estrela em torno do centro de massa:</a:t>
            </a:r>
            <a:endParaRPr lang="pt-BR" sz="1600" dirty="0">
              <a:effectLst/>
              <a:latin typeface="Times New Roman" panose="02020603050405020304" pitchFamily="18" charset="0"/>
              <a:ea typeface="Times New Roman" panose="02020603050405020304" pitchFamily="18" charset="0"/>
            </a:endParaRPr>
          </a:p>
        </p:txBody>
      </p:sp>
      <p:sp>
        <p:nvSpPr>
          <p:cNvPr id="9" name="Rectangle 4">
            <a:extLst>
              <a:ext uri="{FF2B5EF4-FFF2-40B4-BE49-F238E27FC236}">
                <a16:creationId xmlns:a16="http://schemas.microsoft.com/office/drawing/2014/main" id="{C3132044-BA8B-477F-A0A6-85EF531C50A7}"/>
              </a:ext>
            </a:extLst>
          </p:cNvPr>
          <p:cNvSpPr>
            <a:spLocks noChangeArrowheads="1"/>
          </p:cNvSpPr>
          <p:nvPr/>
        </p:nvSpPr>
        <p:spPr bwMode="auto">
          <a:xfrm>
            <a:off x="5660135" y="3582661"/>
            <a:ext cx="14917731" cy="69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graphicFrame>
        <p:nvGraphicFramePr>
          <p:cNvPr id="10" name="Objeto 9">
            <a:extLst>
              <a:ext uri="{FF2B5EF4-FFF2-40B4-BE49-F238E27FC236}">
                <a16:creationId xmlns:a16="http://schemas.microsoft.com/office/drawing/2014/main" id="{4A60FAAE-74C5-423F-B70E-39397BF18915}"/>
              </a:ext>
            </a:extLst>
          </p:cNvPr>
          <p:cNvGraphicFramePr>
            <a:graphicFrameLocks noChangeAspect="1"/>
          </p:cNvGraphicFramePr>
          <p:nvPr>
            <p:extLst>
              <p:ext uri="{D42A27DB-BD31-4B8C-83A1-F6EECF244321}">
                <p14:modId xmlns:p14="http://schemas.microsoft.com/office/powerpoint/2010/main" val="4106497781"/>
              </p:ext>
            </p:extLst>
          </p:nvPr>
        </p:nvGraphicFramePr>
        <p:xfrm>
          <a:off x="1353992" y="4499067"/>
          <a:ext cx="2414193" cy="614434"/>
        </p:xfrm>
        <a:graphic>
          <a:graphicData uri="http://schemas.openxmlformats.org/presentationml/2006/ole">
            <mc:AlternateContent xmlns:mc="http://schemas.openxmlformats.org/markup-compatibility/2006">
              <mc:Choice xmlns:v="urn:schemas-microsoft-com:vml" Requires="v">
                <p:oleObj spid="_x0000_s5257" r:id="rId3" imgW="1091726" imgH="279279" progId="Equation.3">
                  <p:embed/>
                </p:oleObj>
              </mc:Choice>
              <mc:Fallback>
                <p:oleObj r:id="rId3" imgW="1091726" imgH="279279"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3992" y="4499067"/>
                        <a:ext cx="2414193" cy="614434"/>
                      </a:xfrm>
                      <a:prstGeom prst="rect">
                        <a:avLst/>
                      </a:prstGeom>
                      <a:noFill/>
                    </p:spPr>
                  </p:pic>
                </p:oleObj>
              </mc:Fallback>
            </mc:AlternateContent>
          </a:graphicData>
        </a:graphic>
      </p:graphicFrame>
      <p:sp>
        <p:nvSpPr>
          <p:cNvPr id="11" name="Retângulo 10">
            <a:extLst>
              <a:ext uri="{FF2B5EF4-FFF2-40B4-BE49-F238E27FC236}">
                <a16:creationId xmlns:a16="http://schemas.microsoft.com/office/drawing/2014/main" id="{BA30CC9E-F6C0-4581-BF5C-0B0A63A3D8A3}"/>
              </a:ext>
            </a:extLst>
          </p:cNvPr>
          <p:cNvSpPr/>
          <p:nvPr/>
        </p:nvSpPr>
        <p:spPr>
          <a:xfrm>
            <a:off x="144187" y="5106648"/>
            <a:ext cx="8581882" cy="338554"/>
          </a:xfrm>
          <a:prstGeom prst="rect">
            <a:avLst/>
          </a:prstGeom>
        </p:spPr>
        <p:txBody>
          <a:bodyPr wrap="square">
            <a:spAutoFit/>
          </a:bodyPr>
          <a:lstStyle/>
          <a:p>
            <a:r>
              <a:rPr lang="pt-BR" sz="1600" b="1" dirty="0" err="1">
                <a:latin typeface="Times New Roman" panose="02020603050405020304" pitchFamily="18" charset="0"/>
                <a:ea typeface="Times New Roman" panose="02020603050405020304" pitchFamily="18" charset="0"/>
              </a:rPr>
              <a:t>ii</a:t>
            </a:r>
            <a:r>
              <a:rPr lang="pt-BR" sz="1600" b="1" dirty="0">
                <a:latin typeface="Times New Roman" panose="02020603050405020304" pitchFamily="18" charset="0"/>
                <a:ea typeface="Times New Roman" panose="02020603050405020304" pitchFamily="18" charset="0"/>
              </a:rPr>
              <a:t>)</a:t>
            </a:r>
            <a:r>
              <a:rPr lang="pt-BR" sz="1600" dirty="0">
                <a:latin typeface="Times New Roman" panose="02020603050405020304" pitchFamily="18" charset="0"/>
                <a:ea typeface="Times New Roman" panose="02020603050405020304" pitchFamily="18" charset="0"/>
              </a:rPr>
              <a:t> O período de translação da estrela em torno do centro de massa:</a:t>
            </a:r>
            <a:endParaRPr lang="pt-BR" sz="1600" dirty="0"/>
          </a:p>
        </p:txBody>
      </p:sp>
      <p:graphicFrame>
        <p:nvGraphicFramePr>
          <p:cNvPr id="13" name="Objeto 12">
            <a:extLst>
              <a:ext uri="{FF2B5EF4-FFF2-40B4-BE49-F238E27FC236}">
                <a16:creationId xmlns:a16="http://schemas.microsoft.com/office/drawing/2014/main" id="{2C2F03CA-03F7-405A-BB1C-6102DEC30B82}"/>
              </a:ext>
            </a:extLst>
          </p:cNvPr>
          <p:cNvGraphicFramePr>
            <a:graphicFrameLocks noChangeAspect="1"/>
          </p:cNvGraphicFramePr>
          <p:nvPr>
            <p:extLst>
              <p:ext uri="{D42A27DB-BD31-4B8C-83A1-F6EECF244321}">
                <p14:modId xmlns:p14="http://schemas.microsoft.com/office/powerpoint/2010/main" val="2549524725"/>
              </p:ext>
            </p:extLst>
          </p:nvPr>
        </p:nvGraphicFramePr>
        <p:xfrm>
          <a:off x="1320684" y="5376041"/>
          <a:ext cx="2427343" cy="691157"/>
        </p:xfrm>
        <a:graphic>
          <a:graphicData uri="http://schemas.openxmlformats.org/presentationml/2006/ole">
            <mc:AlternateContent xmlns:mc="http://schemas.openxmlformats.org/markup-compatibility/2006">
              <mc:Choice xmlns:v="urn:schemas-microsoft-com:vml" Requires="v">
                <p:oleObj spid="_x0000_s5258" r:id="rId5" imgW="1091726" imgH="304668" progId="Equation.3">
                  <p:embed/>
                </p:oleObj>
              </mc:Choice>
              <mc:Fallback>
                <p:oleObj r:id="rId5" imgW="1091726" imgH="304668"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0684" y="5376041"/>
                        <a:ext cx="2427343" cy="691157"/>
                      </a:xfrm>
                      <a:prstGeom prst="rect">
                        <a:avLst/>
                      </a:prstGeom>
                      <a:noFill/>
                    </p:spPr>
                  </p:pic>
                </p:oleObj>
              </mc:Fallback>
            </mc:AlternateContent>
          </a:graphicData>
        </a:graphic>
      </p:graphicFrame>
      <p:sp>
        <p:nvSpPr>
          <p:cNvPr id="14" name="Retângulo 13">
            <a:extLst>
              <a:ext uri="{FF2B5EF4-FFF2-40B4-BE49-F238E27FC236}">
                <a16:creationId xmlns:a16="http://schemas.microsoft.com/office/drawing/2014/main" id="{88CD7BFB-AB6C-4484-BF07-BF8B681E52C0}"/>
              </a:ext>
            </a:extLst>
          </p:cNvPr>
          <p:cNvSpPr/>
          <p:nvPr/>
        </p:nvSpPr>
        <p:spPr>
          <a:xfrm>
            <a:off x="1524001" y="6223980"/>
            <a:ext cx="8901953" cy="634020"/>
          </a:xfrm>
          <a:prstGeom prst="rect">
            <a:avLst/>
          </a:prstGeom>
        </p:spPr>
        <p:txBody>
          <a:bodyPr wrap="square">
            <a:spAutoFit/>
          </a:bodyPr>
          <a:lstStyle/>
          <a:p>
            <a:pPr algn="ctr" hangingPunct="0">
              <a:lnSpc>
                <a:spcPct val="110000"/>
              </a:lnSpc>
              <a:spcAft>
                <a:spcPts val="0"/>
              </a:spcAft>
            </a:pPr>
            <a:r>
              <a:rPr lang="pt-BR" sz="1600" b="1" i="1" dirty="0">
                <a:latin typeface="Times New Roman" panose="02020603050405020304" pitchFamily="18" charset="0"/>
                <a:ea typeface="Times New Roman" panose="02020603050405020304" pitchFamily="18" charset="0"/>
              </a:rPr>
              <a:t>Dado:</a:t>
            </a:r>
            <a:r>
              <a:rPr lang="pt-BR" sz="1600" dirty="0">
                <a:latin typeface="Times New Roman" panose="02020603050405020304" pitchFamily="18" charset="0"/>
                <a:ea typeface="Times New Roman" panose="02020603050405020304" pitchFamily="18" charset="0"/>
              </a:rPr>
              <a:t> O período deve ser calculado pela fórmula </a:t>
            </a:r>
            <a:r>
              <a:rPr lang="pt-BR" sz="1600" b="1" dirty="0">
                <a:latin typeface="Times New Roman" panose="02020603050405020304" pitchFamily="18" charset="0"/>
                <a:ea typeface="Times New Roman" panose="02020603050405020304" pitchFamily="18" charset="0"/>
              </a:rPr>
              <a:t>T = 2 </a:t>
            </a:r>
            <a:r>
              <a:rPr lang="pt-BR" sz="1600" b="1" dirty="0">
                <a:latin typeface="Symbol" panose="05050102010706020507" pitchFamily="18" charset="2"/>
                <a:ea typeface="Times New Roman" panose="02020603050405020304" pitchFamily="18" charset="0"/>
              </a:rPr>
              <a:t>p</a:t>
            </a:r>
            <a:r>
              <a:rPr lang="pt-BR" sz="1600" b="1" dirty="0">
                <a:latin typeface="Times New Roman" panose="02020603050405020304" pitchFamily="18" charset="0"/>
                <a:ea typeface="Times New Roman" panose="02020603050405020304" pitchFamily="18" charset="0"/>
              </a:rPr>
              <a:t> X</a:t>
            </a:r>
            <a:r>
              <a:rPr lang="pt-BR" sz="1600" b="1" baseline="-25000" dirty="0">
                <a:latin typeface="Times New Roman" panose="02020603050405020304" pitchFamily="18" charset="0"/>
                <a:ea typeface="Times New Roman" panose="02020603050405020304" pitchFamily="18" charset="0"/>
              </a:rPr>
              <a:t>CM</a:t>
            </a:r>
            <a:r>
              <a:rPr lang="pt-BR" sz="1600" b="1" dirty="0">
                <a:latin typeface="Times New Roman" panose="02020603050405020304" pitchFamily="18" charset="0"/>
                <a:ea typeface="Times New Roman" panose="02020603050405020304" pitchFamily="18" charset="0"/>
              </a:rPr>
              <a:t> / v</a:t>
            </a:r>
            <a:r>
              <a:rPr lang="pt-BR" sz="1600" dirty="0">
                <a:latin typeface="Times New Roman" panose="02020603050405020304" pitchFamily="18" charset="0"/>
                <a:ea typeface="Times New Roman" panose="02020603050405020304" pitchFamily="18" charset="0"/>
              </a:rPr>
              <a:t>, onde </a:t>
            </a:r>
            <a:r>
              <a:rPr lang="pt-BR" sz="1600" b="1" dirty="0">
                <a:latin typeface="Times New Roman" panose="02020603050405020304" pitchFamily="18" charset="0"/>
                <a:ea typeface="Times New Roman" panose="02020603050405020304" pitchFamily="18" charset="0"/>
              </a:rPr>
              <a:t>v</a:t>
            </a:r>
            <a:r>
              <a:rPr lang="pt-BR" sz="1600" dirty="0">
                <a:latin typeface="Times New Roman" panose="02020603050405020304" pitchFamily="18" charset="0"/>
                <a:ea typeface="Times New Roman" panose="02020603050405020304" pitchFamily="18" charset="0"/>
              </a:rPr>
              <a:t> é a velocidade da estrela obtida acima, </a:t>
            </a:r>
            <a:r>
              <a:rPr lang="pt-BR" sz="1600" b="1" dirty="0">
                <a:latin typeface="Times New Roman" panose="02020603050405020304" pitchFamily="18" charset="0"/>
                <a:ea typeface="Times New Roman" panose="02020603050405020304" pitchFamily="18" charset="0"/>
              </a:rPr>
              <a:t>X</a:t>
            </a:r>
            <a:r>
              <a:rPr lang="pt-BR" sz="1600" b="1" baseline="-25000" dirty="0">
                <a:latin typeface="Times New Roman" panose="02020603050405020304" pitchFamily="18" charset="0"/>
                <a:ea typeface="Times New Roman" panose="02020603050405020304" pitchFamily="18" charset="0"/>
              </a:rPr>
              <a:t>CM</a:t>
            </a:r>
            <a:r>
              <a:rPr lang="pt-BR" sz="1600" dirty="0">
                <a:latin typeface="Times New Roman" panose="02020603050405020304" pitchFamily="18" charset="0"/>
                <a:ea typeface="Times New Roman" panose="02020603050405020304" pitchFamily="18" charset="0"/>
              </a:rPr>
              <a:t> é a posição do centro de massa no referencial centrado na estrela (dada na figura acima).</a:t>
            </a:r>
            <a:endParaRPr lang="pt-BR" sz="1600" dirty="0">
              <a:effectLst/>
              <a:latin typeface="Times New Roman" panose="02020603050405020304" pitchFamily="18" charset="0"/>
              <a:ea typeface="Times New Roman" panose="02020603050405020304" pitchFamily="18" charset="0"/>
            </a:endParaRPr>
          </a:p>
        </p:txBody>
      </p:sp>
      <p:pic>
        <p:nvPicPr>
          <p:cNvPr id="15" name="Picture 2" descr="planeta">
            <a:extLst>
              <a:ext uri="{FF2B5EF4-FFF2-40B4-BE49-F238E27FC236}">
                <a16:creationId xmlns:a16="http://schemas.microsoft.com/office/drawing/2014/main" id="{816EEA1B-0936-498F-B040-68CF636F9584}"/>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576505" y="4149927"/>
            <a:ext cx="4066479" cy="20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621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F157CE3-7ADE-4261-8D0B-B5513279DA76}"/>
              </a:ext>
            </a:extLst>
          </p:cNvPr>
          <p:cNvSpPr/>
          <p:nvPr/>
        </p:nvSpPr>
        <p:spPr>
          <a:xfrm>
            <a:off x="229447" y="190416"/>
            <a:ext cx="1435008" cy="388633"/>
          </a:xfrm>
          <a:prstGeom prst="rect">
            <a:avLst/>
          </a:prstGeom>
        </p:spPr>
        <p:txBody>
          <a:bodyPr wrap="none">
            <a:spAutoFit/>
          </a:bodyPr>
          <a:lstStyle/>
          <a:p>
            <a:pPr>
              <a:lnSpc>
                <a:spcPct val="114000"/>
              </a:lnSpc>
            </a:pPr>
            <a:r>
              <a:rPr lang="pt-BR" b="1" dirty="0">
                <a:latin typeface="Times New Roman" panose="02020603050405020304" pitchFamily="18" charset="0"/>
                <a:ea typeface="Times New Roman" panose="02020603050405020304" pitchFamily="18" charset="0"/>
              </a:rPr>
              <a:t>Resposta 5a)</a:t>
            </a:r>
            <a:endParaRPr lang="pt-BR" dirty="0"/>
          </a:p>
        </p:txBody>
      </p:sp>
      <p:sp>
        <p:nvSpPr>
          <p:cNvPr id="3" name="Retângulo 2">
            <a:extLst>
              <a:ext uri="{FF2B5EF4-FFF2-40B4-BE49-F238E27FC236}">
                <a16:creationId xmlns:a16="http://schemas.microsoft.com/office/drawing/2014/main" id="{DE1868AB-3D29-4980-982E-3AF15CA91AFB}"/>
              </a:ext>
            </a:extLst>
          </p:cNvPr>
          <p:cNvSpPr/>
          <p:nvPr/>
        </p:nvSpPr>
        <p:spPr>
          <a:xfrm>
            <a:off x="229447" y="644930"/>
            <a:ext cx="8230972" cy="1020216"/>
          </a:xfrm>
          <a:prstGeom prst="rect">
            <a:avLst/>
          </a:prstGeom>
        </p:spPr>
        <p:txBody>
          <a:bodyPr wrap="square">
            <a:spAutoFit/>
          </a:bodyPr>
          <a:lstStyle/>
          <a:p>
            <a:pPr algn="just">
              <a:lnSpc>
                <a:spcPct val="114000"/>
              </a:lnSpc>
            </a:pPr>
            <a:r>
              <a:rPr lang="pt-BR" b="1" dirty="0">
                <a:latin typeface="Times New Roman" panose="02020603050405020304" pitchFamily="18" charset="0"/>
                <a:ea typeface="Times New Roman" panose="02020603050405020304" pitchFamily="18" charset="0"/>
              </a:rPr>
              <a:t>i) </a:t>
            </a:r>
            <a:r>
              <a:rPr lang="pt-BR" dirty="0">
                <a:latin typeface="Times New Roman" panose="02020603050405020304" pitchFamily="18" charset="0"/>
                <a:ea typeface="Times New Roman" panose="02020603050405020304" pitchFamily="18" charset="0"/>
              </a:rPr>
              <a:t>Abaixo apresentamos as contas. Primeiro iguala-se a força gravitacional à Segunda Lei de Newton para o movimento circular da estrela, considerando-se a expressão da aceleração centrípeta dada.</a:t>
            </a:r>
            <a:endParaRPr lang="pt-BR" dirty="0"/>
          </a:p>
        </p:txBody>
      </p:sp>
      <p:pic>
        <p:nvPicPr>
          <p:cNvPr id="6" name="Imagem 5">
            <a:extLst>
              <a:ext uri="{FF2B5EF4-FFF2-40B4-BE49-F238E27FC236}">
                <a16:creationId xmlns:a16="http://schemas.microsoft.com/office/drawing/2014/main" id="{1C85701F-ED47-4923-8BE4-76073C15E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2864" y="1831163"/>
            <a:ext cx="771144" cy="566928"/>
          </a:xfrm>
          <a:prstGeom prst="rect">
            <a:avLst/>
          </a:prstGeom>
        </p:spPr>
      </p:pic>
      <p:pic>
        <p:nvPicPr>
          <p:cNvPr id="8" name="Imagem 7">
            <a:extLst>
              <a:ext uri="{FF2B5EF4-FFF2-40B4-BE49-F238E27FC236}">
                <a16:creationId xmlns:a16="http://schemas.microsoft.com/office/drawing/2014/main" id="{DC9E0ED1-1203-4A90-835B-C231FC4FD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4008" y="1833076"/>
            <a:ext cx="1429512" cy="563880"/>
          </a:xfrm>
          <a:prstGeom prst="rect">
            <a:avLst/>
          </a:prstGeom>
        </p:spPr>
      </p:pic>
      <p:pic>
        <p:nvPicPr>
          <p:cNvPr id="10" name="Imagem 9">
            <a:extLst>
              <a:ext uri="{FF2B5EF4-FFF2-40B4-BE49-F238E27FC236}">
                <a16:creationId xmlns:a16="http://schemas.microsoft.com/office/drawing/2014/main" id="{9A9E0FC0-8F89-4B26-8EC1-9E8D6B21A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3520" y="1833076"/>
            <a:ext cx="685800" cy="566928"/>
          </a:xfrm>
          <a:prstGeom prst="rect">
            <a:avLst/>
          </a:prstGeom>
        </p:spPr>
      </p:pic>
      <p:sp>
        <p:nvSpPr>
          <p:cNvPr id="11" name="Retângulo 10">
            <a:extLst>
              <a:ext uri="{FF2B5EF4-FFF2-40B4-BE49-F238E27FC236}">
                <a16:creationId xmlns:a16="http://schemas.microsoft.com/office/drawing/2014/main" id="{87E206B7-14F4-405E-B5B0-1F4110650D21}"/>
              </a:ext>
            </a:extLst>
          </p:cNvPr>
          <p:cNvSpPr/>
          <p:nvPr/>
        </p:nvSpPr>
        <p:spPr>
          <a:xfrm>
            <a:off x="246864" y="2650863"/>
            <a:ext cx="10734475" cy="388633"/>
          </a:xfrm>
          <a:prstGeom prst="rect">
            <a:avLst/>
          </a:prstGeom>
        </p:spPr>
        <p:txBody>
          <a:bodyPr wrap="square">
            <a:spAutoFit/>
          </a:bodyPr>
          <a:lstStyle/>
          <a:p>
            <a:pPr>
              <a:lnSpc>
                <a:spcPct val="114000"/>
              </a:lnSpc>
            </a:pPr>
            <a:r>
              <a:rPr lang="pt-BR" dirty="0">
                <a:solidFill>
                  <a:srgbClr val="FF0000"/>
                </a:solidFill>
                <a:latin typeface="Times New Roman" panose="02020603050405020304" pitchFamily="18" charset="0"/>
                <a:ea typeface="Times New Roman" panose="02020603050405020304" pitchFamily="18" charset="0"/>
              </a:rPr>
              <a:t>Isolando </a:t>
            </a:r>
            <a:r>
              <a:rPr lang="pt-BR" b="1" dirty="0">
                <a:solidFill>
                  <a:srgbClr val="FF0000"/>
                </a:solidFill>
                <a:latin typeface="Times New Roman" panose="02020603050405020304" pitchFamily="18" charset="0"/>
                <a:ea typeface="Times New Roman" panose="02020603050405020304" pitchFamily="18" charset="0"/>
              </a:rPr>
              <a:t>v</a:t>
            </a:r>
            <a:r>
              <a:rPr lang="pt-BR" b="1" baseline="30000" dirty="0">
                <a:solidFill>
                  <a:srgbClr val="FF0000"/>
                </a:solidFill>
                <a:latin typeface="Times New Roman" panose="02020603050405020304" pitchFamily="18" charset="0"/>
                <a:ea typeface="Times New Roman" panose="02020603050405020304" pitchFamily="18" charset="0"/>
              </a:rPr>
              <a:t>2</a:t>
            </a:r>
            <a:r>
              <a:rPr lang="pt-BR" dirty="0">
                <a:solidFill>
                  <a:srgbClr val="FF0000"/>
                </a:solidFill>
                <a:latin typeface="Times New Roman" panose="02020603050405020304" pitchFamily="18" charset="0"/>
                <a:ea typeface="Times New Roman" panose="02020603050405020304" pitchFamily="18" charset="0"/>
              </a:rPr>
              <a:t> no primeiro membro, substituindo o valor de </a:t>
            </a:r>
            <a:r>
              <a:rPr lang="pt-BR" b="1" dirty="0">
                <a:solidFill>
                  <a:srgbClr val="FF0000"/>
                </a:solidFill>
                <a:latin typeface="Times New Roman" panose="02020603050405020304" pitchFamily="18" charset="0"/>
                <a:ea typeface="Times New Roman" panose="02020603050405020304" pitchFamily="18" charset="0"/>
              </a:rPr>
              <a:t>X</a:t>
            </a:r>
            <a:r>
              <a:rPr lang="pt-BR" b="1" baseline="-25000" dirty="0">
                <a:solidFill>
                  <a:srgbClr val="FF0000"/>
                </a:solidFill>
                <a:latin typeface="Times New Roman" panose="02020603050405020304" pitchFamily="18" charset="0"/>
                <a:ea typeface="Times New Roman" panose="02020603050405020304" pitchFamily="18" charset="0"/>
              </a:rPr>
              <a:t>CM</a:t>
            </a:r>
            <a:r>
              <a:rPr lang="pt-BR" dirty="0">
                <a:solidFill>
                  <a:srgbClr val="FF0000"/>
                </a:solidFill>
                <a:latin typeface="Times New Roman" panose="02020603050405020304" pitchFamily="18" charset="0"/>
                <a:ea typeface="Times New Roman" panose="02020603050405020304" pitchFamily="18" charset="0"/>
              </a:rPr>
              <a:t> e simplificando, obtemos:</a:t>
            </a:r>
            <a:endParaRPr lang="pt-BR" dirty="0">
              <a:solidFill>
                <a:srgbClr val="FF0000"/>
              </a:solidFill>
            </a:endParaRPr>
          </a:p>
        </p:txBody>
      </p:sp>
      <p:pic>
        <p:nvPicPr>
          <p:cNvPr id="13" name="Imagem 12">
            <a:extLst>
              <a:ext uri="{FF2B5EF4-FFF2-40B4-BE49-F238E27FC236}">
                <a16:creationId xmlns:a16="http://schemas.microsoft.com/office/drawing/2014/main" id="{CEB5A241-90B7-4D50-B6A6-3A549E9EE8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5927" y="3350578"/>
            <a:ext cx="865632" cy="582168"/>
          </a:xfrm>
          <a:prstGeom prst="rect">
            <a:avLst/>
          </a:prstGeom>
        </p:spPr>
      </p:pic>
      <p:pic>
        <p:nvPicPr>
          <p:cNvPr id="15" name="Imagem 14">
            <a:extLst>
              <a:ext uri="{FF2B5EF4-FFF2-40B4-BE49-F238E27FC236}">
                <a16:creationId xmlns:a16="http://schemas.microsoft.com/office/drawing/2014/main" id="{48D69874-2DB7-459F-A458-E538832DD0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2151" y="3358693"/>
            <a:ext cx="1456944" cy="582168"/>
          </a:xfrm>
          <a:prstGeom prst="rect">
            <a:avLst/>
          </a:prstGeom>
        </p:spPr>
      </p:pic>
      <p:pic>
        <p:nvPicPr>
          <p:cNvPr id="17" name="Imagem 16">
            <a:extLst>
              <a:ext uri="{FF2B5EF4-FFF2-40B4-BE49-F238E27FC236}">
                <a16:creationId xmlns:a16="http://schemas.microsoft.com/office/drawing/2014/main" id="{8C3A7C5D-3496-4062-A47F-A2D042E6CA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3884" y="3350578"/>
            <a:ext cx="2170176" cy="582168"/>
          </a:xfrm>
          <a:prstGeom prst="rect">
            <a:avLst/>
          </a:prstGeom>
        </p:spPr>
      </p:pic>
      <p:pic>
        <p:nvPicPr>
          <p:cNvPr id="19" name="Imagem 18">
            <a:extLst>
              <a:ext uri="{FF2B5EF4-FFF2-40B4-BE49-F238E27FC236}">
                <a16:creationId xmlns:a16="http://schemas.microsoft.com/office/drawing/2014/main" id="{99697732-7402-4192-9569-1B460CCB07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08849" y="3358693"/>
            <a:ext cx="1344168" cy="582168"/>
          </a:xfrm>
          <a:prstGeom prst="rect">
            <a:avLst/>
          </a:prstGeom>
        </p:spPr>
      </p:pic>
      <p:sp>
        <p:nvSpPr>
          <p:cNvPr id="20" name="Retângulo 19">
            <a:extLst>
              <a:ext uri="{FF2B5EF4-FFF2-40B4-BE49-F238E27FC236}">
                <a16:creationId xmlns:a16="http://schemas.microsoft.com/office/drawing/2014/main" id="{E2A7026C-4837-4CBA-81F3-80876ECEB3B4}"/>
              </a:ext>
            </a:extLst>
          </p:cNvPr>
          <p:cNvSpPr/>
          <p:nvPr/>
        </p:nvSpPr>
        <p:spPr>
          <a:xfrm>
            <a:off x="333950" y="4354043"/>
            <a:ext cx="5864106" cy="388633"/>
          </a:xfrm>
          <a:prstGeom prst="rect">
            <a:avLst/>
          </a:prstGeom>
        </p:spPr>
        <p:txBody>
          <a:bodyPr wrap="none">
            <a:spAutoFit/>
          </a:bodyPr>
          <a:lstStyle/>
          <a:p>
            <a:pPr>
              <a:lnSpc>
                <a:spcPct val="114000"/>
              </a:lnSpc>
            </a:pPr>
            <a:r>
              <a:rPr lang="pt-BR" dirty="0">
                <a:solidFill>
                  <a:srgbClr val="FF0000"/>
                </a:solidFill>
                <a:latin typeface="Times New Roman" panose="02020603050405020304" pitchFamily="18" charset="0"/>
                <a:ea typeface="Times New Roman" panose="02020603050405020304" pitchFamily="18" charset="0"/>
              </a:rPr>
              <a:t>Extraindo a raiz quadrada e retirando </a:t>
            </a:r>
            <a:r>
              <a:rPr lang="pt-BR" b="1" dirty="0">
                <a:solidFill>
                  <a:srgbClr val="FF0000"/>
                </a:solidFill>
                <a:latin typeface="Times New Roman" panose="02020603050405020304" pitchFamily="18" charset="0"/>
                <a:ea typeface="Times New Roman" panose="02020603050405020304" pitchFamily="18" charset="0"/>
              </a:rPr>
              <a:t>M</a:t>
            </a:r>
            <a:r>
              <a:rPr lang="pt-BR" b="1" baseline="-25000" dirty="0">
                <a:solidFill>
                  <a:srgbClr val="FF0000"/>
                </a:solidFill>
                <a:latin typeface="Times New Roman" panose="02020603050405020304" pitchFamily="18" charset="0"/>
                <a:ea typeface="Times New Roman" panose="02020603050405020304" pitchFamily="18" charset="0"/>
              </a:rPr>
              <a:t>P</a:t>
            </a:r>
            <a:r>
              <a:rPr lang="pt-BR" dirty="0">
                <a:solidFill>
                  <a:srgbClr val="FF0000"/>
                </a:solidFill>
                <a:latin typeface="Times New Roman" panose="02020603050405020304" pitchFamily="18" charset="0"/>
                <a:ea typeface="Times New Roman" panose="02020603050405020304" pitchFamily="18" charset="0"/>
              </a:rPr>
              <a:t> da raiz, chegamos a</a:t>
            </a:r>
            <a:endParaRPr lang="pt-BR" dirty="0">
              <a:solidFill>
                <a:srgbClr val="FF0000"/>
              </a:solidFill>
            </a:endParaRPr>
          </a:p>
        </p:txBody>
      </p:sp>
      <p:pic>
        <p:nvPicPr>
          <p:cNvPr id="22" name="Imagem 21">
            <a:extLst>
              <a:ext uri="{FF2B5EF4-FFF2-40B4-BE49-F238E27FC236}">
                <a16:creationId xmlns:a16="http://schemas.microsoft.com/office/drawing/2014/main" id="{50D510A9-7E24-4A09-88FA-D0767F7F6B8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99510" y="5191371"/>
            <a:ext cx="1133856" cy="560832"/>
          </a:xfrm>
          <a:prstGeom prst="rect">
            <a:avLst/>
          </a:prstGeom>
        </p:spPr>
      </p:pic>
      <p:pic>
        <p:nvPicPr>
          <p:cNvPr id="24" name="Imagem 23">
            <a:extLst>
              <a:ext uri="{FF2B5EF4-FFF2-40B4-BE49-F238E27FC236}">
                <a16:creationId xmlns:a16="http://schemas.microsoft.com/office/drawing/2014/main" id="{39681BF2-B7EA-4458-9468-1753B49E94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81330" y="5119743"/>
            <a:ext cx="1801368" cy="704088"/>
          </a:xfrm>
          <a:prstGeom prst="rect">
            <a:avLst/>
          </a:prstGeom>
        </p:spPr>
      </p:pic>
      <p:pic>
        <p:nvPicPr>
          <p:cNvPr id="26" name="Imagem 25">
            <a:extLst>
              <a:ext uri="{FF2B5EF4-FFF2-40B4-BE49-F238E27FC236}">
                <a16:creationId xmlns:a16="http://schemas.microsoft.com/office/drawing/2014/main" id="{A0ECE9A1-F825-4DAC-955F-ECB17081B8E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48587" y="5165463"/>
            <a:ext cx="2093976" cy="658368"/>
          </a:xfrm>
          <a:prstGeom prst="rect">
            <a:avLst/>
          </a:prstGeom>
        </p:spPr>
      </p:pic>
    </p:spTree>
    <p:extLst>
      <p:ext uri="{BB962C8B-B14F-4D97-AF65-F5344CB8AC3E}">
        <p14:creationId xmlns:p14="http://schemas.microsoft.com/office/powerpoint/2010/main" val="168802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4E92C68-70AA-4369-9DC9-79D4DE1E76AE}"/>
              </a:ext>
            </a:extLst>
          </p:cNvPr>
          <p:cNvSpPr/>
          <p:nvPr/>
        </p:nvSpPr>
        <p:spPr>
          <a:xfrm>
            <a:off x="358067" y="540189"/>
            <a:ext cx="8137864" cy="401072"/>
          </a:xfrm>
          <a:prstGeom prst="rect">
            <a:avLst/>
          </a:prstGeom>
        </p:spPr>
        <p:txBody>
          <a:bodyPr wrap="square">
            <a:spAutoFit/>
          </a:bodyPr>
          <a:lstStyle/>
          <a:p>
            <a:pPr algn="just">
              <a:lnSpc>
                <a:spcPct val="120000"/>
              </a:lnSpc>
            </a:pPr>
            <a:r>
              <a:rPr lang="pt-BR" b="1" dirty="0" err="1">
                <a:latin typeface="Times New Roman" panose="02020603050405020304" pitchFamily="18" charset="0"/>
                <a:ea typeface="Times New Roman" panose="02020603050405020304" pitchFamily="18" charset="0"/>
              </a:rPr>
              <a:t>ii</a:t>
            </a:r>
            <a:r>
              <a:rPr lang="pt-BR" b="1" dirty="0">
                <a:latin typeface="Times New Roman" panose="02020603050405020304" pitchFamily="18" charset="0"/>
                <a:ea typeface="Times New Roman" panose="02020603050405020304" pitchFamily="18" charset="0"/>
              </a:rPr>
              <a:t>) </a:t>
            </a:r>
            <a:r>
              <a:rPr lang="pt-BR" dirty="0">
                <a:latin typeface="Times New Roman" panose="02020603050405020304" pitchFamily="18" charset="0"/>
                <a:ea typeface="Times New Roman" panose="02020603050405020304" pitchFamily="18" charset="0"/>
              </a:rPr>
              <a:t>Substituindo </a:t>
            </a:r>
            <a:r>
              <a:rPr lang="pt-BR" b="1" dirty="0">
                <a:latin typeface="Times New Roman" panose="02020603050405020304" pitchFamily="18" charset="0"/>
                <a:ea typeface="Times New Roman" panose="02020603050405020304" pitchFamily="18" charset="0"/>
              </a:rPr>
              <a:t>X</a:t>
            </a:r>
            <a:r>
              <a:rPr lang="pt-BR" b="1" baseline="-25000" dirty="0">
                <a:latin typeface="Times New Roman" panose="02020603050405020304" pitchFamily="18" charset="0"/>
                <a:ea typeface="Times New Roman" panose="02020603050405020304" pitchFamily="18" charset="0"/>
              </a:rPr>
              <a:t>CM</a:t>
            </a:r>
            <a:r>
              <a:rPr lang="pt-BR" dirty="0">
                <a:latin typeface="Times New Roman" panose="02020603050405020304" pitchFamily="18" charset="0"/>
                <a:ea typeface="Times New Roman" panose="02020603050405020304" pitchFamily="18" charset="0"/>
              </a:rPr>
              <a:t> e a velocidade </a:t>
            </a:r>
            <a:r>
              <a:rPr lang="pt-BR" b="1" dirty="0">
                <a:latin typeface="Times New Roman" panose="02020603050405020304" pitchFamily="18" charset="0"/>
                <a:ea typeface="Times New Roman" panose="02020603050405020304" pitchFamily="18" charset="0"/>
              </a:rPr>
              <a:t>v</a:t>
            </a:r>
            <a:r>
              <a:rPr lang="pt-BR" dirty="0">
                <a:latin typeface="Times New Roman" panose="02020603050405020304" pitchFamily="18" charset="0"/>
                <a:ea typeface="Times New Roman" panose="02020603050405020304" pitchFamily="18" charset="0"/>
              </a:rPr>
              <a:t> obtida na expressão dada para o período, temos</a:t>
            </a:r>
            <a:endParaRPr lang="pt-BR" dirty="0"/>
          </a:p>
        </p:txBody>
      </p:sp>
      <p:pic>
        <p:nvPicPr>
          <p:cNvPr id="4" name="Imagem 3">
            <a:extLst>
              <a:ext uri="{FF2B5EF4-FFF2-40B4-BE49-F238E27FC236}">
                <a16:creationId xmlns:a16="http://schemas.microsoft.com/office/drawing/2014/main" id="{9D6AEF9C-2A1F-4A22-BAB6-E78233EA4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95" y="1357471"/>
            <a:ext cx="743712" cy="542544"/>
          </a:xfrm>
          <a:prstGeom prst="rect">
            <a:avLst/>
          </a:prstGeom>
        </p:spPr>
      </p:pic>
      <p:pic>
        <p:nvPicPr>
          <p:cNvPr id="7" name="Imagem 6">
            <a:extLst>
              <a:ext uri="{FF2B5EF4-FFF2-40B4-BE49-F238E27FC236}">
                <a16:creationId xmlns:a16="http://schemas.microsoft.com/office/drawing/2014/main" id="{63FAF3F3-532A-4D97-B2A7-081375860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524" y="1358769"/>
            <a:ext cx="1228344" cy="646176"/>
          </a:xfrm>
          <a:prstGeom prst="rect">
            <a:avLst/>
          </a:prstGeom>
        </p:spPr>
      </p:pic>
      <p:pic>
        <p:nvPicPr>
          <p:cNvPr id="9" name="Imagem 8">
            <a:extLst>
              <a:ext uri="{FF2B5EF4-FFF2-40B4-BE49-F238E27FC236}">
                <a16:creationId xmlns:a16="http://schemas.microsoft.com/office/drawing/2014/main" id="{EB6877BE-DD66-4968-81E0-DE00D0EA8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7868" y="1357471"/>
            <a:ext cx="3115056" cy="725424"/>
          </a:xfrm>
          <a:prstGeom prst="rect">
            <a:avLst/>
          </a:prstGeom>
        </p:spPr>
      </p:pic>
      <p:sp>
        <p:nvSpPr>
          <p:cNvPr id="10" name="Retângulo 9">
            <a:extLst>
              <a:ext uri="{FF2B5EF4-FFF2-40B4-BE49-F238E27FC236}">
                <a16:creationId xmlns:a16="http://schemas.microsoft.com/office/drawing/2014/main" id="{A8A04D7F-B457-4568-AED2-4BC61A460C45}"/>
              </a:ext>
            </a:extLst>
          </p:cNvPr>
          <p:cNvSpPr/>
          <p:nvPr/>
        </p:nvSpPr>
        <p:spPr>
          <a:xfrm>
            <a:off x="358067" y="2701005"/>
            <a:ext cx="11662298" cy="733471"/>
          </a:xfrm>
          <a:prstGeom prst="rect">
            <a:avLst/>
          </a:prstGeom>
        </p:spPr>
        <p:txBody>
          <a:bodyPr wrap="square">
            <a:spAutoFit/>
          </a:bodyPr>
          <a:lstStyle/>
          <a:p>
            <a:pPr algn="just">
              <a:lnSpc>
                <a:spcPct val="120000"/>
              </a:lnSpc>
            </a:pPr>
            <a:r>
              <a:rPr lang="pt-BR" dirty="0">
                <a:solidFill>
                  <a:srgbClr val="FF0000"/>
                </a:solidFill>
                <a:latin typeface="Times New Roman" panose="02020603050405020304" pitchFamily="18" charset="0"/>
                <a:ea typeface="Times New Roman" panose="02020603050405020304" pitchFamily="18" charset="0"/>
              </a:rPr>
              <a:t>Cancelando o </a:t>
            </a:r>
            <a:r>
              <a:rPr lang="pt-BR" b="1" dirty="0">
                <a:solidFill>
                  <a:srgbClr val="FF0000"/>
                </a:solidFill>
                <a:latin typeface="Times New Roman" panose="02020603050405020304" pitchFamily="18" charset="0"/>
                <a:ea typeface="Times New Roman" panose="02020603050405020304" pitchFamily="18" charset="0"/>
              </a:rPr>
              <a:t>M</a:t>
            </a:r>
            <a:r>
              <a:rPr lang="pt-BR" b="1" baseline="-25000" dirty="0">
                <a:solidFill>
                  <a:srgbClr val="FF0000"/>
                </a:solidFill>
                <a:latin typeface="Times New Roman" panose="02020603050405020304" pitchFamily="18" charset="0"/>
                <a:ea typeface="Times New Roman" panose="02020603050405020304" pitchFamily="18" charset="0"/>
              </a:rPr>
              <a:t>P</a:t>
            </a:r>
            <a:r>
              <a:rPr lang="pt-BR" dirty="0">
                <a:solidFill>
                  <a:srgbClr val="FF0000"/>
                </a:solidFill>
                <a:latin typeface="Times New Roman" panose="02020603050405020304" pitchFamily="18" charset="0"/>
                <a:ea typeface="Times New Roman" panose="02020603050405020304" pitchFamily="18" charset="0"/>
              </a:rPr>
              <a:t> do numerador com o do denominador, invertendo a raiz quadrada e passando os termos para dentro da raiz, obtemos</a:t>
            </a:r>
            <a:endParaRPr lang="pt-BR" dirty="0">
              <a:solidFill>
                <a:srgbClr val="FF0000"/>
              </a:solidFill>
            </a:endParaRPr>
          </a:p>
        </p:txBody>
      </p:sp>
      <p:pic>
        <p:nvPicPr>
          <p:cNvPr id="11" name="Imagem 10">
            <a:extLst>
              <a:ext uri="{FF2B5EF4-FFF2-40B4-BE49-F238E27FC236}">
                <a16:creationId xmlns:a16="http://schemas.microsoft.com/office/drawing/2014/main" id="{FD34E7A1-65E8-4062-9AC8-9AB872D9A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95" y="3965446"/>
            <a:ext cx="743712" cy="542544"/>
          </a:xfrm>
          <a:prstGeom prst="rect">
            <a:avLst/>
          </a:prstGeom>
        </p:spPr>
      </p:pic>
      <p:pic>
        <p:nvPicPr>
          <p:cNvPr id="13" name="Imagem 12">
            <a:extLst>
              <a:ext uri="{FF2B5EF4-FFF2-40B4-BE49-F238E27FC236}">
                <a16:creationId xmlns:a16="http://schemas.microsoft.com/office/drawing/2014/main" id="{21FA69D5-9478-4551-B618-092A578247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8707" y="3793234"/>
            <a:ext cx="3380232" cy="886968"/>
          </a:xfrm>
          <a:prstGeom prst="rect">
            <a:avLst/>
          </a:prstGeom>
        </p:spPr>
      </p:pic>
      <p:pic>
        <p:nvPicPr>
          <p:cNvPr id="15" name="Imagem 14">
            <a:extLst>
              <a:ext uri="{FF2B5EF4-FFF2-40B4-BE49-F238E27FC236}">
                <a16:creationId xmlns:a16="http://schemas.microsoft.com/office/drawing/2014/main" id="{DC964A9F-AF4E-4CE7-A521-B156F1D08A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7294" y="3860290"/>
            <a:ext cx="1962912" cy="819912"/>
          </a:xfrm>
          <a:prstGeom prst="rect">
            <a:avLst/>
          </a:prstGeom>
        </p:spPr>
      </p:pic>
    </p:spTree>
    <p:extLst>
      <p:ext uri="{BB962C8B-B14F-4D97-AF65-F5344CB8AC3E}">
        <p14:creationId xmlns:p14="http://schemas.microsoft.com/office/powerpoint/2010/main" val="39726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69C32ED-3A47-464D-8599-C990D1B5C15C}"/>
              </a:ext>
            </a:extLst>
          </p:cNvPr>
          <p:cNvSpPr/>
          <p:nvPr/>
        </p:nvSpPr>
        <p:spPr>
          <a:xfrm>
            <a:off x="174170" y="94396"/>
            <a:ext cx="8334103" cy="2283382"/>
          </a:xfrm>
          <a:prstGeom prst="rect">
            <a:avLst/>
          </a:prstGeom>
        </p:spPr>
        <p:txBody>
          <a:bodyPr wrap="square">
            <a:spAutoFit/>
          </a:bodyPr>
          <a:lstStyle/>
          <a:p>
            <a:pPr algn="just" hangingPunct="0">
              <a:lnSpc>
                <a:spcPct val="114000"/>
              </a:lnSpc>
              <a:spcAft>
                <a:spcPts val="0"/>
              </a:spcAft>
            </a:pPr>
            <a:r>
              <a:rPr lang="pt-BR" b="1" dirty="0">
                <a:latin typeface="Times New Roman" panose="02020603050405020304" pitchFamily="18" charset="0"/>
                <a:ea typeface="Times New Roman" panose="02020603050405020304" pitchFamily="18" charset="0"/>
              </a:rPr>
              <a:t>Pergunta 5b) (0,3 ponto, 0,1 cada item)</a:t>
            </a:r>
            <a:r>
              <a:rPr lang="pt-BR" dirty="0">
                <a:latin typeface="Times New Roman" panose="02020603050405020304" pitchFamily="18" charset="0"/>
                <a:ea typeface="Times New Roman" panose="02020603050405020304" pitchFamily="18" charset="0"/>
              </a:rPr>
              <a:t> Vamos considerar agora um exemplo concreto: o primeiro sistema planetário descoberto (pelo método da velocidade radial), em 51 </a:t>
            </a:r>
            <a:r>
              <a:rPr lang="pt-BR" dirty="0" err="1">
                <a:latin typeface="Times New Roman" panose="02020603050405020304" pitchFamily="18" charset="0"/>
                <a:ea typeface="Times New Roman" panose="02020603050405020304" pitchFamily="18" charset="0"/>
              </a:rPr>
              <a:t>Pegasi</a:t>
            </a:r>
            <a:r>
              <a:rPr lang="pt-BR" dirty="0">
                <a:latin typeface="Times New Roman" panose="02020603050405020304" pitchFamily="18" charset="0"/>
                <a:ea typeface="Times New Roman" panose="02020603050405020304" pitchFamily="18" charset="0"/>
              </a:rPr>
              <a:t>, uma estrela de massa semelhante à do Sol, onde foi detectado um único planeta. Ambos, o planeta e a estrela, descrevem órbitas circulares em torno do centro de massa do sistema, exatamente como no caso anterior. Chamamos a atenção para o fato de que a escala utilizada na figura acima não corresponde à deste sistema. </a:t>
            </a:r>
            <a:r>
              <a:rPr lang="pt-BR" b="1" dirty="0">
                <a:latin typeface="Times New Roman" panose="02020603050405020304" pitchFamily="18" charset="0"/>
                <a:ea typeface="Times New Roman" panose="02020603050405020304" pitchFamily="18" charset="0"/>
              </a:rPr>
              <a:t>Calcule o centro de massa </a:t>
            </a:r>
            <a:r>
              <a:rPr lang="pt-BR" dirty="0">
                <a:latin typeface="Times New Roman" panose="02020603050405020304" pitchFamily="18" charset="0"/>
                <a:ea typeface="Times New Roman" panose="02020603050405020304" pitchFamily="18" charset="0"/>
              </a:rPr>
              <a:t>do sistema no referencial da figura anterior, </a:t>
            </a:r>
            <a:r>
              <a:rPr lang="pt-BR" b="1" dirty="0">
                <a:latin typeface="Times New Roman" panose="02020603050405020304" pitchFamily="18" charset="0"/>
                <a:ea typeface="Times New Roman" panose="02020603050405020304" pitchFamily="18" charset="0"/>
              </a:rPr>
              <a:t>a velocidade e o período </a:t>
            </a:r>
            <a:r>
              <a:rPr lang="pt-BR" dirty="0" smtClean="0">
                <a:latin typeface="Times New Roman" panose="02020603050405020304" pitchFamily="18" charset="0"/>
                <a:ea typeface="Times New Roman" panose="02020603050405020304" pitchFamily="18" charset="0"/>
              </a:rPr>
              <a:t>de</a:t>
            </a:r>
            <a:endParaRPr lang="pt-BR" dirty="0"/>
          </a:p>
        </p:txBody>
      </p:sp>
      <p:sp>
        <p:nvSpPr>
          <p:cNvPr id="6" name="Retângulo 5">
            <a:extLst>
              <a:ext uri="{FF2B5EF4-FFF2-40B4-BE49-F238E27FC236}">
                <a16:creationId xmlns:a16="http://schemas.microsoft.com/office/drawing/2014/main" id="{F7E51442-77B1-4226-AF54-8CB36D9B9D80}"/>
              </a:ext>
            </a:extLst>
          </p:cNvPr>
          <p:cNvSpPr/>
          <p:nvPr/>
        </p:nvSpPr>
        <p:spPr>
          <a:xfrm>
            <a:off x="91737" y="4961346"/>
            <a:ext cx="1524776" cy="388633"/>
          </a:xfrm>
          <a:prstGeom prst="rect">
            <a:avLst/>
          </a:prstGeom>
        </p:spPr>
        <p:txBody>
          <a:bodyPr wrap="none">
            <a:spAutoFit/>
          </a:bodyPr>
          <a:lstStyle/>
          <a:p>
            <a:pPr algn="just">
              <a:lnSpc>
                <a:spcPct val="114000"/>
              </a:lnSpc>
            </a:pPr>
            <a:r>
              <a:rPr lang="pt-BR" b="1" dirty="0">
                <a:latin typeface="Times New Roman" panose="02020603050405020304" pitchFamily="18" charset="0"/>
                <a:ea typeface="Times New Roman" panose="02020603050405020304" pitchFamily="18" charset="0"/>
              </a:rPr>
              <a:t>Resposta 5b):</a:t>
            </a:r>
            <a:endParaRPr lang="pt-BR" dirty="0"/>
          </a:p>
        </p:txBody>
      </p:sp>
      <p:sp>
        <p:nvSpPr>
          <p:cNvPr id="7" name="Retângulo 6">
            <a:extLst>
              <a:ext uri="{FF2B5EF4-FFF2-40B4-BE49-F238E27FC236}">
                <a16:creationId xmlns:a16="http://schemas.microsoft.com/office/drawing/2014/main" id="{BF9B0A77-A952-44B8-8F07-65D7291DD9D9}"/>
              </a:ext>
            </a:extLst>
          </p:cNvPr>
          <p:cNvSpPr/>
          <p:nvPr/>
        </p:nvSpPr>
        <p:spPr>
          <a:xfrm>
            <a:off x="105350" y="4967444"/>
            <a:ext cx="11807975" cy="723916"/>
          </a:xfrm>
          <a:prstGeom prst="rect">
            <a:avLst/>
          </a:prstGeom>
        </p:spPr>
        <p:txBody>
          <a:bodyPr wrap="square">
            <a:spAutoFit/>
          </a:bodyPr>
          <a:lstStyle/>
          <a:p>
            <a:pPr algn="just">
              <a:lnSpc>
                <a:spcPct val="114000"/>
              </a:lnSpc>
            </a:pPr>
            <a:r>
              <a:rPr lang="pt-BR" dirty="0" smtClean="0">
                <a:solidFill>
                  <a:srgbClr val="FF0000"/>
                </a:solidFill>
                <a:latin typeface="Times New Roman" panose="02020603050405020304" pitchFamily="18" charset="0"/>
                <a:ea typeface="Times New Roman" panose="02020603050405020304" pitchFamily="18" charset="0"/>
              </a:rPr>
              <a:t>	         Inserindo </a:t>
            </a:r>
            <a:r>
              <a:rPr lang="pt-BR" dirty="0">
                <a:solidFill>
                  <a:srgbClr val="FF0000"/>
                </a:solidFill>
                <a:latin typeface="Times New Roman" panose="02020603050405020304" pitchFamily="18" charset="0"/>
                <a:ea typeface="Times New Roman" panose="02020603050405020304" pitchFamily="18" charset="0"/>
              </a:rPr>
              <a:t>os valores dados na fórmula apresentada anteriormente para o centro de massa e simplificando, obtemos:</a:t>
            </a:r>
            <a:endParaRPr lang="pt-BR" dirty="0">
              <a:solidFill>
                <a:srgbClr val="FF0000"/>
              </a:solidFill>
            </a:endParaRPr>
          </a:p>
        </p:txBody>
      </p:sp>
      <p:pic>
        <p:nvPicPr>
          <p:cNvPr id="9" name="Imagem 8">
            <a:extLst>
              <a:ext uri="{FF2B5EF4-FFF2-40B4-BE49-F238E27FC236}">
                <a16:creationId xmlns:a16="http://schemas.microsoft.com/office/drawing/2014/main" id="{6D4105EB-E836-49C7-B847-87F884C86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556" y="5674918"/>
            <a:ext cx="1182624" cy="515112"/>
          </a:xfrm>
          <a:prstGeom prst="rect">
            <a:avLst/>
          </a:prstGeom>
        </p:spPr>
      </p:pic>
      <p:pic>
        <p:nvPicPr>
          <p:cNvPr id="11" name="Imagem 10">
            <a:extLst>
              <a:ext uri="{FF2B5EF4-FFF2-40B4-BE49-F238E27FC236}">
                <a16:creationId xmlns:a16="http://schemas.microsoft.com/office/drawing/2014/main" id="{E7CCCA10-3C4D-4453-8F31-FB797EC5A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731" y="5672461"/>
            <a:ext cx="1600200" cy="588264"/>
          </a:xfrm>
          <a:prstGeom prst="rect">
            <a:avLst/>
          </a:prstGeom>
        </p:spPr>
      </p:pic>
      <p:pic>
        <p:nvPicPr>
          <p:cNvPr id="13" name="Imagem 12">
            <a:extLst>
              <a:ext uri="{FF2B5EF4-FFF2-40B4-BE49-F238E27FC236}">
                <a16:creationId xmlns:a16="http://schemas.microsoft.com/office/drawing/2014/main" id="{8C94A383-F544-4C9A-9E93-2A9DB8B8B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4006" y="5615714"/>
            <a:ext cx="3124200" cy="667512"/>
          </a:xfrm>
          <a:prstGeom prst="rect">
            <a:avLst/>
          </a:prstGeom>
        </p:spPr>
      </p:pic>
      <p:pic>
        <p:nvPicPr>
          <p:cNvPr id="15" name="Imagem 14">
            <a:extLst>
              <a:ext uri="{FF2B5EF4-FFF2-40B4-BE49-F238E27FC236}">
                <a16:creationId xmlns:a16="http://schemas.microsoft.com/office/drawing/2014/main" id="{1BDF76BC-E9B4-4986-875A-CB230BD6D2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4949" y="5568470"/>
            <a:ext cx="1453896" cy="762000"/>
          </a:xfrm>
          <a:prstGeom prst="rect">
            <a:avLst/>
          </a:prstGeom>
        </p:spPr>
      </p:pic>
      <p:pic>
        <p:nvPicPr>
          <p:cNvPr id="17" name="Imagem 16">
            <a:extLst>
              <a:ext uri="{FF2B5EF4-FFF2-40B4-BE49-F238E27FC236}">
                <a16:creationId xmlns:a16="http://schemas.microsoft.com/office/drawing/2014/main" id="{114E0AB3-651C-42FD-BCE7-21798374C1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9032" y="5728258"/>
            <a:ext cx="1588008" cy="408432"/>
          </a:xfrm>
          <a:prstGeom prst="rect">
            <a:avLst/>
          </a:prstGeom>
        </p:spPr>
      </p:pic>
      <p:pic>
        <p:nvPicPr>
          <p:cNvPr id="19" name="Imagem 18">
            <a:extLst>
              <a:ext uri="{FF2B5EF4-FFF2-40B4-BE49-F238E27FC236}">
                <a16:creationId xmlns:a16="http://schemas.microsoft.com/office/drawing/2014/main" id="{C63F86DD-E0CB-4DE6-947C-FF7A94C7FB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31452" y="5771162"/>
            <a:ext cx="1402080" cy="356616"/>
          </a:xfrm>
          <a:prstGeom prst="rect">
            <a:avLst/>
          </a:prstGeom>
        </p:spPr>
      </p:pic>
      <p:sp>
        <p:nvSpPr>
          <p:cNvPr id="8" name="Retângulo 7"/>
          <p:cNvSpPr/>
          <p:nvPr/>
        </p:nvSpPr>
        <p:spPr>
          <a:xfrm>
            <a:off x="174172" y="2332815"/>
            <a:ext cx="11834948" cy="2302875"/>
          </a:xfrm>
          <a:prstGeom prst="rect">
            <a:avLst/>
          </a:prstGeom>
        </p:spPr>
        <p:txBody>
          <a:bodyPr wrap="square">
            <a:spAutoFit/>
          </a:bodyPr>
          <a:lstStyle/>
          <a:p>
            <a:pPr algn="just" hangingPunct="0">
              <a:lnSpc>
                <a:spcPct val="114000"/>
              </a:lnSpc>
              <a:spcAft>
                <a:spcPts val="0"/>
              </a:spcAft>
            </a:pPr>
            <a:r>
              <a:rPr lang="pt-BR" dirty="0">
                <a:latin typeface="Times New Roman" panose="02020603050405020304" pitchFamily="18" charset="0"/>
                <a:ea typeface="Times New Roman" panose="02020603050405020304" pitchFamily="18" charset="0"/>
              </a:rPr>
              <a:t>translação da estrela em torno do centro de massa do sistema (repare que se você resolveu a pergunta 5a, não precisa, necessariamente, utilizar as fórmulas deduzidas no item anterior</a:t>
            </a:r>
            <a:r>
              <a:rPr lang="pt-BR" dirty="0" smtClean="0">
                <a:latin typeface="Times New Roman" panose="02020603050405020304" pitchFamily="18" charset="0"/>
                <a:ea typeface="Times New Roman" panose="02020603050405020304" pitchFamily="18" charset="0"/>
              </a:rPr>
              <a:t>).</a:t>
            </a:r>
          </a:p>
          <a:p>
            <a:pPr algn="just" hangingPunct="0">
              <a:lnSpc>
                <a:spcPct val="114000"/>
              </a:lnSpc>
              <a:spcAft>
                <a:spcPts val="0"/>
              </a:spcAft>
            </a:pPr>
            <a:endParaRPr lang="pt-BR" dirty="0">
              <a:latin typeface="Times New Roman" panose="02020603050405020304" pitchFamily="18" charset="0"/>
              <a:ea typeface="Times New Roman" panose="02020603050405020304" pitchFamily="18" charset="0"/>
            </a:endParaRPr>
          </a:p>
          <a:p>
            <a:pPr algn="just">
              <a:lnSpc>
                <a:spcPct val="114000"/>
              </a:lnSpc>
            </a:pPr>
            <a:r>
              <a:rPr lang="pt-BR" b="1" i="1" dirty="0">
                <a:latin typeface="Times New Roman" panose="02020603050405020304" pitchFamily="18" charset="0"/>
                <a:ea typeface="Times New Roman" panose="02020603050405020304" pitchFamily="18" charset="0"/>
              </a:rPr>
              <a:t>Dados:</a:t>
            </a:r>
            <a:r>
              <a:rPr lang="pt-BR" dirty="0">
                <a:latin typeface="Times New Roman" panose="02020603050405020304" pitchFamily="18" charset="0"/>
                <a:ea typeface="Times New Roman" panose="02020603050405020304" pitchFamily="18" charset="0"/>
              </a:rPr>
              <a:t> Considere as massas da estrela e do planeta, respectivamente, iguais a </a:t>
            </a:r>
            <a:r>
              <a:rPr lang="pt-BR" b="1" dirty="0">
                <a:latin typeface="Times New Roman" panose="02020603050405020304" pitchFamily="18" charset="0"/>
                <a:ea typeface="Times New Roman" panose="02020603050405020304" pitchFamily="18" charset="0"/>
              </a:rPr>
              <a:t>M</a:t>
            </a:r>
            <a:r>
              <a:rPr lang="pt-BR" b="1" baseline="-25000" dirty="0">
                <a:latin typeface="Times New Roman" panose="02020603050405020304" pitchFamily="18" charset="0"/>
                <a:ea typeface="Times New Roman" panose="02020603050405020304" pitchFamily="18" charset="0"/>
              </a:rPr>
              <a:t>E</a:t>
            </a:r>
            <a:r>
              <a:rPr lang="pt-BR" b="1" dirty="0">
                <a:latin typeface="Times New Roman" panose="02020603050405020304" pitchFamily="18" charset="0"/>
                <a:ea typeface="Times New Roman" panose="02020603050405020304" pitchFamily="18" charset="0"/>
              </a:rPr>
              <a:t> = 2 x 10</a:t>
            </a:r>
            <a:r>
              <a:rPr lang="pt-BR" b="1" baseline="30000" dirty="0">
                <a:latin typeface="Times New Roman" panose="02020603050405020304" pitchFamily="18" charset="0"/>
                <a:ea typeface="Times New Roman" panose="02020603050405020304" pitchFamily="18" charset="0"/>
              </a:rPr>
              <a:t>30</a:t>
            </a:r>
            <a:r>
              <a:rPr lang="pt-BR" b="1" dirty="0">
                <a:latin typeface="Times New Roman" panose="02020603050405020304" pitchFamily="18" charset="0"/>
                <a:ea typeface="Times New Roman" panose="02020603050405020304" pitchFamily="18" charset="0"/>
              </a:rPr>
              <a:t> kg</a:t>
            </a:r>
            <a:r>
              <a:rPr lang="pt-BR" dirty="0">
                <a:latin typeface="Times New Roman" panose="02020603050405020304" pitchFamily="18" charset="0"/>
                <a:ea typeface="Times New Roman" panose="02020603050405020304" pitchFamily="18" charset="0"/>
              </a:rPr>
              <a:t> (cerca de uma massa solar) e a </a:t>
            </a:r>
            <a:r>
              <a:rPr lang="pt-BR" b="1" dirty="0">
                <a:latin typeface="Times New Roman" panose="02020603050405020304" pitchFamily="18" charset="0"/>
                <a:ea typeface="Times New Roman" panose="02020603050405020304" pitchFamily="18" charset="0"/>
              </a:rPr>
              <a:t>M</a:t>
            </a:r>
            <a:r>
              <a:rPr lang="pt-BR" b="1" baseline="-25000" dirty="0">
                <a:latin typeface="Times New Roman" panose="02020603050405020304" pitchFamily="18" charset="0"/>
                <a:ea typeface="Times New Roman" panose="02020603050405020304" pitchFamily="18" charset="0"/>
              </a:rPr>
              <a:t>P</a:t>
            </a:r>
            <a:r>
              <a:rPr lang="pt-BR" b="1" dirty="0">
                <a:latin typeface="Times New Roman" panose="02020603050405020304" pitchFamily="18" charset="0"/>
                <a:ea typeface="Times New Roman" panose="02020603050405020304" pitchFamily="18" charset="0"/>
              </a:rPr>
              <a:t> = 1 x 10</a:t>
            </a:r>
            <a:r>
              <a:rPr lang="pt-BR" b="1" baseline="30000" dirty="0">
                <a:latin typeface="Times New Roman" panose="02020603050405020304" pitchFamily="18" charset="0"/>
                <a:ea typeface="Times New Roman" panose="02020603050405020304" pitchFamily="18" charset="0"/>
              </a:rPr>
              <a:t>27</a:t>
            </a:r>
            <a:r>
              <a:rPr lang="pt-BR" b="1" dirty="0">
                <a:latin typeface="Times New Roman" panose="02020603050405020304" pitchFamily="18" charset="0"/>
                <a:ea typeface="Times New Roman" panose="02020603050405020304" pitchFamily="18" charset="0"/>
              </a:rPr>
              <a:t> kg</a:t>
            </a:r>
            <a:r>
              <a:rPr lang="pt-BR" dirty="0">
                <a:latin typeface="Times New Roman" panose="02020603050405020304" pitchFamily="18" charset="0"/>
                <a:ea typeface="Times New Roman" panose="02020603050405020304" pitchFamily="18" charset="0"/>
              </a:rPr>
              <a:t> (cerca de metade da massa de Júpiter), a distância do planeta à estrela é</a:t>
            </a:r>
            <a:r>
              <a:rPr lang="pt-BR" b="1" dirty="0">
                <a:latin typeface="Times New Roman" panose="02020603050405020304" pitchFamily="18" charset="0"/>
                <a:ea typeface="Times New Roman" panose="02020603050405020304" pitchFamily="18" charset="0"/>
              </a:rPr>
              <a:t> r = 1 x 10</a:t>
            </a:r>
            <a:r>
              <a:rPr lang="pt-BR" b="1" baseline="30000" dirty="0">
                <a:latin typeface="Times New Roman" panose="02020603050405020304" pitchFamily="18" charset="0"/>
                <a:ea typeface="Times New Roman" panose="02020603050405020304" pitchFamily="18" charset="0"/>
              </a:rPr>
              <a:t>7</a:t>
            </a:r>
            <a:r>
              <a:rPr lang="pt-BR" b="1" dirty="0">
                <a:latin typeface="Times New Roman" panose="02020603050405020304" pitchFamily="18" charset="0"/>
                <a:ea typeface="Times New Roman" panose="02020603050405020304" pitchFamily="18" charset="0"/>
              </a:rPr>
              <a:t> km</a:t>
            </a:r>
            <a:r>
              <a:rPr lang="pt-BR" dirty="0">
                <a:latin typeface="Times New Roman" panose="02020603050405020304" pitchFamily="18" charset="0"/>
                <a:ea typeface="Times New Roman" panose="02020603050405020304" pitchFamily="18" charset="0"/>
              </a:rPr>
              <a:t> (cerca de 0,05 U.A., onde U.A. é a unidade astronômica, que representa a distância Terra-Sol), e que a constante gravitacional é</a:t>
            </a:r>
            <a:r>
              <a:rPr lang="pt-BR" dirty="0"/>
              <a:t> </a:t>
            </a:r>
            <a:r>
              <a:rPr lang="pt-BR" b="1" dirty="0">
                <a:latin typeface="Times New Roman" panose="02020603050405020304" pitchFamily="18" charset="0"/>
                <a:ea typeface="Times New Roman" panose="02020603050405020304" pitchFamily="18" charset="0"/>
              </a:rPr>
              <a:t>G = 6,7 x 10</a:t>
            </a:r>
            <a:r>
              <a:rPr lang="pt-BR" b="1" baseline="30000" dirty="0">
                <a:latin typeface="Times New Roman" panose="02020603050405020304" pitchFamily="18" charset="0"/>
                <a:ea typeface="Times New Roman" panose="02020603050405020304" pitchFamily="18" charset="0"/>
              </a:rPr>
              <a:t>-20</a:t>
            </a:r>
            <a:r>
              <a:rPr lang="pt-BR" b="1" dirty="0">
                <a:latin typeface="Times New Roman" panose="02020603050405020304" pitchFamily="18" charset="0"/>
                <a:ea typeface="Times New Roman" panose="02020603050405020304" pitchFamily="18" charset="0"/>
              </a:rPr>
              <a:t> km</a:t>
            </a:r>
            <a:r>
              <a:rPr lang="pt-BR" b="1" baseline="30000" dirty="0">
                <a:latin typeface="Times New Roman" panose="02020603050405020304" pitchFamily="18" charset="0"/>
                <a:ea typeface="Times New Roman" panose="02020603050405020304" pitchFamily="18" charset="0"/>
              </a:rPr>
              <a:t>3</a:t>
            </a:r>
            <a:r>
              <a:rPr lang="pt-BR" b="1" dirty="0">
                <a:latin typeface="Times New Roman" panose="02020603050405020304" pitchFamily="18" charset="0"/>
                <a:ea typeface="Times New Roman" panose="02020603050405020304" pitchFamily="18" charset="0"/>
              </a:rPr>
              <a:t> / s</a:t>
            </a:r>
            <a:r>
              <a:rPr lang="pt-BR" b="1" baseline="30000" dirty="0">
                <a:latin typeface="Times New Roman" panose="02020603050405020304" pitchFamily="18" charset="0"/>
                <a:ea typeface="Times New Roman" panose="02020603050405020304" pitchFamily="18" charset="0"/>
              </a:rPr>
              <a:t>2</a:t>
            </a:r>
            <a:r>
              <a:rPr lang="pt-BR" b="1" dirty="0">
                <a:latin typeface="Times New Roman" panose="02020603050405020304" pitchFamily="18" charset="0"/>
                <a:ea typeface="Times New Roman" panose="02020603050405020304" pitchFamily="18" charset="0"/>
              </a:rPr>
              <a:t> kg</a:t>
            </a:r>
            <a:r>
              <a:rPr lang="pt-BR" dirty="0">
                <a:latin typeface="Times New Roman" panose="02020603050405020304" pitchFamily="18" charset="0"/>
                <a:ea typeface="Times New Roman" panose="02020603050405020304" pitchFamily="18" charset="0"/>
              </a:rPr>
              <a:t>. Para facilitar as contas considere que </a:t>
            </a:r>
            <a:r>
              <a:rPr lang="pt-BR" b="1" dirty="0">
                <a:latin typeface="Symbol" panose="05050102010706020507" pitchFamily="18" charset="2"/>
                <a:ea typeface="Times New Roman" panose="02020603050405020304" pitchFamily="18" charset="0"/>
                <a:cs typeface="Times New Roman" panose="02020603050405020304" pitchFamily="18" charset="0"/>
              </a:rPr>
              <a:t>p</a:t>
            </a:r>
            <a:r>
              <a:rPr lang="pt-BR" dirty="0">
                <a:latin typeface="Times New Roman" panose="02020603050405020304" pitchFamily="18" charset="0"/>
                <a:ea typeface="Times New Roman" panose="02020603050405020304" pitchFamily="18" charset="0"/>
              </a:rPr>
              <a:t> = 3 no cálculo do período.</a:t>
            </a:r>
            <a:endParaRPr lang="pt-BR" dirty="0"/>
          </a:p>
        </p:txBody>
      </p:sp>
    </p:spTree>
    <p:extLst>
      <p:ext uri="{BB962C8B-B14F-4D97-AF65-F5344CB8AC3E}">
        <p14:creationId xmlns:p14="http://schemas.microsoft.com/office/powerpoint/2010/main" val="272021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BCDDDBF-3BD2-416E-B730-717DE3BC579E}"/>
              </a:ext>
            </a:extLst>
          </p:cNvPr>
          <p:cNvSpPr/>
          <p:nvPr/>
        </p:nvSpPr>
        <p:spPr>
          <a:xfrm>
            <a:off x="148046" y="69668"/>
            <a:ext cx="8316685" cy="2302875"/>
          </a:xfrm>
          <a:prstGeom prst="rect">
            <a:avLst/>
          </a:prstGeom>
        </p:spPr>
        <p:txBody>
          <a:bodyPr wrap="square">
            <a:spAutoFit/>
          </a:bodyPr>
          <a:lstStyle/>
          <a:p>
            <a:pPr algn="just">
              <a:lnSpc>
                <a:spcPct val="114000"/>
              </a:lnSpc>
            </a:pPr>
            <a:r>
              <a:rPr lang="pt-PT" b="1" dirty="0">
                <a:latin typeface="Times New Roman" panose="02020603050405020304" pitchFamily="18" charset="0"/>
                <a:ea typeface="Times New Roman" panose="02020603050405020304" pitchFamily="18" charset="0"/>
              </a:rPr>
              <a:t>Questão 1) (1 ponto) Comentários:</a:t>
            </a:r>
            <a:r>
              <a:rPr lang="pt-PT" dirty="0">
                <a:latin typeface="Times New Roman" panose="02020603050405020304" pitchFamily="18" charset="0"/>
                <a:ea typeface="Times New Roman" panose="02020603050405020304" pitchFamily="18" charset="0"/>
              </a:rPr>
              <a:t> Todas as civilizações da Antigüidade que nos deixaram registros astronômicos observaram que, além das estrelas que pareciam fixas umas em relação às outras, existiam cinco pontos luminosos que passeavam por entre as estrelas, os planetas visíveis a olho nu: Mercúrio, Vênus, Marte, Júpiter e Saturno. Os demais planetas não eram conhecidos nesta época, pois não havia telescópios. A partir da invenção do telescópio – utilizado pela primeira vez por Galileu Galilei para estudar o céu – foram identificados os demais planetas, além de diversos outros corpos </a:t>
            </a:r>
            <a:r>
              <a:rPr lang="pt-PT" dirty="0" smtClean="0">
                <a:latin typeface="Times New Roman" panose="02020603050405020304" pitchFamily="18" charset="0"/>
                <a:ea typeface="Times New Roman" panose="02020603050405020304" pitchFamily="18" charset="0"/>
              </a:rPr>
              <a:t>celestes</a:t>
            </a:r>
            <a:endParaRPr lang="pt-BR" dirty="0"/>
          </a:p>
        </p:txBody>
      </p:sp>
      <p:sp>
        <p:nvSpPr>
          <p:cNvPr id="6" name="Retângulo 5"/>
          <p:cNvSpPr/>
          <p:nvPr/>
        </p:nvSpPr>
        <p:spPr>
          <a:xfrm>
            <a:off x="139337" y="2235462"/>
            <a:ext cx="11922034" cy="3881832"/>
          </a:xfrm>
          <a:prstGeom prst="rect">
            <a:avLst/>
          </a:prstGeom>
        </p:spPr>
        <p:txBody>
          <a:bodyPr wrap="square">
            <a:spAutoFit/>
          </a:bodyPr>
          <a:lstStyle/>
          <a:p>
            <a:pPr algn="just">
              <a:lnSpc>
                <a:spcPct val="114000"/>
              </a:lnSpc>
            </a:pPr>
            <a:r>
              <a:rPr lang="pt-PT" dirty="0">
                <a:latin typeface="Times New Roman" panose="02020603050405020304" pitchFamily="18" charset="0"/>
                <a:ea typeface="Times New Roman" panose="02020603050405020304" pitchFamily="18" charset="0"/>
              </a:rPr>
              <a:t>não observáveis a olho nu, como, por exemplo, satélites planetários, um grande número de asteróides e cometas de baixa luminosidade. Uma primeira estrutura foi identificada no inicio do séc XIX, o </a:t>
            </a:r>
            <a:r>
              <a:rPr lang="pt-PT" b="1" dirty="0">
                <a:latin typeface="Times New Roman" panose="02020603050405020304" pitchFamily="18" charset="0"/>
                <a:ea typeface="Times New Roman" panose="02020603050405020304" pitchFamily="18" charset="0"/>
              </a:rPr>
              <a:t>Cinturão de Asteróides</a:t>
            </a:r>
            <a:r>
              <a:rPr lang="pt-PT" dirty="0">
                <a:latin typeface="Times New Roman" panose="02020603050405020304" pitchFamily="18" charset="0"/>
                <a:ea typeface="Times New Roman" panose="02020603050405020304" pitchFamily="18" charset="0"/>
              </a:rPr>
              <a:t>, cujos componentes foram descobertos em seqüência à descoberta do maior deles, Ceres (descoberto em 1801 por Giuseppe Piazzi), que, com seus 950 km de diâmetro, apesar de esférico, era pequeno demais para ser considerado um planeta. Além disso, vários outros corpos bem menores, basicamente rochosos, foram observados tendo órbitas entre Marte e Júpiter. Hoje, os astrônomos julgam que Júpiter teria impedido a formação de um planeta entre ele e Marte dando origem a este cinturão. É importante mencionar que a formação dos corpos do Sistema Solar (Sol, planetas e demais corpos) deu-se por aglutinação de corpos menores ao longo de alguns poucos milhões de anos, partindo da condensação de uma nuvem de gás e poeira primordial. Os astrônomos atualmente também concordam que existem duas outras regiões de corpos menores no Sistema Solar e até acham que estes corpos estão lá porque foram expulsos quando os planetas já estavam formados. A primeira destas estruturas, que começa logo depois da órbita de Netuno, é o assim </a:t>
            </a:r>
            <a:r>
              <a:rPr lang="pt-PT" dirty="0" smtClean="0">
                <a:latin typeface="Times New Roman" panose="02020603050405020304" pitchFamily="18" charset="0"/>
                <a:ea typeface="Times New Roman" panose="02020603050405020304" pitchFamily="18" charset="0"/>
              </a:rPr>
              <a:t>chamado </a:t>
            </a:r>
            <a:r>
              <a:rPr lang="pt-PT" b="1" dirty="0">
                <a:latin typeface="Times New Roman" panose="02020603050405020304" pitchFamily="18" charset="0"/>
                <a:ea typeface="Times New Roman" panose="02020603050405020304" pitchFamily="18" charset="0"/>
              </a:rPr>
              <a:t>Cinturão de Kuiper</a:t>
            </a:r>
            <a:r>
              <a:rPr lang="pt-PT" dirty="0">
                <a:latin typeface="Times New Roman" panose="02020603050405020304" pitchFamily="18" charset="0"/>
                <a:ea typeface="Times New Roman" panose="02020603050405020304" pitchFamily="18" charset="0"/>
              </a:rPr>
              <a:t>, cujos corpos estão espalhados em órbitas próximas ao plano das órbitas dos planetas. À medida que nos afastamos mais ainda do Sol, as órbitas dos corpos menores vão se espalhando por uma </a:t>
            </a:r>
            <a:r>
              <a:rPr lang="pt-PT" dirty="0" smtClean="0">
                <a:latin typeface="Times New Roman" panose="02020603050405020304" pitchFamily="18" charset="0"/>
                <a:ea typeface="Times New Roman" panose="02020603050405020304" pitchFamily="18" charset="0"/>
              </a:rPr>
              <a:t>região</a:t>
            </a:r>
            <a:endParaRPr lang="pt-BR" dirty="0"/>
          </a:p>
        </p:txBody>
      </p:sp>
      <p:sp>
        <p:nvSpPr>
          <p:cNvPr id="8" name="Retângulo 7"/>
          <p:cNvSpPr/>
          <p:nvPr/>
        </p:nvSpPr>
        <p:spPr>
          <a:xfrm>
            <a:off x="949234" y="5982133"/>
            <a:ext cx="10310949" cy="723916"/>
          </a:xfrm>
          <a:prstGeom prst="rect">
            <a:avLst/>
          </a:prstGeom>
        </p:spPr>
        <p:txBody>
          <a:bodyPr wrap="square">
            <a:spAutoFit/>
          </a:bodyPr>
          <a:lstStyle/>
          <a:p>
            <a:pPr algn="just">
              <a:lnSpc>
                <a:spcPct val="114000"/>
              </a:lnSpc>
            </a:pPr>
            <a:r>
              <a:rPr lang="pt-PT" dirty="0">
                <a:latin typeface="Times New Roman" panose="02020603050405020304" pitchFamily="18" charset="0"/>
                <a:ea typeface="Times New Roman" panose="02020603050405020304" pitchFamily="18" charset="0"/>
              </a:rPr>
              <a:t>cada vez mais extensa, até que a cerca de 0,5 ano luz do Sol, indo até 1 ano luz, as órbitas estão tão espalhadas que encontramos corpos com órbitas em qualquer ângulo em relação ao plano das órbitas dos planetas. </a:t>
            </a:r>
            <a:endParaRPr lang="pt-BR" dirty="0"/>
          </a:p>
        </p:txBody>
      </p:sp>
    </p:spTree>
    <p:extLst>
      <p:ext uri="{BB962C8B-B14F-4D97-AF65-F5344CB8AC3E}">
        <p14:creationId xmlns:p14="http://schemas.microsoft.com/office/powerpoint/2010/main" val="1900159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295F96AD-DC02-41F6-BF42-AA686E66AD98}"/>
              </a:ext>
            </a:extLst>
          </p:cNvPr>
          <p:cNvSpPr/>
          <p:nvPr/>
        </p:nvSpPr>
        <p:spPr>
          <a:xfrm>
            <a:off x="153310" y="-10922"/>
            <a:ext cx="8351497" cy="2244204"/>
          </a:xfrm>
          <a:prstGeom prst="rect">
            <a:avLst/>
          </a:prstGeom>
        </p:spPr>
        <p:txBody>
          <a:bodyPr wrap="square">
            <a:spAutoFit/>
          </a:bodyPr>
          <a:lstStyle/>
          <a:p>
            <a:pPr algn="just" hangingPunct="0">
              <a:lnSpc>
                <a:spcPct val="110000"/>
              </a:lnSpc>
              <a:spcAft>
                <a:spcPts val="0"/>
              </a:spcAft>
              <a:tabLst>
                <a:tab pos="6841490" algn="r"/>
              </a:tabLst>
            </a:pPr>
            <a:r>
              <a:rPr lang="pt-BR" sz="1600" dirty="0">
                <a:latin typeface="Times New Roman" panose="02020603050405020304" pitchFamily="18" charset="0"/>
                <a:ea typeface="Times New Roman" panose="02020603050405020304" pitchFamily="18" charset="0"/>
              </a:rPr>
              <a:t>Logo, o centro de massa encontra-se dentro da estrela (lembre-se que o raio do Sol é de cerca de 700.000 km). Calculemos, agora, a velocidade da estrela. Para tal, iremos utilizar a expressão que fornece o quadrado da velocidade em função da massa do planeta e da distância ao centro de massa, uma vez que já possuímos o valor de </a:t>
            </a:r>
            <a:r>
              <a:rPr lang="pt-BR" sz="1600" b="1" dirty="0">
                <a:latin typeface="Times New Roman" panose="02020603050405020304" pitchFamily="18" charset="0"/>
                <a:ea typeface="Times New Roman" panose="02020603050405020304" pitchFamily="18" charset="0"/>
              </a:rPr>
              <a:t>X</a:t>
            </a:r>
            <a:r>
              <a:rPr lang="pt-BR" sz="1600" b="1" baseline="-25000" dirty="0">
                <a:latin typeface="Times New Roman" panose="02020603050405020304" pitchFamily="18" charset="0"/>
                <a:ea typeface="Times New Roman" panose="02020603050405020304" pitchFamily="18" charset="0"/>
              </a:rPr>
              <a:t>CM</a:t>
            </a:r>
            <a:r>
              <a:rPr lang="pt-BR" sz="1600" dirty="0">
                <a:latin typeface="Times New Roman" panose="02020603050405020304" pitchFamily="18" charset="0"/>
                <a:ea typeface="Times New Roman" panose="02020603050405020304" pitchFamily="18" charset="0"/>
              </a:rPr>
              <a:t> e isto irá simplificar as contas a serem realizadas. É claro que o aluno poderá utilizar diretamente a fórmula do item 5a, devendo chegar, entretanto, aproximadamente ao mesmo valor final. É claro também que diferentes formas de cálculos e aproximações podem levar a valores ligeiramente diferentes, mas a ordem de grandeza deve ser mantida. </a:t>
            </a:r>
            <a:endParaRPr lang="pt-BR" sz="1600" dirty="0"/>
          </a:p>
        </p:txBody>
      </p:sp>
      <p:pic>
        <p:nvPicPr>
          <p:cNvPr id="4" name="Imagem 3">
            <a:extLst>
              <a:ext uri="{FF2B5EF4-FFF2-40B4-BE49-F238E27FC236}">
                <a16:creationId xmlns:a16="http://schemas.microsoft.com/office/drawing/2014/main" id="{83E55483-D7B3-45E2-B72E-6E2A0544D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91" y="2271289"/>
            <a:ext cx="865632" cy="478536"/>
          </a:xfrm>
          <a:prstGeom prst="rect">
            <a:avLst/>
          </a:prstGeom>
        </p:spPr>
      </p:pic>
      <p:pic>
        <p:nvPicPr>
          <p:cNvPr id="7" name="Imagem 6">
            <a:extLst>
              <a:ext uri="{FF2B5EF4-FFF2-40B4-BE49-F238E27FC236}">
                <a16:creationId xmlns:a16="http://schemas.microsoft.com/office/drawing/2014/main" id="{90F0C9D9-020B-4D63-B213-6438E3BF7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0789" y="2169619"/>
            <a:ext cx="1524000" cy="752856"/>
          </a:xfrm>
          <a:prstGeom prst="rect">
            <a:avLst/>
          </a:prstGeom>
        </p:spPr>
      </p:pic>
      <p:pic>
        <p:nvPicPr>
          <p:cNvPr id="9" name="Imagem 8">
            <a:extLst>
              <a:ext uri="{FF2B5EF4-FFF2-40B4-BE49-F238E27FC236}">
                <a16:creationId xmlns:a16="http://schemas.microsoft.com/office/drawing/2014/main" id="{3EA3E08C-7847-49C4-9C5E-4A924ECF5B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9531" y="2179197"/>
            <a:ext cx="3617976" cy="734568"/>
          </a:xfrm>
          <a:prstGeom prst="rect">
            <a:avLst/>
          </a:prstGeom>
        </p:spPr>
      </p:pic>
      <p:pic>
        <p:nvPicPr>
          <p:cNvPr id="11" name="Imagem 10">
            <a:extLst>
              <a:ext uri="{FF2B5EF4-FFF2-40B4-BE49-F238E27FC236}">
                <a16:creationId xmlns:a16="http://schemas.microsoft.com/office/drawing/2014/main" id="{D7DE8830-1F59-4E6D-8BCF-F4F8333B01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3037" y="2170489"/>
            <a:ext cx="1545336" cy="792480"/>
          </a:xfrm>
          <a:prstGeom prst="rect">
            <a:avLst/>
          </a:prstGeom>
        </p:spPr>
      </p:pic>
      <p:pic>
        <p:nvPicPr>
          <p:cNvPr id="13" name="Imagem 12">
            <a:extLst>
              <a:ext uri="{FF2B5EF4-FFF2-40B4-BE49-F238E27FC236}">
                <a16:creationId xmlns:a16="http://schemas.microsoft.com/office/drawing/2014/main" id="{24C49A86-9F1D-4F03-BF09-C17792768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2597" y="2998029"/>
            <a:ext cx="847344" cy="381000"/>
          </a:xfrm>
          <a:prstGeom prst="rect">
            <a:avLst/>
          </a:prstGeom>
        </p:spPr>
      </p:pic>
      <p:pic>
        <p:nvPicPr>
          <p:cNvPr id="15" name="Imagem 14">
            <a:extLst>
              <a:ext uri="{FF2B5EF4-FFF2-40B4-BE49-F238E27FC236}">
                <a16:creationId xmlns:a16="http://schemas.microsoft.com/office/drawing/2014/main" id="{D36159AC-D6C7-4618-A3B9-478114F497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6604" y="2995748"/>
            <a:ext cx="1536192" cy="383177"/>
          </a:xfrm>
          <a:prstGeom prst="rect">
            <a:avLst/>
          </a:prstGeom>
        </p:spPr>
      </p:pic>
      <p:pic>
        <p:nvPicPr>
          <p:cNvPr id="17" name="Imagem 16">
            <a:extLst>
              <a:ext uri="{FF2B5EF4-FFF2-40B4-BE49-F238E27FC236}">
                <a16:creationId xmlns:a16="http://schemas.microsoft.com/office/drawing/2014/main" id="{D78C2954-E0BD-4D57-8714-F3B62ECD13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8398" y="2995750"/>
            <a:ext cx="847344" cy="383176"/>
          </a:xfrm>
          <a:prstGeom prst="rect">
            <a:avLst/>
          </a:prstGeom>
        </p:spPr>
      </p:pic>
      <p:pic>
        <p:nvPicPr>
          <p:cNvPr id="19" name="Imagem 18">
            <a:extLst>
              <a:ext uri="{FF2B5EF4-FFF2-40B4-BE49-F238E27FC236}">
                <a16:creationId xmlns:a16="http://schemas.microsoft.com/office/drawing/2014/main" id="{C6CE825A-BD35-42EF-A6A3-14F1A9BEFC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52354" y="2995330"/>
            <a:ext cx="1210056" cy="381000"/>
          </a:xfrm>
          <a:prstGeom prst="rect">
            <a:avLst/>
          </a:prstGeom>
        </p:spPr>
      </p:pic>
      <p:pic>
        <p:nvPicPr>
          <p:cNvPr id="21" name="Imagem 20">
            <a:extLst>
              <a:ext uri="{FF2B5EF4-FFF2-40B4-BE49-F238E27FC236}">
                <a16:creationId xmlns:a16="http://schemas.microsoft.com/office/drawing/2014/main" id="{F89657FC-0544-4527-ADB9-3418CE24B4A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34555" y="2995749"/>
            <a:ext cx="1380744" cy="381282"/>
          </a:xfrm>
          <a:prstGeom prst="rect">
            <a:avLst/>
          </a:prstGeom>
        </p:spPr>
      </p:pic>
      <p:pic>
        <p:nvPicPr>
          <p:cNvPr id="23" name="Imagem 22">
            <a:extLst>
              <a:ext uri="{FF2B5EF4-FFF2-40B4-BE49-F238E27FC236}">
                <a16:creationId xmlns:a16="http://schemas.microsoft.com/office/drawing/2014/main" id="{248B56A3-FDFC-4C91-A9E6-B89212B763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06591" y="2995749"/>
            <a:ext cx="1133856" cy="381282"/>
          </a:xfrm>
          <a:prstGeom prst="rect">
            <a:avLst/>
          </a:prstGeom>
        </p:spPr>
      </p:pic>
      <p:sp>
        <p:nvSpPr>
          <p:cNvPr id="24" name="Retângulo 23">
            <a:extLst>
              <a:ext uri="{FF2B5EF4-FFF2-40B4-BE49-F238E27FC236}">
                <a16:creationId xmlns:a16="http://schemas.microsoft.com/office/drawing/2014/main" id="{4D5A6DCD-CDB6-46EA-8B41-4A89E61E132F}"/>
              </a:ext>
            </a:extLst>
          </p:cNvPr>
          <p:cNvSpPr/>
          <p:nvPr/>
        </p:nvSpPr>
        <p:spPr>
          <a:xfrm>
            <a:off x="127185" y="3332648"/>
            <a:ext cx="11899107" cy="1515415"/>
          </a:xfrm>
          <a:prstGeom prst="rect">
            <a:avLst/>
          </a:prstGeom>
        </p:spPr>
        <p:txBody>
          <a:bodyPr wrap="square">
            <a:spAutoFit/>
          </a:bodyPr>
          <a:lstStyle/>
          <a:p>
            <a:pPr algn="just" hangingPunct="0">
              <a:lnSpc>
                <a:spcPct val="110000"/>
              </a:lnSpc>
              <a:spcAft>
                <a:spcPts val="0"/>
              </a:spcAft>
              <a:tabLst>
                <a:tab pos="6841490" algn="r"/>
              </a:tabLst>
            </a:pPr>
            <a:r>
              <a:rPr lang="pt-BR" sz="1700" dirty="0">
                <a:solidFill>
                  <a:srgbClr val="FF0000"/>
                </a:solidFill>
                <a:latin typeface="Times New Roman" panose="02020603050405020304" pitchFamily="18" charset="0"/>
                <a:ea typeface="Times New Roman" panose="02020603050405020304" pitchFamily="18" charset="0"/>
              </a:rPr>
              <a:t>Repare que esta velocidade equivale a cerca de 215 km/h, ou seja um carro de Formula 1 consegue atingir velocidades superiores a esta. Assim, você deve imaginar que a detecção desta velocidade utilizando o efeito Doppler deve exigir instrumentos de grande precisão. De fato, o trabalho de detecção de planetas extra-solares tem sido levado a cabo com a utilização de grandes telescópios construídos a partir da década de 1990 e de instrumentação igualmente precisa. Da mesma forma, vamos calcular o período utilizando a expressão mais simples. É claro que o aluno poderá utilizar a expressão deduzida no item 5a, devendo chegar a um resultado próximo.</a:t>
            </a:r>
            <a:endParaRPr lang="pt-BR" sz="1700" dirty="0">
              <a:solidFill>
                <a:srgbClr val="FF0000"/>
              </a:solidFill>
            </a:endParaRPr>
          </a:p>
        </p:txBody>
      </p:sp>
      <p:pic>
        <p:nvPicPr>
          <p:cNvPr id="26" name="Imagem 25">
            <a:extLst>
              <a:ext uri="{FF2B5EF4-FFF2-40B4-BE49-F238E27FC236}">
                <a16:creationId xmlns:a16="http://schemas.microsoft.com/office/drawing/2014/main" id="{9F1A47F1-2DB8-4D60-984C-443E50262ED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1242" y="5057212"/>
            <a:ext cx="658368" cy="399288"/>
          </a:xfrm>
          <a:prstGeom prst="rect">
            <a:avLst/>
          </a:prstGeom>
        </p:spPr>
      </p:pic>
      <p:pic>
        <p:nvPicPr>
          <p:cNvPr id="28" name="Imagem 27">
            <a:extLst>
              <a:ext uri="{FF2B5EF4-FFF2-40B4-BE49-F238E27FC236}">
                <a16:creationId xmlns:a16="http://schemas.microsoft.com/office/drawing/2014/main" id="{617D8FB1-6392-4189-B51B-97EC3CD9809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94535" y="4862766"/>
            <a:ext cx="1182624" cy="762000"/>
          </a:xfrm>
          <a:prstGeom prst="rect">
            <a:avLst/>
          </a:prstGeom>
        </p:spPr>
      </p:pic>
      <p:pic>
        <p:nvPicPr>
          <p:cNvPr id="30" name="Imagem 29">
            <a:extLst>
              <a:ext uri="{FF2B5EF4-FFF2-40B4-BE49-F238E27FC236}">
                <a16:creationId xmlns:a16="http://schemas.microsoft.com/office/drawing/2014/main" id="{F508AEAA-CC85-45F7-A5DD-0007DAEA2D8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83155" y="4966240"/>
            <a:ext cx="1962912" cy="609600"/>
          </a:xfrm>
          <a:prstGeom prst="rect">
            <a:avLst/>
          </a:prstGeom>
        </p:spPr>
      </p:pic>
      <p:pic>
        <p:nvPicPr>
          <p:cNvPr id="32" name="Imagem 31">
            <a:extLst>
              <a:ext uri="{FF2B5EF4-FFF2-40B4-BE49-F238E27FC236}">
                <a16:creationId xmlns:a16="http://schemas.microsoft.com/office/drawing/2014/main" id="{65A56844-BC13-40D1-86B9-9DEA99EA3E8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67890" y="4844320"/>
            <a:ext cx="1389888" cy="731520"/>
          </a:xfrm>
          <a:prstGeom prst="rect">
            <a:avLst/>
          </a:prstGeom>
        </p:spPr>
      </p:pic>
      <p:pic>
        <p:nvPicPr>
          <p:cNvPr id="34" name="Imagem 33">
            <a:extLst>
              <a:ext uri="{FF2B5EF4-FFF2-40B4-BE49-F238E27FC236}">
                <a16:creationId xmlns:a16="http://schemas.microsoft.com/office/drawing/2014/main" id="{C6924CE4-2B80-40DB-8C23-81C09CFF63B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02767" y="5028724"/>
            <a:ext cx="1277112" cy="362712"/>
          </a:xfrm>
          <a:prstGeom prst="rect">
            <a:avLst/>
          </a:prstGeom>
        </p:spPr>
      </p:pic>
      <p:pic>
        <p:nvPicPr>
          <p:cNvPr id="36" name="Imagem 35">
            <a:extLst>
              <a:ext uri="{FF2B5EF4-FFF2-40B4-BE49-F238E27FC236}">
                <a16:creationId xmlns:a16="http://schemas.microsoft.com/office/drawing/2014/main" id="{992F077D-4E9B-462F-BEEC-27E5367931D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04683" y="5031772"/>
            <a:ext cx="1197864" cy="359664"/>
          </a:xfrm>
          <a:prstGeom prst="rect">
            <a:avLst/>
          </a:prstGeom>
        </p:spPr>
      </p:pic>
      <p:pic>
        <p:nvPicPr>
          <p:cNvPr id="38" name="Imagem 37">
            <a:extLst>
              <a:ext uri="{FF2B5EF4-FFF2-40B4-BE49-F238E27FC236}">
                <a16:creationId xmlns:a16="http://schemas.microsoft.com/office/drawing/2014/main" id="{893D1EF4-18A9-43E2-AE3B-BC78D6D5AB4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671774" y="5057212"/>
            <a:ext cx="1341120" cy="304800"/>
          </a:xfrm>
          <a:prstGeom prst="rect">
            <a:avLst/>
          </a:prstGeom>
        </p:spPr>
      </p:pic>
      <p:pic>
        <p:nvPicPr>
          <p:cNvPr id="42" name="Imagem 41">
            <a:extLst>
              <a:ext uri="{FF2B5EF4-FFF2-40B4-BE49-F238E27FC236}">
                <a16:creationId xmlns:a16="http://schemas.microsoft.com/office/drawing/2014/main" id="{39CDC471-40CE-4EE3-89CE-64A6FDBAECA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012894" y="5075659"/>
            <a:ext cx="658368" cy="332232"/>
          </a:xfrm>
          <a:prstGeom prst="rect">
            <a:avLst/>
          </a:prstGeom>
        </p:spPr>
      </p:pic>
      <p:sp>
        <p:nvSpPr>
          <p:cNvPr id="43" name="Retângulo 42">
            <a:extLst>
              <a:ext uri="{FF2B5EF4-FFF2-40B4-BE49-F238E27FC236}">
                <a16:creationId xmlns:a16="http://schemas.microsoft.com/office/drawing/2014/main" id="{A4475C50-5C3E-4ABD-A8F5-05285917FC0F}"/>
              </a:ext>
            </a:extLst>
          </p:cNvPr>
          <p:cNvSpPr/>
          <p:nvPr/>
        </p:nvSpPr>
        <p:spPr>
          <a:xfrm>
            <a:off x="135892" y="5570612"/>
            <a:ext cx="11899106" cy="1243417"/>
          </a:xfrm>
          <a:prstGeom prst="rect">
            <a:avLst/>
          </a:prstGeom>
        </p:spPr>
        <p:txBody>
          <a:bodyPr wrap="square">
            <a:spAutoFit/>
          </a:bodyPr>
          <a:lstStyle/>
          <a:p>
            <a:pPr algn="just">
              <a:lnSpc>
                <a:spcPct val="110000"/>
              </a:lnSpc>
            </a:pPr>
            <a:r>
              <a:rPr lang="pt-BR" sz="1700" dirty="0">
                <a:solidFill>
                  <a:srgbClr val="FF0000"/>
                </a:solidFill>
                <a:latin typeface="Times New Roman" panose="02020603050405020304" pitchFamily="18" charset="0"/>
                <a:ea typeface="Times New Roman" panose="02020603050405020304" pitchFamily="18" charset="0"/>
              </a:rPr>
              <a:t>ou seja, um período de pouco menos de seis dias. É em virtude de apresentar um período tão curto que esta classe de planeta é mais facilmente identificável, pois períodos mais longos exigiriam um acompanhamento igualmente mais longo do mesmo objeto (o que é </a:t>
            </a:r>
            <a:r>
              <a:rPr lang="pt-BR" sz="1700" dirty="0" smtClean="0">
                <a:solidFill>
                  <a:srgbClr val="FF0000"/>
                </a:solidFill>
                <a:latin typeface="Times New Roman" panose="02020603050405020304" pitchFamily="18" charset="0"/>
                <a:ea typeface="Times New Roman" panose="02020603050405020304" pitchFamily="18" charset="0"/>
              </a:rPr>
              <a:t>	bastante </a:t>
            </a:r>
            <a:r>
              <a:rPr lang="pt-BR" sz="1700" dirty="0">
                <a:solidFill>
                  <a:srgbClr val="FF0000"/>
                </a:solidFill>
                <a:latin typeface="Times New Roman" panose="02020603050405020304" pitchFamily="18" charset="0"/>
                <a:ea typeface="Times New Roman" panose="02020603050405020304" pitchFamily="18" charset="0"/>
              </a:rPr>
              <a:t>difícil de se conseguir em grandes telescópios, pois eles são “disputados” por cientistas de todo o mundo, </a:t>
            </a:r>
            <a:endParaRPr lang="pt-BR" sz="1700" dirty="0" smtClean="0">
              <a:solidFill>
                <a:srgbClr val="FF0000"/>
              </a:solidFill>
              <a:latin typeface="Times New Roman" panose="02020603050405020304" pitchFamily="18" charset="0"/>
              <a:ea typeface="Times New Roman" panose="02020603050405020304" pitchFamily="18" charset="0"/>
            </a:endParaRPr>
          </a:p>
          <a:p>
            <a:pPr algn="just">
              <a:lnSpc>
                <a:spcPct val="110000"/>
              </a:lnSpc>
            </a:pPr>
            <a:r>
              <a:rPr lang="pt-BR" sz="1700" dirty="0">
                <a:solidFill>
                  <a:srgbClr val="FF0000"/>
                </a:solidFill>
                <a:latin typeface="Times New Roman" panose="02020603050405020304" pitchFamily="18" charset="0"/>
                <a:ea typeface="Times New Roman" panose="02020603050405020304" pitchFamily="18" charset="0"/>
              </a:rPr>
              <a:t>	</a:t>
            </a:r>
            <a:r>
              <a:rPr lang="pt-BR" sz="1700" dirty="0" smtClean="0">
                <a:solidFill>
                  <a:srgbClr val="FF0000"/>
                </a:solidFill>
                <a:latin typeface="Times New Roman" panose="02020603050405020304" pitchFamily="18" charset="0"/>
                <a:ea typeface="Times New Roman" panose="02020603050405020304" pitchFamily="18" charset="0"/>
              </a:rPr>
              <a:t>sendo </a:t>
            </a:r>
            <a:r>
              <a:rPr lang="pt-BR" sz="1700" dirty="0">
                <a:solidFill>
                  <a:srgbClr val="FF0000"/>
                </a:solidFill>
                <a:latin typeface="Times New Roman" panose="02020603050405020304" pitchFamily="18" charset="0"/>
                <a:ea typeface="Times New Roman" panose="02020603050405020304" pitchFamily="18" charset="0"/>
              </a:rPr>
              <a:t>os custos de sua operação bastante elevados).</a:t>
            </a:r>
            <a:endParaRPr lang="pt-BR" sz="1700" dirty="0">
              <a:solidFill>
                <a:srgbClr val="FF0000"/>
              </a:solidFill>
            </a:endParaRPr>
          </a:p>
        </p:txBody>
      </p:sp>
    </p:spTree>
    <p:extLst>
      <p:ext uri="{BB962C8B-B14F-4D97-AF65-F5344CB8AC3E}">
        <p14:creationId xmlns:p14="http://schemas.microsoft.com/office/powerpoint/2010/main" val="134617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4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E19FA00-1353-47B6-A60E-D62038587936}"/>
              </a:ext>
            </a:extLst>
          </p:cNvPr>
          <p:cNvSpPr/>
          <p:nvPr/>
        </p:nvSpPr>
        <p:spPr>
          <a:xfrm>
            <a:off x="162758" y="206302"/>
            <a:ext cx="8271028" cy="2666499"/>
          </a:xfrm>
          <a:prstGeom prst="rect">
            <a:avLst/>
          </a:prstGeom>
        </p:spPr>
        <p:txBody>
          <a:bodyPr wrap="square">
            <a:spAutoFit/>
          </a:bodyPr>
          <a:lstStyle/>
          <a:p>
            <a:pPr algn="just">
              <a:lnSpc>
                <a:spcPct val="110000"/>
              </a:lnSpc>
            </a:pPr>
            <a:r>
              <a:rPr lang="pt-BR" sz="1700" b="1" dirty="0">
                <a:latin typeface="Times New Roman" panose="02020603050405020304" pitchFamily="18" charset="0"/>
                <a:ea typeface="Times New Roman" panose="02020603050405020304" pitchFamily="18" charset="0"/>
              </a:rPr>
              <a:t>Pergunta 5c) (0,3 ponto)</a:t>
            </a:r>
            <a:r>
              <a:rPr lang="pt-BR" sz="1700" dirty="0">
                <a:latin typeface="Times New Roman" panose="02020603050405020304" pitchFamily="18" charset="0"/>
                <a:ea typeface="Times New Roman" panose="02020603050405020304" pitchFamily="18" charset="0"/>
              </a:rPr>
              <a:t> Refizemos os mesmos cálculos do item anterior para o sistema Sol-Júpiter. Para isto, utilizamos os seguintes dados aproximados:</a:t>
            </a:r>
            <a:r>
              <a:rPr lang="pt-BR" sz="1700" b="1" dirty="0">
                <a:latin typeface="Times New Roman" panose="02020603050405020304" pitchFamily="18" charset="0"/>
                <a:ea typeface="Times New Roman" panose="02020603050405020304" pitchFamily="18" charset="0"/>
              </a:rPr>
              <a:t> </a:t>
            </a:r>
            <a:r>
              <a:rPr lang="pt-BR" sz="1700" dirty="0">
                <a:latin typeface="Times New Roman" panose="02020603050405020304" pitchFamily="18" charset="0"/>
                <a:ea typeface="Times New Roman" panose="02020603050405020304" pitchFamily="18" charset="0"/>
              </a:rPr>
              <a:t>massa do Sol </a:t>
            </a:r>
            <a:r>
              <a:rPr lang="pt-BR" sz="1700" b="1" dirty="0">
                <a:latin typeface="Times New Roman" panose="02020603050405020304" pitchFamily="18" charset="0"/>
                <a:ea typeface="Times New Roman" panose="02020603050405020304" pitchFamily="18" charset="0"/>
              </a:rPr>
              <a:t>M</a:t>
            </a:r>
            <a:r>
              <a:rPr lang="pt-BR" sz="1700" b="1" baseline="-25000" dirty="0">
                <a:latin typeface="Times New Roman" panose="02020603050405020304" pitchFamily="18" charset="0"/>
                <a:ea typeface="Times New Roman" panose="02020603050405020304" pitchFamily="18" charset="0"/>
              </a:rPr>
              <a:t>E</a:t>
            </a:r>
            <a:r>
              <a:rPr lang="pt-BR" sz="1700" dirty="0">
                <a:latin typeface="Times New Roman" panose="02020603050405020304" pitchFamily="18" charset="0"/>
                <a:ea typeface="Times New Roman" panose="02020603050405020304" pitchFamily="18" charset="0"/>
              </a:rPr>
              <a:t> = </a:t>
            </a:r>
            <a:r>
              <a:rPr lang="pt-BR" sz="1700" b="1" dirty="0">
                <a:latin typeface="Times New Roman" panose="02020603050405020304" pitchFamily="18" charset="0"/>
                <a:ea typeface="Times New Roman" panose="02020603050405020304" pitchFamily="18" charset="0"/>
              </a:rPr>
              <a:t>M</a:t>
            </a:r>
            <a:r>
              <a:rPr lang="pt-BR" sz="1700" b="1" baseline="-25000" dirty="0">
                <a:latin typeface="Times New Roman" panose="02020603050405020304" pitchFamily="18" charset="0"/>
                <a:ea typeface="Times New Roman" panose="02020603050405020304" pitchFamily="18" charset="0"/>
              </a:rPr>
              <a:t>SOL</a:t>
            </a:r>
            <a:r>
              <a:rPr lang="pt-BR" sz="1700" b="1" dirty="0">
                <a:latin typeface="Times New Roman" panose="02020603050405020304" pitchFamily="18" charset="0"/>
                <a:ea typeface="Times New Roman" panose="02020603050405020304" pitchFamily="18" charset="0"/>
              </a:rPr>
              <a:t> = 2 x 10</a:t>
            </a:r>
            <a:r>
              <a:rPr lang="pt-BR" sz="1700" b="1" baseline="30000" dirty="0">
                <a:latin typeface="Times New Roman" panose="02020603050405020304" pitchFamily="18" charset="0"/>
                <a:ea typeface="Times New Roman" panose="02020603050405020304" pitchFamily="18" charset="0"/>
              </a:rPr>
              <a:t>30</a:t>
            </a:r>
            <a:r>
              <a:rPr lang="pt-BR" sz="1700" b="1" dirty="0">
                <a:latin typeface="Times New Roman" panose="02020603050405020304" pitchFamily="18" charset="0"/>
                <a:ea typeface="Times New Roman" panose="02020603050405020304" pitchFamily="18" charset="0"/>
              </a:rPr>
              <a:t> kg</a:t>
            </a:r>
            <a:r>
              <a:rPr lang="pt-BR" sz="1700" dirty="0">
                <a:latin typeface="Times New Roman" panose="02020603050405020304" pitchFamily="18" charset="0"/>
                <a:ea typeface="Times New Roman" panose="02020603050405020304" pitchFamily="18" charset="0"/>
              </a:rPr>
              <a:t>, a massa de Júpiter </a:t>
            </a:r>
            <a:r>
              <a:rPr lang="pt-BR" sz="1700" b="1" dirty="0">
                <a:latin typeface="Times New Roman" panose="02020603050405020304" pitchFamily="18" charset="0"/>
                <a:ea typeface="Times New Roman" panose="02020603050405020304" pitchFamily="18" charset="0"/>
              </a:rPr>
              <a:t>M</a:t>
            </a:r>
            <a:r>
              <a:rPr lang="pt-BR" sz="1700" b="1" baseline="-25000" dirty="0">
                <a:latin typeface="Times New Roman" panose="02020603050405020304" pitchFamily="18" charset="0"/>
                <a:ea typeface="Times New Roman" panose="02020603050405020304" pitchFamily="18" charset="0"/>
              </a:rPr>
              <a:t>P</a:t>
            </a:r>
            <a:r>
              <a:rPr lang="pt-BR" sz="1700" dirty="0">
                <a:latin typeface="Times New Roman" panose="02020603050405020304" pitchFamily="18" charset="0"/>
                <a:ea typeface="Times New Roman" panose="02020603050405020304" pitchFamily="18" charset="0"/>
              </a:rPr>
              <a:t> </a:t>
            </a:r>
            <a:r>
              <a:rPr lang="pt-BR" sz="1700" b="1" dirty="0">
                <a:latin typeface="Times New Roman" panose="02020603050405020304" pitchFamily="18" charset="0"/>
                <a:ea typeface="Times New Roman" panose="02020603050405020304" pitchFamily="18" charset="0"/>
              </a:rPr>
              <a:t>= M</a:t>
            </a:r>
            <a:r>
              <a:rPr lang="pt-BR" sz="1700" b="1" baseline="-25000" dirty="0">
                <a:latin typeface="Times New Roman" panose="02020603050405020304" pitchFamily="18" charset="0"/>
                <a:ea typeface="Times New Roman" panose="02020603050405020304" pitchFamily="18" charset="0"/>
              </a:rPr>
              <a:t>J</a:t>
            </a:r>
            <a:r>
              <a:rPr lang="pt-BR" sz="1700" b="1" dirty="0">
                <a:latin typeface="Times New Roman" panose="02020603050405020304" pitchFamily="18" charset="0"/>
                <a:ea typeface="Times New Roman" panose="02020603050405020304" pitchFamily="18" charset="0"/>
              </a:rPr>
              <a:t> = 2 x 10</a:t>
            </a:r>
            <a:r>
              <a:rPr lang="pt-BR" sz="1700" b="1" baseline="30000" dirty="0">
                <a:latin typeface="Times New Roman" panose="02020603050405020304" pitchFamily="18" charset="0"/>
                <a:ea typeface="Times New Roman" panose="02020603050405020304" pitchFamily="18" charset="0"/>
              </a:rPr>
              <a:t>27</a:t>
            </a:r>
            <a:r>
              <a:rPr lang="pt-BR" sz="1700" b="1" dirty="0">
                <a:latin typeface="Times New Roman" panose="02020603050405020304" pitchFamily="18" charset="0"/>
                <a:ea typeface="Times New Roman" panose="02020603050405020304" pitchFamily="18" charset="0"/>
              </a:rPr>
              <a:t> kg</a:t>
            </a:r>
            <a:r>
              <a:rPr lang="pt-BR" sz="1700" dirty="0">
                <a:latin typeface="Times New Roman" panose="02020603050405020304" pitchFamily="18" charset="0"/>
                <a:ea typeface="Times New Roman" panose="02020603050405020304" pitchFamily="18" charset="0"/>
              </a:rPr>
              <a:t> e distância Sol-Júpiter </a:t>
            </a:r>
            <a:r>
              <a:rPr lang="pt-BR" sz="1700" b="1" dirty="0">
                <a:latin typeface="Times New Roman" panose="02020603050405020304" pitchFamily="18" charset="0"/>
                <a:ea typeface="Times New Roman" panose="02020603050405020304" pitchFamily="18" charset="0"/>
              </a:rPr>
              <a:t>r = 7,8 x 10</a:t>
            </a:r>
            <a:r>
              <a:rPr lang="pt-BR" sz="1700" b="1" baseline="30000" dirty="0">
                <a:latin typeface="Times New Roman" panose="02020603050405020304" pitchFamily="18" charset="0"/>
                <a:ea typeface="Times New Roman" panose="02020603050405020304" pitchFamily="18" charset="0"/>
              </a:rPr>
              <a:t>8</a:t>
            </a:r>
            <a:r>
              <a:rPr lang="pt-BR" sz="1700" b="1" dirty="0">
                <a:latin typeface="Times New Roman" panose="02020603050405020304" pitchFamily="18" charset="0"/>
                <a:ea typeface="Times New Roman" panose="02020603050405020304" pitchFamily="18" charset="0"/>
              </a:rPr>
              <a:t> km. </a:t>
            </a:r>
            <a:r>
              <a:rPr lang="pt-BR" sz="1700" dirty="0">
                <a:latin typeface="Times New Roman" panose="02020603050405020304" pitchFamily="18" charset="0"/>
                <a:ea typeface="Times New Roman" panose="02020603050405020304" pitchFamily="18" charset="0"/>
              </a:rPr>
              <a:t>Obtivemos </a:t>
            </a:r>
            <a:r>
              <a:rPr lang="pt-BR" sz="1700" b="1" dirty="0">
                <a:latin typeface="Times New Roman" panose="02020603050405020304" pitchFamily="18" charset="0"/>
                <a:ea typeface="Times New Roman" panose="02020603050405020304" pitchFamily="18" charset="0"/>
              </a:rPr>
              <a:t>X</a:t>
            </a:r>
            <a:r>
              <a:rPr lang="pt-BR" sz="1700" b="1" baseline="-25000" dirty="0">
                <a:latin typeface="Times New Roman" panose="02020603050405020304" pitchFamily="18" charset="0"/>
                <a:ea typeface="Times New Roman" panose="02020603050405020304" pitchFamily="18" charset="0"/>
              </a:rPr>
              <a:t>CM</a:t>
            </a:r>
            <a:r>
              <a:rPr lang="pt-BR" sz="1700" b="1" dirty="0">
                <a:latin typeface="Times New Roman" panose="02020603050405020304" pitchFamily="18" charset="0"/>
                <a:ea typeface="Times New Roman" panose="02020603050405020304" pitchFamily="18" charset="0"/>
              </a:rPr>
              <a:t> = 7,8 x 10</a:t>
            </a:r>
            <a:r>
              <a:rPr lang="pt-BR" sz="1700" b="1" baseline="30000" dirty="0">
                <a:latin typeface="Times New Roman" panose="02020603050405020304" pitchFamily="18" charset="0"/>
                <a:ea typeface="Times New Roman" panose="02020603050405020304" pitchFamily="18" charset="0"/>
              </a:rPr>
              <a:t>5</a:t>
            </a:r>
            <a:r>
              <a:rPr lang="pt-BR" sz="1700" b="1" dirty="0">
                <a:latin typeface="Times New Roman" panose="02020603050405020304" pitchFamily="18" charset="0"/>
                <a:ea typeface="Times New Roman" panose="02020603050405020304" pitchFamily="18" charset="0"/>
              </a:rPr>
              <a:t> km</a:t>
            </a:r>
            <a:r>
              <a:rPr lang="pt-BR" sz="1700" dirty="0">
                <a:latin typeface="Times New Roman" panose="02020603050405020304" pitchFamily="18" charset="0"/>
                <a:ea typeface="Times New Roman" panose="02020603050405020304" pitchFamily="18" charset="0"/>
              </a:rPr>
              <a:t>; </a:t>
            </a:r>
            <a:r>
              <a:rPr lang="pt-BR" sz="1700" b="1" dirty="0">
                <a:latin typeface="Times New Roman" panose="02020603050405020304" pitchFamily="18" charset="0"/>
                <a:ea typeface="Times New Roman" panose="02020603050405020304" pitchFamily="18" charset="0"/>
              </a:rPr>
              <a:t>v </a:t>
            </a:r>
            <a:r>
              <a:rPr lang="pt-BR" sz="1700" b="1" dirty="0">
                <a:latin typeface="Mathematica1"/>
                <a:ea typeface="Times New Roman" panose="02020603050405020304" pitchFamily="18" charset="0"/>
                <a:cs typeface="Times New Roman" panose="02020603050405020304" pitchFamily="18" charset="0"/>
                <a:sym typeface="Mathematica1"/>
              </a:rPr>
              <a:t></a:t>
            </a:r>
            <a:r>
              <a:rPr lang="pt-BR" sz="1700" b="1" dirty="0">
                <a:latin typeface="Times New Roman" panose="02020603050405020304" pitchFamily="18" charset="0"/>
                <a:ea typeface="Times New Roman" panose="02020603050405020304" pitchFamily="18" charset="0"/>
              </a:rPr>
              <a:t> 0,013 km/s </a:t>
            </a:r>
            <a:r>
              <a:rPr lang="pt-BR" sz="1700" b="1" dirty="0">
                <a:latin typeface="Mathematica1"/>
                <a:ea typeface="Times New Roman" panose="02020603050405020304" pitchFamily="18" charset="0"/>
                <a:cs typeface="Times New Roman" panose="02020603050405020304" pitchFamily="18" charset="0"/>
                <a:sym typeface="Mathematica1"/>
              </a:rPr>
              <a:t></a:t>
            </a:r>
            <a:r>
              <a:rPr lang="pt-BR" sz="1700" b="1" dirty="0">
                <a:latin typeface="Times New Roman" panose="02020603050405020304" pitchFamily="18" charset="0"/>
                <a:ea typeface="Times New Roman" panose="02020603050405020304" pitchFamily="18" charset="0"/>
              </a:rPr>
              <a:t> 46 km/h </a:t>
            </a:r>
            <a:r>
              <a:rPr lang="pt-BR" sz="1700" dirty="0">
                <a:latin typeface="Times New Roman" panose="02020603050405020304" pitchFamily="18" charset="0"/>
                <a:ea typeface="Times New Roman" panose="02020603050405020304" pitchFamily="18" charset="0"/>
              </a:rPr>
              <a:t>e </a:t>
            </a:r>
            <a:r>
              <a:rPr lang="pt-BR" sz="1700" b="1" dirty="0">
                <a:latin typeface="Times New Roman" panose="02020603050405020304" pitchFamily="18" charset="0"/>
                <a:ea typeface="Times New Roman" panose="02020603050405020304" pitchFamily="18" charset="0"/>
              </a:rPr>
              <a:t>T = 3,6 x 10</a:t>
            </a:r>
            <a:r>
              <a:rPr lang="pt-BR" sz="1700" b="1" baseline="30000" dirty="0">
                <a:latin typeface="Times New Roman" panose="02020603050405020304" pitchFamily="18" charset="0"/>
                <a:ea typeface="Times New Roman" panose="02020603050405020304" pitchFamily="18" charset="0"/>
              </a:rPr>
              <a:t>8</a:t>
            </a:r>
            <a:r>
              <a:rPr lang="pt-BR" sz="1700" b="1" dirty="0">
                <a:latin typeface="Times New Roman" panose="02020603050405020304" pitchFamily="18" charset="0"/>
                <a:ea typeface="Times New Roman" panose="02020603050405020304" pitchFamily="18" charset="0"/>
              </a:rPr>
              <a:t> s </a:t>
            </a:r>
            <a:r>
              <a:rPr lang="pt-BR" sz="1700" b="1" dirty="0">
                <a:latin typeface="Mathematica1"/>
                <a:ea typeface="Times New Roman" panose="02020603050405020304" pitchFamily="18" charset="0"/>
                <a:cs typeface="Times New Roman" panose="02020603050405020304" pitchFamily="18" charset="0"/>
                <a:sym typeface="Mathematica1"/>
              </a:rPr>
              <a:t></a:t>
            </a:r>
            <a:r>
              <a:rPr lang="pt-BR" sz="1700" b="1" dirty="0">
                <a:latin typeface="Times New Roman" panose="02020603050405020304" pitchFamily="18" charset="0"/>
                <a:ea typeface="Times New Roman" panose="02020603050405020304" pitchFamily="18" charset="0"/>
              </a:rPr>
              <a:t> 11 anos</a:t>
            </a:r>
            <a:r>
              <a:rPr lang="pt-BR" sz="1700" dirty="0">
                <a:latin typeface="Times New Roman" panose="02020603050405020304" pitchFamily="18" charset="0"/>
                <a:ea typeface="Times New Roman" panose="02020603050405020304" pitchFamily="18" charset="0"/>
              </a:rPr>
              <a:t>. Observe a diferença deste resultado para os que você obteve no item anterior e explique porque, utilizando o método da velocidade radial, têm sido detectados, quase que exclusivamente, planetas de grande massa, próximos da estrela, chamados de júpiteres quentes (como no caso anterior da estrelas 51 </a:t>
            </a:r>
            <a:r>
              <a:rPr lang="pt-BR" sz="1700" dirty="0" err="1">
                <a:latin typeface="Times New Roman" panose="02020603050405020304" pitchFamily="18" charset="0"/>
                <a:ea typeface="Times New Roman" panose="02020603050405020304" pitchFamily="18" charset="0"/>
              </a:rPr>
              <a:t>Pegasi</a:t>
            </a:r>
            <a:r>
              <a:rPr lang="pt-BR" sz="1700" dirty="0">
                <a:latin typeface="Times New Roman" panose="02020603050405020304" pitchFamily="18" charset="0"/>
                <a:ea typeface="Times New Roman" panose="02020603050405020304" pitchFamily="18" charset="0"/>
              </a:rPr>
              <a:t>). Isto está relacionado com o módulo da velocidade da estrela e/ou com o período? Por que?</a:t>
            </a:r>
            <a:endParaRPr lang="pt-BR" sz="1700" dirty="0"/>
          </a:p>
        </p:txBody>
      </p:sp>
      <p:sp>
        <p:nvSpPr>
          <p:cNvPr id="3" name="Retângulo 2">
            <a:extLst>
              <a:ext uri="{FF2B5EF4-FFF2-40B4-BE49-F238E27FC236}">
                <a16:creationId xmlns:a16="http://schemas.microsoft.com/office/drawing/2014/main" id="{68E718DB-9F28-4C9F-8D30-22623FA7B0E7}"/>
              </a:ext>
            </a:extLst>
          </p:cNvPr>
          <p:cNvSpPr/>
          <p:nvPr/>
        </p:nvSpPr>
        <p:spPr>
          <a:xfrm>
            <a:off x="162758" y="3075057"/>
            <a:ext cx="1478290" cy="364331"/>
          </a:xfrm>
          <a:prstGeom prst="rect">
            <a:avLst/>
          </a:prstGeom>
        </p:spPr>
        <p:txBody>
          <a:bodyPr wrap="none">
            <a:spAutoFit/>
          </a:bodyPr>
          <a:lstStyle/>
          <a:p>
            <a:pPr algn="just">
              <a:lnSpc>
                <a:spcPct val="110000"/>
              </a:lnSpc>
            </a:pPr>
            <a:r>
              <a:rPr lang="pt-BR" sz="1700" b="1" dirty="0">
                <a:latin typeface="Times New Roman" panose="02020603050405020304" pitchFamily="18" charset="0"/>
                <a:ea typeface="Times New Roman" panose="02020603050405020304" pitchFamily="18" charset="0"/>
              </a:rPr>
              <a:t>Resposta 5c): </a:t>
            </a:r>
            <a:endParaRPr lang="pt-BR" sz="1700" dirty="0"/>
          </a:p>
        </p:txBody>
      </p:sp>
      <p:sp>
        <p:nvSpPr>
          <p:cNvPr id="4" name="Retângulo 3">
            <a:extLst>
              <a:ext uri="{FF2B5EF4-FFF2-40B4-BE49-F238E27FC236}">
                <a16:creationId xmlns:a16="http://schemas.microsoft.com/office/drawing/2014/main" id="{910758C6-A493-47B3-8B7B-87107003E74B}"/>
              </a:ext>
            </a:extLst>
          </p:cNvPr>
          <p:cNvSpPr/>
          <p:nvPr/>
        </p:nvSpPr>
        <p:spPr>
          <a:xfrm>
            <a:off x="171466" y="3072212"/>
            <a:ext cx="11828945" cy="2954270"/>
          </a:xfrm>
          <a:prstGeom prst="rect">
            <a:avLst/>
          </a:prstGeom>
        </p:spPr>
        <p:txBody>
          <a:bodyPr wrap="square">
            <a:spAutoFit/>
          </a:bodyPr>
          <a:lstStyle/>
          <a:p>
            <a:pPr algn="just">
              <a:lnSpc>
                <a:spcPct val="110000"/>
              </a:lnSpc>
            </a:pPr>
            <a:r>
              <a:rPr lang="pt-BR" sz="1700" dirty="0" smtClean="0">
                <a:solidFill>
                  <a:srgbClr val="FF0000"/>
                </a:solidFill>
                <a:latin typeface="Times New Roman" panose="02020603050405020304" pitchFamily="18" charset="0"/>
                <a:ea typeface="Times New Roman" panose="02020603050405020304" pitchFamily="18" charset="0"/>
              </a:rPr>
              <a:t>	       Repare </a:t>
            </a:r>
            <a:r>
              <a:rPr lang="pt-BR" sz="1700" dirty="0">
                <a:solidFill>
                  <a:srgbClr val="FF0000"/>
                </a:solidFill>
                <a:latin typeface="Times New Roman" panose="02020603050405020304" pitchFamily="18" charset="0"/>
                <a:ea typeface="Times New Roman" panose="02020603050405020304" pitchFamily="18" charset="0"/>
              </a:rPr>
              <a:t>que a velocidade do Sol, no sistema Sol-Júpiter, equivale a pouco mais de 45 km/h, o que torna muito mais difícil, com a tecnologia atual, de ser detectada pelo Efeito Doppler. Assim, um dos fatores que possibilita a detecção pelo método citado é que a estrela possua o módulo da velocidade grande o suficiente para ser detectada através do efeito Doppler. Isto, por sua vez, está diretamente relacionado à massa do planeta (como mostrado na fórmula da velocidade da estrela deduzida no item a). Outro fator que retarda a detecção de planetas tipo o nosso Júpiter (isto é um “júpiter frio”) é o grande período do movimento, o que exigiria observações cobrindo vários anos ao invés dos poucos dias necessários para um júpiter quente. Sendo o período de translação do movimento estelar (que é igual ao do movimento do planeta em torno do centro de massa) pequeno o suficiente, o movimento da estrela pode ser visto por completo o que diminui o tempo necessário para detecção do planeta. Para ter todos os pontos, basta que o aluno cite um dos dois fatores mencionados, isto é, que a detecção é favorecida pelas grandes velocidades da estrela ou pelo curto período do movimento.</a:t>
            </a:r>
            <a:endParaRPr lang="pt-BR" sz="1700" dirty="0">
              <a:solidFill>
                <a:srgbClr val="FF0000"/>
              </a:solidFill>
            </a:endParaRPr>
          </a:p>
        </p:txBody>
      </p:sp>
    </p:spTree>
    <p:extLst>
      <p:ext uri="{BB962C8B-B14F-4D97-AF65-F5344CB8AC3E}">
        <p14:creationId xmlns:p14="http://schemas.microsoft.com/office/powerpoint/2010/main" val="297938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600AA79-27FF-417A-A5D9-F324ED43A53E}"/>
              </a:ext>
            </a:extLst>
          </p:cNvPr>
          <p:cNvSpPr/>
          <p:nvPr/>
        </p:nvSpPr>
        <p:spPr>
          <a:xfrm>
            <a:off x="86409" y="0"/>
            <a:ext cx="8430574" cy="2169825"/>
          </a:xfrm>
          <a:prstGeom prst="rect">
            <a:avLst/>
          </a:prstGeom>
        </p:spPr>
        <p:txBody>
          <a:bodyPr wrap="square">
            <a:spAutoFit/>
          </a:bodyPr>
          <a:lstStyle/>
          <a:p>
            <a:pPr algn="just"/>
            <a:r>
              <a:rPr lang="pt-BR" sz="1500" b="1" dirty="0">
                <a:latin typeface="Times New Roman" panose="02020603050405020304" pitchFamily="18" charset="0"/>
                <a:ea typeface="Times New Roman" panose="02020603050405020304" pitchFamily="18" charset="0"/>
              </a:rPr>
              <a:t>Questão 6) (1 ponto - 0,05 cada item certo) Comentário: </a:t>
            </a:r>
            <a:r>
              <a:rPr lang="pt-BR" sz="1500" dirty="0">
                <a:latin typeface="Times New Roman" panose="02020603050405020304" pitchFamily="18" charset="0"/>
                <a:ea typeface="Times New Roman" panose="02020603050405020304" pitchFamily="18" charset="0"/>
              </a:rPr>
              <a:t>Ao longo das questões anteriores, discutimos diversos assuntos, tais como a existência e a origem dos corpos menores (cometas e </a:t>
            </a:r>
            <a:r>
              <a:rPr lang="pt-BR" sz="1500" dirty="0" err="1">
                <a:latin typeface="Times New Roman" panose="02020603050405020304" pitchFamily="18" charset="0"/>
                <a:ea typeface="Times New Roman" panose="02020603050405020304" pitchFamily="18" charset="0"/>
              </a:rPr>
              <a:t>asteróides</a:t>
            </a:r>
            <a:r>
              <a:rPr lang="pt-BR" sz="1500" dirty="0">
                <a:latin typeface="Times New Roman" panose="02020603050405020304" pitchFamily="18" charset="0"/>
                <a:ea typeface="Times New Roman" panose="02020603050405020304" pitchFamily="18" charset="0"/>
              </a:rPr>
              <a:t>), descrevendo com algum detalhe a “geografia” do Sistema Solar, isto é a localização das formações onde tais corpos ficam agrupados no Sistema Solar. Discutimos também a descoberta de diversos corpos não planetários de grande tamanho e, por vezes, esféricos, o que levou à classificação de objetos intermediários, como os planetas anões e o “rebaixamento” de Plutão, bem como a primeira definição de planeta pela IAU. Além disto estudamos o fenômeno de refração atmosférica. Por fim, vimos as formas mais comuns de detecção de planetas extra-solares e calculamos exemplos reais. Nesta questão iremos formular afirmações sobre estes e outros temas.</a:t>
            </a:r>
            <a:r>
              <a:rPr lang="pt-BR" sz="1500" b="1" dirty="0">
                <a:latin typeface="Times New Roman" panose="02020603050405020304" pitchFamily="18" charset="0"/>
                <a:ea typeface="Times New Roman" panose="02020603050405020304" pitchFamily="18" charset="0"/>
              </a:rPr>
              <a:t> </a:t>
            </a:r>
            <a:endParaRPr lang="pt-BR" sz="1500" dirty="0"/>
          </a:p>
        </p:txBody>
      </p:sp>
      <p:sp>
        <p:nvSpPr>
          <p:cNvPr id="3" name="Retângulo 2">
            <a:extLst>
              <a:ext uri="{FF2B5EF4-FFF2-40B4-BE49-F238E27FC236}">
                <a16:creationId xmlns:a16="http://schemas.microsoft.com/office/drawing/2014/main" id="{B88F4295-0804-4A65-9B1B-544E57F06DE3}"/>
              </a:ext>
            </a:extLst>
          </p:cNvPr>
          <p:cNvSpPr/>
          <p:nvPr/>
        </p:nvSpPr>
        <p:spPr>
          <a:xfrm>
            <a:off x="2158205" y="1839251"/>
            <a:ext cx="6202024" cy="323165"/>
          </a:xfrm>
          <a:prstGeom prst="rect">
            <a:avLst/>
          </a:prstGeom>
        </p:spPr>
        <p:txBody>
          <a:bodyPr wrap="square">
            <a:spAutoFit/>
          </a:bodyPr>
          <a:lstStyle/>
          <a:p>
            <a:r>
              <a:rPr lang="pt-BR" sz="1500" b="1" dirty="0">
                <a:latin typeface="Times New Roman" panose="02020603050405020304" pitchFamily="18" charset="0"/>
                <a:ea typeface="Times New Roman" panose="02020603050405020304" pitchFamily="18" charset="0"/>
              </a:rPr>
              <a:t>Pergunta: </a:t>
            </a:r>
            <a:r>
              <a:rPr lang="pt-BR" sz="1500" dirty="0">
                <a:latin typeface="Times New Roman" panose="02020603050405020304" pitchFamily="18" charset="0"/>
                <a:ea typeface="Times New Roman" panose="02020603050405020304" pitchFamily="18" charset="0"/>
              </a:rPr>
              <a:t>Diga se as afirmações a seguir são verdadeiras (V) ou falsas (F). </a:t>
            </a:r>
            <a:endParaRPr lang="pt-BR" sz="1500" dirty="0"/>
          </a:p>
        </p:txBody>
      </p:sp>
      <p:pic>
        <p:nvPicPr>
          <p:cNvPr id="6" name="Imagem 5">
            <a:extLst>
              <a:ext uri="{FF2B5EF4-FFF2-40B4-BE49-F238E27FC236}">
                <a16:creationId xmlns:a16="http://schemas.microsoft.com/office/drawing/2014/main" id="{85C5E171-7A6E-41AE-BCFA-351339D92D8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05933" y="2222837"/>
            <a:ext cx="9684608" cy="4564583"/>
          </a:xfrm>
          <a:prstGeom prst="rect">
            <a:avLst/>
          </a:prstGeom>
        </p:spPr>
      </p:pic>
      <p:sp>
        <p:nvSpPr>
          <p:cNvPr id="7" name="Retângulo 6">
            <a:extLst>
              <a:ext uri="{FF2B5EF4-FFF2-40B4-BE49-F238E27FC236}">
                <a16:creationId xmlns:a16="http://schemas.microsoft.com/office/drawing/2014/main" id="{B80FDFBD-C8CD-43D2-943E-93682A7A7618}"/>
              </a:ext>
            </a:extLst>
          </p:cNvPr>
          <p:cNvSpPr/>
          <p:nvPr/>
        </p:nvSpPr>
        <p:spPr>
          <a:xfrm>
            <a:off x="10399683" y="2162803"/>
            <a:ext cx="309700" cy="338554"/>
          </a:xfrm>
          <a:prstGeom prst="rect">
            <a:avLst/>
          </a:prstGeom>
        </p:spPr>
        <p:txBody>
          <a:bodyPr wrap="none">
            <a:spAutoFit/>
          </a:bodyPr>
          <a:lstStyle/>
          <a:p>
            <a:r>
              <a:rPr lang="pt-BR" sz="1600" b="1" dirty="0">
                <a:solidFill>
                  <a:srgbClr val="FF0000"/>
                </a:solidFill>
                <a:latin typeface="Times New Roman" panose="02020603050405020304" pitchFamily="18" charset="0"/>
                <a:ea typeface="Times New Roman" panose="02020603050405020304" pitchFamily="18" charset="0"/>
              </a:rPr>
              <a:t>F</a:t>
            </a:r>
            <a:endParaRPr lang="pt-BR" sz="1600" b="1" dirty="0">
              <a:solidFill>
                <a:srgbClr val="FF0000"/>
              </a:solidFill>
            </a:endParaRPr>
          </a:p>
        </p:txBody>
      </p:sp>
      <p:sp>
        <p:nvSpPr>
          <p:cNvPr id="8" name="Retângulo 7">
            <a:extLst>
              <a:ext uri="{FF2B5EF4-FFF2-40B4-BE49-F238E27FC236}">
                <a16:creationId xmlns:a16="http://schemas.microsoft.com/office/drawing/2014/main" id="{50047756-2522-49D4-AE5A-B5054C4A8EC5}"/>
              </a:ext>
            </a:extLst>
          </p:cNvPr>
          <p:cNvSpPr/>
          <p:nvPr/>
        </p:nvSpPr>
        <p:spPr>
          <a:xfrm>
            <a:off x="10400292" y="2379735"/>
            <a:ext cx="309700" cy="338554"/>
          </a:xfrm>
          <a:prstGeom prst="rect">
            <a:avLst/>
          </a:prstGeom>
        </p:spPr>
        <p:txBody>
          <a:bodyPr wrap="none">
            <a:spAutoFit/>
          </a:bodyPr>
          <a:lstStyle/>
          <a:p>
            <a:r>
              <a:rPr lang="pt-BR" sz="1600" b="1" dirty="0">
                <a:solidFill>
                  <a:srgbClr val="FF0000"/>
                </a:solidFill>
                <a:latin typeface="Times New Roman" panose="02020603050405020304" pitchFamily="18" charset="0"/>
                <a:ea typeface="Times New Roman" panose="02020603050405020304" pitchFamily="18" charset="0"/>
              </a:rPr>
              <a:t>F</a:t>
            </a:r>
            <a:endParaRPr lang="pt-BR" sz="1600" b="1" dirty="0">
              <a:solidFill>
                <a:srgbClr val="FF0000"/>
              </a:solidFill>
            </a:endParaRPr>
          </a:p>
        </p:txBody>
      </p:sp>
      <p:sp>
        <p:nvSpPr>
          <p:cNvPr id="9" name="Retângulo 8">
            <a:extLst>
              <a:ext uri="{FF2B5EF4-FFF2-40B4-BE49-F238E27FC236}">
                <a16:creationId xmlns:a16="http://schemas.microsoft.com/office/drawing/2014/main" id="{20FD8797-642F-4BE3-8E63-50EE0B713C9E}"/>
              </a:ext>
            </a:extLst>
          </p:cNvPr>
          <p:cNvSpPr/>
          <p:nvPr/>
        </p:nvSpPr>
        <p:spPr>
          <a:xfrm>
            <a:off x="10409001" y="2578911"/>
            <a:ext cx="309700" cy="338554"/>
          </a:xfrm>
          <a:prstGeom prst="rect">
            <a:avLst/>
          </a:prstGeom>
        </p:spPr>
        <p:txBody>
          <a:bodyPr wrap="none">
            <a:spAutoFit/>
          </a:bodyPr>
          <a:lstStyle/>
          <a:p>
            <a:r>
              <a:rPr lang="pt-BR" sz="1600" b="1" dirty="0">
                <a:solidFill>
                  <a:srgbClr val="FF0000"/>
                </a:solidFill>
                <a:latin typeface="Times New Roman" panose="02020603050405020304" pitchFamily="18" charset="0"/>
                <a:ea typeface="Times New Roman" panose="02020603050405020304" pitchFamily="18" charset="0"/>
              </a:rPr>
              <a:t>F</a:t>
            </a:r>
            <a:endParaRPr lang="pt-BR" sz="1600" b="1" dirty="0">
              <a:solidFill>
                <a:srgbClr val="FF0000"/>
              </a:solidFill>
            </a:endParaRPr>
          </a:p>
        </p:txBody>
      </p:sp>
      <p:sp>
        <p:nvSpPr>
          <p:cNvPr id="10" name="Retângulo 9">
            <a:extLst>
              <a:ext uri="{FF2B5EF4-FFF2-40B4-BE49-F238E27FC236}">
                <a16:creationId xmlns:a16="http://schemas.microsoft.com/office/drawing/2014/main" id="{D040D9F7-0F26-4452-8050-700FC14BC1D3}"/>
              </a:ext>
            </a:extLst>
          </p:cNvPr>
          <p:cNvSpPr/>
          <p:nvPr/>
        </p:nvSpPr>
        <p:spPr>
          <a:xfrm>
            <a:off x="10417052" y="2785919"/>
            <a:ext cx="309700" cy="338554"/>
          </a:xfrm>
          <a:prstGeom prst="rect">
            <a:avLst/>
          </a:prstGeom>
        </p:spPr>
        <p:txBody>
          <a:bodyPr wrap="none">
            <a:spAutoFit/>
          </a:bodyPr>
          <a:lstStyle/>
          <a:p>
            <a:r>
              <a:rPr lang="pt-BR" sz="1600" b="1" dirty="0">
                <a:solidFill>
                  <a:srgbClr val="FF0000"/>
                </a:solidFill>
                <a:latin typeface="Times New Roman" panose="02020603050405020304" pitchFamily="18" charset="0"/>
                <a:ea typeface="Times New Roman" panose="02020603050405020304" pitchFamily="18" charset="0"/>
              </a:rPr>
              <a:t>F</a:t>
            </a:r>
            <a:endParaRPr lang="pt-BR" sz="1600" b="1" dirty="0">
              <a:solidFill>
                <a:srgbClr val="FF0000"/>
              </a:solidFill>
            </a:endParaRPr>
          </a:p>
        </p:txBody>
      </p:sp>
      <p:sp>
        <p:nvSpPr>
          <p:cNvPr id="11" name="Retângulo 10">
            <a:extLst>
              <a:ext uri="{FF2B5EF4-FFF2-40B4-BE49-F238E27FC236}">
                <a16:creationId xmlns:a16="http://schemas.microsoft.com/office/drawing/2014/main" id="{304A9046-A11E-46EF-908A-C982CD827D9E}"/>
              </a:ext>
            </a:extLst>
          </p:cNvPr>
          <p:cNvSpPr/>
          <p:nvPr/>
        </p:nvSpPr>
        <p:spPr>
          <a:xfrm>
            <a:off x="10417052" y="3002851"/>
            <a:ext cx="309700" cy="338554"/>
          </a:xfrm>
          <a:prstGeom prst="rect">
            <a:avLst/>
          </a:prstGeom>
        </p:spPr>
        <p:txBody>
          <a:bodyPr wrap="none">
            <a:spAutoFit/>
          </a:bodyPr>
          <a:lstStyle/>
          <a:p>
            <a:r>
              <a:rPr lang="pt-BR" sz="1600" b="1" dirty="0">
                <a:solidFill>
                  <a:srgbClr val="FF0000"/>
                </a:solidFill>
                <a:latin typeface="Times New Roman" panose="02020603050405020304" pitchFamily="18" charset="0"/>
                <a:ea typeface="Times New Roman" panose="02020603050405020304" pitchFamily="18" charset="0"/>
              </a:rPr>
              <a:t>F</a:t>
            </a:r>
            <a:endParaRPr lang="pt-BR" sz="1600" b="1" dirty="0">
              <a:solidFill>
                <a:srgbClr val="FF0000"/>
              </a:solidFill>
            </a:endParaRPr>
          </a:p>
        </p:txBody>
      </p:sp>
      <p:sp>
        <p:nvSpPr>
          <p:cNvPr id="12" name="Retângulo 11">
            <a:extLst>
              <a:ext uri="{FF2B5EF4-FFF2-40B4-BE49-F238E27FC236}">
                <a16:creationId xmlns:a16="http://schemas.microsoft.com/office/drawing/2014/main" id="{7D84C98F-7E7E-49BB-A090-03C70E380CE2}"/>
              </a:ext>
            </a:extLst>
          </p:cNvPr>
          <p:cNvSpPr/>
          <p:nvPr/>
        </p:nvSpPr>
        <p:spPr>
          <a:xfrm>
            <a:off x="10417052" y="3205428"/>
            <a:ext cx="309700" cy="338554"/>
          </a:xfrm>
          <a:prstGeom prst="rect">
            <a:avLst/>
          </a:prstGeom>
        </p:spPr>
        <p:txBody>
          <a:bodyPr wrap="none">
            <a:spAutoFit/>
          </a:bodyPr>
          <a:lstStyle/>
          <a:p>
            <a:r>
              <a:rPr lang="pt-BR" sz="1600" b="1" dirty="0">
                <a:solidFill>
                  <a:srgbClr val="FF0000"/>
                </a:solidFill>
                <a:latin typeface="Times New Roman" panose="02020603050405020304" pitchFamily="18" charset="0"/>
                <a:ea typeface="Times New Roman" panose="02020603050405020304" pitchFamily="18" charset="0"/>
              </a:rPr>
              <a:t>F</a:t>
            </a:r>
            <a:endParaRPr lang="pt-BR" sz="1600" b="1" dirty="0">
              <a:solidFill>
                <a:srgbClr val="FF0000"/>
              </a:solidFill>
            </a:endParaRPr>
          </a:p>
        </p:txBody>
      </p:sp>
      <p:sp>
        <p:nvSpPr>
          <p:cNvPr id="13" name="Retângulo 12">
            <a:extLst>
              <a:ext uri="{FF2B5EF4-FFF2-40B4-BE49-F238E27FC236}">
                <a16:creationId xmlns:a16="http://schemas.microsoft.com/office/drawing/2014/main" id="{FCD7C344-F990-465C-887E-6AFA5FD63514}"/>
              </a:ext>
            </a:extLst>
          </p:cNvPr>
          <p:cNvSpPr/>
          <p:nvPr/>
        </p:nvSpPr>
        <p:spPr>
          <a:xfrm>
            <a:off x="10417245" y="3617249"/>
            <a:ext cx="309700" cy="338554"/>
          </a:xfrm>
          <a:prstGeom prst="rect">
            <a:avLst/>
          </a:prstGeom>
        </p:spPr>
        <p:txBody>
          <a:bodyPr wrap="none">
            <a:spAutoFit/>
          </a:bodyPr>
          <a:lstStyle/>
          <a:p>
            <a:r>
              <a:rPr lang="pt-BR" sz="1600" b="1" dirty="0">
                <a:solidFill>
                  <a:srgbClr val="FF0000"/>
                </a:solidFill>
                <a:latin typeface="Times New Roman" panose="02020603050405020304" pitchFamily="18" charset="0"/>
                <a:ea typeface="Times New Roman" panose="02020603050405020304" pitchFamily="18" charset="0"/>
              </a:rPr>
              <a:t>F</a:t>
            </a:r>
            <a:endParaRPr lang="pt-BR" sz="1600" b="1" dirty="0">
              <a:solidFill>
                <a:srgbClr val="FF0000"/>
              </a:solidFill>
            </a:endParaRPr>
          </a:p>
        </p:txBody>
      </p:sp>
      <p:sp>
        <p:nvSpPr>
          <p:cNvPr id="14" name="Retângulo 13">
            <a:extLst>
              <a:ext uri="{FF2B5EF4-FFF2-40B4-BE49-F238E27FC236}">
                <a16:creationId xmlns:a16="http://schemas.microsoft.com/office/drawing/2014/main" id="{9961B5C3-E3A5-42FE-B81D-D0F58A5D74B0}"/>
              </a:ext>
            </a:extLst>
          </p:cNvPr>
          <p:cNvSpPr/>
          <p:nvPr/>
        </p:nvSpPr>
        <p:spPr>
          <a:xfrm>
            <a:off x="10428119" y="3837582"/>
            <a:ext cx="309700" cy="338554"/>
          </a:xfrm>
          <a:prstGeom prst="rect">
            <a:avLst/>
          </a:prstGeom>
        </p:spPr>
        <p:txBody>
          <a:bodyPr wrap="none">
            <a:spAutoFit/>
          </a:bodyPr>
          <a:lstStyle/>
          <a:p>
            <a:r>
              <a:rPr lang="pt-BR" sz="1600" b="1" dirty="0">
                <a:solidFill>
                  <a:srgbClr val="FF0000"/>
                </a:solidFill>
                <a:latin typeface="Times New Roman" panose="02020603050405020304" pitchFamily="18" charset="0"/>
                <a:ea typeface="Times New Roman" panose="02020603050405020304" pitchFamily="18" charset="0"/>
              </a:rPr>
              <a:t>F</a:t>
            </a:r>
            <a:endParaRPr lang="pt-BR" sz="1600" b="1" dirty="0">
              <a:solidFill>
                <a:srgbClr val="FF0000"/>
              </a:solidFill>
            </a:endParaRPr>
          </a:p>
        </p:txBody>
      </p:sp>
      <p:sp>
        <p:nvSpPr>
          <p:cNvPr id="15" name="Retângulo 14">
            <a:extLst>
              <a:ext uri="{FF2B5EF4-FFF2-40B4-BE49-F238E27FC236}">
                <a16:creationId xmlns:a16="http://schemas.microsoft.com/office/drawing/2014/main" id="{F6ECA846-1DE8-4C2C-A95A-9A0807300AD3}"/>
              </a:ext>
            </a:extLst>
          </p:cNvPr>
          <p:cNvSpPr/>
          <p:nvPr/>
        </p:nvSpPr>
        <p:spPr>
          <a:xfrm>
            <a:off x="10417052" y="4973947"/>
            <a:ext cx="309700" cy="338554"/>
          </a:xfrm>
          <a:prstGeom prst="rect">
            <a:avLst/>
          </a:prstGeom>
        </p:spPr>
        <p:txBody>
          <a:bodyPr wrap="none">
            <a:spAutoFit/>
          </a:bodyPr>
          <a:lstStyle/>
          <a:p>
            <a:r>
              <a:rPr lang="pt-BR" sz="1600" b="1" dirty="0">
                <a:solidFill>
                  <a:srgbClr val="FF0000"/>
                </a:solidFill>
                <a:latin typeface="Times New Roman" panose="02020603050405020304" pitchFamily="18" charset="0"/>
                <a:ea typeface="Times New Roman" panose="02020603050405020304" pitchFamily="18" charset="0"/>
              </a:rPr>
              <a:t>F</a:t>
            </a:r>
            <a:endParaRPr lang="pt-BR" sz="1600" b="1" dirty="0">
              <a:solidFill>
                <a:srgbClr val="FF0000"/>
              </a:solidFill>
            </a:endParaRPr>
          </a:p>
        </p:txBody>
      </p:sp>
      <p:sp>
        <p:nvSpPr>
          <p:cNvPr id="16" name="Retângulo 15">
            <a:extLst>
              <a:ext uri="{FF2B5EF4-FFF2-40B4-BE49-F238E27FC236}">
                <a16:creationId xmlns:a16="http://schemas.microsoft.com/office/drawing/2014/main" id="{3D36DB1C-C6A4-4DA7-AB39-9075C03C65D7}"/>
              </a:ext>
            </a:extLst>
          </p:cNvPr>
          <p:cNvSpPr/>
          <p:nvPr/>
        </p:nvSpPr>
        <p:spPr>
          <a:xfrm>
            <a:off x="10428119" y="5992091"/>
            <a:ext cx="309700" cy="338554"/>
          </a:xfrm>
          <a:prstGeom prst="rect">
            <a:avLst/>
          </a:prstGeom>
        </p:spPr>
        <p:txBody>
          <a:bodyPr wrap="none">
            <a:spAutoFit/>
          </a:bodyPr>
          <a:lstStyle/>
          <a:p>
            <a:r>
              <a:rPr lang="pt-BR" sz="1600" b="1" dirty="0">
                <a:solidFill>
                  <a:srgbClr val="FF0000"/>
                </a:solidFill>
                <a:latin typeface="Times New Roman" panose="02020603050405020304" pitchFamily="18" charset="0"/>
                <a:ea typeface="Times New Roman" panose="02020603050405020304" pitchFamily="18" charset="0"/>
              </a:rPr>
              <a:t>F</a:t>
            </a:r>
            <a:endParaRPr lang="pt-BR" sz="1600" b="1" dirty="0">
              <a:solidFill>
                <a:srgbClr val="FF0000"/>
              </a:solidFill>
            </a:endParaRPr>
          </a:p>
        </p:txBody>
      </p:sp>
      <p:sp>
        <p:nvSpPr>
          <p:cNvPr id="17" name="Retângulo 16">
            <a:extLst>
              <a:ext uri="{FF2B5EF4-FFF2-40B4-BE49-F238E27FC236}">
                <a16:creationId xmlns:a16="http://schemas.microsoft.com/office/drawing/2014/main" id="{522A85E1-0C80-42DD-AFEC-E6D2506EEA3B}"/>
              </a:ext>
            </a:extLst>
          </p:cNvPr>
          <p:cNvSpPr/>
          <p:nvPr/>
        </p:nvSpPr>
        <p:spPr>
          <a:xfrm>
            <a:off x="10410819" y="3409035"/>
            <a:ext cx="332142" cy="338554"/>
          </a:xfrm>
          <a:prstGeom prst="rect">
            <a:avLst/>
          </a:prstGeom>
        </p:spPr>
        <p:txBody>
          <a:bodyPr wrap="none">
            <a:spAutoFit/>
          </a:bodyPr>
          <a:lstStyle/>
          <a:p>
            <a:r>
              <a:rPr lang="pt-BR" sz="1600" b="1" dirty="0">
                <a:solidFill>
                  <a:srgbClr val="FF0000"/>
                </a:solidFill>
                <a:latin typeface="Times New Roman" panose="02020603050405020304" pitchFamily="18" charset="0"/>
              </a:rPr>
              <a:t>V</a:t>
            </a:r>
            <a:endParaRPr lang="pt-BR" sz="1600" b="1" dirty="0">
              <a:solidFill>
                <a:srgbClr val="FF0000"/>
              </a:solidFill>
            </a:endParaRPr>
          </a:p>
        </p:txBody>
      </p:sp>
      <p:sp>
        <p:nvSpPr>
          <p:cNvPr id="18" name="Retângulo 17">
            <a:extLst>
              <a:ext uri="{FF2B5EF4-FFF2-40B4-BE49-F238E27FC236}">
                <a16:creationId xmlns:a16="http://schemas.microsoft.com/office/drawing/2014/main" id="{9975C818-9CF0-4F04-9A42-F2FAF9B30E44}"/>
              </a:ext>
            </a:extLst>
          </p:cNvPr>
          <p:cNvSpPr/>
          <p:nvPr/>
        </p:nvSpPr>
        <p:spPr>
          <a:xfrm>
            <a:off x="10409001" y="4040016"/>
            <a:ext cx="332142" cy="338554"/>
          </a:xfrm>
          <a:prstGeom prst="rect">
            <a:avLst/>
          </a:prstGeom>
        </p:spPr>
        <p:txBody>
          <a:bodyPr wrap="none">
            <a:spAutoFit/>
          </a:bodyPr>
          <a:lstStyle/>
          <a:p>
            <a:r>
              <a:rPr lang="pt-BR" sz="1600" b="1" dirty="0">
                <a:solidFill>
                  <a:srgbClr val="FF0000"/>
                </a:solidFill>
                <a:latin typeface="Times New Roman" panose="02020603050405020304" pitchFamily="18" charset="0"/>
              </a:rPr>
              <a:t>V</a:t>
            </a:r>
            <a:endParaRPr lang="pt-BR" sz="1600" b="1" dirty="0">
              <a:solidFill>
                <a:srgbClr val="FF0000"/>
              </a:solidFill>
            </a:endParaRPr>
          </a:p>
        </p:txBody>
      </p:sp>
      <p:sp>
        <p:nvSpPr>
          <p:cNvPr id="19" name="Retângulo 18">
            <a:extLst>
              <a:ext uri="{FF2B5EF4-FFF2-40B4-BE49-F238E27FC236}">
                <a16:creationId xmlns:a16="http://schemas.microsoft.com/office/drawing/2014/main" id="{C850810A-A16B-44F2-AA39-A013CC826193}"/>
              </a:ext>
            </a:extLst>
          </p:cNvPr>
          <p:cNvSpPr/>
          <p:nvPr/>
        </p:nvSpPr>
        <p:spPr>
          <a:xfrm>
            <a:off x="10417052" y="4246971"/>
            <a:ext cx="332142" cy="338554"/>
          </a:xfrm>
          <a:prstGeom prst="rect">
            <a:avLst/>
          </a:prstGeom>
        </p:spPr>
        <p:txBody>
          <a:bodyPr wrap="none">
            <a:spAutoFit/>
          </a:bodyPr>
          <a:lstStyle/>
          <a:p>
            <a:r>
              <a:rPr lang="pt-BR" sz="1600" b="1" dirty="0">
                <a:solidFill>
                  <a:srgbClr val="FF0000"/>
                </a:solidFill>
                <a:latin typeface="Times New Roman" panose="02020603050405020304" pitchFamily="18" charset="0"/>
              </a:rPr>
              <a:t>V</a:t>
            </a:r>
            <a:endParaRPr lang="pt-BR" sz="1600" b="1" dirty="0">
              <a:solidFill>
                <a:srgbClr val="FF0000"/>
              </a:solidFill>
            </a:endParaRPr>
          </a:p>
        </p:txBody>
      </p:sp>
      <p:sp>
        <p:nvSpPr>
          <p:cNvPr id="20" name="Retângulo 19">
            <a:extLst>
              <a:ext uri="{FF2B5EF4-FFF2-40B4-BE49-F238E27FC236}">
                <a16:creationId xmlns:a16="http://schemas.microsoft.com/office/drawing/2014/main" id="{B9F73135-D92A-45D4-A446-B6C2730C13A1}"/>
              </a:ext>
            </a:extLst>
          </p:cNvPr>
          <p:cNvSpPr/>
          <p:nvPr/>
        </p:nvSpPr>
        <p:spPr>
          <a:xfrm>
            <a:off x="10418072" y="4453926"/>
            <a:ext cx="332142" cy="338554"/>
          </a:xfrm>
          <a:prstGeom prst="rect">
            <a:avLst/>
          </a:prstGeom>
        </p:spPr>
        <p:txBody>
          <a:bodyPr wrap="none">
            <a:spAutoFit/>
          </a:bodyPr>
          <a:lstStyle/>
          <a:p>
            <a:r>
              <a:rPr lang="pt-BR" sz="1600" b="1" dirty="0">
                <a:solidFill>
                  <a:srgbClr val="FF0000"/>
                </a:solidFill>
                <a:latin typeface="Times New Roman" panose="02020603050405020304" pitchFamily="18" charset="0"/>
              </a:rPr>
              <a:t>V</a:t>
            </a:r>
            <a:endParaRPr lang="pt-BR" sz="1600" b="1" dirty="0">
              <a:solidFill>
                <a:srgbClr val="FF0000"/>
              </a:solidFill>
            </a:endParaRPr>
          </a:p>
        </p:txBody>
      </p:sp>
      <p:sp>
        <p:nvSpPr>
          <p:cNvPr id="21" name="Retângulo 20">
            <a:extLst>
              <a:ext uri="{FF2B5EF4-FFF2-40B4-BE49-F238E27FC236}">
                <a16:creationId xmlns:a16="http://schemas.microsoft.com/office/drawing/2014/main" id="{05766E98-F439-4B1F-B3E4-348AC9816843}"/>
              </a:ext>
            </a:extLst>
          </p:cNvPr>
          <p:cNvSpPr/>
          <p:nvPr/>
        </p:nvSpPr>
        <p:spPr>
          <a:xfrm>
            <a:off x="10418608" y="4659614"/>
            <a:ext cx="332142" cy="338554"/>
          </a:xfrm>
          <a:prstGeom prst="rect">
            <a:avLst/>
          </a:prstGeom>
        </p:spPr>
        <p:txBody>
          <a:bodyPr wrap="none">
            <a:spAutoFit/>
          </a:bodyPr>
          <a:lstStyle/>
          <a:p>
            <a:r>
              <a:rPr lang="pt-BR" sz="1600" b="1" dirty="0">
                <a:solidFill>
                  <a:srgbClr val="FF0000"/>
                </a:solidFill>
                <a:latin typeface="Times New Roman" panose="02020603050405020304" pitchFamily="18" charset="0"/>
              </a:rPr>
              <a:t>V</a:t>
            </a:r>
            <a:endParaRPr lang="pt-BR" sz="1600" b="1" dirty="0">
              <a:solidFill>
                <a:srgbClr val="FF0000"/>
              </a:solidFill>
            </a:endParaRPr>
          </a:p>
        </p:txBody>
      </p:sp>
      <p:sp>
        <p:nvSpPr>
          <p:cNvPr id="22" name="Retângulo 21">
            <a:extLst>
              <a:ext uri="{FF2B5EF4-FFF2-40B4-BE49-F238E27FC236}">
                <a16:creationId xmlns:a16="http://schemas.microsoft.com/office/drawing/2014/main" id="{924A4C2A-8026-488A-A479-761C91E13599}"/>
              </a:ext>
            </a:extLst>
          </p:cNvPr>
          <p:cNvSpPr/>
          <p:nvPr/>
        </p:nvSpPr>
        <p:spPr>
          <a:xfrm>
            <a:off x="10410389" y="5265115"/>
            <a:ext cx="332142" cy="338554"/>
          </a:xfrm>
          <a:prstGeom prst="rect">
            <a:avLst/>
          </a:prstGeom>
        </p:spPr>
        <p:txBody>
          <a:bodyPr wrap="none">
            <a:spAutoFit/>
          </a:bodyPr>
          <a:lstStyle/>
          <a:p>
            <a:r>
              <a:rPr lang="pt-BR" sz="1600" b="1" dirty="0">
                <a:solidFill>
                  <a:srgbClr val="FF0000"/>
                </a:solidFill>
                <a:latin typeface="Times New Roman" panose="02020603050405020304" pitchFamily="18" charset="0"/>
              </a:rPr>
              <a:t>V</a:t>
            </a:r>
            <a:endParaRPr lang="pt-BR" sz="1600" b="1" dirty="0">
              <a:solidFill>
                <a:srgbClr val="FF0000"/>
              </a:solidFill>
            </a:endParaRPr>
          </a:p>
        </p:txBody>
      </p:sp>
      <p:sp>
        <p:nvSpPr>
          <p:cNvPr id="23" name="Retângulo 22">
            <a:extLst>
              <a:ext uri="{FF2B5EF4-FFF2-40B4-BE49-F238E27FC236}">
                <a16:creationId xmlns:a16="http://schemas.microsoft.com/office/drawing/2014/main" id="{06A78D1D-A6B3-4B53-80C3-D2403D3446F9}"/>
              </a:ext>
            </a:extLst>
          </p:cNvPr>
          <p:cNvSpPr/>
          <p:nvPr/>
        </p:nvSpPr>
        <p:spPr>
          <a:xfrm>
            <a:off x="10410751" y="5473169"/>
            <a:ext cx="332142" cy="338554"/>
          </a:xfrm>
          <a:prstGeom prst="rect">
            <a:avLst/>
          </a:prstGeom>
        </p:spPr>
        <p:txBody>
          <a:bodyPr wrap="none">
            <a:spAutoFit/>
          </a:bodyPr>
          <a:lstStyle/>
          <a:p>
            <a:r>
              <a:rPr lang="pt-BR" sz="1600" b="1" dirty="0">
                <a:solidFill>
                  <a:srgbClr val="FF0000"/>
                </a:solidFill>
                <a:latin typeface="Times New Roman" panose="02020603050405020304" pitchFamily="18" charset="0"/>
              </a:rPr>
              <a:t>V</a:t>
            </a:r>
            <a:endParaRPr lang="pt-BR" sz="1600" b="1" dirty="0">
              <a:solidFill>
                <a:srgbClr val="FF0000"/>
              </a:solidFill>
            </a:endParaRPr>
          </a:p>
        </p:txBody>
      </p:sp>
      <p:sp>
        <p:nvSpPr>
          <p:cNvPr id="24" name="Retângulo 23">
            <a:extLst>
              <a:ext uri="{FF2B5EF4-FFF2-40B4-BE49-F238E27FC236}">
                <a16:creationId xmlns:a16="http://schemas.microsoft.com/office/drawing/2014/main" id="{B32D63AC-5230-4A05-A63E-D5C6F1385665}"/>
              </a:ext>
            </a:extLst>
          </p:cNvPr>
          <p:cNvSpPr/>
          <p:nvPr/>
        </p:nvSpPr>
        <p:spPr>
          <a:xfrm>
            <a:off x="10412482" y="5684624"/>
            <a:ext cx="332142" cy="338554"/>
          </a:xfrm>
          <a:prstGeom prst="rect">
            <a:avLst/>
          </a:prstGeom>
        </p:spPr>
        <p:txBody>
          <a:bodyPr wrap="none">
            <a:spAutoFit/>
          </a:bodyPr>
          <a:lstStyle/>
          <a:p>
            <a:r>
              <a:rPr lang="pt-BR" sz="1600" b="1" dirty="0">
                <a:solidFill>
                  <a:srgbClr val="FF0000"/>
                </a:solidFill>
                <a:latin typeface="Times New Roman" panose="02020603050405020304" pitchFamily="18" charset="0"/>
              </a:rPr>
              <a:t>V</a:t>
            </a:r>
            <a:endParaRPr lang="pt-BR" sz="1600" b="1" dirty="0">
              <a:solidFill>
                <a:srgbClr val="FF0000"/>
              </a:solidFill>
            </a:endParaRPr>
          </a:p>
        </p:txBody>
      </p:sp>
      <p:sp>
        <p:nvSpPr>
          <p:cNvPr id="25" name="Retângulo 24">
            <a:extLst>
              <a:ext uri="{FF2B5EF4-FFF2-40B4-BE49-F238E27FC236}">
                <a16:creationId xmlns:a16="http://schemas.microsoft.com/office/drawing/2014/main" id="{F1080B0B-1C91-44D2-9058-39AFD3985037}"/>
              </a:ext>
            </a:extLst>
          </p:cNvPr>
          <p:cNvSpPr/>
          <p:nvPr/>
        </p:nvSpPr>
        <p:spPr>
          <a:xfrm>
            <a:off x="10404815" y="6297041"/>
            <a:ext cx="332142" cy="338554"/>
          </a:xfrm>
          <a:prstGeom prst="rect">
            <a:avLst/>
          </a:prstGeom>
        </p:spPr>
        <p:txBody>
          <a:bodyPr wrap="none">
            <a:spAutoFit/>
          </a:bodyPr>
          <a:lstStyle/>
          <a:p>
            <a:r>
              <a:rPr lang="pt-BR" sz="1600" b="1" dirty="0">
                <a:solidFill>
                  <a:srgbClr val="FF0000"/>
                </a:solidFill>
                <a:latin typeface="Times New Roman" panose="02020603050405020304" pitchFamily="18" charset="0"/>
              </a:rPr>
              <a:t>V</a:t>
            </a:r>
            <a:endParaRPr lang="pt-BR" sz="1600" b="1" dirty="0">
              <a:solidFill>
                <a:srgbClr val="FF0000"/>
              </a:solidFill>
            </a:endParaRPr>
          </a:p>
        </p:txBody>
      </p:sp>
      <p:sp>
        <p:nvSpPr>
          <p:cNvPr id="26" name="Retângulo 25">
            <a:extLst>
              <a:ext uri="{FF2B5EF4-FFF2-40B4-BE49-F238E27FC236}">
                <a16:creationId xmlns:a16="http://schemas.microsoft.com/office/drawing/2014/main" id="{84B65C12-8665-4457-8139-E438F8D10787}"/>
              </a:ext>
            </a:extLst>
          </p:cNvPr>
          <p:cNvSpPr/>
          <p:nvPr/>
        </p:nvSpPr>
        <p:spPr>
          <a:xfrm>
            <a:off x="10415340" y="6502709"/>
            <a:ext cx="332142" cy="338554"/>
          </a:xfrm>
          <a:prstGeom prst="rect">
            <a:avLst/>
          </a:prstGeom>
        </p:spPr>
        <p:txBody>
          <a:bodyPr wrap="none">
            <a:spAutoFit/>
          </a:bodyPr>
          <a:lstStyle/>
          <a:p>
            <a:r>
              <a:rPr lang="pt-BR" sz="1600" b="1" dirty="0">
                <a:solidFill>
                  <a:srgbClr val="FF0000"/>
                </a:solidFill>
                <a:latin typeface="Times New Roman" panose="02020603050405020304" pitchFamily="18" charset="0"/>
              </a:rPr>
              <a:t>V</a:t>
            </a:r>
            <a:endParaRPr lang="pt-BR" sz="1600" b="1" dirty="0">
              <a:solidFill>
                <a:srgbClr val="FF0000"/>
              </a:solidFill>
            </a:endParaRPr>
          </a:p>
        </p:txBody>
      </p:sp>
    </p:spTree>
    <p:extLst>
      <p:ext uri="{BB962C8B-B14F-4D97-AF65-F5344CB8AC3E}">
        <p14:creationId xmlns:p14="http://schemas.microsoft.com/office/powerpoint/2010/main" val="143565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4E050DF0-1F22-4980-B0A5-30EC9CFD4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2137" y="4074343"/>
            <a:ext cx="4985625" cy="106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a:extLst>
              <a:ext uri="{FF2B5EF4-FFF2-40B4-BE49-F238E27FC236}">
                <a16:creationId xmlns:a16="http://schemas.microsoft.com/office/drawing/2014/main" id="{D0D9291D-B403-40DB-9538-118C375BDC4F}"/>
              </a:ext>
            </a:extLst>
          </p:cNvPr>
          <p:cNvSpPr/>
          <p:nvPr/>
        </p:nvSpPr>
        <p:spPr>
          <a:xfrm>
            <a:off x="224900" y="170713"/>
            <a:ext cx="8271029" cy="3546548"/>
          </a:xfrm>
          <a:prstGeom prst="rect">
            <a:avLst/>
          </a:prstGeom>
        </p:spPr>
        <p:txBody>
          <a:bodyPr wrap="square">
            <a:spAutoFit/>
          </a:bodyPr>
          <a:lstStyle/>
          <a:p>
            <a:pPr algn="just">
              <a:lnSpc>
                <a:spcPct val="114000"/>
              </a:lnSpc>
            </a:pPr>
            <a:r>
              <a:rPr lang="pt-BR" b="1" dirty="0">
                <a:latin typeface="Times New Roman" panose="02020603050405020304" pitchFamily="18" charset="0"/>
                <a:ea typeface="Times New Roman" panose="02020603050405020304" pitchFamily="18" charset="0"/>
              </a:rPr>
              <a:t>Questão 7) (1 ponto) Comentário: </a:t>
            </a:r>
            <a:r>
              <a:rPr lang="pt-BR" dirty="0">
                <a:latin typeface="Times New Roman" panose="02020603050405020304" pitchFamily="18" charset="0"/>
                <a:ea typeface="Times New Roman" panose="02020603050405020304" pitchFamily="18" charset="0"/>
              </a:rPr>
              <a:t>As estrelas descrevem trajetórias aparentes paralelas ao Equador Celeste, que é a interseção imaginária do plano do Equador Terrestre com o fundo de estrelas (esfera celeste). Conforme o lugar da Terra em que se está, suas trajetórias terão inclinações diferentes em relação ao horizonte, dependendo do quão perto ou distante se está do Equador (isto é de sua latitude, que é zero no Equador e 90 graus nos </a:t>
            </a:r>
            <a:r>
              <a:rPr lang="pt-BR" dirty="0" err="1">
                <a:latin typeface="Times New Roman" panose="02020603050405020304" pitchFamily="18" charset="0"/>
                <a:ea typeface="Times New Roman" panose="02020603050405020304" pitchFamily="18" charset="0"/>
              </a:rPr>
              <a:t>pólos</a:t>
            </a:r>
            <a:r>
              <a:rPr lang="pt-BR" dirty="0">
                <a:latin typeface="Times New Roman" panose="02020603050405020304" pitchFamily="18" charset="0"/>
                <a:ea typeface="Times New Roman" panose="02020603050405020304" pitchFamily="18" charset="0"/>
              </a:rPr>
              <a:t>). Como você sabe, as trajetórias das estrelas são devidas apenas à rotação da Terra, o que resulta em elas parecerem fixas umas em relação às outras. Já os planetas descrevem trajetórias no céu que variam ao longo do ano, isto é eles se movimentam em relação ao fundo de estrelas. Tal movimento dos planetas é devido à translação da Terra, bem como aos movimentos dos próprios planetas ao redor do Sol. </a:t>
            </a:r>
            <a:endParaRPr lang="pt-BR" dirty="0"/>
          </a:p>
        </p:txBody>
      </p:sp>
      <p:sp>
        <p:nvSpPr>
          <p:cNvPr id="4" name="Retângulo 3">
            <a:extLst>
              <a:ext uri="{FF2B5EF4-FFF2-40B4-BE49-F238E27FC236}">
                <a16:creationId xmlns:a16="http://schemas.microsoft.com/office/drawing/2014/main" id="{CC1FAE4B-DE9D-4E4B-8E43-548AF4A1B7AF}"/>
              </a:ext>
            </a:extLst>
          </p:cNvPr>
          <p:cNvSpPr/>
          <p:nvPr/>
        </p:nvSpPr>
        <p:spPr>
          <a:xfrm>
            <a:off x="198774" y="3643761"/>
            <a:ext cx="6602620" cy="2618666"/>
          </a:xfrm>
          <a:prstGeom prst="rect">
            <a:avLst/>
          </a:prstGeom>
        </p:spPr>
        <p:txBody>
          <a:bodyPr wrap="square">
            <a:spAutoFit/>
          </a:bodyPr>
          <a:lstStyle/>
          <a:p>
            <a:pPr algn="just">
              <a:lnSpc>
                <a:spcPct val="114000"/>
              </a:lnSpc>
            </a:pPr>
            <a:r>
              <a:rPr lang="pt-BR" dirty="0">
                <a:latin typeface="Times New Roman" panose="02020603050405020304" pitchFamily="18" charset="0"/>
                <a:ea typeface="Times New Roman" panose="02020603050405020304" pitchFamily="18" charset="0"/>
              </a:rPr>
              <a:t>Como todos os planetas têm órbitas aproximadamente no mesmo plano que a órbita da Terra, eles ficam confinados a uma dada região do céu, sendo esta região sempre próxima à Eclíptica, isto é ao caminho aparente do Sol, ao longo do ano, entre o fundo de estrelas. Com a Lua é semelhante, pois seu plano de translação em torno da Terra é inclinado de apenas 5 graus em relação ao plano orbital da Terra, conhecido como plano da Eclíptica (ver figura, que </a:t>
            </a:r>
            <a:r>
              <a:rPr lang="pt-PT" dirty="0">
                <a:latin typeface="Times New Roman" panose="02020603050405020304" pitchFamily="18" charset="0"/>
                <a:ea typeface="Times New Roman" panose="02020603050405020304" pitchFamily="18" charset="0"/>
              </a:rPr>
              <a:t>está completamente fora de escala, inclusive o ângulo</a:t>
            </a:r>
            <a:r>
              <a:rPr lang="pt-BR" dirty="0">
                <a:latin typeface="Times New Roman" panose="02020603050405020304" pitchFamily="18" charset="0"/>
                <a:ea typeface="Times New Roman" panose="02020603050405020304" pitchFamily="18" charset="0"/>
              </a:rPr>
              <a:t>).</a:t>
            </a:r>
            <a:endParaRPr lang="pt-BR" dirty="0"/>
          </a:p>
        </p:txBody>
      </p:sp>
    </p:spTree>
    <p:extLst>
      <p:ext uri="{BB962C8B-B14F-4D97-AF65-F5344CB8AC3E}">
        <p14:creationId xmlns:p14="http://schemas.microsoft.com/office/powerpoint/2010/main" val="2862941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80882B0-3D7A-451E-8DAD-CB789F207960}"/>
              </a:ext>
            </a:extLst>
          </p:cNvPr>
          <p:cNvSpPr/>
          <p:nvPr/>
        </p:nvSpPr>
        <p:spPr>
          <a:xfrm>
            <a:off x="224899" y="329316"/>
            <a:ext cx="8262153" cy="1967590"/>
          </a:xfrm>
          <a:prstGeom prst="rect">
            <a:avLst/>
          </a:prstGeom>
        </p:spPr>
        <p:txBody>
          <a:bodyPr wrap="square">
            <a:spAutoFit/>
          </a:bodyPr>
          <a:lstStyle/>
          <a:p>
            <a:pPr algn="just">
              <a:lnSpc>
                <a:spcPct val="114000"/>
              </a:lnSpc>
            </a:pPr>
            <a:r>
              <a:rPr lang="pt-PT" b="1" dirty="0">
                <a:latin typeface="Times New Roman" panose="02020603050405020304" pitchFamily="18" charset="0"/>
                <a:ea typeface="Times New Roman" panose="02020603050405020304" pitchFamily="18" charset="0"/>
              </a:rPr>
              <a:t>Pergunta 7a) (0,5 ponto, 0,1 cada item correto) </a:t>
            </a:r>
            <a:r>
              <a:rPr lang="pt-PT" dirty="0">
                <a:latin typeface="Times New Roman" panose="02020603050405020304" pitchFamily="18" charset="0"/>
                <a:ea typeface="Times New Roman" panose="02020603050405020304" pitchFamily="18" charset="0"/>
              </a:rPr>
              <a:t>As figuras abaixo mostram a posição de uma estrela (um círculo preto) em relação a um poste de rua num dado instante. A partir desse instante desenhe a trajetória aparente aproximada da estrela, orientando-a com uma seta em cada caso. Estão assinalados os pontos cardeais Leste (L) e Oeste (O) no horizonte e as latitudes dos lugares nas figuras. Mostramos um caso para ajudar você.</a:t>
            </a:r>
            <a:endParaRPr lang="pt-BR" dirty="0"/>
          </a:p>
        </p:txBody>
      </p:sp>
      <p:sp>
        <p:nvSpPr>
          <p:cNvPr id="4" name="Retângulo 3">
            <a:extLst>
              <a:ext uri="{FF2B5EF4-FFF2-40B4-BE49-F238E27FC236}">
                <a16:creationId xmlns:a16="http://schemas.microsoft.com/office/drawing/2014/main" id="{F63F45E6-8CDE-4599-AD7B-86B1C5E5C77A}"/>
              </a:ext>
            </a:extLst>
          </p:cNvPr>
          <p:cNvSpPr/>
          <p:nvPr/>
        </p:nvSpPr>
        <p:spPr>
          <a:xfrm>
            <a:off x="224899" y="2331479"/>
            <a:ext cx="1511952" cy="369332"/>
          </a:xfrm>
          <a:prstGeom prst="rect">
            <a:avLst/>
          </a:prstGeom>
        </p:spPr>
        <p:txBody>
          <a:bodyPr wrap="none">
            <a:spAutoFit/>
          </a:bodyPr>
          <a:lstStyle/>
          <a:p>
            <a:r>
              <a:rPr lang="pt-PT" b="1" dirty="0">
                <a:latin typeface="Times New Roman" panose="02020603050405020304" pitchFamily="18" charset="0"/>
                <a:ea typeface="Times New Roman" panose="02020603050405020304" pitchFamily="18" charset="0"/>
              </a:rPr>
              <a:t>Resposta 7a):</a:t>
            </a:r>
            <a:endParaRPr lang="pt-BR" dirty="0"/>
          </a:p>
        </p:txBody>
      </p:sp>
      <p:sp>
        <p:nvSpPr>
          <p:cNvPr id="6" name="Retângulo 5">
            <a:extLst>
              <a:ext uri="{FF2B5EF4-FFF2-40B4-BE49-F238E27FC236}">
                <a16:creationId xmlns:a16="http://schemas.microsoft.com/office/drawing/2014/main" id="{60E2414C-0C19-4FB8-ABF7-981431E35CAD}"/>
              </a:ext>
            </a:extLst>
          </p:cNvPr>
          <p:cNvSpPr/>
          <p:nvPr/>
        </p:nvSpPr>
        <p:spPr>
          <a:xfrm>
            <a:off x="224898" y="2879080"/>
            <a:ext cx="11822099" cy="1020216"/>
          </a:xfrm>
          <a:prstGeom prst="rect">
            <a:avLst/>
          </a:prstGeom>
        </p:spPr>
        <p:txBody>
          <a:bodyPr wrap="square">
            <a:spAutoFit/>
          </a:bodyPr>
          <a:lstStyle/>
          <a:p>
            <a:pPr algn="just">
              <a:lnSpc>
                <a:spcPct val="114000"/>
              </a:lnSpc>
            </a:pPr>
            <a:r>
              <a:rPr lang="pt-PT" dirty="0">
                <a:solidFill>
                  <a:srgbClr val="FF0000"/>
                </a:solidFill>
                <a:latin typeface="Times New Roman" panose="02020603050405020304" pitchFamily="18" charset="0"/>
                <a:ea typeface="Times New Roman" panose="02020603050405020304" pitchFamily="18" charset="0"/>
              </a:rPr>
              <a:t>Como dissemos, as trajetórias devem ser paralelas ao Equador Celeste, isto é a projeção do Equador no fundo de estrelas (esfera celeste). Assim, o aluno precisa identificar a posição do Equador Celeste em cada latitude. As respostas corretas estão dadas a seguir:</a:t>
            </a:r>
            <a:endParaRPr lang="pt-BR" dirty="0">
              <a:solidFill>
                <a:srgbClr val="FF0000"/>
              </a:solidFill>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191" y="4322108"/>
            <a:ext cx="8550418" cy="1817434"/>
          </a:xfrm>
          <a:prstGeom prst="rect">
            <a:avLst/>
          </a:prstGeom>
        </p:spPr>
      </p:pic>
      <p:cxnSp>
        <p:nvCxnSpPr>
          <p:cNvPr id="10" name="Conector de Seta Reta 9"/>
          <p:cNvCxnSpPr/>
          <p:nvPr/>
        </p:nvCxnSpPr>
        <p:spPr>
          <a:xfrm>
            <a:off x="3466012" y="5033555"/>
            <a:ext cx="0" cy="5050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p:nvPr/>
        </p:nvCxnSpPr>
        <p:spPr>
          <a:xfrm flipH="1">
            <a:off x="4746171" y="4933406"/>
            <a:ext cx="256910" cy="5442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de Seta Reta 15"/>
          <p:cNvCxnSpPr/>
          <p:nvPr/>
        </p:nvCxnSpPr>
        <p:spPr>
          <a:xfrm flipV="1">
            <a:off x="6274526" y="4615543"/>
            <a:ext cx="187234" cy="3701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p:nvPr/>
        </p:nvCxnSpPr>
        <p:spPr>
          <a:xfrm flipV="1">
            <a:off x="7903030" y="4580709"/>
            <a:ext cx="4353" cy="4136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de Seta Reta 19"/>
          <p:cNvCxnSpPr/>
          <p:nvPr/>
        </p:nvCxnSpPr>
        <p:spPr>
          <a:xfrm flipH="1" flipV="1">
            <a:off x="8734697" y="4876800"/>
            <a:ext cx="265612" cy="5007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88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840E6D7-9476-4826-86BD-F749675AF2B0}"/>
              </a:ext>
            </a:extLst>
          </p:cNvPr>
          <p:cNvSpPr/>
          <p:nvPr/>
        </p:nvSpPr>
        <p:spPr>
          <a:xfrm>
            <a:off x="180513" y="182663"/>
            <a:ext cx="8297662" cy="1908215"/>
          </a:xfrm>
          <a:prstGeom prst="rect">
            <a:avLst/>
          </a:prstGeom>
        </p:spPr>
        <p:txBody>
          <a:bodyPr wrap="square">
            <a:spAutoFit/>
          </a:bodyPr>
          <a:lstStyle/>
          <a:p>
            <a:pPr algn="just"/>
            <a:r>
              <a:rPr lang="pt-BR" b="1" dirty="0">
                <a:latin typeface="Times New Roman" panose="02020603050405020304" pitchFamily="18" charset="0"/>
                <a:ea typeface="Times New Roman" panose="02020603050405020304" pitchFamily="18" charset="0"/>
              </a:rPr>
              <a:t>Pergunta 7b) </a:t>
            </a:r>
            <a:r>
              <a:rPr lang="pt-BR" b="1" i="1" dirty="0">
                <a:latin typeface="Times New Roman" panose="02020603050405020304" pitchFamily="18" charset="0"/>
                <a:ea typeface="Times New Roman" panose="02020603050405020304" pitchFamily="18" charset="0"/>
              </a:rPr>
              <a:t> </a:t>
            </a:r>
            <a:r>
              <a:rPr lang="pt-BR" b="1" dirty="0">
                <a:latin typeface="Times New Roman" panose="02020603050405020304" pitchFamily="18" charset="0"/>
                <a:ea typeface="Times New Roman" panose="02020603050405020304" pitchFamily="18" charset="0"/>
              </a:rPr>
              <a:t>(0,5 ponto – 0,2 cada constelação assinalada corretamente e 0,1 se explicado corretamente) </a:t>
            </a:r>
            <a:r>
              <a:rPr lang="pt-BR" dirty="0">
                <a:latin typeface="Times New Roman" panose="02020603050405020304" pitchFamily="18" charset="0"/>
                <a:ea typeface="Times New Roman" panose="02020603050405020304" pitchFamily="18" charset="0"/>
              </a:rPr>
              <a:t>Em duas das figuras ao lado a Lua está projetada em constelações fora da faixa do zodíaco, onde, se você a vir ali, algo muito estranho terá acontecido com os movimentos celestes. </a:t>
            </a:r>
            <a:r>
              <a:rPr lang="pt-BR" b="1" dirty="0">
                <a:latin typeface="Times New Roman" panose="02020603050405020304" pitchFamily="18" charset="0"/>
                <a:ea typeface="Times New Roman" panose="02020603050405020304" pitchFamily="18" charset="0"/>
              </a:rPr>
              <a:t>Assinale </a:t>
            </a:r>
            <a:r>
              <a:rPr lang="pt-BR" dirty="0">
                <a:latin typeface="Times New Roman" panose="02020603050405020304" pitchFamily="18" charset="0"/>
                <a:ea typeface="Times New Roman" panose="02020603050405020304" pitchFamily="18" charset="0"/>
              </a:rPr>
              <a:t>com um </a:t>
            </a:r>
            <a:r>
              <a:rPr lang="pt-BR" sz="2800" b="1" dirty="0">
                <a:latin typeface="Times New Roman" panose="02020603050405020304" pitchFamily="18" charset="0"/>
                <a:ea typeface="Times New Roman" panose="02020603050405020304" pitchFamily="18" charset="0"/>
              </a:rPr>
              <a:t>x</a:t>
            </a:r>
            <a:r>
              <a:rPr lang="pt-BR" dirty="0">
                <a:latin typeface="Times New Roman" panose="02020603050405020304" pitchFamily="18" charset="0"/>
                <a:ea typeface="Times New Roman" panose="02020603050405020304" pitchFamily="18" charset="0"/>
              </a:rPr>
              <a:t> essas constelações (abaixo) sobre as quais a Lua não pode ser vista da Terra. </a:t>
            </a:r>
            <a:r>
              <a:rPr lang="pt-BR" b="1" dirty="0">
                <a:latin typeface="Times New Roman" panose="02020603050405020304" pitchFamily="18" charset="0"/>
                <a:ea typeface="Times New Roman" panose="02020603050405020304" pitchFamily="18" charset="0"/>
              </a:rPr>
              <a:t>Explique o porquê</a:t>
            </a:r>
            <a:r>
              <a:rPr lang="pt-BR" dirty="0">
                <a:latin typeface="Times New Roman" panose="02020603050405020304" pitchFamily="18" charset="0"/>
                <a:ea typeface="Times New Roman" panose="02020603050405020304" pitchFamily="18" charset="0"/>
              </a:rPr>
              <a:t>. (As constelações e a Lua estão fora de escalas relativas)</a:t>
            </a:r>
            <a:endParaRPr lang="pt-BR" dirty="0"/>
          </a:p>
        </p:txBody>
      </p:sp>
      <p:pic>
        <p:nvPicPr>
          <p:cNvPr id="8194" name="Picture 2" descr="Fig7 p OBAX">
            <a:extLst>
              <a:ext uri="{FF2B5EF4-FFF2-40B4-BE49-F238E27FC236}">
                <a16:creationId xmlns:a16="http://schemas.microsoft.com/office/drawing/2014/main" id="{1BC03BA3-A811-4573-9BBE-42335F3A13D0}"/>
              </a:ext>
            </a:extLst>
          </p:cNvPr>
          <p:cNvPicPr>
            <a:picLocks noChangeAspect="1" noChangeArrowheads="1"/>
          </p:cNvPicPr>
          <p:nvPr/>
        </p:nvPicPr>
        <p:blipFill>
          <a:blip r:embed="rId3">
            <a:lum bright="-6000" contrast="10000"/>
            <a:extLst>
              <a:ext uri="{28A0092B-C50C-407E-A947-70E740481C1C}">
                <a14:useLocalDpi xmlns:a14="http://schemas.microsoft.com/office/drawing/2010/main" val="0"/>
              </a:ext>
            </a:extLst>
          </a:blip>
          <a:srcRect l="6647" t="15218" r="51506" b="56522"/>
          <a:stretch>
            <a:fillRect/>
          </a:stretch>
        </p:blipFill>
        <p:spPr bwMode="auto">
          <a:xfrm>
            <a:off x="666078" y="4101404"/>
            <a:ext cx="2124722" cy="165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Fig7 p OBAX">
            <a:extLst>
              <a:ext uri="{FF2B5EF4-FFF2-40B4-BE49-F238E27FC236}">
                <a16:creationId xmlns:a16="http://schemas.microsoft.com/office/drawing/2014/main" id="{AB640726-7532-49DD-82CD-F8CE3C1B718E}"/>
              </a:ext>
            </a:extLst>
          </p:cNvPr>
          <p:cNvPicPr>
            <a:picLocks noChangeAspect="1" noChangeArrowheads="1"/>
          </p:cNvPicPr>
          <p:nvPr/>
        </p:nvPicPr>
        <p:blipFill>
          <a:blip r:embed="rId3">
            <a:lum bright="-72000" contrast="100000"/>
            <a:extLst>
              <a:ext uri="{28A0092B-C50C-407E-A947-70E740481C1C}">
                <a14:useLocalDpi xmlns:a14="http://schemas.microsoft.com/office/drawing/2010/main" val="0"/>
              </a:ext>
            </a:extLst>
          </a:blip>
          <a:srcRect l="49438" t="15332" r="13374" b="48524"/>
          <a:stretch>
            <a:fillRect/>
          </a:stretch>
        </p:blipFill>
        <p:spPr bwMode="auto">
          <a:xfrm>
            <a:off x="3477340" y="4091176"/>
            <a:ext cx="1846930" cy="207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Fig7 p OBAX">
            <a:extLst>
              <a:ext uri="{FF2B5EF4-FFF2-40B4-BE49-F238E27FC236}">
                <a16:creationId xmlns:a16="http://schemas.microsoft.com/office/drawing/2014/main" id="{155AB9DF-7140-4F9B-9DEE-159339BFF079}"/>
              </a:ext>
            </a:extLst>
          </p:cNvPr>
          <p:cNvPicPr>
            <a:picLocks noChangeAspect="1" noChangeArrowheads="1"/>
          </p:cNvPicPr>
          <p:nvPr/>
        </p:nvPicPr>
        <p:blipFill>
          <a:blip r:embed="rId3">
            <a:lum bright="-30000" contrast="72000"/>
            <a:extLst>
              <a:ext uri="{28A0092B-C50C-407E-A947-70E740481C1C}">
                <a14:useLocalDpi xmlns:a14="http://schemas.microsoft.com/office/drawing/2010/main" val="0"/>
              </a:ext>
            </a:extLst>
          </a:blip>
          <a:srcRect l="51817" t="50000" r="9665" b="15218"/>
          <a:stretch>
            <a:fillRect/>
          </a:stretch>
        </p:blipFill>
        <p:spPr bwMode="auto">
          <a:xfrm>
            <a:off x="6096000" y="4091176"/>
            <a:ext cx="1937587" cy="202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a:extLst>
              <a:ext uri="{FF2B5EF4-FFF2-40B4-BE49-F238E27FC236}">
                <a16:creationId xmlns:a16="http://schemas.microsoft.com/office/drawing/2014/main" id="{3D60861B-924F-4DA1-9D0B-27BD2282E731}"/>
              </a:ext>
            </a:extLst>
          </p:cNvPr>
          <p:cNvSpPr>
            <a:spLocks noChangeArrowheads="1"/>
          </p:cNvSpPr>
          <p:nvPr/>
        </p:nvSpPr>
        <p:spPr bwMode="auto">
          <a:xfrm>
            <a:off x="9055224" y="35469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 name="Objeto 3">
            <a:extLst>
              <a:ext uri="{FF2B5EF4-FFF2-40B4-BE49-F238E27FC236}">
                <a16:creationId xmlns:a16="http://schemas.microsoft.com/office/drawing/2014/main" id="{B87077F9-C923-4E80-8A0A-17AA5B9750CD}"/>
              </a:ext>
            </a:extLst>
          </p:cNvPr>
          <p:cNvGraphicFramePr>
            <a:graphicFrameLocks noChangeAspect="1"/>
          </p:cNvGraphicFramePr>
          <p:nvPr>
            <p:extLst>
              <p:ext uri="{D42A27DB-BD31-4B8C-83A1-F6EECF244321}">
                <p14:modId xmlns:p14="http://schemas.microsoft.com/office/powerpoint/2010/main" val="3492797616"/>
              </p:ext>
            </p:extLst>
          </p:nvPr>
        </p:nvGraphicFramePr>
        <p:xfrm>
          <a:off x="8805317" y="4173007"/>
          <a:ext cx="2237543" cy="1914134"/>
        </p:xfrm>
        <a:graphic>
          <a:graphicData uri="http://schemas.openxmlformats.org/presentationml/2006/ole">
            <mc:AlternateContent xmlns:mc="http://schemas.openxmlformats.org/markup-compatibility/2006">
              <mc:Choice xmlns:v="urn:schemas-microsoft-com:vml" Requires="v">
                <p:oleObj spid="_x0000_s8244" name="Imagem de Bitmap" r:id="rId4" imgW="1428949" imgH="1219370" progId="Paint.Picture">
                  <p:embed/>
                </p:oleObj>
              </mc:Choice>
              <mc:Fallback>
                <p:oleObj name="Imagem de Bitmap" r:id="rId4" imgW="1428949" imgH="1219370"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5317" y="4173007"/>
                        <a:ext cx="2237543" cy="1914134"/>
                      </a:xfrm>
                      <a:prstGeom prst="rect">
                        <a:avLst/>
                      </a:prstGeom>
                      <a:noFill/>
                    </p:spPr>
                  </p:pic>
                </p:oleObj>
              </mc:Fallback>
            </mc:AlternateContent>
          </a:graphicData>
        </a:graphic>
      </p:graphicFrame>
      <p:sp>
        <p:nvSpPr>
          <p:cNvPr id="6" name="Retângulo 5">
            <a:extLst>
              <a:ext uri="{FF2B5EF4-FFF2-40B4-BE49-F238E27FC236}">
                <a16:creationId xmlns:a16="http://schemas.microsoft.com/office/drawing/2014/main" id="{74406BAC-6A58-4601-898B-7BA36CC224AD}"/>
              </a:ext>
            </a:extLst>
          </p:cNvPr>
          <p:cNvSpPr/>
          <p:nvPr/>
        </p:nvSpPr>
        <p:spPr>
          <a:xfrm>
            <a:off x="180513" y="2390607"/>
            <a:ext cx="1524776" cy="369332"/>
          </a:xfrm>
          <a:prstGeom prst="rect">
            <a:avLst/>
          </a:prstGeom>
        </p:spPr>
        <p:txBody>
          <a:bodyPr wrap="none">
            <a:spAutoFit/>
          </a:bodyPr>
          <a:lstStyle/>
          <a:p>
            <a:r>
              <a:rPr lang="pt-BR" b="1" dirty="0">
                <a:latin typeface="Times New Roman" panose="02020603050405020304" pitchFamily="18" charset="0"/>
                <a:ea typeface="Times New Roman" panose="02020603050405020304" pitchFamily="18" charset="0"/>
              </a:rPr>
              <a:t>Resposta 7b):</a:t>
            </a:r>
            <a:endParaRPr lang="pt-BR" dirty="0"/>
          </a:p>
        </p:txBody>
      </p:sp>
      <p:sp>
        <p:nvSpPr>
          <p:cNvPr id="7" name="Retângulo 6">
            <a:extLst>
              <a:ext uri="{FF2B5EF4-FFF2-40B4-BE49-F238E27FC236}">
                <a16:creationId xmlns:a16="http://schemas.microsoft.com/office/drawing/2014/main" id="{70596BCA-593D-461E-8E52-C59F157B8788}"/>
              </a:ext>
            </a:extLst>
          </p:cNvPr>
          <p:cNvSpPr/>
          <p:nvPr/>
        </p:nvSpPr>
        <p:spPr>
          <a:xfrm>
            <a:off x="180512" y="2803824"/>
            <a:ext cx="11751075" cy="646331"/>
          </a:xfrm>
          <a:prstGeom prst="rect">
            <a:avLst/>
          </a:prstGeom>
        </p:spPr>
        <p:txBody>
          <a:bodyPr wrap="square">
            <a:spAutoFit/>
          </a:bodyPr>
          <a:lstStyle/>
          <a:p>
            <a:pPr algn="just"/>
            <a:r>
              <a:rPr lang="pt-BR" dirty="0">
                <a:solidFill>
                  <a:srgbClr val="FF0000"/>
                </a:solidFill>
                <a:latin typeface="Times New Roman" panose="02020603050405020304" pitchFamily="18" charset="0"/>
                <a:ea typeface="Times New Roman" panose="02020603050405020304" pitchFamily="18" charset="0"/>
              </a:rPr>
              <a:t>A Lua jamais poderá estar nas constelações de </a:t>
            </a:r>
            <a:r>
              <a:rPr lang="pt-BR" b="1" dirty="0">
                <a:solidFill>
                  <a:srgbClr val="FF0000"/>
                </a:solidFill>
                <a:latin typeface="Times New Roman" panose="02020603050405020304" pitchFamily="18" charset="0"/>
                <a:ea typeface="Times New Roman" panose="02020603050405020304" pitchFamily="18" charset="0"/>
              </a:rPr>
              <a:t>Órion e do Cruzeiro do Sul,</a:t>
            </a:r>
            <a:r>
              <a:rPr lang="pt-BR" dirty="0">
                <a:solidFill>
                  <a:srgbClr val="FF0000"/>
                </a:solidFill>
                <a:latin typeface="Times New Roman" panose="02020603050405020304" pitchFamily="18" charset="0"/>
                <a:ea typeface="Times New Roman" panose="02020603050405020304" pitchFamily="18" charset="0"/>
              </a:rPr>
              <a:t> pois elas não são constelações zodiacais, isto é não se encontram na região do céu que intercepta a projeção do plano de translação da Terra (Eclíptica).</a:t>
            </a:r>
            <a:endParaRPr lang="pt-BR" dirty="0">
              <a:solidFill>
                <a:srgbClr val="FF0000"/>
              </a:solidFill>
            </a:endParaRPr>
          </a:p>
        </p:txBody>
      </p:sp>
      <p:sp>
        <p:nvSpPr>
          <p:cNvPr id="8" name="Retângulo 7">
            <a:extLst>
              <a:ext uri="{FF2B5EF4-FFF2-40B4-BE49-F238E27FC236}">
                <a16:creationId xmlns:a16="http://schemas.microsoft.com/office/drawing/2014/main" id="{0FF29840-04CF-4DFC-9EBC-F84046C79695}"/>
              </a:ext>
            </a:extLst>
          </p:cNvPr>
          <p:cNvSpPr/>
          <p:nvPr/>
        </p:nvSpPr>
        <p:spPr>
          <a:xfrm>
            <a:off x="3696663" y="4240316"/>
            <a:ext cx="505267" cy="861774"/>
          </a:xfrm>
          <a:prstGeom prst="rect">
            <a:avLst/>
          </a:prstGeom>
        </p:spPr>
        <p:txBody>
          <a:bodyPr wrap="none">
            <a:spAutoFit/>
          </a:bodyPr>
          <a:lstStyle/>
          <a:p>
            <a:r>
              <a:rPr lang="pt-BR" sz="5000" b="1" dirty="0">
                <a:solidFill>
                  <a:srgbClr val="FF0000"/>
                </a:solidFill>
                <a:latin typeface="Times New Roman" panose="02020603050405020304" pitchFamily="18" charset="0"/>
                <a:ea typeface="Times New Roman" panose="02020603050405020304" pitchFamily="18" charset="0"/>
              </a:rPr>
              <a:t>x</a:t>
            </a:r>
            <a:endParaRPr lang="pt-BR" sz="5000" dirty="0">
              <a:solidFill>
                <a:srgbClr val="FF0000"/>
              </a:solidFill>
            </a:endParaRPr>
          </a:p>
        </p:txBody>
      </p:sp>
      <p:sp>
        <p:nvSpPr>
          <p:cNvPr id="12" name="Retângulo 11">
            <a:extLst>
              <a:ext uri="{FF2B5EF4-FFF2-40B4-BE49-F238E27FC236}">
                <a16:creationId xmlns:a16="http://schemas.microsoft.com/office/drawing/2014/main" id="{0F1B753E-8941-4C1B-8BBB-33B65A529A25}"/>
              </a:ext>
            </a:extLst>
          </p:cNvPr>
          <p:cNvSpPr/>
          <p:nvPr/>
        </p:nvSpPr>
        <p:spPr>
          <a:xfrm>
            <a:off x="10232107" y="4101404"/>
            <a:ext cx="505267" cy="861774"/>
          </a:xfrm>
          <a:prstGeom prst="rect">
            <a:avLst/>
          </a:prstGeom>
        </p:spPr>
        <p:txBody>
          <a:bodyPr wrap="none">
            <a:spAutoFit/>
          </a:bodyPr>
          <a:lstStyle/>
          <a:p>
            <a:r>
              <a:rPr lang="pt-BR" sz="5000" b="1" dirty="0">
                <a:solidFill>
                  <a:srgbClr val="FF0000"/>
                </a:solidFill>
                <a:latin typeface="Times New Roman" panose="02020603050405020304" pitchFamily="18" charset="0"/>
                <a:ea typeface="Times New Roman" panose="02020603050405020304" pitchFamily="18" charset="0"/>
              </a:rPr>
              <a:t>x</a:t>
            </a:r>
            <a:endParaRPr lang="pt-BR" sz="5000" dirty="0">
              <a:solidFill>
                <a:srgbClr val="FF0000"/>
              </a:solidFill>
            </a:endParaRPr>
          </a:p>
        </p:txBody>
      </p:sp>
    </p:spTree>
    <p:extLst>
      <p:ext uri="{BB962C8B-B14F-4D97-AF65-F5344CB8AC3E}">
        <p14:creationId xmlns:p14="http://schemas.microsoft.com/office/powerpoint/2010/main" val="67687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7806EA62-90E3-44EE-824D-449929E0C885}"/>
              </a:ext>
            </a:extLst>
          </p:cNvPr>
          <p:cNvSpPr/>
          <p:nvPr/>
        </p:nvSpPr>
        <p:spPr>
          <a:xfrm>
            <a:off x="198505" y="102282"/>
            <a:ext cx="8213975" cy="2419124"/>
          </a:xfrm>
          <a:prstGeom prst="rect">
            <a:avLst/>
          </a:prstGeom>
        </p:spPr>
        <p:txBody>
          <a:bodyPr wrap="square">
            <a:spAutoFit/>
          </a:bodyPr>
          <a:lstStyle/>
          <a:p>
            <a:pPr algn="just">
              <a:lnSpc>
                <a:spcPct val="120000"/>
              </a:lnSpc>
            </a:pPr>
            <a:r>
              <a:rPr lang="pt-PT" b="1" dirty="0">
                <a:latin typeface="Times New Roman" panose="02020603050405020304" pitchFamily="18" charset="0"/>
                <a:ea typeface="Times New Roman" panose="02020603050405020304" pitchFamily="18" charset="0"/>
              </a:rPr>
              <a:t>Questão 8) (1 ponto) Comentários:</a:t>
            </a:r>
            <a:r>
              <a:rPr lang="pt-PT" dirty="0">
                <a:latin typeface="Times New Roman" panose="02020603050405020304" pitchFamily="18" charset="0"/>
                <a:ea typeface="Times New Roman" panose="02020603050405020304" pitchFamily="18" charset="0"/>
              </a:rPr>
              <a:t> Os foguetes de sondagem são aqueles que, não possuindo a energia suficiente para fornecer a velocidade orbital de 28.000 km/h à sua carga-útil, atingem uma altitude máxima e retornam à Terra por ação da gravidade. Eles têm a missão de levar uma carga-útil até uma altitude requerida, ou prover uma certa permanência acima de determinada altitude. A Figura ilustra a trajetória e as etapas de vôo de um foguete de sondagem. As medidas de tempo e distância mostradas estão fora de escala. O foguete é lançado formando um ângulo de 85</a:t>
            </a:r>
            <a:r>
              <a:rPr lang="pt-PT" baseline="30000" dirty="0">
                <a:latin typeface="Times New Roman" panose="02020603050405020304" pitchFamily="18" charset="0"/>
                <a:ea typeface="Times New Roman" panose="02020603050405020304" pitchFamily="18" charset="0"/>
              </a:rPr>
              <a:t>o</a:t>
            </a:r>
            <a:r>
              <a:rPr lang="pt-PT" dirty="0">
                <a:latin typeface="Times New Roman" panose="02020603050405020304" pitchFamily="18" charset="0"/>
                <a:ea typeface="Times New Roman" panose="02020603050405020304" pitchFamily="18" charset="0"/>
              </a:rPr>
              <a:t> com a horizontal. A </a:t>
            </a:r>
            <a:r>
              <a:rPr lang="pt-PT" dirty="0" smtClean="0">
                <a:latin typeface="Times New Roman" panose="02020603050405020304" pitchFamily="18" charset="0"/>
                <a:ea typeface="Times New Roman" panose="02020603050405020304" pitchFamily="18" charset="0"/>
              </a:rPr>
              <a:t>este</a:t>
            </a:r>
            <a:endParaRPr lang="pt-BR" dirty="0"/>
          </a:p>
        </p:txBody>
      </p:sp>
      <p:sp>
        <p:nvSpPr>
          <p:cNvPr id="3" name="Retângulo 2">
            <a:extLst>
              <a:ext uri="{FF2B5EF4-FFF2-40B4-BE49-F238E27FC236}">
                <a16:creationId xmlns:a16="http://schemas.microsoft.com/office/drawing/2014/main" id="{F6F016B0-9CF1-442E-A9AE-9F85BF28E6D3}"/>
              </a:ext>
            </a:extLst>
          </p:cNvPr>
          <p:cNvSpPr/>
          <p:nvPr/>
        </p:nvSpPr>
        <p:spPr>
          <a:xfrm>
            <a:off x="203347" y="2396952"/>
            <a:ext cx="11821013" cy="3748719"/>
          </a:xfrm>
          <a:prstGeom prst="rect">
            <a:avLst/>
          </a:prstGeom>
        </p:spPr>
        <p:txBody>
          <a:bodyPr wrap="square">
            <a:spAutoFit/>
          </a:bodyPr>
          <a:lstStyle/>
          <a:p>
            <a:pPr algn="just">
              <a:lnSpc>
                <a:spcPct val="120000"/>
              </a:lnSpc>
            </a:pPr>
            <a:r>
              <a:rPr lang="pt-PT" dirty="0">
                <a:latin typeface="Times New Roman" panose="02020603050405020304" pitchFamily="18" charset="0"/>
                <a:ea typeface="Times New Roman" panose="02020603050405020304" pitchFamily="18" charset="0"/>
              </a:rPr>
              <a:t>ângulo denomina-se </a:t>
            </a:r>
            <a:r>
              <a:rPr lang="pt-PT" b="1" dirty="0">
                <a:latin typeface="Times New Roman" panose="02020603050405020304" pitchFamily="18" charset="0"/>
                <a:ea typeface="Times New Roman" panose="02020603050405020304" pitchFamily="18" charset="0"/>
              </a:rPr>
              <a:t>elevação</a:t>
            </a:r>
            <a:r>
              <a:rPr lang="pt-PT" dirty="0">
                <a:latin typeface="Times New Roman" panose="02020603050405020304" pitchFamily="18" charset="0"/>
                <a:ea typeface="Times New Roman" panose="02020603050405020304" pitchFamily="18" charset="0"/>
              </a:rPr>
              <a:t>. Um aspecto importante a ser observado na Figura diz respeito ao fato de que, na sua maior parte, o vôo é não propulsado. No exemplo apresentado abaixo, o propulsor funciona por apenas 62 segundos findos os quais o foguete estará voando a 9.500 km/h, numa altitude de 65 km. Consumido o propelente, o motor-foguete é desacoplado, caindo no mar.  A partir desse instante a carga-útil voa única e exclusivamente por inércia. A esta fase de vôo denomina-se vôo não propulsado, durante a qual agem contra o foguete a força de arrasto, apenas durante o vôo atmosférico, e a força peso, durante todo o vôo. </a:t>
            </a:r>
            <a:endParaRPr lang="pt-PT" dirty="0" smtClean="0">
              <a:latin typeface="Times New Roman" panose="02020603050405020304" pitchFamily="18" charset="0"/>
              <a:ea typeface="Times New Roman" panose="02020603050405020304" pitchFamily="18" charset="0"/>
            </a:endParaRPr>
          </a:p>
          <a:p>
            <a:pPr algn="just">
              <a:lnSpc>
                <a:spcPct val="120000"/>
              </a:lnSpc>
            </a:pPr>
            <a:endParaRPr lang="pt-BR" dirty="0"/>
          </a:p>
          <a:p>
            <a:pPr algn="just">
              <a:lnSpc>
                <a:spcPct val="120000"/>
              </a:lnSpc>
            </a:pPr>
            <a:r>
              <a:rPr lang="pt-PT" dirty="0" smtClean="0">
                <a:latin typeface="Times New Roman" panose="02020603050405020304" pitchFamily="18" charset="0"/>
                <a:ea typeface="Times New Roman" panose="02020603050405020304" pitchFamily="18" charset="0"/>
              </a:rPr>
              <a:t>O </a:t>
            </a:r>
            <a:r>
              <a:rPr lang="pt-PT" b="1" dirty="0">
                <a:latin typeface="Times New Roman" panose="02020603050405020304" pitchFamily="18" charset="0"/>
                <a:ea typeface="Times New Roman" panose="02020603050405020304" pitchFamily="18" charset="0"/>
              </a:rPr>
              <a:t>arrasto</a:t>
            </a:r>
            <a:r>
              <a:rPr lang="pt-PT" dirty="0">
                <a:latin typeface="Times New Roman" panose="02020603050405020304" pitchFamily="18" charset="0"/>
                <a:ea typeface="Times New Roman" panose="02020603050405020304" pitchFamily="18" charset="0"/>
              </a:rPr>
              <a:t> resulta do atrito do foguete com a atmosfera terrestre, a qual oferece resistência ao movimento. Um motociclista sabe muito bem o significado da força de arrasto agindo sobre si quando se move em alta velocidade. Na prática, o arrasto é limitado às camadas mais densas da atmosfera terrestre, ou seja, àquelas situadas abaixo de 90 km de altitude. Acima de 90 km considera-se a existência de vácuo e, por conseguinte, o arrasto é desprezível.</a:t>
            </a:r>
            <a:endParaRPr lang="pt-BR" dirty="0"/>
          </a:p>
        </p:txBody>
      </p:sp>
    </p:spTree>
    <p:extLst>
      <p:ext uri="{BB962C8B-B14F-4D97-AF65-F5344CB8AC3E}">
        <p14:creationId xmlns:p14="http://schemas.microsoft.com/office/powerpoint/2010/main" val="2597998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a_nivel4">
            <a:extLst>
              <a:ext uri="{FF2B5EF4-FFF2-40B4-BE49-F238E27FC236}">
                <a16:creationId xmlns:a16="http://schemas.microsoft.com/office/drawing/2014/main" id="{20CC01EC-AC23-4DC3-B075-3A8BCBCB2A4C}"/>
              </a:ext>
            </a:extLst>
          </p:cNvPr>
          <p:cNvPicPr>
            <a:picLocks noChangeAspect="1" noChangeArrowheads="1"/>
          </p:cNvPicPr>
          <p:nvPr/>
        </p:nvPicPr>
        <p:blipFill>
          <a:blip r:embed="rId2" cstate="hqprint">
            <a:lum bright="-66000" contrast="84000"/>
            <a:extLst>
              <a:ext uri="{28A0092B-C50C-407E-A947-70E740481C1C}">
                <a14:useLocalDpi xmlns:a14="http://schemas.microsoft.com/office/drawing/2010/main" val="0"/>
              </a:ext>
            </a:extLst>
          </a:blip>
          <a:srcRect/>
          <a:stretch>
            <a:fillRect/>
          </a:stretch>
        </p:blipFill>
        <p:spPr bwMode="auto">
          <a:xfrm>
            <a:off x="6771433" y="3614217"/>
            <a:ext cx="4062413"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a:extLst>
              <a:ext uri="{FF2B5EF4-FFF2-40B4-BE49-F238E27FC236}">
                <a16:creationId xmlns:a16="http://schemas.microsoft.com/office/drawing/2014/main" id="{7067FE8B-97DC-4072-9AF0-C3A2000B6725}"/>
              </a:ext>
            </a:extLst>
          </p:cNvPr>
          <p:cNvSpPr/>
          <p:nvPr/>
        </p:nvSpPr>
        <p:spPr>
          <a:xfrm>
            <a:off x="206010" y="199688"/>
            <a:ext cx="8270478" cy="2086725"/>
          </a:xfrm>
          <a:prstGeom prst="rect">
            <a:avLst/>
          </a:prstGeom>
        </p:spPr>
        <p:txBody>
          <a:bodyPr wrap="square">
            <a:spAutoFit/>
          </a:bodyPr>
          <a:lstStyle/>
          <a:p>
            <a:pPr algn="just">
              <a:lnSpc>
                <a:spcPct val="120000"/>
              </a:lnSpc>
            </a:pPr>
            <a:r>
              <a:rPr lang="pt-PT" dirty="0">
                <a:latin typeface="Times New Roman" panose="02020603050405020304" pitchFamily="18" charset="0"/>
                <a:ea typeface="Times New Roman" panose="02020603050405020304" pitchFamily="18" charset="0"/>
              </a:rPr>
              <a:t>Com relação à força da gravidade, ela está presente durante todo o vôo e sempre agindo no sentido de trazer o foguete de volta à superfície terrestre. Durante o vôo ascendente, ela atua no sentido de retardar o movimento, chegando a anular a componente de velocidade na direção vertical, no ponto de máxima altitude. Neste instante do vôo dizemos que o foguete atingiu seu apogeu (a maior distância em relação ao centro da Terra).  A partir do apogeu a força da gravidade age no sentido de acelerar o foguete </a:t>
            </a:r>
            <a:r>
              <a:rPr lang="pt-PT" dirty="0" smtClean="0">
                <a:latin typeface="Times New Roman" panose="02020603050405020304" pitchFamily="18" charset="0"/>
                <a:ea typeface="Times New Roman" panose="02020603050405020304" pitchFamily="18" charset="0"/>
              </a:rPr>
              <a:t>em</a:t>
            </a:r>
            <a:endParaRPr lang="pt-BR" dirty="0"/>
          </a:p>
        </p:txBody>
      </p:sp>
      <p:sp>
        <p:nvSpPr>
          <p:cNvPr id="5" name="Retângulo 4"/>
          <p:cNvSpPr/>
          <p:nvPr/>
        </p:nvSpPr>
        <p:spPr>
          <a:xfrm>
            <a:off x="201168" y="2185077"/>
            <a:ext cx="11713464" cy="1421928"/>
          </a:xfrm>
          <a:prstGeom prst="rect">
            <a:avLst/>
          </a:prstGeom>
        </p:spPr>
        <p:txBody>
          <a:bodyPr wrap="square">
            <a:spAutoFit/>
          </a:bodyPr>
          <a:lstStyle/>
          <a:p>
            <a:pPr algn="just">
              <a:lnSpc>
                <a:spcPct val="120000"/>
              </a:lnSpc>
            </a:pPr>
            <a:r>
              <a:rPr lang="pt-PT" dirty="0">
                <a:latin typeface="Times New Roman" panose="02020603050405020304" pitchFamily="18" charset="0"/>
                <a:ea typeface="Times New Roman" panose="02020603050405020304" pitchFamily="18" charset="0"/>
              </a:rPr>
              <a:t>direção à Terra. Durante o seu vôo descendente, o foguete passa por duas etapas. Numa primeira etapa, entre o apogeu e a altitude de 90 km, o foguete é acelerado, alcançando a velocidade de 9.000 km/h. Entretanto, ao atingir as camadas superiores da atmosfera, o atrito entre o foguete e a atmosfera terrestre faz com que esta velocidade seja reduzida para 360 km/h! Essa fase de vôo é denominada </a:t>
            </a:r>
            <a:r>
              <a:rPr lang="pt-PT" b="1" dirty="0">
                <a:latin typeface="Times New Roman" panose="02020603050405020304" pitchFamily="18" charset="0"/>
                <a:ea typeface="Times New Roman" panose="02020603050405020304" pitchFamily="18" charset="0"/>
              </a:rPr>
              <a:t>reentrada</a:t>
            </a:r>
            <a:r>
              <a:rPr lang="pt-PT" dirty="0">
                <a:latin typeface="Times New Roman" panose="02020603050405020304" pitchFamily="18" charset="0"/>
                <a:ea typeface="Times New Roman" panose="02020603050405020304" pitchFamily="18" charset="0"/>
              </a:rPr>
              <a:t> </a:t>
            </a:r>
            <a:r>
              <a:rPr lang="pt-PT" b="1" dirty="0">
                <a:latin typeface="Times New Roman" panose="02020603050405020304" pitchFamily="18" charset="0"/>
                <a:ea typeface="Times New Roman" panose="02020603050405020304" pitchFamily="18" charset="0"/>
              </a:rPr>
              <a:t>atmosférica.</a:t>
            </a:r>
            <a:r>
              <a:rPr lang="pt-PT" dirty="0">
                <a:latin typeface="Times New Roman" panose="02020603050405020304" pitchFamily="18" charset="0"/>
                <a:ea typeface="Times New Roman" panose="02020603050405020304" pitchFamily="18" charset="0"/>
              </a:rPr>
              <a:t> Em função do princípio da conservação da energia, a energia cinética </a:t>
            </a:r>
            <a:r>
              <a:rPr lang="pt-PT" dirty="0" smtClean="0">
                <a:latin typeface="Times New Roman" panose="02020603050405020304" pitchFamily="18" charset="0"/>
                <a:ea typeface="Times New Roman" panose="02020603050405020304" pitchFamily="18" charset="0"/>
              </a:rPr>
              <a:t>é</a:t>
            </a:r>
            <a:endParaRPr lang="pt-BR" dirty="0"/>
          </a:p>
        </p:txBody>
      </p:sp>
      <p:sp>
        <p:nvSpPr>
          <p:cNvPr id="6" name="Retângulo 5"/>
          <p:cNvSpPr/>
          <p:nvPr/>
        </p:nvSpPr>
        <p:spPr>
          <a:xfrm>
            <a:off x="195072" y="3496384"/>
            <a:ext cx="6544056" cy="2751522"/>
          </a:xfrm>
          <a:prstGeom prst="rect">
            <a:avLst/>
          </a:prstGeom>
        </p:spPr>
        <p:txBody>
          <a:bodyPr wrap="square">
            <a:spAutoFit/>
          </a:bodyPr>
          <a:lstStyle/>
          <a:p>
            <a:pPr algn="just">
              <a:lnSpc>
                <a:spcPct val="120000"/>
              </a:lnSpc>
            </a:pPr>
            <a:r>
              <a:rPr lang="pt-PT" dirty="0">
                <a:latin typeface="Times New Roman" panose="02020603050405020304" pitchFamily="18" charset="0"/>
                <a:ea typeface="Times New Roman" panose="02020603050405020304" pitchFamily="18" charset="0"/>
              </a:rPr>
              <a:t>transformada em calor, criando um ambiente no entorno da carga-útil com temperaturas de 3.500 </a:t>
            </a:r>
            <a:r>
              <a:rPr lang="pt-PT" baseline="30000" dirty="0">
                <a:latin typeface="Times New Roman" panose="02020603050405020304" pitchFamily="18" charset="0"/>
                <a:ea typeface="Times New Roman" panose="02020603050405020304" pitchFamily="18" charset="0"/>
              </a:rPr>
              <a:t>o</a:t>
            </a:r>
            <a:r>
              <a:rPr lang="pt-PT" dirty="0">
                <a:latin typeface="Times New Roman" panose="02020603050405020304" pitchFamily="18" charset="0"/>
                <a:ea typeface="Times New Roman" panose="02020603050405020304" pitchFamily="18" charset="0"/>
              </a:rPr>
              <a:t>C. Por essa razão, a superfície externa da carga-útil é dotada de um sofisticado sistema de proteção térmica.  Quando o foguete está novamente próximo à superfície (aproximadamente 6 km de altitude), pára-quedas são acionados com o intuito de reduzir a velocidade de impacto. Pelo exposto, é possível concluir que o lançamento de um foguete de sondagem é uma tarefa complexa exigindo cálculos, simulações, análises e ensaios.</a:t>
            </a:r>
            <a:endParaRPr lang="pt-BR" dirty="0"/>
          </a:p>
        </p:txBody>
      </p:sp>
    </p:spTree>
    <p:extLst>
      <p:ext uri="{BB962C8B-B14F-4D97-AF65-F5344CB8AC3E}">
        <p14:creationId xmlns:p14="http://schemas.microsoft.com/office/powerpoint/2010/main" val="2791145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7BCF6338-0ABC-4EBA-835E-113813C872A8}"/>
              </a:ext>
            </a:extLst>
          </p:cNvPr>
          <p:cNvSpPr/>
          <p:nvPr/>
        </p:nvSpPr>
        <p:spPr>
          <a:xfrm>
            <a:off x="260411" y="372563"/>
            <a:ext cx="8208885" cy="733471"/>
          </a:xfrm>
          <a:prstGeom prst="rect">
            <a:avLst/>
          </a:prstGeom>
        </p:spPr>
        <p:txBody>
          <a:bodyPr wrap="square">
            <a:spAutoFit/>
          </a:bodyPr>
          <a:lstStyle/>
          <a:p>
            <a:pPr algn="just">
              <a:lnSpc>
                <a:spcPct val="120000"/>
              </a:lnSpc>
            </a:pPr>
            <a:r>
              <a:rPr lang="pt-PT" b="1" dirty="0">
                <a:latin typeface="Times New Roman" panose="02020603050405020304" pitchFamily="18" charset="0"/>
                <a:ea typeface="MS Mincho" panose="02020609040205080304" pitchFamily="49" charset="-128"/>
              </a:rPr>
              <a:t>Questão 8a) (0,25 ponto)</a:t>
            </a:r>
            <a:r>
              <a:rPr lang="pt-PT" dirty="0">
                <a:latin typeface="Times New Roman" panose="02020603050405020304" pitchFamily="18" charset="0"/>
                <a:ea typeface="MS Mincho" panose="02020609040205080304" pitchFamily="49" charset="-128"/>
              </a:rPr>
              <a:t> Baseado nas informações fornecidas determine: o apogeu (distância máxima acima do solo) da carga-útil e o tempo em que ele é alcançado.</a:t>
            </a:r>
            <a:endParaRPr lang="pt-BR" dirty="0"/>
          </a:p>
        </p:txBody>
      </p:sp>
      <p:sp>
        <p:nvSpPr>
          <p:cNvPr id="3" name="Retângulo 2">
            <a:extLst>
              <a:ext uri="{FF2B5EF4-FFF2-40B4-BE49-F238E27FC236}">
                <a16:creationId xmlns:a16="http://schemas.microsoft.com/office/drawing/2014/main" id="{E8B2BE2D-E774-48CD-8AB3-8CF6C55A275D}"/>
              </a:ext>
            </a:extLst>
          </p:cNvPr>
          <p:cNvSpPr/>
          <p:nvPr/>
        </p:nvSpPr>
        <p:spPr>
          <a:xfrm>
            <a:off x="260411" y="1193592"/>
            <a:ext cx="1511952" cy="369332"/>
          </a:xfrm>
          <a:prstGeom prst="rect">
            <a:avLst/>
          </a:prstGeom>
        </p:spPr>
        <p:txBody>
          <a:bodyPr wrap="none">
            <a:spAutoFit/>
          </a:bodyPr>
          <a:lstStyle/>
          <a:p>
            <a:pPr algn="just" hangingPunct="0">
              <a:spcAft>
                <a:spcPts val="0"/>
              </a:spcAft>
            </a:pPr>
            <a:r>
              <a:rPr lang="pt-BR" b="1" dirty="0">
                <a:latin typeface="Times New Roman" panose="02020603050405020304" pitchFamily="18" charset="0"/>
                <a:ea typeface="Times New Roman" panose="02020603050405020304" pitchFamily="18" charset="0"/>
              </a:rPr>
              <a:t>Resposta 8a):</a:t>
            </a:r>
            <a:endParaRPr lang="pt-BR" sz="2800" dirty="0">
              <a:effectLst/>
              <a:latin typeface="Times New Roman" panose="02020603050405020304" pitchFamily="18" charset="0"/>
              <a:ea typeface="Times New Roman" panose="02020603050405020304" pitchFamily="18" charset="0"/>
            </a:endParaRPr>
          </a:p>
        </p:txBody>
      </p:sp>
      <p:sp>
        <p:nvSpPr>
          <p:cNvPr id="4" name="Retângulo 3">
            <a:extLst>
              <a:ext uri="{FF2B5EF4-FFF2-40B4-BE49-F238E27FC236}">
                <a16:creationId xmlns:a16="http://schemas.microsoft.com/office/drawing/2014/main" id="{5903E812-3A64-44C0-B4B9-835735BBF472}"/>
              </a:ext>
            </a:extLst>
          </p:cNvPr>
          <p:cNvSpPr/>
          <p:nvPr/>
        </p:nvSpPr>
        <p:spPr>
          <a:xfrm>
            <a:off x="260411" y="1737622"/>
            <a:ext cx="8208884" cy="1398268"/>
          </a:xfrm>
          <a:prstGeom prst="rect">
            <a:avLst/>
          </a:prstGeom>
        </p:spPr>
        <p:txBody>
          <a:bodyPr wrap="square">
            <a:spAutoFit/>
          </a:bodyPr>
          <a:lstStyle/>
          <a:p>
            <a:pPr algn="just">
              <a:lnSpc>
                <a:spcPct val="120000"/>
              </a:lnSpc>
            </a:pPr>
            <a:r>
              <a:rPr lang="pt-PT" dirty="0">
                <a:solidFill>
                  <a:srgbClr val="FF0000"/>
                </a:solidFill>
                <a:latin typeface="Times New Roman" panose="02020603050405020304" pitchFamily="18" charset="0"/>
                <a:ea typeface="Times New Roman" panose="02020603050405020304" pitchFamily="18" charset="0"/>
              </a:rPr>
              <a:t>O enunciado estabelece que o ponto de altitude máxima é denominado de </a:t>
            </a:r>
            <a:r>
              <a:rPr lang="pt-PT" b="1" dirty="0">
                <a:solidFill>
                  <a:srgbClr val="FF0000"/>
                </a:solidFill>
                <a:latin typeface="Times New Roman" panose="02020603050405020304" pitchFamily="18" charset="0"/>
                <a:ea typeface="Times New Roman" panose="02020603050405020304" pitchFamily="18" charset="0"/>
              </a:rPr>
              <a:t>apogeu</a:t>
            </a:r>
            <a:r>
              <a:rPr lang="pt-PT" dirty="0">
                <a:solidFill>
                  <a:srgbClr val="FF0000"/>
                </a:solidFill>
                <a:latin typeface="Times New Roman" panose="02020603050405020304" pitchFamily="18" charset="0"/>
                <a:ea typeface="Times New Roman" panose="02020603050405020304" pitchFamily="18" charset="0"/>
              </a:rPr>
              <a:t>.  Conforme mostrado na figura (eixo vertical à direita) o apogeu se dá numa altitude de 407 km.  A escala horizontal superior mostra que o apogeu é atingido aos 335 segundos de vôo.  Ambos os valores podem ser facilmente identificados na Figura. </a:t>
            </a:r>
            <a:endParaRPr lang="pt-BR" dirty="0">
              <a:solidFill>
                <a:srgbClr val="FF0000"/>
              </a:solidFill>
            </a:endParaRPr>
          </a:p>
        </p:txBody>
      </p:sp>
      <p:pic>
        <p:nvPicPr>
          <p:cNvPr id="10242" name="Picture 2" descr="mapa_nivel4">
            <a:extLst>
              <a:ext uri="{FF2B5EF4-FFF2-40B4-BE49-F238E27FC236}">
                <a16:creationId xmlns:a16="http://schemas.microsoft.com/office/drawing/2014/main" id="{D4074BDA-A2FE-4EDA-9B11-29BD6399E626}"/>
              </a:ext>
            </a:extLst>
          </p:cNvPr>
          <p:cNvPicPr>
            <a:picLocks noChangeAspect="1" noChangeArrowheads="1"/>
          </p:cNvPicPr>
          <p:nvPr/>
        </p:nvPicPr>
        <p:blipFill>
          <a:blip r:embed="rId2" cstate="hqprint">
            <a:lum bright="-66000" contrast="84000"/>
            <a:extLst>
              <a:ext uri="{28A0092B-C50C-407E-A947-70E740481C1C}">
                <a14:useLocalDpi xmlns:a14="http://schemas.microsoft.com/office/drawing/2010/main" val="0"/>
              </a:ext>
            </a:extLst>
          </a:blip>
          <a:srcRect/>
          <a:stretch>
            <a:fillRect/>
          </a:stretch>
        </p:blipFill>
        <p:spPr bwMode="auto">
          <a:xfrm>
            <a:off x="5773682" y="3200400"/>
            <a:ext cx="4894479" cy="353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a:extLst>
              <a:ext uri="{FF2B5EF4-FFF2-40B4-BE49-F238E27FC236}">
                <a16:creationId xmlns:a16="http://schemas.microsoft.com/office/drawing/2014/main" id="{58EA2545-650C-4EDE-AD50-5F04F755541B}"/>
              </a:ext>
            </a:extLst>
          </p:cNvPr>
          <p:cNvSpPr/>
          <p:nvPr/>
        </p:nvSpPr>
        <p:spPr>
          <a:xfrm>
            <a:off x="1886807" y="4046102"/>
            <a:ext cx="2725426" cy="369332"/>
          </a:xfrm>
          <a:prstGeom prst="rect">
            <a:avLst/>
          </a:prstGeom>
        </p:spPr>
        <p:txBody>
          <a:bodyPr wrap="none">
            <a:spAutoFit/>
          </a:bodyPr>
          <a:lstStyle/>
          <a:p>
            <a:r>
              <a:rPr lang="pt-PT" dirty="0">
                <a:latin typeface="Times New Roman" panose="02020603050405020304" pitchFamily="18" charset="0"/>
                <a:ea typeface="Times New Roman" panose="02020603050405020304" pitchFamily="18" charset="0"/>
              </a:rPr>
              <a:t>Apogeu = __________  km</a:t>
            </a:r>
            <a:endParaRPr lang="pt-BR" dirty="0"/>
          </a:p>
        </p:txBody>
      </p:sp>
      <p:sp>
        <p:nvSpPr>
          <p:cNvPr id="9" name="Retângulo 8">
            <a:extLst>
              <a:ext uri="{FF2B5EF4-FFF2-40B4-BE49-F238E27FC236}">
                <a16:creationId xmlns:a16="http://schemas.microsoft.com/office/drawing/2014/main" id="{D195D6D8-A7D2-4442-89AA-DCECE9B3291A}"/>
              </a:ext>
            </a:extLst>
          </p:cNvPr>
          <p:cNvSpPr/>
          <p:nvPr/>
        </p:nvSpPr>
        <p:spPr>
          <a:xfrm>
            <a:off x="1979846" y="4518099"/>
            <a:ext cx="3196644" cy="369332"/>
          </a:xfrm>
          <a:prstGeom prst="rect">
            <a:avLst/>
          </a:prstGeom>
        </p:spPr>
        <p:txBody>
          <a:bodyPr wrap="none">
            <a:spAutoFit/>
          </a:bodyPr>
          <a:lstStyle/>
          <a:p>
            <a:r>
              <a:rPr lang="pt-PT" dirty="0">
                <a:latin typeface="Times New Roman" panose="02020603050405020304" pitchFamily="18" charset="0"/>
                <a:ea typeface="Times New Roman" panose="02020603050405020304" pitchFamily="18" charset="0"/>
              </a:rPr>
              <a:t>Tempo = __________  segundos</a:t>
            </a:r>
            <a:endParaRPr lang="pt-BR" dirty="0"/>
          </a:p>
        </p:txBody>
      </p:sp>
      <p:sp>
        <p:nvSpPr>
          <p:cNvPr id="8" name="CaixaDeTexto 7">
            <a:extLst>
              <a:ext uri="{FF2B5EF4-FFF2-40B4-BE49-F238E27FC236}">
                <a16:creationId xmlns:a16="http://schemas.microsoft.com/office/drawing/2014/main" id="{580F5645-50DC-41F4-AD63-A6AFDE5B4E29}"/>
              </a:ext>
            </a:extLst>
          </p:cNvPr>
          <p:cNvSpPr txBox="1"/>
          <p:nvPr/>
        </p:nvSpPr>
        <p:spPr>
          <a:xfrm>
            <a:off x="3204839" y="4024816"/>
            <a:ext cx="1083076" cy="369332"/>
          </a:xfrm>
          <a:prstGeom prst="rect">
            <a:avLst/>
          </a:prstGeom>
          <a:noFill/>
        </p:spPr>
        <p:txBody>
          <a:bodyPr wrap="square" rtlCol="0">
            <a:spAutoFit/>
          </a:bodyPr>
          <a:lstStyle/>
          <a:p>
            <a:r>
              <a:rPr lang="pt-BR" b="1" dirty="0">
                <a:solidFill>
                  <a:srgbClr val="FF0000"/>
                </a:solidFill>
                <a:latin typeface="Times New Roman" panose="02020603050405020304" pitchFamily="18" charset="0"/>
                <a:cs typeface="Times New Roman" panose="02020603050405020304" pitchFamily="18" charset="0"/>
              </a:rPr>
              <a:t>407</a:t>
            </a:r>
          </a:p>
        </p:txBody>
      </p:sp>
      <p:sp>
        <p:nvSpPr>
          <p:cNvPr id="11" name="CaixaDeTexto 10">
            <a:extLst>
              <a:ext uri="{FF2B5EF4-FFF2-40B4-BE49-F238E27FC236}">
                <a16:creationId xmlns:a16="http://schemas.microsoft.com/office/drawing/2014/main" id="{886016C7-EE0E-4390-B1AE-723132F4D88D}"/>
              </a:ext>
            </a:extLst>
          </p:cNvPr>
          <p:cNvSpPr txBox="1"/>
          <p:nvPr/>
        </p:nvSpPr>
        <p:spPr>
          <a:xfrm>
            <a:off x="3204839" y="4496813"/>
            <a:ext cx="1083076" cy="369332"/>
          </a:xfrm>
          <a:prstGeom prst="rect">
            <a:avLst/>
          </a:prstGeom>
          <a:noFill/>
        </p:spPr>
        <p:txBody>
          <a:bodyPr wrap="square" rtlCol="0">
            <a:spAutoFit/>
          </a:bodyPr>
          <a:lstStyle/>
          <a:p>
            <a:r>
              <a:rPr lang="pt-BR" b="1" dirty="0">
                <a:solidFill>
                  <a:srgbClr val="FF0000"/>
                </a:solidFill>
                <a:latin typeface="Times New Roman" panose="02020603050405020304" pitchFamily="18" charset="0"/>
                <a:cs typeface="Times New Roman" panose="02020603050405020304" pitchFamily="18" charset="0"/>
              </a:rPr>
              <a:t>335</a:t>
            </a:r>
          </a:p>
        </p:txBody>
      </p:sp>
    </p:spTree>
    <p:extLst>
      <p:ext uri="{BB962C8B-B14F-4D97-AF65-F5344CB8AC3E}">
        <p14:creationId xmlns:p14="http://schemas.microsoft.com/office/powerpoint/2010/main" val="230957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9C13E20-632C-4A0B-818C-2AF21B4CB55E}"/>
              </a:ext>
            </a:extLst>
          </p:cNvPr>
          <p:cNvSpPr/>
          <p:nvPr/>
        </p:nvSpPr>
        <p:spPr>
          <a:xfrm>
            <a:off x="118370" y="99770"/>
            <a:ext cx="8288784" cy="2316019"/>
          </a:xfrm>
          <a:prstGeom prst="rect">
            <a:avLst/>
          </a:prstGeom>
        </p:spPr>
        <p:txBody>
          <a:bodyPr wrap="square">
            <a:spAutoFit/>
          </a:bodyPr>
          <a:lstStyle/>
          <a:p>
            <a:pPr algn="just" hangingPunct="0">
              <a:lnSpc>
                <a:spcPct val="114000"/>
              </a:lnSpc>
              <a:spcAft>
                <a:spcPts val="0"/>
              </a:spcAft>
            </a:pPr>
            <a:r>
              <a:rPr lang="pt-PT" sz="1600" b="1" kern="0" dirty="0">
                <a:latin typeface="Times New Roman" panose="02020603050405020304" pitchFamily="18" charset="0"/>
                <a:ea typeface="MS Mincho" panose="02020609040205080304" pitchFamily="49" charset="-128"/>
              </a:rPr>
              <a:t>Questão 8b) (0,25 ponto)</a:t>
            </a:r>
            <a:r>
              <a:rPr lang="pt-PT" sz="1600" b="1" i="1" kern="0" dirty="0">
                <a:latin typeface="Times New Roman" panose="02020603050405020304" pitchFamily="18" charset="0"/>
              </a:rPr>
              <a:t> </a:t>
            </a:r>
            <a:r>
              <a:rPr lang="pt-BR" sz="1600" kern="0" dirty="0">
                <a:latin typeface="Times New Roman" panose="02020603050405020304" pitchFamily="18" charset="0"/>
              </a:rPr>
              <a:t>O principal uso dos foguetes de sondagem é o de realizar experimentos de microgravidade. Microgravidade é a sensação de ausência de peso. Nos </a:t>
            </a:r>
            <a:r>
              <a:rPr lang="pt-BR" sz="1600" kern="0" dirty="0" err="1">
                <a:latin typeface="Times New Roman" panose="02020603050405020304" pitchFamily="18" charset="0"/>
              </a:rPr>
              <a:t>vôos</a:t>
            </a:r>
            <a:r>
              <a:rPr lang="pt-BR" sz="1600" kern="0" dirty="0">
                <a:latin typeface="Times New Roman" panose="02020603050405020304" pitchFamily="18" charset="0"/>
              </a:rPr>
              <a:t> </a:t>
            </a:r>
            <a:r>
              <a:rPr lang="pt-BR" sz="1600" kern="0" dirty="0" err="1">
                <a:latin typeface="Times New Roman" panose="02020603050405020304" pitchFamily="18" charset="0"/>
              </a:rPr>
              <a:t>suborbitais</a:t>
            </a:r>
            <a:r>
              <a:rPr lang="pt-BR" sz="1600" kern="0" dirty="0">
                <a:latin typeface="Times New Roman" panose="02020603050405020304" pitchFamily="18" charset="0"/>
              </a:rPr>
              <a:t> de foguetes de sondagem esta situação ocorre quando cessam a ação da força de arrasto e da força de empuxo, bem como qualquer movimento de rotação residual que o foguete possua em torno de si próprio. Durante este intervalo de tempo, da ordem de minutos, tudo aquilo que estiver solto no interior da carga-útil flutuará, de modo semelhante àquele observado quando do </a:t>
            </a:r>
            <a:r>
              <a:rPr lang="pt-BR" sz="1600" kern="0" dirty="0" err="1">
                <a:latin typeface="Times New Roman" panose="02020603050405020304" pitchFamily="18" charset="0"/>
              </a:rPr>
              <a:t>vôo</a:t>
            </a:r>
            <a:r>
              <a:rPr lang="pt-BR" sz="1600" kern="0" dirty="0">
                <a:latin typeface="Times New Roman" panose="02020603050405020304" pitchFamily="18" charset="0"/>
              </a:rPr>
              <a:t> do astronauta brasileiro à Estação Espacial Internacional (ISS). Baseado nessas informações determine o tempo de microgravidade, em minutos, do </a:t>
            </a:r>
            <a:r>
              <a:rPr lang="pt-BR" sz="1600" kern="0" dirty="0" err="1">
                <a:latin typeface="Times New Roman" panose="02020603050405020304" pitchFamily="18" charset="0"/>
              </a:rPr>
              <a:t>vôo</a:t>
            </a:r>
            <a:r>
              <a:rPr lang="pt-BR" sz="1600" kern="0" dirty="0">
                <a:latin typeface="Times New Roman" panose="02020603050405020304" pitchFamily="18" charset="0"/>
              </a:rPr>
              <a:t> ilustrado na Figura. </a:t>
            </a:r>
            <a:endParaRPr lang="pt-BR" sz="1600" i="1" kern="0" dirty="0">
              <a:effectLst/>
              <a:latin typeface="Times New Roman" panose="02020603050405020304" pitchFamily="18" charset="0"/>
            </a:endParaRPr>
          </a:p>
        </p:txBody>
      </p:sp>
      <p:sp>
        <p:nvSpPr>
          <p:cNvPr id="3" name="Retângulo 2">
            <a:extLst>
              <a:ext uri="{FF2B5EF4-FFF2-40B4-BE49-F238E27FC236}">
                <a16:creationId xmlns:a16="http://schemas.microsoft.com/office/drawing/2014/main" id="{EB099855-A393-4F63-8C24-E052A18C817F}"/>
              </a:ext>
            </a:extLst>
          </p:cNvPr>
          <p:cNvSpPr/>
          <p:nvPr/>
        </p:nvSpPr>
        <p:spPr>
          <a:xfrm>
            <a:off x="136658" y="2457418"/>
            <a:ext cx="1377300" cy="338554"/>
          </a:xfrm>
          <a:prstGeom prst="rect">
            <a:avLst/>
          </a:prstGeom>
        </p:spPr>
        <p:txBody>
          <a:bodyPr wrap="none">
            <a:spAutoFit/>
          </a:bodyPr>
          <a:lstStyle/>
          <a:p>
            <a:r>
              <a:rPr lang="pt-PT" sz="1600" b="1" dirty="0">
                <a:latin typeface="Times New Roman" panose="02020603050405020304" pitchFamily="18" charset="0"/>
                <a:ea typeface="Times New Roman" panose="02020603050405020304" pitchFamily="18" charset="0"/>
              </a:rPr>
              <a:t>Resposta 8b):</a:t>
            </a:r>
            <a:endParaRPr lang="pt-BR" sz="1600" dirty="0"/>
          </a:p>
        </p:txBody>
      </p:sp>
      <p:sp>
        <p:nvSpPr>
          <p:cNvPr id="6" name="Retângulo 5">
            <a:extLst>
              <a:ext uri="{FF2B5EF4-FFF2-40B4-BE49-F238E27FC236}">
                <a16:creationId xmlns:a16="http://schemas.microsoft.com/office/drawing/2014/main" id="{B9E6172F-8A15-4280-9B38-9887C6206B94}"/>
              </a:ext>
            </a:extLst>
          </p:cNvPr>
          <p:cNvSpPr/>
          <p:nvPr/>
        </p:nvSpPr>
        <p:spPr>
          <a:xfrm>
            <a:off x="136658" y="2451437"/>
            <a:ext cx="11857607" cy="3162917"/>
          </a:xfrm>
          <a:prstGeom prst="rect">
            <a:avLst/>
          </a:prstGeom>
        </p:spPr>
        <p:txBody>
          <a:bodyPr wrap="square">
            <a:spAutoFit/>
          </a:bodyPr>
          <a:lstStyle/>
          <a:p>
            <a:pPr algn="just">
              <a:lnSpc>
                <a:spcPct val="114000"/>
              </a:lnSpc>
            </a:pPr>
            <a:r>
              <a:rPr lang="pt-PT" sz="1600" dirty="0" smtClean="0">
                <a:solidFill>
                  <a:srgbClr val="FF0000"/>
                </a:solidFill>
                <a:latin typeface="Times New Roman" panose="02020603050405020304" pitchFamily="18" charset="0"/>
                <a:ea typeface="Times New Roman" panose="02020603050405020304" pitchFamily="18" charset="0"/>
              </a:rPr>
              <a:t>	       O </a:t>
            </a:r>
            <a:r>
              <a:rPr lang="pt-PT" sz="1600" dirty="0">
                <a:solidFill>
                  <a:srgbClr val="FF0000"/>
                </a:solidFill>
                <a:latin typeface="Times New Roman" panose="02020603050405020304" pitchFamily="18" charset="0"/>
                <a:ea typeface="Times New Roman" panose="02020603050405020304" pitchFamily="18" charset="0"/>
              </a:rPr>
              <a:t>enunciado da questão menciona a existência de três forças: empuxo, arrasto e peso.  De acordo com o enunciado, a força da gravidade (peso) está presente durante todo o vôo.  O arrasto está presente quando o foguete se move na parte mais densa da atmosfera terrestre, ou seja, abaixo dos 90 km.  Quanto à força de empuxo, o enunciado estabelece que ela somente se faz presente durantes os 62 segundos iniciais do vôo.  No texto da questão são estabelecidas as condições sob as quais é gerado o ambiente de microgravidade, quais sejam: ausência da força de arrasto e da força de empuxo.  Considerando-se que a força de empuxo cessa aos 65 km e que o arrasto é desprezível acima de 90 km, tem-se que durante todo o intervalo de tempo em que o foguete estiver voando acima de 90 km de altitude, o arrasto será nulo.  Analisando a Figura fornecida, tal ocorre entre os pontos </a:t>
            </a:r>
            <a:r>
              <a:rPr lang="pt-PT" sz="1600" b="1" dirty="0">
                <a:solidFill>
                  <a:srgbClr val="FF0000"/>
                </a:solidFill>
                <a:latin typeface="Times New Roman" panose="02020603050405020304" pitchFamily="18" charset="0"/>
                <a:ea typeface="Times New Roman" panose="02020603050405020304" pitchFamily="18" charset="0"/>
              </a:rPr>
              <a:t>A</a:t>
            </a:r>
            <a:r>
              <a:rPr lang="pt-PT" sz="1600" dirty="0">
                <a:solidFill>
                  <a:srgbClr val="FF0000"/>
                </a:solidFill>
                <a:latin typeface="Times New Roman" panose="02020603050405020304" pitchFamily="18" charset="0"/>
                <a:ea typeface="Times New Roman" panose="02020603050405020304" pitchFamily="18" charset="0"/>
              </a:rPr>
              <a:t> e </a:t>
            </a:r>
            <a:r>
              <a:rPr lang="pt-PT" sz="1600" b="1" dirty="0">
                <a:solidFill>
                  <a:srgbClr val="FF0000"/>
                </a:solidFill>
                <a:latin typeface="Times New Roman" panose="02020603050405020304" pitchFamily="18" charset="0"/>
                <a:ea typeface="Times New Roman" panose="02020603050405020304" pitchFamily="18" charset="0"/>
              </a:rPr>
              <a:t>B</a:t>
            </a:r>
            <a:r>
              <a:rPr lang="pt-PT" sz="1600" dirty="0">
                <a:solidFill>
                  <a:srgbClr val="FF0000"/>
                </a:solidFill>
                <a:latin typeface="Times New Roman" panose="02020603050405020304" pitchFamily="18" charset="0"/>
                <a:ea typeface="Times New Roman" panose="02020603050405020304" pitchFamily="18" charset="0"/>
              </a:rPr>
              <a:t> da trajetória.   A escala horizontal superior mostra que para o ponto </a:t>
            </a:r>
            <a:r>
              <a:rPr lang="pt-PT" sz="1600" b="1" dirty="0">
                <a:solidFill>
                  <a:srgbClr val="FF0000"/>
                </a:solidFill>
                <a:latin typeface="Times New Roman" panose="02020603050405020304" pitchFamily="18" charset="0"/>
                <a:ea typeface="Times New Roman" panose="02020603050405020304" pitchFamily="18" charset="0"/>
              </a:rPr>
              <a:t>A</a:t>
            </a:r>
            <a:r>
              <a:rPr lang="pt-PT" sz="1600" dirty="0">
                <a:solidFill>
                  <a:srgbClr val="FF0000"/>
                </a:solidFill>
                <a:latin typeface="Times New Roman" panose="02020603050405020304" pitchFamily="18" charset="0"/>
                <a:ea typeface="Times New Roman" panose="02020603050405020304" pitchFamily="18" charset="0"/>
              </a:rPr>
              <a:t> corresponde o instante de vôo igual a 80 segundos, enquanto o ponto </a:t>
            </a:r>
            <a:r>
              <a:rPr lang="pt-PT" sz="1600" b="1" dirty="0">
                <a:solidFill>
                  <a:srgbClr val="FF0000"/>
                </a:solidFill>
                <a:latin typeface="Times New Roman" panose="02020603050405020304" pitchFamily="18" charset="0"/>
                <a:ea typeface="Times New Roman" panose="02020603050405020304" pitchFamily="18" charset="0"/>
              </a:rPr>
              <a:t>B</a:t>
            </a:r>
            <a:r>
              <a:rPr lang="pt-PT" sz="1600" dirty="0">
                <a:solidFill>
                  <a:srgbClr val="FF0000"/>
                </a:solidFill>
                <a:latin typeface="Times New Roman" panose="02020603050405020304" pitchFamily="18" charset="0"/>
                <a:ea typeface="Times New Roman" panose="02020603050405020304" pitchFamily="18" charset="0"/>
              </a:rPr>
              <a:t> a 595 segundos.  Conseqüentemente, o intervalo de tempo sob o qual são criadas as condições de microgravidade é:  595 – 80 = 515 segundos.  Como a resposta tem que ser dada em minutos, este valor deve ser dividido por 60.  Dessa forma, tem-se 8,5 minutos, aproximadamente.  Os alunos que oferecerem a resposta em segundos deverão obter apenas metade da questão, isto é, 0,125 ponto.</a:t>
            </a:r>
            <a:endParaRPr lang="pt-BR" sz="1600" dirty="0">
              <a:solidFill>
                <a:srgbClr val="FF0000"/>
              </a:solidFill>
            </a:endParaRPr>
          </a:p>
        </p:txBody>
      </p:sp>
      <p:sp>
        <p:nvSpPr>
          <p:cNvPr id="7" name="Retângulo 6">
            <a:extLst>
              <a:ext uri="{FF2B5EF4-FFF2-40B4-BE49-F238E27FC236}">
                <a16:creationId xmlns:a16="http://schemas.microsoft.com/office/drawing/2014/main" id="{9BB3B6C6-4D65-4960-B78B-B3381F505EDF}"/>
              </a:ext>
            </a:extLst>
          </p:cNvPr>
          <p:cNvSpPr/>
          <p:nvPr/>
        </p:nvSpPr>
        <p:spPr>
          <a:xfrm>
            <a:off x="2832815" y="5739075"/>
            <a:ext cx="1358064" cy="369332"/>
          </a:xfrm>
          <a:prstGeom prst="rect">
            <a:avLst/>
          </a:prstGeom>
        </p:spPr>
        <p:txBody>
          <a:bodyPr wrap="none">
            <a:spAutoFit/>
          </a:bodyPr>
          <a:lstStyle/>
          <a:p>
            <a:r>
              <a:rPr lang="pt-PT" b="1" i="1" dirty="0">
                <a:solidFill>
                  <a:srgbClr val="FF0000"/>
                </a:solidFill>
                <a:latin typeface="Times New Roman" panose="02020603050405020304" pitchFamily="18" charset="0"/>
                <a:ea typeface="Times New Roman" panose="02020603050405020304" pitchFamily="18" charset="0"/>
              </a:rPr>
              <a:t>8,5 minutos </a:t>
            </a:r>
            <a:endParaRPr lang="pt-BR" dirty="0">
              <a:solidFill>
                <a:srgbClr val="FF0000"/>
              </a:solidFill>
            </a:endParaRPr>
          </a:p>
        </p:txBody>
      </p:sp>
      <p:sp>
        <p:nvSpPr>
          <p:cNvPr id="8" name="Retângulo 7">
            <a:extLst>
              <a:ext uri="{FF2B5EF4-FFF2-40B4-BE49-F238E27FC236}">
                <a16:creationId xmlns:a16="http://schemas.microsoft.com/office/drawing/2014/main" id="{F33687EF-973B-44D4-B39D-CD985BCAEF0F}"/>
              </a:ext>
            </a:extLst>
          </p:cNvPr>
          <p:cNvSpPr/>
          <p:nvPr/>
        </p:nvSpPr>
        <p:spPr>
          <a:xfrm>
            <a:off x="154946" y="5739075"/>
            <a:ext cx="2885405" cy="369332"/>
          </a:xfrm>
          <a:prstGeom prst="rect">
            <a:avLst/>
          </a:prstGeom>
        </p:spPr>
        <p:txBody>
          <a:bodyPr wrap="none">
            <a:spAutoFit/>
          </a:bodyPr>
          <a:lstStyle/>
          <a:p>
            <a:r>
              <a:rPr lang="pt-PT" b="1" i="1" dirty="0">
                <a:latin typeface="Times New Roman" panose="02020603050405020304" pitchFamily="18" charset="0"/>
                <a:ea typeface="Times New Roman" panose="02020603050405020304" pitchFamily="18" charset="0"/>
              </a:rPr>
              <a:t>Tempo de microgravidade = </a:t>
            </a:r>
            <a:endParaRPr lang="pt-BR" b="1" dirty="0"/>
          </a:p>
        </p:txBody>
      </p:sp>
    </p:spTree>
    <p:extLst>
      <p:ext uri="{BB962C8B-B14F-4D97-AF65-F5344CB8AC3E}">
        <p14:creationId xmlns:p14="http://schemas.microsoft.com/office/powerpoint/2010/main" val="86068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82879" y="2592329"/>
            <a:ext cx="11800115" cy="3566041"/>
          </a:xfrm>
          <a:prstGeom prst="rect">
            <a:avLst/>
          </a:prstGeom>
        </p:spPr>
        <p:txBody>
          <a:bodyPr wrap="square">
            <a:spAutoFit/>
          </a:bodyPr>
          <a:lstStyle/>
          <a:p>
            <a:pPr algn="just">
              <a:lnSpc>
                <a:spcPct val="114000"/>
              </a:lnSpc>
            </a:pPr>
            <a:r>
              <a:rPr lang="pt-PT" dirty="0" smtClean="0">
                <a:latin typeface="Times New Roman" panose="02020603050405020304" pitchFamily="18" charset="0"/>
                <a:ea typeface="Times New Roman" panose="02020603050405020304" pitchFamily="18" charset="0"/>
              </a:rPr>
              <a:t>Na </a:t>
            </a:r>
            <a:r>
              <a:rPr lang="pt-PT" dirty="0">
                <a:latin typeface="Times New Roman" panose="02020603050405020304" pitchFamily="18" charset="0"/>
                <a:ea typeface="Times New Roman" panose="02020603050405020304" pitchFamily="18" charset="0"/>
              </a:rPr>
              <a:t>verdade, </a:t>
            </a:r>
            <a:r>
              <a:rPr lang="pt-PT" b="1" dirty="0">
                <a:latin typeface="Times New Roman" panose="02020603050405020304" pitchFamily="18" charset="0"/>
                <a:ea typeface="Times New Roman" panose="02020603050405020304" pitchFamily="18" charset="0"/>
              </a:rPr>
              <a:t>J</a:t>
            </a:r>
            <a:r>
              <a:rPr lang="pt-PT" b="1" dirty="0">
                <a:solidFill>
                  <a:srgbClr val="000000"/>
                </a:solidFill>
                <a:latin typeface="Times New Roman" panose="02020603050405020304" pitchFamily="18" charset="0"/>
                <a:ea typeface="Times New Roman" panose="02020603050405020304" pitchFamily="18" charset="0"/>
              </a:rPr>
              <a:t>an Hendrik Oort</a:t>
            </a:r>
            <a:r>
              <a:rPr lang="pt-PT" dirty="0">
                <a:solidFill>
                  <a:srgbClr val="000000"/>
                </a:solidFill>
                <a:latin typeface="Times New Roman" panose="02020603050405020304" pitchFamily="18" charset="0"/>
                <a:ea typeface="Times New Roman" panose="02020603050405020304" pitchFamily="18" charset="0"/>
              </a:rPr>
              <a:t> </a:t>
            </a:r>
            <a:r>
              <a:rPr lang="pt-PT" dirty="0">
                <a:latin typeface="Times New Roman" panose="02020603050405020304" pitchFamily="18" charset="0"/>
                <a:ea typeface="Times New Roman" panose="02020603050405020304" pitchFamily="18" charset="0"/>
              </a:rPr>
              <a:t>e </a:t>
            </a:r>
            <a:r>
              <a:rPr lang="pt-PT" b="1" dirty="0">
                <a:solidFill>
                  <a:srgbClr val="000000"/>
                </a:solidFill>
                <a:latin typeface="Times New Roman" panose="02020603050405020304" pitchFamily="18" charset="0"/>
                <a:ea typeface="Times New Roman" panose="02020603050405020304" pitchFamily="18" charset="0"/>
              </a:rPr>
              <a:t>Gerard Peter</a:t>
            </a:r>
            <a:r>
              <a:rPr lang="pt-PT" dirty="0">
                <a:solidFill>
                  <a:srgbClr val="000000"/>
                </a:solidFill>
                <a:latin typeface="Times New Roman" panose="02020603050405020304" pitchFamily="18" charset="0"/>
                <a:ea typeface="Times New Roman" panose="02020603050405020304" pitchFamily="18" charset="0"/>
              </a:rPr>
              <a:t> </a:t>
            </a:r>
            <a:r>
              <a:rPr lang="pt-PT" b="1" dirty="0">
                <a:solidFill>
                  <a:srgbClr val="000000"/>
                </a:solidFill>
                <a:latin typeface="Times New Roman" panose="02020603050405020304" pitchFamily="18" charset="0"/>
                <a:ea typeface="Times New Roman" panose="02020603050405020304" pitchFamily="18" charset="0"/>
              </a:rPr>
              <a:t>Kuiper</a:t>
            </a:r>
            <a:r>
              <a:rPr lang="pt-PT" dirty="0">
                <a:latin typeface="Times New Roman" panose="02020603050405020304" pitchFamily="18" charset="0"/>
                <a:ea typeface="Times New Roman" panose="02020603050405020304" pitchFamily="18" charset="0"/>
              </a:rPr>
              <a:t> ao proporem, no início da década de 50 do século passado, as estruturas que terminaram por receber seus nomes, estavam pensando nesta outra classe de corpos menores, os cometas, já então com grande número de ocorrências registradas e estudadas à época. Assim, cometas de período da ordem do Cometa Halley, isto é de “curto período”, com órbitas próximas ao plano da órbita dos planetas, seriam lançados em direção ao Sol por perturbações gravitacionais nos corpos do </a:t>
            </a:r>
            <a:r>
              <a:rPr lang="pt-PT" b="1" dirty="0">
                <a:latin typeface="Times New Roman" panose="02020603050405020304" pitchFamily="18" charset="0"/>
                <a:ea typeface="Times New Roman" panose="02020603050405020304" pitchFamily="18" charset="0"/>
              </a:rPr>
              <a:t>Cinturão de Kuiper</a:t>
            </a:r>
            <a:r>
              <a:rPr lang="pt-PT" dirty="0">
                <a:latin typeface="Times New Roman" panose="02020603050405020304" pitchFamily="18" charset="0"/>
                <a:ea typeface="Times New Roman" panose="02020603050405020304" pitchFamily="18" charset="0"/>
              </a:rPr>
              <a:t> e os de longo período (às vezes de milhares de anos), como possuíam órbitas em qualquer plano, viriam da </a:t>
            </a:r>
            <a:r>
              <a:rPr lang="pt-PT" b="1" dirty="0">
                <a:latin typeface="Times New Roman" panose="02020603050405020304" pitchFamily="18" charset="0"/>
                <a:ea typeface="Times New Roman" panose="02020603050405020304" pitchFamily="18" charset="0"/>
              </a:rPr>
              <a:t>Nuvem de Oort</a:t>
            </a:r>
            <a:r>
              <a:rPr lang="pt-PT" dirty="0">
                <a:latin typeface="Times New Roman" panose="02020603050405020304" pitchFamily="18" charset="0"/>
                <a:ea typeface="Times New Roman" panose="02020603050405020304" pitchFamily="18" charset="0"/>
              </a:rPr>
              <a:t>. Mas foi somente a partir da década de 1990, com o telescópio espacial </a:t>
            </a:r>
            <a:r>
              <a:rPr lang="pt-PT" b="1" dirty="0">
                <a:latin typeface="Times New Roman" panose="02020603050405020304" pitchFamily="18" charset="0"/>
                <a:ea typeface="Times New Roman" panose="02020603050405020304" pitchFamily="18" charset="0"/>
              </a:rPr>
              <a:t>Hubble</a:t>
            </a:r>
            <a:r>
              <a:rPr lang="pt-PT" dirty="0">
                <a:latin typeface="Times New Roman" panose="02020603050405020304" pitchFamily="18" charset="0"/>
                <a:ea typeface="Times New Roman" panose="02020603050405020304" pitchFamily="18" charset="0"/>
              </a:rPr>
              <a:t> e uma nova geração de grandes telescópios, que muitos corpos menores, muito além da órbita de Netuno, foram identificados. Dentre os maiores objetos estão: </a:t>
            </a:r>
            <a:r>
              <a:rPr lang="pt-PT" b="1" dirty="0">
                <a:solidFill>
                  <a:srgbClr val="000000"/>
                </a:solidFill>
                <a:latin typeface="Times New Roman" panose="02020603050405020304" pitchFamily="18" charset="0"/>
                <a:ea typeface="Times New Roman" panose="02020603050405020304" pitchFamily="18" charset="0"/>
              </a:rPr>
              <a:t>Sedna,</a:t>
            </a:r>
            <a:r>
              <a:rPr lang="pt-PT" dirty="0">
                <a:solidFill>
                  <a:srgbClr val="000000"/>
                </a:solidFill>
                <a:latin typeface="Times New Roman" panose="02020603050405020304" pitchFamily="18" charset="0"/>
                <a:ea typeface="Times New Roman" panose="02020603050405020304" pitchFamily="18" charset="0"/>
              </a:rPr>
              <a:t> descoberto em 2002, </a:t>
            </a:r>
            <a:r>
              <a:rPr lang="pt-PT" b="1" dirty="0">
                <a:solidFill>
                  <a:srgbClr val="000000"/>
                </a:solidFill>
                <a:latin typeface="Times New Roman" panose="02020603050405020304" pitchFamily="18" charset="0"/>
                <a:ea typeface="Times New Roman" panose="02020603050405020304" pitchFamily="18" charset="0"/>
              </a:rPr>
              <a:t>Quaoar</a:t>
            </a:r>
            <a:r>
              <a:rPr lang="pt-PT" dirty="0">
                <a:solidFill>
                  <a:srgbClr val="000000"/>
                </a:solidFill>
                <a:latin typeface="Times New Roman" panose="02020603050405020304" pitchFamily="18" charset="0"/>
                <a:ea typeface="Times New Roman" panose="02020603050405020304" pitchFamily="18" charset="0"/>
              </a:rPr>
              <a:t> e </a:t>
            </a:r>
            <a:r>
              <a:rPr lang="pt-PT" b="1" dirty="0">
                <a:solidFill>
                  <a:srgbClr val="000000"/>
                </a:solidFill>
                <a:latin typeface="Times New Roman" panose="02020603050405020304" pitchFamily="18" charset="0"/>
                <a:ea typeface="Times New Roman" panose="02020603050405020304" pitchFamily="18" charset="0"/>
              </a:rPr>
              <a:t>2004DW</a:t>
            </a:r>
            <a:r>
              <a:rPr lang="pt-PT" dirty="0">
                <a:solidFill>
                  <a:srgbClr val="000000"/>
                </a:solidFill>
                <a:latin typeface="Times New Roman" panose="02020603050405020304" pitchFamily="18" charset="0"/>
                <a:ea typeface="Times New Roman" panose="02020603050405020304" pitchFamily="18" charset="0"/>
              </a:rPr>
              <a:t> descobertos em 2004 e, </a:t>
            </a:r>
            <a:r>
              <a:rPr lang="pt-PT" b="1" dirty="0">
                <a:solidFill>
                  <a:srgbClr val="000000"/>
                </a:solidFill>
                <a:latin typeface="Times New Roman" panose="02020603050405020304" pitchFamily="18" charset="0"/>
                <a:ea typeface="Times New Roman" panose="02020603050405020304" pitchFamily="18" charset="0"/>
              </a:rPr>
              <a:t>o maior de todos, Eris, maior inclusive que Plutão</a:t>
            </a:r>
            <a:r>
              <a:rPr lang="pt-PT" dirty="0">
                <a:solidFill>
                  <a:srgbClr val="000000"/>
                </a:solidFill>
                <a:latin typeface="Times New Roman" panose="02020603050405020304" pitchFamily="18" charset="0"/>
                <a:ea typeface="Times New Roman" panose="02020603050405020304" pitchFamily="18" charset="0"/>
              </a:rPr>
              <a:t>, descoberto em 2005. </a:t>
            </a:r>
            <a:r>
              <a:rPr lang="pt-PT" dirty="0">
                <a:latin typeface="Times New Roman" panose="02020603050405020304" pitchFamily="18" charset="0"/>
                <a:ea typeface="Times New Roman" panose="02020603050405020304" pitchFamily="18" charset="0"/>
              </a:rPr>
              <a:t>Assim, Plutão, com sua órbita um pouco fora do plano da órbita dos planetas, com seu tamanho diminuto, com sua composição mais próxima da de um cometa do que de um planeta rochoso e não sendo o único corpo a completar três voltas em torno do Sol enquanto Netuno </a:t>
            </a:r>
            <a:r>
              <a:rPr lang="pt-PT" dirty="0" smtClean="0">
                <a:latin typeface="Times New Roman" panose="02020603050405020304" pitchFamily="18" charset="0"/>
                <a:ea typeface="Times New Roman" panose="02020603050405020304" pitchFamily="18" charset="0"/>
              </a:rPr>
              <a:t>completa</a:t>
            </a:r>
            <a:endParaRPr lang="pt-BR" dirty="0"/>
          </a:p>
        </p:txBody>
      </p:sp>
      <p:sp>
        <p:nvSpPr>
          <p:cNvPr id="5" name="Retângulo 4">
            <a:extLst>
              <a:ext uri="{FF2B5EF4-FFF2-40B4-BE49-F238E27FC236}">
                <a16:creationId xmlns:a16="http://schemas.microsoft.com/office/drawing/2014/main" id="{B17FE62F-1F60-47BA-BD8A-DEC3ECDF86A9}"/>
              </a:ext>
            </a:extLst>
          </p:cNvPr>
          <p:cNvSpPr/>
          <p:nvPr/>
        </p:nvSpPr>
        <p:spPr>
          <a:xfrm>
            <a:off x="179668" y="0"/>
            <a:ext cx="8285064" cy="2618666"/>
          </a:xfrm>
          <a:prstGeom prst="rect">
            <a:avLst/>
          </a:prstGeom>
        </p:spPr>
        <p:txBody>
          <a:bodyPr wrap="square">
            <a:spAutoFit/>
          </a:bodyPr>
          <a:lstStyle/>
          <a:p>
            <a:pPr algn="just">
              <a:lnSpc>
                <a:spcPct val="114000"/>
              </a:lnSpc>
            </a:pPr>
            <a:r>
              <a:rPr lang="pt-PT" dirty="0" smtClean="0">
                <a:latin typeface="Times New Roman" panose="02020603050405020304" pitchFamily="18" charset="0"/>
                <a:ea typeface="Times New Roman" panose="02020603050405020304" pitchFamily="18" charset="0"/>
              </a:rPr>
              <a:t>Esta </a:t>
            </a:r>
            <a:r>
              <a:rPr lang="pt-PT" dirty="0">
                <a:latin typeface="Times New Roman" panose="02020603050405020304" pitchFamily="18" charset="0"/>
                <a:ea typeface="Times New Roman" panose="02020603050405020304" pitchFamily="18" charset="0"/>
              </a:rPr>
              <a:t>estrutura que envolve esfericamente todo o Sistema Solar, a uma grande distância dos planetas, é chamada de </a:t>
            </a:r>
            <a:r>
              <a:rPr lang="pt-PT" b="1" dirty="0">
                <a:latin typeface="Times New Roman" panose="02020603050405020304" pitchFamily="18" charset="0"/>
                <a:ea typeface="Times New Roman" panose="02020603050405020304" pitchFamily="18" charset="0"/>
              </a:rPr>
              <a:t>Nuvem de Oort</a:t>
            </a:r>
            <a:r>
              <a:rPr lang="pt-PT" dirty="0">
                <a:latin typeface="Times New Roman" panose="02020603050405020304" pitchFamily="18" charset="0"/>
                <a:ea typeface="Times New Roman" panose="02020603050405020304" pitchFamily="18" charset="0"/>
              </a:rPr>
              <a:t>. Para se ter uma idéia do quão longe significa 0,5 ano luz de distância, Netuno está a apenas cerca de 4 horas (!) </a:t>
            </a:r>
            <a:r>
              <a:rPr lang="pt-PT" dirty="0">
                <a:latin typeface="Times New Roman" panose="02020603050405020304" pitchFamily="18" charset="0"/>
                <a:ea typeface="Times New Roman" panose="02020603050405020304" pitchFamily="18" charset="0"/>
              </a:rPr>
              <a:t>luz e Plutão a pouco mais de 5 horas luz do Sol. Os corpos constituintes do </a:t>
            </a:r>
            <a:r>
              <a:rPr lang="pt-PT" b="1" dirty="0">
                <a:latin typeface="Times New Roman" panose="02020603050405020304" pitchFamily="18" charset="0"/>
                <a:ea typeface="Times New Roman" panose="02020603050405020304" pitchFamily="18" charset="0"/>
              </a:rPr>
              <a:t>Cinturão de Kuiper </a:t>
            </a:r>
            <a:r>
              <a:rPr lang="pt-PT" dirty="0">
                <a:latin typeface="Times New Roman" panose="02020603050405020304" pitchFamily="18" charset="0"/>
                <a:ea typeface="Times New Roman" panose="02020603050405020304" pitchFamily="18" charset="0"/>
              </a:rPr>
              <a:t>e da</a:t>
            </a:r>
            <a:r>
              <a:rPr lang="pt-PT" b="1" dirty="0">
                <a:latin typeface="Times New Roman" panose="02020603050405020304" pitchFamily="18" charset="0"/>
                <a:ea typeface="Times New Roman" panose="02020603050405020304" pitchFamily="18" charset="0"/>
              </a:rPr>
              <a:t> Nuvem de Oort</a:t>
            </a:r>
            <a:r>
              <a:rPr lang="pt-PT" dirty="0">
                <a:latin typeface="Times New Roman" panose="02020603050405020304" pitchFamily="18" charset="0"/>
                <a:ea typeface="Times New Roman" panose="02020603050405020304" pitchFamily="18" charset="0"/>
              </a:rPr>
              <a:t> são, em sua grande maioria, formados de constituintes mais leves, como água, metano e, em menor quantidade elementos rochosos, ou seja, o que é chamado de gelo sujo. Acredita-se, inclusive, que a origem dos oceanos terrestres teria sido um bombardeamento por cometas.</a:t>
            </a:r>
            <a:endParaRPr lang="pt-BR" dirty="0"/>
          </a:p>
        </p:txBody>
      </p:sp>
      <p:sp>
        <p:nvSpPr>
          <p:cNvPr id="6" name="Retângulo 5"/>
          <p:cNvSpPr/>
          <p:nvPr/>
        </p:nvSpPr>
        <p:spPr>
          <a:xfrm>
            <a:off x="1053737" y="6019246"/>
            <a:ext cx="9892938" cy="723916"/>
          </a:xfrm>
          <a:prstGeom prst="rect">
            <a:avLst/>
          </a:prstGeom>
        </p:spPr>
        <p:txBody>
          <a:bodyPr wrap="square">
            <a:spAutoFit/>
          </a:bodyPr>
          <a:lstStyle/>
          <a:p>
            <a:pPr algn="just">
              <a:lnSpc>
                <a:spcPct val="114000"/>
              </a:lnSpc>
            </a:pPr>
            <a:r>
              <a:rPr lang="pt-PT" dirty="0">
                <a:latin typeface="Times New Roman" panose="02020603050405020304" pitchFamily="18" charset="0"/>
                <a:ea typeface="Times New Roman" panose="02020603050405020304" pitchFamily="18" charset="0"/>
              </a:rPr>
              <a:t>duas, ficou cada vez mais diferente </a:t>
            </a:r>
            <a:r>
              <a:rPr lang="pt-PT" dirty="0" smtClean="0">
                <a:latin typeface="Times New Roman" panose="02020603050405020304" pitchFamily="18" charset="0"/>
                <a:ea typeface="Times New Roman" panose="02020603050405020304" pitchFamily="18" charset="0"/>
              </a:rPr>
              <a:t>de</a:t>
            </a:r>
            <a:r>
              <a:rPr lang="pt-BR" dirty="0" smtClean="0"/>
              <a:t> </a:t>
            </a:r>
            <a:r>
              <a:rPr lang="pt-PT" dirty="0" smtClean="0">
                <a:latin typeface="Times New Roman" panose="02020603050405020304" pitchFamily="18" charset="0"/>
                <a:ea typeface="Times New Roman" panose="02020603050405020304" pitchFamily="18" charset="0"/>
              </a:rPr>
              <a:t>corpos </a:t>
            </a:r>
            <a:r>
              <a:rPr lang="pt-PT" dirty="0">
                <a:latin typeface="Times New Roman" panose="02020603050405020304" pitchFamily="18" charset="0"/>
                <a:ea typeface="Times New Roman" panose="02020603050405020304" pitchFamily="18" charset="0"/>
              </a:rPr>
              <a:t>grandes e rochosos como Mercúrio, Vênus, Terra, Marte e dos gigantes gasosos, como Júpiter, Saturno, Urano e Netuno. </a:t>
            </a:r>
            <a:endParaRPr lang="pt-BR" dirty="0"/>
          </a:p>
        </p:txBody>
      </p:sp>
    </p:spTree>
    <p:extLst>
      <p:ext uri="{BB962C8B-B14F-4D97-AF65-F5344CB8AC3E}">
        <p14:creationId xmlns:p14="http://schemas.microsoft.com/office/powerpoint/2010/main" val="35314360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F4217E1-7B52-4A91-84DC-83C57AE72AD2}"/>
              </a:ext>
            </a:extLst>
          </p:cNvPr>
          <p:cNvSpPr/>
          <p:nvPr/>
        </p:nvSpPr>
        <p:spPr>
          <a:xfrm>
            <a:off x="127247" y="193920"/>
            <a:ext cx="8342050" cy="1473865"/>
          </a:xfrm>
          <a:prstGeom prst="rect">
            <a:avLst/>
          </a:prstGeom>
        </p:spPr>
        <p:txBody>
          <a:bodyPr wrap="square">
            <a:spAutoFit/>
          </a:bodyPr>
          <a:lstStyle/>
          <a:p>
            <a:pPr algn="just" hangingPunct="0">
              <a:lnSpc>
                <a:spcPct val="114000"/>
              </a:lnSpc>
              <a:spcAft>
                <a:spcPts val="0"/>
              </a:spcAft>
            </a:pPr>
            <a:r>
              <a:rPr lang="pt-PT" sz="1600" b="1" dirty="0">
                <a:latin typeface="Times New Roman" panose="02020603050405020304" pitchFamily="18" charset="0"/>
                <a:ea typeface="MS Mincho" panose="02020609040205080304" pitchFamily="49" charset="-128"/>
              </a:rPr>
              <a:t>Questão 8c) (0,5 ponto) </a:t>
            </a:r>
            <a:r>
              <a:rPr lang="pt-PT" sz="1600" b="1" dirty="0">
                <a:latin typeface="Times New Roman" panose="02020603050405020304" pitchFamily="18" charset="0"/>
                <a:ea typeface="Times New Roman" panose="02020603050405020304" pitchFamily="18" charset="0"/>
              </a:rPr>
              <a:t>Alcance</a:t>
            </a:r>
            <a:r>
              <a:rPr lang="pt-PT" sz="1600" dirty="0">
                <a:latin typeface="Times New Roman" panose="02020603050405020304" pitchFamily="18" charset="0"/>
                <a:ea typeface="Times New Roman" panose="02020603050405020304" pitchFamily="18" charset="0"/>
              </a:rPr>
              <a:t> é a distância entre o ponto de lançamento </a:t>
            </a:r>
            <a:r>
              <a:rPr lang="pt-PT" sz="1600" b="1" dirty="0">
                <a:latin typeface="Times New Roman" panose="02020603050405020304" pitchFamily="18" charset="0"/>
                <a:ea typeface="Times New Roman" panose="02020603050405020304" pitchFamily="18" charset="0"/>
              </a:rPr>
              <a:t>(C)</a:t>
            </a:r>
            <a:r>
              <a:rPr lang="pt-PT" sz="1600" dirty="0">
                <a:latin typeface="Times New Roman" panose="02020603050405020304" pitchFamily="18" charset="0"/>
                <a:ea typeface="Times New Roman" panose="02020603050405020304" pitchFamily="18" charset="0"/>
              </a:rPr>
              <a:t>(mostrado no eixo horizontal)</a:t>
            </a:r>
            <a:r>
              <a:rPr lang="pt-PT" sz="1600" b="1" dirty="0">
                <a:latin typeface="Times New Roman" panose="02020603050405020304" pitchFamily="18" charset="0"/>
                <a:ea typeface="Times New Roman" panose="02020603050405020304" pitchFamily="18" charset="0"/>
              </a:rPr>
              <a:t> </a:t>
            </a:r>
            <a:r>
              <a:rPr lang="pt-PT" sz="1600" dirty="0">
                <a:latin typeface="Times New Roman" panose="02020603050405020304" pitchFamily="18" charset="0"/>
                <a:ea typeface="Times New Roman" panose="02020603050405020304" pitchFamily="18" charset="0"/>
              </a:rPr>
              <a:t>e o ponto de impacto da carga-útil </a:t>
            </a:r>
            <a:r>
              <a:rPr lang="pt-PT" sz="1600" b="1" dirty="0">
                <a:latin typeface="Times New Roman" panose="02020603050405020304" pitchFamily="18" charset="0"/>
                <a:ea typeface="Times New Roman" panose="02020603050405020304" pitchFamily="18" charset="0"/>
              </a:rPr>
              <a:t>(D)</a:t>
            </a:r>
            <a:r>
              <a:rPr lang="pt-PT" sz="1600" dirty="0">
                <a:latin typeface="Times New Roman" panose="02020603050405020304" pitchFamily="18" charset="0"/>
                <a:ea typeface="Times New Roman" panose="02020603050405020304" pitchFamily="18" charset="0"/>
              </a:rPr>
              <a:t>, medida ao longo da superfície da Terra. Considerando a Terra uma esfera de raio de </a:t>
            </a:r>
            <a:r>
              <a:rPr lang="pt-PT" sz="1600" b="1" dirty="0">
                <a:latin typeface="Times New Roman" panose="02020603050405020304" pitchFamily="18" charset="0"/>
                <a:ea typeface="Times New Roman" panose="02020603050405020304" pitchFamily="18" charset="0"/>
              </a:rPr>
              <a:t>6.400 km</a:t>
            </a:r>
            <a:r>
              <a:rPr lang="pt-PT" sz="1600" dirty="0">
                <a:latin typeface="Times New Roman" panose="02020603050405020304" pitchFamily="18" charset="0"/>
                <a:ea typeface="Times New Roman" panose="02020603050405020304" pitchFamily="18" charset="0"/>
              </a:rPr>
              <a:t>, e assumindo que o vôo mostrado na Figura esteja contido no plano do Equador, determine o alcance do foguete. Assuma </a:t>
            </a:r>
            <a:r>
              <a:rPr lang="pt-PT" sz="1600" b="1" dirty="0">
                <a:latin typeface="Times New Roman" panose="02020603050405020304" pitchFamily="18" charset="0"/>
                <a:ea typeface="Times New Roman" panose="02020603050405020304" pitchFamily="18" charset="0"/>
              </a:rPr>
              <a:t>π ≈ 3 </a:t>
            </a:r>
            <a:r>
              <a:rPr lang="pt-PT" sz="1600" dirty="0">
                <a:latin typeface="Times New Roman" panose="02020603050405020304" pitchFamily="18" charset="0"/>
                <a:ea typeface="Times New Roman" panose="02020603050405020304" pitchFamily="18" charset="0"/>
              </a:rPr>
              <a:t>e faça uso das informações contidas na Figura.</a:t>
            </a:r>
            <a:endParaRPr lang="pt-BR" sz="1600" dirty="0">
              <a:effectLst/>
              <a:latin typeface="Times New Roman" panose="02020603050405020304" pitchFamily="18" charset="0"/>
              <a:ea typeface="Times New Roman" panose="02020603050405020304" pitchFamily="18" charset="0"/>
            </a:endParaRPr>
          </a:p>
        </p:txBody>
      </p:sp>
      <p:sp>
        <p:nvSpPr>
          <p:cNvPr id="3" name="Retângulo 2">
            <a:extLst>
              <a:ext uri="{FF2B5EF4-FFF2-40B4-BE49-F238E27FC236}">
                <a16:creationId xmlns:a16="http://schemas.microsoft.com/office/drawing/2014/main" id="{E53A6BE7-D2DC-47CE-B4F2-FF1C4C9C53F5}"/>
              </a:ext>
            </a:extLst>
          </p:cNvPr>
          <p:cNvSpPr/>
          <p:nvPr/>
        </p:nvSpPr>
        <p:spPr>
          <a:xfrm>
            <a:off x="136391" y="1682041"/>
            <a:ext cx="1040670" cy="338554"/>
          </a:xfrm>
          <a:prstGeom prst="rect">
            <a:avLst/>
          </a:prstGeom>
        </p:spPr>
        <p:txBody>
          <a:bodyPr wrap="none">
            <a:spAutoFit/>
          </a:bodyPr>
          <a:lstStyle/>
          <a:p>
            <a:r>
              <a:rPr lang="pt-PT" sz="1600" b="1" dirty="0">
                <a:latin typeface="Times New Roman" panose="02020603050405020304" pitchFamily="18" charset="0"/>
                <a:ea typeface="Times New Roman" panose="02020603050405020304" pitchFamily="18" charset="0"/>
              </a:rPr>
              <a:t>Resposta:</a:t>
            </a:r>
            <a:endParaRPr lang="pt-BR" sz="1600" dirty="0"/>
          </a:p>
        </p:txBody>
      </p:sp>
      <p:sp>
        <p:nvSpPr>
          <p:cNvPr id="4" name="Retângulo 3">
            <a:extLst>
              <a:ext uri="{FF2B5EF4-FFF2-40B4-BE49-F238E27FC236}">
                <a16:creationId xmlns:a16="http://schemas.microsoft.com/office/drawing/2014/main" id="{F1FB7B58-9EE1-4066-906E-51A5F16278B5}"/>
              </a:ext>
            </a:extLst>
          </p:cNvPr>
          <p:cNvSpPr/>
          <p:nvPr/>
        </p:nvSpPr>
        <p:spPr>
          <a:xfrm>
            <a:off x="145534" y="1666878"/>
            <a:ext cx="8342049" cy="653769"/>
          </a:xfrm>
          <a:prstGeom prst="rect">
            <a:avLst/>
          </a:prstGeom>
        </p:spPr>
        <p:txBody>
          <a:bodyPr wrap="square">
            <a:spAutoFit/>
          </a:bodyPr>
          <a:lstStyle/>
          <a:p>
            <a:pPr algn="just" hangingPunct="0">
              <a:lnSpc>
                <a:spcPct val="114000"/>
              </a:lnSpc>
            </a:pPr>
            <a:r>
              <a:rPr lang="pt-PT" sz="1600" dirty="0" smtClean="0">
                <a:solidFill>
                  <a:srgbClr val="FF0000"/>
                </a:solidFill>
                <a:latin typeface="Times New Roman" panose="02020603050405020304" pitchFamily="18" charset="0"/>
                <a:ea typeface="Times New Roman" panose="02020603050405020304" pitchFamily="18" charset="0"/>
              </a:rPr>
              <a:t>	O </a:t>
            </a:r>
            <a:r>
              <a:rPr lang="pt-PT" sz="1600" dirty="0">
                <a:solidFill>
                  <a:srgbClr val="FF0000"/>
                </a:solidFill>
                <a:latin typeface="Times New Roman" panose="02020603050405020304" pitchFamily="18" charset="0"/>
                <a:ea typeface="Times New Roman" panose="02020603050405020304" pitchFamily="18" charset="0"/>
              </a:rPr>
              <a:t>alcance é definido como a distância entre o ponto de lançamento (</a:t>
            </a:r>
            <a:r>
              <a:rPr lang="pt-PT" sz="1600" b="1" dirty="0">
                <a:solidFill>
                  <a:srgbClr val="FF0000"/>
                </a:solidFill>
                <a:latin typeface="Times New Roman" panose="02020603050405020304" pitchFamily="18" charset="0"/>
                <a:ea typeface="Times New Roman" panose="02020603050405020304" pitchFamily="18" charset="0"/>
              </a:rPr>
              <a:t>C</a:t>
            </a:r>
            <a:r>
              <a:rPr lang="pt-PT" sz="1600" dirty="0">
                <a:solidFill>
                  <a:srgbClr val="FF0000"/>
                </a:solidFill>
                <a:latin typeface="Times New Roman" panose="02020603050405020304" pitchFamily="18" charset="0"/>
                <a:ea typeface="Times New Roman" panose="02020603050405020304" pitchFamily="18" charset="0"/>
              </a:rPr>
              <a:t>) e o ponto de impacto (</a:t>
            </a:r>
            <a:r>
              <a:rPr lang="pt-PT" sz="1600" b="1" dirty="0">
                <a:solidFill>
                  <a:srgbClr val="FF0000"/>
                </a:solidFill>
                <a:latin typeface="Times New Roman" panose="02020603050405020304" pitchFamily="18" charset="0"/>
                <a:ea typeface="Times New Roman" panose="02020603050405020304" pitchFamily="18" charset="0"/>
              </a:rPr>
              <a:t>D</a:t>
            </a:r>
            <a:r>
              <a:rPr lang="pt-PT" sz="1600" dirty="0">
                <a:solidFill>
                  <a:srgbClr val="FF0000"/>
                </a:solidFill>
                <a:latin typeface="Times New Roman" panose="02020603050405020304" pitchFamily="18" charset="0"/>
                <a:ea typeface="Times New Roman" panose="02020603050405020304" pitchFamily="18" charset="0"/>
              </a:rPr>
              <a:t>).  O enunciado estabelece que o plano de vôo está contido no plano do </a:t>
            </a:r>
            <a:r>
              <a:rPr lang="pt-PT" sz="1600" dirty="0" smtClean="0">
                <a:solidFill>
                  <a:srgbClr val="FF0000"/>
                </a:solidFill>
                <a:latin typeface="Times New Roman" panose="02020603050405020304" pitchFamily="18" charset="0"/>
                <a:ea typeface="Times New Roman" panose="02020603050405020304" pitchFamily="18" charset="0"/>
              </a:rPr>
              <a:t>Equador</a:t>
            </a:r>
            <a:endParaRPr lang="pt-BR" sz="1600" dirty="0">
              <a:solidFill>
                <a:srgbClr val="FF0000"/>
              </a:solidFill>
              <a:latin typeface="Times New Roman" panose="02020603050405020304" pitchFamily="18" charset="0"/>
              <a:ea typeface="Times New Roman" panose="02020603050405020304" pitchFamily="18" charset="0"/>
            </a:endParaRPr>
          </a:p>
        </p:txBody>
      </p:sp>
      <p:pic>
        <p:nvPicPr>
          <p:cNvPr id="11266" name="Picture 2" descr="3graus">
            <a:extLst>
              <a:ext uri="{FF2B5EF4-FFF2-40B4-BE49-F238E27FC236}">
                <a16:creationId xmlns:a16="http://schemas.microsoft.com/office/drawing/2014/main" id="{035625F5-310E-4DB6-A42C-0213F00547AD}"/>
              </a:ext>
            </a:extLst>
          </p:cNvPr>
          <p:cNvPicPr>
            <a:picLocks noChangeAspect="1" noChangeArrowheads="1"/>
          </p:cNvPicPr>
          <p:nvPr/>
        </p:nvPicPr>
        <p:blipFill>
          <a:blip r:embed="rId2" cstate="hqprint">
            <a:lum bright="-18000" contrast="30000"/>
            <a:extLst>
              <a:ext uri="{28A0092B-C50C-407E-A947-70E740481C1C}">
                <a14:useLocalDpi xmlns:a14="http://schemas.microsoft.com/office/drawing/2010/main" val="0"/>
              </a:ext>
            </a:extLst>
          </a:blip>
          <a:srcRect/>
          <a:stretch>
            <a:fillRect/>
          </a:stretch>
        </p:blipFill>
        <p:spPr bwMode="auto">
          <a:xfrm>
            <a:off x="8508801" y="3099426"/>
            <a:ext cx="3461121" cy="2420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a:extLst>
              <a:ext uri="{FF2B5EF4-FFF2-40B4-BE49-F238E27FC236}">
                <a16:creationId xmlns:a16="http://schemas.microsoft.com/office/drawing/2014/main" id="{5214BAFF-1E9D-4E5C-995F-7911BA225D21}"/>
              </a:ext>
            </a:extLst>
          </p:cNvPr>
          <p:cNvSpPr/>
          <p:nvPr/>
        </p:nvSpPr>
        <p:spPr>
          <a:xfrm>
            <a:off x="127246" y="3071994"/>
            <a:ext cx="8212082" cy="1776640"/>
          </a:xfrm>
          <a:prstGeom prst="rect">
            <a:avLst/>
          </a:prstGeom>
        </p:spPr>
        <p:txBody>
          <a:bodyPr wrap="square">
            <a:spAutoFit/>
          </a:bodyPr>
          <a:lstStyle/>
          <a:p>
            <a:pPr algn="just">
              <a:lnSpc>
                <a:spcPct val="114000"/>
              </a:lnSpc>
            </a:pPr>
            <a:r>
              <a:rPr lang="pt-PT" sz="1600" b="1" dirty="0">
                <a:latin typeface="Times New Roman" panose="02020603050405020304" pitchFamily="18" charset="0"/>
                <a:ea typeface="Times New Roman" panose="02020603050405020304" pitchFamily="18" charset="0"/>
              </a:rPr>
              <a:t>Primeira Possibilidade: </a:t>
            </a:r>
            <a:r>
              <a:rPr lang="pt-PT" sz="1600" dirty="0">
                <a:latin typeface="Times New Roman" panose="02020603050405020304" pitchFamily="18" charset="0"/>
                <a:ea typeface="Times New Roman" panose="02020603050405020304" pitchFamily="18" charset="0"/>
              </a:rPr>
              <a:t>O alcance é dado pelo comprimento do arco CD.  Da geometria, o comprimento do arco CD é igual a </a:t>
            </a:r>
            <a:r>
              <a:rPr lang="pt-PT" sz="1600" i="1" dirty="0">
                <a:latin typeface="Times New Roman" panose="02020603050405020304" pitchFamily="18" charset="0"/>
                <a:ea typeface="Times New Roman" panose="02020603050405020304" pitchFamily="18" charset="0"/>
              </a:rPr>
              <a:t>R </a:t>
            </a:r>
            <a:r>
              <a:rPr lang="pt-PT" sz="1600" i="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PT" sz="1600" i="1" dirty="0">
                <a:latin typeface="Times New Roman" panose="02020603050405020304" pitchFamily="18" charset="0"/>
                <a:ea typeface="Times New Roman" panose="02020603050405020304" pitchFamily="18" charset="0"/>
              </a:rPr>
              <a:t> </a:t>
            </a:r>
            <a:r>
              <a:rPr lang="pt-PT" sz="1600" i="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PT" sz="1600" dirty="0">
                <a:latin typeface="Times New Roman" panose="02020603050405020304" pitchFamily="18" charset="0"/>
                <a:ea typeface="Times New Roman" panose="02020603050405020304" pitchFamily="18" charset="0"/>
              </a:rPr>
              <a:t>, onde </a:t>
            </a:r>
            <a:r>
              <a:rPr lang="pt-PT" sz="1600" i="1" dirty="0">
                <a:latin typeface="Times New Roman" panose="02020603050405020304" pitchFamily="18" charset="0"/>
                <a:ea typeface="Times New Roman" panose="02020603050405020304" pitchFamily="18" charset="0"/>
              </a:rPr>
              <a:t>R</a:t>
            </a:r>
            <a:r>
              <a:rPr lang="pt-PT" sz="1600" dirty="0">
                <a:latin typeface="Times New Roman" panose="02020603050405020304" pitchFamily="18" charset="0"/>
                <a:ea typeface="Times New Roman" panose="02020603050405020304" pitchFamily="18" charset="0"/>
              </a:rPr>
              <a:t> é o raio da Terra (dado fornecido, R = 6.400 km) e </a:t>
            </a:r>
            <a:r>
              <a:rPr lang="pt-PT" sz="1600" i="1"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PT" sz="1600" dirty="0">
                <a:latin typeface="Times New Roman" panose="02020603050405020304" pitchFamily="18" charset="0"/>
                <a:ea typeface="Times New Roman" panose="02020603050405020304" pitchFamily="18" charset="0"/>
              </a:rPr>
              <a:t> é o ângulo que determina o arco CD.  De acordo com a Figura, o foguete é lançado da longitude 44</a:t>
            </a:r>
            <a:r>
              <a:rPr lang="pt-PT" sz="1600" baseline="30000" dirty="0">
                <a:latin typeface="Times New Roman" panose="02020603050405020304" pitchFamily="18" charset="0"/>
                <a:ea typeface="Times New Roman" panose="02020603050405020304" pitchFamily="18" charset="0"/>
              </a:rPr>
              <a:t>o</a:t>
            </a:r>
            <a:r>
              <a:rPr lang="pt-PT" sz="1600" dirty="0">
                <a:latin typeface="Times New Roman" panose="02020603050405020304" pitchFamily="18" charset="0"/>
                <a:ea typeface="Times New Roman" panose="02020603050405020304" pitchFamily="18" charset="0"/>
              </a:rPr>
              <a:t> (</a:t>
            </a:r>
            <a:r>
              <a:rPr lang="pt-PT" sz="1600" b="1" dirty="0">
                <a:latin typeface="Times New Roman" panose="02020603050405020304" pitchFamily="18" charset="0"/>
                <a:ea typeface="Times New Roman" panose="02020603050405020304" pitchFamily="18" charset="0"/>
              </a:rPr>
              <a:t>Ponto C</a:t>
            </a:r>
            <a:r>
              <a:rPr lang="pt-PT" sz="1600" dirty="0">
                <a:latin typeface="Times New Roman" panose="02020603050405020304" pitchFamily="18" charset="0"/>
                <a:ea typeface="Times New Roman" panose="02020603050405020304" pitchFamily="18" charset="0"/>
              </a:rPr>
              <a:t>) e impacta no mar na longitude de 41</a:t>
            </a:r>
            <a:r>
              <a:rPr lang="pt-PT" sz="1600" baseline="30000" dirty="0">
                <a:latin typeface="Times New Roman" panose="02020603050405020304" pitchFamily="18" charset="0"/>
                <a:ea typeface="Times New Roman" panose="02020603050405020304" pitchFamily="18" charset="0"/>
              </a:rPr>
              <a:t>o</a:t>
            </a:r>
            <a:r>
              <a:rPr lang="pt-PT" sz="1600" dirty="0">
                <a:latin typeface="Times New Roman" panose="02020603050405020304" pitchFamily="18" charset="0"/>
                <a:ea typeface="Times New Roman" panose="02020603050405020304" pitchFamily="18" charset="0"/>
              </a:rPr>
              <a:t> (</a:t>
            </a:r>
            <a:r>
              <a:rPr lang="pt-PT" sz="1600" b="1" dirty="0">
                <a:latin typeface="Times New Roman" panose="02020603050405020304" pitchFamily="18" charset="0"/>
                <a:ea typeface="Times New Roman" panose="02020603050405020304" pitchFamily="18" charset="0"/>
              </a:rPr>
              <a:t>Ponto D</a:t>
            </a:r>
            <a:r>
              <a:rPr lang="pt-PT" sz="1600" dirty="0">
                <a:latin typeface="Times New Roman" panose="02020603050405020304" pitchFamily="18" charset="0"/>
                <a:ea typeface="Times New Roman" panose="02020603050405020304" pitchFamily="18" charset="0"/>
              </a:rPr>
              <a:t>).  Portanto, ele percorreu um ângulo equivalente a 3</a:t>
            </a:r>
            <a:r>
              <a:rPr lang="pt-PT" sz="1600" baseline="30000" dirty="0">
                <a:latin typeface="Times New Roman" panose="02020603050405020304" pitchFamily="18" charset="0"/>
                <a:ea typeface="Times New Roman" panose="02020603050405020304" pitchFamily="18" charset="0"/>
              </a:rPr>
              <a:t>o</a:t>
            </a:r>
            <a:r>
              <a:rPr lang="pt-PT" sz="1600" dirty="0">
                <a:latin typeface="Times New Roman" panose="02020603050405020304" pitchFamily="18" charset="0"/>
                <a:ea typeface="Times New Roman" panose="02020603050405020304" pitchFamily="18" charset="0"/>
              </a:rPr>
              <a:t>.   Para o cálculo do comprimento do arco, é necessária a transformação do ângulo de graus para radianos.</a:t>
            </a:r>
            <a:endParaRPr lang="pt-BR" sz="1600" dirty="0"/>
          </a:p>
        </p:txBody>
      </p:sp>
      <p:sp>
        <p:nvSpPr>
          <p:cNvPr id="8" name="Retângulo 7">
            <a:extLst>
              <a:ext uri="{FF2B5EF4-FFF2-40B4-BE49-F238E27FC236}">
                <a16:creationId xmlns:a16="http://schemas.microsoft.com/office/drawing/2014/main" id="{1DA57671-4D25-4B48-9785-68BF35BD859A}"/>
              </a:ext>
            </a:extLst>
          </p:cNvPr>
          <p:cNvSpPr/>
          <p:nvPr/>
        </p:nvSpPr>
        <p:spPr>
          <a:xfrm>
            <a:off x="154678" y="4878506"/>
            <a:ext cx="1871025" cy="338554"/>
          </a:xfrm>
          <a:prstGeom prst="rect">
            <a:avLst/>
          </a:prstGeom>
        </p:spPr>
        <p:txBody>
          <a:bodyPr wrap="none">
            <a:spAutoFit/>
          </a:bodyPr>
          <a:lstStyle/>
          <a:p>
            <a:r>
              <a:rPr lang="pt-PT" sz="1600" dirty="0">
                <a:latin typeface="Times New Roman" panose="02020603050405020304" pitchFamily="18" charset="0"/>
                <a:ea typeface="Times New Roman" panose="02020603050405020304" pitchFamily="18" charset="0"/>
              </a:rPr>
              <a:t>Dessa forma, tem-se</a:t>
            </a:r>
            <a:endParaRPr lang="pt-BR" sz="1600" dirty="0"/>
          </a:p>
        </p:txBody>
      </p:sp>
      <mc:AlternateContent xmlns:mc="http://schemas.openxmlformats.org/markup-compatibility/2006">
        <mc:Choice xmlns:a14="http://schemas.microsoft.com/office/drawing/2010/main" Requires="a14">
          <p:sp>
            <p:nvSpPr>
              <p:cNvPr id="9" name="Retângulo 8">
                <a:extLst>
                  <a:ext uri="{FF2B5EF4-FFF2-40B4-BE49-F238E27FC236}">
                    <a16:creationId xmlns:a16="http://schemas.microsoft.com/office/drawing/2014/main" id="{5ED02B7B-2A58-439D-9E08-8E360A53C4B1}"/>
                  </a:ext>
                </a:extLst>
              </p:cNvPr>
              <p:cNvSpPr/>
              <p:nvPr/>
            </p:nvSpPr>
            <p:spPr>
              <a:xfrm>
                <a:off x="2077721" y="5154717"/>
                <a:ext cx="6113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𝜃</m:t>
                      </m:r>
                      <m:r>
                        <a:rPr lang="pt-BR" i="0">
                          <a:latin typeface="Cambria Math" panose="02040503050406030204" pitchFamily="18" charset="0"/>
                        </a:rPr>
                        <m:t>=</m:t>
                      </m:r>
                    </m:oMath>
                  </m:oMathPara>
                </a14:m>
                <a:endParaRPr lang="pt-BR" dirty="0"/>
              </a:p>
            </p:txBody>
          </p:sp>
        </mc:Choice>
        <mc:Fallback>
          <p:sp>
            <p:nvSpPr>
              <p:cNvPr id="9" name="Retângulo 8">
                <a:extLst>
                  <a:ext uri="{FF2B5EF4-FFF2-40B4-BE49-F238E27FC236}">
                    <a16:creationId xmlns:a16="http://schemas.microsoft.com/office/drawing/2014/main" id="{5ED02B7B-2A58-439D-9E08-8E360A53C4B1}"/>
                  </a:ext>
                </a:extLst>
              </p:cNvPr>
              <p:cNvSpPr>
                <a:spLocks noRot="1" noChangeAspect="1" noMove="1" noResize="1" noEditPoints="1" noAdjustHandles="1" noChangeArrowheads="1" noChangeShapeType="1" noTextEdit="1"/>
              </p:cNvSpPr>
              <p:nvPr/>
            </p:nvSpPr>
            <p:spPr>
              <a:xfrm>
                <a:off x="2077721" y="5154717"/>
                <a:ext cx="611385" cy="369332"/>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0" name="Retângulo 9">
                <a:extLst>
                  <a:ext uri="{FF2B5EF4-FFF2-40B4-BE49-F238E27FC236}">
                    <a16:creationId xmlns:a16="http://schemas.microsoft.com/office/drawing/2014/main" id="{D69887E3-0023-4185-801C-1404F1AC362E}"/>
                  </a:ext>
                </a:extLst>
              </p:cNvPr>
              <p:cNvSpPr/>
              <p:nvPr/>
            </p:nvSpPr>
            <p:spPr>
              <a:xfrm>
                <a:off x="2571607" y="4955752"/>
                <a:ext cx="1375761"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a:latin typeface="Cambria Math" panose="02040503050406030204" pitchFamily="18" charset="0"/>
                            </a:rPr>
                          </m:ctrlPr>
                        </m:fPr>
                        <m:num>
                          <m:sSup>
                            <m:sSupPr>
                              <m:ctrlPr>
                                <a:rPr lang="pt-BR" i="1">
                                  <a:latin typeface="Cambria Math" panose="02040503050406030204" pitchFamily="18" charset="0"/>
                                </a:rPr>
                              </m:ctrlPr>
                            </m:sSupPr>
                            <m:e>
                              <m:r>
                                <a:rPr lang="pt-BR">
                                  <a:latin typeface="Cambria Math" panose="02040503050406030204" pitchFamily="18" charset="0"/>
                                </a:rPr>
                                <m:t>3</m:t>
                              </m:r>
                            </m:e>
                            <m:sup>
                              <m:r>
                                <a:rPr lang="pt-BR" i="0">
                                  <a:latin typeface="Cambria Math" panose="02040503050406030204" pitchFamily="18" charset="0"/>
                                </a:rPr>
                                <m:t>0</m:t>
                              </m:r>
                            </m:sup>
                          </m:sSup>
                        </m:num>
                        <m:den>
                          <m:r>
                            <a:rPr lang="pt-BR" i="0">
                              <a:latin typeface="Cambria Math" panose="02040503050406030204" pitchFamily="18" charset="0"/>
                            </a:rPr>
                            <m:t>18</m:t>
                          </m:r>
                          <m:sSup>
                            <m:sSupPr>
                              <m:ctrlPr>
                                <a:rPr lang="pt-BR" i="1">
                                  <a:latin typeface="Cambria Math" panose="02040503050406030204" pitchFamily="18" charset="0"/>
                                </a:rPr>
                              </m:ctrlPr>
                            </m:sSupPr>
                            <m:e>
                              <m:r>
                                <a:rPr lang="pt-BR" i="0">
                                  <a:latin typeface="Cambria Math" panose="02040503050406030204" pitchFamily="18" charset="0"/>
                                </a:rPr>
                                <m:t>0</m:t>
                              </m:r>
                            </m:e>
                            <m:sup>
                              <m:r>
                                <a:rPr lang="pt-BR" i="0">
                                  <a:latin typeface="Cambria Math" panose="02040503050406030204" pitchFamily="18" charset="0"/>
                                </a:rPr>
                                <m:t>0</m:t>
                              </m:r>
                            </m:sup>
                          </m:sSup>
                        </m:den>
                      </m:f>
                      <m:r>
                        <a:rPr lang="pt-BR" i="0">
                          <a:latin typeface="Cambria Math" panose="02040503050406030204" pitchFamily="18" charset="0"/>
                        </a:rPr>
                        <m:t>×</m:t>
                      </m:r>
                      <m:r>
                        <a:rPr lang="pt-BR" i="1">
                          <a:latin typeface="Cambria Math" panose="02040503050406030204" pitchFamily="18" charset="0"/>
                        </a:rPr>
                        <m:t>𝜋</m:t>
                      </m:r>
                      <m:r>
                        <a:rPr lang="pt-BR" i="0">
                          <a:latin typeface="Cambria Math" panose="02040503050406030204" pitchFamily="18" charset="0"/>
                        </a:rPr>
                        <m:t>=</m:t>
                      </m:r>
                    </m:oMath>
                  </m:oMathPara>
                </a14:m>
                <a:endParaRPr lang="pt-BR" dirty="0"/>
              </a:p>
            </p:txBody>
          </p:sp>
        </mc:Choice>
        <mc:Fallback>
          <p:sp>
            <p:nvSpPr>
              <p:cNvPr id="10" name="Retângulo 9">
                <a:extLst>
                  <a:ext uri="{FF2B5EF4-FFF2-40B4-BE49-F238E27FC236}">
                    <a16:creationId xmlns:a16="http://schemas.microsoft.com/office/drawing/2014/main" id="{D69887E3-0023-4185-801C-1404F1AC362E}"/>
                  </a:ext>
                </a:extLst>
              </p:cNvPr>
              <p:cNvSpPr>
                <a:spLocks noRot="1" noChangeAspect="1" noMove="1" noResize="1" noEditPoints="1" noAdjustHandles="1" noChangeArrowheads="1" noChangeShapeType="1" noTextEdit="1"/>
              </p:cNvSpPr>
              <p:nvPr/>
            </p:nvSpPr>
            <p:spPr>
              <a:xfrm>
                <a:off x="2571607" y="4955752"/>
                <a:ext cx="1375761" cy="648126"/>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1" name="Retângulo 10">
                <a:extLst>
                  <a:ext uri="{FF2B5EF4-FFF2-40B4-BE49-F238E27FC236}">
                    <a16:creationId xmlns:a16="http://schemas.microsoft.com/office/drawing/2014/main" id="{E2E3D597-D21D-494B-9C29-7918E3B8806B}"/>
                  </a:ext>
                </a:extLst>
              </p:cNvPr>
              <p:cNvSpPr/>
              <p:nvPr/>
            </p:nvSpPr>
            <p:spPr>
              <a:xfrm>
                <a:off x="3836536" y="5108647"/>
                <a:ext cx="1417311" cy="461473"/>
              </a:xfrm>
              <a:prstGeom prst="rect">
                <a:avLst/>
              </a:prstGeom>
            </p:spPr>
            <p:txBody>
              <a:bodyPr wrap="none">
                <a:spAutoFit/>
              </a:bodyPr>
              <a:lstStyle/>
              <a:p>
                <a14:m>
                  <m:oMath xmlns:m="http://schemas.openxmlformats.org/officeDocument/2006/math">
                    <m:f>
                      <m:fPr>
                        <m:ctrlPr>
                          <a:rPr lang="pt-BR" i="1">
                            <a:latin typeface="Cambria Math" panose="02040503050406030204" pitchFamily="18" charset="0"/>
                          </a:rPr>
                        </m:ctrlPr>
                      </m:fPr>
                      <m:num>
                        <m:r>
                          <a:rPr lang="pt-PT" i="1">
                            <a:latin typeface="Cambria Math" panose="02040503050406030204" pitchFamily="18" charset="0"/>
                            <a:ea typeface="Times New Roman" panose="02020603050405020304" pitchFamily="18" charset="0"/>
                            <a:cs typeface="Times New Roman" panose="02020603050405020304" pitchFamily="18" charset="0"/>
                          </a:rPr>
                          <m:t>𝜋</m:t>
                        </m:r>
                      </m:num>
                      <m:den>
                        <m:r>
                          <a:rPr lang="pt-PT" i="1">
                            <a:latin typeface="Cambria Math" panose="02040503050406030204" pitchFamily="18" charset="0"/>
                            <a:ea typeface="Times New Roman" panose="02020603050405020304" pitchFamily="18" charset="0"/>
                            <a:cs typeface="Times New Roman" panose="02020603050405020304" pitchFamily="18" charset="0"/>
                          </a:rPr>
                          <m:t>60</m:t>
                        </m:r>
                      </m:den>
                    </m:f>
                    <m:r>
                      <a:rPr lang="pt-PT" i="1">
                        <a:latin typeface="Cambria Math" panose="02040503050406030204" pitchFamily="18" charset="0"/>
                        <a:ea typeface="Times New Roman" panose="02020603050405020304" pitchFamily="18" charset="0"/>
                        <a:cs typeface="Times New Roman" panose="02020603050405020304" pitchFamily="18" charset="0"/>
                      </a:rPr>
                      <m:t>𝑟𝑎𝑑𝑖𝑎𝑛𝑜𝑠</m:t>
                    </m:r>
                  </m:oMath>
                </a14:m>
                <a:r>
                  <a:rPr lang="pt-PT" dirty="0">
                    <a:latin typeface="Times New Roman" panose="02020603050405020304" pitchFamily="18" charset="0"/>
                    <a:ea typeface="Times New Roman" panose="02020603050405020304" pitchFamily="18" charset="0"/>
                  </a:rPr>
                  <a:t>.</a:t>
                </a:r>
                <a:endParaRPr lang="pt-BR" dirty="0"/>
              </a:p>
            </p:txBody>
          </p:sp>
        </mc:Choice>
        <mc:Fallback>
          <p:sp>
            <p:nvSpPr>
              <p:cNvPr id="11" name="Retângulo 10">
                <a:extLst>
                  <a:ext uri="{FF2B5EF4-FFF2-40B4-BE49-F238E27FC236}">
                    <a16:creationId xmlns:a16="http://schemas.microsoft.com/office/drawing/2014/main" id="{E2E3D597-D21D-494B-9C29-7918E3B8806B}"/>
                  </a:ext>
                </a:extLst>
              </p:cNvPr>
              <p:cNvSpPr>
                <a:spLocks noRot="1" noChangeAspect="1" noMove="1" noResize="1" noEditPoints="1" noAdjustHandles="1" noChangeArrowheads="1" noChangeShapeType="1" noTextEdit="1"/>
              </p:cNvSpPr>
              <p:nvPr/>
            </p:nvSpPr>
            <p:spPr>
              <a:xfrm>
                <a:off x="3836536" y="5108647"/>
                <a:ext cx="1417311" cy="461473"/>
              </a:xfrm>
              <a:prstGeom prst="rect">
                <a:avLst/>
              </a:prstGeom>
              <a:blipFill>
                <a:blip r:embed="rId5"/>
                <a:stretch>
                  <a:fillRect r="-3004" b="-6579"/>
                </a:stretch>
              </a:blipFill>
            </p:spPr>
            <p:txBody>
              <a:bodyPr/>
              <a:lstStyle/>
              <a:p>
                <a:r>
                  <a:rPr lang="pt-BR">
                    <a:noFill/>
                  </a:rPr>
                  <a:t> </a:t>
                </a:r>
              </a:p>
            </p:txBody>
          </p:sp>
        </mc:Fallback>
      </mc:AlternateContent>
      <p:sp>
        <p:nvSpPr>
          <p:cNvPr id="12" name="Retângulo 11">
            <a:extLst>
              <a:ext uri="{FF2B5EF4-FFF2-40B4-BE49-F238E27FC236}">
                <a16:creationId xmlns:a16="http://schemas.microsoft.com/office/drawing/2014/main" id="{86239CA2-25D3-49B9-BC5B-69BBE175982E}"/>
              </a:ext>
            </a:extLst>
          </p:cNvPr>
          <p:cNvSpPr/>
          <p:nvPr/>
        </p:nvSpPr>
        <p:spPr>
          <a:xfrm>
            <a:off x="5212297" y="5154717"/>
            <a:ext cx="1082348" cy="369332"/>
          </a:xfrm>
          <a:prstGeom prst="rect">
            <a:avLst/>
          </a:prstGeom>
        </p:spPr>
        <p:txBody>
          <a:bodyPr wrap="none">
            <a:spAutoFit/>
          </a:bodyPr>
          <a:lstStyle/>
          <a:p>
            <a:r>
              <a:rPr lang="pt-PT" dirty="0">
                <a:latin typeface="Times New Roman" panose="02020603050405020304" pitchFamily="18" charset="0"/>
                <a:ea typeface="Times New Roman" panose="02020603050405020304" pitchFamily="18" charset="0"/>
              </a:rPr>
              <a:t>Portanto, </a:t>
            </a:r>
            <a:endParaRPr lang="pt-BR" dirty="0"/>
          </a:p>
        </p:txBody>
      </p:sp>
      <mc:AlternateContent xmlns:mc="http://schemas.openxmlformats.org/markup-compatibility/2006">
        <mc:Choice xmlns:a14="http://schemas.microsoft.com/office/drawing/2010/main" Requires="a14">
          <p:sp>
            <p:nvSpPr>
              <p:cNvPr id="13" name="Retângulo 12">
                <a:extLst>
                  <a:ext uri="{FF2B5EF4-FFF2-40B4-BE49-F238E27FC236}">
                    <a16:creationId xmlns:a16="http://schemas.microsoft.com/office/drawing/2014/main" id="{097E0C79-F9E0-4773-8374-FE136AA8DD19}"/>
                  </a:ext>
                </a:extLst>
              </p:cNvPr>
              <p:cNvSpPr/>
              <p:nvPr/>
            </p:nvSpPr>
            <p:spPr>
              <a:xfrm>
                <a:off x="6128925" y="5138398"/>
                <a:ext cx="779701"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pos m:val="top"/>
                          <m:ctrlPr>
                            <a:rPr lang="pt-BR" i="1">
                              <a:latin typeface="Cambria Math" panose="02040503050406030204" pitchFamily="18" charset="0"/>
                            </a:rPr>
                          </m:ctrlPr>
                        </m:barPr>
                        <m:e>
                          <m:r>
                            <a:rPr lang="pt-BR" i="1">
                              <a:latin typeface="Cambria Math" panose="02040503050406030204" pitchFamily="18" charset="0"/>
                            </a:rPr>
                            <m:t>𝐶𝐷</m:t>
                          </m:r>
                        </m:e>
                      </m:bar>
                      <m:r>
                        <a:rPr lang="pt-BR" i="0">
                          <a:latin typeface="Cambria Math" panose="02040503050406030204" pitchFamily="18" charset="0"/>
                        </a:rPr>
                        <m:t>=</m:t>
                      </m:r>
                    </m:oMath>
                  </m:oMathPara>
                </a14:m>
                <a:endParaRPr lang="pt-BR" dirty="0"/>
              </a:p>
            </p:txBody>
          </p:sp>
        </mc:Choice>
        <mc:Fallback>
          <p:sp>
            <p:nvSpPr>
              <p:cNvPr id="13" name="Retângulo 12">
                <a:extLst>
                  <a:ext uri="{FF2B5EF4-FFF2-40B4-BE49-F238E27FC236}">
                    <a16:creationId xmlns:a16="http://schemas.microsoft.com/office/drawing/2014/main" id="{097E0C79-F9E0-4773-8374-FE136AA8DD19}"/>
                  </a:ext>
                </a:extLst>
              </p:cNvPr>
              <p:cNvSpPr>
                <a:spLocks noRot="1" noChangeAspect="1" noMove="1" noResize="1" noEditPoints="1" noAdjustHandles="1" noChangeArrowheads="1" noChangeShapeType="1" noTextEdit="1"/>
              </p:cNvSpPr>
              <p:nvPr/>
            </p:nvSpPr>
            <p:spPr>
              <a:xfrm>
                <a:off x="6128925" y="5138398"/>
                <a:ext cx="779701" cy="401970"/>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4" name="Retângulo 13">
                <a:extLst>
                  <a:ext uri="{FF2B5EF4-FFF2-40B4-BE49-F238E27FC236}">
                    <a16:creationId xmlns:a16="http://schemas.microsoft.com/office/drawing/2014/main" id="{B1F53057-6635-4D75-8350-CE18E46707FB}"/>
                  </a:ext>
                </a:extLst>
              </p:cNvPr>
              <p:cNvSpPr/>
              <p:nvPr/>
            </p:nvSpPr>
            <p:spPr>
              <a:xfrm>
                <a:off x="6723504" y="5056998"/>
                <a:ext cx="1274708" cy="564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6400</m:t>
                      </m:r>
                      <m:r>
                        <a:rPr lang="pt-BR" i="0">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𝜋</m:t>
                          </m:r>
                        </m:num>
                        <m:den>
                          <m:r>
                            <a:rPr lang="pt-BR" i="0">
                              <a:latin typeface="Cambria Math" panose="02040503050406030204" pitchFamily="18" charset="0"/>
                            </a:rPr>
                            <m:t>60</m:t>
                          </m:r>
                        </m:den>
                      </m:f>
                    </m:oMath>
                  </m:oMathPara>
                </a14:m>
                <a:endParaRPr lang="pt-BR" dirty="0"/>
              </a:p>
            </p:txBody>
          </p:sp>
        </mc:Choice>
        <mc:Fallback>
          <p:sp>
            <p:nvSpPr>
              <p:cNvPr id="14" name="Retângulo 13">
                <a:extLst>
                  <a:ext uri="{FF2B5EF4-FFF2-40B4-BE49-F238E27FC236}">
                    <a16:creationId xmlns:a16="http://schemas.microsoft.com/office/drawing/2014/main" id="{B1F53057-6635-4D75-8350-CE18E46707FB}"/>
                  </a:ext>
                </a:extLst>
              </p:cNvPr>
              <p:cNvSpPr>
                <a:spLocks noRot="1" noChangeAspect="1" noMove="1" noResize="1" noEditPoints="1" noAdjustHandles="1" noChangeArrowheads="1" noChangeShapeType="1" noTextEdit="1"/>
              </p:cNvSpPr>
              <p:nvPr/>
            </p:nvSpPr>
            <p:spPr>
              <a:xfrm>
                <a:off x="6723504" y="5056998"/>
                <a:ext cx="1274708" cy="564770"/>
              </a:xfrm>
              <a:prstGeom prst="rect">
                <a:avLst/>
              </a:prstGeom>
              <a:blipFill>
                <a:blip r:embed="rId7"/>
                <a:stretch>
                  <a:fillRect/>
                </a:stretch>
              </a:blipFill>
            </p:spPr>
            <p:txBody>
              <a:bodyPr/>
              <a:lstStyle/>
              <a:p>
                <a:r>
                  <a:rPr lang="pt-BR">
                    <a:noFill/>
                  </a:rPr>
                  <a:t> </a:t>
                </a:r>
              </a:p>
            </p:txBody>
          </p:sp>
        </mc:Fallback>
      </mc:AlternateContent>
      <p:sp>
        <p:nvSpPr>
          <p:cNvPr id="15" name="Retângulo 14">
            <a:extLst>
              <a:ext uri="{FF2B5EF4-FFF2-40B4-BE49-F238E27FC236}">
                <a16:creationId xmlns:a16="http://schemas.microsoft.com/office/drawing/2014/main" id="{606C0F0D-6B33-4D92-9973-6A6EB0394484}"/>
              </a:ext>
            </a:extLst>
          </p:cNvPr>
          <p:cNvSpPr/>
          <p:nvPr/>
        </p:nvSpPr>
        <p:spPr>
          <a:xfrm>
            <a:off x="2093206" y="5852914"/>
            <a:ext cx="2566728" cy="369332"/>
          </a:xfrm>
          <a:prstGeom prst="rect">
            <a:avLst/>
          </a:prstGeom>
        </p:spPr>
        <p:txBody>
          <a:bodyPr wrap="none">
            <a:spAutoFit/>
          </a:bodyPr>
          <a:lstStyle/>
          <a:p>
            <a:r>
              <a:rPr lang="pt-PT" dirty="0">
                <a:latin typeface="Times New Roman" panose="02020603050405020304" pitchFamily="18" charset="0"/>
                <a:ea typeface="Times New Roman" panose="02020603050405020304" pitchFamily="18" charset="0"/>
              </a:rPr>
              <a:t>Assumindo </a:t>
            </a:r>
            <a:r>
              <a:rPr lang="pt-PT"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PT" dirty="0">
                <a:latin typeface="Times New Roman" panose="02020603050405020304" pitchFamily="18" charset="0"/>
                <a:ea typeface="Times New Roman" panose="02020603050405020304" pitchFamily="18" charset="0"/>
              </a:rPr>
              <a:t> </a:t>
            </a:r>
            <a:r>
              <a:rPr lang="pt-PT"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PT" dirty="0">
                <a:latin typeface="Times New Roman" panose="02020603050405020304" pitchFamily="18" charset="0"/>
                <a:ea typeface="Times New Roman" panose="02020603050405020304" pitchFamily="18" charset="0"/>
              </a:rPr>
              <a:t> 3, tem-se </a:t>
            </a:r>
            <a:endParaRPr lang="pt-BR" dirty="0"/>
          </a:p>
        </p:txBody>
      </p:sp>
      <mc:AlternateContent xmlns:mc="http://schemas.openxmlformats.org/markup-compatibility/2006">
        <mc:Choice xmlns:a14="http://schemas.microsoft.com/office/drawing/2010/main" Requires="a14">
          <p:sp>
            <p:nvSpPr>
              <p:cNvPr id="16" name="Retângulo 15">
                <a:extLst>
                  <a:ext uri="{FF2B5EF4-FFF2-40B4-BE49-F238E27FC236}">
                    <a16:creationId xmlns:a16="http://schemas.microsoft.com/office/drawing/2014/main" id="{7B12EA80-E9D6-493C-81ED-732BC6FEDB90}"/>
                  </a:ext>
                </a:extLst>
              </p:cNvPr>
              <p:cNvSpPr/>
              <p:nvPr/>
            </p:nvSpPr>
            <p:spPr>
              <a:xfrm>
                <a:off x="4489631" y="5835249"/>
                <a:ext cx="779701"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pos m:val="top"/>
                          <m:ctrlPr>
                            <a:rPr lang="pt-BR" i="1">
                              <a:latin typeface="Cambria Math" panose="02040503050406030204" pitchFamily="18" charset="0"/>
                            </a:rPr>
                          </m:ctrlPr>
                        </m:barPr>
                        <m:e>
                          <m:r>
                            <a:rPr lang="pt-BR" i="1">
                              <a:latin typeface="Cambria Math" panose="02040503050406030204" pitchFamily="18" charset="0"/>
                            </a:rPr>
                            <m:t>𝐶𝐷</m:t>
                          </m:r>
                        </m:e>
                      </m:bar>
                      <m:r>
                        <a:rPr lang="pt-BR" i="0">
                          <a:latin typeface="Cambria Math" panose="02040503050406030204" pitchFamily="18" charset="0"/>
                        </a:rPr>
                        <m:t>=</m:t>
                      </m:r>
                    </m:oMath>
                  </m:oMathPara>
                </a14:m>
                <a:endParaRPr lang="pt-BR" dirty="0"/>
              </a:p>
            </p:txBody>
          </p:sp>
        </mc:Choice>
        <mc:Fallback>
          <p:sp>
            <p:nvSpPr>
              <p:cNvPr id="16" name="Retângulo 15">
                <a:extLst>
                  <a:ext uri="{FF2B5EF4-FFF2-40B4-BE49-F238E27FC236}">
                    <a16:creationId xmlns:a16="http://schemas.microsoft.com/office/drawing/2014/main" id="{7B12EA80-E9D6-493C-81ED-732BC6FEDB90}"/>
                  </a:ext>
                </a:extLst>
              </p:cNvPr>
              <p:cNvSpPr>
                <a:spLocks noRot="1" noChangeAspect="1" noMove="1" noResize="1" noEditPoints="1" noAdjustHandles="1" noChangeArrowheads="1" noChangeShapeType="1" noTextEdit="1"/>
              </p:cNvSpPr>
              <p:nvPr/>
            </p:nvSpPr>
            <p:spPr>
              <a:xfrm>
                <a:off x="4489631" y="5835249"/>
                <a:ext cx="779701" cy="401970"/>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7" name="Retângulo 16">
                <a:extLst>
                  <a:ext uri="{FF2B5EF4-FFF2-40B4-BE49-F238E27FC236}">
                    <a16:creationId xmlns:a16="http://schemas.microsoft.com/office/drawing/2014/main" id="{4FE0CA67-6864-49D9-86D1-E4EE3FDA551A}"/>
                  </a:ext>
                </a:extLst>
              </p:cNvPr>
              <p:cNvSpPr/>
              <p:nvPr/>
            </p:nvSpPr>
            <p:spPr>
              <a:xfrm>
                <a:off x="5095895" y="5867887"/>
                <a:ext cx="10150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6.400</m:t>
                      </m:r>
                      <m:r>
                        <a:rPr lang="pt-BR" i="0">
                          <a:latin typeface="Cambria Math" panose="02040503050406030204" pitchFamily="18" charset="0"/>
                        </a:rPr>
                        <m:t>×</m:t>
                      </m:r>
                    </m:oMath>
                  </m:oMathPara>
                </a14:m>
                <a:endParaRPr lang="pt-BR" dirty="0"/>
              </a:p>
            </p:txBody>
          </p:sp>
        </mc:Choice>
        <mc:Fallback>
          <p:sp>
            <p:nvSpPr>
              <p:cNvPr id="17" name="Retângulo 16">
                <a:extLst>
                  <a:ext uri="{FF2B5EF4-FFF2-40B4-BE49-F238E27FC236}">
                    <a16:creationId xmlns:a16="http://schemas.microsoft.com/office/drawing/2014/main" id="{4FE0CA67-6864-49D9-86D1-E4EE3FDA551A}"/>
                  </a:ext>
                </a:extLst>
              </p:cNvPr>
              <p:cNvSpPr>
                <a:spLocks noRot="1" noChangeAspect="1" noMove="1" noResize="1" noEditPoints="1" noAdjustHandles="1" noChangeArrowheads="1" noChangeShapeType="1" noTextEdit="1"/>
              </p:cNvSpPr>
              <p:nvPr/>
            </p:nvSpPr>
            <p:spPr>
              <a:xfrm>
                <a:off x="5095895" y="5867887"/>
                <a:ext cx="1015021" cy="369332"/>
              </a:xfrm>
              <a:prstGeom prst="rect">
                <a:avLst/>
              </a:prstGeom>
              <a:blipFill>
                <a:blip r:embed="rId9"/>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8" name="Retângulo 17">
                <a:extLst>
                  <a:ext uri="{FF2B5EF4-FFF2-40B4-BE49-F238E27FC236}">
                    <a16:creationId xmlns:a16="http://schemas.microsoft.com/office/drawing/2014/main" id="{0DC92CD3-164D-41F1-BB37-6DAB114D2D95}"/>
                  </a:ext>
                </a:extLst>
              </p:cNvPr>
              <p:cNvSpPr/>
              <p:nvPr/>
            </p:nvSpPr>
            <p:spPr>
              <a:xfrm>
                <a:off x="5985890" y="5729868"/>
                <a:ext cx="731290"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a:latin typeface="Cambria Math" panose="02040503050406030204" pitchFamily="18" charset="0"/>
                            </a:rPr>
                          </m:ctrlPr>
                        </m:fPr>
                        <m:num>
                          <m:r>
                            <a:rPr lang="pt-BR">
                              <a:latin typeface="Cambria Math" panose="02040503050406030204" pitchFamily="18" charset="0"/>
                            </a:rPr>
                            <m:t>3</m:t>
                          </m:r>
                        </m:num>
                        <m:den>
                          <m:r>
                            <a:rPr lang="pt-BR" i="0">
                              <a:latin typeface="Cambria Math" panose="02040503050406030204" pitchFamily="18" charset="0"/>
                            </a:rPr>
                            <m:t>60</m:t>
                          </m:r>
                        </m:den>
                      </m:f>
                      <m:r>
                        <a:rPr lang="pt-BR" i="0">
                          <a:latin typeface="Cambria Math" panose="02040503050406030204" pitchFamily="18" charset="0"/>
                        </a:rPr>
                        <m:t>=</m:t>
                      </m:r>
                    </m:oMath>
                  </m:oMathPara>
                </a14:m>
                <a:endParaRPr lang="pt-BR" dirty="0"/>
              </a:p>
            </p:txBody>
          </p:sp>
        </mc:Choice>
        <mc:Fallback>
          <p:sp>
            <p:nvSpPr>
              <p:cNvPr id="18" name="Retângulo 17">
                <a:extLst>
                  <a:ext uri="{FF2B5EF4-FFF2-40B4-BE49-F238E27FC236}">
                    <a16:creationId xmlns:a16="http://schemas.microsoft.com/office/drawing/2014/main" id="{0DC92CD3-164D-41F1-BB37-6DAB114D2D95}"/>
                  </a:ext>
                </a:extLst>
              </p:cNvPr>
              <p:cNvSpPr>
                <a:spLocks noRot="1" noChangeAspect="1" noMove="1" noResize="1" noEditPoints="1" noAdjustHandles="1" noChangeArrowheads="1" noChangeShapeType="1" noTextEdit="1"/>
              </p:cNvSpPr>
              <p:nvPr/>
            </p:nvSpPr>
            <p:spPr>
              <a:xfrm>
                <a:off x="5985890" y="5729868"/>
                <a:ext cx="731290" cy="612732"/>
              </a:xfrm>
              <a:prstGeom prst="rect">
                <a:avLst/>
              </a:prstGeom>
              <a:blipFill>
                <a:blip r:embed="rId10"/>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9" name="Retângulo 18">
                <a:extLst>
                  <a:ext uri="{FF2B5EF4-FFF2-40B4-BE49-F238E27FC236}">
                    <a16:creationId xmlns:a16="http://schemas.microsoft.com/office/drawing/2014/main" id="{DEC5299B-3F9F-4D00-B5AB-FBCAA4D7303F}"/>
                  </a:ext>
                </a:extLst>
              </p:cNvPr>
              <p:cNvSpPr/>
              <p:nvPr/>
            </p:nvSpPr>
            <p:spPr>
              <a:xfrm>
                <a:off x="6546877" y="5729868"/>
                <a:ext cx="1560042"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6.400</m:t>
                      </m:r>
                      <m:r>
                        <a:rPr lang="pt-BR" i="0">
                          <a:latin typeface="Cambria Math" panose="02040503050406030204" pitchFamily="18" charset="0"/>
                        </a:rPr>
                        <m:t>×</m:t>
                      </m:r>
                      <m:f>
                        <m:fPr>
                          <m:ctrlPr>
                            <a:rPr lang="pt-BR" i="1">
                              <a:latin typeface="Cambria Math" panose="02040503050406030204" pitchFamily="18" charset="0"/>
                            </a:rPr>
                          </m:ctrlPr>
                        </m:fPr>
                        <m:num>
                          <m:r>
                            <a:rPr lang="pt-BR" i="0">
                              <a:latin typeface="Cambria Math" panose="02040503050406030204" pitchFamily="18" charset="0"/>
                            </a:rPr>
                            <m:t>1</m:t>
                          </m:r>
                        </m:num>
                        <m:den>
                          <m:r>
                            <a:rPr lang="pt-BR" i="0">
                              <a:latin typeface="Cambria Math" panose="02040503050406030204" pitchFamily="18" charset="0"/>
                            </a:rPr>
                            <m:t>20</m:t>
                          </m:r>
                        </m:den>
                      </m:f>
                      <m:r>
                        <a:rPr lang="pt-BR" i="0">
                          <a:latin typeface="Cambria Math" panose="02040503050406030204" pitchFamily="18" charset="0"/>
                        </a:rPr>
                        <m:t>=</m:t>
                      </m:r>
                    </m:oMath>
                  </m:oMathPara>
                </a14:m>
                <a:endParaRPr lang="pt-BR" dirty="0"/>
              </a:p>
            </p:txBody>
          </p:sp>
        </mc:Choice>
        <mc:Fallback>
          <p:sp>
            <p:nvSpPr>
              <p:cNvPr id="19" name="Retângulo 18">
                <a:extLst>
                  <a:ext uri="{FF2B5EF4-FFF2-40B4-BE49-F238E27FC236}">
                    <a16:creationId xmlns:a16="http://schemas.microsoft.com/office/drawing/2014/main" id="{DEC5299B-3F9F-4D00-B5AB-FBCAA4D7303F}"/>
                  </a:ext>
                </a:extLst>
              </p:cNvPr>
              <p:cNvSpPr>
                <a:spLocks noRot="1" noChangeAspect="1" noMove="1" noResize="1" noEditPoints="1" noAdjustHandles="1" noChangeArrowheads="1" noChangeShapeType="1" noTextEdit="1"/>
              </p:cNvSpPr>
              <p:nvPr/>
            </p:nvSpPr>
            <p:spPr>
              <a:xfrm>
                <a:off x="6546877" y="5729868"/>
                <a:ext cx="1560042" cy="612732"/>
              </a:xfrm>
              <a:prstGeom prst="rect">
                <a:avLst/>
              </a:prstGeom>
              <a:blipFill>
                <a:blip r:embed="rId11"/>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20" name="Retângulo 19">
                <a:extLst>
                  <a:ext uri="{FF2B5EF4-FFF2-40B4-BE49-F238E27FC236}">
                    <a16:creationId xmlns:a16="http://schemas.microsoft.com/office/drawing/2014/main" id="{F1FE578D-EAB8-416D-964F-8D86C449D743}"/>
                  </a:ext>
                </a:extLst>
              </p:cNvPr>
              <p:cNvSpPr/>
              <p:nvPr/>
            </p:nvSpPr>
            <p:spPr>
              <a:xfrm>
                <a:off x="7920594" y="5867887"/>
                <a:ext cx="6222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a:latin typeface="Cambria Math" panose="02040503050406030204" pitchFamily="18" charset="0"/>
                        </a:rPr>
                        <m:t>320</m:t>
                      </m:r>
                    </m:oMath>
                  </m:oMathPara>
                </a14:m>
                <a:endParaRPr lang="pt-BR" dirty="0"/>
              </a:p>
            </p:txBody>
          </p:sp>
        </mc:Choice>
        <mc:Fallback>
          <p:sp>
            <p:nvSpPr>
              <p:cNvPr id="20" name="Retângulo 19">
                <a:extLst>
                  <a:ext uri="{FF2B5EF4-FFF2-40B4-BE49-F238E27FC236}">
                    <a16:creationId xmlns:a16="http://schemas.microsoft.com/office/drawing/2014/main" id="{F1FE578D-EAB8-416D-964F-8D86C449D743}"/>
                  </a:ext>
                </a:extLst>
              </p:cNvPr>
              <p:cNvSpPr>
                <a:spLocks noRot="1" noChangeAspect="1" noMove="1" noResize="1" noEditPoints="1" noAdjustHandles="1" noChangeArrowheads="1" noChangeShapeType="1" noTextEdit="1"/>
              </p:cNvSpPr>
              <p:nvPr/>
            </p:nvSpPr>
            <p:spPr>
              <a:xfrm>
                <a:off x="7920594" y="5867887"/>
                <a:ext cx="622286" cy="369332"/>
              </a:xfrm>
              <a:prstGeom prst="rect">
                <a:avLst/>
              </a:prstGeom>
              <a:blipFill>
                <a:blip r:embed="rId12"/>
                <a:stretch>
                  <a:fillRect/>
                </a:stretch>
              </a:blipFill>
            </p:spPr>
            <p:txBody>
              <a:bodyPr/>
              <a:lstStyle/>
              <a:p>
                <a:r>
                  <a:rPr lang="pt-BR">
                    <a:noFill/>
                  </a:rPr>
                  <a:t> </a:t>
                </a:r>
              </a:p>
            </p:txBody>
          </p:sp>
        </mc:Fallback>
      </mc:AlternateContent>
      <p:sp>
        <p:nvSpPr>
          <p:cNvPr id="21" name="Retângulo 20">
            <a:extLst>
              <a:ext uri="{FF2B5EF4-FFF2-40B4-BE49-F238E27FC236}">
                <a16:creationId xmlns:a16="http://schemas.microsoft.com/office/drawing/2014/main" id="{BEADE02D-78E5-4919-AEAA-57A29B3732D7}"/>
              </a:ext>
            </a:extLst>
          </p:cNvPr>
          <p:cNvSpPr/>
          <p:nvPr/>
        </p:nvSpPr>
        <p:spPr>
          <a:xfrm>
            <a:off x="2143557" y="6378940"/>
            <a:ext cx="4384534" cy="369332"/>
          </a:xfrm>
          <a:prstGeom prst="rect">
            <a:avLst/>
          </a:prstGeom>
        </p:spPr>
        <p:txBody>
          <a:bodyPr wrap="none">
            <a:spAutoFit/>
          </a:bodyPr>
          <a:lstStyle/>
          <a:p>
            <a:r>
              <a:rPr lang="pt-PT" b="1" dirty="0">
                <a:solidFill>
                  <a:srgbClr val="FF0000"/>
                </a:solidFill>
                <a:latin typeface="Times New Roman" panose="02020603050405020304" pitchFamily="18" charset="0"/>
                <a:ea typeface="Times New Roman" panose="02020603050405020304" pitchFamily="18" charset="0"/>
              </a:rPr>
              <a:t>Portanto, o alcance do foguete é de 320 km</a:t>
            </a:r>
            <a:endParaRPr lang="pt-BR" dirty="0">
              <a:solidFill>
                <a:srgbClr val="FF0000"/>
              </a:solidFill>
            </a:endParaRPr>
          </a:p>
        </p:txBody>
      </p:sp>
      <p:sp>
        <p:nvSpPr>
          <p:cNvPr id="22" name="Retângulo 21"/>
          <p:cNvSpPr/>
          <p:nvPr/>
        </p:nvSpPr>
        <p:spPr>
          <a:xfrm>
            <a:off x="140208" y="2203026"/>
            <a:ext cx="11875008" cy="830997"/>
          </a:xfrm>
          <a:prstGeom prst="rect">
            <a:avLst/>
          </a:prstGeom>
        </p:spPr>
        <p:txBody>
          <a:bodyPr wrap="square">
            <a:spAutoFit/>
          </a:bodyPr>
          <a:lstStyle/>
          <a:p>
            <a:pPr algn="just"/>
            <a:r>
              <a:rPr lang="pt-PT" sz="1600" dirty="0">
                <a:solidFill>
                  <a:srgbClr val="FF0000"/>
                </a:solidFill>
                <a:latin typeface="Times New Roman" panose="02020603050405020304" pitchFamily="18" charset="0"/>
                <a:ea typeface="Times New Roman" panose="02020603050405020304" pitchFamily="18" charset="0"/>
              </a:rPr>
              <a:t>terrestre.  Portanto, além de usar as informações contidas no enunciado, o aluno deverá ter conhecimentos básicos de geometria para relacionar os ângulos de longitude (fornecidos na Figura) ao cálculo do arco da circunferência.  Para tanto, supõe-se que o aluno precise  rabiscar uma figura semelhante à mostrada ao lado. A partir de então, existem pelo menos duas possibilidades de solução. </a:t>
            </a:r>
            <a:endParaRPr lang="pt-BR" sz="1600" dirty="0"/>
          </a:p>
        </p:txBody>
      </p:sp>
    </p:spTree>
    <p:extLst>
      <p:ext uri="{BB962C8B-B14F-4D97-AF65-F5344CB8AC3E}">
        <p14:creationId xmlns:p14="http://schemas.microsoft.com/office/powerpoint/2010/main" val="156685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1266"/>
                                        </p:tgtEl>
                                        <p:attrNameLst>
                                          <p:attrName>style.visibility</p:attrName>
                                        </p:attrNameLst>
                                      </p:cBhvr>
                                      <p:to>
                                        <p:strVal val="visible"/>
                                      </p:to>
                                    </p:set>
                                    <p:anim calcmode="lin" valueType="num">
                                      <p:cBhvr>
                                        <p:cTn id="14" dur="500" fill="hold"/>
                                        <p:tgtEl>
                                          <p:spTgt spid="11266"/>
                                        </p:tgtEl>
                                        <p:attrNameLst>
                                          <p:attrName>ppt_w</p:attrName>
                                        </p:attrNameLst>
                                      </p:cBhvr>
                                      <p:tavLst>
                                        <p:tav tm="0">
                                          <p:val>
                                            <p:fltVal val="0"/>
                                          </p:val>
                                        </p:tav>
                                        <p:tav tm="100000">
                                          <p:val>
                                            <p:strVal val="#ppt_w"/>
                                          </p:val>
                                        </p:tav>
                                      </p:tavLst>
                                    </p:anim>
                                    <p:anim calcmode="lin" valueType="num">
                                      <p:cBhvr>
                                        <p:cTn id="15" dur="500" fill="hold"/>
                                        <p:tgtEl>
                                          <p:spTgt spid="11266"/>
                                        </p:tgtEl>
                                        <p:attrNameLst>
                                          <p:attrName>ppt_h</p:attrName>
                                        </p:attrNameLst>
                                      </p:cBhvr>
                                      <p:tavLst>
                                        <p:tav tm="0">
                                          <p:val>
                                            <p:fltVal val="0"/>
                                          </p:val>
                                        </p:tav>
                                        <p:tav tm="100000">
                                          <p:val>
                                            <p:strVal val="#ppt_h"/>
                                          </p:val>
                                        </p:tav>
                                      </p:tavLst>
                                    </p:anim>
                                    <p:animEffect transition="in" filter="fade">
                                      <p:cBhvr>
                                        <p:cTn id="16" dur="500"/>
                                        <p:tgtEl>
                                          <p:spTgt spid="1126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3" grpId="0"/>
      <p:bldP spid="14" grpId="0"/>
      <p:bldP spid="16" grpId="0"/>
      <p:bldP spid="17" grpId="0"/>
      <p:bldP spid="18" grpId="0"/>
      <p:bldP spid="19" grpId="0"/>
      <p:bldP spid="20" grpId="0"/>
      <p:bldP spid="21"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330817D8-504E-4D20-BD07-B56086AF13FE}"/>
              </a:ext>
            </a:extLst>
          </p:cNvPr>
          <p:cNvSpPr/>
          <p:nvPr/>
        </p:nvSpPr>
        <p:spPr>
          <a:xfrm>
            <a:off x="187806" y="215821"/>
            <a:ext cx="8111231" cy="1160574"/>
          </a:xfrm>
          <a:prstGeom prst="rect">
            <a:avLst/>
          </a:prstGeom>
        </p:spPr>
        <p:txBody>
          <a:bodyPr wrap="square">
            <a:spAutoFit/>
          </a:bodyPr>
          <a:lstStyle/>
          <a:p>
            <a:pPr algn="just" hangingPunct="0">
              <a:lnSpc>
                <a:spcPct val="114000"/>
              </a:lnSpc>
              <a:spcAft>
                <a:spcPts val="0"/>
              </a:spcAft>
            </a:pPr>
            <a:r>
              <a:rPr lang="pt-PT" b="1" dirty="0">
                <a:latin typeface="Times New Roman" panose="02020603050405020304" pitchFamily="18" charset="0"/>
                <a:ea typeface="Times New Roman" panose="02020603050405020304" pitchFamily="18" charset="0"/>
              </a:rPr>
              <a:t>Segunda Possibilidade:</a:t>
            </a:r>
            <a:endParaRPr lang="pt-BR" sz="2800" dirty="0">
              <a:latin typeface="Times New Roman" panose="02020603050405020304" pitchFamily="18" charset="0"/>
              <a:ea typeface="Times New Roman" panose="02020603050405020304" pitchFamily="18" charset="0"/>
            </a:endParaRPr>
          </a:p>
          <a:p>
            <a:pPr algn="just" hangingPunct="0">
              <a:lnSpc>
                <a:spcPct val="114000"/>
              </a:lnSpc>
              <a:spcAft>
                <a:spcPts val="0"/>
              </a:spcAft>
            </a:pPr>
            <a:r>
              <a:rPr lang="pt-PT" sz="800" dirty="0">
                <a:latin typeface="Times New Roman" panose="02020603050405020304" pitchFamily="18" charset="0"/>
                <a:ea typeface="Times New Roman" panose="02020603050405020304" pitchFamily="18" charset="0"/>
              </a:rPr>
              <a:t> </a:t>
            </a:r>
            <a:endParaRPr lang="pt-BR" sz="2800" dirty="0">
              <a:latin typeface="Times New Roman" panose="02020603050405020304" pitchFamily="18" charset="0"/>
              <a:ea typeface="Times New Roman" panose="02020603050405020304" pitchFamily="18" charset="0"/>
            </a:endParaRPr>
          </a:p>
          <a:p>
            <a:pPr algn="just">
              <a:lnSpc>
                <a:spcPct val="114000"/>
              </a:lnSpc>
            </a:pPr>
            <a:r>
              <a:rPr lang="pt-PT" dirty="0">
                <a:latin typeface="Times New Roman" panose="02020603050405020304" pitchFamily="18" charset="0"/>
                <a:ea typeface="Times New Roman" panose="02020603050405020304" pitchFamily="18" charset="0"/>
              </a:rPr>
              <a:t>Baseado nas informações fornecidas pode ser calculado o perímetro em torno do Equador terrestre.  Da geometria tem-se que:</a:t>
            </a:r>
            <a:endParaRPr lang="pt-BR" dirty="0"/>
          </a:p>
        </p:txBody>
      </p:sp>
      <mc:AlternateContent xmlns:mc="http://schemas.openxmlformats.org/markup-compatibility/2006" xmlns:a14="http://schemas.microsoft.com/office/drawing/2010/main">
        <mc:Choice Requires="a14">
          <p:sp>
            <p:nvSpPr>
              <p:cNvPr id="3" name="Retângulo 2">
                <a:extLst>
                  <a:ext uri="{FF2B5EF4-FFF2-40B4-BE49-F238E27FC236}">
                    <a16:creationId xmlns:a16="http://schemas.microsoft.com/office/drawing/2014/main" id="{1C35D01D-DEF0-42CB-8BE4-E4C676E5E1A5}"/>
                  </a:ext>
                </a:extLst>
              </p:cNvPr>
              <p:cNvSpPr/>
              <p:nvPr/>
            </p:nvSpPr>
            <p:spPr>
              <a:xfrm>
                <a:off x="187806" y="1502245"/>
                <a:ext cx="4203843" cy="369332"/>
              </a:xfrm>
              <a:prstGeom prst="rect">
                <a:avLst/>
              </a:prstGeom>
            </p:spPr>
            <p:txBody>
              <a:bodyPr wrap="none">
                <a:spAutoFit/>
              </a:bodyPr>
              <a:lstStyle/>
              <a:p>
                <a:r>
                  <a:rPr lang="pt-PT" dirty="0">
                    <a:solidFill>
                      <a:schemeClr val="tx1"/>
                    </a:solidFill>
                    <a:latin typeface="Times New Roman" panose="02020603050405020304" pitchFamily="18" charset="0"/>
                    <a:ea typeface="Times New Roman" panose="02020603050405020304" pitchFamily="18" charset="0"/>
                  </a:rPr>
                  <a:t>Perímetro do circunferência = </a:t>
                </a:r>
                <a14:m>
                  <m:oMath xmlns:m="http://schemas.openxmlformats.org/officeDocument/2006/math">
                    <m:r>
                      <a:rPr lang="pt-PT"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r>
                      <a:rPr lang="pt-PT" i="1">
                        <a:solidFill>
                          <a:schemeClr val="tx1"/>
                        </a:solidFill>
                        <a:latin typeface="Cambria Math" panose="02040503050406030204" pitchFamily="18" charset="0"/>
                        <a:ea typeface="Times New Roman" panose="02020603050405020304" pitchFamily="18" charset="0"/>
                      </a:rPr>
                      <m:t>×</m:t>
                    </m:r>
                    <m:r>
                      <a:rPr lang="pt-PT"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𝜋</m:t>
                    </m:r>
                    <m:r>
                      <a:rPr lang="pt-PT" i="1">
                        <a:solidFill>
                          <a:schemeClr val="tx1"/>
                        </a:solidFill>
                        <a:latin typeface="Cambria Math" panose="02040503050406030204" pitchFamily="18" charset="0"/>
                        <a:ea typeface="Times New Roman" panose="02020603050405020304" pitchFamily="18" charset="0"/>
                      </a:rPr>
                      <m:t>×</m:t>
                    </m:r>
                    <m:r>
                      <a:rPr lang="pt-PT"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𝑅</m:t>
                    </m:r>
                    <m:r>
                      <a:rPr lang="pt-PT"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pt-BR" dirty="0">
                  <a:solidFill>
                    <a:schemeClr val="tx1"/>
                  </a:solidFill>
                </a:endParaRPr>
              </a:p>
            </p:txBody>
          </p:sp>
        </mc:Choice>
        <mc:Fallback xmlns="">
          <p:sp>
            <p:nvSpPr>
              <p:cNvPr id="3" name="Retângulo 2">
                <a:extLst>
                  <a:ext uri="{FF2B5EF4-FFF2-40B4-BE49-F238E27FC236}">
                    <a16:creationId xmlns:a16="http://schemas.microsoft.com/office/drawing/2014/main" id="{1C35D01D-DEF0-42CB-8BE4-E4C676E5E1A5}"/>
                  </a:ext>
                </a:extLst>
              </p:cNvPr>
              <p:cNvSpPr>
                <a:spLocks noRot="1" noChangeAspect="1" noMove="1" noResize="1" noEditPoints="1" noAdjustHandles="1" noChangeArrowheads="1" noChangeShapeType="1" noTextEdit="1"/>
              </p:cNvSpPr>
              <p:nvPr/>
            </p:nvSpPr>
            <p:spPr>
              <a:xfrm>
                <a:off x="187806" y="1502245"/>
                <a:ext cx="4203843" cy="369332"/>
              </a:xfrm>
              <a:prstGeom prst="rect">
                <a:avLst/>
              </a:prstGeom>
              <a:blipFill>
                <a:blip r:embed="rId2"/>
                <a:stretch>
                  <a:fillRect l="-1306" t="-9836" b="-2295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 name="Retângulo 3">
                <a:extLst>
                  <a:ext uri="{FF2B5EF4-FFF2-40B4-BE49-F238E27FC236}">
                    <a16:creationId xmlns:a16="http://schemas.microsoft.com/office/drawing/2014/main" id="{7C1E5707-9C33-4BE1-AD90-70DE073D29F8}"/>
                  </a:ext>
                </a:extLst>
              </p:cNvPr>
              <p:cNvSpPr/>
              <p:nvPr/>
            </p:nvSpPr>
            <p:spPr>
              <a:xfrm>
                <a:off x="4243421" y="1502245"/>
                <a:ext cx="5822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2</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4" name="Retângulo 3">
                <a:extLst>
                  <a:ext uri="{FF2B5EF4-FFF2-40B4-BE49-F238E27FC236}">
                    <a16:creationId xmlns:a16="http://schemas.microsoft.com/office/drawing/2014/main" id="{7C1E5707-9C33-4BE1-AD90-70DE073D29F8}"/>
                  </a:ext>
                </a:extLst>
              </p:cNvPr>
              <p:cNvSpPr>
                <a:spLocks noRot="1" noChangeAspect="1" noMove="1" noResize="1" noEditPoints="1" noAdjustHandles="1" noChangeArrowheads="1" noChangeShapeType="1" noTextEdit="1"/>
              </p:cNvSpPr>
              <p:nvPr/>
            </p:nvSpPr>
            <p:spPr>
              <a:xfrm>
                <a:off x="4243421" y="1502245"/>
                <a:ext cx="582211" cy="369332"/>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 name="Retângulo 5">
                <a:extLst>
                  <a:ext uri="{FF2B5EF4-FFF2-40B4-BE49-F238E27FC236}">
                    <a16:creationId xmlns:a16="http://schemas.microsoft.com/office/drawing/2014/main" id="{D1630331-6AB7-49A4-8660-3652E42995BE}"/>
                  </a:ext>
                </a:extLst>
              </p:cNvPr>
              <p:cNvSpPr/>
              <p:nvPr/>
            </p:nvSpPr>
            <p:spPr>
              <a:xfrm>
                <a:off x="4676164" y="1496547"/>
                <a:ext cx="5822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3</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6" name="Retângulo 5">
                <a:extLst>
                  <a:ext uri="{FF2B5EF4-FFF2-40B4-BE49-F238E27FC236}">
                    <a16:creationId xmlns:a16="http://schemas.microsoft.com/office/drawing/2014/main" id="{D1630331-6AB7-49A4-8660-3652E42995BE}"/>
                  </a:ext>
                </a:extLst>
              </p:cNvPr>
              <p:cNvSpPr>
                <a:spLocks noRot="1" noChangeAspect="1" noMove="1" noResize="1" noEditPoints="1" noAdjustHandles="1" noChangeArrowheads="1" noChangeShapeType="1" noTextEdit="1"/>
              </p:cNvSpPr>
              <p:nvPr/>
            </p:nvSpPr>
            <p:spPr>
              <a:xfrm>
                <a:off x="4676164" y="1496547"/>
                <a:ext cx="582211" cy="369332"/>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 name="Retângulo 6">
                <a:extLst>
                  <a:ext uri="{FF2B5EF4-FFF2-40B4-BE49-F238E27FC236}">
                    <a16:creationId xmlns:a16="http://schemas.microsoft.com/office/drawing/2014/main" id="{BBEB5157-42DD-4F3D-A89E-3E48EC9BB64D}"/>
                  </a:ext>
                </a:extLst>
              </p:cNvPr>
              <p:cNvSpPr/>
              <p:nvPr/>
            </p:nvSpPr>
            <p:spPr>
              <a:xfrm>
                <a:off x="5118708" y="1502245"/>
                <a:ext cx="10358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6.400</m:t>
                      </m:r>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7" name="Retângulo 6">
                <a:extLst>
                  <a:ext uri="{FF2B5EF4-FFF2-40B4-BE49-F238E27FC236}">
                    <a16:creationId xmlns:a16="http://schemas.microsoft.com/office/drawing/2014/main" id="{BBEB5157-42DD-4F3D-A89E-3E48EC9BB64D}"/>
                  </a:ext>
                </a:extLst>
              </p:cNvPr>
              <p:cNvSpPr>
                <a:spLocks noRot="1" noChangeAspect="1" noMove="1" noResize="1" noEditPoints="1" noAdjustHandles="1" noChangeArrowheads="1" noChangeShapeType="1" noTextEdit="1"/>
              </p:cNvSpPr>
              <p:nvPr/>
            </p:nvSpPr>
            <p:spPr>
              <a:xfrm>
                <a:off x="5118708" y="1502245"/>
                <a:ext cx="1035860" cy="369332"/>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Retângulo 7">
                <a:extLst>
                  <a:ext uri="{FF2B5EF4-FFF2-40B4-BE49-F238E27FC236}">
                    <a16:creationId xmlns:a16="http://schemas.microsoft.com/office/drawing/2014/main" id="{7B8B2F29-F518-4901-B3D0-9FC891BA7985}"/>
                  </a:ext>
                </a:extLst>
              </p:cNvPr>
              <p:cNvSpPr/>
              <p:nvPr/>
            </p:nvSpPr>
            <p:spPr>
              <a:xfrm>
                <a:off x="5952382" y="1502245"/>
                <a:ext cx="125143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38.400</m:t>
                      </m:r>
                      <m:r>
                        <a:rPr lang="pt-BR" i="1">
                          <a:solidFill>
                            <a:srgbClr val="FF0000"/>
                          </a:solidFill>
                          <a:latin typeface="Cambria Math" panose="02040503050406030204" pitchFamily="18" charset="0"/>
                        </a:rPr>
                        <m:t>𝑘𝑚</m:t>
                      </m:r>
                    </m:oMath>
                  </m:oMathPara>
                </a14:m>
                <a:endParaRPr lang="pt-BR" dirty="0">
                  <a:solidFill>
                    <a:srgbClr val="FF0000"/>
                  </a:solidFill>
                </a:endParaRPr>
              </a:p>
            </p:txBody>
          </p:sp>
        </mc:Choice>
        <mc:Fallback xmlns="">
          <p:sp>
            <p:nvSpPr>
              <p:cNvPr id="8" name="Retângulo 7">
                <a:extLst>
                  <a:ext uri="{FF2B5EF4-FFF2-40B4-BE49-F238E27FC236}">
                    <a16:creationId xmlns:a16="http://schemas.microsoft.com/office/drawing/2014/main" id="{7B8B2F29-F518-4901-B3D0-9FC891BA7985}"/>
                  </a:ext>
                </a:extLst>
              </p:cNvPr>
              <p:cNvSpPr>
                <a:spLocks noRot="1" noChangeAspect="1" noMove="1" noResize="1" noEditPoints="1" noAdjustHandles="1" noChangeArrowheads="1" noChangeShapeType="1" noTextEdit="1"/>
              </p:cNvSpPr>
              <p:nvPr/>
            </p:nvSpPr>
            <p:spPr>
              <a:xfrm>
                <a:off x="5952382" y="1502245"/>
                <a:ext cx="1251433" cy="369332"/>
              </a:xfrm>
              <a:prstGeom prst="rect">
                <a:avLst/>
              </a:prstGeom>
              <a:blipFill>
                <a:blip r:embed="rId6"/>
                <a:stretch>
                  <a:fillRect/>
                </a:stretch>
              </a:blipFill>
            </p:spPr>
            <p:txBody>
              <a:bodyPr/>
              <a:lstStyle/>
              <a:p>
                <a:r>
                  <a:rPr lang="pt-BR">
                    <a:noFill/>
                  </a:rPr>
                  <a:t> </a:t>
                </a:r>
              </a:p>
            </p:txBody>
          </p:sp>
        </mc:Fallback>
      </mc:AlternateContent>
      <p:sp>
        <p:nvSpPr>
          <p:cNvPr id="9" name="Retângulo 8">
            <a:extLst>
              <a:ext uri="{FF2B5EF4-FFF2-40B4-BE49-F238E27FC236}">
                <a16:creationId xmlns:a16="http://schemas.microsoft.com/office/drawing/2014/main" id="{F6122F2F-3394-4A5D-8EEE-306B7D1887C4}"/>
              </a:ext>
            </a:extLst>
          </p:cNvPr>
          <p:cNvSpPr/>
          <p:nvPr/>
        </p:nvSpPr>
        <p:spPr>
          <a:xfrm>
            <a:off x="215239" y="2090294"/>
            <a:ext cx="4653903" cy="369332"/>
          </a:xfrm>
          <a:prstGeom prst="rect">
            <a:avLst/>
          </a:prstGeom>
        </p:spPr>
        <p:txBody>
          <a:bodyPr wrap="none">
            <a:spAutoFit/>
          </a:bodyPr>
          <a:lstStyle/>
          <a:p>
            <a:r>
              <a:rPr lang="pt-PT" dirty="0">
                <a:latin typeface="Times New Roman" panose="02020603050405020304" pitchFamily="18" charset="0"/>
                <a:ea typeface="Times New Roman" panose="02020603050405020304" pitchFamily="18" charset="0"/>
              </a:rPr>
              <a:t>A partir de uma regra de três simples tem-se que</a:t>
            </a:r>
            <a:endParaRPr lang="pt-BR" dirty="0"/>
          </a:p>
        </p:txBody>
      </p:sp>
      <p:pic>
        <p:nvPicPr>
          <p:cNvPr id="15" name="Imagem 14">
            <a:extLst>
              <a:ext uri="{FF2B5EF4-FFF2-40B4-BE49-F238E27FC236}">
                <a16:creationId xmlns:a16="http://schemas.microsoft.com/office/drawing/2014/main" id="{499F28C1-DC56-4FFC-BEB4-F0A7CE0F37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876" y="2747591"/>
            <a:ext cx="2542032" cy="950976"/>
          </a:xfrm>
          <a:prstGeom prst="rect">
            <a:avLst/>
          </a:prstGeom>
        </p:spPr>
      </p:pic>
      <p:sp>
        <p:nvSpPr>
          <p:cNvPr id="16" name="Retângulo 15">
            <a:extLst>
              <a:ext uri="{FF2B5EF4-FFF2-40B4-BE49-F238E27FC236}">
                <a16:creationId xmlns:a16="http://schemas.microsoft.com/office/drawing/2014/main" id="{53C9EFD6-C341-42AC-9FB9-E4DABCDF0B8B}"/>
              </a:ext>
            </a:extLst>
          </p:cNvPr>
          <p:cNvSpPr/>
          <p:nvPr/>
        </p:nvSpPr>
        <p:spPr>
          <a:xfrm>
            <a:off x="3422184" y="3038413"/>
            <a:ext cx="1654620" cy="369332"/>
          </a:xfrm>
          <a:prstGeom prst="rect">
            <a:avLst/>
          </a:prstGeom>
        </p:spPr>
        <p:txBody>
          <a:bodyPr wrap="none">
            <a:spAutoFit/>
          </a:bodyPr>
          <a:lstStyle/>
          <a:p>
            <a:r>
              <a:rPr lang="pt-PT" dirty="0">
                <a:latin typeface="Times New Roman" panose="02020603050405020304" pitchFamily="18" charset="0"/>
                <a:ea typeface="Times New Roman" panose="02020603050405020304" pitchFamily="18" charset="0"/>
              </a:rPr>
              <a:t>Portanto: CD = </a:t>
            </a:r>
            <a:endParaRPr lang="pt-BR" dirty="0"/>
          </a:p>
        </p:txBody>
      </p:sp>
      <mc:AlternateContent xmlns:mc="http://schemas.openxmlformats.org/markup-compatibility/2006">
        <mc:Choice xmlns:a14="http://schemas.microsoft.com/office/drawing/2010/main" Requires="a14">
          <p:sp>
            <p:nvSpPr>
              <p:cNvPr id="17" name="Retângulo 16">
                <a:extLst>
                  <a:ext uri="{FF2B5EF4-FFF2-40B4-BE49-F238E27FC236}">
                    <a16:creationId xmlns:a16="http://schemas.microsoft.com/office/drawing/2014/main" id="{B0F8BDBC-5C95-4629-9C29-C31C94426ACF}"/>
                  </a:ext>
                </a:extLst>
              </p:cNvPr>
              <p:cNvSpPr/>
              <p:nvPr/>
            </p:nvSpPr>
            <p:spPr>
              <a:xfrm>
                <a:off x="4897515" y="2916713"/>
                <a:ext cx="1560042"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3</m:t>
                          </m:r>
                          <m:r>
                            <a:rPr lang="pt-BR" i="0">
                              <a:solidFill>
                                <a:srgbClr val="FF0000"/>
                              </a:solidFill>
                              <a:latin typeface="Cambria Math" panose="02040503050406030204" pitchFamily="18" charset="0"/>
                            </a:rPr>
                            <m:t>×38.400</m:t>
                          </m:r>
                        </m:num>
                        <m:den>
                          <m:r>
                            <a:rPr lang="pt-BR" i="0">
                              <a:solidFill>
                                <a:srgbClr val="FF0000"/>
                              </a:solidFill>
                              <a:latin typeface="Cambria Math" panose="02040503050406030204" pitchFamily="18" charset="0"/>
                            </a:rPr>
                            <m:t>360</m:t>
                          </m:r>
                        </m:den>
                      </m:f>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p:sp>
            <p:nvSpPr>
              <p:cNvPr id="17" name="Retângulo 16">
                <a:extLst>
                  <a:ext uri="{FF2B5EF4-FFF2-40B4-BE49-F238E27FC236}">
                    <a16:creationId xmlns:a16="http://schemas.microsoft.com/office/drawing/2014/main" id="{B0F8BDBC-5C95-4629-9C29-C31C94426ACF}"/>
                  </a:ext>
                </a:extLst>
              </p:cNvPr>
              <p:cNvSpPr>
                <a:spLocks noRot="1" noChangeAspect="1" noMove="1" noResize="1" noEditPoints="1" noAdjustHandles="1" noChangeArrowheads="1" noChangeShapeType="1" noTextEdit="1"/>
              </p:cNvSpPr>
              <p:nvPr/>
            </p:nvSpPr>
            <p:spPr>
              <a:xfrm>
                <a:off x="4897515" y="2916713"/>
                <a:ext cx="1560042" cy="612732"/>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8" name="Retângulo 17">
                <a:extLst>
                  <a:ext uri="{FF2B5EF4-FFF2-40B4-BE49-F238E27FC236}">
                    <a16:creationId xmlns:a16="http://schemas.microsoft.com/office/drawing/2014/main" id="{903250E8-2BF9-4D54-8C8E-8CF272E5F82C}"/>
                  </a:ext>
                </a:extLst>
              </p:cNvPr>
              <p:cNvSpPr/>
              <p:nvPr/>
            </p:nvSpPr>
            <p:spPr>
              <a:xfrm>
                <a:off x="6332783" y="3038413"/>
                <a:ext cx="94686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320</m:t>
                      </m:r>
                      <m:r>
                        <a:rPr lang="pt-BR" i="1">
                          <a:solidFill>
                            <a:srgbClr val="FF0000"/>
                          </a:solidFill>
                          <a:latin typeface="Cambria Math" panose="02040503050406030204" pitchFamily="18" charset="0"/>
                        </a:rPr>
                        <m:t>𝑘𝑚</m:t>
                      </m:r>
                    </m:oMath>
                  </m:oMathPara>
                </a14:m>
                <a:endParaRPr lang="pt-BR" dirty="0">
                  <a:solidFill>
                    <a:srgbClr val="FF0000"/>
                  </a:solidFill>
                </a:endParaRPr>
              </a:p>
            </p:txBody>
          </p:sp>
        </mc:Choice>
        <mc:Fallback>
          <p:sp>
            <p:nvSpPr>
              <p:cNvPr id="18" name="Retângulo 17">
                <a:extLst>
                  <a:ext uri="{FF2B5EF4-FFF2-40B4-BE49-F238E27FC236}">
                    <a16:creationId xmlns:a16="http://schemas.microsoft.com/office/drawing/2014/main" id="{903250E8-2BF9-4D54-8C8E-8CF272E5F82C}"/>
                  </a:ext>
                </a:extLst>
              </p:cNvPr>
              <p:cNvSpPr>
                <a:spLocks noRot="1" noChangeAspect="1" noMove="1" noResize="1" noEditPoints="1" noAdjustHandles="1" noChangeArrowheads="1" noChangeShapeType="1" noTextEdit="1"/>
              </p:cNvSpPr>
              <p:nvPr/>
            </p:nvSpPr>
            <p:spPr>
              <a:xfrm>
                <a:off x="6332783" y="3038413"/>
                <a:ext cx="946861" cy="369332"/>
              </a:xfrm>
              <a:prstGeom prst="rect">
                <a:avLst/>
              </a:prstGeom>
              <a:blipFill>
                <a:blip r:embed="rId9"/>
                <a:stretch>
                  <a:fillRect/>
                </a:stretch>
              </a:blipFill>
            </p:spPr>
            <p:txBody>
              <a:bodyPr/>
              <a:lstStyle/>
              <a:p>
                <a:r>
                  <a:rPr lang="pt-BR">
                    <a:noFill/>
                  </a:rPr>
                  <a:t> </a:t>
                </a:r>
              </a:p>
            </p:txBody>
          </p:sp>
        </mc:Fallback>
      </mc:AlternateContent>
      <p:sp>
        <p:nvSpPr>
          <p:cNvPr id="19" name="Retângulo 18">
            <a:extLst>
              <a:ext uri="{FF2B5EF4-FFF2-40B4-BE49-F238E27FC236}">
                <a16:creationId xmlns:a16="http://schemas.microsoft.com/office/drawing/2014/main" id="{DBA7145D-969B-47A8-9036-0626B8FE0671}"/>
              </a:ext>
            </a:extLst>
          </p:cNvPr>
          <p:cNvSpPr/>
          <p:nvPr/>
        </p:nvSpPr>
        <p:spPr>
          <a:xfrm>
            <a:off x="136922" y="3902563"/>
            <a:ext cx="11546891" cy="699102"/>
          </a:xfrm>
          <a:prstGeom prst="rect">
            <a:avLst/>
          </a:prstGeom>
        </p:spPr>
        <p:txBody>
          <a:bodyPr wrap="square">
            <a:spAutoFit/>
          </a:bodyPr>
          <a:lstStyle/>
          <a:p>
            <a:pPr algn="just" hangingPunct="0">
              <a:lnSpc>
                <a:spcPct val="114000"/>
              </a:lnSpc>
              <a:spcAft>
                <a:spcPts val="0"/>
              </a:spcAft>
            </a:pPr>
            <a:r>
              <a:rPr lang="pt-PT" dirty="0">
                <a:latin typeface="Times New Roman" panose="02020603050405020304" pitchFamily="18" charset="0"/>
                <a:ea typeface="Times New Roman" panose="02020603050405020304" pitchFamily="18" charset="0"/>
              </a:rPr>
              <a:t>Ainda dentro desta possibilidade, o aluno poderá partir da informação de que o perímetro da Terra, medido no plano do Equador, é de 40.000 km.  Neste caso, a regra de três fica:</a:t>
            </a:r>
            <a:endParaRPr lang="pt-BR" sz="2800" dirty="0">
              <a:effectLst/>
              <a:latin typeface="Times New Roman" panose="02020603050405020304" pitchFamily="18" charset="0"/>
              <a:ea typeface="Times New Roman" panose="02020603050405020304" pitchFamily="18" charset="0"/>
            </a:endParaRPr>
          </a:p>
        </p:txBody>
      </p:sp>
      <p:pic>
        <p:nvPicPr>
          <p:cNvPr id="21" name="Imagem 20">
            <a:extLst>
              <a:ext uri="{FF2B5EF4-FFF2-40B4-BE49-F238E27FC236}">
                <a16:creationId xmlns:a16="http://schemas.microsoft.com/office/drawing/2014/main" id="{07DC8B88-577B-4DC5-AC77-C29E40668C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876" y="4928055"/>
            <a:ext cx="2484120" cy="816864"/>
          </a:xfrm>
          <a:prstGeom prst="rect">
            <a:avLst/>
          </a:prstGeom>
        </p:spPr>
      </p:pic>
      <p:sp>
        <p:nvSpPr>
          <p:cNvPr id="22" name="Retângulo 21">
            <a:extLst>
              <a:ext uri="{FF2B5EF4-FFF2-40B4-BE49-F238E27FC236}">
                <a16:creationId xmlns:a16="http://schemas.microsoft.com/office/drawing/2014/main" id="{110FB00A-AAA7-48A9-A0A1-41317A121FEA}"/>
              </a:ext>
            </a:extLst>
          </p:cNvPr>
          <p:cNvSpPr/>
          <p:nvPr/>
        </p:nvSpPr>
        <p:spPr>
          <a:xfrm>
            <a:off x="3380745" y="5151821"/>
            <a:ext cx="1667444" cy="369332"/>
          </a:xfrm>
          <a:prstGeom prst="rect">
            <a:avLst/>
          </a:prstGeom>
        </p:spPr>
        <p:txBody>
          <a:bodyPr wrap="none">
            <a:spAutoFit/>
          </a:bodyPr>
          <a:lstStyle/>
          <a:p>
            <a:r>
              <a:rPr lang="pt-PT" dirty="0">
                <a:latin typeface="Times New Roman" panose="02020603050405020304" pitchFamily="18" charset="0"/>
                <a:ea typeface="Times New Roman" panose="02020603050405020304" pitchFamily="18" charset="0"/>
              </a:rPr>
              <a:t>Obtendo: CD = </a:t>
            </a:r>
            <a:endParaRPr lang="pt-BR" dirty="0"/>
          </a:p>
        </p:txBody>
      </p:sp>
      <mc:AlternateContent xmlns:mc="http://schemas.openxmlformats.org/markup-compatibility/2006" xmlns:a14="http://schemas.microsoft.com/office/drawing/2010/main">
        <mc:Choice Requires="a14">
          <p:sp>
            <p:nvSpPr>
              <p:cNvPr id="23" name="Retângulo 22">
                <a:extLst>
                  <a:ext uri="{FF2B5EF4-FFF2-40B4-BE49-F238E27FC236}">
                    <a16:creationId xmlns:a16="http://schemas.microsoft.com/office/drawing/2014/main" id="{1FC62A20-3782-4197-918D-D9DD78609DF0}"/>
                  </a:ext>
                </a:extLst>
              </p:cNvPr>
              <p:cNvSpPr/>
              <p:nvPr/>
            </p:nvSpPr>
            <p:spPr>
              <a:xfrm>
                <a:off x="4861538" y="5030121"/>
                <a:ext cx="1560042"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r>
                            <a:rPr lang="pt-BR">
                              <a:solidFill>
                                <a:srgbClr val="FF0000"/>
                              </a:solidFill>
                              <a:latin typeface="Cambria Math" panose="02040503050406030204" pitchFamily="18" charset="0"/>
                            </a:rPr>
                            <m:t>3</m:t>
                          </m:r>
                          <m:r>
                            <a:rPr lang="pt-BR" i="0">
                              <a:solidFill>
                                <a:srgbClr val="FF0000"/>
                              </a:solidFill>
                              <a:latin typeface="Cambria Math" panose="02040503050406030204" pitchFamily="18" charset="0"/>
                            </a:rPr>
                            <m:t>×40.000</m:t>
                          </m:r>
                        </m:num>
                        <m:den>
                          <m:r>
                            <a:rPr lang="pt-BR" i="0">
                              <a:solidFill>
                                <a:srgbClr val="FF0000"/>
                              </a:solidFill>
                              <a:latin typeface="Cambria Math" panose="02040503050406030204" pitchFamily="18" charset="0"/>
                            </a:rPr>
                            <m:t>360</m:t>
                          </m:r>
                        </m:den>
                      </m:f>
                      <m:r>
                        <a:rPr lang="pt-BR" i="0">
                          <a:solidFill>
                            <a:srgbClr val="FF0000"/>
                          </a:solidFill>
                          <a:latin typeface="Cambria Math" panose="02040503050406030204" pitchFamily="18" charset="0"/>
                        </a:rPr>
                        <m:t>=</m:t>
                      </m:r>
                    </m:oMath>
                  </m:oMathPara>
                </a14:m>
                <a:endParaRPr lang="pt-BR" dirty="0">
                  <a:solidFill>
                    <a:srgbClr val="FF0000"/>
                  </a:solidFill>
                </a:endParaRPr>
              </a:p>
            </p:txBody>
          </p:sp>
        </mc:Choice>
        <mc:Fallback xmlns="">
          <p:sp>
            <p:nvSpPr>
              <p:cNvPr id="23" name="Retângulo 22">
                <a:extLst>
                  <a:ext uri="{FF2B5EF4-FFF2-40B4-BE49-F238E27FC236}">
                    <a16:creationId xmlns:a16="http://schemas.microsoft.com/office/drawing/2014/main" id="{1FC62A20-3782-4197-918D-D9DD78609DF0}"/>
                  </a:ext>
                </a:extLst>
              </p:cNvPr>
              <p:cNvSpPr>
                <a:spLocks noRot="1" noChangeAspect="1" noMove="1" noResize="1" noEditPoints="1" noAdjustHandles="1" noChangeArrowheads="1" noChangeShapeType="1" noTextEdit="1"/>
              </p:cNvSpPr>
              <p:nvPr/>
            </p:nvSpPr>
            <p:spPr>
              <a:xfrm>
                <a:off x="4861538" y="5030121"/>
                <a:ext cx="1560042" cy="612732"/>
              </a:xfrm>
              <a:prstGeom prst="rect">
                <a:avLst/>
              </a:prstGeom>
              <a:blipFill>
                <a:blip r:embed="rId11"/>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4" name="Retângulo 23">
                <a:extLst>
                  <a:ext uri="{FF2B5EF4-FFF2-40B4-BE49-F238E27FC236}">
                    <a16:creationId xmlns:a16="http://schemas.microsoft.com/office/drawing/2014/main" id="{9FC1C3F0-CACE-4287-AE53-E0D8ACB1BFEF}"/>
                  </a:ext>
                </a:extLst>
              </p:cNvPr>
              <p:cNvSpPr/>
              <p:nvPr/>
            </p:nvSpPr>
            <p:spPr>
              <a:xfrm>
                <a:off x="6234210" y="5161470"/>
                <a:ext cx="13796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mtClean="0">
                          <a:solidFill>
                            <a:srgbClr val="FF0000"/>
                          </a:solidFill>
                          <a:latin typeface="Cambria Math" panose="02040503050406030204" pitchFamily="18" charset="0"/>
                        </a:rPr>
                        <m:t>333,333</m:t>
                      </m:r>
                      <m:r>
                        <a:rPr lang="pt-BR" i="1">
                          <a:solidFill>
                            <a:srgbClr val="FF0000"/>
                          </a:solidFill>
                          <a:latin typeface="Cambria Math" panose="02040503050406030204" pitchFamily="18" charset="0"/>
                        </a:rPr>
                        <m:t>𝑘𝑚</m:t>
                      </m:r>
                    </m:oMath>
                  </m:oMathPara>
                </a14:m>
                <a:endParaRPr lang="pt-BR" dirty="0">
                  <a:solidFill>
                    <a:srgbClr val="FF0000"/>
                  </a:solidFill>
                </a:endParaRPr>
              </a:p>
            </p:txBody>
          </p:sp>
        </mc:Choice>
        <mc:Fallback xmlns="">
          <p:sp>
            <p:nvSpPr>
              <p:cNvPr id="24" name="Retângulo 23">
                <a:extLst>
                  <a:ext uri="{FF2B5EF4-FFF2-40B4-BE49-F238E27FC236}">
                    <a16:creationId xmlns:a16="http://schemas.microsoft.com/office/drawing/2014/main" id="{9FC1C3F0-CACE-4287-AE53-E0D8ACB1BFEF}"/>
                  </a:ext>
                </a:extLst>
              </p:cNvPr>
              <p:cNvSpPr>
                <a:spLocks noRot="1" noChangeAspect="1" noMove="1" noResize="1" noEditPoints="1" noAdjustHandles="1" noChangeArrowheads="1" noChangeShapeType="1" noTextEdit="1"/>
              </p:cNvSpPr>
              <p:nvPr/>
            </p:nvSpPr>
            <p:spPr>
              <a:xfrm>
                <a:off x="6234210" y="5161470"/>
                <a:ext cx="1379673" cy="369332"/>
              </a:xfrm>
              <a:prstGeom prst="rect">
                <a:avLst/>
              </a:prstGeom>
              <a:blipFill>
                <a:blip r:embed="rId12"/>
                <a:stretch>
                  <a:fillRect/>
                </a:stretch>
              </a:blipFill>
            </p:spPr>
            <p:txBody>
              <a:bodyPr/>
              <a:lstStyle/>
              <a:p>
                <a:r>
                  <a:rPr lang="pt-BR">
                    <a:noFill/>
                  </a:rPr>
                  <a:t> </a:t>
                </a:r>
              </a:p>
            </p:txBody>
          </p:sp>
        </mc:Fallback>
      </mc:AlternateContent>
      <p:sp>
        <p:nvSpPr>
          <p:cNvPr id="25" name="Retângulo 24">
            <a:extLst>
              <a:ext uri="{FF2B5EF4-FFF2-40B4-BE49-F238E27FC236}">
                <a16:creationId xmlns:a16="http://schemas.microsoft.com/office/drawing/2014/main" id="{B1074ACB-3515-4567-9AF6-30EE51E0C70F}"/>
              </a:ext>
            </a:extLst>
          </p:cNvPr>
          <p:cNvSpPr/>
          <p:nvPr/>
        </p:nvSpPr>
        <p:spPr>
          <a:xfrm>
            <a:off x="1294230" y="6198965"/>
            <a:ext cx="9523122" cy="653769"/>
          </a:xfrm>
          <a:prstGeom prst="rect">
            <a:avLst/>
          </a:prstGeom>
        </p:spPr>
        <p:txBody>
          <a:bodyPr wrap="square">
            <a:spAutoFit/>
          </a:bodyPr>
          <a:lstStyle/>
          <a:p>
            <a:pPr algn="just">
              <a:lnSpc>
                <a:spcPct val="114000"/>
              </a:lnSpc>
            </a:pPr>
            <a:r>
              <a:rPr lang="pt-PT" sz="1600" dirty="0">
                <a:solidFill>
                  <a:srgbClr val="FF0000"/>
                </a:solidFill>
                <a:latin typeface="Times New Roman" panose="02020603050405020304" pitchFamily="18" charset="0"/>
                <a:ea typeface="Times New Roman" panose="02020603050405020304" pitchFamily="18" charset="0"/>
              </a:rPr>
              <a:t>Quaisquer dos três procedimentos acima devem ser considerados corretos.  Os alunos que errarem nas contas e/ou unidades deverão obter apenas metade da pontuação.</a:t>
            </a:r>
            <a:endParaRPr lang="pt-BR" sz="1600" dirty="0">
              <a:solidFill>
                <a:srgbClr val="FF0000"/>
              </a:solidFill>
            </a:endParaRPr>
          </a:p>
        </p:txBody>
      </p:sp>
    </p:spTree>
    <p:extLst>
      <p:ext uri="{BB962C8B-B14F-4D97-AF65-F5344CB8AC3E}">
        <p14:creationId xmlns:p14="http://schemas.microsoft.com/office/powerpoint/2010/main" val="228007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6" grpId="0"/>
      <p:bldP spid="17" grpId="0"/>
      <p:bldP spid="18" grpId="0"/>
      <p:bldP spid="19" grpId="0"/>
      <p:bldP spid="22" grpId="0"/>
      <p:bldP spid="23" grpId="0"/>
      <p:bldP spid="24"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orbita">
            <a:extLst>
              <a:ext uri="{FF2B5EF4-FFF2-40B4-BE49-F238E27FC236}">
                <a16:creationId xmlns:a16="http://schemas.microsoft.com/office/drawing/2014/main" id="{612C2FE3-321D-4797-906E-86F598AB59C8}"/>
              </a:ext>
            </a:extLst>
          </p:cNvPr>
          <p:cNvPicPr>
            <a:picLocks noChangeAspect="1" noChangeArrowheads="1"/>
          </p:cNvPicPr>
          <p:nvPr/>
        </p:nvPicPr>
        <p:blipFill>
          <a:blip r:embed="rId3" cstate="hqprint">
            <a:lum bright="-18000" contrast="30000"/>
            <a:extLst>
              <a:ext uri="{28A0092B-C50C-407E-A947-70E740481C1C}">
                <a14:useLocalDpi xmlns:a14="http://schemas.microsoft.com/office/drawing/2010/main" val="0"/>
              </a:ext>
            </a:extLst>
          </a:blip>
          <a:srcRect/>
          <a:stretch>
            <a:fillRect/>
          </a:stretch>
        </p:blipFill>
        <p:spPr bwMode="auto">
          <a:xfrm>
            <a:off x="7382672" y="3101188"/>
            <a:ext cx="4741905" cy="259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a:extLst>
              <a:ext uri="{FF2B5EF4-FFF2-40B4-BE49-F238E27FC236}">
                <a16:creationId xmlns:a16="http://schemas.microsoft.com/office/drawing/2014/main" id="{F789945C-E6F6-4351-B72D-EC7C30372AA3}"/>
              </a:ext>
            </a:extLst>
          </p:cNvPr>
          <p:cNvSpPr/>
          <p:nvPr/>
        </p:nvSpPr>
        <p:spPr>
          <a:xfrm>
            <a:off x="127780" y="159027"/>
            <a:ext cx="8395316" cy="2062103"/>
          </a:xfrm>
          <a:prstGeom prst="rect">
            <a:avLst/>
          </a:prstGeom>
        </p:spPr>
        <p:txBody>
          <a:bodyPr wrap="square">
            <a:spAutoFit/>
          </a:bodyPr>
          <a:lstStyle/>
          <a:p>
            <a:pPr algn="just"/>
            <a:r>
              <a:rPr lang="pt-PT" sz="1600" b="1" dirty="0">
                <a:latin typeface="Times New Roman" panose="02020603050405020304" pitchFamily="18" charset="0"/>
                <a:ea typeface="Times New Roman" panose="02020603050405020304" pitchFamily="18" charset="0"/>
              </a:rPr>
              <a:t>Questão 9) (1 ponto) Comentários:</a:t>
            </a:r>
            <a:r>
              <a:rPr lang="pt-PT" sz="1600" dirty="0">
                <a:latin typeface="Times New Roman" panose="02020603050405020304" pitchFamily="18" charset="0"/>
                <a:ea typeface="Times New Roman" panose="02020603050405020304" pitchFamily="18" charset="0"/>
              </a:rPr>
              <a:t> </a:t>
            </a:r>
            <a:r>
              <a:rPr lang="pt-BR" sz="1600" dirty="0">
                <a:latin typeface="Times New Roman" panose="02020603050405020304" pitchFamily="18" charset="0"/>
                <a:ea typeface="Times New Roman" panose="02020603050405020304" pitchFamily="18" charset="0"/>
              </a:rPr>
              <a:t>A Lua é o satélite natural da Terra, mas ela não está sozinha. Com o avanço da engenharia espacial no mundo, o homem colocou milhares de satélites em órbita da Terra. São os satélites artificiais que ajudam nas comunicações, na previsão do tempo e no acompanhamento do desmatamento da floresta amazônica. O caminho percorrido pelos satélites no espaço é denominado órbita. Em 1957, a antiga União das Repúblicas Socialistas Soviéticas (URSS) lançou o Sputnik, que foi o primeiro satélite artificial da Terra. Este lançamento comemora 50 anos em 2007. Em 1993, o Brasil colocou em órbita o SCD-1 (Satélite de Coleta de Dados 1), desenvolvido e fabricado pelo Instituto Nacional de Pesquisas Espaciais (INPE). </a:t>
            </a:r>
            <a:endParaRPr lang="pt-BR" sz="1600" dirty="0"/>
          </a:p>
        </p:txBody>
      </p:sp>
      <p:sp>
        <p:nvSpPr>
          <p:cNvPr id="7" name="Retângulo 6">
            <a:extLst>
              <a:ext uri="{FF2B5EF4-FFF2-40B4-BE49-F238E27FC236}">
                <a16:creationId xmlns:a16="http://schemas.microsoft.com/office/drawing/2014/main" id="{C6F23C03-B92D-4CAE-BF56-CF3EB4CCC592}"/>
              </a:ext>
            </a:extLst>
          </p:cNvPr>
          <p:cNvSpPr/>
          <p:nvPr/>
        </p:nvSpPr>
        <p:spPr>
          <a:xfrm>
            <a:off x="136924" y="2189459"/>
            <a:ext cx="11384516" cy="830997"/>
          </a:xfrm>
          <a:prstGeom prst="rect">
            <a:avLst/>
          </a:prstGeom>
        </p:spPr>
        <p:txBody>
          <a:bodyPr wrap="square">
            <a:spAutoFit/>
          </a:bodyPr>
          <a:lstStyle/>
          <a:p>
            <a:pPr algn="just"/>
            <a:r>
              <a:rPr lang="pt-BR" sz="1600" dirty="0">
                <a:latin typeface="Times New Roman" panose="02020603050405020304" pitchFamily="18" charset="0"/>
                <a:ea typeface="Times New Roman" panose="02020603050405020304" pitchFamily="18" charset="0"/>
              </a:rPr>
              <a:t>O SCD-1 encontra-se em operação até hoje. Da mesma forma que os planetas giram em torno do Sol, os satélites também giram em torno da Terra em órbitas elípticas. Para definir uma órbita elíptica em um plano é necessário especificar dois parâmetros. Um deles é o </a:t>
            </a:r>
            <a:r>
              <a:rPr lang="pt-BR" sz="1600" dirty="0" err="1">
                <a:latin typeface="Times New Roman" panose="02020603050405020304" pitchFamily="18" charset="0"/>
                <a:ea typeface="Times New Roman" panose="02020603050405020304" pitchFamily="18" charset="0"/>
              </a:rPr>
              <a:t>semi-eixo</a:t>
            </a:r>
            <a:r>
              <a:rPr lang="pt-BR" sz="1600" dirty="0">
                <a:latin typeface="Times New Roman" panose="02020603050405020304" pitchFamily="18" charset="0"/>
                <a:ea typeface="Times New Roman" panose="02020603050405020304" pitchFamily="18" charset="0"/>
              </a:rPr>
              <a:t> maior da elipse (</a:t>
            </a:r>
            <a:r>
              <a:rPr lang="pt-BR" sz="1600" b="1" dirty="0">
                <a:latin typeface="Times New Roman" panose="02020603050405020304" pitchFamily="18" charset="0"/>
                <a:ea typeface="Times New Roman" panose="02020603050405020304" pitchFamily="18" charset="0"/>
              </a:rPr>
              <a:t>a</a:t>
            </a:r>
            <a:r>
              <a:rPr lang="pt-BR" sz="1600" dirty="0">
                <a:latin typeface="Times New Roman" panose="02020603050405020304" pitchFamily="18" charset="0"/>
                <a:ea typeface="Times New Roman" panose="02020603050405020304" pitchFamily="18" charset="0"/>
              </a:rPr>
              <a:t>). Outro parâmetro é a excentricidade (</a:t>
            </a:r>
            <a:r>
              <a:rPr lang="pt-BR" sz="1600" b="1" dirty="0">
                <a:latin typeface="Times New Roman" panose="02020603050405020304" pitchFamily="18" charset="0"/>
                <a:ea typeface="Times New Roman" panose="02020603050405020304" pitchFamily="18" charset="0"/>
              </a:rPr>
              <a:t>e</a:t>
            </a:r>
            <a:r>
              <a:rPr lang="pt-BR" sz="1600" dirty="0">
                <a:latin typeface="Times New Roman" panose="02020603050405020304" pitchFamily="18" charset="0"/>
                <a:ea typeface="Times New Roman" panose="02020603050405020304" pitchFamily="18" charset="0"/>
              </a:rPr>
              <a:t>), definida como</a:t>
            </a:r>
            <a:endParaRPr lang="pt-BR" sz="1600" dirty="0"/>
          </a:p>
        </p:txBody>
      </p:sp>
      <p:graphicFrame>
        <p:nvGraphicFramePr>
          <p:cNvPr id="9" name="Objeto 8">
            <a:extLst>
              <a:ext uri="{FF2B5EF4-FFF2-40B4-BE49-F238E27FC236}">
                <a16:creationId xmlns:a16="http://schemas.microsoft.com/office/drawing/2014/main" id="{05EDACB9-00BC-4A77-B412-B06B8F1667CC}"/>
              </a:ext>
            </a:extLst>
          </p:cNvPr>
          <p:cNvGraphicFramePr>
            <a:graphicFrameLocks noChangeAspect="1"/>
          </p:cNvGraphicFramePr>
          <p:nvPr>
            <p:extLst>
              <p:ext uri="{D42A27DB-BD31-4B8C-83A1-F6EECF244321}">
                <p14:modId xmlns:p14="http://schemas.microsoft.com/office/powerpoint/2010/main" val="4112195845"/>
              </p:ext>
            </p:extLst>
          </p:nvPr>
        </p:nvGraphicFramePr>
        <p:xfrm>
          <a:off x="1458090" y="3063241"/>
          <a:ext cx="762671" cy="543686"/>
        </p:xfrm>
        <a:graphic>
          <a:graphicData uri="http://schemas.openxmlformats.org/presentationml/2006/ole">
            <mc:AlternateContent xmlns:mc="http://schemas.openxmlformats.org/markup-compatibility/2006">
              <mc:Choice xmlns:v="urn:schemas-microsoft-com:vml" Requires="v">
                <p:oleObj spid="_x0000_s12332" r:id="rId4" imgW="317362" imgH="228501" progId="Equation.3">
                  <p:embed/>
                </p:oleObj>
              </mc:Choice>
              <mc:Fallback>
                <p:oleObj r:id="rId4" imgW="317362" imgH="228501"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8090" y="3063241"/>
                        <a:ext cx="762671" cy="543686"/>
                      </a:xfrm>
                      <a:prstGeom prst="rect">
                        <a:avLst/>
                      </a:prstGeom>
                      <a:noFill/>
                    </p:spPr>
                  </p:pic>
                </p:oleObj>
              </mc:Fallback>
            </mc:AlternateContent>
          </a:graphicData>
        </a:graphic>
      </p:graphicFrame>
      <p:sp>
        <p:nvSpPr>
          <p:cNvPr id="10" name="Retângulo 9">
            <a:extLst>
              <a:ext uri="{FF2B5EF4-FFF2-40B4-BE49-F238E27FC236}">
                <a16:creationId xmlns:a16="http://schemas.microsoft.com/office/drawing/2014/main" id="{29907D5B-7303-4108-8F66-8E8C17CA599D}"/>
              </a:ext>
            </a:extLst>
          </p:cNvPr>
          <p:cNvSpPr/>
          <p:nvPr/>
        </p:nvSpPr>
        <p:spPr>
          <a:xfrm>
            <a:off x="2279071" y="3147125"/>
            <a:ext cx="4812536" cy="338554"/>
          </a:xfrm>
          <a:prstGeom prst="rect">
            <a:avLst/>
          </a:prstGeom>
        </p:spPr>
        <p:txBody>
          <a:bodyPr wrap="none">
            <a:spAutoFit/>
          </a:bodyPr>
          <a:lstStyle/>
          <a:p>
            <a:r>
              <a:rPr lang="pt-BR" sz="1600" dirty="0">
                <a:latin typeface="Times New Roman" panose="02020603050405020304" pitchFamily="18" charset="0"/>
                <a:ea typeface="Times New Roman" panose="02020603050405020304" pitchFamily="18" charset="0"/>
              </a:rPr>
              <a:t>onde (</a:t>
            </a:r>
            <a:r>
              <a:rPr lang="pt-BR" sz="1600" b="1" dirty="0">
                <a:latin typeface="Times New Roman" panose="02020603050405020304" pitchFamily="18" charset="0"/>
                <a:ea typeface="Times New Roman" panose="02020603050405020304" pitchFamily="18" charset="0"/>
              </a:rPr>
              <a:t>d</a:t>
            </a:r>
            <a:r>
              <a:rPr lang="pt-BR" sz="1600" dirty="0">
                <a:latin typeface="Times New Roman" panose="02020603050405020304" pitchFamily="18" charset="0"/>
                <a:ea typeface="Times New Roman" panose="02020603050405020304" pitchFamily="18" charset="0"/>
              </a:rPr>
              <a:t>) é a distância do centro da elipse até um de seus</a:t>
            </a:r>
            <a:endParaRPr lang="pt-BR" sz="1600" dirty="0"/>
          </a:p>
        </p:txBody>
      </p:sp>
      <p:sp>
        <p:nvSpPr>
          <p:cNvPr id="11" name="Retângulo 10">
            <a:extLst>
              <a:ext uri="{FF2B5EF4-FFF2-40B4-BE49-F238E27FC236}">
                <a16:creationId xmlns:a16="http://schemas.microsoft.com/office/drawing/2014/main" id="{DBB2E3DC-C9E7-4C6B-9759-24EA096DFE01}"/>
              </a:ext>
            </a:extLst>
          </p:cNvPr>
          <p:cNvSpPr/>
          <p:nvPr/>
        </p:nvSpPr>
        <p:spPr>
          <a:xfrm>
            <a:off x="177151" y="3736347"/>
            <a:ext cx="6882017" cy="1569660"/>
          </a:xfrm>
          <a:prstGeom prst="rect">
            <a:avLst/>
          </a:prstGeom>
        </p:spPr>
        <p:txBody>
          <a:bodyPr wrap="square">
            <a:spAutoFit/>
          </a:bodyPr>
          <a:lstStyle/>
          <a:p>
            <a:pPr algn="just" hangingPunct="0">
              <a:spcAft>
                <a:spcPts val="0"/>
              </a:spcAft>
            </a:pPr>
            <a:r>
              <a:rPr lang="pt-BR" sz="1600" dirty="0">
                <a:latin typeface="Times New Roman" panose="02020603050405020304" pitchFamily="18" charset="0"/>
                <a:ea typeface="Times New Roman" panose="02020603050405020304" pitchFamily="18" charset="0"/>
              </a:rPr>
              <a:t>focos, neste caso a Terra. O ponto da órbita no qual o satélite está mais distante da Terra chama-se apogeu (</a:t>
            </a:r>
            <a:r>
              <a:rPr lang="pt-BR" sz="1600" b="1" dirty="0">
                <a:latin typeface="Times New Roman" panose="02020603050405020304" pitchFamily="18" charset="0"/>
                <a:ea typeface="Times New Roman" panose="02020603050405020304" pitchFamily="18" charset="0"/>
              </a:rPr>
              <a:t>R</a:t>
            </a:r>
            <a:r>
              <a:rPr lang="pt-BR" sz="1600" b="1" baseline="-25000" dirty="0">
                <a:latin typeface="Times New Roman" panose="02020603050405020304" pitchFamily="18" charset="0"/>
                <a:ea typeface="Times New Roman" panose="02020603050405020304" pitchFamily="18" charset="0"/>
              </a:rPr>
              <a:t>a</a:t>
            </a:r>
            <a:r>
              <a:rPr lang="pt-BR" sz="1600" dirty="0">
                <a:latin typeface="Times New Roman" panose="02020603050405020304" pitchFamily="18" charset="0"/>
                <a:ea typeface="Times New Roman" panose="02020603050405020304" pitchFamily="18" charset="0"/>
              </a:rPr>
              <a:t>), enquanto perigeu é o ponto no qual o satélite mais se aproxima da Terra (</a:t>
            </a:r>
            <a:r>
              <a:rPr lang="pt-BR" sz="1600" b="1" dirty="0" err="1">
                <a:latin typeface="Times New Roman" panose="02020603050405020304" pitchFamily="18" charset="0"/>
                <a:ea typeface="Times New Roman" panose="02020603050405020304" pitchFamily="18" charset="0"/>
              </a:rPr>
              <a:t>R</a:t>
            </a:r>
            <a:r>
              <a:rPr lang="pt-BR" sz="1600" b="1" baseline="-25000" dirty="0" err="1">
                <a:latin typeface="Times New Roman" panose="02020603050405020304" pitchFamily="18" charset="0"/>
                <a:ea typeface="Times New Roman" panose="02020603050405020304" pitchFamily="18" charset="0"/>
              </a:rPr>
              <a:t>p</a:t>
            </a:r>
            <a:r>
              <a:rPr lang="pt-BR" sz="1600" dirty="0">
                <a:latin typeface="Times New Roman" panose="02020603050405020304" pitchFamily="18" charset="0"/>
                <a:ea typeface="Times New Roman" panose="02020603050405020304" pitchFamily="18" charset="0"/>
              </a:rPr>
              <a:t>). Mostramos na figura acima os parâmetros </a:t>
            </a:r>
            <a:r>
              <a:rPr lang="pt-BR" sz="1600" b="1" dirty="0">
                <a:latin typeface="Times New Roman" panose="02020603050405020304" pitchFamily="18" charset="0"/>
                <a:ea typeface="Times New Roman" panose="02020603050405020304" pitchFamily="18" charset="0"/>
              </a:rPr>
              <a:t>a</a:t>
            </a:r>
            <a:r>
              <a:rPr lang="pt-BR" sz="1600" dirty="0">
                <a:latin typeface="Times New Roman" panose="02020603050405020304" pitchFamily="18" charset="0"/>
                <a:ea typeface="Times New Roman" panose="02020603050405020304" pitchFamily="18" charset="0"/>
              </a:rPr>
              <a:t>, </a:t>
            </a:r>
            <a:r>
              <a:rPr lang="pt-BR" sz="1600" b="1" dirty="0">
                <a:latin typeface="Times New Roman" panose="02020603050405020304" pitchFamily="18" charset="0"/>
                <a:ea typeface="Times New Roman" panose="02020603050405020304" pitchFamily="18" charset="0"/>
              </a:rPr>
              <a:t>d</a:t>
            </a:r>
            <a:r>
              <a:rPr lang="pt-BR" sz="1600" dirty="0">
                <a:latin typeface="Times New Roman" panose="02020603050405020304" pitchFamily="18" charset="0"/>
                <a:ea typeface="Times New Roman" panose="02020603050405020304" pitchFamily="18" charset="0"/>
              </a:rPr>
              <a:t>, </a:t>
            </a:r>
            <a:r>
              <a:rPr lang="pt-BR" sz="1600" b="1" dirty="0">
                <a:latin typeface="Times New Roman" panose="02020603050405020304" pitchFamily="18" charset="0"/>
                <a:ea typeface="Times New Roman" panose="02020603050405020304" pitchFamily="18" charset="0"/>
              </a:rPr>
              <a:t>R</a:t>
            </a:r>
            <a:r>
              <a:rPr lang="pt-BR" sz="1600" b="1" baseline="-25000" dirty="0">
                <a:latin typeface="Times New Roman" panose="02020603050405020304" pitchFamily="18" charset="0"/>
                <a:ea typeface="Times New Roman" panose="02020603050405020304" pitchFamily="18" charset="0"/>
              </a:rPr>
              <a:t>a</a:t>
            </a:r>
            <a:r>
              <a:rPr lang="pt-BR" sz="1600" dirty="0">
                <a:latin typeface="Times New Roman" panose="02020603050405020304" pitchFamily="18" charset="0"/>
                <a:ea typeface="Times New Roman" panose="02020603050405020304" pitchFamily="18" charset="0"/>
              </a:rPr>
              <a:t> e </a:t>
            </a:r>
            <a:r>
              <a:rPr lang="pt-BR" sz="1600" b="1" dirty="0" err="1">
                <a:latin typeface="Times New Roman" panose="02020603050405020304" pitchFamily="18" charset="0"/>
                <a:ea typeface="Times New Roman" panose="02020603050405020304" pitchFamily="18" charset="0"/>
              </a:rPr>
              <a:t>R</a:t>
            </a:r>
            <a:r>
              <a:rPr lang="pt-BR" sz="1600" b="1" baseline="-25000" dirty="0" err="1">
                <a:latin typeface="Times New Roman" panose="02020603050405020304" pitchFamily="18" charset="0"/>
                <a:ea typeface="Times New Roman" panose="02020603050405020304" pitchFamily="18" charset="0"/>
              </a:rPr>
              <a:t>p</a:t>
            </a:r>
            <a:r>
              <a:rPr lang="pt-BR" sz="1600" b="1" dirty="0">
                <a:latin typeface="Times New Roman" panose="02020603050405020304" pitchFamily="18" charset="0"/>
                <a:ea typeface="Times New Roman" panose="02020603050405020304" pitchFamily="18" charset="0"/>
              </a:rPr>
              <a:t>. </a:t>
            </a:r>
            <a:r>
              <a:rPr lang="pt-BR" sz="1600" dirty="0">
                <a:latin typeface="Times New Roman" panose="02020603050405020304" pitchFamily="18" charset="0"/>
                <a:ea typeface="Times New Roman" panose="02020603050405020304" pitchFamily="18" charset="0"/>
              </a:rPr>
              <a:t>Da geometria que você aprendeu na escola, essas grandezas são relacionadas da seguinte forma: </a:t>
            </a:r>
            <a:r>
              <a:rPr lang="pt-BR" sz="1600" b="1" dirty="0">
                <a:latin typeface="Times New Roman" panose="02020603050405020304" pitchFamily="18" charset="0"/>
                <a:ea typeface="Times New Roman" panose="02020603050405020304" pitchFamily="18" charset="0"/>
              </a:rPr>
              <a:t>R</a:t>
            </a:r>
            <a:r>
              <a:rPr lang="pt-BR" sz="1600" b="1" baseline="-25000" dirty="0">
                <a:latin typeface="Times New Roman" panose="02020603050405020304" pitchFamily="18" charset="0"/>
                <a:ea typeface="Times New Roman" panose="02020603050405020304" pitchFamily="18" charset="0"/>
              </a:rPr>
              <a:t>a</a:t>
            </a:r>
            <a:r>
              <a:rPr lang="pt-BR" sz="1600" b="1" dirty="0">
                <a:latin typeface="Times New Roman" panose="02020603050405020304" pitchFamily="18" charset="0"/>
                <a:ea typeface="Times New Roman" panose="02020603050405020304" pitchFamily="18" charset="0"/>
              </a:rPr>
              <a:t> = a × ( 1 + e )  </a:t>
            </a:r>
            <a:r>
              <a:rPr lang="pt-BR" sz="1600" dirty="0">
                <a:latin typeface="Times New Roman" panose="02020603050405020304" pitchFamily="18" charset="0"/>
                <a:ea typeface="Times New Roman" panose="02020603050405020304" pitchFamily="18" charset="0"/>
              </a:rPr>
              <a:t>e  </a:t>
            </a:r>
            <a:r>
              <a:rPr lang="pt-BR" sz="1600" b="1" dirty="0" err="1">
                <a:latin typeface="Times New Roman" panose="02020603050405020304" pitchFamily="18" charset="0"/>
                <a:ea typeface="Times New Roman" panose="02020603050405020304" pitchFamily="18" charset="0"/>
              </a:rPr>
              <a:t>R</a:t>
            </a:r>
            <a:r>
              <a:rPr lang="pt-BR" sz="1600" b="1" baseline="-25000" dirty="0" err="1">
                <a:latin typeface="Times New Roman" panose="02020603050405020304" pitchFamily="18" charset="0"/>
                <a:ea typeface="Times New Roman" panose="02020603050405020304" pitchFamily="18" charset="0"/>
              </a:rPr>
              <a:t>p</a:t>
            </a:r>
            <a:r>
              <a:rPr lang="pt-BR" sz="1600" b="1" dirty="0">
                <a:latin typeface="Times New Roman" panose="02020603050405020304" pitchFamily="18" charset="0"/>
                <a:ea typeface="Times New Roman" panose="02020603050405020304" pitchFamily="18" charset="0"/>
              </a:rPr>
              <a:t> = a × (1 – e). </a:t>
            </a:r>
            <a:r>
              <a:rPr lang="pt-BR" sz="1600" dirty="0">
                <a:latin typeface="Times New Roman" panose="02020603050405020304" pitchFamily="18" charset="0"/>
                <a:ea typeface="Times New Roman" panose="02020603050405020304" pitchFamily="18" charset="0"/>
              </a:rPr>
              <a:t>Assumindo uma órbita com </a:t>
            </a:r>
            <a:r>
              <a:rPr lang="pt-BR" sz="1600" dirty="0" err="1">
                <a:latin typeface="Times New Roman" panose="02020603050405020304" pitchFamily="18" charset="0"/>
                <a:ea typeface="Times New Roman" panose="02020603050405020304" pitchFamily="18" charset="0"/>
              </a:rPr>
              <a:t>semi-eixo</a:t>
            </a:r>
            <a:r>
              <a:rPr lang="pt-BR" sz="1600" dirty="0">
                <a:latin typeface="Times New Roman" panose="02020603050405020304" pitchFamily="18" charset="0"/>
                <a:ea typeface="Times New Roman" panose="02020603050405020304" pitchFamily="18" charset="0"/>
              </a:rPr>
              <a:t> maior de 5.000 km e excentricidade 0,3 </a:t>
            </a:r>
            <a:r>
              <a:rPr lang="pt-BR" sz="1600" b="1" dirty="0">
                <a:latin typeface="Times New Roman" panose="02020603050405020304" pitchFamily="18" charset="0"/>
                <a:ea typeface="Times New Roman" panose="02020603050405020304" pitchFamily="18" charset="0"/>
              </a:rPr>
              <a:t>calcule</a:t>
            </a:r>
            <a:r>
              <a:rPr lang="pt-BR" sz="1600" dirty="0">
                <a:latin typeface="Times New Roman" panose="02020603050405020304" pitchFamily="18" charset="0"/>
                <a:ea typeface="Times New Roman" panose="02020603050405020304" pitchFamily="18" charset="0"/>
              </a:rPr>
              <a:t>:</a:t>
            </a:r>
            <a:endParaRPr lang="pt-BR" sz="1600" dirty="0">
              <a:effectLst/>
              <a:latin typeface="Times New Roman" panose="02020603050405020304" pitchFamily="18" charset="0"/>
              <a:ea typeface="Times New Roman" panose="02020603050405020304" pitchFamily="18" charset="0"/>
            </a:endParaRPr>
          </a:p>
        </p:txBody>
      </p:sp>
      <p:sp>
        <p:nvSpPr>
          <p:cNvPr id="12" name="Retângulo 11">
            <a:extLst>
              <a:ext uri="{FF2B5EF4-FFF2-40B4-BE49-F238E27FC236}">
                <a16:creationId xmlns:a16="http://schemas.microsoft.com/office/drawing/2014/main" id="{F4DE4EC1-4929-46D8-A547-B917BF912003}"/>
              </a:ext>
            </a:extLst>
          </p:cNvPr>
          <p:cNvSpPr/>
          <p:nvPr/>
        </p:nvSpPr>
        <p:spPr>
          <a:xfrm>
            <a:off x="182880" y="5531454"/>
            <a:ext cx="4275529" cy="338554"/>
          </a:xfrm>
          <a:prstGeom prst="rect">
            <a:avLst/>
          </a:prstGeom>
        </p:spPr>
        <p:txBody>
          <a:bodyPr wrap="none">
            <a:spAutoFit/>
          </a:bodyPr>
          <a:lstStyle/>
          <a:p>
            <a:r>
              <a:rPr lang="pt-PT" sz="1600" b="1" dirty="0">
                <a:latin typeface="Times New Roman" panose="02020603050405020304" pitchFamily="18" charset="0"/>
                <a:ea typeface="MS Mincho" panose="02020609040205080304" pitchFamily="49" charset="-128"/>
              </a:rPr>
              <a:t>Questão 9a) (0,25 ponto)</a:t>
            </a:r>
            <a:r>
              <a:rPr lang="pt-PT" sz="1600" dirty="0">
                <a:latin typeface="Times New Roman" panose="02020603050405020304" pitchFamily="18" charset="0"/>
                <a:ea typeface="MS Mincho" panose="02020609040205080304" pitchFamily="49" charset="-128"/>
              </a:rPr>
              <a:t> </a:t>
            </a:r>
            <a:r>
              <a:rPr lang="pt-BR" sz="1600" dirty="0">
                <a:latin typeface="Times New Roman" panose="02020603050405020304" pitchFamily="18" charset="0"/>
                <a:ea typeface="Times New Roman" panose="02020603050405020304" pitchFamily="18" charset="0"/>
              </a:rPr>
              <a:t>O Raio do apogeu (</a:t>
            </a:r>
            <a:r>
              <a:rPr lang="pt-BR" sz="1600" b="1" dirty="0">
                <a:latin typeface="Times New Roman" panose="02020603050405020304" pitchFamily="18" charset="0"/>
                <a:ea typeface="Times New Roman" panose="02020603050405020304" pitchFamily="18" charset="0"/>
              </a:rPr>
              <a:t>R</a:t>
            </a:r>
            <a:r>
              <a:rPr lang="pt-BR" sz="1600" b="1" baseline="-25000" dirty="0">
                <a:latin typeface="Times New Roman" panose="02020603050405020304" pitchFamily="18" charset="0"/>
                <a:ea typeface="Times New Roman" panose="02020603050405020304" pitchFamily="18" charset="0"/>
              </a:rPr>
              <a:t>a</a:t>
            </a:r>
            <a:r>
              <a:rPr lang="pt-BR" sz="1600" dirty="0">
                <a:latin typeface="Times New Roman" panose="02020603050405020304" pitchFamily="18" charset="0"/>
                <a:ea typeface="Times New Roman" panose="02020603050405020304" pitchFamily="18" charset="0"/>
              </a:rPr>
              <a:t>)</a:t>
            </a:r>
            <a:endParaRPr lang="pt-BR" sz="1600" dirty="0"/>
          </a:p>
        </p:txBody>
      </p:sp>
      <p:sp>
        <p:nvSpPr>
          <p:cNvPr id="13" name="Retângulo 12">
            <a:extLst>
              <a:ext uri="{FF2B5EF4-FFF2-40B4-BE49-F238E27FC236}">
                <a16:creationId xmlns:a16="http://schemas.microsoft.com/office/drawing/2014/main" id="{6E6C78F9-DFC4-491E-8E53-AF502095154D}"/>
              </a:ext>
            </a:extLst>
          </p:cNvPr>
          <p:cNvSpPr/>
          <p:nvPr/>
        </p:nvSpPr>
        <p:spPr>
          <a:xfrm>
            <a:off x="204660" y="5875634"/>
            <a:ext cx="1366080" cy="338554"/>
          </a:xfrm>
          <a:prstGeom prst="rect">
            <a:avLst/>
          </a:prstGeom>
        </p:spPr>
        <p:txBody>
          <a:bodyPr wrap="none">
            <a:spAutoFit/>
          </a:bodyPr>
          <a:lstStyle/>
          <a:p>
            <a:r>
              <a:rPr lang="pt-BR" sz="1600" b="1" dirty="0">
                <a:latin typeface="Times New Roman" panose="02020603050405020304" pitchFamily="18" charset="0"/>
                <a:ea typeface="Times New Roman" panose="02020603050405020304" pitchFamily="18" charset="0"/>
              </a:rPr>
              <a:t>Resposta 9a):</a:t>
            </a:r>
            <a:endParaRPr lang="pt-BR" sz="1600" dirty="0"/>
          </a:p>
        </p:txBody>
      </p:sp>
      <p:sp>
        <p:nvSpPr>
          <p:cNvPr id="14" name="Retângulo 13">
            <a:extLst>
              <a:ext uri="{FF2B5EF4-FFF2-40B4-BE49-F238E27FC236}">
                <a16:creationId xmlns:a16="http://schemas.microsoft.com/office/drawing/2014/main" id="{95E8E1E1-8CFF-4A02-A6D5-B1AC4DE6388E}"/>
              </a:ext>
            </a:extLst>
          </p:cNvPr>
          <p:cNvSpPr/>
          <p:nvPr/>
        </p:nvSpPr>
        <p:spPr>
          <a:xfrm>
            <a:off x="1420735" y="5886482"/>
            <a:ext cx="7638348" cy="338554"/>
          </a:xfrm>
          <a:prstGeom prst="rect">
            <a:avLst/>
          </a:prstGeom>
        </p:spPr>
        <p:txBody>
          <a:bodyPr wrap="square">
            <a:spAutoFit/>
          </a:bodyPr>
          <a:lstStyle/>
          <a:p>
            <a:r>
              <a:rPr lang="pt-BR" sz="1600" dirty="0">
                <a:solidFill>
                  <a:srgbClr val="FF0000"/>
                </a:solidFill>
                <a:latin typeface="Times New Roman" panose="02020603050405020304" pitchFamily="18" charset="0"/>
                <a:ea typeface="Times New Roman" panose="02020603050405020304" pitchFamily="18" charset="0"/>
              </a:rPr>
              <a:t>O raio do apogeu pode ser obtido diretamente pela aplicação da fórmula, ou seja:</a:t>
            </a:r>
            <a:endParaRPr lang="pt-BR" sz="1600" dirty="0">
              <a:solidFill>
                <a:srgbClr val="FF0000"/>
              </a:solidFill>
            </a:endParaRPr>
          </a:p>
        </p:txBody>
      </p:sp>
      <p:sp>
        <p:nvSpPr>
          <p:cNvPr id="15" name="Retângulo 14">
            <a:extLst>
              <a:ext uri="{FF2B5EF4-FFF2-40B4-BE49-F238E27FC236}">
                <a16:creationId xmlns:a16="http://schemas.microsoft.com/office/drawing/2014/main" id="{A288A7A0-6AA1-450A-B636-8F91E64AC739}"/>
              </a:ext>
            </a:extLst>
          </p:cNvPr>
          <p:cNvSpPr/>
          <p:nvPr/>
        </p:nvSpPr>
        <p:spPr>
          <a:xfrm>
            <a:off x="1371364" y="6349830"/>
            <a:ext cx="595035" cy="369332"/>
          </a:xfrm>
          <a:prstGeom prst="rect">
            <a:avLst/>
          </a:prstGeom>
        </p:spPr>
        <p:txBody>
          <a:bodyPr wrap="none">
            <a:spAutoFit/>
          </a:bodyPr>
          <a:lstStyle/>
          <a:p>
            <a:r>
              <a:rPr lang="pt-BR" dirty="0">
                <a:solidFill>
                  <a:srgbClr val="FF0000"/>
                </a:solidFill>
                <a:latin typeface="Times New Roman" panose="02020603050405020304" pitchFamily="18" charset="0"/>
                <a:ea typeface="Times New Roman" panose="02020603050405020304" pitchFamily="18" charset="0"/>
              </a:rPr>
              <a:t>R</a:t>
            </a:r>
            <a:r>
              <a:rPr lang="pt-BR" baseline="-25000" dirty="0">
                <a:solidFill>
                  <a:srgbClr val="FF0000"/>
                </a:solidFill>
                <a:latin typeface="Times New Roman" panose="02020603050405020304" pitchFamily="18" charset="0"/>
                <a:ea typeface="Times New Roman" panose="02020603050405020304" pitchFamily="18" charset="0"/>
              </a:rPr>
              <a:t>a</a:t>
            </a:r>
            <a:r>
              <a:rPr lang="pt-BR" dirty="0">
                <a:solidFill>
                  <a:srgbClr val="FF0000"/>
                </a:solidFill>
                <a:latin typeface="Times New Roman" panose="02020603050405020304" pitchFamily="18" charset="0"/>
                <a:ea typeface="Times New Roman" panose="02020603050405020304" pitchFamily="18" charset="0"/>
              </a:rPr>
              <a:t> =</a:t>
            </a:r>
            <a:endParaRPr lang="pt-BR" dirty="0">
              <a:solidFill>
                <a:srgbClr val="FF0000"/>
              </a:solidFill>
            </a:endParaRPr>
          </a:p>
        </p:txBody>
      </p:sp>
      <p:sp>
        <p:nvSpPr>
          <p:cNvPr id="16" name="Retângulo 15">
            <a:extLst>
              <a:ext uri="{FF2B5EF4-FFF2-40B4-BE49-F238E27FC236}">
                <a16:creationId xmlns:a16="http://schemas.microsoft.com/office/drawing/2014/main" id="{3E3B327E-D7F0-48B2-A666-78F9BD16FA16}"/>
              </a:ext>
            </a:extLst>
          </p:cNvPr>
          <p:cNvSpPr/>
          <p:nvPr/>
        </p:nvSpPr>
        <p:spPr>
          <a:xfrm>
            <a:off x="1876216" y="6349830"/>
            <a:ext cx="949299" cy="369332"/>
          </a:xfrm>
          <a:prstGeom prst="rect">
            <a:avLst/>
          </a:prstGeom>
        </p:spPr>
        <p:txBody>
          <a:bodyPr wrap="none">
            <a:spAutoFit/>
          </a:bodyPr>
          <a:lstStyle/>
          <a:p>
            <a:r>
              <a:rPr lang="pt-BR" dirty="0">
                <a:solidFill>
                  <a:srgbClr val="FF0000"/>
                </a:solidFill>
                <a:latin typeface="Times New Roman" panose="02020603050405020304" pitchFamily="18" charset="0"/>
                <a:ea typeface="Times New Roman" panose="02020603050405020304" pitchFamily="18" charset="0"/>
              </a:rPr>
              <a:t>5.000 × </a:t>
            </a:r>
            <a:endParaRPr lang="pt-BR" dirty="0">
              <a:solidFill>
                <a:srgbClr val="FF0000"/>
              </a:solidFill>
            </a:endParaRPr>
          </a:p>
        </p:txBody>
      </p:sp>
      <p:sp>
        <p:nvSpPr>
          <p:cNvPr id="17" name="Retângulo 16">
            <a:extLst>
              <a:ext uri="{FF2B5EF4-FFF2-40B4-BE49-F238E27FC236}">
                <a16:creationId xmlns:a16="http://schemas.microsoft.com/office/drawing/2014/main" id="{D6EAB411-5803-48CD-855E-CFD1129FD347}"/>
              </a:ext>
            </a:extLst>
          </p:cNvPr>
          <p:cNvSpPr/>
          <p:nvPr/>
        </p:nvSpPr>
        <p:spPr>
          <a:xfrm>
            <a:off x="2621636" y="6348470"/>
            <a:ext cx="1117614" cy="369332"/>
          </a:xfrm>
          <a:prstGeom prst="rect">
            <a:avLst/>
          </a:prstGeom>
        </p:spPr>
        <p:txBody>
          <a:bodyPr wrap="none">
            <a:spAutoFit/>
          </a:bodyPr>
          <a:lstStyle/>
          <a:p>
            <a:r>
              <a:rPr lang="pt-BR" dirty="0">
                <a:solidFill>
                  <a:srgbClr val="FF0000"/>
                </a:solidFill>
                <a:latin typeface="Times New Roman" panose="02020603050405020304" pitchFamily="18" charset="0"/>
                <a:ea typeface="Times New Roman" panose="02020603050405020304" pitchFamily="18" charset="0"/>
              </a:rPr>
              <a:t>(1+0,3) = </a:t>
            </a:r>
            <a:endParaRPr lang="pt-BR" dirty="0">
              <a:solidFill>
                <a:srgbClr val="FF0000"/>
              </a:solidFill>
            </a:endParaRPr>
          </a:p>
        </p:txBody>
      </p:sp>
      <p:sp>
        <p:nvSpPr>
          <p:cNvPr id="18" name="Retângulo 17">
            <a:extLst>
              <a:ext uri="{FF2B5EF4-FFF2-40B4-BE49-F238E27FC236}">
                <a16:creationId xmlns:a16="http://schemas.microsoft.com/office/drawing/2014/main" id="{85CC3CB9-6CF0-4554-BD87-EA0A97608D7D}"/>
              </a:ext>
            </a:extLst>
          </p:cNvPr>
          <p:cNvSpPr/>
          <p:nvPr/>
        </p:nvSpPr>
        <p:spPr>
          <a:xfrm>
            <a:off x="3570935" y="6347110"/>
            <a:ext cx="949299" cy="369332"/>
          </a:xfrm>
          <a:prstGeom prst="rect">
            <a:avLst/>
          </a:prstGeom>
        </p:spPr>
        <p:txBody>
          <a:bodyPr wrap="none">
            <a:spAutoFit/>
          </a:bodyPr>
          <a:lstStyle/>
          <a:p>
            <a:r>
              <a:rPr lang="pt-BR" dirty="0">
                <a:solidFill>
                  <a:srgbClr val="FF0000"/>
                </a:solidFill>
                <a:latin typeface="Times New Roman" panose="02020603050405020304" pitchFamily="18" charset="0"/>
                <a:ea typeface="Times New Roman" panose="02020603050405020304" pitchFamily="18" charset="0"/>
              </a:rPr>
              <a:t>5.000 × </a:t>
            </a:r>
            <a:endParaRPr lang="pt-BR" dirty="0">
              <a:solidFill>
                <a:srgbClr val="FF0000"/>
              </a:solidFill>
            </a:endParaRPr>
          </a:p>
        </p:txBody>
      </p:sp>
      <p:sp>
        <p:nvSpPr>
          <p:cNvPr id="19" name="Retângulo 18">
            <a:extLst>
              <a:ext uri="{FF2B5EF4-FFF2-40B4-BE49-F238E27FC236}">
                <a16:creationId xmlns:a16="http://schemas.microsoft.com/office/drawing/2014/main" id="{5BFB1056-D9BC-4218-AC10-57B17F044873}"/>
              </a:ext>
            </a:extLst>
          </p:cNvPr>
          <p:cNvSpPr/>
          <p:nvPr/>
        </p:nvSpPr>
        <p:spPr>
          <a:xfrm>
            <a:off x="4312019" y="6356519"/>
            <a:ext cx="718466" cy="369332"/>
          </a:xfrm>
          <a:prstGeom prst="rect">
            <a:avLst/>
          </a:prstGeom>
        </p:spPr>
        <p:txBody>
          <a:bodyPr wrap="none">
            <a:spAutoFit/>
          </a:bodyPr>
          <a:lstStyle/>
          <a:p>
            <a:r>
              <a:rPr lang="pt-BR" dirty="0">
                <a:solidFill>
                  <a:srgbClr val="FF0000"/>
                </a:solidFill>
                <a:latin typeface="Times New Roman" panose="02020603050405020304" pitchFamily="18" charset="0"/>
                <a:ea typeface="Times New Roman" panose="02020603050405020304" pitchFamily="18" charset="0"/>
              </a:rPr>
              <a:t>1,3 = </a:t>
            </a:r>
            <a:endParaRPr lang="pt-BR" dirty="0">
              <a:solidFill>
                <a:srgbClr val="FF0000"/>
              </a:solidFill>
            </a:endParaRPr>
          </a:p>
        </p:txBody>
      </p:sp>
      <p:sp>
        <p:nvSpPr>
          <p:cNvPr id="20" name="Retângulo 19">
            <a:extLst>
              <a:ext uri="{FF2B5EF4-FFF2-40B4-BE49-F238E27FC236}">
                <a16:creationId xmlns:a16="http://schemas.microsoft.com/office/drawing/2014/main" id="{A1A57EDB-0BFD-49E2-BFE3-0AEBE14B4C78}"/>
              </a:ext>
            </a:extLst>
          </p:cNvPr>
          <p:cNvSpPr/>
          <p:nvPr/>
        </p:nvSpPr>
        <p:spPr>
          <a:xfrm>
            <a:off x="4879295" y="6347059"/>
            <a:ext cx="1056700" cy="369332"/>
          </a:xfrm>
          <a:prstGeom prst="rect">
            <a:avLst/>
          </a:prstGeom>
        </p:spPr>
        <p:txBody>
          <a:bodyPr wrap="none">
            <a:spAutoFit/>
          </a:bodyPr>
          <a:lstStyle/>
          <a:p>
            <a:r>
              <a:rPr lang="pt-BR" dirty="0">
                <a:solidFill>
                  <a:srgbClr val="FF0000"/>
                </a:solidFill>
                <a:latin typeface="Times New Roman" panose="02020603050405020304" pitchFamily="18" charset="0"/>
                <a:ea typeface="Times New Roman" panose="02020603050405020304" pitchFamily="18" charset="0"/>
              </a:rPr>
              <a:t>6.500 km</a:t>
            </a:r>
            <a:endParaRPr lang="pt-BR" dirty="0">
              <a:solidFill>
                <a:srgbClr val="FF0000"/>
              </a:solidFill>
            </a:endParaRPr>
          </a:p>
        </p:txBody>
      </p:sp>
    </p:spTree>
    <p:extLst>
      <p:ext uri="{BB962C8B-B14F-4D97-AF65-F5344CB8AC3E}">
        <p14:creationId xmlns:p14="http://schemas.microsoft.com/office/powerpoint/2010/main" val="131106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P spid="19"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1CF6C4A-5D04-4B05-9FC5-41969A9A6454}"/>
              </a:ext>
            </a:extLst>
          </p:cNvPr>
          <p:cNvSpPr/>
          <p:nvPr/>
        </p:nvSpPr>
        <p:spPr>
          <a:xfrm>
            <a:off x="213014" y="270315"/>
            <a:ext cx="4841390" cy="369332"/>
          </a:xfrm>
          <a:prstGeom prst="rect">
            <a:avLst/>
          </a:prstGeom>
        </p:spPr>
        <p:txBody>
          <a:bodyPr wrap="none">
            <a:spAutoFit/>
          </a:bodyPr>
          <a:lstStyle/>
          <a:p>
            <a:r>
              <a:rPr lang="pt-PT" b="1" dirty="0">
                <a:latin typeface="Times New Roman" panose="02020603050405020304" pitchFamily="18" charset="0"/>
                <a:ea typeface="MS Mincho" panose="02020609040205080304" pitchFamily="49" charset="-128"/>
              </a:rPr>
              <a:t>Questão 9b) (0,25 ponto)</a:t>
            </a:r>
            <a:r>
              <a:rPr lang="pt-PT" dirty="0">
                <a:latin typeface="Times New Roman" panose="02020603050405020304" pitchFamily="18" charset="0"/>
                <a:ea typeface="MS Mincho" panose="02020609040205080304" pitchFamily="49" charset="-128"/>
              </a:rPr>
              <a:t> </a:t>
            </a:r>
            <a:r>
              <a:rPr lang="pt-BR" dirty="0">
                <a:latin typeface="Times New Roman" panose="02020603050405020304" pitchFamily="18" charset="0"/>
                <a:ea typeface="Times New Roman" panose="02020603050405020304" pitchFamily="18" charset="0"/>
              </a:rPr>
              <a:t>O Raio do Perigeu </a:t>
            </a:r>
            <a:r>
              <a:rPr lang="pt-BR" b="1" dirty="0">
                <a:latin typeface="Times New Roman" panose="02020603050405020304" pitchFamily="18" charset="0"/>
                <a:ea typeface="Times New Roman" panose="02020603050405020304" pitchFamily="18" charset="0"/>
              </a:rPr>
              <a:t>(</a:t>
            </a:r>
            <a:r>
              <a:rPr lang="pt-BR" b="1" dirty="0" err="1">
                <a:latin typeface="Times New Roman" panose="02020603050405020304" pitchFamily="18" charset="0"/>
                <a:ea typeface="Times New Roman" panose="02020603050405020304" pitchFamily="18" charset="0"/>
              </a:rPr>
              <a:t>R</a:t>
            </a:r>
            <a:r>
              <a:rPr lang="pt-BR" b="1" baseline="-25000" dirty="0" err="1">
                <a:latin typeface="Times New Roman" panose="02020603050405020304" pitchFamily="18" charset="0"/>
                <a:ea typeface="Times New Roman" panose="02020603050405020304" pitchFamily="18" charset="0"/>
              </a:rPr>
              <a:t>p</a:t>
            </a:r>
            <a:r>
              <a:rPr lang="pt-BR" dirty="0">
                <a:latin typeface="Times New Roman" panose="02020603050405020304" pitchFamily="18" charset="0"/>
                <a:ea typeface="Times New Roman" panose="02020603050405020304" pitchFamily="18" charset="0"/>
              </a:rPr>
              <a:t>)</a:t>
            </a:r>
            <a:endParaRPr lang="pt-BR" sz="2800" dirty="0">
              <a:effectLst/>
              <a:latin typeface="Times New Roman" panose="02020603050405020304" pitchFamily="18" charset="0"/>
              <a:ea typeface="Times New Roman" panose="02020603050405020304" pitchFamily="18" charset="0"/>
            </a:endParaRPr>
          </a:p>
        </p:txBody>
      </p:sp>
      <p:sp>
        <p:nvSpPr>
          <p:cNvPr id="3" name="Retângulo 2">
            <a:extLst>
              <a:ext uri="{FF2B5EF4-FFF2-40B4-BE49-F238E27FC236}">
                <a16:creationId xmlns:a16="http://schemas.microsoft.com/office/drawing/2014/main" id="{0D01969A-71C5-4D96-BB32-F49F71AC5BD5}"/>
              </a:ext>
            </a:extLst>
          </p:cNvPr>
          <p:cNvSpPr/>
          <p:nvPr/>
        </p:nvSpPr>
        <p:spPr>
          <a:xfrm>
            <a:off x="213014" y="939683"/>
            <a:ext cx="8238528" cy="369332"/>
          </a:xfrm>
          <a:prstGeom prst="rect">
            <a:avLst/>
          </a:prstGeom>
        </p:spPr>
        <p:txBody>
          <a:bodyPr wrap="square">
            <a:spAutoFit/>
          </a:bodyPr>
          <a:lstStyle/>
          <a:p>
            <a:pPr algn="just"/>
            <a:r>
              <a:rPr lang="pt-BR" dirty="0">
                <a:solidFill>
                  <a:srgbClr val="FF0000"/>
                </a:solidFill>
                <a:latin typeface="Times New Roman" panose="02020603050405020304" pitchFamily="18" charset="0"/>
                <a:ea typeface="Times New Roman" panose="02020603050405020304" pitchFamily="18" charset="0"/>
              </a:rPr>
              <a:t>O raio do perigeu pode ser obtido diretamente pela aplicação da fórmula, ou seja: </a:t>
            </a:r>
            <a:endParaRPr lang="pt-BR" dirty="0">
              <a:solidFill>
                <a:srgbClr val="FF0000"/>
              </a:solidFill>
            </a:endParaRPr>
          </a:p>
        </p:txBody>
      </p:sp>
      <p:sp>
        <p:nvSpPr>
          <p:cNvPr id="4" name="Retângulo 3">
            <a:extLst>
              <a:ext uri="{FF2B5EF4-FFF2-40B4-BE49-F238E27FC236}">
                <a16:creationId xmlns:a16="http://schemas.microsoft.com/office/drawing/2014/main" id="{9A096986-3076-4CC2-B61F-603844443D20}"/>
              </a:ext>
            </a:extLst>
          </p:cNvPr>
          <p:cNvSpPr/>
          <p:nvPr/>
        </p:nvSpPr>
        <p:spPr>
          <a:xfrm>
            <a:off x="213014" y="1600628"/>
            <a:ext cx="603050" cy="369332"/>
          </a:xfrm>
          <a:prstGeom prst="rect">
            <a:avLst/>
          </a:prstGeom>
        </p:spPr>
        <p:txBody>
          <a:bodyPr wrap="none">
            <a:spAutoFit/>
          </a:bodyPr>
          <a:lstStyle/>
          <a:p>
            <a:r>
              <a:rPr lang="pt-BR" dirty="0" err="1">
                <a:solidFill>
                  <a:srgbClr val="FF0000"/>
                </a:solidFill>
                <a:latin typeface="Times New Roman" panose="02020603050405020304" pitchFamily="18" charset="0"/>
                <a:ea typeface="Times New Roman" panose="02020603050405020304" pitchFamily="18" charset="0"/>
              </a:rPr>
              <a:t>R</a:t>
            </a:r>
            <a:r>
              <a:rPr lang="pt-BR" baseline="-25000" dirty="0" err="1">
                <a:solidFill>
                  <a:srgbClr val="FF0000"/>
                </a:solidFill>
                <a:latin typeface="Times New Roman" panose="02020603050405020304" pitchFamily="18" charset="0"/>
                <a:ea typeface="Times New Roman" panose="02020603050405020304" pitchFamily="18" charset="0"/>
              </a:rPr>
              <a:t>p</a:t>
            </a:r>
            <a:r>
              <a:rPr lang="pt-BR" dirty="0">
                <a:solidFill>
                  <a:srgbClr val="FF0000"/>
                </a:solidFill>
                <a:latin typeface="Times New Roman" panose="02020603050405020304" pitchFamily="18" charset="0"/>
                <a:ea typeface="Times New Roman" panose="02020603050405020304" pitchFamily="18" charset="0"/>
              </a:rPr>
              <a:t> =</a:t>
            </a:r>
            <a:endParaRPr lang="pt-BR" dirty="0">
              <a:solidFill>
                <a:srgbClr val="FF0000"/>
              </a:solidFill>
            </a:endParaRPr>
          </a:p>
        </p:txBody>
      </p:sp>
      <p:sp>
        <p:nvSpPr>
          <p:cNvPr id="6" name="Retângulo 5">
            <a:extLst>
              <a:ext uri="{FF2B5EF4-FFF2-40B4-BE49-F238E27FC236}">
                <a16:creationId xmlns:a16="http://schemas.microsoft.com/office/drawing/2014/main" id="{168D1547-5CAB-445C-A61B-8FB93AC5D892}"/>
              </a:ext>
            </a:extLst>
          </p:cNvPr>
          <p:cNvSpPr/>
          <p:nvPr/>
        </p:nvSpPr>
        <p:spPr>
          <a:xfrm>
            <a:off x="720876" y="1600628"/>
            <a:ext cx="949299" cy="369332"/>
          </a:xfrm>
          <a:prstGeom prst="rect">
            <a:avLst/>
          </a:prstGeom>
        </p:spPr>
        <p:txBody>
          <a:bodyPr wrap="none">
            <a:spAutoFit/>
          </a:bodyPr>
          <a:lstStyle/>
          <a:p>
            <a:r>
              <a:rPr lang="pt-BR" dirty="0">
                <a:solidFill>
                  <a:srgbClr val="FF0000"/>
                </a:solidFill>
                <a:latin typeface="Times New Roman" panose="02020603050405020304" pitchFamily="18" charset="0"/>
                <a:ea typeface="Times New Roman" panose="02020603050405020304" pitchFamily="18" charset="0"/>
              </a:rPr>
              <a:t>5.000 × </a:t>
            </a:r>
            <a:endParaRPr lang="pt-BR" dirty="0">
              <a:solidFill>
                <a:srgbClr val="FF0000"/>
              </a:solidFill>
            </a:endParaRPr>
          </a:p>
        </p:txBody>
      </p:sp>
      <p:sp>
        <p:nvSpPr>
          <p:cNvPr id="7" name="Retângulo 6">
            <a:extLst>
              <a:ext uri="{FF2B5EF4-FFF2-40B4-BE49-F238E27FC236}">
                <a16:creationId xmlns:a16="http://schemas.microsoft.com/office/drawing/2014/main" id="{C8215059-B7F7-4E0E-BCCA-2551339A853F}"/>
              </a:ext>
            </a:extLst>
          </p:cNvPr>
          <p:cNvSpPr/>
          <p:nvPr/>
        </p:nvSpPr>
        <p:spPr>
          <a:xfrm>
            <a:off x="1471036" y="1600628"/>
            <a:ext cx="1064715" cy="369332"/>
          </a:xfrm>
          <a:prstGeom prst="rect">
            <a:avLst/>
          </a:prstGeom>
        </p:spPr>
        <p:txBody>
          <a:bodyPr wrap="none">
            <a:spAutoFit/>
          </a:bodyPr>
          <a:lstStyle/>
          <a:p>
            <a:r>
              <a:rPr lang="pt-BR" dirty="0">
                <a:solidFill>
                  <a:srgbClr val="FF0000"/>
                </a:solidFill>
                <a:latin typeface="Times New Roman" panose="02020603050405020304" pitchFamily="18" charset="0"/>
                <a:ea typeface="Times New Roman" panose="02020603050405020304" pitchFamily="18" charset="0"/>
              </a:rPr>
              <a:t>(1-0,3) = </a:t>
            </a:r>
            <a:endParaRPr lang="pt-BR" dirty="0">
              <a:solidFill>
                <a:srgbClr val="FF0000"/>
              </a:solidFill>
            </a:endParaRPr>
          </a:p>
        </p:txBody>
      </p:sp>
      <p:sp>
        <p:nvSpPr>
          <p:cNvPr id="8" name="Retângulo 7">
            <a:extLst>
              <a:ext uri="{FF2B5EF4-FFF2-40B4-BE49-F238E27FC236}">
                <a16:creationId xmlns:a16="http://schemas.microsoft.com/office/drawing/2014/main" id="{AC39163D-3908-4CC8-B848-CF56609F2AB5}"/>
              </a:ext>
            </a:extLst>
          </p:cNvPr>
          <p:cNvSpPr/>
          <p:nvPr/>
        </p:nvSpPr>
        <p:spPr>
          <a:xfrm>
            <a:off x="2325147" y="1600628"/>
            <a:ext cx="949299" cy="369332"/>
          </a:xfrm>
          <a:prstGeom prst="rect">
            <a:avLst/>
          </a:prstGeom>
        </p:spPr>
        <p:txBody>
          <a:bodyPr wrap="none">
            <a:spAutoFit/>
          </a:bodyPr>
          <a:lstStyle/>
          <a:p>
            <a:r>
              <a:rPr lang="pt-BR" dirty="0">
                <a:solidFill>
                  <a:srgbClr val="FF0000"/>
                </a:solidFill>
                <a:latin typeface="Times New Roman" panose="02020603050405020304" pitchFamily="18" charset="0"/>
                <a:ea typeface="Times New Roman" panose="02020603050405020304" pitchFamily="18" charset="0"/>
              </a:rPr>
              <a:t>5.000 × </a:t>
            </a:r>
            <a:endParaRPr lang="pt-BR" dirty="0">
              <a:solidFill>
                <a:srgbClr val="FF0000"/>
              </a:solidFill>
            </a:endParaRPr>
          </a:p>
        </p:txBody>
      </p:sp>
      <p:sp>
        <p:nvSpPr>
          <p:cNvPr id="9" name="Retângulo 8">
            <a:extLst>
              <a:ext uri="{FF2B5EF4-FFF2-40B4-BE49-F238E27FC236}">
                <a16:creationId xmlns:a16="http://schemas.microsoft.com/office/drawing/2014/main" id="{BC46E32D-6865-4F34-BB56-1038757A2E62}"/>
              </a:ext>
            </a:extLst>
          </p:cNvPr>
          <p:cNvSpPr/>
          <p:nvPr/>
        </p:nvSpPr>
        <p:spPr>
          <a:xfrm>
            <a:off x="3115608" y="1600628"/>
            <a:ext cx="718466" cy="369332"/>
          </a:xfrm>
          <a:prstGeom prst="rect">
            <a:avLst/>
          </a:prstGeom>
        </p:spPr>
        <p:txBody>
          <a:bodyPr wrap="none">
            <a:spAutoFit/>
          </a:bodyPr>
          <a:lstStyle/>
          <a:p>
            <a:r>
              <a:rPr lang="pt-BR" dirty="0">
                <a:solidFill>
                  <a:srgbClr val="FF0000"/>
                </a:solidFill>
                <a:latin typeface="Times New Roman" panose="02020603050405020304" pitchFamily="18" charset="0"/>
                <a:ea typeface="Times New Roman" panose="02020603050405020304" pitchFamily="18" charset="0"/>
              </a:rPr>
              <a:t>0,7 = </a:t>
            </a:r>
            <a:endParaRPr lang="pt-BR" dirty="0">
              <a:solidFill>
                <a:srgbClr val="FF0000"/>
              </a:solidFill>
            </a:endParaRPr>
          </a:p>
        </p:txBody>
      </p:sp>
      <p:sp>
        <p:nvSpPr>
          <p:cNvPr id="10" name="Retângulo 9">
            <a:extLst>
              <a:ext uri="{FF2B5EF4-FFF2-40B4-BE49-F238E27FC236}">
                <a16:creationId xmlns:a16="http://schemas.microsoft.com/office/drawing/2014/main" id="{F368FCB0-ABC8-4A5B-BCA5-92C49AA7857C}"/>
              </a:ext>
            </a:extLst>
          </p:cNvPr>
          <p:cNvSpPr/>
          <p:nvPr/>
        </p:nvSpPr>
        <p:spPr>
          <a:xfrm>
            <a:off x="3647332" y="1600628"/>
            <a:ext cx="1056700" cy="369332"/>
          </a:xfrm>
          <a:prstGeom prst="rect">
            <a:avLst/>
          </a:prstGeom>
        </p:spPr>
        <p:txBody>
          <a:bodyPr wrap="none">
            <a:spAutoFit/>
          </a:bodyPr>
          <a:lstStyle/>
          <a:p>
            <a:r>
              <a:rPr lang="pt-BR" dirty="0">
                <a:solidFill>
                  <a:srgbClr val="FF0000"/>
                </a:solidFill>
                <a:latin typeface="Times New Roman" panose="02020603050405020304" pitchFamily="18" charset="0"/>
                <a:ea typeface="Times New Roman" panose="02020603050405020304" pitchFamily="18" charset="0"/>
              </a:rPr>
              <a:t>3.500 km</a:t>
            </a:r>
            <a:endParaRPr lang="pt-BR" dirty="0">
              <a:solidFill>
                <a:srgbClr val="FF0000"/>
              </a:solidFill>
            </a:endParaRPr>
          </a:p>
        </p:txBody>
      </p:sp>
      <p:sp>
        <p:nvSpPr>
          <p:cNvPr id="11" name="Retângulo 10">
            <a:extLst>
              <a:ext uri="{FF2B5EF4-FFF2-40B4-BE49-F238E27FC236}">
                <a16:creationId xmlns:a16="http://schemas.microsoft.com/office/drawing/2014/main" id="{A019D4AA-A036-42AD-8D4A-0724108A7B4B}"/>
              </a:ext>
            </a:extLst>
          </p:cNvPr>
          <p:cNvSpPr/>
          <p:nvPr/>
        </p:nvSpPr>
        <p:spPr>
          <a:xfrm>
            <a:off x="194725" y="2969636"/>
            <a:ext cx="11807351" cy="781945"/>
          </a:xfrm>
          <a:prstGeom prst="rect">
            <a:avLst/>
          </a:prstGeom>
        </p:spPr>
        <p:txBody>
          <a:bodyPr wrap="square">
            <a:spAutoFit/>
          </a:bodyPr>
          <a:lstStyle/>
          <a:p>
            <a:pPr algn="just">
              <a:lnSpc>
                <a:spcPct val="130000"/>
              </a:lnSpc>
            </a:pPr>
            <a:r>
              <a:rPr lang="pt-PT" b="1" dirty="0">
                <a:latin typeface="Times New Roman" panose="02020603050405020304" pitchFamily="18" charset="0"/>
                <a:ea typeface="MS Mincho" panose="02020609040205080304" pitchFamily="49" charset="-128"/>
              </a:rPr>
              <a:t>Questão 9c) (0,5 ponto)</a:t>
            </a:r>
            <a:r>
              <a:rPr lang="pt-PT" dirty="0">
                <a:latin typeface="Times New Roman" panose="02020603050405020304" pitchFamily="18" charset="0"/>
                <a:ea typeface="MS Mincho" panose="02020609040205080304" pitchFamily="49" charset="-128"/>
              </a:rPr>
              <a:t> </a:t>
            </a:r>
            <a:r>
              <a:rPr lang="pt-BR" dirty="0">
                <a:latin typeface="Times New Roman" panose="02020603050405020304" pitchFamily="18" charset="0"/>
                <a:ea typeface="Times New Roman" panose="02020603050405020304" pitchFamily="18" charset="0"/>
              </a:rPr>
              <a:t>Assumindo que o raio da Terra seja de 6.400 km, verifique, baseado nas informações fornecidas e nos cálculos já efetuados, se a órbita dada colide com a superfície da Terra. </a:t>
            </a:r>
            <a:r>
              <a:rPr lang="pt-BR" b="1" dirty="0">
                <a:latin typeface="Times New Roman" panose="02020603050405020304" pitchFamily="18" charset="0"/>
                <a:ea typeface="Times New Roman" panose="02020603050405020304" pitchFamily="18" charset="0"/>
              </a:rPr>
              <a:t>Atenção: você precisa justificar a sua resposta.</a:t>
            </a:r>
            <a:endParaRPr lang="pt-BR" dirty="0"/>
          </a:p>
        </p:txBody>
      </p:sp>
      <p:sp>
        <p:nvSpPr>
          <p:cNvPr id="12" name="Retângulo 11">
            <a:extLst>
              <a:ext uri="{FF2B5EF4-FFF2-40B4-BE49-F238E27FC236}">
                <a16:creationId xmlns:a16="http://schemas.microsoft.com/office/drawing/2014/main" id="{DB9E3BA3-A8E2-44FE-B174-62F3C467D7EC}"/>
              </a:ext>
            </a:extLst>
          </p:cNvPr>
          <p:cNvSpPr/>
          <p:nvPr/>
        </p:nvSpPr>
        <p:spPr>
          <a:xfrm>
            <a:off x="222157" y="4054064"/>
            <a:ext cx="1556836" cy="369332"/>
          </a:xfrm>
          <a:prstGeom prst="rect">
            <a:avLst/>
          </a:prstGeom>
        </p:spPr>
        <p:txBody>
          <a:bodyPr wrap="none">
            <a:spAutoFit/>
          </a:bodyPr>
          <a:lstStyle/>
          <a:p>
            <a:r>
              <a:rPr lang="pt-BR" b="1" dirty="0">
                <a:latin typeface="Times New Roman" panose="02020603050405020304" pitchFamily="18" charset="0"/>
                <a:ea typeface="Times New Roman" panose="02020603050405020304" pitchFamily="18" charset="0"/>
              </a:rPr>
              <a:t>Resposta 9c): </a:t>
            </a:r>
            <a:endParaRPr lang="pt-BR" dirty="0"/>
          </a:p>
        </p:txBody>
      </p:sp>
      <p:sp>
        <p:nvSpPr>
          <p:cNvPr id="13" name="Retângulo 12">
            <a:extLst>
              <a:ext uri="{FF2B5EF4-FFF2-40B4-BE49-F238E27FC236}">
                <a16:creationId xmlns:a16="http://schemas.microsoft.com/office/drawing/2014/main" id="{59C89E13-E97E-4AC7-8A37-306F03FC0CA1}"/>
              </a:ext>
            </a:extLst>
          </p:cNvPr>
          <p:cNvSpPr/>
          <p:nvPr/>
        </p:nvSpPr>
        <p:spPr>
          <a:xfrm>
            <a:off x="226445" y="4373550"/>
            <a:ext cx="11687387" cy="781945"/>
          </a:xfrm>
          <a:prstGeom prst="rect">
            <a:avLst/>
          </a:prstGeom>
        </p:spPr>
        <p:txBody>
          <a:bodyPr wrap="square">
            <a:spAutoFit/>
          </a:bodyPr>
          <a:lstStyle/>
          <a:p>
            <a:pPr algn="just">
              <a:lnSpc>
                <a:spcPct val="130000"/>
              </a:lnSpc>
            </a:pPr>
            <a:r>
              <a:rPr lang="pt-BR" dirty="0">
                <a:solidFill>
                  <a:srgbClr val="FF0000"/>
                </a:solidFill>
                <a:latin typeface="Times New Roman" panose="02020603050405020304" pitchFamily="18" charset="0"/>
                <a:ea typeface="Times New Roman" panose="02020603050405020304" pitchFamily="18" charset="0"/>
              </a:rPr>
              <a:t>Considerando-se que o raio do perigeu (3.500 km) é menor que o raio da Terra (6.400 km) haverá colisão deste com a Terra.  </a:t>
            </a:r>
            <a:r>
              <a:rPr lang="pt-BR" b="1" dirty="0">
                <a:solidFill>
                  <a:srgbClr val="FF0000"/>
                </a:solidFill>
                <a:latin typeface="Times New Roman" panose="02020603050405020304" pitchFamily="18" charset="0"/>
                <a:ea typeface="Times New Roman" panose="02020603050405020304" pitchFamily="18" charset="0"/>
              </a:rPr>
              <a:t>Aqueles que não justificarem a resposta deverão obter apenas 0,25 ponto.</a:t>
            </a:r>
            <a:endParaRPr lang="pt-BR" dirty="0">
              <a:solidFill>
                <a:srgbClr val="FF0000"/>
              </a:solidFill>
            </a:endParaRPr>
          </a:p>
        </p:txBody>
      </p:sp>
    </p:spTree>
    <p:extLst>
      <p:ext uri="{BB962C8B-B14F-4D97-AF65-F5344CB8AC3E}">
        <p14:creationId xmlns:p14="http://schemas.microsoft.com/office/powerpoint/2010/main" val="121909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D814712-0179-4983-8E3B-4ACE57471EC6}"/>
              </a:ext>
            </a:extLst>
          </p:cNvPr>
          <p:cNvSpPr/>
          <p:nvPr/>
        </p:nvSpPr>
        <p:spPr>
          <a:xfrm>
            <a:off x="171634" y="115734"/>
            <a:ext cx="8315417" cy="2601481"/>
          </a:xfrm>
          <a:prstGeom prst="rect">
            <a:avLst/>
          </a:prstGeom>
        </p:spPr>
        <p:txBody>
          <a:bodyPr wrap="square">
            <a:spAutoFit/>
          </a:bodyPr>
          <a:lstStyle/>
          <a:p>
            <a:pPr algn="just">
              <a:lnSpc>
                <a:spcPct val="114000"/>
              </a:lnSpc>
            </a:pPr>
            <a:r>
              <a:rPr lang="pt-PT" sz="1600" b="1" dirty="0">
                <a:latin typeface="Times New Roman" panose="02020603050405020304" pitchFamily="18" charset="0"/>
                <a:ea typeface="Times New Roman" panose="02020603050405020304" pitchFamily="18" charset="0"/>
              </a:rPr>
              <a:t>Questão 10) (1 ponto) Comentários:</a:t>
            </a:r>
            <a:r>
              <a:rPr lang="pt-PT" sz="1600" dirty="0">
                <a:latin typeface="Times New Roman" panose="02020603050405020304" pitchFamily="18" charset="0"/>
                <a:ea typeface="Times New Roman" panose="02020603050405020304" pitchFamily="18" charset="0"/>
              </a:rPr>
              <a:t> As imagens de satélite podem ser utilizadas no estudo e monitoramento de objetos e fenômenos na superfície terrestre. A partir da análise de imagens de satélite é possível fazer a previsão do tempo, estudar fenômenos oceânicos, detectar e monitorar furacões, inundações, queimadas e desmatamentos. Além disso, é possível estimar safras agrícolas e gerar vários tipos de mapas: geológico, de solo, vegetação, uso da terra e expansão urbana</a:t>
            </a:r>
            <a:r>
              <a:rPr lang="pt-PT" sz="1600" dirty="0">
                <a:solidFill>
                  <a:srgbClr val="000000"/>
                </a:solidFill>
                <a:latin typeface="Times New Roman" panose="02020603050405020304" pitchFamily="18" charset="0"/>
                <a:ea typeface="Times New Roman" panose="02020603050405020304" pitchFamily="18" charset="0"/>
              </a:rPr>
              <a:t>,</a:t>
            </a:r>
            <a:r>
              <a:rPr lang="pt-PT" sz="1600" dirty="0">
                <a:latin typeface="Times New Roman" panose="02020603050405020304" pitchFamily="18" charset="0"/>
                <a:ea typeface="Times New Roman" panose="02020603050405020304" pitchFamily="18" charset="0"/>
              </a:rPr>
              <a:t> entre outros</a:t>
            </a:r>
            <a:r>
              <a:rPr lang="pt-PT" sz="1600" dirty="0">
                <a:solidFill>
                  <a:srgbClr val="000000"/>
                </a:solidFill>
                <a:latin typeface="Times New Roman" panose="02020603050405020304" pitchFamily="18" charset="0"/>
                <a:ea typeface="Times New Roman" panose="02020603050405020304" pitchFamily="18" charset="0"/>
              </a:rPr>
              <a:t>. </a:t>
            </a:r>
            <a:r>
              <a:rPr lang="pt-PT" sz="1600" dirty="0">
                <a:latin typeface="Times New Roman" panose="02020603050405020304" pitchFamily="18" charset="0"/>
                <a:ea typeface="Times New Roman" panose="02020603050405020304" pitchFamily="18" charset="0"/>
              </a:rPr>
              <a:t>Um exemplo do potencial da aplicação das imagens de satélite pode ser observado pela comparação das</a:t>
            </a:r>
            <a:r>
              <a:rPr lang="pt-PT" sz="1600" dirty="0">
                <a:solidFill>
                  <a:srgbClr val="FF0000"/>
                </a:solidFill>
                <a:latin typeface="Times New Roman" panose="02020603050405020304" pitchFamily="18" charset="0"/>
                <a:ea typeface="Times New Roman" panose="02020603050405020304" pitchFamily="18" charset="0"/>
              </a:rPr>
              <a:t> </a:t>
            </a:r>
            <a:r>
              <a:rPr lang="pt-PT" sz="1600" dirty="0">
                <a:latin typeface="Times New Roman" panose="02020603050405020304" pitchFamily="18" charset="0"/>
                <a:ea typeface="Times New Roman" panose="02020603050405020304" pitchFamily="18" charset="0"/>
              </a:rPr>
              <a:t>imagens de Manaus, capital do estado do Amazonas, obtidas do satélite americano LANDSAT nos anos de 1973 e 2001. A comparação entre estas duas imagens mostra a alteração na cobertura e uso da terra desta região, destacando-se o aumento da área urbana de Manaus.</a:t>
            </a:r>
            <a:endParaRPr lang="pt-BR" sz="1600" dirty="0"/>
          </a:p>
        </p:txBody>
      </p:sp>
      <p:sp>
        <p:nvSpPr>
          <p:cNvPr id="3" name="Retângulo 2">
            <a:extLst>
              <a:ext uri="{FF2B5EF4-FFF2-40B4-BE49-F238E27FC236}">
                <a16:creationId xmlns:a16="http://schemas.microsoft.com/office/drawing/2014/main" id="{55147E3D-888F-45B6-B992-5AB649A50A99}"/>
              </a:ext>
            </a:extLst>
          </p:cNvPr>
          <p:cNvSpPr/>
          <p:nvPr/>
        </p:nvSpPr>
        <p:spPr>
          <a:xfrm>
            <a:off x="199066" y="2790296"/>
            <a:ext cx="5735390" cy="1215204"/>
          </a:xfrm>
          <a:prstGeom prst="rect">
            <a:avLst/>
          </a:prstGeom>
        </p:spPr>
        <p:txBody>
          <a:bodyPr wrap="square">
            <a:spAutoFit/>
          </a:bodyPr>
          <a:lstStyle/>
          <a:p>
            <a:pPr algn="just">
              <a:lnSpc>
                <a:spcPct val="114000"/>
              </a:lnSpc>
            </a:pPr>
            <a:r>
              <a:rPr lang="pt-PT" sz="1600" b="1" dirty="0">
                <a:latin typeface="Times New Roman" panose="02020603050405020304" pitchFamily="18" charset="0"/>
                <a:ea typeface="MS Mincho" panose="02020609040205080304" pitchFamily="49" charset="-128"/>
              </a:rPr>
              <a:t>Questão 10a) (0,5 ponto)</a:t>
            </a:r>
            <a:r>
              <a:rPr lang="pt-PT" sz="1600" dirty="0">
                <a:latin typeface="Times New Roman" panose="02020603050405020304" pitchFamily="18" charset="0"/>
                <a:ea typeface="MS Mincho" panose="02020609040205080304" pitchFamily="49" charset="-128"/>
              </a:rPr>
              <a:t> </a:t>
            </a:r>
            <a:r>
              <a:rPr lang="pt-PT" sz="1600" dirty="0">
                <a:latin typeface="Times New Roman" panose="02020603050405020304" pitchFamily="18" charset="0"/>
                <a:ea typeface="Times New Roman" panose="02020603050405020304" pitchFamily="18" charset="0"/>
              </a:rPr>
              <a:t>Com base nas variações de tonalidade de cinza e forma, que representam os diferentes tipos de cobertura e uso da terra, associe as imagens </a:t>
            </a:r>
            <a:r>
              <a:rPr lang="pt-PT" sz="1600" b="1" dirty="0">
                <a:latin typeface="Times New Roman" panose="02020603050405020304" pitchFamily="18" charset="0"/>
                <a:ea typeface="Times New Roman" panose="02020603050405020304" pitchFamily="18" charset="0"/>
              </a:rPr>
              <a:t>a</a:t>
            </a:r>
            <a:r>
              <a:rPr lang="pt-PT" sz="1600" dirty="0">
                <a:latin typeface="Times New Roman" panose="02020603050405020304" pitchFamily="18" charset="0"/>
                <a:ea typeface="Times New Roman" panose="02020603050405020304" pitchFamily="18" charset="0"/>
              </a:rPr>
              <a:t> e </a:t>
            </a:r>
            <a:r>
              <a:rPr lang="pt-PT" sz="1600" b="1" dirty="0">
                <a:latin typeface="Times New Roman" panose="02020603050405020304" pitchFamily="18" charset="0"/>
                <a:ea typeface="Times New Roman" panose="02020603050405020304" pitchFamily="18" charset="0"/>
              </a:rPr>
              <a:t>b</a:t>
            </a:r>
            <a:r>
              <a:rPr lang="pt-PT" sz="1600" dirty="0">
                <a:latin typeface="Times New Roman" panose="02020603050405020304" pitchFamily="18" charset="0"/>
                <a:ea typeface="Times New Roman" panose="02020603050405020304" pitchFamily="18" charset="0"/>
              </a:rPr>
              <a:t> aos respectivos anos. </a:t>
            </a:r>
            <a:r>
              <a:rPr lang="pt-BR" sz="1600" b="1" dirty="0">
                <a:latin typeface="Times New Roman" panose="02020603050405020304" pitchFamily="18" charset="0"/>
                <a:ea typeface="Times New Roman" panose="02020603050405020304" pitchFamily="18" charset="0"/>
              </a:rPr>
              <a:t>Atenção: você precisa justificar a sua resposta.</a:t>
            </a:r>
            <a:endParaRPr lang="pt-BR" sz="1600" dirty="0"/>
          </a:p>
        </p:txBody>
      </p:sp>
      <p:pic>
        <p:nvPicPr>
          <p:cNvPr id="14338" name="Picture 2">
            <a:extLst>
              <a:ext uri="{FF2B5EF4-FFF2-40B4-BE49-F238E27FC236}">
                <a16:creationId xmlns:a16="http://schemas.microsoft.com/office/drawing/2014/main" id="{75B6D49B-16EE-4EDE-9C8A-81DB263C466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187914" y="2852928"/>
            <a:ext cx="2824130" cy="282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a:extLst>
              <a:ext uri="{FF2B5EF4-FFF2-40B4-BE49-F238E27FC236}">
                <a16:creationId xmlns:a16="http://schemas.microsoft.com/office/drawing/2014/main" id="{306FE6C4-9220-415F-8BB8-EF804B96B1A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195707" y="2850293"/>
            <a:ext cx="2832441" cy="282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a:extLst>
              <a:ext uri="{FF2B5EF4-FFF2-40B4-BE49-F238E27FC236}">
                <a16:creationId xmlns:a16="http://schemas.microsoft.com/office/drawing/2014/main" id="{EF7A05ED-768E-40E4-B292-841FB828CC03}"/>
              </a:ext>
            </a:extLst>
          </p:cNvPr>
          <p:cNvSpPr/>
          <p:nvPr/>
        </p:nvSpPr>
        <p:spPr>
          <a:xfrm>
            <a:off x="208210" y="4079551"/>
            <a:ext cx="2744662" cy="355738"/>
          </a:xfrm>
          <a:prstGeom prst="rect">
            <a:avLst/>
          </a:prstGeom>
        </p:spPr>
        <p:txBody>
          <a:bodyPr wrap="none">
            <a:spAutoFit/>
          </a:bodyPr>
          <a:lstStyle/>
          <a:p>
            <a:pPr algn="just">
              <a:lnSpc>
                <a:spcPct val="114000"/>
              </a:lnSpc>
            </a:pPr>
            <a:r>
              <a:rPr lang="pt-PT" sz="1600" b="1" dirty="0">
                <a:latin typeface="Times New Roman" panose="02020603050405020304" pitchFamily="18" charset="0"/>
                <a:ea typeface="MS Mincho" panose="02020609040205080304" pitchFamily="49" charset="-128"/>
              </a:rPr>
              <a:t>Resposta 10a):</a:t>
            </a:r>
            <a:r>
              <a:rPr lang="pt-PT" sz="1600" dirty="0">
                <a:latin typeface="Times New Roman" panose="02020603050405020304" pitchFamily="18" charset="0"/>
                <a:ea typeface="MS Mincho" panose="02020609040205080304" pitchFamily="49" charset="-128"/>
              </a:rPr>
              <a:t> </a:t>
            </a:r>
            <a:r>
              <a:rPr lang="pt-PT" sz="1600" b="1" dirty="0">
                <a:latin typeface="Times New Roman" panose="02020603050405020304" pitchFamily="18" charset="0"/>
                <a:ea typeface="Times New Roman" panose="02020603050405020304" pitchFamily="18" charset="0"/>
              </a:rPr>
              <a:t>Justificativas:</a:t>
            </a:r>
            <a:endParaRPr lang="pt-BR" sz="1600" dirty="0"/>
          </a:p>
        </p:txBody>
      </p:sp>
      <p:sp>
        <p:nvSpPr>
          <p:cNvPr id="6" name="Retângulo 5">
            <a:extLst>
              <a:ext uri="{FF2B5EF4-FFF2-40B4-BE49-F238E27FC236}">
                <a16:creationId xmlns:a16="http://schemas.microsoft.com/office/drawing/2014/main" id="{6EF8EDD6-3DAA-4ED9-A8AF-C49FE1A7BCD9}"/>
              </a:ext>
            </a:extLst>
          </p:cNvPr>
          <p:cNvSpPr/>
          <p:nvPr/>
        </p:nvSpPr>
        <p:spPr>
          <a:xfrm>
            <a:off x="199066" y="4383756"/>
            <a:ext cx="5781109" cy="1776640"/>
          </a:xfrm>
          <a:prstGeom prst="rect">
            <a:avLst/>
          </a:prstGeom>
        </p:spPr>
        <p:txBody>
          <a:bodyPr wrap="square">
            <a:spAutoFit/>
          </a:bodyPr>
          <a:lstStyle/>
          <a:p>
            <a:pPr algn="just" hangingPunct="0">
              <a:lnSpc>
                <a:spcPct val="114000"/>
              </a:lnSpc>
              <a:spcAft>
                <a:spcPts val="0"/>
              </a:spcAft>
            </a:pPr>
            <a:r>
              <a:rPr lang="pt-PT" sz="1600" dirty="0">
                <a:solidFill>
                  <a:srgbClr val="FF0000"/>
                </a:solidFill>
                <a:latin typeface="Times New Roman" panose="02020603050405020304" pitchFamily="18" charset="0"/>
                <a:ea typeface="Times New Roman" panose="02020603050405020304" pitchFamily="18" charset="0"/>
              </a:rPr>
              <a:t>A imagem (a) é a mais antiga (1973) e a (b) é a mais recente (2001).  Um dos indicadores é o grande aumento do tamanho da mancha urbana da cidade de Manaus; outro indicador é o aumento do desmatamento fora da mancha urbana, representado em tonalidade clara (contrastando com a tonalidade escura das áreas de florestas), ao longo de estradas (tonalidade clara e formas retilíneas).</a:t>
            </a:r>
            <a:endParaRPr lang="pt-BR" sz="16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377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B4E9F30-C871-4F51-ABFF-9A9CF9FF4608}"/>
              </a:ext>
            </a:extLst>
          </p:cNvPr>
          <p:cNvSpPr/>
          <p:nvPr/>
        </p:nvSpPr>
        <p:spPr>
          <a:xfrm>
            <a:off x="171633" y="218762"/>
            <a:ext cx="8279907" cy="2395464"/>
          </a:xfrm>
          <a:prstGeom prst="rect">
            <a:avLst/>
          </a:prstGeom>
        </p:spPr>
        <p:txBody>
          <a:bodyPr wrap="square">
            <a:spAutoFit/>
          </a:bodyPr>
          <a:lstStyle/>
          <a:p>
            <a:pPr algn="just">
              <a:lnSpc>
                <a:spcPct val="120000"/>
              </a:lnSpc>
            </a:pPr>
            <a:r>
              <a:rPr lang="pt-PT" b="1" dirty="0">
                <a:latin typeface="Times New Roman" panose="02020603050405020304" pitchFamily="18" charset="0"/>
                <a:ea typeface="MS Mincho" panose="02020609040205080304" pitchFamily="49" charset="-128"/>
              </a:rPr>
              <a:t>Questão 10b) (0,5 ponto)</a:t>
            </a:r>
            <a:r>
              <a:rPr lang="pt-PT" dirty="0">
                <a:latin typeface="Times New Roman" panose="02020603050405020304" pitchFamily="18" charset="0"/>
                <a:ea typeface="MS Mincho" panose="02020609040205080304" pitchFamily="49" charset="-128"/>
              </a:rPr>
              <a:t> </a:t>
            </a:r>
            <a:r>
              <a:rPr lang="pt-PT" dirty="0">
                <a:latin typeface="Times New Roman" panose="02020603050405020304" pitchFamily="18" charset="0"/>
                <a:ea typeface="Times New Roman" panose="02020603050405020304" pitchFamily="18" charset="0"/>
              </a:rPr>
              <a:t>Conhecendo a escala da imagem (proporção entre as dimensões reais de um objeto e as dimensões de sua representação na imagem) é possível medir distâncias e calcular áreas. Considerando que a escala da imagem mostrada é de </a:t>
            </a:r>
            <a:r>
              <a:rPr lang="pt-PT" b="1" dirty="0">
                <a:latin typeface="Times New Roman" panose="02020603050405020304" pitchFamily="18" charset="0"/>
                <a:ea typeface="Times New Roman" panose="02020603050405020304" pitchFamily="18" charset="0"/>
              </a:rPr>
              <a:t>1:1.000.000 (cada 1cm na imagem corresponde a 1.000.000 cm no terreno) </a:t>
            </a:r>
            <a:r>
              <a:rPr lang="pt-PT" dirty="0">
                <a:latin typeface="Times New Roman" panose="02020603050405020304" pitchFamily="18" charset="0"/>
                <a:ea typeface="Times New Roman" panose="02020603050405020304" pitchFamily="18" charset="0"/>
              </a:rPr>
              <a:t>calcule a área real ocupada pela região tracejada mostrada na figura da direita. Para tanto, </a:t>
            </a:r>
            <a:r>
              <a:rPr lang="pt-PT" b="1" dirty="0">
                <a:latin typeface="Times New Roman" panose="02020603050405020304" pitchFamily="18" charset="0"/>
                <a:ea typeface="Times New Roman" panose="02020603050405020304" pitchFamily="18" charset="0"/>
              </a:rPr>
              <a:t>assuma </a:t>
            </a:r>
            <a:r>
              <a:rPr lang="pt-PT" dirty="0">
                <a:latin typeface="Times New Roman" panose="02020603050405020304" pitchFamily="18" charset="0"/>
                <a:ea typeface="Times New Roman" panose="02020603050405020304" pitchFamily="18" charset="0"/>
              </a:rPr>
              <a:t>que a mesma seja um quadrado com 2 cm de lado. </a:t>
            </a:r>
            <a:r>
              <a:rPr lang="pt-PT" b="1" dirty="0">
                <a:latin typeface="Times New Roman" panose="02020603050405020304" pitchFamily="18" charset="0"/>
                <a:ea typeface="Times New Roman" panose="02020603050405020304" pitchFamily="18" charset="0"/>
              </a:rPr>
              <a:t>A sua resposta deve ser dada em km</a:t>
            </a:r>
            <a:r>
              <a:rPr lang="pt-PT" b="1" baseline="30000" dirty="0">
                <a:latin typeface="Times New Roman" panose="02020603050405020304" pitchFamily="18" charset="0"/>
                <a:ea typeface="Times New Roman" panose="02020603050405020304" pitchFamily="18" charset="0"/>
              </a:rPr>
              <a:t>2</a:t>
            </a:r>
            <a:r>
              <a:rPr lang="pt-PT" b="1" dirty="0">
                <a:latin typeface="Times New Roman" panose="02020603050405020304" pitchFamily="18" charset="0"/>
                <a:ea typeface="Times New Roman" panose="02020603050405020304" pitchFamily="18" charset="0"/>
              </a:rPr>
              <a:t>.</a:t>
            </a:r>
            <a:endParaRPr lang="pt-BR" dirty="0"/>
          </a:p>
        </p:txBody>
      </p:sp>
      <p:sp>
        <p:nvSpPr>
          <p:cNvPr id="3" name="Retângulo 2">
            <a:extLst>
              <a:ext uri="{FF2B5EF4-FFF2-40B4-BE49-F238E27FC236}">
                <a16:creationId xmlns:a16="http://schemas.microsoft.com/office/drawing/2014/main" id="{12A92892-45B2-450D-9292-9828727D42D8}"/>
              </a:ext>
            </a:extLst>
          </p:cNvPr>
          <p:cNvSpPr/>
          <p:nvPr/>
        </p:nvSpPr>
        <p:spPr>
          <a:xfrm>
            <a:off x="189921" y="2871383"/>
            <a:ext cx="1640193" cy="369332"/>
          </a:xfrm>
          <a:prstGeom prst="rect">
            <a:avLst/>
          </a:prstGeom>
        </p:spPr>
        <p:txBody>
          <a:bodyPr wrap="none">
            <a:spAutoFit/>
          </a:bodyPr>
          <a:lstStyle/>
          <a:p>
            <a:r>
              <a:rPr lang="pt-PT" b="1" dirty="0">
                <a:latin typeface="Times New Roman" panose="02020603050405020304" pitchFamily="18" charset="0"/>
                <a:ea typeface="Times New Roman" panose="02020603050405020304" pitchFamily="18" charset="0"/>
              </a:rPr>
              <a:t>Resposta 10b):</a:t>
            </a:r>
            <a:endParaRPr lang="pt-BR" dirty="0"/>
          </a:p>
        </p:txBody>
      </p:sp>
      <p:sp>
        <p:nvSpPr>
          <p:cNvPr id="6" name="Retângulo 5">
            <a:extLst>
              <a:ext uri="{FF2B5EF4-FFF2-40B4-BE49-F238E27FC236}">
                <a16:creationId xmlns:a16="http://schemas.microsoft.com/office/drawing/2014/main" id="{03220EDB-DD85-44BA-9109-CCCF606B55D4}"/>
              </a:ext>
            </a:extLst>
          </p:cNvPr>
          <p:cNvSpPr/>
          <p:nvPr/>
        </p:nvSpPr>
        <p:spPr>
          <a:xfrm>
            <a:off x="299649" y="5622839"/>
            <a:ext cx="2293256" cy="369332"/>
          </a:xfrm>
          <a:prstGeom prst="rect">
            <a:avLst/>
          </a:prstGeom>
        </p:spPr>
        <p:txBody>
          <a:bodyPr wrap="none">
            <a:spAutoFit/>
          </a:bodyPr>
          <a:lstStyle/>
          <a:p>
            <a:r>
              <a:rPr lang="pt-PT" b="1" dirty="0">
                <a:latin typeface="Times New Roman" panose="02020603050405020304" pitchFamily="18" charset="0"/>
                <a:ea typeface="MS Mincho" panose="02020609040205080304" pitchFamily="49" charset="-128"/>
              </a:rPr>
              <a:t>Área</a:t>
            </a:r>
            <a:r>
              <a:rPr lang="pt-PT" b="1" dirty="0">
                <a:latin typeface="Times New Roman" panose="02020603050405020304" pitchFamily="18" charset="0"/>
                <a:ea typeface="Times New Roman" panose="02020603050405020304" pitchFamily="18" charset="0"/>
              </a:rPr>
              <a:t> = ________ km</a:t>
            </a:r>
            <a:r>
              <a:rPr lang="pt-PT" b="1" baseline="30000" dirty="0">
                <a:latin typeface="Times New Roman" panose="02020603050405020304" pitchFamily="18" charset="0"/>
                <a:ea typeface="Times New Roman" panose="02020603050405020304" pitchFamily="18" charset="0"/>
              </a:rPr>
              <a:t>2</a:t>
            </a:r>
            <a:endParaRPr lang="pt-BR" dirty="0"/>
          </a:p>
        </p:txBody>
      </p:sp>
      <p:sp>
        <p:nvSpPr>
          <p:cNvPr id="7" name="Retângulo 6">
            <a:extLst>
              <a:ext uri="{FF2B5EF4-FFF2-40B4-BE49-F238E27FC236}">
                <a16:creationId xmlns:a16="http://schemas.microsoft.com/office/drawing/2014/main" id="{C5AD3101-170C-4AF6-B9AB-3D61BC5691B7}"/>
              </a:ext>
            </a:extLst>
          </p:cNvPr>
          <p:cNvSpPr/>
          <p:nvPr/>
        </p:nvSpPr>
        <p:spPr>
          <a:xfrm>
            <a:off x="199065" y="2843553"/>
            <a:ext cx="11786588" cy="1089529"/>
          </a:xfrm>
          <a:prstGeom prst="rect">
            <a:avLst/>
          </a:prstGeom>
        </p:spPr>
        <p:txBody>
          <a:bodyPr wrap="square">
            <a:spAutoFit/>
          </a:bodyPr>
          <a:lstStyle/>
          <a:p>
            <a:pPr algn="just">
              <a:lnSpc>
                <a:spcPct val="120000"/>
              </a:lnSpc>
            </a:pPr>
            <a:r>
              <a:rPr lang="pt-PT" dirty="0" smtClean="0">
                <a:solidFill>
                  <a:srgbClr val="FF0000"/>
                </a:solidFill>
                <a:latin typeface="Times New Roman" panose="02020603050405020304" pitchFamily="18" charset="0"/>
                <a:ea typeface="Times New Roman" panose="02020603050405020304" pitchFamily="18" charset="0"/>
              </a:rPr>
              <a:t>	          Na </a:t>
            </a:r>
            <a:r>
              <a:rPr lang="pt-PT" dirty="0">
                <a:solidFill>
                  <a:srgbClr val="FF0000"/>
                </a:solidFill>
                <a:latin typeface="Times New Roman" panose="02020603050405020304" pitchFamily="18" charset="0"/>
                <a:ea typeface="Times New Roman" panose="02020603050405020304" pitchFamily="18" charset="0"/>
              </a:rPr>
              <a:t>escala 1:1.000.000 cada 1 cm na imagem corresponde a 1.000.000 cm no terreno, o que equivale a 10.000 m, ou seja, 10 km. Nesta escala, portanto, o quadrado de 2 cm mostrado na imagem corresponde, no terreno, a um quadrado de 20 km de lado. Desta forma, a área compreendida no interior do quadrado tracejado na figura é dada por:</a:t>
            </a:r>
            <a:endParaRPr lang="pt-BR" dirty="0">
              <a:solidFill>
                <a:srgbClr val="FF0000"/>
              </a:solidFill>
            </a:endParaRPr>
          </a:p>
        </p:txBody>
      </p:sp>
      <p:sp>
        <p:nvSpPr>
          <p:cNvPr id="8" name="Retângulo 7">
            <a:extLst>
              <a:ext uri="{FF2B5EF4-FFF2-40B4-BE49-F238E27FC236}">
                <a16:creationId xmlns:a16="http://schemas.microsoft.com/office/drawing/2014/main" id="{E7929838-CAFC-4FE8-A69D-CA62AABFD8A1}"/>
              </a:ext>
            </a:extLst>
          </p:cNvPr>
          <p:cNvSpPr/>
          <p:nvPr/>
        </p:nvSpPr>
        <p:spPr>
          <a:xfrm>
            <a:off x="3952732" y="4366645"/>
            <a:ext cx="753348" cy="553998"/>
          </a:xfrm>
          <a:prstGeom prst="rect">
            <a:avLst/>
          </a:prstGeom>
        </p:spPr>
        <p:txBody>
          <a:bodyPr wrap="none">
            <a:spAutoFit/>
          </a:bodyPr>
          <a:lstStyle/>
          <a:p>
            <a:r>
              <a:rPr lang="pt-PT" sz="3000" dirty="0">
                <a:solidFill>
                  <a:srgbClr val="FF0000"/>
                </a:solidFill>
                <a:latin typeface="Times New Roman" panose="02020603050405020304" pitchFamily="18" charset="0"/>
                <a:ea typeface="Times New Roman" panose="02020603050405020304" pitchFamily="18" charset="0"/>
              </a:rPr>
              <a:t>A =</a:t>
            </a:r>
            <a:endParaRPr lang="pt-BR" sz="3000" dirty="0">
              <a:solidFill>
                <a:srgbClr val="FF0000"/>
              </a:solidFill>
            </a:endParaRPr>
          </a:p>
        </p:txBody>
      </p:sp>
      <p:sp>
        <p:nvSpPr>
          <p:cNvPr id="9" name="Retângulo 8">
            <a:extLst>
              <a:ext uri="{FF2B5EF4-FFF2-40B4-BE49-F238E27FC236}">
                <a16:creationId xmlns:a16="http://schemas.microsoft.com/office/drawing/2014/main" id="{CDD1686A-7A16-4999-B3B1-1FAB685D2E28}"/>
              </a:ext>
            </a:extLst>
          </p:cNvPr>
          <p:cNvSpPr/>
          <p:nvPr/>
        </p:nvSpPr>
        <p:spPr>
          <a:xfrm>
            <a:off x="4697202" y="4366814"/>
            <a:ext cx="877163" cy="553998"/>
          </a:xfrm>
          <a:prstGeom prst="rect">
            <a:avLst/>
          </a:prstGeom>
        </p:spPr>
        <p:txBody>
          <a:bodyPr wrap="none">
            <a:spAutoFit/>
          </a:bodyPr>
          <a:lstStyle/>
          <a:p>
            <a:r>
              <a:rPr lang="pt-PT" sz="3000" dirty="0">
                <a:solidFill>
                  <a:srgbClr val="FF0000"/>
                </a:solidFill>
                <a:latin typeface="Times New Roman" panose="02020603050405020304" pitchFamily="18" charset="0"/>
                <a:ea typeface="Times New Roman" panose="02020603050405020304" pitchFamily="18" charset="0"/>
              </a:rPr>
              <a:t>20 </a:t>
            </a:r>
            <a:r>
              <a:rPr lang="pt-PT" sz="3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endParaRPr lang="pt-BR" sz="3000" dirty="0">
              <a:solidFill>
                <a:srgbClr val="FF0000"/>
              </a:solidFill>
            </a:endParaRPr>
          </a:p>
        </p:txBody>
      </p:sp>
      <p:sp>
        <p:nvSpPr>
          <p:cNvPr id="10" name="Retângulo 9">
            <a:extLst>
              <a:ext uri="{FF2B5EF4-FFF2-40B4-BE49-F238E27FC236}">
                <a16:creationId xmlns:a16="http://schemas.microsoft.com/office/drawing/2014/main" id="{CCBDC58D-03A5-4639-AA9C-8E1ACA8B8212}"/>
              </a:ext>
            </a:extLst>
          </p:cNvPr>
          <p:cNvSpPr/>
          <p:nvPr/>
        </p:nvSpPr>
        <p:spPr>
          <a:xfrm>
            <a:off x="5521498" y="4366645"/>
            <a:ext cx="881973" cy="553998"/>
          </a:xfrm>
          <a:prstGeom prst="rect">
            <a:avLst/>
          </a:prstGeom>
        </p:spPr>
        <p:txBody>
          <a:bodyPr wrap="none">
            <a:spAutoFit/>
          </a:bodyPr>
          <a:lstStyle/>
          <a:p>
            <a:r>
              <a:rPr lang="pt-PT" sz="3000" dirty="0">
                <a:solidFill>
                  <a:srgbClr val="FF0000"/>
                </a:solidFill>
                <a:latin typeface="Times New Roman" panose="02020603050405020304" pitchFamily="18" charset="0"/>
                <a:ea typeface="Times New Roman" panose="02020603050405020304" pitchFamily="18" charset="0"/>
              </a:rPr>
              <a:t>20 </a:t>
            </a:r>
            <a:r>
              <a:rPr lang="pt-PT" sz="3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endParaRPr lang="pt-BR" sz="3000" dirty="0">
              <a:solidFill>
                <a:srgbClr val="FF0000"/>
              </a:solidFill>
            </a:endParaRPr>
          </a:p>
        </p:txBody>
      </p:sp>
      <p:sp>
        <p:nvSpPr>
          <p:cNvPr id="11" name="Retângulo 10">
            <a:extLst>
              <a:ext uri="{FF2B5EF4-FFF2-40B4-BE49-F238E27FC236}">
                <a16:creationId xmlns:a16="http://schemas.microsoft.com/office/drawing/2014/main" id="{42D2641F-1C79-426C-AA2F-8F07B79B5CF9}"/>
              </a:ext>
            </a:extLst>
          </p:cNvPr>
          <p:cNvSpPr/>
          <p:nvPr/>
        </p:nvSpPr>
        <p:spPr>
          <a:xfrm>
            <a:off x="6376837" y="4366645"/>
            <a:ext cx="1478290" cy="553998"/>
          </a:xfrm>
          <a:prstGeom prst="rect">
            <a:avLst/>
          </a:prstGeom>
        </p:spPr>
        <p:txBody>
          <a:bodyPr wrap="none">
            <a:spAutoFit/>
          </a:bodyPr>
          <a:lstStyle/>
          <a:p>
            <a:r>
              <a:rPr lang="pt-PT" sz="3000" dirty="0">
                <a:solidFill>
                  <a:srgbClr val="FF0000"/>
                </a:solidFill>
                <a:latin typeface="Times New Roman" panose="02020603050405020304" pitchFamily="18" charset="0"/>
                <a:ea typeface="Times New Roman" panose="02020603050405020304" pitchFamily="18" charset="0"/>
              </a:rPr>
              <a:t>400 km</a:t>
            </a:r>
            <a:r>
              <a:rPr lang="pt-PT" sz="3000" baseline="30000" dirty="0">
                <a:solidFill>
                  <a:srgbClr val="FF0000"/>
                </a:solidFill>
                <a:latin typeface="Times New Roman" panose="02020603050405020304" pitchFamily="18" charset="0"/>
                <a:ea typeface="Times New Roman" panose="02020603050405020304" pitchFamily="18" charset="0"/>
              </a:rPr>
              <a:t>2</a:t>
            </a:r>
            <a:endParaRPr lang="pt-BR" sz="3000" dirty="0">
              <a:solidFill>
                <a:srgbClr val="FF0000"/>
              </a:solidFill>
            </a:endParaRPr>
          </a:p>
        </p:txBody>
      </p:sp>
      <p:sp>
        <p:nvSpPr>
          <p:cNvPr id="12" name="Retângulo 11">
            <a:extLst>
              <a:ext uri="{FF2B5EF4-FFF2-40B4-BE49-F238E27FC236}">
                <a16:creationId xmlns:a16="http://schemas.microsoft.com/office/drawing/2014/main" id="{E3A83DF9-8E08-4666-8DF2-FDA65BC70716}"/>
              </a:ext>
            </a:extLst>
          </p:cNvPr>
          <p:cNvSpPr/>
          <p:nvPr/>
        </p:nvSpPr>
        <p:spPr>
          <a:xfrm>
            <a:off x="1270882" y="5558831"/>
            <a:ext cx="646331" cy="461665"/>
          </a:xfrm>
          <a:prstGeom prst="rect">
            <a:avLst/>
          </a:prstGeom>
        </p:spPr>
        <p:txBody>
          <a:bodyPr wrap="none">
            <a:spAutoFit/>
          </a:bodyPr>
          <a:lstStyle/>
          <a:p>
            <a:r>
              <a:rPr lang="pt-PT" sz="2400" b="1" dirty="0">
                <a:solidFill>
                  <a:srgbClr val="FF0000"/>
                </a:solidFill>
                <a:latin typeface="Times New Roman" panose="02020603050405020304" pitchFamily="18" charset="0"/>
                <a:ea typeface="Times New Roman" panose="02020603050405020304" pitchFamily="18" charset="0"/>
              </a:rPr>
              <a:t>400</a:t>
            </a:r>
            <a:endParaRPr lang="pt-BR" sz="2400" b="1" dirty="0"/>
          </a:p>
        </p:txBody>
      </p:sp>
    </p:spTree>
    <p:extLst>
      <p:ext uri="{BB962C8B-B14F-4D97-AF65-F5344CB8AC3E}">
        <p14:creationId xmlns:p14="http://schemas.microsoft.com/office/powerpoint/2010/main" val="212805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80">
                                          <p:stCondLst>
                                            <p:cond delay="0"/>
                                          </p:stCondLst>
                                        </p:cTn>
                                        <p:tgtEl>
                                          <p:spTgt spid="12"/>
                                        </p:tgtEl>
                                      </p:cBhvr>
                                    </p:animEffect>
                                    <p:anim calcmode="lin" valueType="num">
                                      <p:cBhvr>
                                        <p:cTn id="3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6" dur="26">
                                          <p:stCondLst>
                                            <p:cond delay="650"/>
                                          </p:stCondLst>
                                        </p:cTn>
                                        <p:tgtEl>
                                          <p:spTgt spid="12"/>
                                        </p:tgtEl>
                                      </p:cBhvr>
                                      <p:to x="100000" y="60000"/>
                                    </p:animScale>
                                    <p:animScale>
                                      <p:cBhvr>
                                        <p:cTn id="37" dur="166" decel="50000">
                                          <p:stCondLst>
                                            <p:cond delay="676"/>
                                          </p:stCondLst>
                                        </p:cTn>
                                        <p:tgtEl>
                                          <p:spTgt spid="12"/>
                                        </p:tgtEl>
                                      </p:cBhvr>
                                      <p:to x="100000" y="100000"/>
                                    </p:animScale>
                                    <p:animScale>
                                      <p:cBhvr>
                                        <p:cTn id="38" dur="26">
                                          <p:stCondLst>
                                            <p:cond delay="1312"/>
                                          </p:stCondLst>
                                        </p:cTn>
                                        <p:tgtEl>
                                          <p:spTgt spid="12"/>
                                        </p:tgtEl>
                                      </p:cBhvr>
                                      <p:to x="100000" y="80000"/>
                                    </p:animScale>
                                    <p:animScale>
                                      <p:cBhvr>
                                        <p:cTn id="39" dur="166" decel="50000">
                                          <p:stCondLst>
                                            <p:cond delay="1338"/>
                                          </p:stCondLst>
                                        </p:cTn>
                                        <p:tgtEl>
                                          <p:spTgt spid="12"/>
                                        </p:tgtEl>
                                      </p:cBhvr>
                                      <p:to x="100000" y="100000"/>
                                    </p:animScale>
                                    <p:animScale>
                                      <p:cBhvr>
                                        <p:cTn id="40" dur="26">
                                          <p:stCondLst>
                                            <p:cond delay="1642"/>
                                          </p:stCondLst>
                                        </p:cTn>
                                        <p:tgtEl>
                                          <p:spTgt spid="12"/>
                                        </p:tgtEl>
                                      </p:cBhvr>
                                      <p:to x="100000" y="90000"/>
                                    </p:animScale>
                                    <p:animScale>
                                      <p:cBhvr>
                                        <p:cTn id="41" dur="166" decel="50000">
                                          <p:stCondLst>
                                            <p:cond delay="1668"/>
                                          </p:stCondLst>
                                        </p:cTn>
                                        <p:tgtEl>
                                          <p:spTgt spid="12"/>
                                        </p:tgtEl>
                                      </p:cBhvr>
                                      <p:to x="100000" y="100000"/>
                                    </p:animScale>
                                    <p:animScale>
                                      <p:cBhvr>
                                        <p:cTn id="42" dur="26">
                                          <p:stCondLst>
                                            <p:cond delay="1808"/>
                                          </p:stCondLst>
                                        </p:cTn>
                                        <p:tgtEl>
                                          <p:spTgt spid="12"/>
                                        </p:tgtEl>
                                      </p:cBhvr>
                                      <p:to x="100000" y="95000"/>
                                    </p:animScale>
                                    <p:animScale>
                                      <p:cBhvr>
                                        <p:cTn id="43"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extLst>
              <p:ext uri="{D42A27DB-BD31-4B8C-83A1-F6EECF244321}">
                <p14:modId xmlns:p14="http://schemas.microsoft.com/office/powerpoint/2010/main" val="1828797384"/>
              </p:ext>
            </p:extLst>
          </p:nvPr>
        </p:nvGraphicFramePr>
        <p:xfrm>
          <a:off x="3952239" y="683090"/>
          <a:ext cx="4268216" cy="5574420"/>
        </p:xfrm>
        <a:graphic>
          <a:graphicData uri="http://schemas.openxmlformats.org/drawingml/2006/table">
            <a:tbl>
              <a:tblPr firstRow="1" bandRow="1">
                <a:tableStyleId>{5C22544A-7EE6-4342-B048-85BDC9FD1C3A}</a:tableStyleId>
              </a:tblPr>
              <a:tblGrid>
                <a:gridCol w="702056">
                  <a:extLst>
                    <a:ext uri="{9D8B030D-6E8A-4147-A177-3AD203B41FA5}">
                      <a16:colId xmlns:a16="http://schemas.microsoft.com/office/drawing/2014/main" val="77620037"/>
                    </a:ext>
                  </a:extLst>
                </a:gridCol>
                <a:gridCol w="3566160">
                  <a:extLst>
                    <a:ext uri="{9D8B030D-6E8A-4147-A177-3AD203B41FA5}">
                      <a16:colId xmlns:a16="http://schemas.microsoft.com/office/drawing/2014/main" val="3578718802"/>
                    </a:ext>
                  </a:extLst>
                </a:gridCol>
              </a:tblGrid>
              <a:tr h="396206">
                <a:tc gridSpan="2">
                  <a:txBody>
                    <a:bodyPr/>
                    <a:lstStyle/>
                    <a:p>
                      <a:pPr algn="ctr"/>
                      <a:r>
                        <a:rPr lang="pt-BR" sz="1800" dirty="0" smtClean="0">
                          <a:solidFill>
                            <a:schemeClr val="tx1"/>
                          </a:solidFill>
                        </a:rPr>
                        <a:t>Contatos:</a:t>
                      </a:r>
                      <a:endParaRPr lang="pt-BR" dirty="0">
                        <a:solidFill>
                          <a:schemeClr val="tx1"/>
                        </a:solidFill>
                      </a:endParaRPr>
                    </a:p>
                  </a:txBody>
                  <a:tcPr>
                    <a:solidFill>
                      <a:schemeClr val="accent5">
                        <a:lumMod val="60000"/>
                        <a:lumOff val="40000"/>
                      </a:schemeClr>
                    </a:solidFill>
                  </a:tcPr>
                </a:tc>
                <a:tc hMerge="1">
                  <a:txBody>
                    <a:bodyPr/>
                    <a:lstStyle/>
                    <a:p>
                      <a:endParaRPr lang="pt-BR" dirty="0"/>
                    </a:p>
                  </a:txBody>
                  <a:tcPr/>
                </a:tc>
                <a:extLst>
                  <a:ext uri="{0D108BD9-81ED-4DB2-BD59-A6C34878D82A}">
                    <a16:rowId xmlns:a16="http://schemas.microsoft.com/office/drawing/2014/main" val="1427671705"/>
                  </a:ext>
                </a:extLst>
              </a:tr>
              <a:tr h="639776">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obabr</a:t>
                      </a:r>
                      <a:endParaRPr lang="pt-BR" sz="1800" dirty="0" smtClean="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2640790837"/>
                  </a:ext>
                </a:extLst>
              </a:tr>
              <a:tr h="621792">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oba_olimpiada</a:t>
                      </a:r>
                      <a:endParaRPr lang="pt-BR" sz="1800" dirty="0" smtClean="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1203746611"/>
                  </a:ext>
                </a:extLst>
              </a:tr>
              <a:tr h="576072">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obaoficial</a:t>
                      </a:r>
                      <a:endParaRPr lang="pt-BR" sz="1800" dirty="0" smtClean="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3635729194"/>
                  </a:ext>
                </a:extLst>
              </a:tr>
              <a:tr h="640080">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canal_oba_mobfog</a:t>
                      </a:r>
                      <a:endParaRPr lang="pt-BR" sz="1800" dirty="0" smtClean="0">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2510419485"/>
                  </a:ext>
                </a:extLst>
              </a:tr>
              <a:tr h="566628">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oba.secretaria@gmail.com</a:t>
                      </a:r>
                    </a:p>
                  </a:txBody>
                  <a:tcPr anchor="ctr">
                    <a:solidFill>
                      <a:schemeClr val="accent1">
                        <a:lumMod val="20000"/>
                        <a:lumOff val="80000"/>
                      </a:schemeClr>
                    </a:solidFill>
                  </a:tcPr>
                </a:tc>
                <a:extLst>
                  <a:ext uri="{0D108BD9-81ED-4DB2-BD59-A6C34878D82A}">
                    <a16:rowId xmlns:a16="http://schemas.microsoft.com/office/drawing/2014/main" val="2571587587"/>
                  </a:ext>
                </a:extLst>
              </a:tr>
              <a:tr h="616050">
                <a:tc>
                  <a:txBody>
                    <a:bodyPr/>
                    <a:lstStyle/>
                    <a:p>
                      <a:endParaRPr lang="pt-B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(21) 98272-3810</a:t>
                      </a:r>
                    </a:p>
                  </a:txBody>
                  <a:tcPr anchor="ctr">
                    <a:solidFill>
                      <a:schemeClr val="accent1">
                        <a:lumMod val="20000"/>
                        <a:lumOff val="80000"/>
                      </a:schemeClr>
                    </a:solidFill>
                  </a:tcPr>
                </a:tc>
                <a:extLst>
                  <a:ext uri="{0D108BD9-81ED-4DB2-BD59-A6C34878D82A}">
                    <a16:rowId xmlns:a16="http://schemas.microsoft.com/office/drawing/2014/main" val="1529904417"/>
                  </a:ext>
                </a:extLst>
              </a:tr>
              <a:tr h="1121610">
                <a:tc>
                  <a:txBody>
                    <a:bodyPr/>
                    <a:lstStyle/>
                    <a:p>
                      <a:endParaRPr lang="pt-BR" dirty="0"/>
                    </a:p>
                  </a:txBody>
                  <a:tcPr>
                    <a:solidFill>
                      <a:schemeClr val="bg1"/>
                    </a:solidFill>
                  </a:tcPr>
                </a:tc>
                <a:tc>
                  <a:txBody>
                    <a:bodyPr/>
                    <a:lstStyle/>
                    <a:p>
                      <a:r>
                        <a:rPr lang="pt-BR" sz="1800" dirty="0" smtClean="0">
                          <a:latin typeface="Arial" panose="020B0604020202020204" pitchFamily="34" charset="0"/>
                          <a:cs typeface="Arial" panose="020B0604020202020204" pitchFamily="34" charset="0"/>
                        </a:rPr>
                        <a:t>(21) 2334-0082</a:t>
                      </a:r>
                    </a:p>
                    <a:p>
                      <a:r>
                        <a:rPr lang="pt-BR" sz="1800" dirty="0" smtClean="0">
                          <a:latin typeface="Arial" panose="020B0604020202020204" pitchFamily="34" charset="0"/>
                          <a:cs typeface="Arial" panose="020B0604020202020204" pitchFamily="34" charset="0"/>
                        </a:rPr>
                        <a:t>(21) 4104-4047</a:t>
                      </a:r>
                    </a:p>
                    <a:p>
                      <a:r>
                        <a:rPr lang="pt-BR" sz="1800" dirty="0" smtClean="0">
                          <a:latin typeface="Arial" panose="020B0604020202020204" pitchFamily="34" charset="0"/>
                          <a:cs typeface="Arial" panose="020B0604020202020204" pitchFamily="34" charset="0"/>
                        </a:rPr>
                        <a:t>(21) 2254-1139</a:t>
                      </a:r>
                    </a:p>
                  </a:txBody>
                  <a:tcPr anchor="ctr">
                    <a:solidFill>
                      <a:schemeClr val="accent1">
                        <a:lumMod val="20000"/>
                        <a:lumOff val="80000"/>
                      </a:schemeClr>
                    </a:solidFill>
                  </a:tcPr>
                </a:tc>
                <a:extLst>
                  <a:ext uri="{0D108BD9-81ED-4DB2-BD59-A6C34878D82A}">
                    <a16:rowId xmlns:a16="http://schemas.microsoft.com/office/drawing/2014/main" val="1146621586"/>
                  </a:ext>
                </a:extLst>
              </a:tr>
              <a:tr h="3962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www.oba.org.br</a:t>
                      </a:r>
                    </a:p>
                  </a:txBody>
                  <a:tcPr>
                    <a:solidFill>
                      <a:schemeClr val="accent5">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dirty="0" smtClean="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88160636"/>
                  </a:ext>
                </a:extLst>
              </a:tr>
            </a:tbl>
          </a:graphicData>
        </a:graphic>
      </p:graphicFrame>
      <p:grpSp>
        <p:nvGrpSpPr>
          <p:cNvPr id="2" name="Agrupar 1"/>
          <p:cNvGrpSpPr/>
          <p:nvPr/>
        </p:nvGrpSpPr>
        <p:grpSpPr>
          <a:xfrm>
            <a:off x="3986911" y="1167955"/>
            <a:ext cx="667511" cy="4446461"/>
            <a:chOff x="3960784" y="1167955"/>
            <a:chExt cx="667511" cy="4446461"/>
          </a:xfrm>
        </p:grpSpPr>
        <p:pic>
          <p:nvPicPr>
            <p:cNvPr id="7" name="Imagem 6"/>
            <p:cNvPicPr>
              <a:picLocks noChangeAspect="1"/>
            </p:cNvPicPr>
            <p:nvPr/>
          </p:nvPicPr>
          <p:blipFill>
            <a:blip r:embed="rId2"/>
            <a:stretch>
              <a:fillRect/>
            </a:stretch>
          </p:blipFill>
          <p:spPr>
            <a:xfrm>
              <a:off x="4009233" y="4171188"/>
              <a:ext cx="530717" cy="528828"/>
            </a:xfrm>
            <a:prstGeom prst="rect">
              <a:avLst/>
            </a:prstGeom>
          </p:spPr>
        </p:pic>
        <p:pic>
          <p:nvPicPr>
            <p:cNvPr id="8" name="Imagem 7"/>
            <p:cNvPicPr>
              <a:picLocks noChangeAspect="1"/>
            </p:cNvPicPr>
            <p:nvPr/>
          </p:nvPicPr>
          <p:blipFill>
            <a:blip r:embed="rId3"/>
            <a:stretch>
              <a:fillRect/>
            </a:stretch>
          </p:blipFill>
          <p:spPr>
            <a:xfrm>
              <a:off x="4041810" y="2391918"/>
              <a:ext cx="477018" cy="470154"/>
            </a:xfrm>
            <a:prstGeom prst="rect">
              <a:avLst/>
            </a:prstGeom>
          </p:spPr>
        </p:pic>
        <p:pic>
          <p:nvPicPr>
            <p:cNvPr id="9" name="Imagem 8"/>
            <p:cNvPicPr>
              <a:picLocks noChangeAspect="1"/>
            </p:cNvPicPr>
            <p:nvPr/>
          </p:nvPicPr>
          <p:blipFill>
            <a:blip r:embed="rId4"/>
            <a:stretch>
              <a:fillRect/>
            </a:stretch>
          </p:blipFill>
          <p:spPr>
            <a:xfrm>
              <a:off x="4035524" y="1773936"/>
              <a:ext cx="508521" cy="512064"/>
            </a:xfrm>
            <a:prstGeom prst="rect">
              <a:avLst/>
            </a:prstGeom>
          </p:spPr>
        </p:pic>
        <p:pic>
          <p:nvPicPr>
            <p:cNvPr id="10" name="Imagem 9"/>
            <p:cNvPicPr>
              <a:picLocks noChangeAspect="1"/>
            </p:cNvPicPr>
            <p:nvPr/>
          </p:nvPicPr>
          <p:blipFill>
            <a:blip r:embed="rId5"/>
            <a:stretch>
              <a:fillRect/>
            </a:stretch>
          </p:blipFill>
          <p:spPr>
            <a:xfrm>
              <a:off x="3988470" y="2969133"/>
              <a:ext cx="580515" cy="551307"/>
            </a:xfrm>
            <a:prstGeom prst="rect">
              <a:avLst/>
            </a:prstGeom>
          </p:spPr>
        </p:pic>
        <p:pic>
          <p:nvPicPr>
            <p:cNvPr id="11" name="Imagem 10"/>
            <p:cNvPicPr>
              <a:picLocks noChangeAspect="1"/>
            </p:cNvPicPr>
            <p:nvPr/>
          </p:nvPicPr>
          <p:blipFill>
            <a:blip r:embed="rId6"/>
            <a:stretch>
              <a:fillRect/>
            </a:stretch>
          </p:blipFill>
          <p:spPr>
            <a:xfrm>
              <a:off x="3997422" y="3632454"/>
              <a:ext cx="564933" cy="436626"/>
            </a:xfrm>
            <a:prstGeom prst="rect">
              <a:avLst/>
            </a:prstGeom>
          </p:spPr>
        </p:pic>
        <p:pic>
          <p:nvPicPr>
            <p:cNvPr id="1026" name="Picture 2" descr="Telefone, redondo, ícone - Baixar PNG/SVG Transparente"/>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960784" y="4946905"/>
              <a:ext cx="667511" cy="66751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p:cNvPicPr>
              <a:picLocks noChangeAspect="1"/>
            </p:cNvPicPr>
            <p:nvPr/>
          </p:nvPicPr>
          <p:blipFill>
            <a:blip r:embed="rId8"/>
            <a:stretch>
              <a:fillRect/>
            </a:stretch>
          </p:blipFill>
          <p:spPr>
            <a:xfrm>
              <a:off x="4050954" y="1167955"/>
              <a:ext cx="470514" cy="468821"/>
            </a:xfrm>
            <a:prstGeom prst="rect">
              <a:avLst/>
            </a:prstGeom>
          </p:spPr>
        </p:pic>
      </p:grpSp>
      <p:pic>
        <p:nvPicPr>
          <p:cNvPr id="26" name="Imagem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429" y="2134037"/>
            <a:ext cx="4119654" cy="2734054"/>
          </a:xfrm>
          <a:prstGeom prst="rect">
            <a:avLst/>
          </a:prstGeom>
        </p:spPr>
      </p:pic>
      <p:pic>
        <p:nvPicPr>
          <p:cNvPr id="27" name="Imagem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90431" y="2573726"/>
            <a:ext cx="2801130" cy="1789268"/>
          </a:xfrm>
          <a:prstGeom prst="rect">
            <a:avLst/>
          </a:prstGeom>
        </p:spPr>
      </p:pic>
    </p:spTree>
    <p:extLst>
      <p:ext uri="{BB962C8B-B14F-4D97-AF65-F5344CB8AC3E}">
        <p14:creationId xmlns:p14="http://schemas.microsoft.com/office/powerpoint/2010/main" val="152328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anim calcmode="lin" valueType="num">
                                      <p:cBhvr>
                                        <p:cTn id="13" dur="2000" fill="hold"/>
                                        <p:tgtEl>
                                          <p:spTgt spid="27"/>
                                        </p:tgtEl>
                                        <p:attrNameLst>
                                          <p:attrName>ppt_w</p:attrName>
                                        </p:attrNameLst>
                                      </p:cBhvr>
                                      <p:tavLst>
                                        <p:tav tm="0" fmla="#ppt_w*sin(2.5*pi*$)">
                                          <p:val>
                                            <p:fltVal val="0"/>
                                          </p:val>
                                        </p:tav>
                                        <p:tav tm="100000">
                                          <p:val>
                                            <p:fltVal val="1"/>
                                          </p:val>
                                        </p:tav>
                                      </p:tavLst>
                                    </p:anim>
                                    <p:anim calcmode="lin" valueType="num">
                                      <p:cBhvr>
                                        <p:cTn id="14" dur="2000" fill="hold"/>
                                        <p:tgtEl>
                                          <p:spTgt spid="27"/>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6B1EA1D-8D1C-49AD-8ECC-88BC277A8E9E}"/>
              </a:ext>
            </a:extLst>
          </p:cNvPr>
          <p:cNvSpPr/>
          <p:nvPr/>
        </p:nvSpPr>
        <p:spPr>
          <a:xfrm>
            <a:off x="146354" y="1828373"/>
            <a:ext cx="8370629" cy="584775"/>
          </a:xfrm>
          <a:prstGeom prst="rect">
            <a:avLst/>
          </a:prstGeom>
        </p:spPr>
        <p:txBody>
          <a:bodyPr wrap="square">
            <a:spAutoFit/>
          </a:bodyPr>
          <a:lstStyle/>
          <a:p>
            <a:pPr algn="just"/>
            <a:r>
              <a:rPr lang="pt-PT" sz="1600" b="1" dirty="0">
                <a:latin typeface="Times New Roman" panose="02020603050405020304" pitchFamily="18" charset="0"/>
                <a:ea typeface="Times New Roman" panose="02020603050405020304" pitchFamily="18" charset="0"/>
              </a:rPr>
              <a:t>Considere</a:t>
            </a:r>
            <a:r>
              <a:rPr lang="pt-PT" sz="1600" dirty="0">
                <a:latin typeface="Times New Roman" panose="02020603050405020304" pitchFamily="18" charset="0"/>
                <a:ea typeface="Times New Roman" panose="02020603050405020304" pitchFamily="18" charset="0"/>
              </a:rPr>
              <a:t> a nova definição para o termo planeta. Ela exige que um objeto, para ser considerado planeta, obedeça às seguintes condições:</a:t>
            </a:r>
            <a:endParaRPr lang="pt-BR" sz="1600" dirty="0"/>
          </a:p>
        </p:txBody>
      </p:sp>
      <p:sp>
        <p:nvSpPr>
          <p:cNvPr id="3" name="Retângulo 2">
            <a:extLst>
              <a:ext uri="{FF2B5EF4-FFF2-40B4-BE49-F238E27FC236}">
                <a16:creationId xmlns:a16="http://schemas.microsoft.com/office/drawing/2014/main" id="{0DD2041B-346E-4062-9054-6B2F69CA744A}"/>
              </a:ext>
            </a:extLst>
          </p:cNvPr>
          <p:cNvSpPr/>
          <p:nvPr/>
        </p:nvSpPr>
        <p:spPr>
          <a:xfrm>
            <a:off x="390195" y="2399829"/>
            <a:ext cx="8279908" cy="912429"/>
          </a:xfrm>
          <a:prstGeom prst="rect">
            <a:avLst/>
          </a:prstGeom>
        </p:spPr>
        <p:txBody>
          <a:bodyPr wrap="square">
            <a:spAutoFit/>
          </a:bodyPr>
          <a:lstStyle/>
          <a:p>
            <a:pPr marL="342900" lvl="0" indent="-342900" algn="just" hangingPunct="0">
              <a:lnSpc>
                <a:spcPct val="114000"/>
              </a:lnSpc>
              <a:spcAft>
                <a:spcPts val="0"/>
              </a:spcAft>
              <a:buFont typeface="+mj-lt"/>
              <a:buAutoNum type="arabicPeriod"/>
              <a:tabLst>
                <a:tab pos="266700" algn="l"/>
              </a:tabLst>
            </a:pPr>
            <a:r>
              <a:rPr lang="pt-BR" sz="1600" dirty="0">
                <a:latin typeface="Times New Roman" panose="02020603050405020304" pitchFamily="18" charset="0"/>
                <a:ea typeface="Times New Roman" panose="02020603050405020304" pitchFamily="18" charset="0"/>
              </a:rPr>
              <a:t>Orbite o Sol, e não orbite nenhum outro corpo do Sistema Solar;</a:t>
            </a:r>
          </a:p>
          <a:p>
            <a:pPr marL="342900" lvl="0" indent="-342900" algn="just" hangingPunct="0">
              <a:lnSpc>
                <a:spcPct val="114000"/>
              </a:lnSpc>
              <a:spcAft>
                <a:spcPts val="0"/>
              </a:spcAft>
              <a:buFont typeface="+mj-lt"/>
              <a:buAutoNum type="arabicPeriod"/>
              <a:tabLst>
                <a:tab pos="266700" algn="l"/>
              </a:tabLst>
            </a:pPr>
            <a:r>
              <a:rPr lang="pt-BR" sz="1600" dirty="0">
                <a:latin typeface="Times New Roman" panose="02020603050405020304" pitchFamily="18" charset="0"/>
                <a:ea typeface="Times New Roman" panose="02020603050405020304" pitchFamily="18" charset="0"/>
              </a:rPr>
              <a:t>Tenha forma aproximadamente esférica;</a:t>
            </a:r>
          </a:p>
          <a:p>
            <a:pPr marL="342900" lvl="0" indent="-342900" algn="just" hangingPunct="0">
              <a:lnSpc>
                <a:spcPct val="114000"/>
              </a:lnSpc>
              <a:spcAft>
                <a:spcPts val="0"/>
              </a:spcAft>
              <a:buFont typeface="+mj-lt"/>
              <a:buAutoNum type="arabicPeriod"/>
              <a:tabLst>
                <a:tab pos="266700" algn="l"/>
              </a:tabLst>
            </a:pPr>
            <a:r>
              <a:rPr lang="pt-BR" sz="1600" dirty="0">
                <a:latin typeface="Times New Roman" panose="02020603050405020304" pitchFamily="18" charset="0"/>
                <a:ea typeface="Times New Roman" panose="02020603050405020304" pitchFamily="18" charset="0"/>
              </a:rPr>
              <a:t>Seja muito maior que qualquer outro objeto que esteja na mesma órbita.</a:t>
            </a:r>
            <a:endParaRPr lang="pt-BR" sz="1600" dirty="0">
              <a:effectLst/>
              <a:latin typeface="Times New Roman" panose="02020603050405020304" pitchFamily="18" charset="0"/>
              <a:ea typeface="Times New Roman" panose="02020603050405020304" pitchFamily="18" charset="0"/>
            </a:endParaRPr>
          </a:p>
        </p:txBody>
      </p:sp>
      <p:sp>
        <p:nvSpPr>
          <p:cNvPr id="4" name="Retângulo 3">
            <a:extLst>
              <a:ext uri="{FF2B5EF4-FFF2-40B4-BE49-F238E27FC236}">
                <a16:creationId xmlns:a16="http://schemas.microsoft.com/office/drawing/2014/main" id="{CDA12CD5-3A47-4E35-B782-29128BFF8DC3}"/>
              </a:ext>
            </a:extLst>
          </p:cNvPr>
          <p:cNvSpPr/>
          <p:nvPr/>
        </p:nvSpPr>
        <p:spPr>
          <a:xfrm>
            <a:off x="172478" y="3352779"/>
            <a:ext cx="11857609" cy="904863"/>
          </a:xfrm>
          <a:prstGeom prst="rect">
            <a:avLst/>
          </a:prstGeom>
        </p:spPr>
        <p:txBody>
          <a:bodyPr wrap="square">
            <a:spAutoFit/>
          </a:bodyPr>
          <a:lstStyle/>
          <a:p>
            <a:pPr algn="just" hangingPunct="0">
              <a:lnSpc>
                <a:spcPct val="110000"/>
              </a:lnSpc>
              <a:spcAft>
                <a:spcPts val="0"/>
              </a:spcAft>
            </a:pPr>
            <a:r>
              <a:rPr lang="pt-BR" sz="1600" dirty="0">
                <a:latin typeface="Times New Roman" panose="02020603050405020304" pitchFamily="18" charset="0"/>
                <a:ea typeface="Times New Roman" panose="02020603050405020304" pitchFamily="18" charset="0"/>
              </a:rPr>
              <a:t>Para ser um planeta anão ele deve obedecer aos itens 1 e 2 e NÃO pode obedecer ao item 3</a:t>
            </a:r>
            <a:r>
              <a:rPr lang="pt-BR" sz="1600" dirty="0" smtClean="0">
                <a:latin typeface="Times New Roman" panose="02020603050405020304" pitchFamily="18" charset="0"/>
                <a:ea typeface="Times New Roman" panose="02020603050405020304" pitchFamily="18" charset="0"/>
              </a:rPr>
              <a:t>.</a:t>
            </a:r>
            <a:endParaRPr lang="pt-BR" sz="1600" dirty="0">
              <a:latin typeface="Times New Roman" panose="02020603050405020304" pitchFamily="18" charset="0"/>
              <a:ea typeface="Times New Roman" panose="02020603050405020304" pitchFamily="18" charset="0"/>
            </a:endParaRPr>
          </a:p>
          <a:p>
            <a:pPr algn="just">
              <a:lnSpc>
                <a:spcPct val="110000"/>
              </a:lnSpc>
            </a:pPr>
            <a:r>
              <a:rPr lang="pt-BR" sz="1600" b="1" dirty="0">
                <a:latin typeface="Times New Roman" panose="02020603050405020304" pitchFamily="18" charset="0"/>
                <a:ea typeface="Times New Roman" panose="02020603050405020304" pitchFamily="18" charset="0"/>
              </a:rPr>
              <a:t>Pergunta 1a)</a:t>
            </a:r>
            <a:r>
              <a:rPr lang="pt-BR" sz="1600" dirty="0">
                <a:latin typeface="Times New Roman" panose="02020603050405020304" pitchFamily="18" charset="0"/>
                <a:ea typeface="Times New Roman" panose="02020603050405020304" pitchFamily="18" charset="0"/>
              </a:rPr>
              <a:t> </a:t>
            </a:r>
            <a:r>
              <a:rPr lang="pt-BR" sz="1600" b="1" dirty="0">
                <a:latin typeface="Times New Roman" panose="02020603050405020304" pitchFamily="18" charset="0"/>
                <a:ea typeface="Times New Roman" panose="02020603050405020304" pitchFamily="18" charset="0"/>
              </a:rPr>
              <a:t>(0,3 ponto)</a:t>
            </a:r>
            <a:r>
              <a:rPr lang="pt-BR" sz="1600" dirty="0">
                <a:latin typeface="Times New Roman" panose="02020603050405020304" pitchFamily="18" charset="0"/>
                <a:ea typeface="Times New Roman" panose="02020603050405020304" pitchFamily="18" charset="0"/>
              </a:rPr>
              <a:t> </a:t>
            </a:r>
            <a:r>
              <a:rPr lang="pt-BR" sz="1600" b="1" dirty="0">
                <a:latin typeface="Times New Roman" panose="02020603050405020304" pitchFamily="18" charset="0"/>
                <a:ea typeface="Times New Roman" panose="02020603050405020304" pitchFamily="18" charset="0"/>
              </a:rPr>
              <a:t>(0,01 cada acerto. Se acertar todos os itens ganha os 0,3 pontos.)</a:t>
            </a:r>
            <a:r>
              <a:rPr lang="pt-BR" sz="1600" dirty="0">
                <a:latin typeface="Times New Roman" panose="02020603050405020304" pitchFamily="18" charset="0"/>
                <a:ea typeface="Times New Roman" panose="02020603050405020304" pitchFamily="18" charset="0"/>
              </a:rPr>
              <a:t> Nas colunas abaixo, que propriedades têm cada um dos corpos? Escreva S (para SIM) ou N (para NÃO). </a:t>
            </a:r>
            <a:endParaRPr lang="pt-BR" sz="1600" dirty="0"/>
          </a:p>
        </p:txBody>
      </p:sp>
      <p:sp>
        <p:nvSpPr>
          <p:cNvPr id="10" name="Retângulo 9">
            <a:extLst>
              <a:ext uri="{FF2B5EF4-FFF2-40B4-BE49-F238E27FC236}">
                <a16:creationId xmlns:a16="http://schemas.microsoft.com/office/drawing/2014/main" id="{EEC6B8EC-94EA-47CB-A6BC-C86BF94672E0}"/>
              </a:ext>
            </a:extLst>
          </p:cNvPr>
          <p:cNvSpPr/>
          <p:nvPr/>
        </p:nvSpPr>
        <p:spPr>
          <a:xfrm>
            <a:off x="2992363" y="6519446"/>
            <a:ext cx="6160345" cy="338554"/>
          </a:xfrm>
          <a:prstGeom prst="rect">
            <a:avLst/>
          </a:prstGeom>
        </p:spPr>
        <p:txBody>
          <a:bodyPr wrap="square">
            <a:spAutoFit/>
          </a:bodyPr>
          <a:lstStyle/>
          <a:p>
            <a:pPr hangingPunct="0">
              <a:spcAft>
                <a:spcPts val="0"/>
              </a:spcAft>
            </a:pPr>
            <a:r>
              <a:rPr lang="pt-BR" sz="1600" baseline="30000" dirty="0">
                <a:latin typeface="Times New Roman" panose="02020603050405020304" pitchFamily="18" charset="0"/>
                <a:ea typeface="Times New Roman" panose="02020603050405020304" pitchFamily="18" charset="0"/>
              </a:rPr>
              <a:t>1</a:t>
            </a:r>
            <a:r>
              <a:rPr lang="pt-BR" sz="1600" dirty="0">
                <a:latin typeface="Times New Roman" panose="02020603050405020304" pitchFamily="18" charset="0"/>
                <a:ea typeface="Times New Roman" panose="02020603050405020304" pitchFamily="18" charset="0"/>
              </a:rPr>
              <a:t> Satélite de Júpiter descoberto por Galileu no século no séc. XVII</a:t>
            </a:r>
            <a:endParaRPr lang="pt-BR" sz="1600" dirty="0">
              <a:effectLst/>
              <a:latin typeface="Times New Roman" panose="02020603050405020304" pitchFamily="18" charset="0"/>
              <a:ea typeface="Times New Roman" panose="02020603050405020304" pitchFamily="18" charset="0"/>
            </a:endParaRPr>
          </a:p>
        </p:txBody>
      </p:sp>
      <p:pic>
        <p:nvPicPr>
          <p:cNvPr id="12" name="Imagem 11">
            <a:extLst>
              <a:ext uri="{FF2B5EF4-FFF2-40B4-BE49-F238E27FC236}">
                <a16:creationId xmlns:a16="http://schemas.microsoft.com/office/drawing/2014/main" id="{0AE2D939-219D-4A68-9562-F2FE26735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28" y="4300608"/>
            <a:ext cx="9872291" cy="2250943"/>
          </a:xfrm>
          <a:prstGeom prst="rect">
            <a:avLst/>
          </a:prstGeom>
        </p:spPr>
      </p:pic>
      <p:sp>
        <p:nvSpPr>
          <p:cNvPr id="13" name="Retângulo 12">
            <a:extLst>
              <a:ext uri="{FF2B5EF4-FFF2-40B4-BE49-F238E27FC236}">
                <a16:creationId xmlns:a16="http://schemas.microsoft.com/office/drawing/2014/main" id="{18038F24-5C02-4144-B8B0-18FB8B5A91E1}"/>
              </a:ext>
            </a:extLst>
          </p:cNvPr>
          <p:cNvSpPr/>
          <p:nvPr/>
        </p:nvSpPr>
        <p:spPr>
          <a:xfrm>
            <a:off x="3538020" y="4821080"/>
            <a:ext cx="312906"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S</a:t>
            </a:r>
            <a:endParaRPr lang="pt-BR" b="1" dirty="0">
              <a:solidFill>
                <a:srgbClr val="FF0000"/>
              </a:solidFill>
            </a:endParaRPr>
          </a:p>
        </p:txBody>
      </p:sp>
      <p:sp>
        <p:nvSpPr>
          <p:cNvPr id="14" name="Retângulo 13">
            <a:extLst>
              <a:ext uri="{FF2B5EF4-FFF2-40B4-BE49-F238E27FC236}">
                <a16:creationId xmlns:a16="http://schemas.microsoft.com/office/drawing/2014/main" id="{63A710CD-8C81-488E-92AC-3FB8A57AFB22}"/>
              </a:ext>
            </a:extLst>
          </p:cNvPr>
          <p:cNvSpPr/>
          <p:nvPr/>
        </p:nvSpPr>
        <p:spPr>
          <a:xfrm>
            <a:off x="5445059" y="4812366"/>
            <a:ext cx="312906"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S</a:t>
            </a:r>
            <a:endParaRPr lang="pt-BR" b="1" dirty="0">
              <a:solidFill>
                <a:srgbClr val="FF0000"/>
              </a:solidFill>
            </a:endParaRPr>
          </a:p>
        </p:txBody>
      </p:sp>
      <p:sp>
        <p:nvSpPr>
          <p:cNvPr id="15" name="Retângulo 14">
            <a:extLst>
              <a:ext uri="{FF2B5EF4-FFF2-40B4-BE49-F238E27FC236}">
                <a16:creationId xmlns:a16="http://schemas.microsoft.com/office/drawing/2014/main" id="{76B2895C-FAF2-455E-992F-BBA9003C68FB}"/>
              </a:ext>
            </a:extLst>
          </p:cNvPr>
          <p:cNvSpPr/>
          <p:nvPr/>
        </p:nvSpPr>
        <p:spPr>
          <a:xfrm>
            <a:off x="7299859" y="4803477"/>
            <a:ext cx="312906"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S</a:t>
            </a:r>
            <a:endParaRPr lang="pt-BR" b="1" dirty="0">
              <a:solidFill>
                <a:srgbClr val="FF0000"/>
              </a:solidFill>
            </a:endParaRPr>
          </a:p>
        </p:txBody>
      </p:sp>
      <p:sp>
        <p:nvSpPr>
          <p:cNvPr id="16" name="Retângulo 15">
            <a:extLst>
              <a:ext uri="{FF2B5EF4-FFF2-40B4-BE49-F238E27FC236}">
                <a16:creationId xmlns:a16="http://schemas.microsoft.com/office/drawing/2014/main" id="{A4218DD6-1519-40D3-8A8F-0DEDBF8CAC8F}"/>
              </a:ext>
            </a:extLst>
          </p:cNvPr>
          <p:cNvSpPr/>
          <p:nvPr/>
        </p:nvSpPr>
        <p:spPr>
          <a:xfrm>
            <a:off x="8954153" y="4803484"/>
            <a:ext cx="312906"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S</a:t>
            </a:r>
            <a:endParaRPr lang="pt-BR" b="1" dirty="0">
              <a:solidFill>
                <a:srgbClr val="FF0000"/>
              </a:solidFill>
            </a:endParaRPr>
          </a:p>
        </p:txBody>
      </p:sp>
      <p:sp>
        <p:nvSpPr>
          <p:cNvPr id="17" name="Retângulo 16">
            <a:extLst>
              <a:ext uri="{FF2B5EF4-FFF2-40B4-BE49-F238E27FC236}">
                <a16:creationId xmlns:a16="http://schemas.microsoft.com/office/drawing/2014/main" id="{6A5B95D2-34DC-4E22-934E-13F02963E521}"/>
              </a:ext>
            </a:extLst>
          </p:cNvPr>
          <p:cNvSpPr/>
          <p:nvPr/>
        </p:nvSpPr>
        <p:spPr>
          <a:xfrm>
            <a:off x="3538020" y="5090476"/>
            <a:ext cx="312906"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S</a:t>
            </a:r>
            <a:endParaRPr lang="pt-BR" b="1" dirty="0">
              <a:solidFill>
                <a:srgbClr val="FF0000"/>
              </a:solidFill>
            </a:endParaRPr>
          </a:p>
        </p:txBody>
      </p:sp>
      <p:sp>
        <p:nvSpPr>
          <p:cNvPr id="18" name="Retângulo 17">
            <a:extLst>
              <a:ext uri="{FF2B5EF4-FFF2-40B4-BE49-F238E27FC236}">
                <a16:creationId xmlns:a16="http://schemas.microsoft.com/office/drawing/2014/main" id="{8C686895-6286-4C3C-BF67-581ACFA86C8A}"/>
              </a:ext>
            </a:extLst>
          </p:cNvPr>
          <p:cNvSpPr/>
          <p:nvPr/>
        </p:nvSpPr>
        <p:spPr>
          <a:xfrm>
            <a:off x="3526501" y="5387689"/>
            <a:ext cx="312906"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S</a:t>
            </a:r>
            <a:endParaRPr lang="pt-BR" b="1" dirty="0">
              <a:solidFill>
                <a:srgbClr val="FF0000"/>
              </a:solidFill>
            </a:endParaRPr>
          </a:p>
        </p:txBody>
      </p:sp>
      <p:sp>
        <p:nvSpPr>
          <p:cNvPr id="19" name="Retângulo 18">
            <a:extLst>
              <a:ext uri="{FF2B5EF4-FFF2-40B4-BE49-F238E27FC236}">
                <a16:creationId xmlns:a16="http://schemas.microsoft.com/office/drawing/2014/main" id="{1EA243EE-FF37-4556-B1C3-5F0D47283797}"/>
              </a:ext>
            </a:extLst>
          </p:cNvPr>
          <p:cNvSpPr/>
          <p:nvPr/>
        </p:nvSpPr>
        <p:spPr>
          <a:xfrm>
            <a:off x="3531717" y="6220703"/>
            <a:ext cx="312906"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S</a:t>
            </a:r>
            <a:endParaRPr lang="pt-BR" b="1" dirty="0">
              <a:solidFill>
                <a:srgbClr val="FF0000"/>
              </a:solidFill>
            </a:endParaRPr>
          </a:p>
        </p:txBody>
      </p:sp>
      <p:sp>
        <p:nvSpPr>
          <p:cNvPr id="20" name="Retângulo 19">
            <a:extLst>
              <a:ext uri="{FF2B5EF4-FFF2-40B4-BE49-F238E27FC236}">
                <a16:creationId xmlns:a16="http://schemas.microsoft.com/office/drawing/2014/main" id="{1E892BD6-3AA4-4372-9E39-17842B7AB680}"/>
              </a:ext>
            </a:extLst>
          </p:cNvPr>
          <p:cNvSpPr/>
          <p:nvPr/>
        </p:nvSpPr>
        <p:spPr>
          <a:xfrm>
            <a:off x="5433540" y="5082153"/>
            <a:ext cx="312906"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S</a:t>
            </a:r>
            <a:endParaRPr lang="pt-BR" b="1" dirty="0">
              <a:solidFill>
                <a:srgbClr val="FF0000"/>
              </a:solidFill>
            </a:endParaRPr>
          </a:p>
        </p:txBody>
      </p:sp>
      <p:sp>
        <p:nvSpPr>
          <p:cNvPr id="21" name="Retângulo 20">
            <a:extLst>
              <a:ext uri="{FF2B5EF4-FFF2-40B4-BE49-F238E27FC236}">
                <a16:creationId xmlns:a16="http://schemas.microsoft.com/office/drawing/2014/main" id="{403569E0-0918-4331-87F5-2D7BA84D2CC9}"/>
              </a:ext>
            </a:extLst>
          </p:cNvPr>
          <p:cNvSpPr/>
          <p:nvPr/>
        </p:nvSpPr>
        <p:spPr>
          <a:xfrm>
            <a:off x="5422021" y="5375786"/>
            <a:ext cx="312906"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S</a:t>
            </a:r>
            <a:endParaRPr lang="pt-BR" b="1" dirty="0">
              <a:solidFill>
                <a:srgbClr val="FF0000"/>
              </a:solidFill>
            </a:endParaRPr>
          </a:p>
        </p:txBody>
      </p:sp>
      <p:sp>
        <p:nvSpPr>
          <p:cNvPr id="22" name="Retângulo 21">
            <a:extLst>
              <a:ext uri="{FF2B5EF4-FFF2-40B4-BE49-F238E27FC236}">
                <a16:creationId xmlns:a16="http://schemas.microsoft.com/office/drawing/2014/main" id="{3CB8D79E-A737-4DD1-AB13-754CA8076319}"/>
              </a:ext>
            </a:extLst>
          </p:cNvPr>
          <p:cNvSpPr/>
          <p:nvPr/>
        </p:nvSpPr>
        <p:spPr>
          <a:xfrm>
            <a:off x="5433540" y="5665686"/>
            <a:ext cx="312906"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S</a:t>
            </a:r>
            <a:endParaRPr lang="pt-BR" b="1" dirty="0">
              <a:solidFill>
                <a:srgbClr val="FF0000"/>
              </a:solidFill>
            </a:endParaRPr>
          </a:p>
        </p:txBody>
      </p:sp>
      <p:sp>
        <p:nvSpPr>
          <p:cNvPr id="23" name="Retângulo 22">
            <a:extLst>
              <a:ext uri="{FF2B5EF4-FFF2-40B4-BE49-F238E27FC236}">
                <a16:creationId xmlns:a16="http://schemas.microsoft.com/office/drawing/2014/main" id="{4EEFE88F-1CAB-4349-B86F-893F0135E729}"/>
              </a:ext>
            </a:extLst>
          </p:cNvPr>
          <p:cNvSpPr/>
          <p:nvPr/>
        </p:nvSpPr>
        <p:spPr>
          <a:xfrm>
            <a:off x="5425616" y="5939206"/>
            <a:ext cx="312906"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S</a:t>
            </a:r>
            <a:endParaRPr lang="pt-BR" b="1" dirty="0">
              <a:solidFill>
                <a:srgbClr val="FF0000"/>
              </a:solidFill>
            </a:endParaRPr>
          </a:p>
        </p:txBody>
      </p:sp>
      <p:sp>
        <p:nvSpPr>
          <p:cNvPr id="24" name="Retângulo 23">
            <a:extLst>
              <a:ext uri="{FF2B5EF4-FFF2-40B4-BE49-F238E27FC236}">
                <a16:creationId xmlns:a16="http://schemas.microsoft.com/office/drawing/2014/main" id="{F2A5C18F-1F10-4EEF-B782-8E6AECE6978A}"/>
              </a:ext>
            </a:extLst>
          </p:cNvPr>
          <p:cNvSpPr/>
          <p:nvPr/>
        </p:nvSpPr>
        <p:spPr>
          <a:xfrm>
            <a:off x="7294576" y="5639042"/>
            <a:ext cx="312906"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S</a:t>
            </a:r>
            <a:endParaRPr lang="pt-BR" b="1" dirty="0">
              <a:solidFill>
                <a:srgbClr val="FF0000"/>
              </a:solidFill>
            </a:endParaRPr>
          </a:p>
        </p:txBody>
      </p:sp>
      <p:sp>
        <p:nvSpPr>
          <p:cNvPr id="25" name="Retângulo 24">
            <a:extLst>
              <a:ext uri="{FF2B5EF4-FFF2-40B4-BE49-F238E27FC236}">
                <a16:creationId xmlns:a16="http://schemas.microsoft.com/office/drawing/2014/main" id="{9D1DA137-3048-4F2F-865B-018E360BB3FA}"/>
              </a:ext>
            </a:extLst>
          </p:cNvPr>
          <p:cNvSpPr/>
          <p:nvPr/>
        </p:nvSpPr>
        <p:spPr>
          <a:xfrm>
            <a:off x="7299859" y="5919592"/>
            <a:ext cx="312906" cy="369332"/>
          </a:xfrm>
          <a:prstGeom prst="rect">
            <a:avLst/>
          </a:prstGeom>
        </p:spPr>
        <p:txBody>
          <a:bodyPr wrap="none">
            <a:spAutoFit/>
          </a:bodyPr>
          <a:lstStyle/>
          <a:p>
            <a:r>
              <a:rPr lang="pt-BR" b="1" dirty="0">
                <a:solidFill>
                  <a:srgbClr val="FF0000"/>
                </a:solidFill>
                <a:latin typeface="Times New Roman" panose="02020603050405020304" pitchFamily="18" charset="0"/>
                <a:ea typeface="Times New Roman" panose="02020603050405020304" pitchFamily="18" charset="0"/>
              </a:rPr>
              <a:t>S</a:t>
            </a:r>
            <a:endParaRPr lang="pt-BR" b="1" dirty="0">
              <a:solidFill>
                <a:srgbClr val="FF0000"/>
              </a:solidFill>
            </a:endParaRPr>
          </a:p>
        </p:txBody>
      </p:sp>
      <p:sp>
        <p:nvSpPr>
          <p:cNvPr id="26" name="Retângulo 25">
            <a:extLst>
              <a:ext uri="{FF2B5EF4-FFF2-40B4-BE49-F238E27FC236}">
                <a16:creationId xmlns:a16="http://schemas.microsoft.com/office/drawing/2014/main" id="{A8FC58CA-ECC4-4814-B076-92067EB8C2A5}"/>
              </a:ext>
            </a:extLst>
          </p:cNvPr>
          <p:cNvSpPr/>
          <p:nvPr/>
        </p:nvSpPr>
        <p:spPr>
          <a:xfrm>
            <a:off x="3511001" y="5655589"/>
            <a:ext cx="351378" cy="369332"/>
          </a:xfrm>
          <a:prstGeom prst="rect">
            <a:avLst/>
          </a:prstGeom>
        </p:spPr>
        <p:txBody>
          <a:bodyPr wrap="none">
            <a:spAutoFit/>
          </a:bodyPr>
          <a:lstStyle/>
          <a:p>
            <a:r>
              <a:rPr lang="pt-BR" b="1" dirty="0">
                <a:solidFill>
                  <a:srgbClr val="FF0000"/>
                </a:solidFill>
                <a:latin typeface="Times New Roman" panose="02020603050405020304" pitchFamily="18" charset="0"/>
              </a:rPr>
              <a:t>N</a:t>
            </a:r>
            <a:endParaRPr lang="pt-BR" b="1" dirty="0">
              <a:solidFill>
                <a:srgbClr val="FF0000"/>
              </a:solidFill>
            </a:endParaRPr>
          </a:p>
        </p:txBody>
      </p:sp>
      <p:sp>
        <p:nvSpPr>
          <p:cNvPr id="27" name="Retângulo 26">
            <a:extLst>
              <a:ext uri="{FF2B5EF4-FFF2-40B4-BE49-F238E27FC236}">
                <a16:creationId xmlns:a16="http://schemas.microsoft.com/office/drawing/2014/main" id="{6B0BD231-E809-42DC-9648-CC6F8252A9A4}"/>
              </a:ext>
            </a:extLst>
          </p:cNvPr>
          <p:cNvSpPr/>
          <p:nvPr/>
        </p:nvSpPr>
        <p:spPr>
          <a:xfrm>
            <a:off x="3513643" y="5931296"/>
            <a:ext cx="351378" cy="369332"/>
          </a:xfrm>
          <a:prstGeom prst="rect">
            <a:avLst/>
          </a:prstGeom>
        </p:spPr>
        <p:txBody>
          <a:bodyPr wrap="none">
            <a:spAutoFit/>
          </a:bodyPr>
          <a:lstStyle/>
          <a:p>
            <a:r>
              <a:rPr lang="pt-BR" b="1" dirty="0">
                <a:solidFill>
                  <a:srgbClr val="FF0000"/>
                </a:solidFill>
                <a:latin typeface="Times New Roman" panose="02020603050405020304" pitchFamily="18" charset="0"/>
              </a:rPr>
              <a:t>N</a:t>
            </a:r>
            <a:endParaRPr lang="pt-BR" b="1" dirty="0">
              <a:solidFill>
                <a:srgbClr val="FF0000"/>
              </a:solidFill>
            </a:endParaRPr>
          </a:p>
        </p:txBody>
      </p:sp>
      <p:sp>
        <p:nvSpPr>
          <p:cNvPr id="28" name="Retângulo 27">
            <a:extLst>
              <a:ext uri="{FF2B5EF4-FFF2-40B4-BE49-F238E27FC236}">
                <a16:creationId xmlns:a16="http://schemas.microsoft.com/office/drawing/2014/main" id="{04FD0F53-A89D-4706-B84F-FC0AABA55D79}"/>
              </a:ext>
            </a:extLst>
          </p:cNvPr>
          <p:cNvSpPr/>
          <p:nvPr/>
        </p:nvSpPr>
        <p:spPr>
          <a:xfrm>
            <a:off x="5406587" y="6223998"/>
            <a:ext cx="351378" cy="369332"/>
          </a:xfrm>
          <a:prstGeom prst="rect">
            <a:avLst/>
          </a:prstGeom>
        </p:spPr>
        <p:txBody>
          <a:bodyPr wrap="none">
            <a:spAutoFit/>
          </a:bodyPr>
          <a:lstStyle/>
          <a:p>
            <a:r>
              <a:rPr lang="pt-BR" b="1" dirty="0">
                <a:solidFill>
                  <a:srgbClr val="FF0000"/>
                </a:solidFill>
                <a:latin typeface="Times New Roman" panose="02020603050405020304" pitchFamily="18" charset="0"/>
              </a:rPr>
              <a:t>N</a:t>
            </a:r>
            <a:endParaRPr lang="pt-BR" b="1" dirty="0">
              <a:solidFill>
                <a:srgbClr val="FF0000"/>
              </a:solidFill>
            </a:endParaRPr>
          </a:p>
        </p:txBody>
      </p:sp>
      <p:sp>
        <p:nvSpPr>
          <p:cNvPr id="29" name="Retângulo 28">
            <a:extLst>
              <a:ext uri="{FF2B5EF4-FFF2-40B4-BE49-F238E27FC236}">
                <a16:creationId xmlns:a16="http://schemas.microsoft.com/office/drawing/2014/main" id="{6EEBC490-01D9-4524-9B97-2D55755B533F}"/>
              </a:ext>
            </a:extLst>
          </p:cNvPr>
          <p:cNvSpPr/>
          <p:nvPr/>
        </p:nvSpPr>
        <p:spPr>
          <a:xfrm>
            <a:off x="7288340" y="5084646"/>
            <a:ext cx="351378" cy="369332"/>
          </a:xfrm>
          <a:prstGeom prst="rect">
            <a:avLst/>
          </a:prstGeom>
        </p:spPr>
        <p:txBody>
          <a:bodyPr wrap="none">
            <a:spAutoFit/>
          </a:bodyPr>
          <a:lstStyle/>
          <a:p>
            <a:r>
              <a:rPr lang="pt-BR" b="1" dirty="0">
                <a:solidFill>
                  <a:srgbClr val="FF0000"/>
                </a:solidFill>
                <a:latin typeface="Times New Roman" panose="02020603050405020304" pitchFamily="18" charset="0"/>
              </a:rPr>
              <a:t>N</a:t>
            </a:r>
            <a:endParaRPr lang="pt-BR" b="1" dirty="0">
              <a:solidFill>
                <a:srgbClr val="FF0000"/>
              </a:solidFill>
            </a:endParaRPr>
          </a:p>
        </p:txBody>
      </p:sp>
      <p:sp>
        <p:nvSpPr>
          <p:cNvPr id="30" name="Retângulo 29">
            <a:extLst>
              <a:ext uri="{FF2B5EF4-FFF2-40B4-BE49-F238E27FC236}">
                <a16:creationId xmlns:a16="http://schemas.microsoft.com/office/drawing/2014/main" id="{38139E0D-A31D-4EF4-A2B6-D0B786534B18}"/>
              </a:ext>
            </a:extLst>
          </p:cNvPr>
          <p:cNvSpPr/>
          <p:nvPr/>
        </p:nvSpPr>
        <p:spPr>
          <a:xfrm>
            <a:off x="7288340" y="5371419"/>
            <a:ext cx="351378" cy="369332"/>
          </a:xfrm>
          <a:prstGeom prst="rect">
            <a:avLst/>
          </a:prstGeom>
        </p:spPr>
        <p:txBody>
          <a:bodyPr wrap="none">
            <a:spAutoFit/>
          </a:bodyPr>
          <a:lstStyle/>
          <a:p>
            <a:r>
              <a:rPr lang="pt-BR" b="1" dirty="0">
                <a:solidFill>
                  <a:srgbClr val="FF0000"/>
                </a:solidFill>
                <a:latin typeface="Times New Roman" panose="02020603050405020304" pitchFamily="18" charset="0"/>
              </a:rPr>
              <a:t>N</a:t>
            </a:r>
            <a:endParaRPr lang="pt-BR" b="1" dirty="0">
              <a:solidFill>
                <a:srgbClr val="FF0000"/>
              </a:solidFill>
            </a:endParaRPr>
          </a:p>
        </p:txBody>
      </p:sp>
      <p:sp>
        <p:nvSpPr>
          <p:cNvPr id="31" name="Retângulo 30">
            <a:extLst>
              <a:ext uri="{FF2B5EF4-FFF2-40B4-BE49-F238E27FC236}">
                <a16:creationId xmlns:a16="http://schemas.microsoft.com/office/drawing/2014/main" id="{2417EF0B-6EDD-43D9-8382-8031E219589B}"/>
              </a:ext>
            </a:extLst>
          </p:cNvPr>
          <p:cNvSpPr/>
          <p:nvPr/>
        </p:nvSpPr>
        <p:spPr>
          <a:xfrm>
            <a:off x="7296417" y="6217919"/>
            <a:ext cx="351378" cy="369332"/>
          </a:xfrm>
          <a:prstGeom prst="rect">
            <a:avLst/>
          </a:prstGeom>
        </p:spPr>
        <p:txBody>
          <a:bodyPr wrap="none">
            <a:spAutoFit/>
          </a:bodyPr>
          <a:lstStyle/>
          <a:p>
            <a:r>
              <a:rPr lang="pt-BR" b="1" dirty="0">
                <a:solidFill>
                  <a:srgbClr val="FF0000"/>
                </a:solidFill>
                <a:latin typeface="Times New Roman" panose="02020603050405020304" pitchFamily="18" charset="0"/>
              </a:rPr>
              <a:t>N</a:t>
            </a:r>
            <a:endParaRPr lang="pt-BR" b="1" dirty="0">
              <a:solidFill>
                <a:srgbClr val="FF0000"/>
              </a:solidFill>
            </a:endParaRPr>
          </a:p>
        </p:txBody>
      </p:sp>
      <p:sp>
        <p:nvSpPr>
          <p:cNvPr id="32" name="Retângulo 31">
            <a:extLst>
              <a:ext uri="{FF2B5EF4-FFF2-40B4-BE49-F238E27FC236}">
                <a16:creationId xmlns:a16="http://schemas.microsoft.com/office/drawing/2014/main" id="{8F821E98-91F9-4520-986E-BF14E652D152}"/>
              </a:ext>
            </a:extLst>
          </p:cNvPr>
          <p:cNvSpPr/>
          <p:nvPr/>
        </p:nvSpPr>
        <p:spPr>
          <a:xfrm>
            <a:off x="8945275" y="5090079"/>
            <a:ext cx="351378" cy="369332"/>
          </a:xfrm>
          <a:prstGeom prst="rect">
            <a:avLst/>
          </a:prstGeom>
        </p:spPr>
        <p:txBody>
          <a:bodyPr wrap="none">
            <a:spAutoFit/>
          </a:bodyPr>
          <a:lstStyle/>
          <a:p>
            <a:r>
              <a:rPr lang="pt-BR" b="1" dirty="0">
                <a:solidFill>
                  <a:srgbClr val="FF0000"/>
                </a:solidFill>
                <a:latin typeface="Times New Roman" panose="02020603050405020304" pitchFamily="18" charset="0"/>
              </a:rPr>
              <a:t>N</a:t>
            </a:r>
            <a:endParaRPr lang="pt-BR" b="1" dirty="0">
              <a:solidFill>
                <a:srgbClr val="FF0000"/>
              </a:solidFill>
            </a:endParaRPr>
          </a:p>
        </p:txBody>
      </p:sp>
      <p:sp>
        <p:nvSpPr>
          <p:cNvPr id="33" name="Retângulo 32">
            <a:extLst>
              <a:ext uri="{FF2B5EF4-FFF2-40B4-BE49-F238E27FC236}">
                <a16:creationId xmlns:a16="http://schemas.microsoft.com/office/drawing/2014/main" id="{C5F2C685-9EAD-4625-9357-7324A7FE147B}"/>
              </a:ext>
            </a:extLst>
          </p:cNvPr>
          <p:cNvSpPr/>
          <p:nvPr/>
        </p:nvSpPr>
        <p:spPr>
          <a:xfrm>
            <a:off x="8954153" y="5359876"/>
            <a:ext cx="351378" cy="369332"/>
          </a:xfrm>
          <a:prstGeom prst="rect">
            <a:avLst/>
          </a:prstGeom>
        </p:spPr>
        <p:txBody>
          <a:bodyPr wrap="none">
            <a:spAutoFit/>
          </a:bodyPr>
          <a:lstStyle/>
          <a:p>
            <a:r>
              <a:rPr lang="pt-BR" b="1" dirty="0">
                <a:solidFill>
                  <a:srgbClr val="FF0000"/>
                </a:solidFill>
                <a:latin typeface="Times New Roman" panose="02020603050405020304" pitchFamily="18" charset="0"/>
              </a:rPr>
              <a:t>N</a:t>
            </a:r>
            <a:endParaRPr lang="pt-BR" b="1" dirty="0">
              <a:solidFill>
                <a:srgbClr val="FF0000"/>
              </a:solidFill>
            </a:endParaRPr>
          </a:p>
        </p:txBody>
      </p:sp>
      <p:sp>
        <p:nvSpPr>
          <p:cNvPr id="34" name="Retângulo 33">
            <a:extLst>
              <a:ext uri="{FF2B5EF4-FFF2-40B4-BE49-F238E27FC236}">
                <a16:creationId xmlns:a16="http://schemas.microsoft.com/office/drawing/2014/main" id="{14830355-E8EB-4E6A-B430-A46BFCF54FE6}"/>
              </a:ext>
            </a:extLst>
          </p:cNvPr>
          <p:cNvSpPr/>
          <p:nvPr/>
        </p:nvSpPr>
        <p:spPr>
          <a:xfrm>
            <a:off x="8956268" y="5646871"/>
            <a:ext cx="351378" cy="369332"/>
          </a:xfrm>
          <a:prstGeom prst="rect">
            <a:avLst/>
          </a:prstGeom>
        </p:spPr>
        <p:txBody>
          <a:bodyPr wrap="none">
            <a:spAutoFit/>
          </a:bodyPr>
          <a:lstStyle/>
          <a:p>
            <a:r>
              <a:rPr lang="pt-BR" b="1" dirty="0">
                <a:solidFill>
                  <a:srgbClr val="FF0000"/>
                </a:solidFill>
                <a:latin typeface="Times New Roman" panose="02020603050405020304" pitchFamily="18" charset="0"/>
              </a:rPr>
              <a:t>N</a:t>
            </a:r>
            <a:endParaRPr lang="pt-BR" b="1" dirty="0">
              <a:solidFill>
                <a:srgbClr val="FF0000"/>
              </a:solidFill>
            </a:endParaRPr>
          </a:p>
        </p:txBody>
      </p:sp>
      <p:sp>
        <p:nvSpPr>
          <p:cNvPr id="35" name="Retângulo 34">
            <a:extLst>
              <a:ext uri="{FF2B5EF4-FFF2-40B4-BE49-F238E27FC236}">
                <a16:creationId xmlns:a16="http://schemas.microsoft.com/office/drawing/2014/main" id="{386C7461-CCCB-4BAF-B25F-C40A8A29C17B}"/>
              </a:ext>
            </a:extLst>
          </p:cNvPr>
          <p:cNvSpPr/>
          <p:nvPr/>
        </p:nvSpPr>
        <p:spPr>
          <a:xfrm>
            <a:off x="8954153" y="5942023"/>
            <a:ext cx="351378" cy="369332"/>
          </a:xfrm>
          <a:prstGeom prst="rect">
            <a:avLst/>
          </a:prstGeom>
        </p:spPr>
        <p:txBody>
          <a:bodyPr wrap="none">
            <a:spAutoFit/>
          </a:bodyPr>
          <a:lstStyle/>
          <a:p>
            <a:r>
              <a:rPr lang="pt-BR" b="1" dirty="0">
                <a:solidFill>
                  <a:srgbClr val="FF0000"/>
                </a:solidFill>
                <a:latin typeface="Times New Roman" panose="02020603050405020304" pitchFamily="18" charset="0"/>
              </a:rPr>
              <a:t>N</a:t>
            </a:r>
            <a:endParaRPr lang="pt-BR" b="1" dirty="0">
              <a:solidFill>
                <a:srgbClr val="FF0000"/>
              </a:solidFill>
            </a:endParaRPr>
          </a:p>
        </p:txBody>
      </p:sp>
      <p:sp>
        <p:nvSpPr>
          <p:cNvPr id="36" name="Retângulo 35">
            <a:extLst>
              <a:ext uri="{FF2B5EF4-FFF2-40B4-BE49-F238E27FC236}">
                <a16:creationId xmlns:a16="http://schemas.microsoft.com/office/drawing/2014/main" id="{23F6C441-A5D6-464A-8288-D99D5B09019B}"/>
              </a:ext>
            </a:extLst>
          </p:cNvPr>
          <p:cNvSpPr/>
          <p:nvPr/>
        </p:nvSpPr>
        <p:spPr>
          <a:xfrm>
            <a:off x="8961551" y="6223994"/>
            <a:ext cx="351378" cy="369332"/>
          </a:xfrm>
          <a:prstGeom prst="rect">
            <a:avLst/>
          </a:prstGeom>
        </p:spPr>
        <p:txBody>
          <a:bodyPr wrap="none">
            <a:spAutoFit/>
          </a:bodyPr>
          <a:lstStyle/>
          <a:p>
            <a:r>
              <a:rPr lang="pt-BR" b="1" dirty="0">
                <a:solidFill>
                  <a:srgbClr val="FF0000"/>
                </a:solidFill>
                <a:latin typeface="Times New Roman" panose="02020603050405020304" pitchFamily="18" charset="0"/>
              </a:rPr>
              <a:t>N</a:t>
            </a:r>
            <a:endParaRPr lang="pt-BR" b="1" dirty="0">
              <a:solidFill>
                <a:srgbClr val="FF0000"/>
              </a:solidFill>
            </a:endParaRPr>
          </a:p>
        </p:txBody>
      </p:sp>
      <p:sp>
        <p:nvSpPr>
          <p:cNvPr id="6" name="Retângulo 5"/>
          <p:cNvSpPr/>
          <p:nvPr/>
        </p:nvSpPr>
        <p:spPr>
          <a:xfrm>
            <a:off x="148046" y="87086"/>
            <a:ext cx="8360228" cy="1776640"/>
          </a:xfrm>
          <a:prstGeom prst="rect">
            <a:avLst/>
          </a:prstGeom>
        </p:spPr>
        <p:txBody>
          <a:bodyPr wrap="square">
            <a:spAutoFit/>
          </a:bodyPr>
          <a:lstStyle/>
          <a:p>
            <a:pPr algn="just">
              <a:lnSpc>
                <a:spcPct val="114000"/>
              </a:lnSpc>
            </a:pPr>
            <a:r>
              <a:rPr lang="pt-PT" sz="1600" dirty="0">
                <a:latin typeface="Times New Roman" panose="02020603050405020304" pitchFamily="18" charset="0"/>
                <a:ea typeface="Times New Roman" panose="02020603050405020304" pitchFamily="18" charset="0"/>
              </a:rPr>
              <a:t>Tais novas descobertas e a descoberta de planetas extra-solares (como será discutido na questão 5), colocaram como inadiável a discussão, pela União Astronômica Internacional (em inglês, </a:t>
            </a:r>
            <a:r>
              <a:rPr lang="pt-PT" sz="1600" b="1" dirty="0">
                <a:latin typeface="Times New Roman" panose="02020603050405020304" pitchFamily="18" charset="0"/>
                <a:ea typeface="Times New Roman" panose="02020603050405020304" pitchFamily="18" charset="0"/>
              </a:rPr>
              <a:t>IAU</a:t>
            </a:r>
            <a:r>
              <a:rPr lang="pt-PT" sz="1600" dirty="0">
                <a:latin typeface="Times New Roman" panose="02020603050405020304" pitchFamily="18" charset="0"/>
                <a:ea typeface="Times New Roman" panose="02020603050405020304" pitchFamily="18" charset="0"/>
              </a:rPr>
              <a:t>), sobre o que é de fato um planeta. O resultado foi amplamente divulgado no ano passado: Plutão deixou de ser classificado como planeta e junto com Ceres e Eris recebeu a classificação de “</a:t>
            </a:r>
            <a:r>
              <a:rPr lang="pt-PT" sz="1600" b="1" dirty="0">
                <a:latin typeface="Times New Roman" panose="02020603050405020304" pitchFamily="18" charset="0"/>
                <a:ea typeface="Times New Roman" panose="02020603050405020304" pitchFamily="18" charset="0"/>
              </a:rPr>
              <a:t>planeta anão</a:t>
            </a:r>
            <a:r>
              <a:rPr lang="pt-PT" sz="1600" dirty="0">
                <a:latin typeface="Times New Roman" panose="02020603050405020304" pitchFamily="18" charset="0"/>
                <a:ea typeface="Times New Roman" panose="02020603050405020304" pitchFamily="18" charset="0"/>
              </a:rPr>
              <a:t>”, que não é um planeta, sendo classificado como um objeto que seria um planeta se fosse dominante e único em sua órbita de translação. </a:t>
            </a:r>
            <a:endParaRPr lang="pt-BR" sz="1600" dirty="0"/>
          </a:p>
        </p:txBody>
      </p:sp>
    </p:spTree>
    <p:extLst>
      <p:ext uri="{BB962C8B-B14F-4D97-AF65-F5344CB8AC3E}">
        <p14:creationId xmlns:p14="http://schemas.microsoft.com/office/powerpoint/2010/main" val="241831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62F20D38-C715-4EE3-8D4F-32FB26B23174}"/>
              </a:ext>
            </a:extLst>
          </p:cNvPr>
          <p:cNvSpPr/>
          <p:nvPr/>
        </p:nvSpPr>
        <p:spPr>
          <a:xfrm>
            <a:off x="163263" y="206795"/>
            <a:ext cx="8262151" cy="1020216"/>
          </a:xfrm>
          <a:prstGeom prst="rect">
            <a:avLst/>
          </a:prstGeom>
        </p:spPr>
        <p:txBody>
          <a:bodyPr wrap="square">
            <a:spAutoFit/>
          </a:bodyPr>
          <a:lstStyle/>
          <a:p>
            <a:pPr algn="just">
              <a:lnSpc>
                <a:spcPct val="114000"/>
              </a:lnSpc>
            </a:pPr>
            <a:r>
              <a:rPr lang="pt-BR" b="1" dirty="0">
                <a:latin typeface="Times New Roman" panose="02020603050405020304" pitchFamily="18" charset="0"/>
                <a:ea typeface="Times New Roman" panose="02020603050405020304" pitchFamily="18" charset="0"/>
              </a:rPr>
              <a:t>Pergunta 1b) (0,3 ponto)</a:t>
            </a:r>
            <a:r>
              <a:rPr lang="pt-BR" dirty="0">
                <a:latin typeface="Times New Roman" panose="02020603050405020304" pitchFamily="18" charset="0"/>
                <a:ea typeface="Times New Roman" panose="02020603050405020304" pitchFamily="18" charset="0"/>
              </a:rPr>
              <a:t> Na verdade, só os corpos grandes são aproximadamente esféricos porque neles o fator dominante de formação é a sua própria gravidade. Por que ela faz com que os corpos grandes sejam esféricos?</a:t>
            </a:r>
            <a:endParaRPr lang="pt-BR" dirty="0"/>
          </a:p>
        </p:txBody>
      </p:sp>
      <p:sp>
        <p:nvSpPr>
          <p:cNvPr id="3" name="Retângulo 2">
            <a:extLst>
              <a:ext uri="{FF2B5EF4-FFF2-40B4-BE49-F238E27FC236}">
                <a16:creationId xmlns:a16="http://schemas.microsoft.com/office/drawing/2014/main" id="{16FCE3C9-416C-49C1-9119-6692DFDC0BB3}"/>
              </a:ext>
            </a:extLst>
          </p:cNvPr>
          <p:cNvSpPr/>
          <p:nvPr/>
        </p:nvSpPr>
        <p:spPr>
          <a:xfrm>
            <a:off x="224225" y="1300885"/>
            <a:ext cx="1582484" cy="369332"/>
          </a:xfrm>
          <a:prstGeom prst="rect">
            <a:avLst/>
          </a:prstGeom>
        </p:spPr>
        <p:txBody>
          <a:bodyPr wrap="none">
            <a:spAutoFit/>
          </a:bodyPr>
          <a:lstStyle/>
          <a:p>
            <a:r>
              <a:rPr lang="pt-BR" b="1" dirty="0">
                <a:latin typeface="Times New Roman" panose="02020603050405020304" pitchFamily="18" charset="0"/>
                <a:ea typeface="Times New Roman" panose="02020603050405020304" pitchFamily="18" charset="0"/>
              </a:rPr>
              <a:t>Resposta 1b):</a:t>
            </a:r>
            <a:r>
              <a:rPr lang="pt-BR" dirty="0">
                <a:latin typeface="Times New Roman" panose="02020603050405020304" pitchFamily="18" charset="0"/>
                <a:ea typeface="Times New Roman" panose="02020603050405020304" pitchFamily="18" charset="0"/>
              </a:rPr>
              <a:t> </a:t>
            </a:r>
            <a:endParaRPr lang="pt-BR" dirty="0"/>
          </a:p>
        </p:txBody>
      </p:sp>
      <p:sp>
        <p:nvSpPr>
          <p:cNvPr id="6" name="Retângulo 5">
            <a:extLst>
              <a:ext uri="{FF2B5EF4-FFF2-40B4-BE49-F238E27FC236}">
                <a16:creationId xmlns:a16="http://schemas.microsoft.com/office/drawing/2014/main" id="{855BEBDC-8993-4E61-B304-D051101B8DE8}"/>
              </a:ext>
            </a:extLst>
          </p:cNvPr>
          <p:cNvSpPr/>
          <p:nvPr/>
        </p:nvSpPr>
        <p:spPr>
          <a:xfrm>
            <a:off x="232932" y="1284192"/>
            <a:ext cx="8292759" cy="1039708"/>
          </a:xfrm>
          <a:prstGeom prst="rect">
            <a:avLst/>
          </a:prstGeom>
        </p:spPr>
        <p:txBody>
          <a:bodyPr wrap="square">
            <a:spAutoFit/>
          </a:bodyPr>
          <a:lstStyle/>
          <a:p>
            <a:pPr algn="just">
              <a:lnSpc>
                <a:spcPct val="114000"/>
              </a:lnSpc>
            </a:pPr>
            <a:r>
              <a:rPr lang="pt-BR" dirty="0" smtClean="0">
                <a:solidFill>
                  <a:srgbClr val="FF0000"/>
                </a:solidFill>
                <a:latin typeface="Times New Roman" panose="02020603050405020304" pitchFamily="18" charset="0"/>
                <a:ea typeface="Times New Roman" panose="02020603050405020304" pitchFamily="18" charset="0"/>
              </a:rPr>
              <a:t>	        Pequenos </a:t>
            </a:r>
            <a:r>
              <a:rPr lang="pt-BR" dirty="0">
                <a:solidFill>
                  <a:srgbClr val="FF0000"/>
                </a:solidFill>
                <a:latin typeface="Times New Roman" panose="02020603050405020304" pitchFamily="18" charset="0"/>
                <a:ea typeface="Times New Roman" panose="02020603050405020304" pitchFamily="18" charset="0"/>
              </a:rPr>
              <a:t>objetos, como por exemplo as pedras que encontramos aqui </a:t>
            </a:r>
            <a:r>
              <a:rPr lang="pt-BR" dirty="0" smtClean="0">
                <a:solidFill>
                  <a:srgbClr val="FF0000"/>
                </a:solidFill>
                <a:latin typeface="Times New Roman" panose="02020603050405020304" pitchFamily="18" charset="0"/>
                <a:ea typeface="Times New Roman" panose="02020603050405020304" pitchFamily="18" charset="0"/>
              </a:rPr>
              <a:t>na</a:t>
            </a:r>
            <a:r>
              <a:rPr lang="pt-BR" dirty="0" smtClean="0">
                <a:solidFill>
                  <a:srgbClr val="FF0000"/>
                </a:solidFill>
              </a:rPr>
              <a:t> </a:t>
            </a:r>
            <a:r>
              <a:rPr lang="pt-BR" dirty="0" smtClean="0">
                <a:solidFill>
                  <a:srgbClr val="FF0000"/>
                </a:solidFill>
                <a:latin typeface="Times New Roman" panose="02020603050405020304" pitchFamily="18" charset="0"/>
                <a:ea typeface="Times New Roman" panose="02020603050405020304" pitchFamily="18" charset="0"/>
              </a:rPr>
              <a:t>Terra</a:t>
            </a:r>
            <a:r>
              <a:rPr lang="pt-BR" dirty="0">
                <a:solidFill>
                  <a:srgbClr val="FF0000"/>
                </a:solidFill>
                <a:latin typeface="Times New Roman" panose="02020603050405020304" pitchFamily="18" charset="0"/>
                <a:ea typeface="Times New Roman" panose="02020603050405020304" pitchFamily="18" charset="0"/>
              </a:rPr>
              <a:t>, encontram-se agregados devido à sua estrutura eletromagnética. A gravidade só começa a se tornar relevante quando começamos a lidar com grandes massas.</a:t>
            </a:r>
            <a:endParaRPr lang="pt-BR" dirty="0">
              <a:solidFill>
                <a:srgbClr val="FF0000"/>
              </a:solidFill>
            </a:endParaRPr>
          </a:p>
        </p:txBody>
      </p:sp>
      <p:sp>
        <p:nvSpPr>
          <p:cNvPr id="7" name="Retângulo 6">
            <a:extLst>
              <a:ext uri="{FF2B5EF4-FFF2-40B4-BE49-F238E27FC236}">
                <a16:creationId xmlns:a16="http://schemas.microsoft.com/office/drawing/2014/main" id="{34DC5E65-DB44-4071-8F7E-8F2A53F63A5B}"/>
              </a:ext>
            </a:extLst>
          </p:cNvPr>
          <p:cNvSpPr/>
          <p:nvPr/>
        </p:nvSpPr>
        <p:spPr>
          <a:xfrm>
            <a:off x="241639" y="2235324"/>
            <a:ext cx="11715567" cy="3862339"/>
          </a:xfrm>
          <a:prstGeom prst="rect">
            <a:avLst/>
          </a:prstGeom>
        </p:spPr>
        <p:txBody>
          <a:bodyPr wrap="square">
            <a:spAutoFit/>
          </a:bodyPr>
          <a:lstStyle/>
          <a:p>
            <a:pPr algn="just">
              <a:lnSpc>
                <a:spcPct val="114000"/>
              </a:lnSpc>
            </a:pPr>
            <a:r>
              <a:rPr lang="pt-BR" dirty="0">
                <a:solidFill>
                  <a:srgbClr val="FF0000"/>
                </a:solidFill>
                <a:latin typeface="Times New Roman" panose="02020603050405020304" pitchFamily="18" charset="0"/>
                <a:ea typeface="Times New Roman" panose="02020603050405020304" pitchFamily="18" charset="0"/>
              </a:rPr>
              <a:t>Um exemplo disso é que encontramos </a:t>
            </a:r>
            <a:r>
              <a:rPr lang="pt-BR" dirty="0" err="1">
                <a:solidFill>
                  <a:srgbClr val="FF0000"/>
                </a:solidFill>
                <a:latin typeface="Times New Roman" panose="02020603050405020304" pitchFamily="18" charset="0"/>
                <a:ea typeface="Times New Roman" panose="02020603050405020304" pitchFamily="18" charset="0"/>
              </a:rPr>
              <a:t>asteróides</a:t>
            </a:r>
            <a:r>
              <a:rPr lang="pt-BR" dirty="0">
                <a:solidFill>
                  <a:srgbClr val="FF0000"/>
                </a:solidFill>
                <a:latin typeface="Times New Roman" panose="02020603050405020304" pitchFamily="18" charset="0"/>
                <a:ea typeface="Times New Roman" panose="02020603050405020304" pitchFamily="18" charset="0"/>
              </a:rPr>
              <a:t> ainda não muito grandes com corpos menores orbitando ao seu redor, o que prova a capacidade atrativa de sua gravidade. À medida que estes </a:t>
            </a:r>
            <a:r>
              <a:rPr lang="pt-BR" dirty="0" err="1">
                <a:solidFill>
                  <a:srgbClr val="FF0000"/>
                </a:solidFill>
                <a:latin typeface="Times New Roman" panose="02020603050405020304" pitchFamily="18" charset="0"/>
                <a:ea typeface="Times New Roman" panose="02020603050405020304" pitchFamily="18" charset="0"/>
              </a:rPr>
              <a:t>asteróides</a:t>
            </a:r>
            <a:r>
              <a:rPr lang="pt-BR" dirty="0">
                <a:solidFill>
                  <a:srgbClr val="FF0000"/>
                </a:solidFill>
                <a:latin typeface="Times New Roman" panose="02020603050405020304" pitchFamily="18" charset="0"/>
                <a:ea typeface="Times New Roman" panose="02020603050405020304" pitchFamily="18" charset="0"/>
              </a:rPr>
              <a:t> vão agregando partículas menores, e se tornando, portanto, cada vez maiores, menores tendem a ser as irregularidades do objeto, uma vez que a agregação destas partículas tende a ser em torno do centro de gravidade do corpo, devido à simetria esférica da Lei da Gravitação Universal de Newton, na qual apenas a distância entre os objetos é considerada. Além disto, existe sim o limite em que a gravidade é capaz de romper ligações químicas e, isto, na verdade, termina por limitar, por exemplo, a altura das montanhas nos planetas. Assim, a atração gravitacional faz com que, quanto mais massa o objeto tenha, mais simétrico ele seja, isto é mais próximo do esférico, dado que a esfera é o sólido que representa o lugar geométrico de todos os pontos que estão a uma mesma distância de um ponto central. </a:t>
            </a:r>
            <a:r>
              <a:rPr lang="pt-BR" b="1" dirty="0">
                <a:solidFill>
                  <a:srgbClr val="FF0000"/>
                </a:solidFill>
                <a:latin typeface="Times New Roman" panose="02020603050405020304" pitchFamily="18" charset="0"/>
                <a:ea typeface="Times New Roman" panose="02020603050405020304" pitchFamily="18" charset="0"/>
              </a:rPr>
              <a:t>Há muitas possibilidades do aluno responder a esta pergunta, mas todas elas devem considerar ou a aglutinação em torno do centro de massa para formação dos corpos maiores ou a simetria esférica da atração gravitacional, descrita pela Lei da Gravitação Universal, ainda que o termo “simetria esférica” não seja mencionado, ou ambos. </a:t>
            </a:r>
            <a:endParaRPr lang="pt-BR" dirty="0">
              <a:solidFill>
                <a:srgbClr val="FF0000"/>
              </a:solidFill>
            </a:endParaRPr>
          </a:p>
        </p:txBody>
      </p:sp>
    </p:spTree>
    <p:extLst>
      <p:ext uri="{BB962C8B-B14F-4D97-AF65-F5344CB8AC3E}">
        <p14:creationId xmlns:p14="http://schemas.microsoft.com/office/powerpoint/2010/main" val="385857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E237E1F6-418B-45F7-B6FB-44E6228C2EE5}"/>
              </a:ext>
            </a:extLst>
          </p:cNvPr>
          <p:cNvSpPr/>
          <p:nvPr/>
        </p:nvSpPr>
        <p:spPr>
          <a:xfrm>
            <a:off x="195310" y="344139"/>
            <a:ext cx="8247354" cy="1502142"/>
          </a:xfrm>
          <a:prstGeom prst="rect">
            <a:avLst/>
          </a:prstGeom>
        </p:spPr>
        <p:txBody>
          <a:bodyPr wrap="square">
            <a:spAutoFit/>
          </a:bodyPr>
          <a:lstStyle/>
          <a:p>
            <a:pPr algn="just">
              <a:lnSpc>
                <a:spcPct val="130000"/>
              </a:lnSpc>
            </a:pPr>
            <a:r>
              <a:rPr lang="pt-BR" b="1" dirty="0">
                <a:latin typeface="Times New Roman" panose="02020603050405020304" pitchFamily="18" charset="0"/>
                <a:ea typeface="Times New Roman" panose="02020603050405020304" pitchFamily="18" charset="0"/>
              </a:rPr>
              <a:t>Pergunta 1c) (0,4 ponto)</a:t>
            </a:r>
            <a:r>
              <a:rPr lang="pt-BR" dirty="0">
                <a:latin typeface="Times New Roman" panose="02020603050405020304" pitchFamily="18" charset="0"/>
                <a:ea typeface="Times New Roman" panose="02020603050405020304" pitchFamily="18" charset="0"/>
              </a:rPr>
              <a:t> O cometa </a:t>
            </a:r>
            <a:r>
              <a:rPr lang="pt-BR" dirty="0" err="1">
                <a:latin typeface="Times New Roman" panose="02020603050405020304" pitchFamily="18" charset="0"/>
                <a:ea typeface="Times New Roman" panose="02020603050405020304" pitchFamily="18" charset="0"/>
              </a:rPr>
              <a:t>McNaught</a:t>
            </a:r>
            <a:r>
              <a:rPr lang="pt-BR" dirty="0">
                <a:latin typeface="Times New Roman" panose="02020603050405020304" pitchFamily="18" charset="0"/>
                <a:ea typeface="Times New Roman" panose="02020603050405020304" pitchFamily="18" charset="0"/>
              </a:rPr>
              <a:t> foi visível em janeiro de 2007 primeiro no Hemisfério Norte, com baixa luminosidade, e depois, muito mais brilhante, no Hemisfério Sul. De onde você acha que esse cometa se originou: do Cinturão de </a:t>
            </a:r>
            <a:r>
              <a:rPr lang="pt-BR" dirty="0" err="1">
                <a:latin typeface="Times New Roman" panose="02020603050405020304" pitchFamily="18" charset="0"/>
                <a:ea typeface="Times New Roman" panose="02020603050405020304" pitchFamily="18" charset="0"/>
              </a:rPr>
              <a:t>Kuiper</a:t>
            </a:r>
            <a:r>
              <a:rPr lang="pt-BR" dirty="0">
                <a:latin typeface="Times New Roman" panose="02020603050405020304" pitchFamily="18" charset="0"/>
                <a:ea typeface="Times New Roman" panose="02020603050405020304" pitchFamily="18" charset="0"/>
              </a:rPr>
              <a:t> ou da Nuvem de </a:t>
            </a:r>
            <a:r>
              <a:rPr lang="pt-BR" dirty="0" err="1">
                <a:latin typeface="Times New Roman" panose="02020603050405020304" pitchFamily="18" charset="0"/>
                <a:ea typeface="Times New Roman" panose="02020603050405020304" pitchFamily="18" charset="0"/>
              </a:rPr>
              <a:t>Oort</a:t>
            </a:r>
            <a:r>
              <a:rPr lang="pt-BR" dirty="0">
                <a:latin typeface="Times New Roman" panose="02020603050405020304" pitchFamily="18" charset="0"/>
                <a:ea typeface="Times New Roman" panose="02020603050405020304" pitchFamily="18" charset="0"/>
              </a:rPr>
              <a:t>? Por que? </a:t>
            </a:r>
            <a:endParaRPr lang="pt-BR" dirty="0"/>
          </a:p>
        </p:txBody>
      </p:sp>
      <p:sp>
        <p:nvSpPr>
          <p:cNvPr id="3" name="Retângulo 2">
            <a:extLst>
              <a:ext uri="{FF2B5EF4-FFF2-40B4-BE49-F238E27FC236}">
                <a16:creationId xmlns:a16="http://schemas.microsoft.com/office/drawing/2014/main" id="{4D54AB3F-275F-4242-87C4-8E92717B980A}"/>
              </a:ext>
            </a:extLst>
          </p:cNvPr>
          <p:cNvSpPr/>
          <p:nvPr/>
        </p:nvSpPr>
        <p:spPr>
          <a:xfrm>
            <a:off x="186602" y="2303471"/>
            <a:ext cx="1556836" cy="369332"/>
          </a:xfrm>
          <a:prstGeom prst="rect">
            <a:avLst/>
          </a:prstGeom>
        </p:spPr>
        <p:txBody>
          <a:bodyPr wrap="none">
            <a:spAutoFit/>
          </a:bodyPr>
          <a:lstStyle/>
          <a:p>
            <a:r>
              <a:rPr lang="pt-BR" b="1" dirty="0">
                <a:latin typeface="Times New Roman" panose="02020603050405020304" pitchFamily="18" charset="0"/>
                <a:ea typeface="Times New Roman" panose="02020603050405020304" pitchFamily="18" charset="0"/>
              </a:rPr>
              <a:t>Resposta 1c): </a:t>
            </a:r>
            <a:endParaRPr lang="pt-BR" dirty="0"/>
          </a:p>
        </p:txBody>
      </p:sp>
      <p:sp>
        <p:nvSpPr>
          <p:cNvPr id="6" name="Retângulo 5">
            <a:extLst>
              <a:ext uri="{FF2B5EF4-FFF2-40B4-BE49-F238E27FC236}">
                <a16:creationId xmlns:a16="http://schemas.microsoft.com/office/drawing/2014/main" id="{77B44464-146A-4811-9567-90303E26D4D7}"/>
              </a:ext>
            </a:extLst>
          </p:cNvPr>
          <p:cNvSpPr/>
          <p:nvPr/>
        </p:nvSpPr>
        <p:spPr>
          <a:xfrm>
            <a:off x="186602" y="2289625"/>
            <a:ext cx="11487704" cy="3250249"/>
          </a:xfrm>
          <a:prstGeom prst="rect">
            <a:avLst/>
          </a:prstGeom>
        </p:spPr>
        <p:txBody>
          <a:bodyPr wrap="square">
            <a:spAutoFit/>
          </a:bodyPr>
          <a:lstStyle/>
          <a:p>
            <a:pPr algn="just">
              <a:lnSpc>
                <a:spcPct val="114000"/>
              </a:lnSpc>
            </a:pPr>
            <a:r>
              <a:rPr lang="pt-BR" dirty="0" smtClean="0">
                <a:solidFill>
                  <a:srgbClr val="FF0000"/>
                </a:solidFill>
                <a:latin typeface="Times New Roman" panose="02020603050405020304" pitchFamily="18" charset="0"/>
                <a:ea typeface="Times New Roman" panose="02020603050405020304" pitchFamily="18" charset="0"/>
              </a:rPr>
              <a:t>	        O </a:t>
            </a:r>
            <a:r>
              <a:rPr lang="pt-BR" dirty="0">
                <a:solidFill>
                  <a:srgbClr val="FF0000"/>
                </a:solidFill>
                <a:latin typeface="Times New Roman" panose="02020603050405020304" pitchFamily="18" charset="0"/>
                <a:ea typeface="Times New Roman" panose="02020603050405020304" pitchFamily="18" charset="0"/>
              </a:rPr>
              <a:t>cometa </a:t>
            </a:r>
            <a:r>
              <a:rPr lang="pt-BR" dirty="0" err="1">
                <a:solidFill>
                  <a:srgbClr val="FF0000"/>
                </a:solidFill>
                <a:latin typeface="Times New Roman" panose="02020603050405020304" pitchFamily="18" charset="0"/>
                <a:ea typeface="Times New Roman" panose="02020603050405020304" pitchFamily="18" charset="0"/>
              </a:rPr>
              <a:t>McNaught</a:t>
            </a:r>
            <a:r>
              <a:rPr lang="pt-BR" dirty="0">
                <a:solidFill>
                  <a:srgbClr val="FF0000"/>
                </a:solidFill>
                <a:latin typeface="Times New Roman" panose="02020603050405020304" pitchFamily="18" charset="0"/>
                <a:ea typeface="Times New Roman" panose="02020603050405020304" pitchFamily="18" charset="0"/>
              </a:rPr>
              <a:t> provém da Nuvem de </a:t>
            </a:r>
            <a:r>
              <a:rPr lang="pt-BR" dirty="0" err="1">
                <a:solidFill>
                  <a:srgbClr val="FF0000"/>
                </a:solidFill>
                <a:latin typeface="Times New Roman" panose="02020603050405020304" pitchFamily="18" charset="0"/>
                <a:ea typeface="Times New Roman" panose="02020603050405020304" pitchFamily="18" charset="0"/>
              </a:rPr>
              <a:t>Oort</a:t>
            </a:r>
            <a:r>
              <a:rPr lang="pt-BR" dirty="0">
                <a:solidFill>
                  <a:srgbClr val="FF0000"/>
                </a:solidFill>
                <a:latin typeface="Times New Roman" panose="02020603050405020304" pitchFamily="18" charset="0"/>
                <a:ea typeface="Times New Roman" panose="02020603050405020304" pitchFamily="18" charset="0"/>
              </a:rPr>
              <a:t>. Como explicado no comentário desta questão, </a:t>
            </a:r>
            <a:r>
              <a:rPr lang="pt-BR" dirty="0" smtClean="0">
                <a:solidFill>
                  <a:srgbClr val="FF0000"/>
                </a:solidFill>
                <a:latin typeface="Times New Roman" panose="02020603050405020304" pitchFamily="18" charset="0"/>
                <a:ea typeface="Times New Roman" panose="02020603050405020304" pitchFamily="18" charset="0"/>
              </a:rPr>
              <a:t>objetos</a:t>
            </a:r>
            <a:r>
              <a:rPr lang="pt-BR" dirty="0" smtClean="0">
                <a:solidFill>
                  <a:srgbClr val="FF0000"/>
                </a:solidFill>
              </a:rPr>
              <a:t> </a:t>
            </a:r>
            <a:r>
              <a:rPr lang="pt-BR" dirty="0" smtClean="0">
                <a:solidFill>
                  <a:srgbClr val="FF0000"/>
                </a:solidFill>
                <a:latin typeface="Times New Roman" panose="02020603050405020304" pitchFamily="18" charset="0"/>
                <a:ea typeface="Times New Roman" panose="02020603050405020304" pitchFamily="18" charset="0"/>
              </a:rPr>
              <a:t>provenientes </a:t>
            </a:r>
            <a:r>
              <a:rPr lang="pt-BR" dirty="0">
                <a:solidFill>
                  <a:srgbClr val="FF0000"/>
                </a:solidFill>
                <a:latin typeface="Times New Roman" panose="02020603050405020304" pitchFamily="18" charset="0"/>
                <a:ea typeface="Times New Roman" panose="02020603050405020304" pitchFamily="18" charset="0"/>
              </a:rPr>
              <a:t>desta nuvem podem possuir órbitas com qualquer inclinação com relação ao plano da órbita terrestre, o que não ocorre para objetos oriundos do Cinturão de </a:t>
            </a:r>
            <a:r>
              <a:rPr lang="pt-BR" dirty="0" err="1">
                <a:solidFill>
                  <a:srgbClr val="FF0000"/>
                </a:solidFill>
                <a:latin typeface="Times New Roman" panose="02020603050405020304" pitchFamily="18" charset="0"/>
                <a:ea typeface="Times New Roman" panose="02020603050405020304" pitchFamily="18" charset="0"/>
              </a:rPr>
              <a:t>Kuiper</a:t>
            </a:r>
            <a:r>
              <a:rPr lang="pt-BR" dirty="0">
                <a:solidFill>
                  <a:srgbClr val="FF0000"/>
                </a:solidFill>
                <a:latin typeface="Times New Roman" panose="02020603050405020304" pitchFamily="18" charset="0"/>
                <a:ea typeface="Times New Roman" panose="02020603050405020304" pitchFamily="18" charset="0"/>
              </a:rPr>
              <a:t>, com órbitas sempre próximas aos planos das órbitas planetárias. Assim, como ele foi visível primeiro num hemisfério e depois no outro, significa que sua órbita estava mais próxima de ser uma órbita polar do que estar próxima do plano de translação da Terra. A resposta mais simples, na nossa concepção, se baseia em notar que, caso o cometa fosse proveniente do Cinturão de </a:t>
            </a:r>
            <a:r>
              <a:rPr lang="pt-BR" dirty="0" err="1">
                <a:solidFill>
                  <a:srgbClr val="FF0000"/>
                </a:solidFill>
                <a:latin typeface="Times New Roman" panose="02020603050405020304" pitchFamily="18" charset="0"/>
                <a:ea typeface="Times New Roman" panose="02020603050405020304" pitchFamily="18" charset="0"/>
              </a:rPr>
              <a:t>Kuiper</a:t>
            </a:r>
            <a:r>
              <a:rPr lang="pt-BR" dirty="0">
                <a:solidFill>
                  <a:srgbClr val="FF0000"/>
                </a:solidFill>
                <a:latin typeface="Times New Roman" panose="02020603050405020304" pitchFamily="18" charset="0"/>
                <a:ea typeface="Times New Roman" panose="02020603050405020304" pitchFamily="18" charset="0"/>
              </a:rPr>
              <a:t>, ele teria que ser visível ao mesmo tempo e com a mesma luminosidade nos dois hemisférios, dado que os objetos do citado cinturão encontram-se em órbitas próximas do plano de translação da Terra. É claro que, numa data qualquer, todos os planetas são observados com a mesma luminosidade em ambos os hemisférios. O mesmo ocorre com o cometa Halley, de “curto período”, originário do Cinturão de </a:t>
            </a:r>
            <a:r>
              <a:rPr lang="pt-BR" dirty="0" err="1">
                <a:solidFill>
                  <a:srgbClr val="FF0000"/>
                </a:solidFill>
                <a:latin typeface="Times New Roman" panose="02020603050405020304" pitchFamily="18" charset="0"/>
                <a:ea typeface="Times New Roman" panose="02020603050405020304" pitchFamily="18" charset="0"/>
              </a:rPr>
              <a:t>Kuiper</a:t>
            </a:r>
            <a:r>
              <a:rPr lang="pt-BR" dirty="0">
                <a:solidFill>
                  <a:srgbClr val="FF0000"/>
                </a:solidFill>
                <a:latin typeface="Times New Roman" panose="02020603050405020304" pitchFamily="18" charset="0"/>
                <a:ea typeface="Times New Roman" panose="02020603050405020304" pitchFamily="18" charset="0"/>
              </a:rPr>
              <a:t>.</a:t>
            </a:r>
            <a:endParaRPr lang="pt-BR" dirty="0">
              <a:solidFill>
                <a:srgbClr val="FF0000"/>
              </a:solidFill>
            </a:endParaRPr>
          </a:p>
        </p:txBody>
      </p:sp>
    </p:spTree>
    <p:extLst>
      <p:ext uri="{BB962C8B-B14F-4D97-AF65-F5344CB8AC3E}">
        <p14:creationId xmlns:p14="http://schemas.microsoft.com/office/powerpoint/2010/main" val="129032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6C11D43A-D3FA-4C48-9AB7-B900F875334C}"/>
              </a:ext>
            </a:extLst>
          </p:cNvPr>
          <p:cNvSpPr/>
          <p:nvPr/>
        </p:nvSpPr>
        <p:spPr>
          <a:xfrm>
            <a:off x="145001" y="248276"/>
            <a:ext cx="8324295" cy="989695"/>
          </a:xfrm>
          <a:prstGeom prst="rect">
            <a:avLst/>
          </a:prstGeom>
        </p:spPr>
        <p:txBody>
          <a:bodyPr wrap="square">
            <a:spAutoFit/>
          </a:bodyPr>
          <a:lstStyle/>
          <a:p>
            <a:pPr algn="just">
              <a:lnSpc>
                <a:spcPct val="110000"/>
              </a:lnSpc>
            </a:pPr>
            <a:r>
              <a:rPr lang="pt-BR" b="1" dirty="0">
                <a:latin typeface="Times New Roman" panose="02020603050405020304" pitchFamily="18" charset="0"/>
                <a:ea typeface="Times New Roman" panose="02020603050405020304" pitchFamily="18" charset="0"/>
              </a:rPr>
              <a:t>Questão 2) (1 ponto) Comentário:</a:t>
            </a:r>
            <a:r>
              <a:rPr lang="pt-BR" dirty="0">
                <a:latin typeface="Times New Roman" panose="02020603050405020304" pitchFamily="18" charset="0"/>
                <a:ea typeface="Times New Roman" panose="02020603050405020304" pitchFamily="18" charset="0"/>
              </a:rPr>
              <a:t> Na famosa obra de ficção de J. R. R. Tolkien, </a:t>
            </a:r>
            <a:r>
              <a:rPr lang="pt-BR" i="1" dirty="0">
                <a:latin typeface="Times New Roman" panose="02020603050405020304" pitchFamily="18" charset="0"/>
                <a:ea typeface="Times New Roman" panose="02020603050405020304" pitchFamily="18" charset="0"/>
              </a:rPr>
              <a:t>“O Senhor dos Anéis”</a:t>
            </a:r>
            <a:r>
              <a:rPr lang="pt-BR" dirty="0">
                <a:latin typeface="Times New Roman" panose="02020603050405020304" pitchFamily="18" charset="0"/>
                <a:ea typeface="Times New Roman" panose="02020603050405020304" pitchFamily="18" charset="0"/>
              </a:rPr>
              <a:t>, transformada em uma recente trilogia cinematográfica, encontramos a seguinte citação, dita pelo nobre Aragorn:</a:t>
            </a:r>
            <a:endParaRPr lang="pt-BR" dirty="0"/>
          </a:p>
        </p:txBody>
      </p:sp>
      <p:sp>
        <p:nvSpPr>
          <p:cNvPr id="3" name="Retângulo 2">
            <a:extLst>
              <a:ext uri="{FF2B5EF4-FFF2-40B4-BE49-F238E27FC236}">
                <a16:creationId xmlns:a16="http://schemas.microsoft.com/office/drawing/2014/main" id="{E72DF443-C6E2-45D4-A104-9DBB6B998760}"/>
              </a:ext>
            </a:extLst>
          </p:cNvPr>
          <p:cNvSpPr/>
          <p:nvPr/>
        </p:nvSpPr>
        <p:spPr>
          <a:xfrm>
            <a:off x="145001" y="1248546"/>
            <a:ext cx="8324294" cy="1294393"/>
          </a:xfrm>
          <a:prstGeom prst="rect">
            <a:avLst/>
          </a:prstGeom>
        </p:spPr>
        <p:txBody>
          <a:bodyPr wrap="square">
            <a:spAutoFit/>
          </a:bodyPr>
          <a:lstStyle/>
          <a:p>
            <a:pPr algn="just">
              <a:lnSpc>
                <a:spcPct val="110000"/>
              </a:lnSpc>
            </a:pPr>
            <a:r>
              <a:rPr lang="pt-PT" b="1" i="1" dirty="0">
                <a:latin typeface="Times New Roman" panose="02020603050405020304" pitchFamily="18" charset="0"/>
                <a:ea typeface="Times New Roman" panose="02020603050405020304" pitchFamily="18" charset="0"/>
              </a:rPr>
              <a:t>“Tive uma vida dura e longa; e as milhas que se estendem entre este lugar e Gondor são uma pequena fração na soma de minhas viagens. Atravessei muitas montanhas e muitos rios, e pisei em muitas planícies, chegando até mesmo às regiões distantes de Rhûn e Harad, onde as estrelas são estranhas </a:t>
            </a:r>
            <a:r>
              <a:rPr lang="pt-PT" b="1" dirty="0">
                <a:latin typeface="Times New Roman" panose="02020603050405020304" pitchFamily="18" charset="0"/>
                <a:ea typeface="Times New Roman" panose="02020603050405020304" pitchFamily="18" charset="0"/>
              </a:rPr>
              <a:t>[diferentes das que ele conhecia]</a:t>
            </a:r>
            <a:r>
              <a:rPr lang="pt-PT" b="1" i="1" dirty="0">
                <a:latin typeface="Times New Roman" panose="02020603050405020304" pitchFamily="18" charset="0"/>
                <a:ea typeface="Times New Roman" panose="02020603050405020304" pitchFamily="18" charset="0"/>
              </a:rPr>
              <a:t>.”</a:t>
            </a:r>
            <a:endParaRPr lang="pt-BR" dirty="0"/>
          </a:p>
        </p:txBody>
      </p:sp>
      <p:sp>
        <p:nvSpPr>
          <p:cNvPr id="4" name="Retângulo 3">
            <a:extLst>
              <a:ext uri="{FF2B5EF4-FFF2-40B4-BE49-F238E27FC236}">
                <a16:creationId xmlns:a16="http://schemas.microsoft.com/office/drawing/2014/main" id="{5C67CB48-CB87-4C85-BE75-22819419F3BB}"/>
              </a:ext>
            </a:extLst>
          </p:cNvPr>
          <p:cNvSpPr/>
          <p:nvPr/>
        </p:nvSpPr>
        <p:spPr>
          <a:xfrm>
            <a:off x="145000" y="2525815"/>
            <a:ext cx="11893119" cy="684996"/>
          </a:xfrm>
          <a:prstGeom prst="rect">
            <a:avLst/>
          </a:prstGeom>
        </p:spPr>
        <p:txBody>
          <a:bodyPr wrap="square">
            <a:spAutoFit/>
          </a:bodyPr>
          <a:lstStyle/>
          <a:p>
            <a:pPr algn="just">
              <a:lnSpc>
                <a:spcPct val="110000"/>
              </a:lnSpc>
            </a:pPr>
            <a:r>
              <a:rPr lang="pt-PT" b="1" dirty="0">
                <a:latin typeface="Times New Roman" panose="02020603050405020304" pitchFamily="18" charset="0"/>
                <a:ea typeface="Times New Roman" panose="02020603050405020304" pitchFamily="18" charset="0"/>
              </a:rPr>
              <a:t>Pergunta:</a:t>
            </a:r>
            <a:r>
              <a:rPr lang="pt-PT" dirty="0">
                <a:latin typeface="Times New Roman" panose="02020603050405020304" pitchFamily="18" charset="0"/>
                <a:ea typeface="Times New Roman" panose="02020603050405020304" pitchFamily="18" charset="0"/>
              </a:rPr>
              <a:t> Baseado nessa citação de Aragorn, você acha que a Terra Média, o mundo onde se passa o livro, é plana ou esférica? Por que?</a:t>
            </a:r>
            <a:endParaRPr lang="pt-BR" dirty="0"/>
          </a:p>
        </p:txBody>
      </p:sp>
      <p:sp>
        <p:nvSpPr>
          <p:cNvPr id="6" name="Retângulo 5">
            <a:extLst>
              <a:ext uri="{FF2B5EF4-FFF2-40B4-BE49-F238E27FC236}">
                <a16:creationId xmlns:a16="http://schemas.microsoft.com/office/drawing/2014/main" id="{07ED242A-7B78-405A-9AD4-2084A34BAC73}"/>
              </a:ext>
            </a:extLst>
          </p:cNvPr>
          <p:cNvSpPr/>
          <p:nvPr/>
        </p:nvSpPr>
        <p:spPr>
          <a:xfrm>
            <a:off x="162417" y="3218848"/>
            <a:ext cx="1146468" cy="369332"/>
          </a:xfrm>
          <a:prstGeom prst="rect">
            <a:avLst/>
          </a:prstGeom>
        </p:spPr>
        <p:txBody>
          <a:bodyPr wrap="none">
            <a:spAutoFit/>
          </a:bodyPr>
          <a:lstStyle/>
          <a:p>
            <a:r>
              <a:rPr lang="pt-BR" b="1" dirty="0">
                <a:latin typeface="Times New Roman" panose="02020603050405020304" pitchFamily="18" charset="0"/>
                <a:ea typeface="Times New Roman" panose="02020603050405020304" pitchFamily="18" charset="0"/>
              </a:rPr>
              <a:t>Resposta:</a:t>
            </a:r>
            <a:endParaRPr lang="pt-BR" dirty="0"/>
          </a:p>
        </p:txBody>
      </p:sp>
      <p:sp>
        <p:nvSpPr>
          <p:cNvPr id="7" name="Retângulo 6">
            <a:extLst>
              <a:ext uri="{FF2B5EF4-FFF2-40B4-BE49-F238E27FC236}">
                <a16:creationId xmlns:a16="http://schemas.microsoft.com/office/drawing/2014/main" id="{D0C45282-D292-408D-968F-2FC71E56DB7F}"/>
              </a:ext>
            </a:extLst>
          </p:cNvPr>
          <p:cNvSpPr/>
          <p:nvPr/>
        </p:nvSpPr>
        <p:spPr>
          <a:xfrm>
            <a:off x="157513" y="3219609"/>
            <a:ext cx="11798424" cy="3427285"/>
          </a:xfrm>
          <a:prstGeom prst="rect">
            <a:avLst/>
          </a:prstGeom>
        </p:spPr>
        <p:txBody>
          <a:bodyPr wrap="square">
            <a:spAutoFit/>
          </a:bodyPr>
          <a:lstStyle/>
          <a:p>
            <a:pPr algn="just">
              <a:lnSpc>
                <a:spcPct val="110000"/>
              </a:lnSpc>
            </a:pPr>
            <a:r>
              <a:rPr lang="pt-PT" dirty="0" smtClean="0">
                <a:solidFill>
                  <a:srgbClr val="FF0000"/>
                </a:solidFill>
                <a:latin typeface="Times New Roman" panose="02020603050405020304" pitchFamily="18" charset="0"/>
                <a:ea typeface="Times New Roman" panose="02020603050405020304" pitchFamily="18" charset="0"/>
              </a:rPr>
              <a:t>	   A </a:t>
            </a:r>
            <a:r>
              <a:rPr lang="pt-PT" dirty="0">
                <a:solidFill>
                  <a:srgbClr val="FF0000"/>
                </a:solidFill>
                <a:latin typeface="Times New Roman" panose="02020603050405020304" pitchFamily="18" charset="0"/>
                <a:ea typeface="Times New Roman" panose="02020603050405020304" pitchFamily="18" charset="0"/>
              </a:rPr>
              <a:t>Terra Média é esférica. Exatamente como ocorre com o nosso planeta Terra, de cada hemisfério é possível ver estrelas em torno do respectivo pólo. Dependendo do hemisfério em que estamos e de quão próximos ou distantes estamos do respectivo pólo, as estrelas estarão mais altas ou mais baixas em relação ao horizonte ou até não visíveis (abaixo do horizonte). Por exemplo, quem está sobre o Trópico de Capricórnio, cuja latitude é de - 23,5 graus (o sinal menos representa uma latitude ao Sul do Equador), não por acaso a inclinação do eixo terrestre (vide questão 3), pode observar todas as estrelas com exceção apenas daquelas que distam de até 23,5 graus do Pólo Norte. Uma curiosidade é que, na Grécia Antiga, a constelação do Cruzeiro do Sul não era visível e, portanto, era desconhecida. Além disso, mesmo as constelações visíveis de ambos os hemisférios, aparecem de “cabeça para baixo” de um hemisfério para o outro. </a:t>
            </a:r>
            <a:r>
              <a:rPr lang="pt-PT" b="1" dirty="0">
                <a:solidFill>
                  <a:srgbClr val="FF0000"/>
                </a:solidFill>
                <a:latin typeface="Times New Roman" panose="02020603050405020304" pitchFamily="18" charset="0"/>
                <a:ea typeface="Times New Roman" panose="02020603050405020304" pitchFamily="18" charset="0"/>
              </a:rPr>
              <a:t>Neste sentido, as “estrelas estranhas” narradas por Aragorn poderiam ser tanto astros que ele nunca tinha observado de seu lugar de origem, </a:t>
            </a:r>
            <a:r>
              <a:rPr lang="pt-PT" b="1" dirty="0" smtClean="0">
                <a:solidFill>
                  <a:srgbClr val="FF0000"/>
                </a:solidFill>
                <a:latin typeface="Times New Roman" panose="02020603050405020304" pitchFamily="18" charset="0"/>
                <a:ea typeface="Times New Roman" panose="02020603050405020304" pitchFamily="18" charset="0"/>
              </a:rPr>
              <a:t>	quanto </a:t>
            </a:r>
            <a:r>
              <a:rPr lang="pt-PT" b="1" dirty="0">
                <a:solidFill>
                  <a:srgbClr val="FF0000"/>
                </a:solidFill>
                <a:latin typeface="Times New Roman" panose="02020603050405020304" pitchFamily="18" charset="0"/>
                <a:ea typeface="Times New Roman" panose="02020603050405020304" pitchFamily="18" charset="0"/>
              </a:rPr>
              <a:t>constelações observadas de “ponta a cabeça”. Basta que o aluno mencione um dos efeitos </a:t>
            </a:r>
            <a:endParaRPr lang="pt-PT" b="1" dirty="0" smtClean="0">
              <a:solidFill>
                <a:srgbClr val="FF0000"/>
              </a:solidFill>
              <a:latin typeface="Times New Roman" panose="02020603050405020304" pitchFamily="18" charset="0"/>
              <a:ea typeface="Times New Roman" panose="02020603050405020304" pitchFamily="18" charset="0"/>
            </a:endParaRPr>
          </a:p>
          <a:p>
            <a:pPr algn="just">
              <a:lnSpc>
                <a:spcPct val="110000"/>
              </a:lnSpc>
            </a:pPr>
            <a:r>
              <a:rPr lang="pt-PT" b="1" dirty="0">
                <a:solidFill>
                  <a:srgbClr val="FF0000"/>
                </a:solidFill>
                <a:latin typeface="Times New Roman" panose="02020603050405020304" pitchFamily="18" charset="0"/>
                <a:ea typeface="Times New Roman" panose="02020603050405020304" pitchFamily="18" charset="0"/>
              </a:rPr>
              <a:t>	</a:t>
            </a:r>
            <a:r>
              <a:rPr lang="pt-PT" b="1" dirty="0" smtClean="0">
                <a:solidFill>
                  <a:srgbClr val="FF0000"/>
                </a:solidFill>
                <a:latin typeface="Times New Roman" panose="02020603050405020304" pitchFamily="18" charset="0"/>
                <a:ea typeface="Times New Roman" panose="02020603050405020304" pitchFamily="18" charset="0"/>
              </a:rPr>
              <a:t>para </a:t>
            </a:r>
            <a:r>
              <a:rPr lang="pt-PT" b="1" dirty="0">
                <a:solidFill>
                  <a:srgbClr val="FF0000"/>
                </a:solidFill>
                <a:latin typeface="Times New Roman" panose="02020603050405020304" pitchFamily="18" charset="0"/>
                <a:ea typeface="Times New Roman" panose="02020603050405020304" pitchFamily="18" charset="0"/>
              </a:rPr>
              <a:t>que </a:t>
            </a:r>
            <a:r>
              <a:rPr lang="pt-PT" b="1" dirty="0" smtClean="0">
                <a:solidFill>
                  <a:srgbClr val="FF0000"/>
                </a:solidFill>
                <a:latin typeface="Times New Roman" panose="02020603050405020304" pitchFamily="18" charset="0"/>
                <a:ea typeface="Times New Roman" panose="02020603050405020304" pitchFamily="18" charset="0"/>
              </a:rPr>
              <a:t>receba </a:t>
            </a:r>
            <a:r>
              <a:rPr lang="pt-PT" b="1" dirty="0">
                <a:solidFill>
                  <a:srgbClr val="FF0000"/>
                </a:solidFill>
                <a:latin typeface="Times New Roman" panose="02020603050405020304" pitchFamily="18" charset="0"/>
                <a:ea typeface="Times New Roman" panose="02020603050405020304" pitchFamily="18" charset="0"/>
              </a:rPr>
              <a:t>todo o ponto da questão.</a:t>
            </a:r>
            <a:endParaRPr lang="pt-BR" dirty="0">
              <a:solidFill>
                <a:srgbClr val="FF0000"/>
              </a:solidFill>
            </a:endParaRPr>
          </a:p>
        </p:txBody>
      </p:sp>
    </p:spTree>
    <p:extLst>
      <p:ext uri="{BB962C8B-B14F-4D97-AF65-F5344CB8AC3E}">
        <p14:creationId xmlns:p14="http://schemas.microsoft.com/office/powerpoint/2010/main" val="77866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E7BE8BB-221B-4888-B8A5-CB0379CF3C49}"/>
              </a:ext>
            </a:extLst>
          </p:cNvPr>
          <p:cNvSpPr/>
          <p:nvPr/>
        </p:nvSpPr>
        <p:spPr>
          <a:xfrm>
            <a:off x="180512" y="176086"/>
            <a:ext cx="8315417" cy="2302875"/>
          </a:xfrm>
          <a:prstGeom prst="rect">
            <a:avLst/>
          </a:prstGeom>
        </p:spPr>
        <p:txBody>
          <a:bodyPr wrap="square">
            <a:spAutoFit/>
          </a:bodyPr>
          <a:lstStyle/>
          <a:p>
            <a:pPr algn="just">
              <a:lnSpc>
                <a:spcPct val="114000"/>
              </a:lnSpc>
            </a:pPr>
            <a:r>
              <a:rPr lang="pt-BR" b="1" dirty="0">
                <a:latin typeface="Times New Roman" panose="02020603050405020304" pitchFamily="18" charset="0"/>
                <a:ea typeface="Times New Roman" panose="02020603050405020304" pitchFamily="18" charset="0"/>
              </a:rPr>
              <a:t>Questão 3) (1 ponto) Comentário:</a:t>
            </a:r>
            <a:r>
              <a:rPr lang="pt-BR" dirty="0">
                <a:latin typeface="Times New Roman" panose="02020603050405020304" pitchFamily="18" charset="0"/>
                <a:ea typeface="Times New Roman" panose="02020603050405020304" pitchFamily="18" charset="0"/>
              </a:rPr>
              <a:t> Você sabe que as estações do ano são devidas à inclinação do eixo de rotação da Terra com relação à perpendicular ao plano da órbita terrestre. Esta inclinação, dada pelo ângulo </a:t>
            </a:r>
            <a:r>
              <a:rPr lang="pt-BR"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dirty="0">
                <a:latin typeface="Times New Roman" panose="02020603050405020304" pitchFamily="18" charset="0"/>
                <a:ea typeface="Times New Roman" panose="02020603050405020304" pitchFamily="18" charset="0"/>
              </a:rPr>
              <a:t> na figura abaixo, é de cerca de 23,5 graus. Na prova de 2006 da OBA, nós discutimos a respeito dos equinócios e solstícios. Vimos que, à medida que a Terra se movimenta ao redor do Sol, ao longo do ano, o ângulo de incidência dos raios solares na superfície da Terra, em um dado lugar, vai se modificando.</a:t>
            </a:r>
            <a:r>
              <a:rPr lang="pt-BR" dirty="0">
                <a:solidFill>
                  <a:srgbClr val="000000"/>
                </a:solidFill>
                <a:latin typeface="Times New Roman" panose="02020603050405020304" pitchFamily="18" charset="0"/>
                <a:ea typeface="Times New Roman" panose="02020603050405020304" pitchFamily="18" charset="0"/>
              </a:rPr>
              <a:t> Por exemplo, apenas no Solstício de Verão do Hemisfério Sul, o Sol fica </a:t>
            </a:r>
            <a:r>
              <a:rPr lang="pt-BR" dirty="0" smtClean="0">
                <a:solidFill>
                  <a:srgbClr val="000000"/>
                </a:solidFill>
                <a:latin typeface="Times New Roman" panose="02020603050405020304" pitchFamily="18" charset="0"/>
                <a:ea typeface="Times New Roman" panose="02020603050405020304" pitchFamily="18" charset="0"/>
              </a:rPr>
              <a:t>a</a:t>
            </a:r>
            <a:endParaRPr lang="pt-BR" dirty="0"/>
          </a:p>
        </p:txBody>
      </p:sp>
      <p:pic>
        <p:nvPicPr>
          <p:cNvPr id="1026" name="Picture 2" descr="solsticio%20no%20polo_atualizado">
            <a:extLst>
              <a:ext uri="{FF2B5EF4-FFF2-40B4-BE49-F238E27FC236}">
                <a16:creationId xmlns:a16="http://schemas.microsoft.com/office/drawing/2014/main" id="{A181751D-7600-4DAC-B779-75C6E77B4D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3019" y="3809658"/>
            <a:ext cx="5442012" cy="203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ângulo 2">
            <a:extLst>
              <a:ext uri="{FF2B5EF4-FFF2-40B4-BE49-F238E27FC236}">
                <a16:creationId xmlns:a16="http://schemas.microsoft.com/office/drawing/2014/main" id="{3C2CB493-2C28-4CB5-BFA0-734C1B3BB505}"/>
              </a:ext>
            </a:extLst>
          </p:cNvPr>
          <p:cNvSpPr/>
          <p:nvPr/>
        </p:nvSpPr>
        <p:spPr>
          <a:xfrm>
            <a:off x="206637" y="3655233"/>
            <a:ext cx="6168037" cy="2302875"/>
          </a:xfrm>
          <a:prstGeom prst="rect">
            <a:avLst/>
          </a:prstGeom>
        </p:spPr>
        <p:txBody>
          <a:bodyPr wrap="square">
            <a:spAutoFit/>
          </a:bodyPr>
          <a:lstStyle/>
          <a:p>
            <a:pPr algn="just">
              <a:lnSpc>
                <a:spcPct val="114000"/>
              </a:lnSpc>
            </a:pPr>
            <a:r>
              <a:rPr lang="pt-BR" b="1" dirty="0">
                <a:latin typeface="Times New Roman" panose="02020603050405020304" pitchFamily="18" charset="0"/>
                <a:ea typeface="Times New Roman" panose="02020603050405020304" pitchFamily="18" charset="0"/>
              </a:rPr>
              <a:t>Considere</a:t>
            </a:r>
            <a:r>
              <a:rPr lang="pt-BR" dirty="0">
                <a:latin typeface="Times New Roman" panose="02020603050405020304" pitchFamily="18" charset="0"/>
                <a:ea typeface="Times New Roman" panose="02020603050405020304" pitchFamily="18" charset="0"/>
              </a:rPr>
              <a:t> a figura ao lado, que representa a incidência dos raios solares sobre a Terra, em uma dada posição de sua órbita em torno do Sol. Repare que o eixo de rotação está inclinado de um ângulo </a:t>
            </a:r>
            <a:r>
              <a:rPr lang="pt-BR" dirty="0">
                <a:latin typeface="Arial" panose="020B0604020202020204" pitchFamily="34" charset="0"/>
                <a:ea typeface="Times New Roman" panose="02020603050405020304" pitchFamily="18" charset="0"/>
                <a:cs typeface="Times New Roman" panose="02020603050405020304" pitchFamily="18" charset="0"/>
              </a:rPr>
              <a:t>θ</a:t>
            </a:r>
            <a:r>
              <a:rPr lang="pt-BR" dirty="0">
                <a:latin typeface="Times New Roman" panose="02020603050405020304" pitchFamily="18" charset="0"/>
                <a:ea typeface="Times New Roman" panose="02020603050405020304" pitchFamily="18" charset="0"/>
              </a:rPr>
              <a:t> (cerca de 23,5 graus) em relação à vertical ao plano de translação. Repare ainda que a metade mais escura (à esquerda) é a parte que não recebe luz do Sol e a metade à direita é a região iluminada. </a:t>
            </a:r>
            <a:endParaRPr lang="pt-BR" dirty="0"/>
          </a:p>
        </p:txBody>
      </p:sp>
      <p:sp>
        <p:nvSpPr>
          <p:cNvPr id="4" name="Retângulo 3"/>
          <p:cNvSpPr/>
          <p:nvPr/>
        </p:nvSpPr>
        <p:spPr>
          <a:xfrm>
            <a:off x="182880" y="2329817"/>
            <a:ext cx="11913326" cy="1355499"/>
          </a:xfrm>
          <a:prstGeom prst="rect">
            <a:avLst/>
          </a:prstGeom>
        </p:spPr>
        <p:txBody>
          <a:bodyPr wrap="square">
            <a:spAutoFit/>
          </a:bodyPr>
          <a:lstStyle/>
          <a:p>
            <a:pPr algn="just">
              <a:lnSpc>
                <a:spcPct val="114000"/>
              </a:lnSpc>
            </a:pPr>
            <a:r>
              <a:rPr lang="pt-BR" dirty="0">
                <a:solidFill>
                  <a:srgbClr val="000000"/>
                </a:solidFill>
                <a:latin typeface="Times New Roman" panose="02020603050405020304" pitchFamily="18" charset="0"/>
                <a:ea typeface="Times New Roman" panose="02020603050405020304" pitchFamily="18" charset="0"/>
              </a:rPr>
              <a:t>pino (ao meio dia solar local) no Trópico de Capricórnio. Vimos também que nos equinócios (instante em que se iniciam as estações Primavera e Outono) a parte diurna e a noturna do dia são iguais e o Sol fica a pino no Equador. Por outro lado, nos solstícios (instante em que se iniciam o Verão e o Inverno) a duração do período diurno é a mais longa do ano no hemisfério no qual o Verão se inicia.</a:t>
            </a:r>
            <a:endParaRPr lang="pt-BR" dirty="0"/>
          </a:p>
        </p:txBody>
      </p:sp>
    </p:spTree>
    <p:extLst>
      <p:ext uri="{BB962C8B-B14F-4D97-AF65-F5344CB8AC3E}">
        <p14:creationId xmlns:p14="http://schemas.microsoft.com/office/powerpoint/2010/main" val="3622781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CEAA2CC5-C116-4EDF-8DC5-C5FE3F181FAE}"/>
              </a:ext>
            </a:extLst>
          </p:cNvPr>
          <p:cNvSpPr/>
          <p:nvPr/>
        </p:nvSpPr>
        <p:spPr>
          <a:xfrm>
            <a:off x="181189" y="2378725"/>
            <a:ext cx="11871474" cy="923330"/>
          </a:xfrm>
          <a:prstGeom prst="rect">
            <a:avLst/>
          </a:prstGeom>
        </p:spPr>
        <p:txBody>
          <a:bodyPr wrap="square">
            <a:spAutoFit/>
          </a:bodyPr>
          <a:lstStyle/>
          <a:p>
            <a:pPr algn="just" hangingPunct="0">
              <a:spcAft>
                <a:spcPts val="0"/>
              </a:spcAft>
            </a:pPr>
            <a:r>
              <a:rPr lang="pt-BR" b="1" dirty="0">
                <a:latin typeface="Times New Roman" panose="02020603050405020304" pitchFamily="18" charset="0"/>
                <a:ea typeface="Times New Roman" panose="02020603050405020304" pitchFamily="18" charset="0"/>
              </a:rPr>
              <a:t>Pergunta 3a) (0,2 ponto)</a:t>
            </a:r>
            <a:r>
              <a:rPr lang="pt-BR" dirty="0">
                <a:latin typeface="Times New Roman" panose="02020603050405020304" pitchFamily="18" charset="0"/>
                <a:ea typeface="Times New Roman" panose="02020603050405020304" pitchFamily="18" charset="0"/>
              </a:rPr>
              <a:t> Que evento astronômico (Solstício de Verão ou de Inverno ou Equinócio de Primavera ou de Outono), em relação a que hemisfério, está sendo representado pela figura? Quais as estações do ano que estão se iniciando no Hemisfério Sul e no Hemisfério Norte? Explique o porquê.</a:t>
            </a:r>
            <a:endParaRPr lang="pt-BR" sz="2800" dirty="0">
              <a:effectLst/>
              <a:latin typeface="Times New Roman" panose="02020603050405020304" pitchFamily="18" charset="0"/>
              <a:ea typeface="Times New Roman" panose="02020603050405020304" pitchFamily="18" charset="0"/>
            </a:endParaRPr>
          </a:p>
        </p:txBody>
      </p:sp>
      <p:sp>
        <p:nvSpPr>
          <p:cNvPr id="3" name="Retângulo 2">
            <a:extLst>
              <a:ext uri="{FF2B5EF4-FFF2-40B4-BE49-F238E27FC236}">
                <a16:creationId xmlns:a16="http://schemas.microsoft.com/office/drawing/2014/main" id="{C06C4647-9765-4CC4-98E6-B63AF89CD871}"/>
              </a:ext>
            </a:extLst>
          </p:cNvPr>
          <p:cNvSpPr/>
          <p:nvPr/>
        </p:nvSpPr>
        <p:spPr>
          <a:xfrm>
            <a:off x="216024" y="3365923"/>
            <a:ext cx="1511952" cy="369332"/>
          </a:xfrm>
          <a:prstGeom prst="rect">
            <a:avLst/>
          </a:prstGeom>
        </p:spPr>
        <p:txBody>
          <a:bodyPr wrap="none">
            <a:spAutoFit/>
          </a:bodyPr>
          <a:lstStyle/>
          <a:p>
            <a:r>
              <a:rPr lang="pt-BR" b="1" dirty="0">
                <a:latin typeface="Times New Roman" panose="02020603050405020304" pitchFamily="18" charset="0"/>
                <a:ea typeface="Times New Roman" panose="02020603050405020304" pitchFamily="18" charset="0"/>
              </a:rPr>
              <a:t>Resposta 3a):</a:t>
            </a:r>
            <a:endParaRPr lang="pt-BR" dirty="0"/>
          </a:p>
        </p:txBody>
      </p:sp>
      <p:sp>
        <p:nvSpPr>
          <p:cNvPr id="6" name="Retângulo 5">
            <a:extLst>
              <a:ext uri="{FF2B5EF4-FFF2-40B4-BE49-F238E27FC236}">
                <a16:creationId xmlns:a16="http://schemas.microsoft.com/office/drawing/2014/main" id="{67DFD220-96C8-4D0F-B746-5225B33AB605}"/>
              </a:ext>
            </a:extLst>
          </p:cNvPr>
          <p:cNvSpPr/>
          <p:nvPr/>
        </p:nvSpPr>
        <p:spPr>
          <a:xfrm>
            <a:off x="216024" y="3369483"/>
            <a:ext cx="11845348" cy="1477328"/>
          </a:xfrm>
          <a:prstGeom prst="rect">
            <a:avLst/>
          </a:prstGeom>
        </p:spPr>
        <p:txBody>
          <a:bodyPr wrap="square">
            <a:spAutoFit/>
          </a:bodyPr>
          <a:lstStyle/>
          <a:p>
            <a:pPr algn="just"/>
            <a:r>
              <a:rPr lang="pt-BR" dirty="0" smtClean="0">
                <a:solidFill>
                  <a:srgbClr val="FF0000"/>
                </a:solidFill>
                <a:latin typeface="Times New Roman" panose="02020603050405020304" pitchFamily="18" charset="0"/>
                <a:ea typeface="Times New Roman" panose="02020603050405020304" pitchFamily="18" charset="0"/>
              </a:rPr>
              <a:t>	        O </a:t>
            </a:r>
            <a:r>
              <a:rPr lang="pt-BR" dirty="0">
                <a:solidFill>
                  <a:srgbClr val="FF0000"/>
                </a:solidFill>
                <a:latin typeface="Times New Roman" panose="02020603050405020304" pitchFamily="18" charset="0"/>
                <a:ea typeface="Times New Roman" panose="02020603050405020304" pitchFamily="18" charset="0"/>
              </a:rPr>
              <a:t>evento astronômico representado é o Solstício de Verão no </a:t>
            </a:r>
            <a:r>
              <a:rPr lang="pt-BR" dirty="0" smtClean="0">
                <a:solidFill>
                  <a:srgbClr val="FF0000"/>
                </a:solidFill>
                <a:latin typeface="Times New Roman" panose="02020603050405020304" pitchFamily="18" charset="0"/>
                <a:ea typeface="Times New Roman" panose="02020603050405020304" pitchFamily="18" charset="0"/>
              </a:rPr>
              <a:t>Hemisfério</a:t>
            </a:r>
            <a:r>
              <a:rPr lang="pt-BR" dirty="0" smtClean="0">
                <a:solidFill>
                  <a:srgbClr val="FF0000"/>
                </a:solidFill>
              </a:rPr>
              <a:t> </a:t>
            </a:r>
            <a:r>
              <a:rPr lang="pt-BR" dirty="0" smtClean="0">
                <a:solidFill>
                  <a:srgbClr val="FF0000"/>
                </a:solidFill>
                <a:latin typeface="Times New Roman" panose="02020603050405020304" pitchFamily="18" charset="0"/>
                <a:ea typeface="Times New Roman" panose="02020603050405020304" pitchFamily="18" charset="0"/>
              </a:rPr>
              <a:t>Norte </a:t>
            </a:r>
            <a:r>
              <a:rPr lang="pt-BR" dirty="0">
                <a:solidFill>
                  <a:srgbClr val="FF0000"/>
                </a:solidFill>
                <a:latin typeface="Times New Roman" panose="02020603050405020304" pitchFamily="18" charset="0"/>
                <a:ea typeface="Times New Roman" panose="02020603050405020304" pitchFamily="18" charset="0"/>
              </a:rPr>
              <a:t>(ou Solstício de Inverno no Hemisfério Sul). Portanto, as estações que estão se iniciando são: Inverno no Hemisfério Sul e Verão no Hemisfério Norte. A explicação é que o Sol está incidindo perpendicularmente (a pino) sobre o Trópico de Câncer e, portanto, os raios solares incidem o menos obliquamente possível no Hemisfério Norte, caracterizando, assim, o início do verão neste hemisfério. Basta o aluno citar uma das duas coisas.</a:t>
            </a:r>
            <a:endParaRPr lang="pt-BR" dirty="0">
              <a:solidFill>
                <a:srgbClr val="FF0000"/>
              </a:solidFill>
            </a:endParaRPr>
          </a:p>
        </p:txBody>
      </p:sp>
      <p:sp>
        <p:nvSpPr>
          <p:cNvPr id="7" name="Retângulo 6">
            <a:extLst>
              <a:ext uri="{FF2B5EF4-FFF2-40B4-BE49-F238E27FC236}">
                <a16:creationId xmlns:a16="http://schemas.microsoft.com/office/drawing/2014/main" id="{0F53E350-5BF7-4CCB-80E2-973FFFBBB8D4}"/>
              </a:ext>
            </a:extLst>
          </p:cNvPr>
          <p:cNvSpPr/>
          <p:nvPr/>
        </p:nvSpPr>
        <p:spPr>
          <a:xfrm>
            <a:off x="242148" y="4989677"/>
            <a:ext cx="11857607" cy="369332"/>
          </a:xfrm>
          <a:prstGeom prst="rect">
            <a:avLst/>
          </a:prstGeom>
        </p:spPr>
        <p:txBody>
          <a:bodyPr wrap="square">
            <a:spAutoFit/>
          </a:bodyPr>
          <a:lstStyle/>
          <a:p>
            <a:pPr algn="just"/>
            <a:r>
              <a:rPr lang="pt-BR" b="1" dirty="0">
                <a:latin typeface="Times New Roman" panose="02020603050405020304" pitchFamily="18" charset="0"/>
                <a:ea typeface="Times New Roman" panose="02020603050405020304" pitchFamily="18" charset="0"/>
              </a:rPr>
              <a:t>Pergunta 3b) (0,2 ponto) </a:t>
            </a:r>
            <a:r>
              <a:rPr lang="pt-BR" dirty="0">
                <a:latin typeface="Times New Roman" panose="02020603050405020304" pitchFamily="18" charset="0"/>
                <a:ea typeface="Times New Roman" panose="02020603050405020304" pitchFamily="18" charset="0"/>
              </a:rPr>
              <a:t>Qual a altura do Sol no </a:t>
            </a:r>
            <a:r>
              <a:rPr lang="pt-BR" dirty="0" err="1">
                <a:latin typeface="Times New Roman" panose="02020603050405020304" pitchFamily="18" charset="0"/>
                <a:ea typeface="Times New Roman" panose="02020603050405020304" pitchFamily="18" charset="0"/>
              </a:rPr>
              <a:t>Pólo</a:t>
            </a:r>
            <a:r>
              <a:rPr lang="pt-BR" dirty="0">
                <a:latin typeface="Times New Roman" panose="02020603050405020304" pitchFamily="18" charset="0"/>
                <a:ea typeface="Times New Roman" panose="02020603050405020304" pitchFamily="18" charset="0"/>
              </a:rPr>
              <a:t> Norte, isto é quantos graus ele se encontra acima do horizonte? </a:t>
            </a:r>
            <a:endParaRPr lang="pt-BR" dirty="0"/>
          </a:p>
        </p:txBody>
      </p:sp>
      <p:sp>
        <p:nvSpPr>
          <p:cNvPr id="8" name="Retângulo 7">
            <a:extLst>
              <a:ext uri="{FF2B5EF4-FFF2-40B4-BE49-F238E27FC236}">
                <a16:creationId xmlns:a16="http://schemas.microsoft.com/office/drawing/2014/main" id="{A3AB6731-4E25-4922-A841-FA828AE23D79}"/>
              </a:ext>
            </a:extLst>
          </p:cNvPr>
          <p:cNvSpPr/>
          <p:nvPr/>
        </p:nvSpPr>
        <p:spPr>
          <a:xfrm>
            <a:off x="242148" y="5358221"/>
            <a:ext cx="1582484" cy="369332"/>
          </a:xfrm>
          <a:prstGeom prst="rect">
            <a:avLst/>
          </a:prstGeom>
        </p:spPr>
        <p:txBody>
          <a:bodyPr wrap="none">
            <a:spAutoFit/>
          </a:bodyPr>
          <a:lstStyle/>
          <a:p>
            <a:r>
              <a:rPr lang="pt-BR" b="1" dirty="0">
                <a:latin typeface="Times New Roman" panose="02020603050405020304" pitchFamily="18" charset="0"/>
                <a:ea typeface="Times New Roman" panose="02020603050405020304" pitchFamily="18" charset="0"/>
              </a:rPr>
              <a:t>Resposta 3b):</a:t>
            </a:r>
            <a:r>
              <a:rPr lang="pt-BR" dirty="0">
                <a:latin typeface="Times New Roman" panose="02020603050405020304" pitchFamily="18" charset="0"/>
                <a:ea typeface="Times New Roman" panose="02020603050405020304" pitchFamily="18" charset="0"/>
              </a:rPr>
              <a:t> </a:t>
            </a:r>
            <a:endParaRPr lang="pt-BR" dirty="0"/>
          </a:p>
        </p:txBody>
      </p:sp>
      <p:sp>
        <p:nvSpPr>
          <p:cNvPr id="9" name="Retângulo 8">
            <a:extLst>
              <a:ext uri="{FF2B5EF4-FFF2-40B4-BE49-F238E27FC236}">
                <a16:creationId xmlns:a16="http://schemas.microsoft.com/office/drawing/2014/main" id="{2410D106-5908-4DB8-8193-6ABF79D730FF}"/>
              </a:ext>
            </a:extLst>
          </p:cNvPr>
          <p:cNvSpPr/>
          <p:nvPr/>
        </p:nvSpPr>
        <p:spPr>
          <a:xfrm>
            <a:off x="250856" y="5369213"/>
            <a:ext cx="11775681" cy="646331"/>
          </a:xfrm>
          <a:prstGeom prst="rect">
            <a:avLst/>
          </a:prstGeom>
        </p:spPr>
        <p:txBody>
          <a:bodyPr wrap="square">
            <a:spAutoFit/>
          </a:bodyPr>
          <a:lstStyle/>
          <a:p>
            <a:pPr algn="just"/>
            <a:r>
              <a:rPr lang="pt-BR" dirty="0" smtClean="0">
                <a:solidFill>
                  <a:srgbClr val="FF0000"/>
                </a:solidFill>
                <a:latin typeface="Times New Roman" panose="02020603050405020304" pitchFamily="18" charset="0"/>
                <a:ea typeface="Times New Roman" panose="02020603050405020304" pitchFamily="18" charset="0"/>
              </a:rPr>
              <a:t>	        A </a:t>
            </a:r>
            <a:r>
              <a:rPr lang="pt-BR" dirty="0">
                <a:solidFill>
                  <a:srgbClr val="FF0000"/>
                </a:solidFill>
                <a:latin typeface="Times New Roman" panose="02020603050405020304" pitchFamily="18" charset="0"/>
                <a:ea typeface="Times New Roman" panose="02020603050405020304" pitchFamily="18" charset="0"/>
              </a:rPr>
              <a:t>altura do Sol, como mostra a figura à direita é igual à inclinação do eixo de rotação da Terra, isto é 23,5 graus acima do horizonte do </a:t>
            </a:r>
            <a:r>
              <a:rPr lang="pt-BR" dirty="0" err="1">
                <a:solidFill>
                  <a:srgbClr val="FF0000"/>
                </a:solidFill>
                <a:latin typeface="Times New Roman" panose="02020603050405020304" pitchFamily="18" charset="0"/>
                <a:ea typeface="Times New Roman" panose="02020603050405020304" pitchFamily="18" charset="0"/>
              </a:rPr>
              <a:t>pólo</a:t>
            </a:r>
            <a:r>
              <a:rPr lang="pt-BR" dirty="0">
                <a:solidFill>
                  <a:srgbClr val="FF0000"/>
                </a:solidFill>
                <a:latin typeface="Times New Roman" panose="02020603050405020304" pitchFamily="18" charset="0"/>
                <a:ea typeface="Times New Roman" panose="02020603050405020304" pitchFamily="18" charset="0"/>
              </a:rPr>
              <a:t>.</a:t>
            </a:r>
            <a:endParaRPr lang="pt-BR" dirty="0">
              <a:solidFill>
                <a:srgbClr val="FF0000"/>
              </a:solidFill>
            </a:endParaRPr>
          </a:p>
        </p:txBody>
      </p:sp>
      <p:sp>
        <p:nvSpPr>
          <p:cNvPr id="10" name="Retângulo 9"/>
          <p:cNvSpPr/>
          <p:nvPr/>
        </p:nvSpPr>
        <p:spPr>
          <a:xfrm>
            <a:off x="191588" y="71293"/>
            <a:ext cx="8281852" cy="408125"/>
          </a:xfrm>
          <a:prstGeom prst="rect">
            <a:avLst/>
          </a:prstGeom>
        </p:spPr>
        <p:txBody>
          <a:bodyPr wrap="square">
            <a:spAutoFit/>
          </a:bodyPr>
          <a:lstStyle/>
          <a:p>
            <a:pPr algn="just">
              <a:lnSpc>
                <a:spcPct val="114000"/>
              </a:lnSpc>
            </a:pPr>
            <a:r>
              <a:rPr lang="pt-BR" b="1" dirty="0">
                <a:latin typeface="Times New Roman" panose="02020603050405020304" pitchFamily="18" charset="0"/>
                <a:ea typeface="Times New Roman" panose="02020603050405020304" pitchFamily="18" charset="0"/>
              </a:rPr>
              <a:t>Todas as perguntas abaixo são referentes ao fenômeno representado nesta figura</a:t>
            </a:r>
            <a:endParaRPr lang="pt-BR" dirty="0"/>
          </a:p>
        </p:txBody>
      </p:sp>
      <p:pic>
        <p:nvPicPr>
          <p:cNvPr id="11" name="Picture 2" descr="solsticio%20no%20polo_atualizado">
            <a:extLst>
              <a:ext uri="{FF2B5EF4-FFF2-40B4-BE49-F238E27FC236}">
                <a16:creationId xmlns:a16="http://schemas.microsoft.com/office/drawing/2014/main" id="{A181751D-7600-4DAC-B779-75C6E77B4D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351" y="482984"/>
            <a:ext cx="4716832" cy="176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18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7203</TotalTime>
  <Words>7332</Words>
  <Application>Microsoft Office PowerPoint</Application>
  <PresentationFormat>Widescreen</PresentationFormat>
  <Paragraphs>262</Paragraphs>
  <Slides>36</Slides>
  <Notes>0</Notes>
  <HiddenSlides>0</HiddenSlides>
  <MMClips>0</MMClips>
  <ScaleCrop>false</ScaleCrop>
  <HeadingPairs>
    <vt:vector size="8" baseType="variant">
      <vt:variant>
        <vt:lpstr>Fontes usadas</vt:lpstr>
      </vt:variant>
      <vt:variant>
        <vt:i4>8</vt:i4>
      </vt:variant>
      <vt:variant>
        <vt:lpstr>Tema</vt:lpstr>
      </vt:variant>
      <vt:variant>
        <vt:i4>1</vt:i4>
      </vt:variant>
      <vt:variant>
        <vt:lpstr>Servidores OLE inseridos</vt:lpstr>
      </vt:variant>
      <vt:variant>
        <vt:i4>2</vt:i4>
      </vt:variant>
      <vt:variant>
        <vt:lpstr>Títulos de slides</vt:lpstr>
      </vt:variant>
      <vt:variant>
        <vt:i4>36</vt:i4>
      </vt:variant>
    </vt:vector>
  </HeadingPairs>
  <TitlesOfParts>
    <vt:vector size="47" baseType="lpstr">
      <vt:lpstr>Arial</vt:lpstr>
      <vt:lpstr>Calibri</vt:lpstr>
      <vt:lpstr>Calibri Light</vt:lpstr>
      <vt:lpstr>Cambria Math</vt:lpstr>
      <vt:lpstr>Mathematica1</vt:lpstr>
      <vt:lpstr>MS Mincho</vt:lpstr>
      <vt:lpstr>Symbol</vt:lpstr>
      <vt:lpstr>Times New Roman</vt:lpstr>
      <vt:lpstr>Tema do Office</vt:lpstr>
      <vt:lpstr>Microsoft Equation 3.0</vt:lpstr>
      <vt:lpstr>Imagem de Bitmap</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DVM</dc:creator>
  <cp:lastModifiedBy>DVM Informatica</cp:lastModifiedBy>
  <cp:revision>77</cp:revision>
  <dcterms:created xsi:type="dcterms:W3CDTF">2020-08-25T00:03:05Z</dcterms:created>
  <dcterms:modified xsi:type="dcterms:W3CDTF">2020-09-07T19:07:28Z</dcterms:modified>
</cp:coreProperties>
</file>