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19" r:id="rId2"/>
    <p:sldId id="305"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20" r:id="rId17"/>
  </p:sldIdLst>
  <p:sldSz cx="11903075"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DEB"/>
    <a:srgbClr val="CADCD8"/>
    <a:srgbClr val="B0CAC4"/>
    <a:srgbClr val="C0B892"/>
    <a:srgbClr val="AEA472"/>
    <a:srgbClr val="A6C3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734" y="48"/>
      </p:cViewPr>
      <p:guideLst>
        <p:guide orient="horz" pos="2160"/>
        <p:guide pos="37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45AFF-EAB5-4964-AC79-CA26C7DBB5A9}" type="datetimeFigureOut">
              <a:rPr lang="pt-BR" smtClean="0"/>
              <a:t>19/09/2020</a:t>
            </a:fld>
            <a:endParaRPr lang="pt-BR"/>
          </a:p>
        </p:txBody>
      </p:sp>
      <p:sp>
        <p:nvSpPr>
          <p:cNvPr id="4" name="Espaço Reservado para Imagem de Slide 3"/>
          <p:cNvSpPr>
            <a:spLocks noGrp="1" noRot="1" noChangeAspect="1"/>
          </p:cNvSpPr>
          <p:nvPr>
            <p:ph type="sldImg" idx="2"/>
          </p:nvPr>
        </p:nvSpPr>
        <p:spPr>
          <a:xfrm>
            <a:off x="454025" y="685800"/>
            <a:ext cx="594995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B92CE3-547A-42E9-9055-17F7442EF016}" type="slidenum">
              <a:rPr lang="pt-BR" smtClean="0"/>
              <a:t>‹nº›</a:t>
            </a:fld>
            <a:endParaRPr lang="pt-BR"/>
          </a:p>
        </p:txBody>
      </p:sp>
    </p:spTree>
    <p:extLst>
      <p:ext uri="{BB962C8B-B14F-4D97-AF65-F5344CB8AC3E}">
        <p14:creationId xmlns:p14="http://schemas.microsoft.com/office/powerpoint/2010/main" val="3631525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2</a:t>
            </a:fld>
            <a:endParaRPr lang="pt-BR"/>
          </a:p>
        </p:txBody>
      </p:sp>
    </p:spTree>
    <p:extLst>
      <p:ext uri="{BB962C8B-B14F-4D97-AF65-F5344CB8AC3E}">
        <p14:creationId xmlns:p14="http://schemas.microsoft.com/office/powerpoint/2010/main" val="2016061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11</a:t>
            </a:fld>
            <a:endParaRPr lang="pt-BR"/>
          </a:p>
        </p:txBody>
      </p:sp>
    </p:spTree>
    <p:extLst>
      <p:ext uri="{BB962C8B-B14F-4D97-AF65-F5344CB8AC3E}">
        <p14:creationId xmlns:p14="http://schemas.microsoft.com/office/powerpoint/2010/main" val="4099529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12</a:t>
            </a:fld>
            <a:endParaRPr lang="pt-BR"/>
          </a:p>
        </p:txBody>
      </p:sp>
    </p:spTree>
    <p:extLst>
      <p:ext uri="{BB962C8B-B14F-4D97-AF65-F5344CB8AC3E}">
        <p14:creationId xmlns:p14="http://schemas.microsoft.com/office/powerpoint/2010/main" val="4294055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13</a:t>
            </a:fld>
            <a:endParaRPr lang="pt-BR"/>
          </a:p>
        </p:txBody>
      </p:sp>
    </p:spTree>
    <p:extLst>
      <p:ext uri="{BB962C8B-B14F-4D97-AF65-F5344CB8AC3E}">
        <p14:creationId xmlns:p14="http://schemas.microsoft.com/office/powerpoint/2010/main" val="1635185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14</a:t>
            </a:fld>
            <a:endParaRPr lang="pt-BR"/>
          </a:p>
        </p:txBody>
      </p:sp>
    </p:spTree>
    <p:extLst>
      <p:ext uri="{BB962C8B-B14F-4D97-AF65-F5344CB8AC3E}">
        <p14:creationId xmlns:p14="http://schemas.microsoft.com/office/powerpoint/2010/main" val="3736041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15</a:t>
            </a:fld>
            <a:endParaRPr lang="pt-BR"/>
          </a:p>
        </p:txBody>
      </p:sp>
    </p:spTree>
    <p:extLst>
      <p:ext uri="{BB962C8B-B14F-4D97-AF65-F5344CB8AC3E}">
        <p14:creationId xmlns:p14="http://schemas.microsoft.com/office/powerpoint/2010/main" val="2435176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3</a:t>
            </a:fld>
            <a:endParaRPr lang="pt-BR"/>
          </a:p>
        </p:txBody>
      </p:sp>
    </p:spTree>
    <p:extLst>
      <p:ext uri="{BB962C8B-B14F-4D97-AF65-F5344CB8AC3E}">
        <p14:creationId xmlns:p14="http://schemas.microsoft.com/office/powerpoint/2010/main" val="249767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4</a:t>
            </a:fld>
            <a:endParaRPr lang="pt-BR"/>
          </a:p>
        </p:txBody>
      </p:sp>
    </p:spTree>
    <p:extLst>
      <p:ext uri="{BB962C8B-B14F-4D97-AF65-F5344CB8AC3E}">
        <p14:creationId xmlns:p14="http://schemas.microsoft.com/office/powerpoint/2010/main" val="428661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5</a:t>
            </a:fld>
            <a:endParaRPr lang="pt-BR"/>
          </a:p>
        </p:txBody>
      </p:sp>
    </p:spTree>
    <p:extLst>
      <p:ext uri="{BB962C8B-B14F-4D97-AF65-F5344CB8AC3E}">
        <p14:creationId xmlns:p14="http://schemas.microsoft.com/office/powerpoint/2010/main" val="289367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6</a:t>
            </a:fld>
            <a:endParaRPr lang="pt-BR"/>
          </a:p>
        </p:txBody>
      </p:sp>
    </p:spTree>
    <p:extLst>
      <p:ext uri="{BB962C8B-B14F-4D97-AF65-F5344CB8AC3E}">
        <p14:creationId xmlns:p14="http://schemas.microsoft.com/office/powerpoint/2010/main" val="2951986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7</a:t>
            </a:fld>
            <a:endParaRPr lang="pt-BR"/>
          </a:p>
        </p:txBody>
      </p:sp>
    </p:spTree>
    <p:extLst>
      <p:ext uri="{BB962C8B-B14F-4D97-AF65-F5344CB8AC3E}">
        <p14:creationId xmlns:p14="http://schemas.microsoft.com/office/powerpoint/2010/main" val="1312186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8</a:t>
            </a:fld>
            <a:endParaRPr lang="pt-BR"/>
          </a:p>
        </p:txBody>
      </p:sp>
    </p:spTree>
    <p:extLst>
      <p:ext uri="{BB962C8B-B14F-4D97-AF65-F5344CB8AC3E}">
        <p14:creationId xmlns:p14="http://schemas.microsoft.com/office/powerpoint/2010/main" val="2983832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9</a:t>
            </a:fld>
            <a:endParaRPr lang="pt-BR"/>
          </a:p>
        </p:txBody>
      </p:sp>
    </p:spTree>
    <p:extLst>
      <p:ext uri="{BB962C8B-B14F-4D97-AF65-F5344CB8AC3E}">
        <p14:creationId xmlns:p14="http://schemas.microsoft.com/office/powerpoint/2010/main" val="3375482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10</a:t>
            </a:fld>
            <a:endParaRPr lang="pt-BR"/>
          </a:p>
        </p:txBody>
      </p:sp>
    </p:spTree>
    <p:extLst>
      <p:ext uri="{BB962C8B-B14F-4D97-AF65-F5344CB8AC3E}">
        <p14:creationId xmlns:p14="http://schemas.microsoft.com/office/powerpoint/2010/main" val="3789842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92731" y="2130426"/>
            <a:ext cx="10117614" cy="1470025"/>
          </a:xfrm>
        </p:spPr>
        <p:txBody>
          <a:bodyPr/>
          <a:lstStyle/>
          <a:p>
            <a:r>
              <a:rPr lang="pt-BR"/>
              <a:t>Clique para editar o título mestre</a:t>
            </a:r>
          </a:p>
        </p:txBody>
      </p:sp>
      <p:sp>
        <p:nvSpPr>
          <p:cNvPr id="3" name="Subtítulo 2"/>
          <p:cNvSpPr>
            <a:spLocks noGrp="1"/>
          </p:cNvSpPr>
          <p:nvPr>
            <p:ph type="subTitle" idx="1"/>
          </p:nvPr>
        </p:nvSpPr>
        <p:spPr>
          <a:xfrm>
            <a:off x="1785461" y="3886200"/>
            <a:ext cx="833215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872D6F1E-FBE1-4B71-9823-45836441AC1E}" type="datetimeFigureOut">
              <a:rPr lang="pt-BR" smtClean="0"/>
              <a:t>19/09/2020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4072013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2D6F1E-FBE1-4B71-9823-45836441AC1E}" type="datetimeFigureOut">
              <a:rPr lang="pt-BR" smtClean="0"/>
              <a:t>19/09/2020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543225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629729" y="274639"/>
            <a:ext cx="2678192"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595154" y="274639"/>
            <a:ext cx="7836191"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2D6F1E-FBE1-4B71-9823-45836441AC1E}" type="datetimeFigureOut">
              <a:rPr lang="pt-BR" smtClean="0"/>
              <a:t>19/09/2020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87561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2D6F1E-FBE1-4B71-9823-45836441AC1E}" type="datetimeFigureOut">
              <a:rPr lang="pt-BR" smtClean="0"/>
              <a:t>19/09/2020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12350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40261" y="4406901"/>
            <a:ext cx="10117614"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940261" y="2906713"/>
            <a:ext cx="101176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872D6F1E-FBE1-4B71-9823-45836441AC1E}" type="datetimeFigureOut">
              <a:rPr lang="pt-BR" smtClean="0"/>
              <a:t>19/09/2020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10920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595154"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050730"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872D6F1E-FBE1-4B71-9823-45836441AC1E}" type="datetimeFigureOut">
              <a:rPr lang="pt-BR" smtClean="0"/>
              <a:t>19/09/2020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1970674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595154" y="1535113"/>
            <a:ext cx="52592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595154" y="2174875"/>
            <a:ext cx="52592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046598" y="1535113"/>
            <a:ext cx="52613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046598" y="2174875"/>
            <a:ext cx="52613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872D6F1E-FBE1-4B71-9823-45836441AC1E}" type="datetimeFigureOut">
              <a:rPr lang="pt-BR" smtClean="0"/>
              <a:t>19/09/2020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260498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872D6F1E-FBE1-4B71-9823-45836441AC1E}" type="datetimeFigureOut">
              <a:rPr lang="pt-BR" smtClean="0"/>
              <a:t>19/09/2020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041902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72D6F1E-FBE1-4B71-9823-45836441AC1E}" type="datetimeFigureOut">
              <a:rPr lang="pt-BR" smtClean="0"/>
              <a:t>19/09/2020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36D375C-0A28-4F77-8485-C5C9EE0C814F}" type="slidenum">
              <a:rPr lang="pt-BR" smtClean="0"/>
              <a:t>‹nº›</a:t>
            </a:fld>
            <a:endParaRPr lang="pt-BR"/>
          </a:p>
        </p:txBody>
      </p:sp>
      <p:pic>
        <p:nvPicPr>
          <p:cNvPr id="1026" name="Picture 2" descr="C:\Users\OBA\Downloads\mobfog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49280"/>
            <a:ext cx="1271182" cy="8119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BA\Downloads\LOGOTIPO_OBA_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44025" y="5877272"/>
            <a:ext cx="1721343" cy="114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85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95154" y="273050"/>
            <a:ext cx="3916030"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4653771" y="273051"/>
            <a:ext cx="66541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595154" y="1435101"/>
            <a:ext cx="391603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72D6F1E-FBE1-4B71-9823-45836441AC1E}" type="datetimeFigureOut">
              <a:rPr lang="pt-BR" smtClean="0"/>
              <a:t>19/09/2020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290387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33086" y="4800600"/>
            <a:ext cx="7141845"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33086" y="612775"/>
            <a:ext cx="714184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33086" y="5367338"/>
            <a:ext cx="71418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72D6F1E-FBE1-4B71-9823-45836441AC1E}" type="datetimeFigureOut">
              <a:rPr lang="pt-BR" smtClean="0"/>
              <a:t>19/09/2020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22549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accent5">
                <a:lumMod val="20000"/>
                <a:lumOff val="80000"/>
              </a:schemeClr>
            </a:gs>
            <a:gs pos="100000">
              <a:schemeClr val="accent5">
                <a:lumMod val="40000"/>
                <a:lumOff val="60000"/>
              </a:schemeClr>
            </a:gs>
            <a:gs pos="0">
              <a:schemeClr val="accent5">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595154" y="274638"/>
            <a:ext cx="10712768"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595154" y="1600201"/>
            <a:ext cx="10712768"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595154" y="6356351"/>
            <a:ext cx="27773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D6F1E-FBE1-4B71-9823-45836441AC1E}" type="datetimeFigureOut">
              <a:rPr lang="pt-BR" smtClean="0"/>
              <a:t>19/09/2020</a:t>
            </a:fld>
            <a:endParaRPr lang="pt-BR"/>
          </a:p>
        </p:txBody>
      </p:sp>
      <p:sp>
        <p:nvSpPr>
          <p:cNvPr id="5" name="Espaço Reservado para Rodapé 4"/>
          <p:cNvSpPr>
            <a:spLocks noGrp="1"/>
          </p:cNvSpPr>
          <p:nvPr>
            <p:ph type="ftr" sz="quarter" idx="3"/>
          </p:nvPr>
        </p:nvSpPr>
        <p:spPr>
          <a:xfrm>
            <a:off x="4066884" y="6356351"/>
            <a:ext cx="37693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530537" y="6356351"/>
            <a:ext cx="27773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D375C-0A28-4F77-8485-C5C9EE0C814F}" type="slidenum">
              <a:rPr lang="pt-BR" smtClean="0"/>
              <a:t>‹nº›</a:t>
            </a:fld>
            <a:endParaRPr lang="pt-BR"/>
          </a:p>
        </p:txBody>
      </p:sp>
    </p:spTree>
    <p:extLst>
      <p:ext uri="{BB962C8B-B14F-4D97-AF65-F5344CB8AC3E}">
        <p14:creationId xmlns:p14="http://schemas.microsoft.com/office/powerpoint/2010/main" val="1188024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517" y="2614914"/>
            <a:ext cx="7083880" cy="4701294"/>
          </a:xfrm>
          <a:prstGeom prst="rect">
            <a:avLst/>
          </a:prstGeom>
        </p:spPr>
      </p:pic>
      <p:sp>
        <p:nvSpPr>
          <p:cNvPr id="6" name="CaixaDeTexto 5"/>
          <p:cNvSpPr txBox="1"/>
          <p:nvPr/>
        </p:nvSpPr>
        <p:spPr>
          <a:xfrm>
            <a:off x="2426220" y="213381"/>
            <a:ext cx="5897440" cy="2884636"/>
          </a:xfrm>
          <a:prstGeom prst="rect">
            <a:avLst/>
          </a:prstGeom>
          <a:noFill/>
        </p:spPr>
        <p:txBody>
          <a:bodyPr wrap="square" rtlCol="0">
            <a:spAutoFit/>
          </a:bodyPr>
          <a:lstStyle/>
          <a:p>
            <a:pPr algn="ctr"/>
            <a:r>
              <a:rPr lang="pt-BR" sz="4296" b="1" dirty="0">
                <a:solidFill>
                  <a:srgbClr val="0E4D3C"/>
                </a:solidFill>
                <a:effectLst>
                  <a:outerShdw blurRad="38100" dist="38100" dir="2700000" algn="tl">
                    <a:srgbClr val="000000">
                      <a:alpha val="43137"/>
                    </a:srgbClr>
                  </a:outerShdw>
                </a:effectLst>
              </a:rPr>
              <a:t>GABARITO COMENTADO </a:t>
            </a:r>
          </a:p>
          <a:p>
            <a:pPr algn="ctr"/>
            <a:r>
              <a:rPr lang="pt-BR" sz="4296" b="1" dirty="0">
                <a:solidFill>
                  <a:srgbClr val="0E4D3C"/>
                </a:solidFill>
                <a:effectLst>
                  <a:outerShdw blurRad="38100" dist="38100" dir="2700000" algn="tl">
                    <a:srgbClr val="000000">
                      <a:alpha val="43137"/>
                    </a:srgbClr>
                  </a:outerShdw>
                </a:effectLst>
              </a:rPr>
              <a:t>DA PROVA</a:t>
            </a:r>
          </a:p>
          <a:p>
            <a:pPr algn="ctr"/>
            <a:endParaRPr lang="pt-BR" sz="4296" b="1" dirty="0">
              <a:solidFill>
                <a:srgbClr val="0E4D3C"/>
              </a:solidFill>
              <a:effectLst>
                <a:outerShdw blurRad="38100" dist="38100" dir="2700000" algn="tl">
                  <a:srgbClr val="000000">
                    <a:alpha val="43137"/>
                  </a:srgbClr>
                </a:outerShdw>
              </a:effectLst>
            </a:endParaRPr>
          </a:p>
          <a:p>
            <a:pPr algn="ctr"/>
            <a:r>
              <a:rPr lang="pt-BR" sz="5272" b="1" dirty="0">
                <a:solidFill>
                  <a:srgbClr val="0E4D3C"/>
                </a:solidFill>
                <a:effectLst>
                  <a:outerShdw blurRad="38100" dist="38100" dir="2700000" algn="tl">
                    <a:srgbClr val="000000">
                      <a:alpha val="43137"/>
                    </a:srgbClr>
                  </a:outerShdw>
                </a:effectLst>
              </a:rPr>
              <a:t>OBA </a:t>
            </a:r>
            <a:r>
              <a:rPr lang="pt-BR" sz="5272" b="1" dirty="0" smtClean="0">
                <a:solidFill>
                  <a:srgbClr val="0E4D3C"/>
                </a:solidFill>
                <a:effectLst>
                  <a:outerShdw blurRad="38100" dist="38100" dir="2700000" algn="tl">
                    <a:srgbClr val="000000">
                      <a:alpha val="43137"/>
                    </a:srgbClr>
                  </a:outerShdw>
                </a:effectLst>
              </a:rPr>
              <a:t>2003 </a:t>
            </a:r>
            <a:r>
              <a:rPr lang="pt-BR" sz="5272" b="1" dirty="0">
                <a:solidFill>
                  <a:srgbClr val="0E4D3C"/>
                </a:solidFill>
                <a:effectLst>
                  <a:outerShdw blurRad="38100" dist="38100" dir="2700000" algn="tl">
                    <a:srgbClr val="000000">
                      <a:alpha val="43137"/>
                    </a:srgbClr>
                  </a:outerShdw>
                </a:effectLst>
              </a:rPr>
              <a:t>- NÍVEL </a:t>
            </a:r>
            <a:r>
              <a:rPr lang="pt-BR" sz="5272" b="1" dirty="0" smtClean="0">
                <a:solidFill>
                  <a:srgbClr val="0E4D3C"/>
                </a:solidFill>
                <a:effectLst>
                  <a:outerShdw blurRad="38100" dist="38100" dir="2700000" algn="tl">
                    <a:srgbClr val="000000">
                      <a:alpha val="43137"/>
                    </a:srgbClr>
                  </a:outerShdw>
                </a:effectLst>
              </a:rPr>
              <a:t>2</a:t>
            </a:r>
            <a:endParaRPr lang="pt-BR" sz="5272" b="1" dirty="0">
              <a:solidFill>
                <a:srgbClr val="0E4D3C"/>
              </a:solidFill>
              <a:effectLst>
                <a:outerShdw blurRad="38100" dist="38100" dir="2700000" algn="tl">
                  <a:srgbClr val="000000">
                    <a:alpha val="43137"/>
                  </a:srgbClr>
                </a:outerShdw>
              </a:effectLst>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36" y="3720200"/>
            <a:ext cx="3848682" cy="2458411"/>
          </a:xfrm>
          <a:prstGeom prst="rect">
            <a:avLst/>
          </a:prstGeom>
        </p:spPr>
      </p:pic>
    </p:spTree>
    <p:extLst>
      <p:ext uri="{BB962C8B-B14F-4D97-AF65-F5344CB8AC3E}">
        <p14:creationId xmlns:p14="http://schemas.microsoft.com/office/powerpoint/2010/main" val="140736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4D9F2D88-2C1B-49D2-9485-133E48145D79}"/>
              </a:ext>
            </a:extLst>
          </p:cNvPr>
          <p:cNvSpPr/>
          <p:nvPr/>
        </p:nvSpPr>
        <p:spPr>
          <a:xfrm>
            <a:off x="262905" y="260648"/>
            <a:ext cx="7848872" cy="1287532"/>
          </a:xfrm>
          <a:prstGeom prst="rect">
            <a:avLst/>
          </a:prstGeom>
        </p:spPr>
        <p:txBody>
          <a:bodyPr wrap="square">
            <a:spAutoFit/>
          </a:bodyPr>
          <a:lstStyle/>
          <a:p>
            <a:pPr algn="just">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Questão 6) (1 ponto) </a:t>
            </a:r>
            <a:r>
              <a:rPr lang="pt-BR" dirty="0">
                <a:latin typeface="Arial" panose="020B0604020202020204" pitchFamily="34" charset="0"/>
                <a:ea typeface="Times New Roman" panose="02020603050405020304" pitchFamily="18" charset="0"/>
                <a:cs typeface="Arial" panose="020B0604020202020204" pitchFamily="34" charset="0"/>
              </a:rPr>
              <a:t>Relacione as duas colunas escrevendo nos parênteses o número que melhor relaciona as duas colunas. (Obs. cada item correto vale 0,2 pontos).</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9A93E6FA-31E2-4A2C-BD9B-1490F7FD8693}"/>
              </a:ext>
            </a:extLst>
          </p:cNvPr>
          <p:cNvSpPr/>
          <p:nvPr/>
        </p:nvSpPr>
        <p:spPr>
          <a:xfrm>
            <a:off x="210899" y="1790668"/>
            <a:ext cx="1364476" cy="456535"/>
          </a:xfrm>
          <a:prstGeom prst="rect">
            <a:avLst/>
          </a:prstGeom>
        </p:spPr>
        <p:txBody>
          <a:bodyPr wrap="none">
            <a:spAutoFit/>
          </a:bodyPr>
          <a:lstStyle/>
          <a:p>
            <a:pPr algn="just">
              <a:lnSpc>
                <a:spcPct val="150000"/>
              </a:lnSpc>
            </a:pPr>
            <a:r>
              <a:rPr lang="en-US" b="1" dirty="0" err="1">
                <a:latin typeface="Arial" panose="020B0604020202020204" pitchFamily="34" charset="0"/>
                <a:ea typeface="Times New Roman" panose="02020603050405020304" pitchFamily="18" charset="0"/>
                <a:cs typeface="Arial" panose="020B0604020202020204" pitchFamily="34" charset="0"/>
              </a:rPr>
              <a:t>Resposta</a:t>
            </a:r>
            <a:r>
              <a:rPr lang="en-US" b="1" i="1" dirty="0">
                <a:latin typeface="Arial" panose="020B0604020202020204" pitchFamily="34" charset="0"/>
                <a:ea typeface="Times New Roman" panose="02020603050405020304" pitchFamily="18" charset="0"/>
                <a:cs typeface="Arial" panose="020B0604020202020204" pitchFamily="34" charset="0"/>
              </a:rPr>
              <a:t>: </a:t>
            </a:r>
            <a:endParaRPr lang="pt-BR" b="1" dirty="0">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5F2946E2-6D55-4C0D-9A4C-FBACA0BFBD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189" y="2924944"/>
            <a:ext cx="11664696" cy="2667000"/>
          </a:xfrm>
          <a:prstGeom prst="rect">
            <a:avLst/>
          </a:prstGeom>
        </p:spPr>
      </p:pic>
      <p:sp>
        <p:nvSpPr>
          <p:cNvPr id="8" name="Retângulo 7">
            <a:extLst>
              <a:ext uri="{FF2B5EF4-FFF2-40B4-BE49-F238E27FC236}">
                <a16:creationId xmlns:a16="http://schemas.microsoft.com/office/drawing/2014/main" id="{6B30F5AE-A1D3-4383-B25E-35DA41017E26}"/>
              </a:ext>
            </a:extLst>
          </p:cNvPr>
          <p:cNvSpPr/>
          <p:nvPr/>
        </p:nvSpPr>
        <p:spPr>
          <a:xfrm>
            <a:off x="6329127" y="3074283"/>
            <a:ext cx="312906"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5</a:t>
            </a:r>
            <a:endParaRPr lang="pt-BR" dirty="0">
              <a:solidFill>
                <a:srgbClr val="FF0000"/>
              </a:solidFill>
            </a:endParaRPr>
          </a:p>
        </p:txBody>
      </p:sp>
      <p:sp>
        <p:nvSpPr>
          <p:cNvPr id="9" name="Retângulo 8">
            <a:extLst>
              <a:ext uri="{FF2B5EF4-FFF2-40B4-BE49-F238E27FC236}">
                <a16:creationId xmlns:a16="http://schemas.microsoft.com/office/drawing/2014/main" id="{91330920-7648-4023-8B59-F8489B354FAD}"/>
              </a:ext>
            </a:extLst>
          </p:cNvPr>
          <p:cNvSpPr/>
          <p:nvPr/>
        </p:nvSpPr>
        <p:spPr>
          <a:xfrm>
            <a:off x="6329127" y="3408288"/>
            <a:ext cx="312906"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4</a:t>
            </a:r>
          </a:p>
        </p:txBody>
      </p:sp>
      <p:sp>
        <p:nvSpPr>
          <p:cNvPr id="10" name="Retângulo 9">
            <a:extLst>
              <a:ext uri="{FF2B5EF4-FFF2-40B4-BE49-F238E27FC236}">
                <a16:creationId xmlns:a16="http://schemas.microsoft.com/office/drawing/2014/main" id="{54A2C2F0-90F0-4449-9C61-2C58DD8904C7}"/>
              </a:ext>
            </a:extLst>
          </p:cNvPr>
          <p:cNvSpPr/>
          <p:nvPr/>
        </p:nvSpPr>
        <p:spPr>
          <a:xfrm>
            <a:off x="6329127" y="4144243"/>
            <a:ext cx="312906"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3</a:t>
            </a:r>
            <a:endParaRPr lang="pt-BR" dirty="0">
              <a:solidFill>
                <a:srgbClr val="FF0000"/>
              </a:solidFill>
            </a:endParaRPr>
          </a:p>
        </p:txBody>
      </p:sp>
      <p:sp>
        <p:nvSpPr>
          <p:cNvPr id="11" name="Retângulo 10">
            <a:extLst>
              <a:ext uri="{FF2B5EF4-FFF2-40B4-BE49-F238E27FC236}">
                <a16:creationId xmlns:a16="http://schemas.microsoft.com/office/drawing/2014/main" id="{4CD9F370-8D03-4313-9AE6-718C4B58F39D}"/>
              </a:ext>
            </a:extLst>
          </p:cNvPr>
          <p:cNvSpPr/>
          <p:nvPr/>
        </p:nvSpPr>
        <p:spPr>
          <a:xfrm>
            <a:off x="6326358" y="4510866"/>
            <a:ext cx="312906" cy="369332"/>
          </a:xfrm>
          <a:prstGeom prst="rect">
            <a:avLst/>
          </a:prstGeom>
        </p:spPr>
        <p:txBody>
          <a:bodyPr wrap="none">
            <a:spAutoFit/>
          </a:bodyPr>
          <a:lstStyle/>
          <a:p>
            <a:r>
              <a:rPr lang="pt-BR" b="1" dirty="0">
                <a:solidFill>
                  <a:srgbClr val="FF0000"/>
                </a:solidFill>
                <a:latin typeface="Arial" panose="020B0604020202020204" pitchFamily="34" charset="0"/>
                <a:cs typeface="Arial" panose="020B0604020202020204" pitchFamily="34" charset="0"/>
              </a:rPr>
              <a:t>2</a:t>
            </a:r>
            <a:endParaRPr lang="pt-BR" dirty="0">
              <a:solidFill>
                <a:srgbClr val="FF0000"/>
              </a:solidFill>
            </a:endParaRPr>
          </a:p>
        </p:txBody>
      </p:sp>
      <p:sp>
        <p:nvSpPr>
          <p:cNvPr id="12" name="Retângulo 11">
            <a:extLst>
              <a:ext uri="{FF2B5EF4-FFF2-40B4-BE49-F238E27FC236}">
                <a16:creationId xmlns:a16="http://schemas.microsoft.com/office/drawing/2014/main" id="{2747D72B-8076-4E1F-A397-5FF60A464B66}"/>
              </a:ext>
            </a:extLst>
          </p:cNvPr>
          <p:cNvSpPr/>
          <p:nvPr/>
        </p:nvSpPr>
        <p:spPr>
          <a:xfrm>
            <a:off x="6329127" y="5204949"/>
            <a:ext cx="312906"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1</a:t>
            </a:r>
            <a:endParaRPr lang="pt-BR" dirty="0">
              <a:solidFill>
                <a:srgbClr val="FF0000"/>
              </a:solidFill>
            </a:endParaRPr>
          </a:p>
        </p:txBody>
      </p:sp>
    </p:spTree>
    <p:extLst>
      <p:ext uri="{BB962C8B-B14F-4D97-AF65-F5344CB8AC3E}">
        <p14:creationId xmlns:p14="http://schemas.microsoft.com/office/powerpoint/2010/main" val="378006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64AD1593-0F73-4BE2-83F8-28ED235EE9A3}"/>
              </a:ext>
            </a:extLst>
          </p:cNvPr>
          <p:cNvSpPr/>
          <p:nvPr/>
        </p:nvSpPr>
        <p:spPr>
          <a:xfrm>
            <a:off x="190897" y="228485"/>
            <a:ext cx="7992888" cy="1287532"/>
          </a:xfrm>
          <a:prstGeom prst="rect">
            <a:avLst/>
          </a:prstGeom>
        </p:spPr>
        <p:txBody>
          <a:bodyPr wrap="square">
            <a:spAutoFit/>
          </a:bodyPr>
          <a:lstStyle/>
          <a:p>
            <a:pPr algn="just">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Questão 7) (1 ponto)</a:t>
            </a:r>
            <a:r>
              <a:rPr lang="pt-BR" dirty="0">
                <a:latin typeface="Arial" panose="020B0604020202020204" pitchFamily="34" charset="0"/>
                <a:ea typeface="Times New Roman" panose="02020603050405020304" pitchFamily="18" charset="0"/>
                <a:cs typeface="Arial" panose="020B0604020202020204" pitchFamily="34" charset="0"/>
              </a:rPr>
              <a:t> Relacione as duas colunas escrevendo nos parênteses o número que melhor relaciona as duas colunas. (Obs. cada item correto vale 0,2 pontos).</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77DAB1D9-0C78-492E-872D-437E712581FE}"/>
              </a:ext>
            </a:extLst>
          </p:cNvPr>
          <p:cNvSpPr/>
          <p:nvPr/>
        </p:nvSpPr>
        <p:spPr>
          <a:xfrm>
            <a:off x="204914" y="1978629"/>
            <a:ext cx="1364476" cy="456535"/>
          </a:xfrm>
          <a:prstGeom prst="rect">
            <a:avLst/>
          </a:prstGeom>
        </p:spPr>
        <p:txBody>
          <a:bodyPr wrap="none">
            <a:spAutoFit/>
          </a:bodyPr>
          <a:lstStyle/>
          <a:p>
            <a:pPr algn="just">
              <a:lnSpc>
                <a:spcPct val="150000"/>
              </a:lnSpc>
            </a:pPr>
            <a:r>
              <a:rPr lang="en-US" b="1" dirty="0" err="1">
                <a:latin typeface="Arial" panose="020B0604020202020204" pitchFamily="34" charset="0"/>
                <a:ea typeface="Times New Roman" panose="02020603050405020304" pitchFamily="18" charset="0"/>
                <a:cs typeface="Arial" panose="020B0604020202020204" pitchFamily="34" charset="0"/>
              </a:rPr>
              <a:t>Resposta</a:t>
            </a:r>
            <a:r>
              <a:rPr lang="en-US" b="1" i="1" dirty="0">
                <a:latin typeface="Arial" panose="020B0604020202020204" pitchFamily="34" charset="0"/>
                <a:ea typeface="Times New Roman" panose="02020603050405020304" pitchFamily="18" charset="0"/>
                <a:cs typeface="Arial" panose="020B0604020202020204" pitchFamily="34" charset="0"/>
              </a:rPr>
              <a:t>: </a:t>
            </a:r>
            <a:endParaRPr lang="pt-BR" b="1" dirty="0">
              <a:latin typeface="Arial" panose="020B06040202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36731F32-CED2-4508-A961-16E9AD484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049" y="3068960"/>
            <a:ext cx="11618976" cy="2551176"/>
          </a:xfrm>
          <a:prstGeom prst="rect">
            <a:avLst/>
          </a:prstGeom>
        </p:spPr>
      </p:pic>
      <p:sp>
        <p:nvSpPr>
          <p:cNvPr id="7" name="Retângulo 6">
            <a:extLst>
              <a:ext uri="{FF2B5EF4-FFF2-40B4-BE49-F238E27FC236}">
                <a16:creationId xmlns:a16="http://schemas.microsoft.com/office/drawing/2014/main" id="{41D0E5E1-5576-40D9-AAC1-074373BBFC59}"/>
              </a:ext>
            </a:extLst>
          </p:cNvPr>
          <p:cNvSpPr/>
          <p:nvPr/>
        </p:nvSpPr>
        <p:spPr>
          <a:xfrm>
            <a:off x="6023545" y="3501008"/>
            <a:ext cx="312906"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5</a:t>
            </a:r>
            <a:endParaRPr lang="pt-BR" dirty="0">
              <a:solidFill>
                <a:srgbClr val="FF0000"/>
              </a:solidFill>
            </a:endParaRPr>
          </a:p>
        </p:txBody>
      </p:sp>
      <p:sp>
        <p:nvSpPr>
          <p:cNvPr id="8" name="Retângulo 7">
            <a:extLst>
              <a:ext uri="{FF2B5EF4-FFF2-40B4-BE49-F238E27FC236}">
                <a16:creationId xmlns:a16="http://schemas.microsoft.com/office/drawing/2014/main" id="{B4CF33A0-6B37-44FB-8F88-E9A306356754}"/>
              </a:ext>
            </a:extLst>
          </p:cNvPr>
          <p:cNvSpPr/>
          <p:nvPr/>
        </p:nvSpPr>
        <p:spPr>
          <a:xfrm>
            <a:off x="6023545" y="3870340"/>
            <a:ext cx="312906"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4</a:t>
            </a:r>
            <a:endParaRPr lang="pt-BR" dirty="0">
              <a:solidFill>
                <a:srgbClr val="FF0000"/>
              </a:solidFill>
            </a:endParaRPr>
          </a:p>
        </p:txBody>
      </p:sp>
      <p:sp>
        <p:nvSpPr>
          <p:cNvPr id="9" name="Retângulo 8">
            <a:extLst>
              <a:ext uri="{FF2B5EF4-FFF2-40B4-BE49-F238E27FC236}">
                <a16:creationId xmlns:a16="http://schemas.microsoft.com/office/drawing/2014/main" id="{4F4B9207-508D-419A-AE62-059053E26ECA}"/>
              </a:ext>
            </a:extLst>
          </p:cNvPr>
          <p:cNvSpPr/>
          <p:nvPr/>
        </p:nvSpPr>
        <p:spPr>
          <a:xfrm>
            <a:off x="6055153" y="4225302"/>
            <a:ext cx="312906"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3</a:t>
            </a:r>
            <a:endParaRPr lang="pt-BR" dirty="0">
              <a:solidFill>
                <a:srgbClr val="FF0000"/>
              </a:solidFill>
            </a:endParaRPr>
          </a:p>
        </p:txBody>
      </p:sp>
      <p:sp>
        <p:nvSpPr>
          <p:cNvPr id="10" name="Retângulo 9">
            <a:extLst>
              <a:ext uri="{FF2B5EF4-FFF2-40B4-BE49-F238E27FC236}">
                <a16:creationId xmlns:a16="http://schemas.microsoft.com/office/drawing/2014/main" id="{FFFCD73D-D20E-4096-AB4C-C4BF18B45BC0}"/>
              </a:ext>
            </a:extLst>
          </p:cNvPr>
          <p:cNvSpPr/>
          <p:nvPr/>
        </p:nvSpPr>
        <p:spPr>
          <a:xfrm>
            <a:off x="6023545" y="3131676"/>
            <a:ext cx="312906"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2</a:t>
            </a:r>
            <a:endParaRPr lang="pt-BR" dirty="0">
              <a:solidFill>
                <a:srgbClr val="FF0000"/>
              </a:solidFill>
            </a:endParaRPr>
          </a:p>
        </p:txBody>
      </p:sp>
      <p:sp>
        <p:nvSpPr>
          <p:cNvPr id="11" name="Retângulo 10">
            <a:extLst>
              <a:ext uri="{FF2B5EF4-FFF2-40B4-BE49-F238E27FC236}">
                <a16:creationId xmlns:a16="http://schemas.microsoft.com/office/drawing/2014/main" id="{CF872FC2-4B8C-493B-BFC0-455D08DF4A75}"/>
              </a:ext>
            </a:extLst>
          </p:cNvPr>
          <p:cNvSpPr/>
          <p:nvPr/>
        </p:nvSpPr>
        <p:spPr>
          <a:xfrm>
            <a:off x="6055153" y="4919230"/>
            <a:ext cx="312906"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1</a:t>
            </a:r>
            <a:endParaRPr lang="pt-BR" dirty="0">
              <a:solidFill>
                <a:srgbClr val="FF0000"/>
              </a:solidFill>
            </a:endParaRPr>
          </a:p>
        </p:txBody>
      </p:sp>
    </p:spTree>
    <p:extLst>
      <p:ext uri="{BB962C8B-B14F-4D97-AF65-F5344CB8AC3E}">
        <p14:creationId xmlns:p14="http://schemas.microsoft.com/office/powerpoint/2010/main" val="381618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4306167E-AC3F-49C9-A9D3-59DB4B5B369A}"/>
              </a:ext>
            </a:extLst>
          </p:cNvPr>
          <p:cNvSpPr/>
          <p:nvPr/>
        </p:nvSpPr>
        <p:spPr>
          <a:xfrm>
            <a:off x="118889" y="20689"/>
            <a:ext cx="8064896" cy="3183179"/>
          </a:xfrm>
          <a:prstGeom prst="rect">
            <a:avLst/>
          </a:prstGeom>
        </p:spPr>
        <p:txBody>
          <a:bodyPr wrap="square">
            <a:spAutoFit/>
          </a:bodyPr>
          <a:lstStyle/>
          <a:p>
            <a:pPr algn="just">
              <a:lnSpc>
                <a:spcPct val="150000"/>
              </a:lnSpc>
            </a:pPr>
            <a:r>
              <a:rPr lang="pt-BR" sz="1700" b="1" dirty="0">
                <a:latin typeface="Arial" panose="020B0604020202020204" pitchFamily="34" charset="0"/>
                <a:ea typeface="Times New Roman" panose="02020603050405020304" pitchFamily="18" charset="0"/>
                <a:cs typeface="Arial" panose="020B0604020202020204" pitchFamily="34" charset="0"/>
              </a:rPr>
              <a:t>Questão 8) (1 ponto)</a:t>
            </a:r>
            <a:r>
              <a:rPr lang="pt-BR" sz="1700" dirty="0">
                <a:latin typeface="Arial" panose="020B0604020202020204" pitchFamily="34" charset="0"/>
                <a:ea typeface="Times New Roman" panose="02020603050405020304" pitchFamily="18" charset="0"/>
                <a:cs typeface="Arial" panose="020B0604020202020204" pitchFamily="34" charset="0"/>
              </a:rPr>
              <a:t> Como você sabe o objeto de estudo da Astronomia são as estrelas, planetas, luas, galáxias, </a:t>
            </a:r>
            <a:r>
              <a:rPr lang="pt-BR" sz="1700" dirty="0" err="1">
                <a:latin typeface="Arial" panose="020B0604020202020204" pitchFamily="34" charset="0"/>
                <a:ea typeface="Times New Roman" panose="02020603050405020304" pitchFamily="18" charset="0"/>
                <a:cs typeface="Arial" panose="020B0604020202020204" pitchFamily="34" charset="0"/>
              </a:rPr>
              <a:t>etc</a:t>
            </a:r>
            <a:r>
              <a:rPr lang="pt-BR" sz="1700" dirty="0">
                <a:latin typeface="Arial" panose="020B0604020202020204" pitchFamily="34" charset="0"/>
                <a:ea typeface="Times New Roman" panose="02020603050405020304" pitchFamily="18" charset="0"/>
                <a:cs typeface="Arial" panose="020B0604020202020204" pitchFamily="34" charset="0"/>
              </a:rPr>
              <a:t>, etc. Portanto, se você quer participar da OBA precisa estudar o que está nos livros, revistas, internet, </a:t>
            </a:r>
            <a:r>
              <a:rPr lang="pt-BR" sz="1700" dirty="0" err="1">
                <a:latin typeface="Arial" panose="020B0604020202020204" pitchFamily="34" charset="0"/>
                <a:ea typeface="Times New Roman" panose="02020603050405020304" pitchFamily="18" charset="0"/>
                <a:cs typeface="Arial" panose="020B0604020202020204" pitchFamily="34" charset="0"/>
              </a:rPr>
              <a:t>etc</a:t>
            </a:r>
            <a:r>
              <a:rPr lang="pt-BR" sz="1700" dirty="0">
                <a:latin typeface="Arial" panose="020B0604020202020204" pitchFamily="34" charset="0"/>
                <a:ea typeface="Times New Roman" panose="02020603050405020304" pitchFamily="18" charset="0"/>
                <a:cs typeface="Arial" panose="020B0604020202020204" pitchFamily="34" charset="0"/>
              </a:rPr>
              <a:t>, mas também precisa olhar e observar o céu. Por exemplo, esperamos que você já tenha observado a estrela mais brilhante do céu depois do Sol. O nome dela é Sirius, ela está a 8,7 anos luz da Terra, ela tem o dobro da massa do nosso Sol e além disso ela tem uma companheira chamada Sirius B, que gira ao redor dela e é bem pequenina. </a:t>
            </a:r>
            <a:endParaRPr lang="pt-BR" sz="17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B3C8D80E-EB6E-4455-9A3A-5C9CC0160B91}"/>
              </a:ext>
            </a:extLst>
          </p:cNvPr>
          <p:cNvSpPr/>
          <p:nvPr/>
        </p:nvSpPr>
        <p:spPr>
          <a:xfrm>
            <a:off x="118889" y="3284984"/>
            <a:ext cx="11737304" cy="1613519"/>
          </a:xfrm>
          <a:prstGeom prst="rect">
            <a:avLst/>
          </a:prstGeom>
        </p:spPr>
        <p:txBody>
          <a:bodyPr wrap="square">
            <a:spAutoFit/>
          </a:bodyPr>
          <a:lstStyle/>
          <a:p>
            <a:pPr algn="just" hangingPunct="0">
              <a:lnSpc>
                <a:spcPct val="150000"/>
              </a:lnSpc>
              <a:spcAft>
                <a:spcPts val="0"/>
              </a:spcAft>
              <a:tabLst>
                <a:tab pos="5805170" algn="l"/>
              </a:tabLst>
            </a:pPr>
            <a:r>
              <a:rPr lang="pt-BR" sz="1700" dirty="0">
                <a:latin typeface="Arial" panose="020B0604020202020204" pitchFamily="34" charset="0"/>
                <a:ea typeface="Times New Roman" panose="02020603050405020304" pitchFamily="18" charset="0"/>
                <a:cs typeface="Arial" panose="020B0604020202020204" pitchFamily="34" charset="0"/>
              </a:rPr>
              <a:t>Sirius B tem quase o dobro do tamanho da Terra por isso ela é chamada de estrela anã branca, pois sua cor é branca. Sirius e </a:t>
            </a:r>
            <a:r>
              <a:rPr lang="pt-BR" sz="1700" dirty="0" err="1">
                <a:latin typeface="Arial" panose="020B0604020202020204" pitchFamily="34" charset="0"/>
                <a:ea typeface="Times New Roman" panose="02020603050405020304" pitchFamily="18" charset="0"/>
                <a:cs typeface="Arial" panose="020B0604020202020204" pitchFamily="34" charset="0"/>
              </a:rPr>
              <a:t>Sirus</a:t>
            </a:r>
            <a:r>
              <a:rPr lang="pt-BR" sz="1700" dirty="0">
                <a:latin typeface="Arial" panose="020B0604020202020204" pitchFamily="34" charset="0"/>
                <a:ea typeface="Times New Roman" panose="02020603050405020304" pitchFamily="18" charset="0"/>
                <a:cs typeface="Arial" panose="020B0604020202020204" pitchFamily="34" charset="0"/>
              </a:rPr>
              <a:t> B formam o que chamamos de um sistema binário. Mas voltemos a Sirius, a estrela mais brilhante do nosso céu. Ela fica na constelação do Cão Maior e está quase na mesma direção em que vemos as Três Marias. Esperamos que você consiga localizar a estrela Sirius, pois na próxima OBA vamos fazer uma pergunta sobre ela.</a:t>
            </a:r>
            <a:endParaRPr lang="pt-BR" sz="17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1374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63D56E20-4363-483D-AE02-5207875E81C1}"/>
              </a:ext>
            </a:extLst>
          </p:cNvPr>
          <p:cNvSpPr/>
          <p:nvPr/>
        </p:nvSpPr>
        <p:spPr>
          <a:xfrm>
            <a:off x="342801" y="476672"/>
            <a:ext cx="1390124" cy="456535"/>
          </a:xfrm>
          <a:prstGeom prst="rect">
            <a:avLst/>
          </a:prstGeom>
        </p:spPr>
        <p:txBody>
          <a:bodyPr wrap="none">
            <a:spAutoFit/>
          </a:bodyPr>
          <a:lstStyle/>
          <a:p>
            <a:pPr algn="just" hangingPunct="0">
              <a:lnSpc>
                <a:spcPct val="150000"/>
              </a:lnSpc>
              <a:spcAft>
                <a:spcPts val="0"/>
              </a:spcAft>
              <a:tabLst>
                <a:tab pos="1137920" algn="l"/>
              </a:tabLst>
            </a:pPr>
            <a:r>
              <a:rPr lang="pt-BR" b="1" dirty="0">
                <a:latin typeface="Arial" panose="020B0604020202020204" pitchFamily="34" charset="0"/>
                <a:ea typeface="Times New Roman" panose="02020603050405020304" pitchFamily="18" charset="0"/>
                <a:cs typeface="Arial" panose="020B0604020202020204" pitchFamily="34" charset="0"/>
              </a:rPr>
              <a:t>Perguntas:</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07C44128-FD3A-4B2B-833A-7BECBDAC66F8}"/>
              </a:ext>
            </a:extLst>
          </p:cNvPr>
          <p:cNvSpPr/>
          <p:nvPr/>
        </p:nvSpPr>
        <p:spPr>
          <a:xfrm>
            <a:off x="342801" y="1124744"/>
            <a:ext cx="6160725" cy="456535"/>
          </a:xfrm>
          <a:prstGeom prst="rect">
            <a:avLst/>
          </a:prstGeom>
        </p:spPr>
        <p:txBody>
          <a:bodyPr wrap="none">
            <a:spAutoFit/>
          </a:bodyPr>
          <a:lstStyle/>
          <a:p>
            <a:pPr algn="just" hangingPunct="0">
              <a:lnSpc>
                <a:spcPct val="150000"/>
              </a:lnSpc>
              <a:spcAft>
                <a:spcPts val="0"/>
              </a:spcAft>
              <a:tabLst>
                <a:tab pos="5805170" algn="l"/>
              </a:tabLst>
            </a:pPr>
            <a:r>
              <a:rPr lang="pt-BR" b="1" dirty="0">
                <a:latin typeface="Arial" panose="020B0604020202020204" pitchFamily="34" charset="0"/>
                <a:ea typeface="Times New Roman" panose="02020603050405020304" pitchFamily="18" charset="0"/>
                <a:cs typeface="Arial" panose="020B0604020202020204" pitchFamily="34" charset="0"/>
              </a:rPr>
              <a:t>8a) (0,5 ponto) </a:t>
            </a:r>
            <a:r>
              <a:rPr lang="pt-BR" dirty="0">
                <a:latin typeface="Arial" panose="020B0604020202020204" pitchFamily="34" charset="0"/>
                <a:ea typeface="Times New Roman" panose="02020603050405020304" pitchFamily="18" charset="0"/>
                <a:cs typeface="Arial" panose="020B0604020202020204" pitchFamily="34" charset="0"/>
              </a:rPr>
              <a:t>Desenhe a “constelação das Três Marias”.</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tângulo 4">
            <a:extLst>
              <a:ext uri="{FF2B5EF4-FFF2-40B4-BE49-F238E27FC236}">
                <a16:creationId xmlns:a16="http://schemas.microsoft.com/office/drawing/2014/main" id="{895C4D62-8937-4E7A-9E93-4815F458C772}"/>
              </a:ext>
            </a:extLst>
          </p:cNvPr>
          <p:cNvSpPr/>
          <p:nvPr/>
        </p:nvSpPr>
        <p:spPr>
          <a:xfrm>
            <a:off x="342801" y="3608553"/>
            <a:ext cx="11081344" cy="456535"/>
          </a:xfrm>
          <a:prstGeom prst="rect">
            <a:avLst/>
          </a:prstGeom>
        </p:spPr>
        <p:txBody>
          <a:bodyPr wrap="square">
            <a:spAutoFit/>
          </a:bodyPr>
          <a:lstStyle/>
          <a:p>
            <a:pPr algn="just" hangingPunct="0">
              <a:lnSpc>
                <a:spcPct val="150000"/>
              </a:lnSpc>
              <a:spcAft>
                <a:spcPts val="0"/>
              </a:spcAft>
              <a:tabLst>
                <a:tab pos="5805170" algn="l"/>
              </a:tabLst>
            </a:pPr>
            <a:r>
              <a:rPr lang="pt-BR" b="1" dirty="0">
                <a:latin typeface="Arial" panose="020B0604020202020204" pitchFamily="34" charset="0"/>
                <a:ea typeface="Times New Roman" panose="02020603050405020304" pitchFamily="18" charset="0"/>
                <a:cs typeface="Arial" panose="020B0604020202020204" pitchFamily="34" charset="0"/>
              </a:rPr>
              <a:t>8b) (0,5 ponto) </a:t>
            </a:r>
            <a:r>
              <a:rPr lang="pt-BR" dirty="0">
                <a:latin typeface="Arial" panose="020B0604020202020204" pitchFamily="34" charset="0"/>
                <a:ea typeface="Times New Roman" panose="02020603050405020304" pitchFamily="18" charset="0"/>
                <a:cs typeface="Arial" panose="020B0604020202020204" pitchFamily="34" charset="0"/>
              </a:rPr>
              <a:t>Já que falamos em anos-luz, o que é mesmo um ano luz?</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tângulo 5">
            <a:extLst>
              <a:ext uri="{FF2B5EF4-FFF2-40B4-BE49-F238E27FC236}">
                <a16:creationId xmlns:a16="http://schemas.microsoft.com/office/drawing/2014/main" id="{650ED2FA-13BE-494B-8D4E-51104AE84723}"/>
              </a:ext>
            </a:extLst>
          </p:cNvPr>
          <p:cNvSpPr/>
          <p:nvPr/>
        </p:nvSpPr>
        <p:spPr>
          <a:xfrm>
            <a:off x="342801" y="2060848"/>
            <a:ext cx="1364476" cy="456535"/>
          </a:xfrm>
          <a:prstGeom prst="rect">
            <a:avLst/>
          </a:prstGeom>
        </p:spPr>
        <p:txBody>
          <a:bodyPr wrap="none">
            <a:spAutoFit/>
          </a:bodyPr>
          <a:lstStyle/>
          <a:p>
            <a:pPr algn="just">
              <a:lnSpc>
                <a:spcPct val="150000"/>
              </a:lnSpc>
            </a:pPr>
            <a:r>
              <a:rPr lang="en-US" b="1" dirty="0" err="1">
                <a:latin typeface="Arial" panose="020B0604020202020204" pitchFamily="34" charset="0"/>
                <a:ea typeface="Times New Roman" panose="02020603050405020304" pitchFamily="18" charset="0"/>
                <a:cs typeface="Arial" panose="020B0604020202020204" pitchFamily="34" charset="0"/>
              </a:rPr>
              <a:t>Resposta</a:t>
            </a:r>
            <a:r>
              <a:rPr lang="en-US" b="1" dirty="0">
                <a:latin typeface="Arial" panose="020B0604020202020204" pitchFamily="34" charset="0"/>
                <a:ea typeface="Times New Roman" panose="02020603050405020304" pitchFamily="18" charset="0"/>
                <a:cs typeface="Arial" panose="020B0604020202020204" pitchFamily="34" charset="0"/>
              </a:rPr>
              <a:t>: </a:t>
            </a:r>
            <a:endParaRPr lang="pt-BR" b="1"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40DB4DFE-69AE-4888-B118-191CDCE8DE09}"/>
              </a:ext>
            </a:extLst>
          </p:cNvPr>
          <p:cNvSpPr/>
          <p:nvPr/>
        </p:nvSpPr>
        <p:spPr>
          <a:xfrm>
            <a:off x="342801" y="4544657"/>
            <a:ext cx="1364476" cy="456535"/>
          </a:xfrm>
          <a:prstGeom prst="rect">
            <a:avLst/>
          </a:prstGeom>
        </p:spPr>
        <p:txBody>
          <a:bodyPr wrap="none">
            <a:spAutoFit/>
          </a:bodyPr>
          <a:lstStyle/>
          <a:p>
            <a:pPr algn="just">
              <a:lnSpc>
                <a:spcPct val="150000"/>
              </a:lnSpc>
            </a:pPr>
            <a:r>
              <a:rPr lang="en-US" b="1" dirty="0" err="1">
                <a:latin typeface="Arial" panose="020B0604020202020204" pitchFamily="34" charset="0"/>
                <a:ea typeface="Times New Roman" panose="02020603050405020304" pitchFamily="18" charset="0"/>
                <a:cs typeface="Arial" panose="020B0604020202020204" pitchFamily="34" charset="0"/>
              </a:rPr>
              <a:t>Resposta</a:t>
            </a:r>
            <a:r>
              <a:rPr lang="en-US" b="1" dirty="0">
                <a:latin typeface="Arial" panose="020B0604020202020204" pitchFamily="34" charset="0"/>
                <a:ea typeface="Times New Roman" panose="02020603050405020304" pitchFamily="18" charset="0"/>
                <a:cs typeface="Arial" panose="020B0604020202020204" pitchFamily="34" charset="0"/>
              </a:rPr>
              <a:t>: </a:t>
            </a:r>
            <a:endParaRPr lang="pt-BR" b="1" dirty="0">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4705C49F-80C0-4DA5-8F19-D3533016129D}"/>
              </a:ext>
            </a:extLst>
          </p:cNvPr>
          <p:cNvSpPr/>
          <p:nvPr/>
        </p:nvSpPr>
        <p:spPr>
          <a:xfrm>
            <a:off x="342801" y="2737105"/>
            <a:ext cx="3557384" cy="456535"/>
          </a:xfrm>
          <a:prstGeom prst="rect">
            <a:avLst/>
          </a:prstGeom>
        </p:spPr>
        <p:txBody>
          <a:bodyPr wrap="none">
            <a:spAutoFit/>
          </a:bodyPr>
          <a:lstStyle/>
          <a:p>
            <a:pPr algn="just">
              <a:lnSpc>
                <a:spcPct val="150000"/>
              </a:lnSpc>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Algo muito parecido com isso:</a:t>
            </a:r>
            <a:endParaRPr lang="pt-BR" b="1" dirty="0">
              <a:solidFill>
                <a:srgbClr val="FF0000"/>
              </a:solidFill>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86287708-4BA9-4C8E-B4A3-5E59715CF193}"/>
              </a:ext>
            </a:extLst>
          </p:cNvPr>
          <p:cNvSpPr/>
          <p:nvPr/>
        </p:nvSpPr>
        <p:spPr>
          <a:xfrm>
            <a:off x="3900185" y="2772196"/>
            <a:ext cx="1800493" cy="456535"/>
          </a:xfrm>
          <a:prstGeom prst="rect">
            <a:avLst/>
          </a:prstGeom>
        </p:spPr>
        <p:txBody>
          <a:bodyPr wrap="none">
            <a:spAutoFit/>
          </a:bodyPr>
          <a:lstStyle/>
          <a:p>
            <a:pPr algn="just">
              <a:lnSpc>
                <a:spcPct val="150000"/>
              </a:lnSpc>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           *          *</a:t>
            </a:r>
            <a:endParaRPr lang="pt-BR" b="1" dirty="0">
              <a:solidFill>
                <a:srgbClr val="FF0000"/>
              </a:solidFill>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262C2BEB-2C05-4272-AB52-7CC772342828}"/>
              </a:ext>
            </a:extLst>
          </p:cNvPr>
          <p:cNvSpPr/>
          <p:nvPr/>
        </p:nvSpPr>
        <p:spPr>
          <a:xfrm>
            <a:off x="1631057" y="4581128"/>
            <a:ext cx="9217024" cy="872034"/>
          </a:xfrm>
          <a:prstGeom prst="rect">
            <a:avLst/>
          </a:prstGeom>
        </p:spPr>
        <p:txBody>
          <a:bodyPr wrap="square">
            <a:spAutoFit/>
          </a:bodyPr>
          <a:lstStyle/>
          <a:p>
            <a:pPr algn="just">
              <a:lnSpc>
                <a:spcPct val="150000"/>
              </a:lnSpc>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O ano luz é uma medida de distância a qual corresponde à distância percorrida pela luz durante um ano.</a:t>
            </a:r>
            <a:endParaRPr lang="pt-BR"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719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6A818CC4-A784-4FB7-B899-38F462C1641C}"/>
              </a:ext>
            </a:extLst>
          </p:cNvPr>
          <p:cNvSpPr/>
          <p:nvPr/>
        </p:nvSpPr>
        <p:spPr>
          <a:xfrm>
            <a:off x="118889" y="116632"/>
            <a:ext cx="8064896" cy="2632003"/>
          </a:xfrm>
          <a:prstGeom prst="rect">
            <a:avLst/>
          </a:prstGeom>
        </p:spPr>
        <p:txBody>
          <a:bodyPr wrap="square">
            <a:spAutoFit/>
          </a:bodyPr>
          <a:lstStyle/>
          <a:p>
            <a:pPr algn="just">
              <a:lnSpc>
                <a:spcPct val="150000"/>
              </a:lnSpc>
              <a:spcAft>
                <a:spcPts val="0"/>
              </a:spcAft>
              <a:tabLst>
                <a:tab pos="5805170" algn="l"/>
              </a:tabLst>
            </a:pPr>
            <a:r>
              <a:rPr lang="pt-BR" sz="1600" b="1" dirty="0">
                <a:latin typeface="Arial" panose="020B0604020202020204" pitchFamily="34" charset="0"/>
                <a:ea typeface="Times New Roman" panose="02020603050405020304" pitchFamily="18" charset="0"/>
                <a:cs typeface="Arial" panose="020B0604020202020204" pitchFamily="34" charset="0"/>
              </a:rPr>
              <a:t>Questão 9) (1 ponto)</a:t>
            </a:r>
            <a:r>
              <a:rPr lang="pt-BR" sz="1600" dirty="0">
                <a:latin typeface="Arial" panose="020B0604020202020204" pitchFamily="34" charset="0"/>
                <a:ea typeface="Times New Roman" panose="02020603050405020304" pitchFamily="18" charset="0"/>
                <a:cs typeface="Arial" panose="020B0604020202020204" pitchFamily="34" charset="0"/>
              </a:rPr>
              <a:t> O céu visto aqui da Terra, durante o dia, é azul e isto porque a luz vinda do Sol (o único astro com luz própria do sistema solar) é espalhada pela atmosfera. Na luz que vem do Sol estão juntas todas as cores que vemos no arco-íris. Acontece que a cor azul é mais bem espalhada do que todas as outras quando entra na atmosfera terrestre. A cor vermelha é a menos espalhada. Assim sendo, dependendo do tipo de atmosfera que tem o planeta ou satélite, o céu pode ter cor diferente do nosso lindo azul.</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10C9AA5D-6B69-468B-B81C-3D8EDB216A86}"/>
              </a:ext>
            </a:extLst>
          </p:cNvPr>
          <p:cNvSpPr/>
          <p:nvPr/>
        </p:nvSpPr>
        <p:spPr>
          <a:xfrm>
            <a:off x="90111" y="2833360"/>
            <a:ext cx="1255472" cy="416011"/>
          </a:xfrm>
          <a:prstGeom prst="rect">
            <a:avLst/>
          </a:prstGeom>
        </p:spPr>
        <p:txBody>
          <a:bodyPr wrap="none">
            <a:spAutoFit/>
          </a:bodyPr>
          <a:lstStyle/>
          <a:p>
            <a:pPr algn="just">
              <a:lnSpc>
                <a:spcPct val="150000"/>
              </a:lnSpc>
              <a:spcAft>
                <a:spcPts val="0"/>
              </a:spcAft>
              <a:tabLst>
                <a:tab pos="1137920" algn="l"/>
              </a:tabLst>
            </a:pPr>
            <a:r>
              <a:rPr lang="pt-BR" sz="1600" b="1" dirty="0">
                <a:latin typeface="Arial" panose="020B0604020202020204" pitchFamily="34" charset="0"/>
                <a:ea typeface="Times New Roman" panose="02020603050405020304" pitchFamily="18" charset="0"/>
                <a:cs typeface="Arial" panose="020B0604020202020204" pitchFamily="34" charset="0"/>
              </a:rPr>
              <a:t>Perguntas:</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tângulo 4">
            <a:extLst>
              <a:ext uri="{FF2B5EF4-FFF2-40B4-BE49-F238E27FC236}">
                <a16:creationId xmlns:a16="http://schemas.microsoft.com/office/drawing/2014/main" id="{76C4FFE1-6B46-447A-97EE-A074D79304E1}"/>
              </a:ext>
            </a:extLst>
          </p:cNvPr>
          <p:cNvSpPr/>
          <p:nvPr/>
        </p:nvSpPr>
        <p:spPr>
          <a:xfrm>
            <a:off x="84457" y="3394700"/>
            <a:ext cx="10729192" cy="416011"/>
          </a:xfrm>
          <a:prstGeom prst="rect">
            <a:avLst/>
          </a:prstGeom>
        </p:spPr>
        <p:txBody>
          <a:bodyPr wrap="square">
            <a:spAutoFit/>
          </a:bodyPr>
          <a:lstStyle/>
          <a:p>
            <a:pPr algn="just">
              <a:lnSpc>
                <a:spcPct val="150000"/>
              </a:lnSpc>
              <a:spcAft>
                <a:spcPts val="0"/>
              </a:spcAft>
              <a:tabLst>
                <a:tab pos="5805170" algn="l"/>
              </a:tabLst>
            </a:pPr>
            <a:r>
              <a:rPr lang="pt-BR" sz="1600" b="1" dirty="0">
                <a:latin typeface="Arial" panose="020B0604020202020204" pitchFamily="34" charset="0"/>
                <a:ea typeface="Times New Roman" panose="02020603050405020304" pitchFamily="18" charset="0"/>
                <a:cs typeface="Arial" panose="020B0604020202020204" pitchFamily="34" charset="0"/>
              </a:rPr>
              <a:t>9a) (0,5 ponto) </a:t>
            </a:r>
            <a:r>
              <a:rPr lang="pt-BR" sz="1600" dirty="0">
                <a:latin typeface="Arial" panose="020B0604020202020204" pitchFamily="34" charset="0"/>
                <a:ea typeface="Times New Roman" panose="02020603050405020304" pitchFamily="18" charset="0"/>
                <a:cs typeface="Arial" panose="020B0604020202020204" pitchFamily="34" charset="0"/>
              </a:rPr>
              <a:t>Qual é a cor do Sol quando ele está bem pertinho de se pôr?</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tângulo 5">
            <a:extLst>
              <a:ext uri="{FF2B5EF4-FFF2-40B4-BE49-F238E27FC236}">
                <a16:creationId xmlns:a16="http://schemas.microsoft.com/office/drawing/2014/main" id="{2CC3654E-3039-45B8-9319-065CCC0C8C3F}"/>
              </a:ext>
            </a:extLst>
          </p:cNvPr>
          <p:cNvSpPr/>
          <p:nvPr/>
        </p:nvSpPr>
        <p:spPr>
          <a:xfrm>
            <a:off x="84457" y="3995815"/>
            <a:ext cx="1175322" cy="416011"/>
          </a:xfrm>
          <a:prstGeom prst="rect">
            <a:avLst/>
          </a:prstGeom>
        </p:spPr>
        <p:txBody>
          <a:bodyPr wrap="none">
            <a:spAutoFit/>
          </a:bodyPr>
          <a:lstStyle/>
          <a:p>
            <a:pPr algn="just">
              <a:lnSpc>
                <a:spcPct val="150000"/>
              </a:lnSpc>
            </a:pPr>
            <a:r>
              <a:rPr lang="pt-BR" sz="1600" b="1" dirty="0">
                <a:latin typeface="Arial" panose="020B0604020202020204" pitchFamily="34" charset="0"/>
                <a:ea typeface="Times New Roman" panose="02020603050405020304" pitchFamily="18" charset="0"/>
                <a:cs typeface="Arial" panose="020B0604020202020204" pitchFamily="34" charset="0"/>
              </a:rPr>
              <a:t>Resposta:</a:t>
            </a:r>
            <a:endParaRPr lang="pt-BR" sz="1600"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93463E37-2E63-48EE-84DC-CD38A1A3866C}"/>
              </a:ext>
            </a:extLst>
          </p:cNvPr>
          <p:cNvSpPr/>
          <p:nvPr/>
        </p:nvSpPr>
        <p:spPr>
          <a:xfrm>
            <a:off x="84457" y="4646720"/>
            <a:ext cx="11626933" cy="785343"/>
          </a:xfrm>
          <a:prstGeom prst="rect">
            <a:avLst/>
          </a:prstGeom>
        </p:spPr>
        <p:txBody>
          <a:bodyPr wrap="square">
            <a:spAutoFit/>
          </a:bodyPr>
          <a:lstStyle/>
          <a:p>
            <a:pPr algn="just">
              <a:lnSpc>
                <a:spcPct val="150000"/>
              </a:lnSpc>
              <a:spcAft>
                <a:spcPts val="0"/>
              </a:spcAft>
              <a:tabLst>
                <a:tab pos="5805170" algn="l"/>
              </a:tabLst>
            </a:pPr>
            <a:r>
              <a:rPr lang="pt-BR" sz="1600" b="1" dirty="0">
                <a:latin typeface="Arial" panose="020B0604020202020204" pitchFamily="34" charset="0"/>
                <a:ea typeface="Times New Roman" panose="02020603050405020304" pitchFamily="18" charset="0"/>
                <a:cs typeface="Arial" panose="020B0604020202020204" pitchFamily="34" charset="0"/>
              </a:rPr>
              <a:t>9b) (0,5 ponto) </a:t>
            </a:r>
            <a:r>
              <a:rPr lang="pt-BR" sz="1600" dirty="0">
                <a:latin typeface="Arial" panose="020B0604020202020204" pitchFamily="34" charset="0"/>
                <a:ea typeface="Times New Roman" panose="02020603050405020304" pitchFamily="18" charset="0"/>
                <a:cs typeface="Arial" panose="020B0604020202020204" pitchFamily="34" charset="0"/>
              </a:rPr>
              <a:t>Não tendo a Lua atmosfera, qual é a cor do céu da Lua? Uma ajudazinha: durante o dia e durante a noite o céu da Lua tem a mesma cor. Agora ficou fácil, não é mesmo?</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etângulo 7">
            <a:extLst>
              <a:ext uri="{FF2B5EF4-FFF2-40B4-BE49-F238E27FC236}">
                <a16:creationId xmlns:a16="http://schemas.microsoft.com/office/drawing/2014/main" id="{27C4A614-9E0C-41E8-AC27-EC8AD86A20BD}"/>
              </a:ext>
            </a:extLst>
          </p:cNvPr>
          <p:cNvSpPr/>
          <p:nvPr/>
        </p:nvSpPr>
        <p:spPr>
          <a:xfrm>
            <a:off x="1775073" y="5949280"/>
            <a:ext cx="1175322" cy="416011"/>
          </a:xfrm>
          <a:prstGeom prst="rect">
            <a:avLst/>
          </a:prstGeom>
        </p:spPr>
        <p:txBody>
          <a:bodyPr wrap="none">
            <a:spAutoFit/>
          </a:bodyPr>
          <a:lstStyle/>
          <a:p>
            <a:pPr algn="just">
              <a:lnSpc>
                <a:spcPct val="150000"/>
              </a:lnSpc>
            </a:pPr>
            <a:r>
              <a:rPr lang="pt-BR" sz="1600" b="1" dirty="0">
                <a:latin typeface="Arial" panose="020B0604020202020204" pitchFamily="34" charset="0"/>
                <a:ea typeface="Times New Roman" panose="02020603050405020304" pitchFamily="18" charset="0"/>
                <a:cs typeface="Arial" panose="020B0604020202020204" pitchFamily="34" charset="0"/>
              </a:rPr>
              <a:t>Resposta:</a:t>
            </a:r>
            <a:endParaRPr lang="pt-BR" sz="1600" dirty="0">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624D7F38-BAB1-4F10-BA79-CE2E78D897A6}"/>
              </a:ext>
            </a:extLst>
          </p:cNvPr>
          <p:cNvSpPr/>
          <p:nvPr/>
        </p:nvSpPr>
        <p:spPr>
          <a:xfrm>
            <a:off x="1199009" y="3995031"/>
            <a:ext cx="5718104" cy="416011"/>
          </a:xfrm>
          <a:prstGeom prst="rect">
            <a:avLst/>
          </a:prstGeom>
        </p:spPr>
        <p:txBody>
          <a:bodyPr wrap="none">
            <a:spAutoFit/>
          </a:bodyPr>
          <a:lstStyle/>
          <a:p>
            <a:pPr algn="just">
              <a:lnSpc>
                <a:spcPct val="150000"/>
              </a:lnSpc>
            </a:pPr>
            <a:r>
              <a:rPr lang="pt-BR"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Vermelho/avermelhado/laranja/alaranjado ou algo assim.</a:t>
            </a:r>
            <a:endParaRPr lang="pt-BR" sz="1600" b="1" dirty="0">
              <a:solidFill>
                <a:srgbClr val="FF0000"/>
              </a:solidFill>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CD47DA93-2BB1-4CAD-A5AA-F7A5C642F88F}"/>
              </a:ext>
            </a:extLst>
          </p:cNvPr>
          <p:cNvSpPr/>
          <p:nvPr/>
        </p:nvSpPr>
        <p:spPr>
          <a:xfrm>
            <a:off x="2877093" y="6026737"/>
            <a:ext cx="3058851" cy="338554"/>
          </a:xfrm>
          <a:prstGeom prst="rect">
            <a:avLst/>
          </a:prstGeom>
        </p:spPr>
        <p:txBody>
          <a:bodyPr wrap="none">
            <a:spAutoFit/>
          </a:bodyPr>
          <a:lstStyle/>
          <a:p>
            <a:pPr algn="just"/>
            <a:r>
              <a:rPr lang="pt-BR"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Preto/Escuro/Não tem cor/</a:t>
            </a:r>
            <a:r>
              <a:rPr lang="pt-BR" sz="16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etc</a:t>
            </a:r>
            <a:endParaRPr lang="pt-BR"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41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A4FE4C26-F0A0-484B-A3CB-71B1D67C8D46}"/>
              </a:ext>
            </a:extLst>
          </p:cNvPr>
          <p:cNvSpPr/>
          <p:nvPr/>
        </p:nvSpPr>
        <p:spPr>
          <a:xfrm>
            <a:off x="190897" y="228485"/>
            <a:ext cx="7992888" cy="1703030"/>
          </a:xfrm>
          <a:prstGeom prst="rect">
            <a:avLst/>
          </a:prstGeom>
        </p:spPr>
        <p:txBody>
          <a:bodyPr wrap="square">
            <a:spAutoFit/>
          </a:bodyPr>
          <a:lstStyle/>
          <a:p>
            <a:pPr algn="just">
              <a:lnSpc>
                <a:spcPct val="150000"/>
              </a:lnSpc>
              <a:spcAft>
                <a:spcPts val="0"/>
              </a:spcAft>
              <a:tabLst>
                <a:tab pos="5805170" algn="l"/>
              </a:tabLst>
            </a:pPr>
            <a:r>
              <a:rPr lang="pt-BR" b="1" dirty="0">
                <a:latin typeface="Arial" panose="020B0604020202020204" pitchFamily="34" charset="0"/>
                <a:ea typeface="Times New Roman" panose="02020603050405020304" pitchFamily="18" charset="0"/>
                <a:cs typeface="Arial" panose="020B0604020202020204" pitchFamily="34" charset="0"/>
              </a:rPr>
              <a:t>Questão 10) (1 ponto) </a:t>
            </a:r>
            <a:r>
              <a:rPr lang="pt-BR" dirty="0">
                <a:latin typeface="Arial" panose="020B0604020202020204" pitchFamily="34" charset="0"/>
                <a:ea typeface="Times New Roman" panose="02020603050405020304" pitchFamily="18" charset="0"/>
                <a:cs typeface="Arial" panose="020B0604020202020204" pitchFamily="34" charset="0"/>
              </a:rPr>
              <a:t>Nesta questão vamos ver o quanto você sabe sobre as características do sistema solar.</a:t>
            </a:r>
            <a:r>
              <a:rPr lang="pt-BR" b="1" dirty="0">
                <a:latin typeface="Arial" panose="020B0604020202020204" pitchFamily="34" charset="0"/>
                <a:ea typeface="Times New Roman" panose="02020603050405020304" pitchFamily="18" charset="0"/>
                <a:cs typeface="Arial" panose="020B0604020202020204" pitchFamily="34" charset="0"/>
              </a:rPr>
              <a:t> </a:t>
            </a:r>
            <a:r>
              <a:rPr lang="pt-BR" dirty="0">
                <a:latin typeface="Arial" panose="020B0604020202020204" pitchFamily="34" charset="0"/>
                <a:ea typeface="Times New Roman" panose="02020603050405020304" pitchFamily="18" charset="0"/>
                <a:cs typeface="Arial" panose="020B0604020202020204" pitchFamily="34" charset="0"/>
              </a:rPr>
              <a:t>Escreva na coluna da direita o nome do planeta correspondente à afirmação da coluna da esquerda. Obs. Pode haver nomes repetidos. (Obs. cada item correto vale 0,2 pontos).</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E1F3DB6F-245B-4DF0-927A-36D40DF88935}"/>
              </a:ext>
            </a:extLst>
          </p:cNvPr>
          <p:cNvSpPr/>
          <p:nvPr/>
        </p:nvSpPr>
        <p:spPr>
          <a:xfrm>
            <a:off x="190897" y="2160811"/>
            <a:ext cx="1300356" cy="456535"/>
          </a:xfrm>
          <a:prstGeom prst="rect">
            <a:avLst/>
          </a:prstGeom>
        </p:spPr>
        <p:txBody>
          <a:bodyPr wrap="none">
            <a:spAutoFit/>
          </a:bodyPr>
          <a:lstStyle/>
          <a:p>
            <a:pPr algn="just">
              <a:lnSpc>
                <a:spcPct val="150000"/>
              </a:lnSpc>
              <a:spcAft>
                <a:spcPts val="0"/>
              </a:spcAft>
              <a:tabLst>
                <a:tab pos="5805170" algn="l"/>
              </a:tabLst>
            </a:pPr>
            <a:r>
              <a:rPr lang="pt-BR" b="1" dirty="0">
                <a:latin typeface="Arial" panose="020B0604020202020204" pitchFamily="34" charset="0"/>
                <a:ea typeface="Times New Roman" panose="02020603050405020304" pitchFamily="18" charset="0"/>
                <a:cs typeface="Arial" panose="020B0604020202020204" pitchFamily="34" charset="0"/>
              </a:rPr>
              <a:t>Resposta:</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Imagem 5">
            <a:extLst>
              <a:ext uri="{FF2B5EF4-FFF2-40B4-BE49-F238E27FC236}">
                <a16:creationId xmlns:a16="http://schemas.microsoft.com/office/drawing/2014/main" id="{C181A9DB-EE70-45C9-A1E2-B0FFF98028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001" y="2813985"/>
            <a:ext cx="9801849" cy="3310916"/>
          </a:xfrm>
          <a:prstGeom prst="rect">
            <a:avLst/>
          </a:prstGeom>
        </p:spPr>
      </p:pic>
      <p:sp>
        <p:nvSpPr>
          <p:cNvPr id="7" name="Retângulo 6">
            <a:extLst>
              <a:ext uri="{FF2B5EF4-FFF2-40B4-BE49-F238E27FC236}">
                <a16:creationId xmlns:a16="http://schemas.microsoft.com/office/drawing/2014/main" id="{126FC029-3A31-4E4E-BCFC-495985DE707C}"/>
              </a:ext>
            </a:extLst>
          </p:cNvPr>
          <p:cNvSpPr/>
          <p:nvPr/>
        </p:nvSpPr>
        <p:spPr>
          <a:xfrm>
            <a:off x="9551937" y="3244334"/>
            <a:ext cx="800219"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Marte</a:t>
            </a:r>
            <a:endParaRPr lang="pt-BR" b="1" dirty="0">
              <a:solidFill>
                <a:srgbClr val="FF0000"/>
              </a:solidFill>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75E3E51D-73BC-4D70-AE12-8934902BBA7F}"/>
              </a:ext>
            </a:extLst>
          </p:cNvPr>
          <p:cNvSpPr/>
          <p:nvPr/>
        </p:nvSpPr>
        <p:spPr>
          <a:xfrm>
            <a:off x="9398048" y="3810305"/>
            <a:ext cx="1159292"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Mercúrio</a:t>
            </a:r>
            <a:endParaRPr lang="pt-BR" b="1" dirty="0">
              <a:solidFill>
                <a:srgbClr val="FF0000"/>
              </a:solidFill>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0BA1F865-9D40-4FD6-80C4-72F1C064B3A2}"/>
              </a:ext>
            </a:extLst>
          </p:cNvPr>
          <p:cNvSpPr/>
          <p:nvPr/>
        </p:nvSpPr>
        <p:spPr>
          <a:xfrm>
            <a:off x="9551937" y="4439017"/>
            <a:ext cx="877163"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Vênus</a:t>
            </a:r>
            <a:endParaRPr lang="pt-BR" b="1" dirty="0">
              <a:solidFill>
                <a:srgbClr val="FF0000"/>
              </a:solidFill>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B712B335-32F0-43EA-BE5C-33B705E4ECC2}"/>
              </a:ext>
            </a:extLst>
          </p:cNvPr>
          <p:cNvSpPr/>
          <p:nvPr/>
        </p:nvSpPr>
        <p:spPr>
          <a:xfrm>
            <a:off x="9500640" y="5046165"/>
            <a:ext cx="954107"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Júpiter</a:t>
            </a:r>
            <a:endParaRPr lang="pt-BR" b="1" dirty="0">
              <a:solidFill>
                <a:srgbClr val="FF0000"/>
              </a:solidFill>
              <a:latin typeface="Arial" panose="020B0604020202020204" pitchFamily="34" charset="0"/>
              <a:cs typeface="Arial" panose="020B0604020202020204" pitchFamily="34" charset="0"/>
            </a:endParaRPr>
          </a:p>
        </p:txBody>
      </p:sp>
      <p:sp>
        <p:nvSpPr>
          <p:cNvPr id="11" name="Retângulo 10">
            <a:extLst>
              <a:ext uri="{FF2B5EF4-FFF2-40B4-BE49-F238E27FC236}">
                <a16:creationId xmlns:a16="http://schemas.microsoft.com/office/drawing/2014/main" id="{0CE51481-C4BA-4C0F-8C9C-44FF1A35D69F}"/>
              </a:ext>
            </a:extLst>
          </p:cNvPr>
          <p:cNvSpPr/>
          <p:nvPr/>
        </p:nvSpPr>
        <p:spPr>
          <a:xfrm>
            <a:off x="9468580" y="5612136"/>
            <a:ext cx="1056700"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Saturno</a:t>
            </a:r>
            <a:endParaRPr lang="pt-BR"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768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extLst>
              <p:ext uri="{D42A27DB-BD31-4B8C-83A1-F6EECF244321}">
                <p14:modId xmlns:p14="http://schemas.microsoft.com/office/powerpoint/2010/main" val="1883560685"/>
              </p:ext>
            </p:extLst>
          </p:nvPr>
        </p:nvGraphicFramePr>
        <p:xfrm>
          <a:off x="3858579" y="748162"/>
          <a:ext cx="4167068" cy="5442318"/>
        </p:xfrm>
        <a:graphic>
          <a:graphicData uri="http://schemas.openxmlformats.org/drawingml/2006/table">
            <a:tbl>
              <a:tblPr firstRow="1" bandRow="1">
                <a:tableStyleId>{5C22544A-7EE6-4342-B048-85BDC9FD1C3A}</a:tableStyleId>
              </a:tblPr>
              <a:tblGrid>
                <a:gridCol w="685419">
                  <a:extLst>
                    <a:ext uri="{9D8B030D-6E8A-4147-A177-3AD203B41FA5}">
                      <a16:colId xmlns:a16="http://schemas.microsoft.com/office/drawing/2014/main" val="77620037"/>
                    </a:ext>
                  </a:extLst>
                </a:gridCol>
                <a:gridCol w="3481649">
                  <a:extLst>
                    <a:ext uri="{9D8B030D-6E8A-4147-A177-3AD203B41FA5}">
                      <a16:colId xmlns:a16="http://schemas.microsoft.com/office/drawing/2014/main" val="3578718802"/>
                    </a:ext>
                  </a:extLst>
                </a:gridCol>
              </a:tblGrid>
              <a:tr h="386817">
                <a:tc gridSpan="2">
                  <a:txBody>
                    <a:bodyPr/>
                    <a:lstStyle/>
                    <a:p>
                      <a:pPr algn="ctr"/>
                      <a:r>
                        <a:rPr lang="pt-BR" sz="1800" dirty="0" smtClean="0">
                          <a:solidFill>
                            <a:schemeClr val="tx1"/>
                          </a:solidFill>
                        </a:rPr>
                        <a:t>Contatos:</a:t>
                      </a:r>
                      <a:endParaRPr lang="pt-BR" sz="1800" dirty="0">
                        <a:solidFill>
                          <a:schemeClr val="tx1"/>
                        </a:solidFill>
                      </a:endParaRPr>
                    </a:p>
                  </a:txBody>
                  <a:tcPr marL="89273" marR="89273" marT="44637" marB="44637">
                    <a:solidFill>
                      <a:schemeClr val="accent6">
                        <a:lumMod val="60000"/>
                        <a:lumOff val="40000"/>
                      </a:schemeClr>
                    </a:solidFill>
                  </a:tcPr>
                </a:tc>
                <a:tc hMerge="1">
                  <a:txBody>
                    <a:bodyPr/>
                    <a:lstStyle/>
                    <a:p>
                      <a:endParaRPr lang="pt-BR" dirty="0"/>
                    </a:p>
                  </a:txBody>
                  <a:tcPr/>
                </a:tc>
                <a:extLst>
                  <a:ext uri="{0D108BD9-81ED-4DB2-BD59-A6C34878D82A}">
                    <a16:rowId xmlns:a16="http://schemas.microsoft.com/office/drawing/2014/main" val="1427671705"/>
                  </a:ext>
                </a:extLst>
              </a:tr>
              <a:tr h="624615">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obabr</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640790837"/>
                  </a:ext>
                </a:extLst>
              </a:tr>
              <a:tr h="607057">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oba_olimpiada</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203746611"/>
                  </a:ext>
                </a:extLst>
              </a:tr>
              <a:tr h="56242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obaoficial</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3635729194"/>
                  </a:ext>
                </a:extLst>
              </a:tr>
              <a:tr h="62491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canal_oba_mobfog</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10419485"/>
                  </a:ext>
                </a:extLst>
              </a:tr>
              <a:tr h="55320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oba.secretaria@gmail.com</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71587587"/>
                  </a:ext>
                </a:extLst>
              </a:tr>
              <a:tr h="60145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(21) 98272-3810</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529904417"/>
                  </a:ext>
                </a:extLst>
              </a:tr>
              <a:tr h="1095030">
                <a:tc>
                  <a:txBody>
                    <a:bodyPr/>
                    <a:lstStyle/>
                    <a:p>
                      <a:endParaRPr lang="pt-BR" sz="1800" dirty="0"/>
                    </a:p>
                  </a:txBody>
                  <a:tcPr marL="89273" marR="89273" marT="44637" marB="44637">
                    <a:solidFill>
                      <a:schemeClr val="bg1"/>
                    </a:solidFill>
                  </a:tcPr>
                </a:tc>
                <a:tc>
                  <a:txBody>
                    <a:bodyPr/>
                    <a:lstStyle/>
                    <a:p>
                      <a:r>
                        <a:rPr lang="pt-BR" sz="1800" dirty="0" smtClean="0">
                          <a:latin typeface="Arial" panose="020B0604020202020204" pitchFamily="34" charset="0"/>
                          <a:cs typeface="Arial" panose="020B0604020202020204" pitchFamily="34" charset="0"/>
                        </a:rPr>
                        <a:t>(21) 2334-0082</a:t>
                      </a:r>
                    </a:p>
                    <a:p>
                      <a:r>
                        <a:rPr lang="pt-BR" sz="1800" dirty="0" smtClean="0">
                          <a:latin typeface="Arial" panose="020B0604020202020204" pitchFamily="34" charset="0"/>
                          <a:cs typeface="Arial" panose="020B0604020202020204" pitchFamily="34" charset="0"/>
                        </a:rPr>
                        <a:t>(21) 4104-4047</a:t>
                      </a:r>
                    </a:p>
                    <a:p>
                      <a:r>
                        <a:rPr lang="pt-BR" sz="1800" dirty="0" smtClean="0">
                          <a:latin typeface="Arial" panose="020B0604020202020204" pitchFamily="34" charset="0"/>
                          <a:cs typeface="Arial" panose="020B0604020202020204" pitchFamily="34" charset="0"/>
                        </a:rPr>
                        <a:t>(21) 2254-1139</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146621586"/>
                  </a:ext>
                </a:extLst>
              </a:tr>
              <a:tr h="38681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www.oba.org.br</a:t>
                      </a:r>
                    </a:p>
                  </a:txBody>
                  <a:tcPr marL="89273" marR="89273" marT="44637" marB="44637">
                    <a:solidFill>
                      <a:schemeClr val="accent6">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dirty="0" smtClean="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88160636"/>
                  </a:ext>
                </a:extLst>
              </a:tr>
            </a:tbl>
          </a:graphicData>
        </a:graphic>
      </p:graphicFrame>
      <p:grpSp>
        <p:nvGrpSpPr>
          <p:cNvPr id="2" name="Agrupar 1"/>
          <p:cNvGrpSpPr/>
          <p:nvPr/>
        </p:nvGrpSpPr>
        <p:grpSpPr>
          <a:xfrm>
            <a:off x="3892430" y="1221538"/>
            <a:ext cx="651692" cy="4341089"/>
            <a:chOff x="3960784" y="1167955"/>
            <a:chExt cx="667511" cy="4446461"/>
          </a:xfrm>
        </p:grpSpPr>
        <p:pic>
          <p:nvPicPr>
            <p:cNvPr id="7" name="Imagem 6"/>
            <p:cNvPicPr>
              <a:picLocks noChangeAspect="1"/>
            </p:cNvPicPr>
            <p:nvPr/>
          </p:nvPicPr>
          <p:blipFill>
            <a:blip r:embed="rId2"/>
            <a:stretch>
              <a:fillRect/>
            </a:stretch>
          </p:blipFill>
          <p:spPr>
            <a:xfrm>
              <a:off x="4009233" y="4171188"/>
              <a:ext cx="530717" cy="528828"/>
            </a:xfrm>
            <a:prstGeom prst="rect">
              <a:avLst/>
            </a:prstGeom>
          </p:spPr>
        </p:pic>
        <p:pic>
          <p:nvPicPr>
            <p:cNvPr id="8" name="Imagem 7"/>
            <p:cNvPicPr>
              <a:picLocks noChangeAspect="1"/>
            </p:cNvPicPr>
            <p:nvPr/>
          </p:nvPicPr>
          <p:blipFill>
            <a:blip r:embed="rId3"/>
            <a:stretch>
              <a:fillRect/>
            </a:stretch>
          </p:blipFill>
          <p:spPr>
            <a:xfrm>
              <a:off x="4041810" y="2391918"/>
              <a:ext cx="477018" cy="470154"/>
            </a:xfrm>
            <a:prstGeom prst="rect">
              <a:avLst/>
            </a:prstGeom>
          </p:spPr>
        </p:pic>
        <p:pic>
          <p:nvPicPr>
            <p:cNvPr id="9" name="Imagem 8"/>
            <p:cNvPicPr>
              <a:picLocks noChangeAspect="1"/>
            </p:cNvPicPr>
            <p:nvPr/>
          </p:nvPicPr>
          <p:blipFill>
            <a:blip r:embed="rId4"/>
            <a:stretch>
              <a:fillRect/>
            </a:stretch>
          </p:blipFill>
          <p:spPr>
            <a:xfrm>
              <a:off x="4035524" y="1773936"/>
              <a:ext cx="508521" cy="512064"/>
            </a:xfrm>
            <a:prstGeom prst="rect">
              <a:avLst/>
            </a:prstGeom>
          </p:spPr>
        </p:pic>
        <p:pic>
          <p:nvPicPr>
            <p:cNvPr id="10" name="Imagem 9"/>
            <p:cNvPicPr>
              <a:picLocks noChangeAspect="1"/>
            </p:cNvPicPr>
            <p:nvPr/>
          </p:nvPicPr>
          <p:blipFill>
            <a:blip r:embed="rId5"/>
            <a:stretch>
              <a:fillRect/>
            </a:stretch>
          </p:blipFill>
          <p:spPr>
            <a:xfrm>
              <a:off x="3988470" y="2969133"/>
              <a:ext cx="580515" cy="551307"/>
            </a:xfrm>
            <a:prstGeom prst="rect">
              <a:avLst/>
            </a:prstGeom>
          </p:spPr>
        </p:pic>
        <p:pic>
          <p:nvPicPr>
            <p:cNvPr id="11" name="Imagem 10"/>
            <p:cNvPicPr>
              <a:picLocks noChangeAspect="1"/>
            </p:cNvPicPr>
            <p:nvPr/>
          </p:nvPicPr>
          <p:blipFill>
            <a:blip r:embed="rId6"/>
            <a:stretch>
              <a:fillRect/>
            </a:stretch>
          </p:blipFill>
          <p:spPr>
            <a:xfrm>
              <a:off x="3997422" y="3632454"/>
              <a:ext cx="564933" cy="436626"/>
            </a:xfrm>
            <a:prstGeom prst="rect">
              <a:avLst/>
            </a:prstGeom>
          </p:spPr>
        </p:pic>
        <p:pic>
          <p:nvPicPr>
            <p:cNvPr id="1026" name="Picture 2" descr="Telefone, redondo, ícone - Baixar PNG/SVG Transparen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0784" y="4946905"/>
              <a:ext cx="667511" cy="66751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p:cNvPicPr>
              <a:picLocks noChangeAspect="1"/>
            </p:cNvPicPr>
            <p:nvPr/>
          </p:nvPicPr>
          <p:blipFill>
            <a:blip r:embed="rId8"/>
            <a:stretch>
              <a:fillRect/>
            </a:stretch>
          </p:blipFill>
          <p:spPr>
            <a:xfrm>
              <a:off x="4050954" y="1167955"/>
              <a:ext cx="470514" cy="468821"/>
            </a:xfrm>
            <a:prstGeom prst="rect">
              <a:avLst/>
            </a:prstGeom>
          </p:spPr>
        </p:pic>
      </p:grpSp>
      <p:pic>
        <p:nvPicPr>
          <p:cNvPr id="26" name="Imagem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239" y="2164725"/>
            <a:ext cx="4022027" cy="2669263"/>
          </a:xfrm>
          <a:prstGeom prst="rect">
            <a:avLst/>
          </a:prstGeom>
        </p:spPr>
      </p:pic>
      <p:pic>
        <p:nvPicPr>
          <p:cNvPr id="27" name="Imagem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84485" y="2593994"/>
            <a:ext cx="2734749" cy="1746866"/>
          </a:xfrm>
          <a:prstGeom prst="rect">
            <a:avLst/>
          </a:prstGeom>
        </p:spPr>
      </p:pic>
    </p:spTree>
    <p:extLst>
      <p:ext uri="{BB962C8B-B14F-4D97-AF65-F5344CB8AC3E}">
        <p14:creationId xmlns:p14="http://schemas.microsoft.com/office/powerpoint/2010/main" val="114822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anim calcmode="lin" valueType="num">
                                      <p:cBhvr>
                                        <p:cTn id="13" dur="2000" fill="hold"/>
                                        <p:tgtEl>
                                          <p:spTgt spid="27"/>
                                        </p:tgtEl>
                                        <p:attrNameLst>
                                          <p:attrName>ppt_w</p:attrName>
                                        </p:attrNameLst>
                                      </p:cBhvr>
                                      <p:tavLst>
                                        <p:tav tm="0" fmla="#ppt_w*sin(2.5*pi*$)">
                                          <p:val>
                                            <p:fltVal val="0"/>
                                          </p:val>
                                        </p:tav>
                                        <p:tav tm="100000">
                                          <p:val>
                                            <p:fltVal val="1"/>
                                          </p:val>
                                        </p:tav>
                                      </p:tavLst>
                                    </p:anim>
                                    <p:anim calcmode="lin" valueType="num">
                                      <p:cBhvr>
                                        <p:cTn id="14" dur="2000" fill="hold"/>
                                        <p:tgtEl>
                                          <p:spTgt spid="27"/>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1B908AE-5658-47B2-BCAB-9C2968B92BA0}"/>
              </a:ext>
            </a:extLst>
          </p:cNvPr>
          <p:cNvSpPr/>
          <p:nvPr/>
        </p:nvSpPr>
        <p:spPr>
          <a:xfrm>
            <a:off x="118889" y="116632"/>
            <a:ext cx="8064896" cy="2118529"/>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Questão 1) (1 ponto)</a:t>
            </a:r>
            <a:r>
              <a:rPr lang="pt-BR" dirty="0">
                <a:latin typeface="Arial" panose="020B0604020202020204" pitchFamily="34" charset="0"/>
                <a:ea typeface="Times New Roman" panose="02020603050405020304" pitchFamily="18" charset="0"/>
                <a:cs typeface="Arial" panose="020B0604020202020204" pitchFamily="34" charset="0"/>
              </a:rPr>
              <a:t> Em alguns livros didáticos existem “fotos” do planeta Plutão, mas de fato não existem fotos de Plutão. Nenhuma nave chegou perto dele o suficiente para fotografá-lo. Nem mesmo o poderoso telescópio chamado Hubble, que está em órbita da Terra, consegue fotografar </a:t>
            </a:r>
            <a:r>
              <a:rPr lang="pt-BR" u="sng" dirty="0">
                <a:latin typeface="Arial" panose="020B0604020202020204" pitchFamily="34" charset="0"/>
                <a:ea typeface="Times New Roman" panose="02020603050405020304" pitchFamily="18" charset="0"/>
                <a:cs typeface="Arial" panose="020B0604020202020204" pitchFamily="34" charset="0"/>
              </a:rPr>
              <a:t>detalhes</a:t>
            </a:r>
            <a:r>
              <a:rPr lang="pt-BR" dirty="0">
                <a:latin typeface="Arial" panose="020B0604020202020204" pitchFamily="34" charset="0"/>
                <a:ea typeface="Times New Roman" panose="02020603050405020304" pitchFamily="18" charset="0"/>
                <a:cs typeface="Arial" panose="020B0604020202020204" pitchFamily="34" charset="0"/>
              </a:rPr>
              <a:t> da sua superfície. </a:t>
            </a:r>
            <a:endParaRPr lang="pt-BR"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2544F908-D21B-483D-8454-A760F019B868}"/>
              </a:ext>
            </a:extLst>
          </p:cNvPr>
          <p:cNvSpPr/>
          <p:nvPr/>
        </p:nvSpPr>
        <p:spPr>
          <a:xfrm>
            <a:off x="126778" y="2230175"/>
            <a:ext cx="1390124" cy="456535"/>
          </a:xfrm>
          <a:prstGeom prst="rect">
            <a:avLst/>
          </a:prstGeom>
        </p:spPr>
        <p:txBody>
          <a:bodyPr wrap="none">
            <a:spAutoFit/>
          </a:bodyPr>
          <a:lstStyle/>
          <a:p>
            <a:pPr algn="just">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Perguntas:</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tângulo 4">
            <a:extLst>
              <a:ext uri="{FF2B5EF4-FFF2-40B4-BE49-F238E27FC236}">
                <a16:creationId xmlns:a16="http://schemas.microsoft.com/office/drawing/2014/main" id="{30651BF0-34AD-4FE7-99A6-35FE84C0C46F}"/>
              </a:ext>
            </a:extLst>
          </p:cNvPr>
          <p:cNvSpPr/>
          <p:nvPr/>
        </p:nvSpPr>
        <p:spPr>
          <a:xfrm>
            <a:off x="126778" y="2785234"/>
            <a:ext cx="11593288" cy="1287532"/>
          </a:xfrm>
          <a:prstGeom prst="rect">
            <a:avLst/>
          </a:prstGeom>
        </p:spPr>
        <p:txBody>
          <a:bodyPr wrap="square">
            <a:spAutoFit/>
          </a:bodyPr>
          <a:lstStyle/>
          <a:p>
            <a:pPr algn="just">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1a) (0,5 ponto) </a:t>
            </a:r>
            <a:r>
              <a:rPr lang="pt-BR" dirty="0">
                <a:latin typeface="Arial" panose="020B0604020202020204" pitchFamily="34" charset="0"/>
                <a:ea typeface="Times New Roman" panose="02020603050405020304" pitchFamily="18" charset="0"/>
                <a:cs typeface="Arial" panose="020B0604020202020204" pitchFamily="34" charset="0"/>
              </a:rPr>
              <a:t>Qual é o nome do menor planeta do sistema solar? Cuidado! Tem livros velhos que dizem que é Mercúrio, mas isso está errado. Hoje os astrônomos têm certeza que Mercúrio não é o menor planeta do sistema solar.</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tângulo 5">
            <a:extLst>
              <a:ext uri="{FF2B5EF4-FFF2-40B4-BE49-F238E27FC236}">
                <a16:creationId xmlns:a16="http://schemas.microsoft.com/office/drawing/2014/main" id="{A5DC26AE-D930-4F39-B36C-8226D2A8095D}"/>
              </a:ext>
            </a:extLst>
          </p:cNvPr>
          <p:cNvSpPr/>
          <p:nvPr/>
        </p:nvSpPr>
        <p:spPr>
          <a:xfrm>
            <a:off x="118889" y="4166304"/>
            <a:ext cx="3736920" cy="456535"/>
          </a:xfrm>
          <a:prstGeom prst="rect">
            <a:avLst/>
          </a:prstGeom>
        </p:spPr>
        <p:txBody>
          <a:bodyPr wrap="non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Resposta: . . . . . . . . . . . . . . . . . . .</a:t>
            </a:r>
            <a:endParaRPr lang="pt-BR"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4C32C6FD-501F-4081-8714-17C2F259BA72}"/>
              </a:ext>
            </a:extLst>
          </p:cNvPr>
          <p:cNvSpPr/>
          <p:nvPr/>
        </p:nvSpPr>
        <p:spPr>
          <a:xfrm>
            <a:off x="118889" y="4800253"/>
            <a:ext cx="11593288" cy="872034"/>
          </a:xfrm>
          <a:prstGeom prst="rect">
            <a:avLst/>
          </a:prstGeom>
        </p:spPr>
        <p:txBody>
          <a:bodyPr wrap="square">
            <a:spAutoFit/>
          </a:bodyPr>
          <a:lstStyle/>
          <a:p>
            <a:pPr algn="just">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1b) (0,5 ponto) </a:t>
            </a:r>
            <a:r>
              <a:rPr lang="pt-BR" dirty="0">
                <a:latin typeface="Arial" panose="020B0604020202020204" pitchFamily="34" charset="0"/>
                <a:ea typeface="Times New Roman" panose="02020603050405020304" pitchFamily="18" charset="0"/>
                <a:cs typeface="Arial" panose="020B0604020202020204" pitchFamily="34" charset="0"/>
              </a:rPr>
              <a:t>Qual é o nome do planeta que normalmente é o mais distante do sistema solar? Este planeta foi descoberto em 18 de Fevereiro de 1930 por </a:t>
            </a:r>
            <a:r>
              <a:rPr lang="pt-BR" dirty="0" err="1">
                <a:latin typeface="Arial" panose="020B0604020202020204" pitchFamily="34" charset="0"/>
                <a:ea typeface="Times New Roman" panose="02020603050405020304" pitchFamily="18" charset="0"/>
                <a:cs typeface="Arial" panose="020B0604020202020204" pitchFamily="34" charset="0"/>
              </a:rPr>
              <a:t>Clyde</a:t>
            </a:r>
            <a:r>
              <a:rPr lang="pt-BR" dirty="0">
                <a:latin typeface="Arial" panose="020B0604020202020204" pitchFamily="34" charset="0"/>
                <a:ea typeface="Times New Roman" panose="02020603050405020304" pitchFamily="18" charset="0"/>
                <a:cs typeface="Arial" panose="020B0604020202020204" pitchFamily="34" charset="0"/>
              </a:rPr>
              <a:t> William </a:t>
            </a:r>
            <a:r>
              <a:rPr lang="pt-BR" dirty="0" err="1">
                <a:latin typeface="Arial" panose="020B0604020202020204" pitchFamily="34" charset="0"/>
                <a:ea typeface="Times New Roman" panose="02020603050405020304" pitchFamily="18" charset="0"/>
                <a:cs typeface="Arial" panose="020B0604020202020204" pitchFamily="34" charset="0"/>
              </a:rPr>
              <a:t>Tombaugh</a:t>
            </a:r>
            <a:r>
              <a:rPr lang="pt-BR" dirty="0">
                <a:latin typeface="Arial" panose="020B0604020202020204" pitchFamily="34" charset="0"/>
                <a:ea typeface="Times New Roman" panose="02020603050405020304" pitchFamily="18" charset="0"/>
                <a:cs typeface="Arial" panose="020B0604020202020204" pitchFamily="34" charset="0"/>
              </a:rPr>
              <a:t>.</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etângulo 7">
            <a:extLst>
              <a:ext uri="{FF2B5EF4-FFF2-40B4-BE49-F238E27FC236}">
                <a16:creationId xmlns:a16="http://schemas.microsoft.com/office/drawing/2014/main" id="{8DC9F503-4AF4-4535-BFD0-1789A49C1053}"/>
              </a:ext>
            </a:extLst>
          </p:cNvPr>
          <p:cNvSpPr/>
          <p:nvPr/>
        </p:nvSpPr>
        <p:spPr>
          <a:xfrm>
            <a:off x="1703065" y="6000071"/>
            <a:ext cx="3736920" cy="456535"/>
          </a:xfrm>
          <a:prstGeom prst="rect">
            <a:avLst/>
          </a:prstGeom>
        </p:spPr>
        <p:txBody>
          <a:bodyPr wrap="non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Resposta: . . . . . . . . . . . . . . . . . . .</a:t>
            </a:r>
            <a:endParaRPr lang="pt-BR" dirty="0">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EE0E6CF4-1F6A-448E-BD31-6F63171EF605}"/>
              </a:ext>
            </a:extLst>
          </p:cNvPr>
          <p:cNvSpPr/>
          <p:nvPr/>
        </p:nvSpPr>
        <p:spPr>
          <a:xfrm>
            <a:off x="1919089" y="4124593"/>
            <a:ext cx="889987" cy="456535"/>
          </a:xfrm>
          <a:prstGeom prst="rect">
            <a:avLst/>
          </a:prstGeom>
        </p:spPr>
        <p:txBody>
          <a:bodyPr wrap="none">
            <a:spAutoFit/>
          </a:bodyPr>
          <a:lstStyle/>
          <a:p>
            <a:pPr algn="just">
              <a:lnSpc>
                <a:spcPct val="150000"/>
              </a:lnSpc>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Plutão</a:t>
            </a:r>
            <a:endParaRPr lang="pt-BR" b="1" dirty="0">
              <a:solidFill>
                <a:srgbClr val="FF0000"/>
              </a:solidFill>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29B9D1F3-B85F-4DEC-BDCE-B73DBFE8E365}"/>
              </a:ext>
            </a:extLst>
          </p:cNvPr>
          <p:cNvSpPr/>
          <p:nvPr/>
        </p:nvSpPr>
        <p:spPr>
          <a:xfrm>
            <a:off x="3571525" y="5949280"/>
            <a:ext cx="889987" cy="456535"/>
          </a:xfrm>
          <a:prstGeom prst="rect">
            <a:avLst/>
          </a:prstGeom>
        </p:spPr>
        <p:txBody>
          <a:bodyPr wrap="none">
            <a:spAutoFit/>
          </a:bodyPr>
          <a:lstStyle/>
          <a:p>
            <a:pPr algn="just">
              <a:lnSpc>
                <a:spcPct val="150000"/>
              </a:lnSpc>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Plutão</a:t>
            </a:r>
            <a:endParaRPr lang="pt-BR"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08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9E816ADF-AFF4-4BE5-A0E7-717074E85D05}"/>
              </a:ext>
            </a:extLst>
          </p:cNvPr>
          <p:cNvSpPr/>
          <p:nvPr/>
        </p:nvSpPr>
        <p:spPr>
          <a:xfrm>
            <a:off x="50761" y="184242"/>
            <a:ext cx="8136904" cy="2118529"/>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Questão 2) (1 ponto)</a:t>
            </a:r>
            <a:r>
              <a:rPr lang="pt-BR" dirty="0">
                <a:latin typeface="Arial" panose="020B0604020202020204" pitchFamily="34" charset="0"/>
                <a:ea typeface="Times New Roman" panose="02020603050405020304" pitchFamily="18" charset="0"/>
                <a:cs typeface="Arial" panose="020B0604020202020204" pitchFamily="34" charset="0"/>
              </a:rPr>
              <a:t> Geralmente os livros didáticos descrevem o sistema solar como tendo nove planetas. Muitas pessoas acabam pensando que além de Plutão, não existe mais nada. Na verdade depois de Plutão o sistema solar ainda continua. Só que lá não tem planetas grandes ou pequenos como Plutão. </a:t>
            </a:r>
            <a:endParaRPr lang="pt-BR" dirty="0">
              <a:latin typeface="Arial" panose="020B0604020202020204" pitchFamily="34" charset="0"/>
              <a:cs typeface="Arial" panose="020B0604020202020204" pitchFamily="34" charset="0"/>
            </a:endParaRPr>
          </a:p>
        </p:txBody>
      </p:sp>
      <p:sp>
        <p:nvSpPr>
          <p:cNvPr id="12" name="Retângulo 11">
            <a:extLst>
              <a:ext uri="{FF2B5EF4-FFF2-40B4-BE49-F238E27FC236}">
                <a16:creationId xmlns:a16="http://schemas.microsoft.com/office/drawing/2014/main" id="{08CC71B2-DDDA-4EE0-AB60-9652BBD3F1BC}"/>
              </a:ext>
            </a:extLst>
          </p:cNvPr>
          <p:cNvSpPr/>
          <p:nvPr/>
        </p:nvSpPr>
        <p:spPr>
          <a:xfrm>
            <a:off x="41227" y="2638794"/>
            <a:ext cx="11661416" cy="872034"/>
          </a:xfrm>
          <a:prstGeom prst="rect">
            <a:avLst/>
          </a:prstGeom>
        </p:spPr>
        <p:txBody>
          <a:bodyPr wrap="square">
            <a:spAutoFit/>
          </a:bodyPr>
          <a:lstStyle/>
          <a:p>
            <a:pPr algn="just">
              <a:lnSpc>
                <a:spcPct val="150000"/>
              </a:lnSpc>
            </a:pPr>
            <a:r>
              <a:rPr lang="pt-BR" dirty="0">
                <a:latin typeface="Arial" panose="020B0604020202020204" pitchFamily="34" charset="0"/>
                <a:ea typeface="Times New Roman" panose="02020603050405020304" pitchFamily="18" charset="0"/>
                <a:cs typeface="Arial" panose="020B0604020202020204" pitchFamily="34" charset="0"/>
              </a:rPr>
              <a:t>Depois de Plutão existe uma região chamada de “Cinturão de </a:t>
            </a:r>
            <a:r>
              <a:rPr lang="pt-BR" dirty="0" err="1">
                <a:latin typeface="Arial" panose="020B0604020202020204" pitchFamily="34" charset="0"/>
                <a:ea typeface="Times New Roman" panose="02020603050405020304" pitchFamily="18" charset="0"/>
                <a:cs typeface="Arial" panose="020B0604020202020204" pitchFamily="34" charset="0"/>
              </a:rPr>
              <a:t>Kuiper</a:t>
            </a:r>
            <a:r>
              <a:rPr lang="pt-BR" dirty="0">
                <a:latin typeface="Arial" panose="020B0604020202020204" pitchFamily="34" charset="0"/>
                <a:ea typeface="Times New Roman" panose="02020603050405020304" pitchFamily="18" charset="0"/>
                <a:cs typeface="Arial" panose="020B0604020202020204" pitchFamily="34" charset="0"/>
              </a:rPr>
              <a:t>”. Ele é um pouco parecido com o “Cinturão de Asteroides” que existe entre Marte e Júpiter, do qual você talvez já tenha ouvido falar ou lido sobre ele. </a:t>
            </a:r>
            <a:endParaRPr lang="pt-BR" dirty="0">
              <a:latin typeface="Arial" panose="020B0604020202020204" pitchFamily="34" charset="0"/>
              <a:cs typeface="Arial" panose="020B0604020202020204" pitchFamily="34" charset="0"/>
            </a:endParaRPr>
          </a:p>
        </p:txBody>
      </p:sp>
      <p:sp>
        <p:nvSpPr>
          <p:cNvPr id="13" name="Retângulo 12">
            <a:extLst>
              <a:ext uri="{FF2B5EF4-FFF2-40B4-BE49-F238E27FC236}">
                <a16:creationId xmlns:a16="http://schemas.microsoft.com/office/drawing/2014/main" id="{7F69AAEC-F50D-43E0-AEF3-01CCC8C63CD5}"/>
              </a:ext>
            </a:extLst>
          </p:cNvPr>
          <p:cNvSpPr/>
          <p:nvPr/>
        </p:nvSpPr>
        <p:spPr>
          <a:xfrm>
            <a:off x="50761" y="4077072"/>
            <a:ext cx="11661416" cy="878574"/>
          </a:xfrm>
          <a:prstGeom prst="rect">
            <a:avLst/>
          </a:prstGeom>
        </p:spPr>
        <p:txBody>
          <a:bodyPr wrap="square">
            <a:spAutoFit/>
          </a:bodyPr>
          <a:lstStyle/>
          <a:p>
            <a:pPr algn="just">
              <a:lnSpc>
                <a:spcPct val="150000"/>
              </a:lnSpc>
            </a:pPr>
            <a:r>
              <a:rPr lang="pt-BR" dirty="0">
                <a:latin typeface="Arial" panose="020B0604020202020204" pitchFamily="34" charset="0"/>
                <a:ea typeface="Times New Roman" panose="02020603050405020304" pitchFamily="18" charset="0"/>
                <a:cs typeface="Arial" panose="020B0604020202020204" pitchFamily="34" charset="0"/>
              </a:rPr>
              <a:t>Chamamos de “Cinturão” por que eles são como “cintas” (destas usadas para a calça não cair), mas são bem largas. Neste “Cinturão de </a:t>
            </a:r>
            <a:r>
              <a:rPr lang="pt-BR" dirty="0" err="1">
                <a:latin typeface="Arial" panose="020B0604020202020204" pitchFamily="34" charset="0"/>
                <a:ea typeface="Times New Roman" panose="02020603050405020304" pitchFamily="18" charset="0"/>
                <a:cs typeface="Arial" panose="020B0604020202020204" pitchFamily="34" charset="0"/>
              </a:rPr>
              <a:t>Kuiper</a:t>
            </a:r>
            <a:r>
              <a:rPr lang="pt-BR" dirty="0">
                <a:latin typeface="Arial" panose="020B0604020202020204" pitchFamily="34" charset="0"/>
                <a:ea typeface="Times New Roman" panose="02020603050405020304" pitchFamily="18" charset="0"/>
                <a:cs typeface="Arial" panose="020B0604020202020204" pitchFamily="34" charset="0"/>
              </a:rPr>
              <a:t>” já foram identificados dezenas de asteroides.</a:t>
            </a:r>
            <a:endParaRPr lang="pt-BR" dirty="0"/>
          </a:p>
        </p:txBody>
      </p:sp>
    </p:spTree>
    <p:extLst>
      <p:ext uri="{BB962C8B-B14F-4D97-AF65-F5344CB8AC3E}">
        <p14:creationId xmlns:p14="http://schemas.microsoft.com/office/powerpoint/2010/main" val="2813382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2AFA45DD-1F5C-4866-A9F9-1715953334B8}"/>
              </a:ext>
            </a:extLst>
          </p:cNvPr>
          <p:cNvSpPr/>
          <p:nvPr/>
        </p:nvSpPr>
        <p:spPr>
          <a:xfrm>
            <a:off x="82885" y="203586"/>
            <a:ext cx="1390124" cy="456535"/>
          </a:xfrm>
          <a:prstGeom prst="rect">
            <a:avLst/>
          </a:prstGeom>
        </p:spPr>
        <p:txBody>
          <a:bodyPr wrap="none">
            <a:spAutoFit/>
          </a:bodyPr>
          <a:lstStyle/>
          <a:p>
            <a:pPr algn="just" hangingPunct="0">
              <a:lnSpc>
                <a:spcPct val="150000"/>
              </a:lnSpc>
              <a:spcAft>
                <a:spcPts val="0"/>
              </a:spcAft>
            </a:pPr>
            <a:r>
              <a:rPr lang="pt-PT" b="1" dirty="0">
                <a:latin typeface="Arial" panose="020B0604020202020204" pitchFamily="34" charset="0"/>
                <a:ea typeface="Times New Roman" panose="02020603050405020304" pitchFamily="18" charset="0"/>
                <a:cs typeface="Arial" panose="020B0604020202020204" pitchFamily="34" charset="0"/>
              </a:rPr>
              <a:t>Perguntas:</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C7B43FD6-C1ED-4CD6-8F45-E8FBE67D0DEC}"/>
              </a:ext>
            </a:extLst>
          </p:cNvPr>
          <p:cNvSpPr/>
          <p:nvPr/>
        </p:nvSpPr>
        <p:spPr>
          <a:xfrm>
            <a:off x="82885" y="764704"/>
            <a:ext cx="8100900" cy="1287532"/>
          </a:xfrm>
          <a:prstGeom prst="rect">
            <a:avLst/>
          </a:prstGeom>
        </p:spPr>
        <p:txBody>
          <a:bodyPr wrap="square">
            <a:spAutoFit/>
          </a:bodyPr>
          <a:lstStyle/>
          <a:p>
            <a:pPr algn="just" hangingPunct="0">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2a) (0,5 ponto) </a:t>
            </a:r>
            <a:r>
              <a:rPr lang="pt-BR" dirty="0">
                <a:latin typeface="Arial" panose="020B0604020202020204" pitchFamily="34" charset="0"/>
                <a:ea typeface="Times New Roman" panose="02020603050405020304" pitchFamily="18" charset="0"/>
                <a:cs typeface="Arial" panose="020B0604020202020204" pitchFamily="34" charset="0"/>
              </a:rPr>
              <a:t>Você acha que já existe alguma foto com </a:t>
            </a:r>
            <a:r>
              <a:rPr lang="pt-BR" u="sng" dirty="0">
                <a:latin typeface="Arial" panose="020B0604020202020204" pitchFamily="34" charset="0"/>
                <a:ea typeface="Times New Roman" panose="02020603050405020304" pitchFamily="18" charset="0"/>
                <a:cs typeface="Arial" panose="020B0604020202020204" pitchFamily="34" charset="0"/>
              </a:rPr>
              <a:t>detalhes</a:t>
            </a:r>
            <a:r>
              <a:rPr lang="pt-BR" dirty="0">
                <a:latin typeface="Arial" panose="020B0604020202020204" pitchFamily="34" charset="0"/>
                <a:ea typeface="Times New Roman" panose="02020603050405020304" pitchFamily="18" charset="0"/>
                <a:cs typeface="Arial" panose="020B0604020202020204" pitchFamily="34" charset="0"/>
              </a:rPr>
              <a:t> da superfície dos </a:t>
            </a:r>
            <a:r>
              <a:rPr lang="pt-BR" dirty="0" err="1">
                <a:latin typeface="Arial" panose="020B0604020202020204" pitchFamily="34" charset="0"/>
                <a:ea typeface="Times New Roman" panose="02020603050405020304" pitchFamily="18" charset="0"/>
                <a:cs typeface="Arial" panose="020B0604020202020204" pitchFamily="34" charset="0"/>
              </a:rPr>
              <a:t>asteróides</a:t>
            </a:r>
            <a:r>
              <a:rPr lang="pt-BR" dirty="0">
                <a:latin typeface="Arial" panose="020B0604020202020204" pitchFamily="34" charset="0"/>
                <a:ea typeface="Times New Roman" panose="02020603050405020304" pitchFamily="18" charset="0"/>
                <a:cs typeface="Arial" panose="020B0604020202020204" pitchFamily="34" charset="0"/>
              </a:rPr>
              <a:t> do “Cinturão de </a:t>
            </a:r>
            <a:r>
              <a:rPr lang="pt-BR" dirty="0" err="1">
                <a:latin typeface="Arial" panose="020B0604020202020204" pitchFamily="34" charset="0"/>
                <a:ea typeface="Times New Roman" panose="02020603050405020304" pitchFamily="18" charset="0"/>
                <a:cs typeface="Arial" panose="020B0604020202020204" pitchFamily="34" charset="0"/>
              </a:rPr>
              <a:t>Kuiper</a:t>
            </a:r>
            <a:r>
              <a:rPr lang="pt-BR" dirty="0">
                <a:latin typeface="Arial" panose="020B0604020202020204" pitchFamily="34" charset="0"/>
                <a:ea typeface="Times New Roman" panose="02020603050405020304" pitchFamily="18" charset="0"/>
                <a:cs typeface="Arial" panose="020B0604020202020204" pitchFamily="34" charset="0"/>
              </a:rPr>
              <a:t>”? Pense bem! Eles são pequeníssimos e estão depois de Plutão.</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tângulo 4">
            <a:extLst>
              <a:ext uri="{FF2B5EF4-FFF2-40B4-BE49-F238E27FC236}">
                <a16:creationId xmlns:a16="http://schemas.microsoft.com/office/drawing/2014/main" id="{9A96E820-D6AF-4A94-AB79-1FADFCC78A65}"/>
              </a:ext>
            </a:extLst>
          </p:cNvPr>
          <p:cNvSpPr/>
          <p:nvPr/>
        </p:nvSpPr>
        <p:spPr>
          <a:xfrm>
            <a:off x="86156" y="2487474"/>
            <a:ext cx="3736920" cy="456535"/>
          </a:xfrm>
          <a:prstGeom prst="rect">
            <a:avLst/>
          </a:prstGeom>
        </p:spPr>
        <p:txBody>
          <a:bodyPr wrap="non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Resposta: . . . . . . . . . . . . . . . . . . .</a:t>
            </a:r>
            <a:endParaRPr lang="pt-BR"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0684AB31-7F96-48FF-A42D-E36680F47BB7}"/>
              </a:ext>
            </a:extLst>
          </p:cNvPr>
          <p:cNvSpPr/>
          <p:nvPr/>
        </p:nvSpPr>
        <p:spPr>
          <a:xfrm>
            <a:off x="82885" y="3379248"/>
            <a:ext cx="11701300" cy="1287532"/>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2b) (0,5 ponto)</a:t>
            </a:r>
            <a:r>
              <a:rPr lang="pt-BR" dirty="0">
                <a:latin typeface="Arial" panose="020B0604020202020204" pitchFamily="34" charset="0"/>
                <a:ea typeface="Times New Roman" panose="02020603050405020304" pitchFamily="18" charset="0"/>
                <a:cs typeface="Arial" panose="020B0604020202020204" pitchFamily="34" charset="0"/>
              </a:rPr>
              <a:t> Se nem de Plutão existe foto com detalhes de sua superfície, você acha que é possível já existir foto com detalhes da única lua de Plutão, chamada Caronte? Pense bem! As Luas são sempre menores do que os Planetas. </a:t>
            </a:r>
            <a:endParaRPr lang="pt-BR"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E5F4F697-FC80-4F80-AC16-BADDB4FC7347}"/>
              </a:ext>
            </a:extLst>
          </p:cNvPr>
          <p:cNvSpPr/>
          <p:nvPr/>
        </p:nvSpPr>
        <p:spPr>
          <a:xfrm>
            <a:off x="86156" y="5013176"/>
            <a:ext cx="3736920" cy="456535"/>
          </a:xfrm>
          <a:prstGeom prst="rect">
            <a:avLst/>
          </a:prstGeom>
        </p:spPr>
        <p:txBody>
          <a:bodyPr wrap="non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Resposta: . . . . . . . . . . . . . . . . . . .</a:t>
            </a:r>
            <a:endParaRPr lang="pt-BR" dirty="0">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99B929C4-6F9B-4151-84E9-598D8406D72A}"/>
              </a:ext>
            </a:extLst>
          </p:cNvPr>
          <p:cNvSpPr/>
          <p:nvPr/>
        </p:nvSpPr>
        <p:spPr>
          <a:xfrm>
            <a:off x="1909725" y="2432405"/>
            <a:ext cx="620683" cy="456535"/>
          </a:xfrm>
          <a:prstGeom prst="rect">
            <a:avLst/>
          </a:prstGeom>
        </p:spPr>
        <p:txBody>
          <a:bodyPr wrap="none">
            <a:spAutoFit/>
          </a:bodyPr>
          <a:lstStyle/>
          <a:p>
            <a:pPr algn="just">
              <a:lnSpc>
                <a:spcPct val="150000"/>
              </a:lnSpc>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Não</a:t>
            </a:r>
            <a:endParaRPr lang="pt-BR" b="1" dirty="0">
              <a:solidFill>
                <a:srgbClr val="FF0000"/>
              </a:solidFill>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FB737BD9-CA4C-4C44-8E8F-75190759FD76}"/>
              </a:ext>
            </a:extLst>
          </p:cNvPr>
          <p:cNvSpPr/>
          <p:nvPr/>
        </p:nvSpPr>
        <p:spPr>
          <a:xfrm>
            <a:off x="2063105" y="4941168"/>
            <a:ext cx="620683" cy="456535"/>
          </a:xfrm>
          <a:prstGeom prst="rect">
            <a:avLst/>
          </a:prstGeom>
        </p:spPr>
        <p:txBody>
          <a:bodyPr wrap="none">
            <a:spAutoFit/>
          </a:bodyPr>
          <a:lstStyle/>
          <a:p>
            <a:pPr algn="just">
              <a:lnSpc>
                <a:spcPct val="150000"/>
              </a:lnSpc>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Não</a:t>
            </a:r>
            <a:endParaRPr lang="pt-BR"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048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6DD5DAD0-1B59-4C53-A891-559CC809672D}"/>
              </a:ext>
            </a:extLst>
          </p:cNvPr>
          <p:cNvSpPr/>
          <p:nvPr/>
        </p:nvSpPr>
        <p:spPr>
          <a:xfrm>
            <a:off x="118889" y="116632"/>
            <a:ext cx="8064896" cy="1893339"/>
          </a:xfrm>
          <a:prstGeom prst="rect">
            <a:avLst/>
          </a:prstGeom>
        </p:spPr>
        <p:txBody>
          <a:bodyPr wrap="square">
            <a:spAutoFit/>
          </a:bodyPr>
          <a:lstStyle/>
          <a:p>
            <a:pPr algn="just">
              <a:lnSpc>
                <a:spcPct val="150000"/>
              </a:lnSpc>
            </a:pPr>
            <a:r>
              <a:rPr lang="pt-BR" sz="1600" b="1" dirty="0">
                <a:latin typeface="Arial" panose="020B0604020202020204" pitchFamily="34" charset="0"/>
                <a:ea typeface="Times New Roman" panose="02020603050405020304" pitchFamily="18" charset="0"/>
                <a:cs typeface="Arial" panose="020B0604020202020204" pitchFamily="34" charset="0"/>
              </a:rPr>
              <a:t>Questão 3) (1 ponto) </a:t>
            </a:r>
            <a:r>
              <a:rPr lang="pt-BR" sz="1600" dirty="0">
                <a:latin typeface="Arial" panose="020B0604020202020204" pitchFamily="34" charset="0"/>
                <a:ea typeface="Times New Roman" panose="02020603050405020304" pitchFamily="18" charset="0"/>
                <a:cs typeface="Arial" panose="020B0604020202020204" pitchFamily="34" charset="0"/>
              </a:rPr>
              <a:t>Apesar de Plutão ser o menor e mais distante planeta do sistema solar já temos bastante informações sobre ele. Por exemplo, sabemos que ele tem só uma lua, a qual chamamos de Caronte. Caronte tem algo de muito interessante. Caronte fica sempre com a </a:t>
            </a:r>
            <a:r>
              <a:rPr lang="pt-BR" sz="1600" u="sng" dirty="0">
                <a:latin typeface="Arial" panose="020B0604020202020204" pitchFamily="34" charset="0"/>
                <a:ea typeface="Times New Roman" panose="02020603050405020304" pitchFamily="18" charset="0"/>
                <a:cs typeface="Arial" panose="020B0604020202020204" pitchFamily="34" charset="0"/>
              </a:rPr>
              <a:t>mesma</a:t>
            </a:r>
            <a:r>
              <a:rPr lang="pt-BR" sz="1600" dirty="0">
                <a:latin typeface="Arial" panose="020B0604020202020204" pitchFamily="34" charset="0"/>
                <a:ea typeface="Times New Roman" panose="02020603050405020304" pitchFamily="18" charset="0"/>
                <a:cs typeface="Arial" panose="020B0604020202020204" pitchFamily="34" charset="0"/>
              </a:rPr>
              <a:t> face virada para Plutão e Plutão também fica sempre com a </a:t>
            </a:r>
            <a:r>
              <a:rPr lang="pt-BR" sz="1600" u="sng" dirty="0">
                <a:latin typeface="Arial" panose="020B0604020202020204" pitchFamily="34" charset="0"/>
                <a:ea typeface="Times New Roman" panose="02020603050405020304" pitchFamily="18" charset="0"/>
                <a:cs typeface="Arial" panose="020B0604020202020204" pitchFamily="34" charset="0"/>
              </a:rPr>
              <a:t>mesma</a:t>
            </a:r>
            <a:r>
              <a:rPr lang="pt-BR" sz="1600" dirty="0">
                <a:latin typeface="Arial" panose="020B0604020202020204" pitchFamily="34" charset="0"/>
                <a:ea typeface="Times New Roman" panose="02020603050405020304" pitchFamily="18" charset="0"/>
                <a:cs typeface="Arial" panose="020B0604020202020204" pitchFamily="34" charset="0"/>
              </a:rPr>
              <a:t> face virada para Caronte.</a:t>
            </a:r>
            <a:endParaRPr lang="pt-BR" sz="16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22479F18-8939-4149-BBCE-F1BC76920EED}"/>
              </a:ext>
            </a:extLst>
          </p:cNvPr>
          <p:cNvSpPr/>
          <p:nvPr/>
        </p:nvSpPr>
        <p:spPr>
          <a:xfrm>
            <a:off x="118888" y="2155221"/>
            <a:ext cx="11665297" cy="1154675"/>
          </a:xfrm>
          <a:prstGeom prst="rect">
            <a:avLst/>
          </a:prstGeom>
        </p:spPr>
        <p:txBody>
          <a:bodyPr wrap="square">
            <a:spAutoFit/>
          </a:bodyPr>
          <a:lstStyle/>
          <a:p>
            <a:pPr algn="just">
              <a:lnSpc>
                <a:spcPct val="150000"/>
              </a:lnSpc>
              <a:spcAft>
                <a:spcPts val="0"/>
              </a:spcAft>
            </a:pPr>
            <a:r>
              <a:rPr lang="pt-BR" sz="1600" dirty="0">
                <a:latin typeface="Arial" panose="020B0604020202020204" pitchFamily="34" charset="0"/>
                <a:ea typeface="Times New Roman" panose="02020603050405020304" pitchFamily="18" charset="0"/>
                <a:cs typeface="Arial" panose="020B0604020202020204" pitchFamily="34" charset="0"/>
              </a:rPr>
              <a:t>Se você morasse em Plutão na face (ou hemisfério) que fica virada para Caronte, toda noite você veria Caronte no mesmo lugarzinho no céu (céu de Plutão, claro!). Por outro lado, se você morasse em Plutão na face oposta àquela virada para Caronte, você nunca veria Caronte a menos que viajasse até o outro hemisfério de Plutão. </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tângulo 4">
            <a:extLst>
              <a:ext uri="{FF2B5EF4-FFF2-40B4-BE49-F238E27FC236}">
                <a16:creationId xmlns:a16="http://schemas.microsoft.com/office/drawing/2014/main" id="{22F77DF2-A735-4CB4-BC6D-F75E218D0025}"/>
              </a:ext>
            </a:extLst>
          </p:cNvPr>
          <p:cNvSpPr/>
          <p:nvPr/>
        </p:nvSpPr>
        <p:spPr>
          <a:xfrm>
            <a:off x="118888" y="3396343"/>
            <a:ext cx="1255472" cy="416011"/>
          </a:xfrm>
          <a:prstGeom prst="rect">
            <a:avLst/>
          </a:prstGeom>
        </p:spPr>
        <p:txBody>
          <a:bodyPr wrap="none">
            <a:spAutoFit/>
          </a:bodyPr>
          <a:lstStyle/>
          <a:p>
            <a:pPr algn="just">
              <a:lnSpc>
                <a:spcPct val="150000"/>
              </a:lnSpc>
              <a:spcAft>
                <a:spcPts val="0"/>
              </a:spcAft>
            </a:pPr>
            <a:r>
              <a:rPr lang="pt-BR" sz="1600" b="1" dirty="0">
                <a:latin typeface="Arial" panose="020B0604020202020204" pitchFamily="34" charset="0"/>
                <a:ea typeface="Times New Roman" panose="02020603050405020304" pitchFamily="18" charset="0"/>
                <a:cs typeface="Arial" panose="020B0604020202020204" pitchFamily="34" charset="0"/>
              </a:rPr>
              <a:t>Perguntas:</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tângulo 5">
            <a:extLst>
              <a:ext uri="{FF2B5EF4-FFF2-40B4-BE49-F238E27FC236}">
                <a16:creationId xmlns:a16="http://schemas.microsoft.com/office/drawing/2014/main" id="{47FA9CFF-C25D-488C-B772-E5BE30510B97}"/>
              </a:ext>
            </a:extLst>
          </p:cNvPr>
          <p:cNvSpPr/>
          <p:nvPr/>
        </p:nvSpPr>
        <p:spPr>
          <a:xfrm>
            <a:off x="126419" y="3861048"/>
            <a:ext cx="11657766" cy="1154675"/>
          </a:xfrm>
          <a:prstGeom prst="rect">
            <a:avLst/>
          </a:prstGeom>
        </p:spPr>
        <p:txBody>
          <a:bodyPr wrap="square">
            <a:spAutoFit/>
          </a:bodyPr>
          <a:lstStyle/>
          <a:p>
            <a:pPr algn="just">
              <a:lnSpc>
                <a:spcPct val="150000"/>
              </a:lnSpc>
              <a:spcAft>
                <a:spcPts val="0"/>
              </a:spcAft>
            </a:pPr>
            <a:r>
              <a:rPr lang="pt-BR" sz="1600" b="1" dirty="0">
                <a:latin typeface="Arial" panose="020B0604020202020204" pitchFamily="34" charset="0"/>
                <a:ea typeface="Times New Roman" panose="02020603050405020304" pitchFamily="18" charset="0"/>
                <a:cs typeface="Arial" panose="020B0604020202020204" pitchFamily="34" charset="0"/>
              </a:rPr>
              <a:t>3a) (0,5 ponto) </a:t>
            </a:r>
            <a:r>
              <a:rPr lang="pt-BR" sz="1600" dirty="0">
                <a:latin typeface="Arial" panose="020B0604020202020204" pitchFamily="34" charset="0"/>
                <a:ea typeface="Times New Roman" panose="02020603050405020304" pitchFamily="18" charset="0"/>
                <a:cs typeface="Arial" panose="020B0604020202020204" pitchFamily="34" charset="0"/>
              </a:rPr>
              <a:t>Tem um outro planeta, o qual, tal qual Plutão, também só tem uma lua (ou satélite natural) e esta lua fica sempre com a </a:t>
            </a:r>
            <a:r>
              <a:rPr lang="pt-BR" sz="1600" u="sng" dirty="0">
                <a:latin typeface="Arial" panose="020B0604020202020204" pitchFamily="34" charset="0"/>
                <a:ea typeface="Times New Roman" panose="02020603050405020304" pitchFamily="18" charset="0"/>
                <a:cs typeface="Arial" panose="020B0604020202020204" pitchFamily="34" charset="0"/>
              </a:rPr>
              <a:t>mesma</a:t>
            </a:r>
            <a:r>
              <a:rPr lang="pt-BR" sz="1600" dirty="0">
                <a:latin typeface="Arial" panose="020B0604020202020204" pitchFamily="34" charset="0"/>
                <a:ea typeface="Times New Roman" panose="02020603050405020304" pitchFamily="18" charset="0"/>
                <a:cs typeface="Arial" panose="020B0604020202020204" pitchFamily="34" charset="0"/>
              </a:rPr>
              <a:t> face virada para o planeta, mas diferentemente de Plutão, este planeta não fica sempre com a mesma face virada para esta sua lua. Pergunta: Qual é o nome deste planeta?</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tângulo 6">
            <a:extLst>
              <a:ext uri="{FF2B5EF4-FFF2-40B4-BE49-F238E27FC236}">
                <a16:creationId xmlns:a16="http://schemas.microsoft.com/office/drawing/2014/main" id="{EAC156E5-B5E3-40AA-9C74-AAD707A1297C}"/>
              </a:ext>
            </a:extLst>
          </p:cNvPr>
          <p:cNvSpPr/>
          <p:nvPr/>
        </p:nvSpPr>
        <p:spPr>
          <a:xfrm>
            <a:off x="126419" y="5257111"/>
            <a:ext cx="3368230" cy="416011"/>
          </a:xfrm>
          <a:prstGeom prst="rect">
            <a:avLst/>
          </a:prstGeom>
        </p:spPr>
        <p:txBody>
          <a:bodyPr wrap="none">
            <a:spAutoFit/>
          </a:bodyPr>
          <a:lstStyle/>
          <a:p>
            <a:pPr algn="just">
              <a:lnSpc>
                <a:spcPct val="150000"/>
              </a:lnSpc>
            </a:pPr>
            <a:r>
              <a:rPr lang="pt-BR" sz="1600" b="1" dirty="0">
                <a:latin typeface="Arial" panose="020B0604020202020204" pitchFamily="34" charset="0"/>
                <a:ea typeface="Times New Roman" panose="02020603050405020304" pitchFamily="18" charset="0"/>
                <a:cs typeface="Arial" panose="020B0604020202020204" pitchFamily="34" charset="0"/>
              </a:rPr>
              <a:t>Resposta: . . . . . . . . . . . . . . . . . . .</a:t>
            </a:r>
            <a:endParaRPr lang="pt-BR" sz="1600" dirty="0">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73DDC0D5-AD5D-4FDB-BD50-B235500133AF}"/>
              </a:ext>
            </a:extLst>
          </p:cNvPr>
          <p:cNvSpPr/>
          <p:nvPr/>
        </p:nvSpPr>
        <p:spPr>
          <a:xfrm>
            <a:off x="1450269" y="5938229"/>
            <a:ext cx="5022529" cy="416011"/>
          </a:xfrm>
          <a:prstGeom prst="rect">
            <a:avLst/>
          </a:prstGeom>
        </p:spPr>
        <p:txBody>
          <a:bodyPr wrap="none">
            <a:spAutoFit/>
          </a:bodyPr>
          <a:lstStyle/>
          <a:p>
            <a:pPr algn="just">
              <a:lnSpc>
                <a:spcPct val="150000"/>
              </a:lnSpc>
              <a:spcAft>
                <a:spcPts val="0"/>
              </a:spcAft>
            </a:pPr>
            <a:r>
              <a:rPr lang="pt-BR" sz="1600" b="1" dirty="0">
                <a:latin typeface="Arial" panose="020B0604020202020204" pitchFamily="34" charset="0"/>
                <a:ea typeface="Times New Roman" panose="02020603050405020304" pitchFamily="18" charset="0"/>
                <a:cs typeface="Arial" panose="020B0604020202020204" pitchFamily="34" charset="0"/>
              </a:rPr>
              <a:t>3b) (0,5 ponto) </a:t>
            </a:r>
            <a:r>
              <a:rPr lang="pt-BR" sz="1600" dirty="0">
                <a:latin typeface="Arial" panose="020B0604020202020204" pitchFamily="34" charset="0"/>
                <a:ea typeface="Times New Roman" panose="02020603050405020304" pitchFamily="18" charset="0"/>
                <a:cs typeface="Arial" panose="020B0604020202020204" pitchFamily="34" charset="0"/>
              </a:rPr>
              <a:t>Qual é o nome da lua deste planeta?</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Retângulo 8">
            <a:extLst>
              <a:ext uri="{FF2B5EF4-FFF2-40B4-BE49-F238E27FC236}">
                <a16:creationId xmlns:a16="http://schemas.microsoft.com/office/drawing/2014/main" id="{1E704488-1F7E-49E1-82B0-8FA2BE2A8976}"/>
              </a:ext>
            </a:extLst>
          </p:cNvPr>
          <p:cNvSpPr/>
          <p:nvPr/>
        </p:nvSpPr>
        <p:spPr>
          <a:xfrm>
            <a:off x="6472798" y="5938229"/>
            <a:ext cx="3368230" cy="416011"/>
          </a:xfrm>
          <a:prstGeom prst="rect">
            <a:avLst/>
          </a:prstGeom>
        </p:spPr>
        <p:txBody>
          <a:bodyPr wrap="none">
            <a:spAutoFit/>
          </a:bodyPr>
          <a:lstStyle/>
          <a:p>
            <a:pPr algn="just">
              <a:lnSpc>
                <a:spcPct val="150000"/>
              </a:lnSpc>
            </a:pPr>
            <a:r>
              <a:rPr lang="pt-BR" sz="1600" b="1" dirty="0">
                <a:latin typeface="Arial" panose="020B0604020202020204" pitchFamily="34" charset="0"/>
                <a:ea typeface="Times New Roman" panose="02020603050405020304" pitchFamily="18" charset="0"/>
                <a:cs typeface="Arial" panose="020B0604020202020204" pitchFamily="34" charset="0"/>
              </a:rPr>
              <a:t>Resposta: . . . . . . . . . . . . . . . . . . .</a:t>
            </a:r>
            <a:endParaRPr lang="pt-BR" sz="1600" dirty="0">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05F0912B-3768-4069-AE6C-30A194AF783B}"/>
              </a:ext>
            </a:extLst>
          </p:cNvPr>
          <p:cNvSpPr/>
          <p:nvPr/>
        </p:nvSpPr>
        <p:spPr>
          <a:xfrm>
            <a:off x="1631057" y="5163099"/>
            <a:ext cx="744627" cy="456535"/>
          </a:xfrm>
          <a:prstGeom prst="rect">
            <a:avLst/>
          </a:prstGeom>
        </p:spPr>
        <p:txBody>
          <a:bodyPr wrap="none">
            <a:spAutoFit/>
          </a:bodyPr>
          <a:lstStyle/>
          <a:p>
            <a:pPr algn="just">
              <a:lnSpc>
                <a:spcPct val="150000"/>
              </a:lnSpc>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Terra</a:t>
            </a:r>
            <a:endParaRPr lang="pt-BR" b="1" dirty="0">
              <a:solidFill>
                <a:srgbClr val="FF0000"/>
              </a:solidFill>
              <a:latin typeface="Arial" panose="020B0604020202020204" pitchFamily="34" charset="0"/>
              <a:cs typeface="Arial" panose="020B0604020202020204" pitchFamily="34" charset="0"/>
            </a:endParaRPr>
          </a:p>
        </p:txBody>
      </p:sp>
      <p:sp>
        <p:nvSpPr>
          <p:cNvPr id="11" name="Retângulo 10">
            <a:extLst>
              <a:ext uri="{FF2B5EF4-FFF2-40B4-BE49-F238E27FC236}">
                <a16:creationId xmlns:a16="http://schemas.microsoft.com/office/drawing/2014/main" id="{932C30AD-0B9A-4FA7-BF23-BEE164834D98}"/>
              </a:ext>
            </a:extLst>
          </p:cNvPr>
          <p:cNvSpPr/>
          <p:nvPr/>
        </p:nvSpPr>
        <p:spPr>
          <a:xfrm>
            <a:off x="7679729" y="5805264"/>
            <a:ext cx="1903085" cy="456535"/>
          </a:xfrm>
          <a:prstGeom prst="rect">
            <a:avLst/>
          </a:prstGeom>
        </p:spPr>
        <p:txBody>
          <a:bodyPr wrap="none">
            <a:spAutoFit/>
          </a:bodyPr>
          <a:lstStyle/>
          <a:p>
            <a:pPr algn="just">
              <a:lnSpc>
                <a:spcPct val="150000"/>
              </a:lnSpc>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Lua (ou Selene)</a:t>
            </a:r>
            <a:endParaRPr lang="pt-BR"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370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E216015E-8E08-4E7C-BB61-CA64626D91C2}"/>
              </a:ext>
            </a:extLst>
          </p:cNvPr>
          <p:cNvSpPr/>
          <p:nvPr/>
        </p:nvSpPr>
        <p:spPr>
          <a:xfrm>
            <a:off x="190897" y="0"/>
            <a:ext cx="7992888" cy="2534027"/>
          </a:xfrm>
          <a:prstGeom prst="rect">
            <a:avLst/>
          </a:prstGeom>
        </p:spPr>
        <p:txBody>
          <a:bodyPr wrap="square">
            <a:spAutoFit/>
          </a:bodyPr>
          <a:lstStyle/>
          <a:p>
            <a:pPr algn="just">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Questão 4) (1 ponto) </a:t>
            </a:r>
            <a:r>
              <a:rPr lang="pt-BR" dirty="0">
                <a:latin typeface="Arial" panose="020B0604020202020204" pitchFamily="34" charset="0"/>
                <a:ea typeface="Times New Roman" panose="02020603050405020304" pitchFamily="18" charset="0"/>
                <a:cs typeface="Arial" panose="020B0604020202020204" pitchFamily="34" charset="0"/>
              </a:rPr>
              <a:t>Esperamos que tenha o hábito de ler as provas anteriores das </a:t>
            </a:r>
            <a:r>
              <a:rPr lang="pt-BR" dirty="0" err="1">
                <a:latin typeface="Arial" panose="020B0604020202020204" pitchFamily="34" charset="0"/>
                <a:ea typeface="Times New Roman" panose="02020603050405020304" pitchFamily="18" charset="0"/>
                <a:cs typeface="Arial" panose="020B0604020202020204" pitchFamily="34" charset="0"/>
              </a:rPr>
              <a:t>OBAs</a:t>
            </a:r>
            <a:r>
              <a:rPr lang="pt-BR" dirty="0">
                <a:latin typeface="Arial" panose="020B0604020202020204" pitchFamily="34" charset="0"/>
                <a:ea typeface="Times New Roman" panose="02020603050405020304" pitchFamily="18" charset="0"/>
                <a:cs typeface="Arial" panose="020B0604020202020204" pitchFamily="34" charset="0"/>
              </a:rPr>
              <a:t> e seus respectivos gabaritos, pois esta questão já caiu na IV OBA realizada em 2001. Além disso na V OBA realizada em 2002 fizemos várias questões mostrando as evidências quanto à verdadeira forma da trajetória da Terra ao redor do Sol. Esperamos que neste ano você acerte esta questão.</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81B496C0-76C2-4F6A-85BA-95BDEC78318F}"/>
              </a:ext>
            </a:extLst>
          </p:cNvPr>
          <p:cNvSpPr/>
          <p:nvPr/>
        </p:nvSpPr>
        <p:spPr>
          <a:xfrm>
            <a:off x="-25532" y="2708920"/>
            <a:ext cx="11712178" cy="1703030"/>
          </a:xfrm>
          <a:prstGeom prst="rect">
            <a:avLst/>
          </a:prstGeom>
        </p:spPr>
        <p:txBody>
          <a:bodyPr wrap="square">
            <a:spAutoFit/>
          </a:bodyPr>
          <a:lstStyle/>
          <a:p>
            <a:pPr marL="228600" algn="just">
              <a:lnSpc>
                <a:spcPct val="150000"/>
              </a:lnSpc>
              <a:spcAft>
                <a:spcPts val="0"/>
              </a:spcAft>
            </a:pPr>
            <a:r>
              <a:rPr lang="pt-BR" dirty="0">
                <a:latin typeface="Arial" panose="020B0604020202020204" pitchFamily="34" charset="0"/>
                <a:ea typeface="Times New Roman" panose="02020603050405020304" pitchFamily="18" charset="0"/>
                <a:cs typeface="Arial" panose="020B0604020202020204" pitchFamily="34" charset="0"/>
              </a:rPr>
              <a:t>Você sabe que toda vez que faz aniversário é porque se passou mais um ano para você, certo? Isto significa que o planeta Terra deu mais uma volta ao redor do Sol desde o seu último aniversário. Muito bem, esperamos que você já tenha estudado a forma do movimento da Terra ao redor do Sol. Uma das figuras abaixo é a que melhor representa o movimento da Terra ao redor do Sol.</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03050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1A7D553C-5941-465E-9EF6-67E29A7C3D99}"/>
              </a:ext>
            </a:extLst>
          </p:cNvPr>
          <p:cNvSpPr/>
          <p:nvPr/>
        </p:nvSpPr>
        <p:spPr>
          <a:xfrm>
            <a:off x="118889" y="116632"/>
            <a:ext cx="1390124" cy="456535"/>
          </a:xfrm>
          <a:prstGeom prst="rect">
            <a:avLst/>
          </a:prstGeom>
        </p:spPr>
        <p:txBody>
          <a:bodyPr wrap="non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Perguntas:</a:t>
            </a:r>
            <a:endParaRPr lang="pt-BR"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AF4BE5C9-9F0B-48C7-B3A6-E04FA1AA1493}"/>
              </a:ext>
            </a:extLst>
          </p:cNvPr>
          <p:cNvSpPr/>
          <p:nvPr/>
        </p:nvSpPr>
        <p:spPr>
          <a:xfrm>
            <a:off x="-97135" y="692696"/>
            <a:ext cx="8280920" cy="872034"/>
          </a:xfrm>
          <a:prstGeom prst="rect">
            <a:avLst/>
          </a:prstGeom>
        </p:spPr>
        <p:txBody>
          <a:bodyPr wrap="square">
            <a:spAutoFit/>
          </a:bodyPr>
          <a:lstStyle/>
          <a:p>
            <a:pPr marL="228600" algn="just">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4a) (0,5 ponto) </a:t>
            </a:r>
            <a:r>
              <a:rPr lang="pt-BR" dirty="0">
                <a:latin typeface="Arial" panose="020B0604020202020204" pitchFamily="34" charset="0"/>
                <a:ea typeface="Times New Roman" panose="02020603050405020304" pitchFamily="18" charset="0"/>
                <a:cs typeface="Arial" panose="020B0604020202020204" pitchFamily="34" charset="0"/>
              </a:rPr>
              <a:t>Pinte (de qualquer cor) a figura abaixo, que na sua opinião, melhor representa o movimento da Terra ao redor do Sol.</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tângulo 4">
            <a:extLst>
              <a:ext uri="{FF2B5EF4-FFF2-40B4-BE49-F238E27FC236}">
                <a16:creationId xmlns:a16="http://schemas.microsoft.com/office/drawing/2014/main" id="{851FEEE6-026F-4A00-A1B2-BD47E50DF17D}"/>
              </a:ext>
            </a:extLst>
          </p:cNvPr>
          <p:cNvSpPr/>
          <p:nvPr/>
        </p:nvSpPr>
        <p:spPr>
          <a:xfrm>
            <a:off x="118889" y="1975334"/>
            <a:ext cx="1300356" cy="369332"/>
          </a:xfrm>
          <a:prstGeom prst="rect">
            <a:avLst/>
          </a:prstGeom>
        </p:spPr>
        <p:txBody>
          <a:bodyPr wrap="none">
            <a:spAutoFit/>
          </a:bodyPr>
          <a:lstStyle/>
          <a:p>
            <a:pPr algn="just"/>
            <a:r>
              <a:rPr lang="pt-BR" b="1" dirty="0">
                <a:latin typeface="Arial" panose="020B0604020202020204" pitchFamily="34" charset="0"/>
                <a:ea typeface="Times New Roman" panose="02020603050405020304" pitchFamily="18" charset="0"/>
                <a:cs typeface="Arial" panose="020B0604020202020204" pitchFamily="34" charset="0"/>
              </a:rPr>
              <a:t>Resposta:</a:t>
            </a:r>
            <a:endParaRPr lang="pt-BR"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28885349-4BAE-4EEC-988D-84391046D297}"/>
              </a:ext>
            </a:extLst>
          </p:cNvPr>
          <p:cNvSpPr/>
          <p:nvPr/>
        </p:nvSpPr>
        <p:spPr>
          <a:xfrm>
            <a:off x="118889" y="2564904"/>
            <a:ext cx="11593288" cy="785343"/>
          </a:xfrm>
          <a:prstGeom prst="rect">
            <a:avLst/>
          </a:prstGeom>
        </p:spPr>
        <p:txBody>
          <a:bodyPr wrap="square">
            <a:spAutoFit/>
          </a:bodyPr>
          <a:lstStyle/>
          <a:p>
            <a:pPr algn="just">
              <a:lnSpc>
                <a:spcPct val="150000"/>
              </a:lnSpc>
            </a:pPr>
            <a:r>
              <a:rPr lang="pt-BR"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A órbita da Terra é quase um círculo, logo o primeiro desenho da esquerda para a direita é o que melhor representa a órbita da Terra, porém se escolherem a segunda figura da esquerda para a direita pode-se dar 0,3 pontos.</a:t>
            </a:r>
            <a:endParaRPr lang="pt-BR" sz="1600" b="1" dirty="0">
              <a:solidFill>
                <a:srgbClr val="FF0000"/>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50BF699A-A24E-4D8B-B1FB-72662AC4B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009" y="4005064"/>
            <a:ext cx="9055575" cy="164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ipse 6">
            <a:extLst>
              <a:ext uri="{FF2B5EF4-FFF2-40B4-BE49-F238E27FC236}">
                <a16:creationId xmlns:a16="http://schemas.microsoft.com/office/drawing/2014/main" id="{B9302D83-2D59-4C2C-A8F4-192D3035CF96}"/>
              </a:ext>
            </a:extLst>
          </p:cNvPr>
          <p:cNvSpPr/>
          <p:nvPr/>
        </p:nvSpPr>
        <p:spPr>
          <a:xfrm>
            <a:off x="1199009" y="4005064"/>
            <a:ext cx="1584176" cy="15841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39806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530E9BB5-29C2-4113-9C73-9051025A5D07}"/>
              </a:ext>
            </a:extLst>
          </p:cNvPr>
          <p:cNvSpPr/>
          <p:nvPr/>
        </p:nvSpPr>
        <p:spPr>
          <a:xfrm>
            <a:off x="-67448" y="228485"/>
            <a:ext cx="8246878" cy="1703030"/>
          </a:xfrm>
          <a:prstGeom prst="rect">
            <a:avLst/>
          </a:prstGeom>
        </p:spPr>
        <p:txBody>
          <a:bodyPr wrap="square">
            <a:spAutoFit/>
          </a:bodyPr>
          <a:lstStyle/>
          <a:p>
            <a:pPr marL="228600" algn="just">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4b) (0,5 ponto) </a:t>
            </a:r>
            <a:r>
              <a:rPr lang="pt-BR" dirty="0">
                <a:latin typeface="Arial" panose="020B0604020202020204" pitchFamily="34" charset="0"/>
                <a:ea typeface="Times New Roman" panose="02020603050405020304" pitchFamily="18" charset="0"/>
                <a:cs typeface="Arial" panose="020B0604020202020204" pitchFamily="34" charset="0"/>
              </a:rPr>
              <a:t>Na figura que você escolher no item (a) desta pergunta</a:t>
            </a:r>
            <a:r>
              <a:rPr lang="pt-BR" b="1" dirty="0">
                <a:latin typeface="Arial" panose="020B0604020202020204" pitchFamily="34" charset="0"/>
                <a:ea typeface="Times New Roman" panose="02020603050405020304" pitchFamily="18" charset="0"/>
                <a:cs typeface="Arial" panose="020B0604020202020204" pitchFamily="34" charset="0"/>
              </a:rPr>
              <a:t> </a:t>
            </a:r>
            <a:r>
              <a:rPr lang="pt-BR" dirty="0">
                <a:latin typeface="Arial" panose="020B0604020202020204" pitchFamily="34" charset="0"/>
                <a:ea typeface="Times New Roman" panose="02020603050405020304" pitchFamily="18" charset="0"/>
                <a:cs typeface="Arial" panose="020B0604020202020204" pitchFamily="34" charset="0"/>
              </a:rPr>
              <a:t>desenhe o Sol (basta fazer um ponto) no lugar que melhor representa o lugar que ele deve ocupar.</a:t>
            </a: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228600" algn="just">
              <a:lnSpc>
                <a:spcPct val="150000"/>
              </a:lnSpc>
              <a:spcAft>
                <a:spcPts val="0"/>
              </a:spcAft>
            </a:pPr>
            <a:r>
              <a:rPr lang="pt-BR" dirty="0">
                <a:latin typeface="Arial" panose="020B0604020202020204" pitchFamily="34" charset="0"/>
                <a:ea typeface="Times New Roman" panose="02020603050405020304" pitchFamily="18" charset="0"/>
                <a:cs typeface="Arial" panose="020B0604020202020204" pitchFamily="34" charset="0"/>
              </a:rPr>
              <a:t>Observação: Não existe nenhum efeito de perspectiva nas figuras.</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77917634-2943-49A6-AA5A-E6E10FB03722}"/>
              </a:ext>
            </a:extLst>
          </p:cNvPr>
          <p:cNvSpPr/>
          <p:nvPr/>
        </p:nvSpPr>
        <p:spPr>
          <a:xfrm>
            <a:off x="190897" y="2060848"/>
            <a:ext cx="1300356" cy="456535"/>
          </a:xfrm>
          <a:prstGeom prst="rect">
            <a:avLst/>
          </a:prstGeom>
        </p:spPr>
        <p:txBody>
          <a:bodyPr wrap="non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Resposta:</a:t>
            </a:r>
            <a:endParaRPr lang="pt-BR" dirty="0">
              <a:latin typeface="Arial" panose="020B060402020202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B8E6C2D0-C5BC-49B1-8C06-908409CE6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749" y="4459639"/>
            <a:ext cx="9055575" cy="164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ipse 5">
            <a:extLst>
              <a:ext uri="{FF2B5EF4-FFF2-40B4-BE49-F238E27FC236}">
                <a16:creationId xmlns:a16="http://schemas.microsoft.com/office/drawing/2014/main" id="{99E96DF4-F9E9-47C5-A2B4-84C91EA88FE5}"/>
              </a:ext>
            </a:extLst>
          </p:cNvPr>
          <p:cNvSpPr/>
          <p:nvPr/>
        </p:nvSpPr>
        <p:spPr>
          <a:xfrm>
            <a:off x="1423749" y="4459639"/>
            <a:ext cx="1584176" cy="15841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2D813E0C-404B-49B1-945A-81D4BF1963D1}"/>
              </a:ext>
            </a:extLst>
          </p:cNvPr>
          <p:cNvSpPr/>
          <p:nvPr/>
        </p:nvSpPr>
        <p:spPr>
          <a:xfrm>
            <a:off x="190897" y="2690336"/>
            <a:ext cx="11449272" cy="1154675"/>
          </a:xfrm>
          <a:prstGeom prst="rect">
            <a:avLst/>
          </a:prstGeom>
        </p:spPr>
        <p:txBody>
          <a:bodyPr wrap="square">
            <a:spAutoFit/>
          </a:bodyPr>
          <a:lstStyle/>
          <a:p>
            <a:pPr algn="just">
              <a:lnSpc>
                <a:spcPct val="150000"/>
              </a:lnSpc>
            </a:pPr>
            <a:r>
              <a:rPr lang="pt-BR"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A posição do Sol na primeira figura da esquerda para a direita é quase no centro. Se escolherem a segunda figura da esquerda para a direita devem colocar o Sol muito próximo do centro também mas neste caso também somente levam 0,3 pontos.</a:t>
            </a:r>
            <a:endParaRPr lang="pt-BR" sz="1600" b="1" dirty="0">
              <a:solidFill>
                <a:srgbClr val="FF0000"/>
              </a:solidFill>
              <a:latin typeface="Arial" panose="020B0604020202020204" pitchFamily="34" charset="0"/>
              <a:cs typeface="Arial" panose="020B0604020202020204" pitchFamily="34" charset="0"/>
            </a:endParaRPr>
          </a:p>
        </p:txBody>
      </p:sp>
      <p:sp>
        <p:nvSpPr>
          <p:cNvPr id="8" name="Elipse 7">
            <a:extLst>
              <a:ext uri="{FF2B5EF4-FFF2-40B4-BE49-F238E27FC236}">
                <a16:creationId xmlns:a16="http://schemas.microsoft.com/office/drawing/2014/main" id="{3DEDA7EB-904B-4085-BB42-86179D091163}"/>
              </a:ext>
            </a:extLst>
          </p:cNvPr>
          <p:cNvSpPr/>
          <p:nvPr/>
        </p:nvSpPr>
        <p:spPr>
          <a:xfrm>
            <a:off x="2250345" y="5215723"/>
            <a:ext cx="72008" cy="72008"/>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9986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FB3E1782-1E0B-4F7F-BA94-90009924002A}"/>
              </a:ext>
            </a:extLst>
          </p:cNvPr>
          <p:cNvSpPr/>
          <p:nvPr/>
        </p:nvSpPr>
        <p:spPr>
          <a:xfrm>
            <a:off x="118889" y="128675"/>
            <a:ext cx="8064896" cy="2534027"/>
          </a:xfrm>
          <a:prstGeom prst="rect">
            <a:avLst/>
          </a:prstGeom>
        </p:spPr>
        <p:txBody>
          <a:bodyPr wrap="square">
            <a:spAutoFit/>
          </a:bodyPr>
          <a:lstStyle/>
          <a:p>
            <a:pPr algn="just">
              <a:lnSpc>
                <a:spcPct val="150000"/>
              </a:lnSpc>
              <a:spcAft>
                <a:spcPts val="0"/>
              </a:spcAft>
              <a:tabLst>
                <a:tab pos="1137920" algn="l"/>
              </a:tabLst>
            </a:pPr>
            <a:r>
              <a:rPr lang="pt-BR" b="1" dirty="0">
                <a:latin typeface="Arial" panose="020B0604020202020204" pitchFamily="34" charset="0"/>
                <a:ea typeface="Times New Roman" panose="02020603050405020304" pitchFamily="18" charset="0"/>
                <a:cs typeface="Arial" panose="020B0604020202020204" pitchFamily="34" charset="0"/>
              </a:rPr>
              <a:t>Questão 5) (1 ponto)</a:t>
            </a:r>
            <a:r>
              <a:rPr lang="pt-BR" dirty="0">
                <a:latin typeface="Arial" panose="020B0604020202020204" pitchFamily="34" charset="0"/>
                <a:ea typeface="Times New Roman" panose="02020603050405020304" pitchFamily="18" charset="0"/>
                <a:cs typeface="Arial" panose="020B0604020202020204" pitchFamily="34" charset="0"/>
              </a:rPr>
              <a:t> Sabemos muitas coisas sobre a nossa Lua, como por exemplo, ela não tem atmosfera, e portanto não tem ventos e nuvens; lá não chove, ela é bem menor que a Terra, etc. A Lua também é muito útil para a Terra, pois muitos dos asteroides que colidiram com a Lua poderiam ter colidido com a Terra se ela não estivesse lá, haja vista o grande número de crateras que ela tem.</a:t>
            </a:r>
            <a:endParaRPr lang="pt-BR"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550AAC48-5908-435C-AD32-AA317B46C488}"/>
              </a:ext>
            </a:extLst>
          </p:cNvPr>
          <p:cNvSpPr/>
          <p:nvPr/>
        </p:nvSpPr>
        <p:spPr>
          <a:xfrm>
            <a:off x="94168" y="2736497"/>
            <a:ext cx="1390124" cy="456535"/>
          </a:xfrm>
          <a:prstGeom prst="rect">
            <a:avLst/>
          </a:prstGeom>
        </p:spPr>
        <p:txBody>
          <a:bodyPr wrap="none">
            <a:spAutoFit/>
          </a:bodyPr>
          <a:lstStyle/>
          <a:p>
            <a:pPr algn="just">
              <a:lnSpc>
                <a:spcPct val="150000"/>
              </a:lnSpc>
              <a:spcAft>
                <a:spcPts val="0"/>
              </a:spcAft>
              <a:tabLst>
                <a:tab pos="1137920" algn="l"/>
              </a:tabLst>
            </a:pPr>
            <a:r>
              <a:rPr lang="pt-BR" b="1" dirty="0">
                <a:latin typeface="Arial" panose="020B0604020202020204" pitchFamily="34" charset="0"/>
                <a:ea typeface="Times New Roman" panose="02020603050405020304" pitchFamily="18" charset="0"/>
                <a:cs typeface="Arial" panose="020B0604020202020204" pitchFamily="34" charset="0"/>
              </a:rPr>
              <a:t>Perguntas:</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tângulo 4">
            <a:extLst>
              <a:ext uri="{FF2B5EF4-FFF2-40B4-BE49-F238E27FC236}">
                <a16:creationId xmlns:a16="http://schemas.microsoft.com/office/drawing/2014/main" id="{172205AA-7936-43C6-9853-62DD21848316}"/>
              </a:ext>
            </a:extLst>
          </p:cNvPr>
          <p:cNvSpPr/>
          <p:nvPr/>
        </p:nvSpPr>
        <p:spPr>
          <a:xfrm>
            <a:off x="118889" y="3262162"/>
            <a:ext cx="11665296" cy="872034"/>
          </a:xfrm>
          <a:prstGeom prst="rect">
            <a:avLst/>
          </a:prstGeom>
        </p:spPr>
        <p:txBody>
          <a:bodyPr wrap="square">
            <a:spAutoFit/>
          </a:bodyPr>
          <a:lstStyle/>
          <a:p>
            <a:pPr algn="just">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5a) (0,5 ponto)</a:t>
            </a:r>
            <a:r>
              <a:rPr lang="pt-BR" dirty="0">
                <a:latin typeface="Arial" panose="020B0604020202020204" pitchFamily="34" charset="0"/>
                <a:ea typeface="Times New Roman" panose="02020603050405020304" pitchFamily="18" charset="0"/>
                <a:cs typeface="Arial" panose="020B0604020202020204" pitchFamily="34" charset="0"/>
              </a:rPr>
              <a:t> O que mais se vê na Lua quando a observamos através de um binóculo ou através de até mesmo uma simples luneta feita em casa com lente de óculos?</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tângulo 5">
            <a:extLst>
              <a:ext uri="{FF2B5EF4-FFF2-40B4-BE49-F238E27FC236}">
                <a16:creationId xmlns:a16="http://schemas.microsoft.com/office/drawing/2014/main" id="{FCFD3BBC-E65E-4FB1-84AF-2D21921116EF}"/>
              </a:ext>
            </a:extLst>
          </p:cNvPr>
          <p:cNvSpPr/>
          <p:nvPr/>
        </p:nvSpPr>
        <p:spPr>
          <a:xfrm>
            <a:off x="118889" y="5147431"/>
            <a:ext cx="11521280" cy="456535"/>
          </a:xfrm>
          <a:prstGeom prst="rect">
            <a:avLst/>
          </a:prstGeom>
        </p:spPr>
        <p:txBody>
          <a:bodyPr wrap="square">
            <a:spAutoFit/>
          </a:bodyPr>
          <a:lstStyle/>
          <a:p>
            <a:pPr algn="just">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5b) (0,5 ponto) </a:t>
            </a:r>
            <a:r>
              <a:rPr lang="pt-BR" dirty="0">
                <a:latin typeface="Arial" panose="020B0604020202020204" pitchFamily="34" charset="0"/>
                <a:ea typeface="Times New Roman" panose="02020603050405020304" pitchFamily="18" charset="0"/>
                <a:cs typeface="Arial" panose="020B0604020202020204" pitchFamily="34" charset="0"/>
              </a:rPr>
              <a:t>Por que não vemos a Lua quando ela está na chamada fase Nova?</a:t>
            </a:r>
            <a:endParaRPr lang="pt-BR"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tângulo 6">
            <a:extLst>
              <a:ext uri="{FF2B5EF4-FFF2-40B4-BE49-F238E27FC236}">
                <a16:creationId xmlns:a16="http://schemas.microsoft.com/office/drawing/2014/main" id="{6B449B18-BC3C-4B4F-B961-03CFB4F95DA2}"/>
              </a:ext>
            </a:extLst>
          </p:cNvPr>
          <p:cNvSpPr/>
          <p:nvPr/>
        </p:nvSpPr>
        <p:spPr>
          <a:xfrm>
            <a:off x="94168" y="4412546"/>
            <a:ext cx="1300356" cy="456535"/>
          </a:xfrm>
          <a:prstGeom prst="rect">
            <a:avLst/>
          </a:prstGeom>
        </p:spPr>
        <p:txBody>
          <a:bodyPr wrap="non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Resposta:</a:t>
            </a:r>
            <a:endParaRPr lang="pt-BR" dirty="0">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421EE42A-A682-42C1-8101-BFED357E15F3}"/>
              </a:ext>
            </a:extLst>
          </p:cNvPr>
          <p:cNvSpPr/>
          <p:nvPr/>
        </p:nvSpPr>
        <p:spPr>
          <a:xfrm>
            <a:off x="1484292" y="6021288"/>
            <a:ext cx="1300356" cy="456535"/>
          </a:xfrm>
          <a:prstGeom prst="rect">
            <a:avLst/>
          </a:prstGeom>
        </p:spPr>
        <p:txBody>
          <a:bodyPr wrap="non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Resposta:</a:t>
            </a:r>
            <a:endParaRPr lang="pt-BR" dirty="0">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2C292167-2012-4819-8CCA-1CC79D0323AD}"/>
              </a:ext>
            </a:extLst>
          </p:cNvPr>
          <p:cNvSpPr/>
          <p:nvPr/>
        </p:nvSpPr>
        <p:spPr>
          <a:xfrm>
            <a:off x="1271017" y="4412545"/>
            <a:ext cx="9865096" cy="456535"/>
          </a:xfrm>
          <a:prstGeom prst="rect">
            <a:avLst/>
          </a:prstGeom>
        </p:spPr>
        <p:txBody>
          <a:bodyPr wrap="square">
            <a:spAutoFit/>
          </a:bodyPr>
          <a:lstStyle/>
          <a:p>
            <a:pPr>
              <a:lnSpc>
                <a:spcPct val="150000"/>
              </a:lnSpc>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Crateras/Montanhas/muitos buracos (qualquer uma das respostas está correta)</a:t>
            </a:r>
            <a:endParaRPr lang="pt-BR" b="1" dirty="0">
              <a:solidFill>
                <a:srgbClr val="FF0000"/>
              </a:solidFill>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94B45AF9-0378-4D4F-A248-052737C5A6F2}"/>
              </a:ext>
            </a:extLst>
          </p:cNvPr>
          <p:cNvSpPr/>
          <p:nvPr/>
        </p:nvSpPr>
        <p:spPr>
          <a:xfrm>
            <a:off x="2784648" y="5843632"/>
            <a:ext cx="7848872" cy="872034"/>
          </a:xfrm>
          <a:prstGeom prst="rect">
            <a:avLst/>
          </a:prstGeom>
        </p:spPr>
        <p:txBody>
          <a:bodyPr wrap="square">
            <a:spAutoFit/>
          </a:bodyPr>
          <a:lstStyle/>
          <a:p>
            <a:pPr algn="just">
              <a:lnSpc>
                <a:spcPct val="150000"/>
              </a:lnSpc>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Porque ela nasce com o Sol / Porque o Sol nos ofusca / Porque o Sol não deixa a gente vê-la ou algo nestes termos.</a:t>
            </a:r>
            <a:endParaRPr lang="pt-BR"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972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Tema do Office">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3589</TotalTime>
  <Words>1931</Words>
  <Application>Microsoft Office PowerPoint</Application>
  <PresentationFormat>Personalizar</PresentationFormat>
  <Paragraphs>113</Paragraphs>
  <Slides>16</Slides>
  <Notes>14</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16</vt:i4>
      </vt:variant>
    </vt:vector>
  </HeadingPairs>
  <TitlesOfParts>
    <vt:vector size="20" baseType="lpstr">
      <vt:lpstr>Arial</vt:lpstr>
      <vt:lpstr>Calibri</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OBA</dc:creator>
  <cp:lastModifiedBy>DVM Informatica</cp:lastModifiedBy>
  <cp:revision>153</cp:revision>
  <dcterms:created xsi:type="dcterms:W3CDTF">2020-08-01T16:25:14Z</dcterms:created>
  <dcterms:modified xsi:type="dcterms:W3CDTF">2020-09-20T00:47:59Z</dcterms:modified>
</cp:coreProperties>
</file>