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0"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1" r:id="rId18"/>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ADF"/>
    <a:srgbClr val="DEECEF"/>
    <a:srgbClr val="9CC7CE"/>
    <a:srgbClr val="E5EDEB"/>
    <a:srgbClr val="CADCD8"/>
    <a:srgbClr val="B0CAC4"/>
    <a:srgbClr val="C0B892"/>
    <a:srgbClr val="AEA472"/>
    <a:srgbClr val="A6C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34" y="4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45AFF-EAB5-4964-AC79-CA26C7DBB5A9}" type="datetimeFigureOut">
              <a:rPr lang="pt-BR" smtClean="0"/>
              <a:t>11/09/2020</a:t>
            </a:fld>
            <a:endParaRPr lang="pt-BR"/>
          </a:p>
        </p:txBody>
      </p:sp>
      <p:sp>
        <p:nvSpPr>
          <p:cNvPr id="4" name="Espaço Reservado para Imagem de Slide 3"/>
          <p:cNvSpPr>
            <a:spLocks noGrp="1" noRot="1" noChangeAspect="1"/>
          </p:cNvSpPr>
          <p:nvPr>
            <p:ph type="sldImg" idx="2"/>
          </p:nvPr>
        </p:nvSpPr>
        <p:spPr>
          <a:xfrm>
            <a:off x="454025" y="685800"/>
            <a:ext cx="59499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92CE3-547A-42E9-9055-17F7442EF016}" type="slidenum">
              <a:rPr lang="pt-BR" smtClean="0"/>
              <a:t>‹nº›</a:t>
            </a:fld>
            <a:endParaRPr lang="pt-BR"/>
          </a:p>
        </p:txBody>
      </p:sp>
    </p:spTree>
    <p:extLst>
      <p:ext uri="{BB962C8B-B14F-4D97-AF65-F5344CB8AC3E}">
        <p14:creationId xmlns:p14="http://schemas.microsoft.com/office/powerpoint/2010/main" val="363152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a:t>
            </a:fld>
            <a:endParaRPr lang="pt-BR"/>
          </a:p>
        </p:txBody>
      </p:sp>
    </p:spTree>
    <p:extLst>
      <p:ext uri="{BB962C8B-B14F-4D97-AF65-F5344CB8AC3E}">
        <p14:creationId xmlns:p14="http://schemas.microsoft.com/office/powerpoint/2010/main" val="201606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11</a:t>
            </a:fld>
            <a:endParaRPr lang="pt-BR"/>
          </a:p>
        </p:txBody>
      </p:sp>
    </p:spTree>
    <p:extLst>
      <p:ext uri="{BB962C8B-B14F-4D97-AF65-F5344CB8AC3E}">
        <p14:creationId xmlns:p14="http://schemas.microsoft.com/office/powerpoint/2010/main" val="406242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12</a:t>
            </a:fld>
            <a:endParaRPr lang="pt-BR"/>
          </a:p>
        </p:txBody>
      </p:sp>
    </p:spTree>
    <p:extLst>
      <p:ext uri="{BB962C8B-B14F-4D97-AF65-F5344CB8AC3E}">
        <p14:creationId xmlns:p14="http://schemas.microsoft.com/office/powerpoint/2010/main" val="593251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13</a:t>
            </a:fld>
            <a:endParaRPr lang="pt-BR"/>
          </a:p>
        </p:txBody>
      </p:sp>
    </p:spTree>
    <p:extLst>
      <p:ext uri="{BB962C8B-B14F-4D97-AF65-F5344CB8AC3E}">
        <p14:creationId xmlns:p14="http://schemas.microsoft.com/office/powerpoint/2010/main" val="174276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14</a:t>
            </a:fld>
            <a:endParaRPr lang="pt-BR"/>
          </a:p>
        </p:txBody>
      </p:sp>
    </p:spTree>
    <p:extLst>
      <p:ext uri="{BB962C8B-B14F-4D97-AF65-F5344CB8AC3E}">
        <p14:creationId xmlns:p14="http://schemas.microsoft.com/office/powerpoint/2010/main" val="1761317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15</a:t>
            </a:fld>
            <a:endParaRPr lang="pt-BR"/>
          </a:p>
        </p:txBody>
      </p:sp>
    </p:spTree>
    <p:extLst>
      <p:ext uri="{BB962C8B-B14F-4D97-AF65-F5344CB8AC3E}">
        <p14:creationId xmlns:p14="http://schemas.microsoft.com/office/powerpoint/2010/main" val="243910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16</a:t>
            </a:fld>
            <a:endParaRPr lang="pt-BR"/>
          </a:p>
        </p:txBody>
      </p:sp>
    </p:spTree>
    <p:extLst>
      <p:ext uri="{BB962C8B-B14F-4D97-AF65-F5344CB8AC3E}">
        <p14:creationId xmlns:p14="http://schemas.microsoft.com/office/powerpoint/2010/main" val="262429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a:t>
            </a:fld>
            <a:endParaRPr lang="pt-BR"/>
          </a:p>
        </p:txBody>
      </p:sp>
    </p:spTree>
    <p:extLst>
      <p:ext uri="{BB962C8B-B14F-4D97-AF65-F5344CB8AC3E}">
        <p14:creationId xmlns:p14="http://schemas.microsoft.com/office/powerpoint/2010/main" val="168837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a:t>
            </a:fld>
            <a:endParaRPr lang="pt-BR"/>
          </a:p>
        </p:txBody>
      </p:sp>
    </p:spTree>
    <p:extLst>
      <p:ext uri="{BB962C8B-B14F-4D97-AF65-F5344CB8AC3E}">
        <p14:creationId xmlns:p14="http://schemas.microsoft.com/office/powerpoint/2010/main" val="125105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a:t>
            </a:fld>
            <a:endParaRPr lang="pt-BR"/>
          </a:p>
        </p:txBody>
      </p:sp>
    </p:spTree>
    <p:extLst>
      <p:ext uri="{BB962C8B-B14F-4D97-AF65-F5344CB8AC3E}">
        <p14:creationId xmlns:p14="http://schemas.microsoft.com/office/powerpoint/2010/main" val="145786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6</a:t>
            </a:fld>
            <a:endParaRPr lang="pt-BR"/>
          </a:p>
        </p:txBody>
      </p:sp>
    </p:spTree>
    <p:extLst>
      <p:ext uri="{BB962C8B-B14F-4D97-AF65-F5344CB8AC3E}">
        <p14:creationId xmlns:p14="http://schemas.microsoft.com/office/powerpoint/2010/main" val="341942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7</a:t>
            </a:fld>
            <a:endParaRPr lang="pt-BR"/>
          </a:p>
        </p:txBody>
      </p:sp>
    </p:spTree>
    <p:extLst>
      <p:ext uri="{BB962C8B-B14F-4D97-AF65-F5344CB8AC3E}">
        <p14:creationId xmlns:p14="http://schemas.microsoft.com/office/powerpoint/2010/main" val="310766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8</a:t>
            </a:fld>
            <a:endParaRPr lang="pt-BR"/>
          </a:p>
        </p:txBody>
      </p:sp>
    </p:spTree>
    <p:extLst>
      <p:ext uri="{BB962C8B-B14F-4D97-AF65-F5344CB8AC3E}">
        <p14:creationId xmlns:p14="http://schemas.microsoft.com/office/powerpoint/2010/main" val="31632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9</a:t>
            </a:fld>
            <a:endParaRPr lang="pt-BR"/>
          </a:p>
        </p:txBody>
      </p:sp>
    </p:spTree>
    <p:extLst>
      <p:ext uri="{BB962C8B-B14F-4D97-AF65-F5344CB8AC3E}">
        <p14:creationId xmlns:p14="http://schemas.microsoft.com/office/powerpoint/2010/main" val="120749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10</a:t>
            </a:fld>
            <a:endParaRPr lang="pt-BR"/>
          </a:p>
        </p:txBody>
      </p:sp>
    </p:spTree>
    <p:extLst>
      <p:ext uri="{BB962C8B-B14F-4D97-AF65-F5344CB8AC3E}">
        <p14:creationId xmlns:p14="http://schemas.microsoft.com/office/powerpoint/2010/main" val="362702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407201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54322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87561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235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092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2D6F1E-FBE1-4B71-9823-45836441AC1E}" type="datetimeFigureOut">
              <a:rPr lang="pt-BR" smtClean="0"/>
              <a:t>11/09/2020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19706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2D6F1E-FBE1-4B71-9823-45836441AC1E}" type="datetimeFigureOut">
              <a:rPr lang="pt-BR" smtClean="0"/>
              <a:t>11/09/2020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6049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2D6F1E-FBE1-4B71-9823-45836441AC1E}" type="datetimeFigureOut">
              <a:rPr lang="pt-BR" smtClean="0"/>
              <a:t>11/09/2020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041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2D6F1E-FBE1-4B71-9823-45836441AC1E}" type="datetimeFigureOut">
              <a:rPr lang="pt-BR" smtClean="0"/>
              <a:t>11/09/2020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6D375C-0A28-4F77-8485-C5C9EE0C814F}" type="slidenum">
              <a:rPr lang="pt-BR" smtClean="0"/>
              <a:t>‹nº›</a:t>
            </a:fld>
            <a:endParaRPr lang="pt-BR"/>
          </a:p>
        </p:txBody>
      </p:sp>
      <p:pic>
        <p:nvPicPr>
          <p:cNvPr id="1026" name="Picture 2"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1271182" cy="8119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4025" y="5877272"/>
            <a:ext cx="1721343" cy="114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11/09/2020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9038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11/09/2020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2254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DEECEF"/>
            </a:gs>
            <a:gs pos="97643">
              <a:srgbClr val="BDDADF"/>
            </a:gs>
            <a:gs pos="0">
              <a:srgbClr val="9CC7CE"/>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6F1E-FBE1-4B71-9823-45836441AC1E}" type="datetimeFigureOut">
              <a:rPr lang="pt-BR" smtClean="0"/>
              <a:t>11/09/2020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375C-0A28-4F77-8485-C5C9EE0C814F}" type="slidenum">
              <a:rPr lang="pt-BR" smtClean="0"/>
              <a:t>‹nº›</a:t>
            </a:fld>
            <a:endParaRPr lang="pt-BR"/>
          </a:p>
        </p:txBody>
      </p:sp>
    </p:spTree>
    <p:extLst>
      <p:ext uri="{BB962C8B-B14F-4D97-AF65-F5344CB8AC3E}">
        <p14:creationId xmlns:p14="http://schemas.microsoft.com/office/powerpoint/2010/main" val="118802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a:t>
            </a:r>
            <a:r>
              <a:rPr lang="pt-BR" sz="4296" b="1" dirty="0">
                <a:solidFill>
                  <a:srgbClr val="0E4D3C"/>
                </a:solidFill>
                <a:effectLst>
                  <a:outerShdw blurRad="38100" dist="38100" dir="2700000" algn="tl">
                    <a:srgbClr val="000000">
                      <a:alpha val="43137"/>
                    </a:srgbClr>
                  </a:outerShdw>
                </a:effectLst>
              </a:rPr>
              <a:t>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a:t>
            </a:r>
            <a:r>
              <a:rPr lang="pt-BR" sz="5272" b="1" dirty="0" smtClean="0">
                <a:solidFill>
                  <a:srgbClr val="0E4D3C"/>
                </a:solidFill>
                <a:effectLst>
                  <a:outerShdw blurRad="38100" dist="38100" dir="2700000" algn="tl">
                    <a:srgbClr val="000000">
                      <a:alpha val="43137"/>
                    </a:srgbClr>
                  </a:outerShdw>
                </a:effectLst>
              </a:rPr>
              <a:t>2003 </a:t>
            </a:r>
            <a:r>
              <a:rPr lang="pt-BR" sz="5272" b="1" dirty="0">
                <a:solidFill>
                  <a:srgbClr val="0E4D3C"/>
                </a:solidFill>
                <a:effectLst>
                  <a:outerShdw blurRad="38100" dist="38100" dir="2700000" algn="tl">
                    <a:srgbClr val="000000">
                      <a:alpha val="43137"/>
                    </a:srgbClr>
                  </a:outerShdw>
                </a:effectLst>
              </a:rPr>
              <a:t>- </a:t>
            </a:r>
            <a:r>
              <a:rPr lang="pt-BR" sz="5272" b="1" dirty="0">
                <a:solidFill>
                  <a:srgbClr val="0E4D3C"/>
                </a:solidFill>
                <a:effectLst>
                  <a:outerShdw blurRad="38100" dist="38100" dir="2700000" algn="tl">
                    <a:srgbClr val="000000">
                      <a:alpha val="43137"/>
                    </a:srgbClr>
                  </a:outerShdw>
                </a:effectLst>
              </a:rPr>
              <a:t>NÍVEL </a:t>
            </a:r>
            <a:r>
              <a:rPr lang="pt-BR" sz="5272" b="1" dirty="0" smtClean="0">
                <a:solidFill>
                  <a:srgbClr val="0E4D3C"/>
                </a:solidFill>
                <a:effectLst>
                  <a:outerShdw blurRad="38100" dist="38100" dir="2700000" algn="tl">
                    <a:srgbClr val="000000">
                      <a:alpha val="43137"/>
                    </a:srgbClr>
                  </a:outerShdw>
                </a:effectLst>
              </a:rPr>
              <a:t>3</a:t>
            </a:r>
            <a:endParaRPr lang="pt-BR" sz="5272"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399132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3BF4196-00B5-45EE-8346-BDB95DC4E699}"/>
              </a:ext>
            </a:extLst>
          </p:cNvPr>
          <p:cNvSpPr/>
          <p:nvPr/>
        </p:nvSpPr>
        <p:spPr>
          <a:xfrm>
            <a:off x="118889" y="260648"/>
            <a:ext cx="7992888" cy="1287532"/>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7) (1 ponto) </a:t>
            </a:r>
            <a:r>
              <a:rPr lang="pt-BR" dirty="0">
                <a:latin typeface="Arial" panose="020B0604020202020204" pitchFamily="34" charset="0"/>
                <a:ea typeface="Times New Roman" panose="02020603050405020304" pitchFamily="18" charset="0"/>
                <a:cs typeface="Arial" panose="020B0604020202020204" pitchFamily="34" charset="0"/>
              </a:rPr>
              <a:t>Relacione as duas colunas escrevendo nos parênteses o número que melhor relaciona as duas colunas. (Obs. cada item correto vale 0,2 pontos).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A521A885-78BC-429F-ADB2-D6B7AE6E2695}"/>
              </a:ext>
            </a:extLst>
          </p:cNvPr>
          <p:cNvSpPr/>
          <p:nvPr/>
        </p:nvSpPr>
        <p:spPr>
          <a:xfrm>
            <a:off x="118889" y="1844824"/>
            <a:ext cx="1390124" cy="456535"/>
          </a:xfrm>
          <a:prstGeom prst="rect">
            <a:avLst/>
          </a:prstGeom>
        </p:spPr>
        <p:txBody>
          <a:bodyPr wrap="none">
            <a:spAutoFit/>
          </a:bodyPr>
          <a:lstStyle/>
          <a:p>
            <a:pPr algn="just">
              <a:lnSpc>
                <a:spcPct val="150000"/>
              </a:lnSpc>
              <a:spcAft>
                <a:spcPts val="0"/>
              </a:spcAft>
              <a:tabLst>
                <a:tab pos="1137920" algn="l"/>
              </a:tabLs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Imagem 6">
            <a:extLst>
              <a:ext uri="{FF2B5EF4-FFF2-40B4-BE49-F238E27FC236}">
                <a16:creationId xmlns:a16="http://schemas.microsoft.com/office/drawing/2014/main" id="{E58674ED-0800-49A0-914B-18368847E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477" y="2996952"/>
            <a:ext cx="11628120" cy="2228088"/>
          </a:xfrm>
          <a:prstGeom prst="rect">
            <a:avLst/>
          </a:prstGeom>
        </p:spPr>
      </p:pic>
      <p:sp>
        <p:nvSpPr>
          <p:cNvPr id="9" name="Retângulo 8">
            <a:extLst>
              <a:ext uri="{FF2B5EF4-FFF2-40B4-BE49-F238E27FC236}">
                <a16:creationId xmlns:a16="http://schemas.microsoft.com/office/drawing/2014/main" id="{7C22CA25-FB86-40F0-ADCF-D9AE43DFD247}"/>
              </a:ext>
            </a:extLst>
          </p:cNvPr>
          <p:cNvSpPr/>
          <p:nvPr/>
        </p:nvSpPr>
        <p:spPr>
          <a:xfrm>
            <a:off x="7006783" y="4506337"/>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lang="pt-BR" dirty="0">
              <a:solidFill>
                <a:srgbClr val="FF0000"/>
              </a:solidFill>
            </a:endParaRPr>
          </a:p>
        </p:txBody>
      </p:sp>
      <p:sp>
        <p:nvSpPr>
          <p:cNvPr id="10" name="Retângulo 9">
            <a:extLst>
              <a:ext uri="{FF2B5EF4-FFF2-40B4-BE49-F238E27FC236}">
                <a16:creationId xmlns:a16="http://schemas.microsoft.com/office/drawing/2014/main" id="{9692E885-9123-4505-9A2B-C18F8ED785DF}"/>
              </a:ext>
            </a:extLst>
          </p:cNvPr>
          <p:cNvSpPr/>
          <p:nvPr/>
        </p:nvSpPr>
        <p:spPr>
          <a:xfrm>
            <a:off x="7006783" y="2996952"/>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endParaRPr lang="pt-BR" dirty="0">
              <a:solidFill>
                <a:srgbClr val="FF0000"/>
              </a:solidFill>
            </a:endParaRPr>
          </a:p>
        </p:txBody>
      </p:sp>
      <p:sp>
        <p:nvSpPr>
          <p:cNvPr id="11" name="Retângulo 10">
            <a:extLst>
              <a:ext uri="{FF2B5EF4-FFF2-40B4-BE49-F238E27FC236}">
                <a16:creationId xmlns:a16="http://schemas.microsoft.com/office/drawing/2014/main" id="{51AC93DF-B681-4F08-8A7C-8E8ADBCF73C6}"/>
              </a:ext>
            </a:extLst>
          </p:cNvPr>
          <p:cNvSpPr/>
          <p:nvPr/>
        </p:nvSpPr>
        <p:spPr>
          <a:xfrm>
            <a:off x="7006783" y="3419708"/>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5</a:t>
            </a:r>
            <a:endParaRPr lang="pt-BR" dirty="0">
              <a:solidFill>
                <a:srgbClr val="FF0000"/>
              </a:solidFill>
            </a:endParaRPr>
          </a:p>
        </p:txBody>
      </p:sp>
      <p:sp>
        <p:nvSpPr>
          <p:cNvPr id="12" name="Retângulo 11">
            <a:extLst>
              <a:ext uri="{FF2B5EF4-FFF2-40B4-BE49-F238E27FC236}">
                <a16:creationId xmlns:a16="http://schemas.microsoft.com/office/drawing/2014/main" id="{37C6B8AB-269F-43DB-B102-1E7F83947B30}"/>
              </a:ext>
            </a:extLst>
          </p:cNvPr>
          <p:cNvSpPr/>
          <p:nvPr/>
        </p:nvSpPr>
        <p:spPr>
          <a:xfrm>
            <a:off x="7009243" y="4118617"/>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endParaRPr lang="pt-BR" dirty="0">
              <a:solidFill>
                <a:srgbClr val="FF0000"/>
              </a:solidFill>
            </a:endParaRPr>
          </a:p>
        </p:txBody>
      </p:sp>
      <p:sp>
        <p:nvSpPr>
          <p:cNvPr id="13" name="Retângulo 12">
            <a:extLst>
              <a:ext uri="{FF2B5EF4-FFF2-40B4-BE49-F238E27FC236}">
                <a16:creationId xmlns:a16="http://schemas.microsoft.com/office/drawing/2014/main" id="{1B0C9940-5023-45E5-BCF2-8BE51552462B}"/>
              </a:ext>
            </a:extLst>
          </p:cNvPr>
          <p:cNvSpPr/>
          <p:nvPr/>
        </p:nvSpPr>
        <p:spPr>
          <a:xfrm>
            <a:off x="7006783" y="3745972"/>
            <a:ext cx="312906" cy="369332"/>
          </a:xfrm>
          <a:prstGeom prst="rect">
            <a:avLst/>
          </a:prstGeom>
        </p:spPr>
        <p:txBody>
          <a:bodyPr wrap="none">
            <a:spAutoFit/>
          </a:bodyPr>
          <a:lstStyle/>
          <a:p>
            <a:r>
              <a:rPr lang="pt-BR" b="1" dirty="0">
                <a:solidFill>
                  <a:srgbClr val="FF0000"/>
                </a:solidFill>
                <a:latin typeface="Arial" panose="020B0604020202020204" pitchFamily="34" charset="0"/>
                <a:cs typeface="Arial" panose="020B0604020202020204" pitchFamily="34" charset="0"/>
              </a:rPr>
              <a:t>3</a:t>
            </a:r>
            <a:endParaRPr lang="pt-BR" dirty="0">
              <a:solidFill>
                <a:srgbClr val="FF0000"/>
              </a:solidFill>
            </a:endParaRPr>
          </a:p>
        </p:txBody>
      </p:sp>
    </p:spTree>
    <p:extLst>
      <p:ext uri="{BB962C8B-B14F-4D97-AF65-F5344CB8AC3E}">
        <p14:creationId xmlns:p14="http://schemas.microsoft.com/office/powerpoint/2010/main" val="172721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4677F07-E582-4E7E-8152-8048303E11A9}"/>
              </a:ext>
            </a:extLst>
          </p:cNvPr>
          <p:cNvSpPr/>
          <p:nvPr/>
        </p:nvSpPr>
        <p:spPr>
          <a:xfrm>
            <a:off x="118889" y="116632"/>
            <a:ext cx="8064896" cy="2118529"/>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Questão 8) (1 ponto) </a:t>
            </a:r>
            <a:r>
              <a:rPr lang="pt-PT" dirty="0">
                <a:latin typeface="Arial" panose="020B0604020202020204" pitchFamily="34" charset="0"/>
                <a:ea typeface="Times New Roman" panose="02020603050405020304" pitchFamily="18" charset="0"/>
                <a:cs typeface="Arial" panose="020B0604020202020204" pitchFamily="34" charset="0"/>
              </a:rPr>
              <a:t>Do jardim da nossa casa até os confins do Universo, nos deparamos com as mais incríveis dimensões, tanto em tamanho quanto em massa, peso ou velocidades. No quadro abaixo, enumere em ordem crescente de 1 a 10 o tamanho e a massa de cada objeto (Obs. cada item correto vale 0,1 ponto).</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m 4">
            <a:extLst>
              <a:ext uri="{FF2B5EF4-FFF2-40B4-BE49-F238E27FC236}">
                <a16:creationId xmlns:a16="http://schemas.microsoft.com/office/drawing/2014/main" id="{89315D39-FF47-4FA2-A8BD-B08970472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45" y="2564904"/>
            <a:ext cx="4840332" cy="3082092"/>
          </a:xfrm>
          <a:prstGeom prst="rect">
            <a:avLst/>
          </a:prstGeom>
        </p:spPr>
      </p:pic>
      <p:sp>
        <p:nvSpPr>
          <p:cNvPr id="6" name="Retângulo 5">
            <a:extLst>
              <a:ext uri="{FF2B5EF4-FFF2-40B4-BE49-F238E27FC236}">
                <a16:creationId xmlns:a16="http://schemas.microsoft.com/office/drawing/2014/main" id="{E0BE6FD1-8F62-421B-8901-AD50D7DD9F56}"/>
              </a:ext>
            </a:extLst>
          </p:cNvPr>
          <p:cNvSpPr/>
          <p:nvPr/>
        </p:nvSpPr>
        <p:spPr>
          <a:xfrm>
            <a:off x="5807521" y="2060848"/>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9EA5FD43-B35F-422D-A85C-10E9406F2DAF}"/>
              </a:ext>
            </a:extLst>
          </p:cNvPr>
          <p:cNvSpPr/>
          <p:nvPr/>
        </p:nvSpPr>
        <p:spPr>
          <a:xfrm>
            <a:off x="5807521" y="2492896"/>
            <a:ext cx="5949950" cy="3780522"/>
          </a:xfrm>
          <a:prstGeom prst="rect">
            <a:avLst/>
          </a:prstGeom>
        </p:spPr>
        <p:txBody>
          <a:bodyPr>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Neutrino é uma partícula muito pequena, menor do que os elétrons e os prótons que compõem o átomo. Nem se sabe se ela tem massa ou não! Estrelas de nêutrons, que não produzem mais sua energia por queima nuclear, têm massas pouco maiores do que a do Sol e, constituídas só de nêutrons, têm densidades iguais à do núcleo atômico e, portanto, um diâmetro da ordem de 10 km. O Aglomerado de Virgo é um enorme aglomerado de galáxias.</a:t>
            </a:r>
            <a:endParaRPr lang="pt-BR" b="1"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5126C362-10B0-4430-A837-377771E5C211}"/>
              </a:ext>
            </a:extLst>
          </p:cNvPr>
          <p:cNvSpPr/>
          <p:nvPr/>
        </p:nvSpPr>
        <p:spPr>
          <a:xfrm>
            <a:off x="3647281" y="5308442"/>
            <a:ext cx="412292" cy="338554"/>
          </a:xfrm>
          <a:prstGeom prst="rect">
            <a:avLst/>
          </a:prstGeom>
        </p:spPr>
        <p:txBody>
          <a:bodyPr wrap="non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10</a:t>
            </a:r>
            <a:endParaRPr lang="pt-BR" sz="1600" b="1" dirty="0">
              <a:solidFill>
                <a:srgbClr val="FF0000"/>
              </a:solidFill>
            </a:endParaRPr>
          </a:p>
        </p:txBody>
      </p:sp>
      <p:sp>
        <p:nvSpPr>
          <p:cNvPr id="9" name="Retângulo 8">
            <a:extLst>
              <a:ext uri="{FF2B5EF4-FFF2-40B4-BE49-F238E27FC236}">
                <a16:creationId xmlns:a16="http://schemas.microsoft.com/office/drawing/2014/main" id="{065B7ABF-D03A-4E7F-AE9F-EE6529FFC48D}"/>
              </a:ext>
            </a:extLst>
          </p:cNvPr>
          <p:cNvSpPr/>
          <p:nvPr/>
        </p:nvSpPr>
        <p:spPr>
          <a:xfrm>
            <a:off x="4727401" y="5308442"/>
            <a:ext cx="412292" cy="338554"/>
          </a:xfrm>
          <a:prstGeom prst="rect">
            <a:avLst/>
          </a:prstGeom>
        </p:spPr>
        <p:txBody>
          <a:bodyPr wrap="non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10</a:t>
            </a:r>
            <a:endParaRPr lang="pt-BR" sz="1600" b="1" dirty="0">
              <a:solidFill>
                <a:srgbClr val="FF0000"/>
              </a:solidFill>
            </a:endParaRPr>
          </a:p>
        </p:txBody>
      </p:sp>
      <p:sp>
        <p:nvSpPr>
          <p:cNvPr id="10" name="Retângulo 9">
            <a:extLst>
              <a:ext uri="{FF2B5EF4-FFF2-40B4-BE49-F238E27FC236}">
                <a16:creationId xmlns:a16="http://schemas.microsoft.com/office/drawing/2014/main" id="{6EB08E0A-B604-4017-855D-E778B57721F7}"/>
              </a:ext>
            </a:extLst>
          </p:cNvPr>
          <p:cNvSpPr/>
          <p:nvPr/>
        </p:nvSpPr>
        <p:spPr>
          <a:xfrm>
            <a:off x="3704187" y="2807740"/>
            <a:ext cx="298480" cy="338554"/>
          </a:xfrm>
          <a:prstGeom prst="rect">
            <a:avLst/>
          </a:prstGeom>
        </p:spPr>
        <p:txBody>
          <a:bodyPr wrap="non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9</a:t>
            </a:r>
          </a:p>
        </p:txBody>
      </p:sp>
      <p:sp>
        <p:nvSpPr>
          <p:cNvPr id="11" name="Retângulo 10">
            <a:extLst>
              <a:ext uri="{FF2B5EF4-FFF2-40B4-BE49-F238E27FC236}">
                <a16:creationId xmlns:a16="http://schemas.microsoft.com/office/drawing/2014/main" id="{0618E759-4214-49DD-8F64-483E813C4230}"/>
              </a:ext>
            </a:extLst>
          </p:cNvPr>
          <p:cNvSpPr/>
          <p:nvPr/>
        </p:nvSpPr>
        <p:spPr>
          <a:xfrm>
            <a:off x="4784307" y="2807740"/>
            <a:ext cx="298480" cy="338554"/>
          </a:xfrm>
          <a:prstGeom prst="rect">
            <a:avLst/>
          </a:prstGeom>
        </p:spPr>
        <p:txBody>
          <a:bodyPr wrap="non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9</a:t>
            </a:r>
            <a:endParaRPr lang="pt-BR" sz="1600" b="1" dirty="0">
              <a:solidFill>
                <a:srgbClr val="FF0000"/>
              </a:solidFill>
            </a:endParaRPr>
          </a:p>
        </p:txBody>
      </p:sp>
      <p:sp>
        <p:nvSpPr>
          <p:cNvPr id="12" name="Retângulo 11">
            <a:extLst>
              <a:ext uri="{FF2B5EF4-FFF2-40B4-BE49-F238E27FC236}">
                <a16:creationId xmlns:a16="http://schemas.microsoft.com/office/drawing/2014/main" id="{58257870-570E-4267-B6A1-CBB4E1731DA9}"/>
              </a:ext>
            </a:extLst>
          </p:cNvPr>
          <p:cNvSpPr/>
          <p:nvPr/>
        </p:nvSpPr>
        <p:spPr>
          <a:xfrm>
            <a:off x="4784307" y="3090446"/>
            <a:ext cx="298480" cy="338554"/>
          </a:xfrm>
          <a:prstGeom prst="rect">
            <a:avLst/>
          </a:prstGeom>
        </p:spPr>
        <p:txBody>
          <a:bodyPr wrap="non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endParaRPr lang="pt-BR" sz="1600" b="1" dirty="0">
              <a:solidFill>
                <a:srgbClr val="FF0000"/>
              </a:solidFill>
            </a:endParaRPr>
          </a:p>
        </p:txBody>
      </p:sp>
      <p:sp>
        <p:nvSpPr>
          <p:cNvPr id="13" name="Retângulo 12">
            <a:extLst>
              <a:ext uri="{FF2B5EF4-FFF2-40B4-BE49-F238E27FC236}">
                <a16:creationId xmlns:a16="http://schemas.microsoft.com/office/drawing/2014/main" id="{73F2BAAE-7102-4E69-93FF-497FF6FB77C5}"/>
              </a:ext>
            </a:extLst>
          </p:cNvPr>
          <p:cNvSpPr/>
          <p:nvPr/>
        </p:nvSpPr>
        <p:spPr>
          <a:xfrm>
            <a:off x="3700054" y="3090446"/>
            <a:ext cx="298480" cy="338554"/>
          </a:xfrm>
          <a:prstGeom prst="rect">
            <a:avLst/>
          </a:prstGeom>
        </p:spPr>
        <p:txBody>
          <a:bodyPr wrap="non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endParaRPr lang="pt-BR" sz="1600" b="1" dirty="0">
              <a:solidFill>
                <a:srgbClr val="FF0000"/>
              </a:solidFill>
            </a:endParaRPr>
          </a:p>
        </p:txBody>
      </p:sp>
      <p:sp>
        <p:nvSpPr>
          <p:cNvPr id="14" name="Retângulo 13">
            <a:extLst>
              <a:ext uri="{FF2B5EF4-FFF2-40B4-BE49-F238E27FC236}">
                <a16:creationId xmlns:a16="http://schemas.microsoft.com/office/drawing/2014/main" id="{9063B214-E2E8-4116-91A5-B9F3DE5C9946}"/>
              </a:ext>
            </a:extLst>
          </p:cNvPr>
          <p:cNvSpPr/>
          <p:nvPr/>
        </p:nvSpPr>
        <p:spPr>
          <a:xfrm>
            <a:off x="3708868" y="3389130"/>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8</a:t>
            </a:r>
            <a:endParaRPr lang="pt-BR" sz="1600" b="1" dirty="0">
              <a:solidFill>
                <a:srgbClr val="FF0000"/>
              </a:solidFill>
            </a:endParaRPr>
          </a:p>
        </p:txBody>
      </p:sp>
      <p:sp>
        <p:nvSpPr>
          <p:cNvPr id="15" name="Retângulo 14">
            <a:extLst>
              <a:ext uri="{FF2B5EF4-FFF2-40B4-BE49-F238E27FC236}">
                <a16:creationId xmlns:a16="http://schemas.microsoft.com/office/drawing/2014/main" id="{1B845FE1-DB30-474C-94A6-61FAA3A7EABC}"/>
              </a:ext>
            </a:extLst>
          </p:cNvPr>
          <p:cNvSpPr/>
          <p:nvPr/>
        </p:nvSpPr>
        <p:spPr>
          <a:xfrm>
            <a:off x="4784307" y="3369923"/>
            <a:ext cx="298480" cy="338554"/>
          </a:xfrm>
          <a:prstGeom prst="rect">
            <a:avLst/>
          </a:prstGeom>
        </p:spPr>
        <p:txBody>
          <a:bodyPr wrap="non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7</a:t>
            </a:r>
            <a:endParaRPr lang="pt-BR" sz="1600" b="1" dirty="0">
              <a:solidFill>
                <a:srgbClr val="FF0000"/>
              </a:solidFill>
            </a:endParaRPr>
          </a:p>
        </p:txBody>
      </p:sp>
      <p:sp>
        <p:nvSpPr>
          <p:cNvPr id="16" name="Retângulo 15">
            <a:extLst>
              <a:ext uri="{FF2B5EF4-FFF2-40B4-BE49-F238E27FC236}">
                <a16:creationId xmlns:a16="http://schemas.microsoft.com/office/drawing/2014/main" id="{D393A79C-94B4-47CE-A285-3A6244CEBD41}"/>
              </a:ext>
            </a:extLst>
          </p:cNvPr>
          <p:cNvSpPr/>
          <p:nvPr/>
        </p:nvSpPr>
        <p:spPr>
          <a:xfrm>
            <a:off x="3708868" y="3671836"/>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5</a:t>
            </a:r>
            <a:endParaRPr lang="pt-BR" sz="1600" b="1" dirty="0">
              <a:solidFill>
                <a:srgbClr val="FF0000"/>
              </a:solidFill>
            </a:endParaRPr>
          </a:p>
        </p:txBody>
      </p:sp>
      <p:sp>
        <p:nvSpPr>
          <p:cNvPr id="17" name="Retângulo 16">
            <a:extLst>
              <a:ext uri="{FF2B5EF4-FFF2-40B4-BE49-F238E27FC236}">
                <a16:creationId xmlns:a16="http://schemas.microsoft.com/office/drawing/2014/main" id="{819B9982-43EC-4B4B-8346-C71BF4847927}"/>
              </a:ext>
            </a:extLst>
          </p:cNvPr>
          <p:cNvSpPr/>
          <p:nvPr/>
        </p:nvSpPr>
        <p:spPr>
          <a:xfrm>
            <a:off x="3708868" y="3948808"/>
            <a:ext cx="288862" cy="338554"/>
          </a:xfrm>
          <a:prstGeom prst="rect">
            <a:avLst/>
          </a:prstGeom>
        </p:spPr>
        <p:txBody>
          <a:bodyPr wrap="none">
            <a:spAutoFit/>
          </a:bodyPr>
          <a:lstStyle/>
          <a:p>
            <a:r>
              <a:rPr lang="pt-BR" sz="1600" b="1" dirty="0">
                <a:solidFill>
                  <a:srgbClr val="FF0000"/>
                </a:solidFill>
              </a:rPr>
              <a:t>7</a:t>
            </a:r>
          </a:p>
        </p:txBody>
      </p:sp>
      <p:sp>
        <p:nvSpPr>
          <p:cNvPr id="18" name="Retângulo 17">
            <a:extLst>
              <a:ext uri="{FF2B5EF4-FFF2-40B4-BE49-F238E27FC236}">
                <a16:creationId xmlns:a16="http://schemas.microsoft.com/office/drawing/2014/main" id="{53A2FED3-DA10-4DA9-8735-3DDE0440253D}"/>
              </a:ext>
            </a:extLst>
          </p:cNvPr>
          <p:cNvSpPr/>
          <p:nvPr/>
        </p:nvSpPr>
        <p:spPr>
          <a:xfrm>
            <a:off x="3708868" y="4213356"/>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1</a:t>
            </a:r>
            <a:endParaRPr lang="pt-BR" sz="1600" b="1" dirty="0">
              <a:solidFill>
                <a:srgbClr val="FF0000"/>
              </a:solidFill>
            </a:endParaRPr>
          </a:p>
        </p:txBody>
      </p:sp>
      <p:sp>
        <p:nvSpPr>
          <p:cNvPr id="19" name="Retângulo 18">
            <a:extLst>
              <a:ext uri="{FF2B5EF4-FFF2-40B4-BE49-F238E27FC236}">
                <a16:creationId xmlns:a16="http://schemas.microsoft.com/office/drawing/2014/main" id="{AF3B5FA4-1550-46D9-9142-43528D3B7129}"/>
              </a:ext>
            </a:extLst>
          </p:cNvPr>
          <p:cNvSpPr/>
          <p:nvPr/>
        </p:nvSpPr>
        <p:spPr>
          <a:xfrm>
            <a:off x="3708868" y="4508486"/>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6</a:t>
            </a:r>
            <a:endParaRPr lang="pt-BR" sz="1600" b="1" dirty="0">
              <a:solidFill>
                <a:srgbClr val="FF0000"/>
              </a:solidFill>
            </a:endParaRPr>
          </a:p>
        </p:txBody>
      </p:sp>
      <p:sp>
        <p:nvSpPr>
          <p:cNvPr id="20" name="Retângulo 19">
            <a:extLst>
              <a:ext uri="{FF2B5EF4-FFF2-40B4-BE49-F238E27FC236}">
                <a16:creationId xmlns:a16="http://schemas.microsoft.com/office/drawing/2014/main" id="{492AB337-3290-4AB9-A2EB-7FD7A44517C8}"/>
              </a:ext>
            </a:extLst>
          </p:cNvPr>
          <p:cNvSpPr/>
          <p:nvPr/>
        </p:nvSpPr>
        <p:spPr>
          <a:xfrm>
            <a:off x="3708868" y="4773034"/>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2</a:t>
            </a:r>
            <a:endParaRPr lang="pt-BR" sz="1600" b="1" dirty="0">
              <a:solidFill>
                <a:srgbClr val="FF0000"/>
              </a:solidFill>
            </a:endParaRPr>
          </a:p>
        </p:txBody>
      </p:sp>
      <p:sp>
        <p:nvSpPr>
          <p:cNvPr id="21" name="Retângulo 20">
            <a:extLst>
              <a:ext uri="{FF2B5EF4-FFF2-40B4-BE49-F238E27FC236}">
                <a16:creationId xmlns:a16="http://schemas.microsoft.com/office/drawing/2014/main" id="{876EA65A-527F-4BAE-B267-422EF37FFC44}"/>
              </a:ext>
            </a:extLst>
          </p:cNvPr>
          <p:cNvSpPr/>
          <p:nvPr/>
        </p:nvSpPr>
        <p:spPr>
          <a:xfrm>
            <a:off x="3708868" y="5056730"/>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4</a:t>
            </a:r>
            <a:endParaRPr lang="pt-BR" sz="1600" b="1" dirty="0">
              <a:solidFill>
                <a:srgbClr val="FF0000"/>
              </a:solidFill>
            </a:endParaRPr>
          </a:p>
        </p:txBody>
      </p:sp>
      <p:sp>
        <p:nvSpPr>
          <p:cNvPr id="22" name="Retângulo 21">
            <a:extLst>
              <a:ext uri="{FF2B5EF4-FFF2-40B4-BE49-F238E27FC236}">
                <a16:creationId xmlns:a16="http://schemas.microsoft.com/office/drawing/2014/main" id="{0D33892E-F679-4257-BF3C-B3EF087F783E}"/>
              </a:ext>
            </a:extLst>
          </p:cNvPr>
          <p:cNvSpPr/>
          <p:nvPr/>
        </p:nvSpPr>
        <p:spPr>
          <a:xfrm>
            <a:off x="4784307" y="3665849"/>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8</a:t>
            </a:r>
            <a:endParaRPr lang="pt-BR" sz="1600" b="1" dirty="0">
              <a:solidFill>
                <a:srgbClr val="FF0000"/>
              </a:solidFill>
            </a:endParaRPr>
          </a:p>
        </p:txBody>
      </p:sp>
      <p:sp>
        <p:nvSpPr>
          <p:cNvPr id="23" name="Retângulo 22">
            <a:extLst>
              <a:ext uri="{FF2B5EF4-FFF2-40B4-BE49-F238E27FC236}">
                <a16:creationId xmlns:a16="http://schemas.microsoft.com/office/drawing/2014/main" id="{4E3EB7E1-45A3-4294-8464-A8CA293FFBA3}"/>
              </a:ext>
            </a:extLst>
          </p:cNvPr>
          <p:cNvSpPr/>
          <p:nvPr/>
        </p:nvSpPr>
        <p:spPr>
          <a:xfrm>
            <a:off x="4784307" y="3948808"/>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6</a:t>
            </a:r>
            <a:endParaRPr lang="pt-BR" sz="1600" b="1" dirty="0">
              <a:solidFill>
                <a:srgbClr val="FF0000"/>
              </a:solidFill>
            </a:endParaRPr>
          </a:p>
        </p:txBody>
      </p:sp>
      <p:sp>
        <p:nvSpPr>
          <p:cNvPr id="24" name="Retângulo 23">
            <a:extLst>
              <a:ext uri="{FF2B5EF4-FFF2-40B4-BE49-F238E27FC236}">
                <a16:creationId xmlns:a16="http://schemas.microsoft.com/office/drawing/2014/main" id="{11B0A396-7940-49B1-822E-E0E1F6996DF4}"/>
              </a:ext>
            </a:extLst>
          </p:cNvPr>
          <p:cNvSpPr/>
          <p:nvPr/>
        </p:nvSpPr>
        <p:spPr>
          <a:xfrm>
            <a:off x="4784307" y="4199444"/>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1</a:t>
            </a:r>
            <a:endParaRPr lang="pt-BR" sz="1600" b="1" dirty="0">
              <a:solidFill>
                <a:srgbClr val="FF0000"/>
              </a:solidFill>
            </a:endParaRPr>
          </a:p>
        </p:txBody>
      </p:sp>
      <p:sp>
        <p:nvSpPr>
          <p:cNvPr id="25" name="Retângulo 24">
            <a:extLst>
              <a:ext uri="{FF2B5EF4-FFF2-40B4-BE49-F238E27FC236}">
                <a16:creationId xmlns:a16="http://schemas.microsoft.com/office/drawing/2014/main" id="{EC2EFEA9-6590-4BFA-8807-3B2448DC0B86}"/>
              </a:ext>
            </a:extLst>
          </p:cNvPr>
          <p:cNvSpPr/>
          <p:nvPr/>
        </p:nvSpPr>
        <p:spPr>
          <a:xfrm>
            <a:off x="4784307" y="4496272"/>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5</a:t>
            </a:r>
            <a:endParaRPr lang="pt-BR" sz="1600" b="1" dirty="0">
              <a:solidFill>
                <a:srgbClr val="FF0000"/>
              </a:solidFill>
            </a:endParaRPr>
          </a:p>
        </p:txBody>
      </p:sp>
      <p:sp>
        <p:nvSpPr>
          <p:cNvPr id="26" name="Retângulo 25">
            <a:extLst>
              <a:ext uri="{FF2B5EF4-FFF2-40B4-BE49-F238E27FC236}">
                <a16:creationId xmlns:a16="http://schemas.microsoft.com/office/drawing/2014/main" id="{EB88A0A4-8A32-4EB9-9EDC-EEF9095116F7}"/>
              </a:ext>
            </a:extLst>
          </p:cNvPr>
          <p:cNvSpPr/>
          <p:nvPr/>
        </p:nvSpPr>
        <p:spPr>
          <a:xfrm>
            <a:off x="4784307" y="4760978"/>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2</a:t>
            </a:r>
            <a:endParaRPr lang="pt-BR" sz="1600" b="1" dirty="0">
              <a:solidFill>
                <a:srgbClr val="FF0000"/>
              </a:solidFill>
            </a:endParaRPr>
          </a:p>
        </p:txBody>
      </p:sp>
      <p:sp>
        <p:nvSpPr>
          <p:cNvPr id="27" name="Retângulo 26">
            <a:extLst>
              <a:ext uri="{FF2B5EF4-FFF2-40B4-BE49-F238E27FC236}">
                <a16:creationId xmlns:a16="http://schemas.microsoft.com/office/drawing/2014/main" id="{587B34BF-7D75-4B44-82F1-9EF6716EBF73}"/>
              </a:ext>
            </a:extLst>
          </p:cNvPr>
          <p:cNvSpPr/>
          <p:nvPr/>
        </p:nvSpPr>
        <p:spPr>
          <a:xfrm>
            <a:off x="4784307" y="5034710"/>
            <a:ext cx="298480" cy="338554"/>
          </a:xfrm>
          <a:prstGeom prst="rect">
            <a:avLst/>
          </a:prstGeom>
        </p:spPr>
        <p:txBody>
          <a:bodyPr wrap="none">
            <a:spAutoFit/>
          </a:bodyPr>
          <a:lstStyle/>
          <a:p>
            <a:r>
              <a:rPr lang="pt-PT" sz="1600" b="1" dirty="0">
                <a:solidFill>
                  <a:srgbClr val="FF0000"/>
                </a:solidFill>
                <a:latin typeface="Arial" panose="020B0604020202020204" pitchFamily="34" charset="0"/>
                <a:cs typeface="Arial" panose="020B0604020202020204" pitchFamily="34" charset="0"/>
              </a:rPr>
              <a:t>4</a:t>
            </a:r>
            <a:endParaRPr lang="pt-BR" sz="1600" b="1" dirty="0">
              <a:solidFill>
                <a:srgbClr val="FF0000"/>
              </a:solidFill>
            </a:endParaRPr>
          </a:p>
        </p:txBody>
      </p:sp>
    </p:spTree>
    <p:extLst>
      <p:ext uri="{BB962C8B-B14F-4D97-AF65-F5344CB8AC3E}">
        <p14:creationId xmlns:p14="http://schemas.microsoft.com/office/powerpoint/2010/main" val="212700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5E1CD57-F1F5-4D99-A48A-5BB10A80E4B2}"/>
              </a:ext>
            </a:extLst>
          </p:cNvPr>
          <p:cNvSpPr/>
          <p:nvPr/>
        </p:nvSpPr>
        <p:spPr>
          <a:xfrm>
            <a:off x="190897" y="116632"/>
            <a:ext cx="7920880" cy="2118529"/>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Questão 9) (1 ponto)</a:t>
            </a:r>
            <a:r>
              <a:rPr lang="pt-BR" dirty="0">
                <a:latin typeface="Arial" panose="020B0604020202020204" pitchFamily="34" charset="0"/>
                <a:ea typeface="Times New Roman" panose="02020603050405020304" pitchFamily="18" charset="0"/>
                <a:cs typeface="Arial" panose="020B0604020202020204" pitchFamily="34" charset="0"/>
              </a:rPr>
              <a:t> Como você sabe o objeto de estudo da Astronomia são as estrelas, planetas, luas, galáxias, </a:t>
            </a:r>
            <a:r>
              <a:rPr lang="pt-BR" dirty="0" err="1">
                <a:latin typeface="Arial" panose="020B0604020202020204" pitchFamily="34" charset="0"/>
                <a:ea typeface="Times New Roman" panose="02020603050405020304" pitchFamily="18" charset="0"/>
                <a:cs typeface="Arial" panose="020B0604020202020204" pitchFamily="34" charset="0"/>
              </a:rPr>
              <a:t>etc</a:t>
            </a:r>
            <a:r>
              <a:rPr lang="pt-BR" dirty="0">
                <a:latin typeface="Arial" panose="020B0604020202020204" pitchFamily="34" charset="0"/>
                <a:ea typeface="Times New Roman" panose="02020603050405020304" pitchFamily="18" charset="0"/>
                <a:cs typeface="Arial" panose="020B0604020202020204" pitchFamily="34" charset="0"/>
              </a:rPr>
              <a:t>, etc. Portanto, se você quer participar da OBA precisa estudar o que está nos livros, revistas, internet, </a:t>
            </a:r>
            <a:r>
              <a:rPr lang="pt-BR" dirty="0" err="1">
                <a:latin typeface="Arial" panose="020B0604020202020204" pitchFamily="34" charset="0"/>
                <a:ea typeface="Times New Roman" panose="02020603050405020304" pitchFamily="18" charset="0"/>
                <a:cs typeface="Arial" panose="020B0604020202020204" pitchFamily="34" charset="0"/>
              </a:rPr>
              <a:t>etc</a:t>
            </a:r>
            <a:r>
              <a:rPr lang="pt-BR" dirty="0">
                <a:latin typeface="Arial" panose="020B0604020202020204" pitchFamily="34" charset="0"/>
                <a:ea typeface="Times New Roman" panose="02020603050405020304" pitchFamily="18" charset="0"/>
                <a:cs typeface="Arial" panose="020B0604020202020204" pitchFamily="34" charset="0"/>
              </a:rPr>
              <a:t>, mas também precisa olhar e observar o céu. Por exemplo, esperamos que você já tenha observado a estrela mais brilhante do céu depois do Sol. </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81399EA-E2AF-4169-B7DE-9F2973C84DDD}"/>
              </a:ext>
            </a:extLst>
          </p:cNvPr>
          <p:cNvSpPr/>
          <p:nvPr/>
        </p:nvSpPr>
        <p:spPr>
          <a:xfrm>
            <a:off x="190897" y="2363926"/>
            <a:ext cx="11521280" cy="2118529"/>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cs typeface="Arial" panose="020B0604020202020204" pitchFamily="34" charset="0"/>
              </a:rPr>
              <a:t>O nome dela é Sirius, ela está a 8,7 anos luz da Terra, ela tem o dobro da massa do nosso Sol e além disso ela tem uma companheira chamada Sirius B, que gira ao redor dela e é bem pequenina. Sirius B tem quase o dobro do tamanho da Terra por isso ela é chamada de estrela anã branca, pois sua cor é branca. Sirius e </a:t>
            </a:r>
            <a:r>
              <a:rPr lang="pt-BR" dirty="0" err="1">
                <a:latin typeface="Arial" panose="020B0604020202020204" pitchFamily="34" charset="0"/>
                <a:ea typeface="Times New Roman" panose="02020603050405020304" pitchFamily="18" charset="0"/>
                <a:cs typeface="Arial" panose="020B0604020202020204" pitchFamily="34" charset="0"/>
              </a:rPr>
              <a:t>Sirus</a:t>
            </a:r>
            <a:r>
              <a:rPr lang="pt-BR" dirty="0">
                <a:latin typeface="Arial" panose="020B0604020202020204" pitchFamily="34" charset="0"/>
                <a:ea typeface="Times New Roman" panose="02020603050405020304" pitchFamily="18" charset="0"/>
                <a:cs typeface="Arial" panose="020B0604020202020204" pitchFamily="34" charset="0"/>
              </a:rPr>
              <a:t> B formam o que chamamos de um sistema binário. Mas voltemos a Sirius, a estrela mais brilhante do nosso céu noturno.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15A1140D-560B-4387-89E8-8EBBFB9B06CF}"/>
              </a:ext>
            </a:extLst>
          </p:cNvPr>
          <p:cNvSpPr/>
          <p:nvPr/>
        </p:nvSpPr>
        <p:spPr>
          <a:xfrm>
            <a:off x="190897" y="4611220"/>
            <a:ext cx="11521280" cy="1287532"/>
          </a:xfrm>
          <a:prstGeom prst="rect">
            <a:avLst/>
          </a:prstGeom>
        </p:spPr>
        <p:txBody>
          <a:bodyPr wrap="square">
            <a:spAutoFit/>
          </a:bodyPr>
          <a:lstStyle/>
          <a:p>
            <a:pPr algn="just">
              <a:lnSpc>
                <a:spcPct val="150000"/>
              </a:lnSpc>
              <a:spcAft>
                <a:spcPts val="0"/>
              </a:spcAft>
              <a:tabLst>
                <a:tab pos="5805170" algn="l"/>
              </a:tabLst>
            </a:pPr>
            <a:r>
              <a:rPr lang="pt-BR" dirty="0">
                <a:latin typeface="Arial" panose="020B0604020202020204" pitchFamily="34" charset="0"/>
                <a:ea typeface="Times New Roman" panose="02020603050405020304" pitchFamily="18" charset="0"/>
                <a:cs typeface="Arial" panose="020B0604020202020204" pitchFamily="34" charset="0"/>
              </a:rPr>
              <a:t>Ela fica na constelação do Cão Maior e está quase na mesma direção em que vemos as Três Marias. Esperamos que você consiga localizar a estrela Sirius, pois na próxima OBA vamos fazer uma pergunta sobre ela.</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76743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830C7B7-ABBA-483D-B0DC-24C46A4CB24B}"/>
              </a:ext>
            </a:extLst>
          </p:cNvPr>
          <p:cNvSpPr/>
          <p:nvPr/>
        </p:nvSpPr>
        <p:spPr>
          <a:xfrm>
            <a:off x="270793" y="332656"/>
            <a:ext cx="1390124" cy="369332"/>
          </a:xfrm>
          <a:prstGeom prst="rect">
            <a:avLst/>
          </a:prstGeom>
        </p:spPr>
        <p:txBody>
          <a:bodyPr wrap="none">
            <a:spAutoFit/>
          </a:bodyPr>
          <a:lstStyle/>
          <a:p>
            <a:pPr algn="just">
              <a:spcAft>
                <a:spcPts val="0"/>
              </a:spcAft>
              <a:tabLst>
                <a:tab pos="5805170" algn="l"/>
              </a:tabLs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887C1D8D-6621-4ABA-A1FA-4616A8D400F3}"/>
              </a:ext>
            </a:extLst>
          </p:cNvPr>
          <p:cNvSpPr/>
          <p:nvPr/>
        </p:nvSpPr>
        <p:spPr>
          <a:xfrm>
            <a:off x="270793" y="1061762"/>
            <a:ext cx="6160725" cy="369332"/>
          </a:xfrm>
          <a:prstGeom prst="rect">
            <a:avLst/>
          </a:prstGeom>
        </p:spPr>
        <p:txBody>
          <a:bodyPr wrap="none">
            <a:spAutoFit/>
          </a:bodyPr>
          <a:lstStyle/>
          <a:p>
            <a:pPr algn="just">
              <a:spcAft>
                <a:spcPts val="0"/>
              </a:spcAft>
              <a:tabLst>
                <a:tab pos="5805170" algn="l"/>
              </a:tabLst>
            </a:pPr>
            <a:r>
              <a:rPr lang="pt-BR" b="1" dirty="0">
                <a:latin typeface="Arial" panose="020B0604020202020204" pitchFamily="34" charset="0"/>
                <a:ea typeface="Times New Roman" panose="02020603050405020304" pitchFamily="18" charset="0"/>
                <a:cs typeface="Arial" panose="020B0604020202020204" pitchFamily="34" charset="0"/>
              </a:rPr>
              <a:t>9a) (0,5 ponto) </a:t>
            </a:r>
            <a:r>
              <a:rPr lang="pt-BR" dirty="0">
                <a:latin typeface="Arial" panose="020B0604020202020204" pitchFamily="34" charset="0"/>
                <a:ea typeface="Times New Roman" panose="02020603050405020304" pitchFamily="18" charset="0"/>
                <a:cs typeface="Arial" panose="020B0604020202020204" pitchFamily="34" charset="0"/>
              </a:rPr>
              <a:t>Desenhe a “constelação das Três Marias”.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6B3B590B-2C82-4C95-AC82-4052E0999B12}"/>
              </a:ext>
            </a:extLst>
          </p:cNvPr>
          <p:cNvSpPr/>
          <p:nvPr/>
        </p:nvSpPr>
        <p:spPr>
          <a:xfrm>
            <a:off x="270793" y="1916832"/>
            <a:ext cx="1300356"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a:t>
            </a:r>
            <a:r>
              <a:rPr lang="pt-BR" b="1" i="1" dirty="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397B5194-72EF-4933-8E62-7D7C090FA8BD}"/>
              </a:ext>
            </a:extLst>
          </p:cNvPr>
          <p:cNvSpPr/>
          <p:nvPr/>
        </p:nvSpPr>
        <p:spPr>
          <a:xfrm>
            <a:off x="1571149" y="1930219"/>
            <a:ext cx="5750292" cy="369332"/>
          </a:xfrm>
          <a:prstGeom prst="rect">
            <a:avLst/>
          </a:prstGeom>
        </p:spPr>
        <p:txBody>
          <a:bodyPr wrap="none">
            <a:spAutoFit/>
          </a:bodyPr>
          <a:lstStyle/>
          <a:p>
            <a:pPr algn="just">
              <a:spcAft>
                <a:spcPts val="0"/>
              </a:spcAft>
              <a:tabLst>
                <a:tab pos="5805170" algn="l"/>
              </a:tabLst>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Algo muito parecido com isso:         *           *          *</a:t>
            </a:r>
            <a:endParaRPr lang="pt-BR" sz="11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a:extLst>
              <a:ext uri="{FF2B5EF4-FFF2-40B4-BE49-F238E27FC236}">
                <a16:creationId xmlns:a16="http://schemas.microsoft.com/office/drawing/2014/main" id="{0A5D0C02-9D5A-4867-8082-0861B30CCCBC}"/>
              </a:ext>
            </a:extLst>
          </p:cNvPr>
          <p:cNvSpPr/>
          <p:nvPr/>
        </p:nvSpPr>
        <p:spPr>
          <a:xfrm>
            <a:off x="270793" y="3105834"/>
            <a:ext cx="10145240" cy="369332"/>
          </a:xfrm>
          <a:prstGeom prst="rect">
            <a:avLst/>
          </a:prstGeom>
        </p:spPr>
        <p:txBody>
          <a:bodyPr wrap="square">
            <a:spAutoFit/>
          </a:bodyPr>
          <a:lstStyle/>
          <a:p>
            <a:pPr algn="just">
              <a:spcAft>
                <a:spcPts val="0"/>
              </a:spcAft>
              <a:tabLst>
                <a:tab pos="5805170" algn="l"/>
              </a:tabLst>
            </a:pPr>
            <a:r>
              <a:rPr lang="pt-BR" b="1" dirty="0">
                <a:latin typeface="Arial" panose="020B0604020202020204" pitchFamily="34" charset="0"/>
                <a:ea typeface="Times New Roman" panose="02020603050405020304" pitchFamily="18" charset="0"/>
                <a:cs typeface="Arial" panose="020B0604020202020204" pitchFamily="34" charset="0"/>
              </a:rPr>
              <a:t>9b) (0,5 ponto) </a:t>
            </a:r>
            <a:r>
              <a:rPr lang="pt-BR" dirty="0">
                <a:latin typeface="Arial" panose="020B0604020202020204" pitchFamily="34" charset="0"/>
                <a:ea typeface="Times New Roman" panose="02020603050405020304" pitchFamily="18" charset="0"/>
                <a:cs typeface="Arial" panose="020B0604020202020204" pitchFamily="34" charset="0"/>
              </a:rPr>
              <a:t>Já que falamos em anos-luz, qual é a velocidade da luz?</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tângulo 7">
            <a:extLst>
              <a:ext uri="{FF2B5EF4-FFF2-40B4-BE49-F238E27FC236}">
                <a16:creationId xmlns:a16="http://schemas.microsoft.com/office/drawing/2014/main" id="{726D8C96-1343-4A92-991A-DE28EBE30C38}"/>
              </a:ext>
            </a:extLst>
          </p:cNvPr>
          <p:cNvSpPr/>
          <p:nvPr/>
        </p:nvSpPr>
        <p:spPr>
          <a:xfrm>
            <a:off x="273659" y="3929135"/>
            <a:ext cx="1300356"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a:t>
            </a:r>
            <a:r>
              <a:rPr lang="pt-BR" b="1" i="1" dirty="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D8C52211-BE46-464D-92CD-BBB23330DFCA}"/>
              </a:ext>
            </a:extLst>
          </p:cNvPr>
          <p:cNvSpPr/>
          <p:nvPr/>
        </p:nvSpPr>
        <p:spPr>
          <a:xfrm>
            <a:off x="1466441" y="3841055"/>
            <a:ext cx="5959708"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A velocidade da luz em quilômetros por  segundo é: </a:t>
            </a:r>
            <a:endParaRPr lang="pt-BR" b="1"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1026C32A-AC37-474A-BAAF-8754CADCAF4F}"/>
              </a:ext>
            </a:extLst>
          </p:cNvPr>
          <p:cNvSpPr/>
          <p:nvPr/>
        </p:nvSpPr>
        <p:spPr>
          <a:xfrm>
            <a:off x="7247681" y="3847798"/>
            <a:ext cx="1608133" cy="456535"/>
          </a:xfrm>
          <a:prstGeom prst="rect">
            <a:avLst/>
          </a:prstGeom>
        </p:spPr>
        <p:txBody>
          <a:bodyPr wrap="none">
            <a:spAutoFit/>
          </a:bodyPr>
          <a:lstStyle/>
          <a:p>
            <a:pPr>
              <a:lnSpc>
                <a:spcPct val="150000"/>
              </a:lnSpc>
            </a:pPr>
            <a:r>
              <a:rPr lang="pt-BR" b="1" i="1" dirty="0">
                <a:solidFill>
                  <a:srgbClr val="002060"/>
                </a:solidFill>
                <a:latin typeface="Arial" panose="020B0604020202020204" pitchFamily="34" charset="0"/>
                <a:ea typeface="Times New Roman" panose="02020603050405020304" pitchFamily="18" charset="0"/>
                <a:cs typeface="Arial" panose="020B0604020202020204" pitchFamily="34" charset="0"/>
              </a:rPr>
              <a:t>300.000 km/s</a:t>
            </a:r>
            <a:endParaRPr lang="pt-BR"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74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25F1D7B-558E-47F8-B7DE-4E67E0375CE3}"/>
              </a:ext>
            </a:extLst>
          </p:cNvPr>
          <p:cNvSpPr/>
          <p:nvPr/>
        </p:nvSpPr>
        <p:spPr>
          <a:xfrm>
            <a:off x="190897" y="188640"/>
            <a:ext cx="7992888" cy="2118529"/>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10) (1 ponto) </a:t>
            </a:r>
            <a:r>
              <a:rPr lang="pt-PT" dirty="0">
                <a:latin typeface="Arial" panose="020B0604020202020204" pitchFamily="34" charset="0"/>
                <a:ea typeface="Times New Roman" panose="02020603050405020304" pitchFamily="18" charset="0"/>
                <a:cs typeface="Arial" panose="020B0604020202020204" pitchFamily="34" charset="0"/>
              </a:rPr>
              <a:t>A Terra tem um movimento muito complexo. Para melhor estudá-lo os cientistas separam este movimento em partes. Três destes movimentos são: a translação, a rotação e a precessão. </a:t>
            </a:r>
            <a:r>
              <a:rPr lang="pt-BR" dirty="0">
                <a:latin typeface="Arial" panose="020B0604020202020204" pitchFamily="34" charset="0"/>
                <a:ea typeface="Times New Roman" panose="02020603050405020304" pitchFamily="18" charset="0"/>
                <a:cs typeface="Arial" panose="020B0604020202020204" pitchFamily="34" charset="0"/>
              </a:rPr>
              <a:t>A precessão acarreta uma mudança contínua na posição das constelações zodiacais em relação ao equador celeste ao longo de um período de 26.000 anos. </a:t>
            </a:r>
            <a:endParaRPr lang="pt-BR"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0E3CC9A2-1A7A-4372-90A4-387644C6D6FC}"/>
              </a:ext>
            </a:extLst>
          </p:cNvPr>
          <p:cNvSpPr/>
          <p:nvPr/>
        </p:nvSpPr>
        <p:spPr>
          <a:xfrm>
            <a:off x="190897" y="2781964"/>
            <a:ext cx="11521280" cy="1294072"/>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cs typeface="Arial" panose="020B0604020202020204" pitchFamily="34" charset="0"/>
              </a:rPr>
              <a:t>Suponha que, numa noite do ano 2003, de sua casa, você esteja vendo o nascer da constelação do Sagitário. As doze constelações zodiacais em ordem crescente de ascensão reta são: Carneiro, Touro, Gêmeos, Caranguejo, Leão, Virgem, Balança, Escorpião, Sagitário, Capricórnio, Aquário e Peixes.</a:t>
            </a:r>
            <a:endParaRPr lang="pt-BR" dirty="0"/>
          </a:p>
        </p:txBody>
      </p:sp>
    </p:spTree>
    <p:extLst>
      <p:ext uri="{BB962C8B-B14F-4D97-AF65-F5344CB8AC3E}">
        <p14:creationId xmlns:p14="http://schemas.microsoft.com/office/powerpoint/2010/main" val="2435844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44C115E-2D82-48FB-BB43-6336DFD400AD}"/>
              </a:ext>
            </a:extLst>
          </p:cNvPr>
          <p:cNvSpPr/>
          <p:nvPr/>
        </p:nvSpPr>
        <p:spPr>
          <a:xfrm>
            <a:off x="118889" y="228485"/>
            <a:ext cx="8064896" cy="1287532"/>
          </a:xfrm>
          <a:prstGeom prst="rect">
            <a:avLst/>
          </a:prstGeom>
        </p:spPr>
        <p:txBody>
          <a:bodyPr wrap="square">
            <a:spAutoFit/>
          </a:bodyPr>
          <a:lstStyle/>
          <a:p>
            <a:pPr algn="just" hangingPunct="0">
              <a:lnSpc>
                <a:spcPct val="150000"/>
              </a:lnSpc>
              <a:spcAft>
                <a:spcPts val="0"/>
              </a:spcAft>
              <a:tabLst>
                <a:tab pos="5805170" algn="l"/>
              </a:tabLst>
            </a:pPr>
            <a:r>
              <a:rPr lang="pt-BR" b="1" dirty="0">
                <a:latin typeface="Arial" panose="020B0604020202020204" pitchFamily="34" charset="0"/>
                <a:ea typeface="Times New Roman" panose="02020603050405020304" pitchFamily="18" charset="0"/>
                <a:cs typeface="Arial" panose="020B0604020202020204" pitchFamily="34" charset="0"/>
              </a:rPr>
              <a:t>Pergunta: </a:t>
            </a:r>
            <a:r>
              <a:rPr lang="pt-BR" dirty="0">
                <a:latin typeface="Arial" panose="020B0604020202020204" pitchFamily="34" charset="0"/>
                <a:ea typeface="Times New Roman" panose="02020603050405020304" pitchFamily="18" charset="0"/>
                <a:cs typeface="Arial" panose="020B0604020202020204" pitchFamily="34" charset="0"/>
              </a:rPr>
              <a:t>Olhando de sua casa para a mesma região do céu, porém, daqui a 13.000 anos (situação hipotética, claro!), que constelação zodiacal você poderia ver no lugar do Sagitário?</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13078E36-52EC-4CE6-94B6-EC932D56D32B}"/>
              </a:ext>
            </a:extLst>
          </p:cNvPr>
          <p:cNvSpPr/>
          <p:nvPr/>
        </p:nvSpPr>
        <p:spPr>
          <a:xfrm>
            <a:off x="118889" y="1628800"/>
            <a:ext cx="1287532"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328D2536-5A91-4679-9C3B-5EC8E0C0CE5C}"/>
              </a:ext>
            </a:extLst>
          </p:cNvPr>
          <p:cNvSpPr/>
          <p:nvPr/>
        </p:nvSpPr>
        <p:spPr>
          <a:xfrm>
            <a:off x="134217" y="2132856"/>
            <a:ext cx="11649967" cy="1524007"/>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Gêmeos, pois é a constelação deslocada 180º em relação ao Sagitário no Zodíaco. Há um fato muito curioso com relação ao nosso calendário. Somos levados normalmente a pensar que nosso calendário é organizado adotando o chamado ano sideral, aquele no qual a Terra retorna exatamente ao mesmo ponto de sua órbita quando ele (o ano sideral) é completado.</a:t>
            </a:r>
            <a:endParaRPr lang="pt-BR" sz="1600" dirty="0">
              <a:solidFill>
                <a:srgbClr val="FF000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9D18852-4D43-4AA8-9488-76528FA8D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693" y="3713971"/>
            <a:ext cx="5530382" cy="2428977"/>
          </a:xfrm>
          <a:prstGeom prst="rect">
            <a:avLst/>
          </a:prstGeom>
        </p:spPr>
      </p:pic>
      <p:sp>
        <p:nvSpPr>
          <p:cNvPr id="8" name="Retângulo 7">
            <a:extLst>
              <a:ext uri="{FF2B5EF4-FFF2-40B4-BE49-F238E27FC236}">
                <a16:creationId xmlns:a16="http://schemas.microsoft.com/office/drawing/2014/main" id="{58E5E297-BC22-426E-93EA-277393CA52DD}"/>
              </a:ext>
            </a:extLst>
          </p:cNvPr>
          <p:cNvSpPr/>
          <p:nvPr/>
        </p:nvSpPr>
        <p:spPr>
          <a:xfrm>
            <a:off x="118889" y="3645024"/>
            <a:ext cx="6253804" cy="2677656"/>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Entretanto, adotamos outra definição de ano, mais prática, porque preserva a adequação do calendário civil às estações do ano. Este ano é contado pelo intervalo de tempo entre a passagem do Sol pelo mesmo solstício seja ele de dezembro ou de julho e, como durante o solstício o sol está sobre um dos trópicos celestes (projeção do trópico terrestre na esfera </a:t>
            </a:r>
            <a:r>
              <a:rPr lang="pt-BR" sz="1600" b="1" dirty="0" smtClean="0">
                <a:solidFill>
                  <a:srgbClr val="FF0000"/>
                </a:solidFill>
                <a:latin typeface="Arial" panose="020B0604020202020204" pitchFamily="34" charset="0"/>
                <a:ea typeface="MS Mincho" panose="02020609040205080304" pitchFamily="49" charset="-128"/>
                <a:cs typeface="Arial" panose="020B0604020202020204" pitchFamily="34" charset="0"/>
              </a:rPr>
              <a:t>	    celeste</a:t>
            </a: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 recebe o seu nome de “ano trópico”. </a:t>
            </a:r>
            <a:endParaRPr lang="pt-BR" sz="1600" dirty="0">
              <a:solidFill>
                <a:srgbClr val="FF0000"/>
              </a:solidFill>
              <a:latin typeface="Arial" panose="020B0604020202020204" pitchFamily="34" charset="0"/>
              <a:cs typeface="Arial" panose="020B0604020202020204" pitchFamily="34" charset="0"/>
            </a:endParaRPr>
          </a:p>
        </p:txBody>
      </p:sp>
      <p:sp>
        <p:nvSpPr>
          <p:cNvPr id="6" name="CaixaDeTexto 5"/>
          <p:cNvSpPr txBox="1"/>
          <p:nvPr/>
        </p:nvSpPr>
        <p:spPr>
          <a:xfrm>
            <a:off x="4655393" y="6381328"/>
            <a:ext cx="4176464" cy="369332"/>
          </a:xfrm>
          <a:prstGeom prst="rect">
            <a:avLst/>
          </a:prstGeom>
          <a:noFill/>
        </p:spPr>
        <p:txBody>
          <a:bodyPr wrap="square" rtlCol="0">
            <a:spAutoFit/>
          </a:bodyPr>
          <a:lstStyle/>
          <a:p>
            <a:r>
              <a:rPr lang="pt-BR" i="1" dirty="0" smtClean="0">
                <a:solidFill>
                  <a:srgbClr val="002060"/>
                </a:solidFill>
              </a:rPr>
              <a:t>Continua no próximo slide...</a:t>
            </a:r>
            <a:endParaRPr lang="pt-BR" i="1" dirty="0">
              <a:solidFill>
                <a:srgbClr val="002060"/>
              </a:solidFill>
            </a:endParaRPr>
          </a:p>
        </p:txBody>
      </p:sp>
    </p:spTree>
    <p:extLst>
      <p:ext uri="{BB962C8B-B14F-4D97-AF65-F5344CB8AC3E}">
        <p14:creationId xmlns:p14="http://schemas.microsoft.com/office/powerpoint/2010/main" val="112922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6CB570F-3260-4776-B921-21541AF131DE}"/>
              </a:ext>
            </a:extLst>
          </p:cNvPr>
          <p:cNvSpPr/>
          <p:nvPr/>
        </p:nvSpPr>
        <p:spPr>
          <a:xfrm>
            <a:off x="118889" y="95501"/>
            <a:ext cx="8064896" cy="1893339"/>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Devido à precessão dos equinócios, ano sideral e ano trópico não coincidem (na verdade o ano trópico é um pouco mais curto do que o sideral) e, assim, a Terra não volta ao mesmo ponto de sua órbita completado um ano trópico. Desta forma, devido à precessão dos equinócios, as estações do ano se iniciam e se encerram em pontos distintos da órbita da Terra, a cada ano. </a:t>
            </a:r>
            <a:endParaRPr lang="pt-BR" sz="1600" dirty="0">
              <a:solidFill>
                <a:srgbClr val="FF0000"/>
              </a:solidFill>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CD5A28D7-07F5-4667-A55C-3B4904C0826C}"/>
              </a:ext>
            </a:extLst>
          </p:cNvPr>
          <p:cNvSpPr/>
          <p:nvPr/>
        </p:nvSpPr>
        <p:spPr>
          <a:xfrm>
            <a:off x="118889" y="2160000"/>
            <a:ext cx="11665296" cy="791179"/>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Como nosso calendário acompanha as estações, a única forma que temos de reparar isto é notarmos que as estações se iniciam com um céu um pouco diferente a cada ano.</a:t>
            </a:r>
            <a:endParaRPr lang="pt-BR" sz="1600" dirty="0"/>
          </a:p>
        </p:txBody>
      </p:sp>
      <p:sp>
        <p:nvSpPr>
          <p:cNvPr id="14" name="Retângulo 13">
            <a:extLst>
              <a:ext uri="{FF2B5EF4-FFF2-40B4-BE49-F238E27FC236}">
                <a16:creationId xmlns:a16="http://schemas.microsoft.com/office/drawing/2014/main" id="{BC30EFF8-43C0-4DCA-9907-E93196B28AA7}"/>
              </a:ext>
            </a:extLst>
          </p:cNvPr>
          <p:cNvSpPr/>
          <p:nvPr/>
        </p:nvSpPr>
        <p:spPr>
          <a:xfrm>
            <a:off x="118889" y="2996952"/>
            <a:ext cx="11665296" cy="830997"/>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Daqui a 13.000 anos a Terra estará na metade do seu ciclo de </a:t>
            </a:r>
            <a:r>
              <a:rPr lang="pt-BR" sz="1600" b="1" dirty="0" err="1">
                <a:solidFill>
                  <a:srgbClr val="FF0000"/>
                </a:solidFill>
                <a:latin typeface="Arial" panose="020B0604020202020204" pitchFamily="34" charset="0"/>
                <a:ea typeface="MS Mincho" panose="02020609040205080304" pitchFamily="49" charset="-128"/>
                <a:cs typeface="Arial" panose="020B0604020202020204" pitchFamily="34" charset="0"/>
              </a:rPr>
              <a:t>preessão</a:t>
            </a: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 e o solstício irá ocorrer numa posição (ao longo do seu movimento de translação) diametralmente oposta </a:t>
            </a:r>
            <a:r>
              <a:rPr lang="pt-BR" sz="1600" b="1" dirty="0" err="1">
                <a:solidFill>
                  <a:srgbClr val="FF0000"/>
                </a:solidFill>
                <a:latin typeface="Arial" panose="020B0604020202020204" pitchFamily="34" charset="0"/>
                <a:ea typeface="MS Mincho" panose="02020609040205080304" pitchFamily="49" charset="-128"/>
                <a:cs typeface="Arial" panose="020B0604020202020204" pitchFamily="34" charset="0"/>
              </a:rPr>
              <a:t>cà</a:t>
            </a: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de hoje.</a:t>
            </a:r>
            <a:endParaRPr lang="pt-BR" sz="1600" dirty="0">
              <a:solidFill>
                <a:srgbClr val="FF0000"/>
              </a:solidFill>
              <a:latin typeface="Arial" panose="020B0604020202020204" pitchFamily="34" charset="0"/>
              <a:cs typeface="Arial" panose="020B0604020202020204" pitchFamily="34" charset="0"/>
            </a:endParaRPr>
          </a:p>
        </p:txBody>
      </p:sp>
      <p:sp>
        <p:nvSpPr>
          <p:cNvPr id="20" name="Retângulo 19">
            <a:extLst>
              <a:ext uri="{FF2B5EF4-FFF2-40B4-BE49-F238E27FC236}">
                <a16:creationId xmlns:a16="http://schemas.microsoft.com/office/drawing/2014/main" id="{6C3E0428-135B-4B55-A801-07FD725543EB}"/>
              </a:ext>
            </a:extLst>
          </p:cNvPr>
          <p:cNvSpPr/>
          <p:nvPr/>
        </p:nvSpPr>
        <p:spPr>
          <a:xfrm>
            <a:off x="121001" y="3856184"/>
            <a:ext cx="11663183" cy="785343"/>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Logo, todas as constelações estarão deslocadas de 180º daqui a 13.000 anos, conforme ilustra a figura esquemática ao lado na qual está apresentado o mesmo solstício ocorrendo em 2003 e em 15.003 (ou seja daqui a 13.000 anos).</a:t>
            </a:r>
            <a:endParaRPr lang="pt-BR" sz="1600" dirty="0">
              <a:solidFill>
                <a:srgbClr val="FF0000"/>
              </a:solidFill>
              <a:latin typeface="Arial" panose="020B0604020202020204" pitchFamily="34" charset="0"/>
              <a:cs typeface="Arial" panose="020B0604020202020204" pitchFamily="34" charset="0"/>
            </a:endParaRPr>
          </a:p>
        </p:txBody>
      </p:sp>
      <p:sp>
        <p:nvSpPr>
          <p:cNvPr id="26" name="Text Box 29">
            <a:extLst>
              <a:ext uri="{FF2B5EF4-FFF2-40B4-BE49-F238E27FC236}">
                <a16:creationId xmlns:a16="http://schemas.microsoft.com/office/drawing/2014/main" id="{9C47BDEE-56CA-4A70-97D7-4BDB951EFF5F}"/>
              </a:ext>
            </a:extLst>
          </p:cNvPr>
          <p:cNvSpPr txBox="1">
            <a:spLocks noChangeAspect="1" noChangeArrowheads="1"/>
          </p:cNvSpPr>
          <p:nvPr/>
        </p:nvSpPr>
        <p:spPr bwMode="auto">
          <a:xfrm>
            <a:off x="-190500" y="8464550"/>
            <a:ext cx="528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Text Box 28">
            <a:extLst>
              <a:ext uri="{FF2B5EF4-FFF2-40B4-BE49-F238E27FC236}">
                <a16:creationId xmlns:a16="http://schemas.microsoft.com/office/drawing/2014/main" id="{C819D693-6D38-4982-8F8A-CEBF9D04888E}"/>
              </a:ext>
            </a:extLst>
          </p:cNvPr>
          <p:cNvSpPr txBox="1">
            <a:spLocks noChangeArrowheads="1"/>
          </p:cNvSpPr>
          <p:nvPr/>
        </p:nvSpPr>
        <p:spPr bwMode="auto">
          <a:xfrm>
            <a:off x="1295400" y="880745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8" name="Rectangle 30">
            <a:extLst>
              <a:ext uri="{FF2B5EF4-FFF2-40B4-BE49-F238E27FC236}">
                <a16:creationId xmlns:a16="http://schemas.microsoft.com/office/drawing/2014/main" id="{0D455799-DC24-4E90-8028-044FEE428B63}"/>
              </a:ext>
            </a:extLst>
          </p:cNvPr>
          <p:cNvSpPr>
            <a:spLocks noChangeArrowheads="1"/>
          </p:cNvSpPr>
          <p:nvPr/>
        </p:nvSpPr>
        <p:spPr bwMode="auto">
          <a:xfrm>
            <a:off x="108084" y="4708441"/>
            <a:ext cx="11663183" cy="152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pPr>
            <a:r>
              <a:rPr kumimoji="0" lang="pt-BR" altLang="pt-BR" sz="1600" b="1" u="none" strike="noStrike" cap="none" normalizeH="0" baseline="0" dirty="0">
                <a:ln>
                  <a:noFill/>
                </a:ln>
                <a:solidFill>
                  <a:srgbClr val="FF0000"/>
                </a:solidFill>
                <a:effectLst/>
                <a:latin typeface="Arial" panose="020B0604020202020204" pitchFamily="34" charset="0"/>
                <a:ea typeface="MS Mincho" panose="02020609040205080304" pitchFamily="49" charset="-128"/>
                <a:cs typeface="Arial" panose="020B0604020202020204" pitchFamily="34" charset="0"/>
              </a:rPr>
              <a:t>Como última observação a precessão dos equinócios é uma evidência de que as estações de ano são devidas à inclinação do </a:t>
            </a:r>
            <a:r>
              <a:rPr lang="pt-BR" altLang="pt-BR" sz="1600" b="1" dirty="0">
                <a:solidFill>
                  <a:srgbClr val="FF0000"/>
                </a:solidFill>
                <a:latin typeface="Arial" panose="020B0604020202020204" pitchFamily="34" charset="0"/>
                <a:ea typeface="MS Mincho" panose="02020609040205080304" pitchFamily="49" charset="-128"/>
                <a:cs typeface="Arial" panose="020B0604020202020204" pitchFamily="34" charset="0"/>
              </a:rPr>
              <a:t>eixo de rotação da Terra e não à distancia maior ou menor da Terra ao Sol, pois periélio e afélio são pontos fixos da órbita da Terra</a:t>
            </a:r>
            <a:r>
              <a:rPr lang="pt-BR" altLang="pt-BR" sz="1600" b="1" dirty="0">
                <a:solidFill>
                  <a:srgbClr val="FF0000"/>
                </a:solidFill>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1600" b="1" u="none" strike="noStrike" cap="none" normalizeH="0" baseline="0" dirty="0">
                <a:ln>
                  <a:noFill/>
                </a:ln>
                <a:solidFill>
                  <a:srgbClr val="FF0000"/>
                </a:solidFill>
                <a:effectLst/>
                <a:latin typeface="Arial" panose="020B0604020202020204" pitchFamily="34" charset="0"/>
                <a:ea typeface="MS Mincho" panose="02020609040205080304" pitchFamily="49" charset="-128"/>
                <a:cs typeface="Arial" panose="020B0604020202020204" pitchFamily="34" charset="0"/>
              </a:rPr>
              <a:t> </a:t>
            </a:r>
            <a:endParaRPr kumimoji="0" lang="pt-BR" altLang="pt-BR" sz="1600" b="1"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sp>
        <p:nvSpPr>
          <p:cNvPr id="29" name="Rectangle 32">
            <a:extLst>
              <a:ext uri="{FF2B5EF4-FFF2-40B4-BE49-F238E27FC236}">
                <a16:creationId xmlns:a16="http://schemas.microsoft.com/office/drawing/2014/main" id="{4ACBFF09-0610-4116-97FC-8F032ACFA4E8}"/>
              </a:ext>
            </a:extLst>
          </p:cNvPr>
          <p:cNvSpPr>
            <a:spLocks noChangeArrowheads="1"/>
          </p:cNvSpPr>
          <p:nvPr/>
        </p:nvSpPr>
        <p:spPr bwMode="auto">
          <a:xfrm>
            <a:off x="152400" y="60960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26749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20"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2893503761"/>
              </p:ext>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smtClean="0">
                          <a:solidFill>
                            <a:schemeClr val="tx1"/>
                          </a:solidFill>
                        </a:rPr>
                        <a:t>Contatos:</a:t>
                      </a:r>
                      <a:endParaRPr lang="pt-BR" sz="1800" dirty="0">
                        <a:solidFill>
                          <a:schemeClr val="tx1"/>
                        </a:solidFill>
                      </a:endParaRPr>
                    </a:p>
                  </a:txBody>
                  <a:tcPr marL="89273" marR="89273" marT="44637" marB="44637">
                    <a:solidFill>
                      <a:schemeClr val="accent6">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marL="89273" marR="89273" marT="44637" marB="44637">
                    <a:solidFill>
                      <a:schemeClr val="accent6">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223003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AAE783BD-56E5-4664-B749-16B4A6EE06AB}"/>
              </a:ext>
            </a:extLst>
          </p:cNvPr>
          <p:cNvSpPr/>
          <p:nvPr/>
        </p:nvSpPr>
        <p:spPr>
          <a:xfrm>
            <a:off x="118889" y="116632"/>
            <a:ext cx="7992888" cy="2632003"/>
          </a:xfrm>
          <a:prstGeom prst="rect">
            <a:avLst/>
          </a:prstGeom>
        </p:spPr>
        <p:txBody>
          <a:bodyPr wrap="square">
            <a:spAutoFit/>
          </a:bodyPr>
          <a:lstStyle/>
          <a:p>
            <a:pPr algn="just">
              <a:lnSpc>
                <a:spcPct val="150000"/>
              </a:lnSpc>
              <a:spcAft>
                <a:spcPts val="0"/>
              </a:spcAft>
              <a:tabLst>
                <a:tab pos="5805170" algn="l"/>
              </a:tabLst>
            </a:pPr>
            <a:r>
              <a:rPr lang="pt-BR" sz="1600" b="1" dirty="0">
                <a:latin typeface="Arial" panose="020B0604020202020204" pitchFamily="34" charset="0"/>
                <a:ea typeface="Times New Roman" panose="02020603050405020304" pitchFamily="18" charset="0"/>
                <a:cs typeface="Arial" panose="020B0604020202020204" pitchFamily="34" charset="0"/>
              </a:rPr>
              <a:t>Questão 1) (1 ponto)</a:t>
            </a:r>
            <a:r>
              <a:rPr lang="pt-BR" sz="1600" dirty="0">
                <a:latin typeface="Arial" panose="020B0604020202020204" pitchFamily="34" charset="0"/>
                <a:ea typeface="Times New Roman" panose="02020603050405020304" pitchFamily="18" charset="0"/>
                <a:cs typeface="Arial" panose="020B0604020202020204" pitchFamily="34" charset="0"/>
              </a:rPr>
              <a:t> O céu visto aqui da Terra, durante o dia, é azul e isto porque a luz vinda do Sol (o único astro com luz própria do sistema solar) é espalhada pela atmosfera. Na luz que vem do Sol estão juntas todas as cores que vemos no arco-íris. Acontece que a cor azul é mais bem espalhada do que todas as outras quando entra na atmosfera terrestre. A cor vermelha é a menos espalhada. Assim sendo, dependendo do tipo de atmosfera que tem o planeta ou satélite, o céu pode ter cor diferente do nosso lindo azul.</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tângulo 11">
            <a:extLst>
              <a:ext uri="{FF2B5EF4-FFF2-40B4-BE49-F238E27FC236}">
                <a16:creationId xmlns:a16="http://schemas.microsoft.com/office/drawing/2014/main" id="{B6335D42-E1B0-4D2E-B0C7-763813988F81}"/>
              </a:ext>
            </a:extLst>
          </p:cNvPr>
          <p:cNvSpPr/>
          <p:nvPr/>
        </p:nvSpPr>
        <p:spPr>
          <a:xfrm>
            <a:off x="129423" y="2996546"/>
            <a:ext cx="1255472" cy="338554"/>
          </a:xfrm>
          <a:prstGeom prst="rect">
            <a:avLst/>
          </a:prstGeom>
        </p:spPr>
        <p:txBody>
          <a:bodyPr wrap="none">
            <a:spAutoFit/>
          </a:bodyPr>
          <a:lstStyle/>
          <a:p>
            <a:pPr algn="just">
              <a:spcAft>
                <a:spcPts val="0"/>
              </a:spcAft>
              <a:tabLst>
                <a:tab pos="1137920" algn="l"/>
              </a:tabLst>
            </a:pPr>
            <a:r>
              <a:rPr lang="pt-BR" sz="1600"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tângulo 12">
            <a:extLst>
              <a:ext uri="{FF2B5EF4-FFF2-40B4-BE49-F238E27FC236}">
                <a16:creationId xmlns:a16="http://schemas.microsoft.com/office/drawing/2014/main" id="{83ECEFF7-FA5C-47DF-B473-E3453459333B}"/>
              </a:ext>
            </a:extLst>
          </p:cNvPr>
          <p:cNvSpPr/>
          <p:nvPr/>
        </p:nvSpPr>
        <p:spPr>
          <a:xfrm>
            <a:off x="118889" y="3613790"/>
            <a:ext cx="10657184" cy="338554"/>
          </a:xfrm>
          <a:prstGeom prst="rect">
            <a:avLst/>
          </a:prstGeom>
        </p:spPr>
        <p:txBody>
          <a:bodyPr wrap="square">
            <a:spAutoFit/>
          </a:bodyPr>
          <a:lstStyle/>
          <a:p>
            <a:pPr algn="just">
              <a:spcAft>
                <a:spcPts val="0"/>
              </a:spcAft>
              <a:tabLst>
                <a:tab pos="5805170" algn="l"/>
              </a:tabLst>
            </a:pPr>
            <a:r>
              <a:rPr lang="pt-BR" sz="1600" b="1" dirty="0">
                <a:latin typeface="Arial" panose="020B0604020202020204" pitchFamily="34" charset="0"/>
                <a:ea typeface="Times New Roman" panose="02020603050405020304" pitchFamily="18" charset="0"/>
                <a:cs typeface="Arial" panose="020B0604020202020204" pitchFamily="34" charset="0"/>
              </a:rPr>
              <a:t>1a) (0,5 ponto) </a:t>
            </a:r>
            <a:r>
              <a:rPr lang="pt-BR" sz="1600" dirty="0">
                <a:latin typeface="Arial" panose="020B0604020202020204" pitchFamily="34" charset="0"/>
                <a:ea typeface="Times New Roman" panose="02020603050405020304" pitchFamily="18" charset="0"/>
                <a:cs typeface="Arial" panose="020B0604020202020204" pitchFamily="34" charset="0"/>
              </a:rPr>
              <a:t>Qual é a cor do Sol quando ele está bem pertinho de se pôr?</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etângulo 13">
            <a:extLst>
              <a:ext uri="{FF2B5EF4-FFF2-40B4-BE49-F238E27FC236}">
                <a16:creationId xmlns:a16="http://schemas.microsoft.com/office/drawing/2014/main" id="{CDC0EA9F-E6DD-4FF3-B34B-ECD68EBEA6F7}"/>
              </a:ext>
            </a:extLst>
          </p:cNvPr>
          <p:cNvSpPr/>
          <p:nvPr/>
        </p:nvSpPr>
        <p:spPr>
          <a:xfrm>
            <a:off x="118889" y="4231034"/>
            <a:ext cx="1175322" cy="338554"/>
          </a:xfrm>
          <a:prstGeom prst="rect">
            <a:avLst/>
          </a:prstGeom>
        </p:spPr>
        <p:txBody>
          <a:bodyPr wrap="none">
            <a:spAutoFit/>
          </a:bodyPr>
          <a:lstStyle/>
          <a:p>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CC4FE90F-DFC6-480C-8B7F-A9B808A763D5}"/>
              </a:ext>
            </a:extLst>
          </p:cNvPr>
          <p:cNvSpPr/>
          <p:nvPr/>
        </p:nvSpPr>
        <p:spPr>
          <a:xfrm>
            <a:off x="1199009" y="4231034"/>
            <a:ext cx="5718104" cy="338554"/>
          </a:xfrm>
          <a:prstGeom prst="rect">
            <a:avLst/>
          </a:prstGeom>
        </p:spPr>
        <p:txBody>
          <a:bodyPr wrap="none">
            <a:spAutoFit/>
          </a:bodyPr>
          <a:lstStyle/>
          <a:p>
            <a:pPr algn="just"/>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Vermelho/avermelhado/laranja/alaranjado ou algo assim.</a:t>
            </a:r>
            <a:endParaRPr lang="pt-BR" sz="1600" b="1" dirty="0">
              <a:solidFill>
                <a:srgbClr val="FF0000"/>
              </a:solidFill>
              <a:latin typeface="Arial" panose="020B0604020202020204" pitchFamily="34" charset="0"/>
              <a:cs typeface="Arial" panose="020B0604020202020204" pitchFamily="34" charset="0"/>
            </a:endParaRPr>
          </a:p>
        </p:txBody>
      </p:sp>
      <p:sp>
        <p:nvSpPr>
          <p:cNvPr id="16" name="Retângulo 15">
            <a:extLst>
              <a:ext uri="{FF2B5EF4-FFF2-40B4-BE49-F238E27FC236}">
                <a16:creationId xmlns:a16="http://schemas.microsoft.com/office/drawing/2014/main" id="{0FBA9D40-8B5F-4949-90B4-C79988A92365}"/>
              </a:ext>
            </a:extLst>
          </p:cNvPr>
          <p:cNvSpPr/>
          <p:nvPr/>
        </p:nvSpPr>
        <p:spPr>
          <a:xfrm>
            <a:off x="118889" y="4848278"/>
            <a:ext cx="10657184" cy="416011"/>
          </a:xfrm>
          <a:prstGeom prst="rect">
            <a:avLst/>
          </a:prstGeom>
        </p:spPr>
        <p:txBody>
          <a:bodyPr wrap="square">
            <a:spAutoFit/>
          </a:bodyPr>
          <a:lstStyle/>
          <a:p>
            <a:pPr algn="just">
              <a:lnSpc>
                <a:spcPct val="150000"/>
              </a:lnSpc>
              <a:spcAft>
                <a:spcPts val="0"/>
              </a:spcAft>
              <a:tabLst>
                <a:tab pos="5805170" algn="l"/>
              </a:tabLst>
            </a:pPr>
            <a:r>
              <a:rPr lang="pt-BR" sz="1600" b="1" dirty="0">
                <a:latin typeface="Arial" panose="020B0604020202020204" pitchFamily="34" charset="0"/>
                <a:ea typeface="Times New Roman" panose="02020603050405020304" pitchFamily="18" charset="0"/>
                <a:cs typeface="Arial" panose="020B0604020202020204" pitchFamily="34" charset="0"/>
              </a:rPr>
              <a:t>1b) (0,5 ponto) </a:t>
            </a:r>
            <a:r>
              <a:rPr lang="pt-BR" sz="1600" dirty="0">
                <a:latin typeface="Arial" panose="020B0604020202020204" pitchFamily="34" charset="0"/>
                <a:ea typeface="Times New Roman" panose="02020603050405020304" pitchFamily="18" charset="0"/>
                <a:cs typeface="Arial" panose="020B0604020202020204" pitchFamily="34" charset="0"/>
              </a:rPr>
              <a:t>Não tendo a Lua atmosfera, qual é a cor do céu da Lua durante o dia? </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tângulo 16">
            <a:extLst>
              <a:ext uri="{FF2B5EF4-FFF2-40B4-BE49-F238E27FC236}">
                <a16:creationId xmlns:a16="http://schemas.microsoft.com/office/drawing/2014/main" id="{EED59586-79F1-4BEE-A213-ECF511EF7E99}"/>
              </a:ext>
            </a:extLst>
          </p:cNvPr>
          <p:cNvSpPr/>
          <p:nvPr/>
        </p:nvSpPr>
        <p:spPr>
          <a:xfrm>
            <a:off x="1294211" y="5821669"/>
            <a:ext cx="1175322" cy="338554"/>
          </a:xfrm>
          <a:prstGeom prst="rect">
            <a:avLst/>
          </a:prstGeom>
        </p:spPr>
        <p:txBody>
          <a:bodyPr wrap="none">
            <a:spAutoFit/>
          </a:bodyPr>
          <a:lstStyle/>
          <a:p>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18" name="Retângulo 17">
            <a:extLst>
              <a:ext uri="{FF2B5EF4-FFF2-40B4-BE49-F238E27FC236}">
                <a16:creationId xmlns:a16="http://schemas.microsoft.com/office/drawing/2014/main" id="{9869FD7B-4CC1-406C-A658-630B640D16EE}"/>
              </a:ext>
            </a:extLst>
          </p:cNvPr>
          <p:cNvSpPr/>
          <p:nvPr/>
        </p:nvSpPr>
        <p:spPr>
          <a:xfrm>
            <a:off x="2388630" y="5821669"/>
            <a:ext cx="3058851" cy="338554"/>
          </a:xfrm>
          <a:prstGeom prst="rect">
            <a:avLst/>
          </a:prstGeom>
        </p:spPr>
        <p:txBody>
          <a:bodyPr wrap="none">
            <a:spAutoFit/>
          </a:bodyPr>
          <a:lstStyle/>
          <a:p>
            <a:pPr algn="just"/>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Preto/Escuro/Não tem cor/</a:t>
            </a:r>
            <a:r>
              <a:rPr lang="pt-BR" sz="16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etc</a:t>
            </a:r>
            <a:endParaRPr lang="pt-BR"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0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68430F6-C0A6-4396-85B7-225B6056064D}"/>
              </a:ext>
            </a:extLst>
          </p:cNvPr>
          <p:cNvSpPr/>
          <p:nvPr/>
        </p:nvSpPr>
        <p:spPr>
          <a:xfrm>
            <a:off x="118888" y="116632"/>
            <a:ext cx="8064896" cy="2262671"/>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2) (1 ponto)</a:t>
            </a:r>
            <a:r>
              <a:rPr lang="pt-BR" sz="1600" dirty="0">
                <a:latin typeface="Arial" panose="020B0604020202020204" pitchFamily="34" charset="0"/>
                <a:ea typeface="Times New Roman" panose="02020603050405020304" pitchFamily="18" charset="0"/>
                <a:cs typeface="Arial" panose="020B0604020202020204" pitchFamily="34" charset="0"/>
              </a:rPr>
              <a:t> Geralmente os livros didáticos descrevem o sistema solar como tendo nove planetas. Muitas pessoas acabam pensando que além de Plutão, não existe mais nada. Na verdade depois de Plutão o sistema solar ainda continua. Só que lá não tem planetas grandes ou pequenos como Plutão. Depois de Plutão existe uma região chamada “Cinturão de </a:t>
            </a:r>
            <a:r>
              <a:rPr lang="pt-BR" sz="1600" dirty="0" err="1">
                <a:latin typeface="Arial" panose="020B0604020202020204" pitchFamily="34" charset="0"/>
                <a:ea typeface="Times New Roman" panose="02020603050405020304" pitchFamily="18" charset="0"/>
                <a:cs typeface="Arial" panose="020B0604020202020204" pitchFamily="34" charset="0"/>
              </a:rPr>
              <a:t>Kuiper</a:t>
            </a:r>
            <a:r>
              <a:rPr lang="pt-BR" sz="1600" dirty="0">
                <a:latin typeface="Arial" panose="020B0604020202020204" pitchFamily="34" charset="0"/>
                <a:ea typeface="Times New Roman" panose="02020603050405020304" pitchFamily="18" charset="0"/>
                <a:cs typeface="Arial" panose="020B0604020202020204" pitchFamily="34" charset="0"/>
              </a:rPr>
              <a:t>”. Chamamos de “Cinturão” por que eles são como “cintas” (destas usadas para a calça não cair), mas são bem largas.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911CFCB-20A7-4C81-9BD4-BD9ADFAA6E51}"/>
              </a:ext>
            </a:extLst>
          </p:cNvPr>
          <p:cNvSpPr/>
          <p:nvPr/>
        </p:nvSpPr>
        <p:spPr>
          <a:xfrm>
            <a:off x="118890" y="2368350"/>
            <a:ext cx="11665297" cy="785343"/>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Neste “Cinturão de </a:t>
            </a:r>
            <a:r>
              <a:rPr lang="pt-BR" sz="1600" dirty="0" err="1">
                <a:latin typeface="Arial" panose="020B0604020202020204" pitchFamily="34" charset="0"/>
                <a:ea typeface="Times New Roman" panose="02020603050405020304" pitchFamily="18" charset="0"/>
                <a:cs typeface="Arial" panose="020B0604020202020204" pitchFamily="34" charset="0"/>
              </a:rPr>
              <a:t>Kuiper</a:t>
            </a:r>
            <a:r>
              <a:rPr lang="pt-BR" sz="1600" dirty="0">
                <a:latin typeface="Arial" panose="020B0604020202020204" pitchFamily="34" charset="0"/>
                <a:ea typeface="Times New Roman" panose="02020603050405020304" pitchFamily="18" charset="0"/>
                <a:cs typeface="Arial" panose="020B0604020202020204" pitchFamily="34" charset="0"/>
              </a:rPr>
              <a:t>” já foram identificados dezenas de </a:t>
            </a:r>
            <a:r>
              <a:rPr lang="pt-BR" sz="1600" dirty="0" err="1">
                <a:latin typeface="Arial" panose="020B0604020202020204" pitchFamily="34" charset="0"/>
                <a:ea typeface="Times New Roman" panose="02020603050405020304" pitchFamily="18" charset="0"/>
                <a:cs typeface="Arial" panose="020B0604020202020204" pitchFamily="34" charset="0"/>
              </a:rPr>
              <a:t>asteróides</a:t>
            </a:r>
            <a:r>
              <a:rPr lang="pt-BR" sz="1600" dirty="0">
                <a:latin typeface="Arial" panose="020B0604020202020204" pitchFamily="34" charset="0"/>
                <a:ea typeface="Times New Roman" panose="02020603050405020304" pitchFamily="18" charset="0"/>
                <a:cs typeface="Arial" panose="020B0604020202020204" pitchFamily="34" charset="0"/>
              </a:rPr>
              <a:t>. Deste cinturão vem a maioria dos cometas que ficam quase no mesmo plano das órbitas dos planetas.</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66B3063D-E036-46DE-A9F8-64C5278AFD7E}"/>
              </a:ext>
            </a:extLst>
          </p:cNvPr>
          <p:cNvSpPr/>
          <p:nvPr/>
        </p:nvSpPr>
        <p:spPr>
          <a:xfrm>
            <a:off x="118888" y="3307013"/>
            <a:ext cx="1255472" cy="416011"/>
          </a:xfrm>
          <a:prstGeom prst="rect">
            <a:avLst/>
          </a:prstGeom>
        </p:spPr>
        <p:txBody>
          <a:bodyPr wrap="non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BEE44D4D-8104-490A-B441-22A76F16412D}"/>
              </a:ext>
            </a:extLst>
          </p:cNvPr>
          <p:cNvSpPr/>
          <p:nvPr/>
        </p:nvSpPr>
        <p:spPr>
          <a:xfrm>
            <a:off x="118888" y="3850584"/>
            <a:ext cx="11665296" cy="1154675"/>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2a) (0,5 ponto) </a:t>
            </a:r>
            <a:r>
              <a:rPr lang="pt-BR" sz="1600" dirty="0">
                <a:latin typeface="Arial" panose="020B0604020202020204" pitchFamily="34" charset="0"/>
                <a:ea typeface="Times New Roman" panose="02020603050405020304" pitchFamily="18" charset="0"/>
                <a:cs typeface="Arial" panose="020B0604020202020204" pitchFamily="34" charset="0"/>
              </a:rPr>
              <a:t>Tem um outro cinturão de asteroides bem mais perto da Terra e que geralmente é representando nos livros didáticos. Deste cinturão conhecemos milhares de asteroides e vários até já foram fotografados em detalhes. Qual é a localização deste cinturão de asteroides? Isto é, ele fica entre as órbitas de quais planetas?</a:t>
            </a:r>
            <a:endParaRPr lang="pt-BR" sz="16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AF1E38E9-2C98-4C83-9DAB-54DC1DFFADC4}"/>
              </a:ext>
            </a:extLst>
          </p:cNvPr>
          <p:cNvSpPr/>
          <p:nvPr/>
        </p:nvSpPr>
        <p:spPr>
          <a:xfrm>
            <a:off x="118889" y="5438880"/>
            <a:ext cx="11489945" cy="830997"/>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2b) (0,5 ponto)</a:t>
            </a:r>
            <a:r>
              <a:rPr lang="pt-BR" sz="1600" dirty="0">
                <a:latin typeface="Arial" panose="020B0604020202020204" pitchFamily="34" charset="0"/>
                <a:ea typeface="Times New Roman" panose="02020603050405020304" pitchFamily="18" charset="0"/>
                <a:cs typeface="Arial" panose="020B0604020202020204" pitchFamily="34" charset="0"/>
              </a:rPr>
              <a:t> Você acha que já existe alguma foto com </a:t>
            </a:r>
            <a:r>
              <a:rPr lang="pt-BR" sz="1600" u="sng" dirty="0">
                <a:latin typeface="Arial" panose="020B0604020202020204" pitchFamily="34" charset="0"/>
                <a:ea typeface="Times New Roman" panose="02020603050405020304" pitchFamily="18" charset="0"/>
                <a:cs typeface="Arial" panose="020B0604020202020204" pitchFamily="34" charset="0"/>
              </a:rPr>
              <a:t>detalhes</a:t>
            </a:r>
            <a:r>
              <a:rPr lang="pt-BR" sz="1600" dirty="0">
                <a:latin typeface="Arial" panose="020B0604020202020204" pitchFamily="34" charset="0"/>
                <a:ea typeface="Times New Roman" panose="02020603050405020304" pitchFamily="18" charset="0"/>
                <a:cs typeface="Arial" panose="020B0604020202020204" pitchFamily="34" charset="0"/>
              </a:rPr>
              <a:t> da superfície dos </a:t>
            </a:r>
            <a:r>
              <a:rPr lang="pt-BR" sz="1600" dirty="0" err="1">
                <a:latin typeface="Arial" panose="020B0604020202020204" pitchFamily="34" charset="0"/>
                <a:ea typeface="Times New Roman" panose="02020603050405020304" pitchFamily="18" charset="0"/>
                <a:cs typeface="Arial" panose="020B0604020202020204" pitchFamily="34" charset="0"/>
              </a:rPr>
              <a:t>asteróides</a:t>
            </a:r>
            <a:r>
              <a:rPr lang="pt-BR" sz="1600" dirty="0">
                <a:latin typeface="Arial" panose="020B0604020202020204" pitchFamily="34" charset="0"/>
                <a:ea typeface="Times New Roman" panose="02020603050405020304" pitchFamily="18" charset="0"/>
                <a:cs typeface="Arial" panose="020B0604020202020204" pitchFamily="34" charset="0"/>
              </a:rPr>
              <a:t> do “Cinturão de </a:t>
            </a:r>
            <a:r>
              <a:rPr lang="pt-BR" sz="1600" dirty="0" err="1">
                <a:latin typeface="Arial" panose="020B0604020202020204" pitchFamily="34" charset="0"/>
                <a:ea typeface="Times New Roman" panose="02020603050405020304" pitchFamily="18" charset="0"/>
                <a:cs typeface="Arial" panose="020B0604020202020204" pitchFamily="34" charset="0"/>
              </a:rPr>
              <a:t>Kuiper</a:t>
            </a:r>
            <a:r>
              <a:rPr lang="pt-BR" sz="1600" dirty="0">
                <a:latin typeface="Arial" panose="020B0604020202020204" pitchFamily="34" charset="0"/>
                <a:ea typeface="Times New Roman" panose="02020603050405020304" pitchFamily="18" charset="0"/>
                <a:cs typeface="Arial" panose="020B0604020202020204" pitchFamily="34" charset="0"/>
              </a:rPr>
              <a:t>”? </a:t>
            </a:r>
            <a:r>
              <a:rPr lang="pt-BR" sz="1600" dirty="0" smtClean="0">
                <a:latin typeface="Arial" panose="020B0604020202020204" pitchFamily="34" charset="0"/>
                <a:ea typeface="Times New Roman" panose="02020603050405020304" pitchFamily="18" charset="0"/>
                <a:cs typeface="Arial" panose="020B0604020202020204" pitchFamily="34" charset="0"/>
              </a:rPr>
              <a:t>	   	    Pense </a:t>
            </a:r>
            <a:r>
              <a:rPr lang="pt-BR" sz="1600" dirty="0">
                <a:latin typeface="Arial" panose="020B0604020202020204" pitchFamily="34" charset="0"/>
                <a:ea typeface="Times New Roman" panose="02020603050405020304" pitchFamily="18" charset="0"/>
                <a:cs typeface="Arial" panose="020B0604020202020204" pitchFamily="34" charset="0"/>
              </a:rPr>
              <a:t>bem! Eles são pequeníssimos e estão depois de Plutão.</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tângulo 7">
            <a:extLst>
              <a:ext uri="{FF2B5EF4-FFF2-40B4-BE49-F238E27FC236}">
                <a16:creationId xmlns:a16="http://schemas.microsoft.com/office/drawing/2014/main" id="{3500CFB8-6E04-496D-BFD7-3D38A413C321}"/>
              </a:ext>
            </a:extLst>
          </p:cNvPr>
          <p:cNvSpPr/>
          <p:nvPr/>
        </p:nvSpPr>
        <p:spPr>
          <a:xfrm>
            <a:off x="118888" y="5100326"/>
            <a:ext cx="1175322" cy="338554"/>
          </a:xfrm>
          <a:prstGeom prst="rect">
            <a:avLst/>
          </a:prstGeom>
        </p:spPr>
        <p:txBody>
          <a:bodyPr wrap="none">
            <a:spAutoFit/>
          </a:bodyPr>
          <a:lstStyle/>
          <a:p>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F0283678-CDFA-46C5-8EC1-C53A494E8D81}"/>
              </a:ext>
            </a:extLst>
          </p:cNvPr>
          <p:cNvSpPr/>
          <p:nvPr/>
        </p:nvSpPr>
        <p:spPr>
          <a:xfrm>
            <a:off x="1294210" y="6393500"/>
            <a:ext cx="1175322" cy="338554"/>
          </a:xfrm>
          <a:prstGeom prst="rect">
            <a:avLst/>
          </a:prstGeom>
        </p:spPr>
        <p:txBody>
          <a:bodyPr wrap="none">
            <a:spAutoFit/>
          </a:bodyPr>
          <a:lstStyle/>
          <a:p>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59D44F16-6170-4778-A783-4CB9C2F83C70}"/>
              </a:ext>
            </a:extLst>
          </p:cNvPr>
          <p:cNvSpPr/>
          <p:nvPr/>
        </p:nvSpPr>
        <p:spPr>
          <a:xfrm>
            <a:off x="1199009" y="5022869"/>
            <a:ext cx="8159550" cy="416011"/>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O cinturão de </a:t>
            </a:r>
            <a:r>
              <a:rPr lang="pt-BR" sz="16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asteróides</a:t>
            </a: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fica entre as órbitas de Marte e de Júpiter.</a:t>
            </a:r>
            <a:endParaRPr lang="pt-BR" sz="1600" b="1" dirty="0">
              <a:solidFill>
                <a:srgbClr val="FF0000"/>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91519C1C-1799-4E9E-B250-D509A56993BB}"/>
              </a:ext>
            </a:extLst>
          </p:cNvPr>
          <p:cNvSpPr/>
          <p:nvPr/>
        </p:nvSpPr>
        <p:spPr>
          <a:xfrm>
            <a:off x="2351137" y="6325357"/>
            <a:ext cx="9095654" cy="416011"/>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Não existe foto com detalhes da superfície dos </a:t>
            </a:r>
            <a:r>
              <a:rPr lang="pt-BR" sz="16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asteróides</a:t>
            </a: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do cinturão de </a:t>
            </a:r>
            <a:r>
              <a:rPr lang="pt-BR" sz="16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Kuiper</a:t>
            </a: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pt-BR"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12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5394450-034E-4CF4-BA42-1029F198FDCA}"/>
              </a:ext>
            </a:extLst>
          </p:cNvPr>
          <p:cNvSpPr/>
          <p:nvPr/>
        </p:nvSpPr>
        <p:spPr>
          <a:xfrm>
            <a:off x="190897" y="116632"/>
            <a:ext cx="7992888" cy="2262671"/>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Questão 3) (1 ponto)</a:t>
            </a:r>
            <a:r>
              <a:rPr lang="pt-BR" sz="1600" dirty="0">
                <a:latin typeface="Arial" panose="020B0604020202020204" pitchFamily="34" charset="0"/>
                <a:ea typeface="Times New Roman" panose="02020603050405020304" pitchFamily="18" charset="0"/>
                <a:cs typeface="Arial" panose="020B0604020202020204" pitchFamily="34" charset="0"/>
              </a:rPr>
              <a:t> Assim como o sistema solar não acaba em Plutão, ele também não termina no cinturão de </a:t>
            </a:r>
            <a:r>
              <a:rPr lang="pt-BR" sz="1600" dirty="0" err="1">
                <a:latin typeface="Arial" panose="020B0604020202020204" pitchFamily="34" charset="0"/>
                <a:ea typeface="Times New Roman" panose="02020603050405020304" pitchFamily="18" charset="0"/>
                <a:cs typeface="Arial" panose="020B0604020202020204" pitchFamily="34" charset="0"/>
              </a:rPr>
              <a:t>Kuiper</a:t>
            </a:r>
            <a:r>
              <a:rPr lang="pt-BR" sz="1600" dirty="0">
                <a:latin typeface="Arial" panose="020B0604020202020204" pitchFamily="34" charset="0"/>
                <a:ea typeface="Times New Roman" panose="02020603050405020304" pitchFamily="18" charset="0"/>
                <a:cs typeface="Arial" panose="020B0604020202020204" pitchFamily="34" charset="0"/>
              </a:rPr>
              <a:t>. Muito além de Plutão e do cinturão de </a:t>
            </a:r>
            <a:r>
              <a:rPr lang="pt-BR" sz="1600" dirty="0" err="1">
                <a:latin typeface="Arial" panose="020B0604020202020204" pitchFamily="34" charset="0"/>
                <a:ea typeface="Times New Roman" panose="02020603050405020304" pitchFamily="18" charset="0"/>
                <a:cs typeface="Arial" panose="020B0604020202020204" pitchFamily="34" charset="0"/>
              </a:rPr>
              <a:t>Kuiper</a:t>
            </a:r>
            <a:r>
              <a:rPr lang="pt-BR" sz="1600" dirty="0">
                <a:latin typeface="Arial" panose="020B0604020202020204" pitchFamily="34" charset="0"/>
                <a:ea typeface="Times New Roman" panose="02020603050405020304" pitchFamily="18" charset="0"/>
                <a:cs typeface="Arial" panose="020B0604020202020204" pitchFamily="34" charset="0"/>
              </a:rPr>
              <a:t> mas ainda pertencente ao sistema solar existe a “Nuvem de </a:t>
            </a:r>
            <a:r>
              <a:rPr lang="pt-BR" sz="1600" dirty="0" err="1">
                <a:latin typeface="Arial" panose="020B0604020202020204" pitchFamily="34" charset="0"/>
                <a:ea typeface="Times New Roman" panose="02020603050405020304" pitchFamily="18" charset="0"/>
                <a:cs typeface="Arial" panose="020B0604020202020204" pitchFamily="34" charset="0"/>
              </a:rPr>
              <a:t>Oort</a:t>
            </a:r>
            <a:r>
              <a:rPr lang="pt-BR" sz="1600" dirty="0">
                <a:latin typeface="Arial" panose="020B0604020202020204" pitchFamily="34" charset="0"/>
                <a:ea typeface="Times New Roman" panose="02020603050405020304" pitchFamily="18" charset="0"/>
                <a:cs typeface="Arial" panose="020B0604020202020204" pitchFamily="34" charset="0"/>
              </a:rPr>
              <a:t>”. Esta é uma região esférica, distante do Sol cerca de 1 ano luz, e que contém os restos do material que deu origem ao sistema solar. Desta região vêm os cometas que não ficam no plano das órbitas dos planetas.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7D70DE0C-A9D9-47A1-A618-5A2271B15023}"/>
              </a:ext>
            </a:extLst>
          </p:cNvPr>
          <p:cNvSpPr/>
          <p:nvPr/>
        </p:nvSpPr>
        <p:spPr>
          <a:xfrm>
            <a:off x="194103" y="2564904"/>
            <a:ext cx="1255472" cy="416011"/>
          </a:xfrm>
          <a:prstGeom prst="rect">
            <a:avLst/>
          </a:prstGeom>
        </p:spPr>
        <p:txBody>
          <a:bodyPr wrap="non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1A696253-3DDC-482E-9508-B88501AAD434}"/>
              </a:ext>
            </a:extLst>
          </p:cNvPr>
          <p:cNvSpPr/>
          <p:nvPr/>
        </p:nvSpPr>
        <p:spPr>
          <a:xfrm>
            <a:off x="183621" y="3231560"/>
            <a:ext cx="12464660" cy="416011"/>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3a) (0,5 ponto) </a:t>
            </a:r>
            <a:r>
              <a:rPr lang="pt-BR" sz="1600" dirty="0">
                <a:latin typeface="Arial" panose="020B0604020202020204" pitchFamily="34" charset="0"/>
                <a:ea typeface="Times New Roman" panose="02020603050405020304" pitchFamily="18" charset="0"/>
                <a:cs typeface="Arial" panose="020B0604020202020204" pitchFamily="34" charset="0"/>
              </a:rPr>
              <a:t>Já que falamos em anos luz, o que é mesmo um ano luz?</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1F03901B-466F-4EAA-9C74-DDAAD08D6665}"/>
              </a:ext>
            </a:extLst>
          </p:cNvPr>
          <p:cNvSpPr/>
          <p:nvPr/>
        </p:nvSpPr>
        <p:spPr>
          <a:xfrm>
            <a:off x="182227" y="4517628"/>
            <a:ext cx="11601957" cy="785343"/>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3b) (0,5 ponto) </a:t>
            </a:r>
            <a:r>
              <a:rPr lang="pt-BR" sz="1600" dirty="0">
                <a:latin typeface="Arial" panose="020B0604020202020204" pitchFamily="34" charset="0"/>
                <a:ea typeface="Times New Roman" panose="02020603050405020304" pitchFamily="18" charset="0"/>
                <a:cs typeface="Arial" panose="020B0604020202020204" pitchFamily="34" charset="0"/>
              </a:rPr>
              <a:t>Se um sinal luminoso fosse enviado da nuvem de </a:t>
            </a:r>
            <a:r>
              <a:rPr lang="pt-BR" sz="1600" dirty="0" err="1">
                <a:latin typeface="Arial" panose="020B0604020202020204" pitchFamily="34" charset="0"/>
                <a:ea typeface="Times New Roman" panose="02020603050405020304" pitchFamily="18" charset="0"/>
                <a:cs typeface="Arial" panose="020B0604020202020204" pitchFamily="34" charset="0"/>
              </a:rPr>
              <a:t>Oort</a:t>
            </a:r>
            <a:r>
              <a:rPr lang="pt-BR" sz="1600" dirty="0">
                <a:latin typeface="Arial" panose="020B0604020202020204" pitchFamily="34" charset="0"/>
                <a:ea typeface="Times New Roman" panose="02020603050405020304" pitchFamily="18" charset="0"/>
                <a:cs typeface="Arial" panose="020B0604020202020204" pitchFamily="34" charset="0"/>
              </a:rPr>
              <a:t> para a Terra, quanto tempo (em anos) ele demoraria para chegar até nós? </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a:extLst>
              <a:ext uri="{FF2B5EF4-FFF2-40B4-BE49-F238E27FC236}">
                <a16:creationId xmlns:a16="http://schemas.microsoft.com/office/drawing/2014/main" id="{19D74B8C-46AA-4B82-AB86-664EB8E440B2}"/>
              </a:ext>
            </a:extLst>
          </p:cNvPr>
          <p:cNvSpPr/>
          <p:nvPr/>
        </p:nvSpPr>
        <p:spPr>
          <a:xfrm>
            <a:off x="190897" y="3898216"/>
            <a:ext cx="1175322" cy="416011"/>
          </a:xfrm>
          <a:prstGeom prst="rect">
            <a:avLst/>
          </a:prstGeom>
        </p:spPr>
        <p:txBody>
          <a:bodyPr wrap="non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tângulo 8">
            <a:extLst>
              <a:ext uri="{FF2B5EF4-FFF2-40B4-BE49-F238E27FC236}">
                <a16:creationId xmlns:a16="http://schemas.microsoft.com/office/drawing/2014/main" id="{F7B2A45A-171D-445D-9C4E-568AC29CAD92}"/>
              </a:ext>
            </a:extLst>
          </p:cNvPr>
          <p:cNvSpPr/>
          <p:nvPr/>
        </p:nvSpPr>
        <p:spPr>
          <a:xfrm>
            <a:off x="190897" y="5445224"/>
            <a:ext cx="1175322" cy="416011"/>
          </a:xfrm>
          <a:prstGeom prst="rect">
            <a:avLst/>
          </a:prstGeom>
        </p:spPr>
        <p:txBody>
          <a:bodyPr wrap="non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tângulo 9">
            <a:extLst>
              <a:ext uri="{FF2B5EF4-FFF2-40B4-BE49-F238E27FC236}">
                <a16:creationId xmlns:a16="http://schemas.microsoft.com/office/drawing/2014/main" id="{B9F7A230-5621-4349-986F-EAE8A3E5FC51}"/>
              </a:ext>
            </a:extLst>
          </p:cNvPr>
          <p:cNvSpPr/>
          <p:nvPr/>
        </p:nvSpPr>
        <p:spPr>
          <a:xfrm>
            <a:off x="1292060" y="3906288"/>
            <a:ext cx="10247782" cy="416011"/>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O ano luz é uma medida de distância a qual corresponde à distância percorrida pela luz durante um ano</a:t>
            </a:r>
            <a:endParaRPr lang="pt-BR" sz="1600" b="1" dirty="0">
              <a:solidFill>
                <a:srgbClr val="FF0000"/>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A6DE0002-5002-47A4-B7C4-8B9106067254}"/>
              </a:ext>
            </a:extLst>
          </p:cNvPr>
          <p:cNvSpPr/>
          <p:nvPr/>
        </p:nvSpPr>
        <p:spPr>
          <a:xfrm>
            <a:off x="1271017" y="5445224"/>
            <a:ext cx="9505056" cy="461665"/>
          </a:xfrm>
          <a:prstGeom prst="rect">
            <a:avLst/>
          </a:prstGeom>
        </p:spPr>
        <p:txBody>
          <a:bodyPr wrap="square">
            <a:spAutoFit/>
          </a:bodyPr>
          <a:lstStyle/>
          <a:p>
            <a:pPr algn="just">
              <a:lnSpc>
                <a:spcPct val="150000"/>
              </a:lnSpc>
              <a:spcAft>
                <a:spcPts val="0"/>
              </a:spcAft>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Como o enunciado diz que ela está a um ano luz do Sol, então a resposta também é de um ano.</a:t>
            </a:r>
            <a:endParaRPr lang="pt-BR"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354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2BA99EA-29F8-40E3-959E-8BF79C589F1F}"/>
              </a:ext>
            </a:extLst>
          </p:cNvPr>
          <p:cNvSpPr/>
          <p:nvPr/>
        </p:nvSpPr>
        <p:spPr>
          <a:xfrm>
            <a:off x="154893" y="292641"/>
            <a:ext cx="8034531" cy="1524007"/>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4) (1 ponto) </a:t>
            </a:r>
            <a:r>
              <a:rPr lang="pt-BR" sz="1600" dirty="0">
                <a:latin typeface="Arial" panose="020B0604020202020204" pitchFamily="34" charset="0"/>
                <a:ea typeface="Times New Roman" panose="02020603050405020304" pitchFamily="18" charset="0"/>
                <a:cs typeface="Arial" panose="020B0604020202020204" pitchFamily="34" charset="0"/>
              </a:rPr>
              <a:t>Apesar de Plutão ser o menor e mais distante planeta do sistema solar já temos bastante informações sobre ele. Por exemplo, sabemos que ele tem só uma lua, a qual chamamos de Caronte e foi descoberta em 1978 por James W. </a:t>
            </a:r>
            <a:r>
              <a:rPr lang="pt-BR" sz="1600" dirty="0" err="1">
                <a:latin typeface="Arial" panose="020B0604020202020204" pitchFamily="34" charset="0"/>
                <a:ea typeface="Times New Roman" panose="02020603050405020304" pitchFamily="18" charset="0"/>
                <a:cs typeface="Arial" panose="020B0604020202020204" pitchFamily="34" charset="0"/>
              </a:rPr>
              <a:t>Christy</a:t>
            </a:r>
            <a:r>
              <a:rPr lang="pt-BR" sz="1600" dirty="0">
                <a:latin typeface="Arial" panose="020B0604020202020204" pitchFamily="34" charset="0"/>
                <a:ea typeface="Times New Roman" panose="02020603050405020304" pitchFamily="18" charset="0"/>
                <a:cs typeface="Arial" panose="020B0604020202020204" pitchFamily="34" charset="0"/>
              </a:rPr>
              <a:t> e Robert S. Harrington. Caronte tem algo de muito interessante.</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C147128-BDFE-4E5F-A6D8-A54587411E91}"/>
              </a:ext>
            </a:extLst>
          </p:cNvPr>
          <p:cNvSpPr/>
          <p:nvPr/>
        </p:nvSpPr>
        <p:spPr>
          <a:xfrm>
            <a:off x="154893" y="2141338"/>
            <a:ext cx="11593288" cy="1524007"/>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Caronte fica sempre com a </a:t>
            </a:r>
            <a:r>
              <a:rPr lang="pt-BR" sz="1600" u="sng" dirty="0">
                <a:latin typeface="Arial" panose="020B0604020202020204" pitchFamily="34" charset="0"/>
                <a:ea typeface="Times New Roman" panose="02020603050405020304" pitchFamily="18" charset="0"/>
                <a:cs typeface="Arial" panose="020B0604020202020204" pitchFamily="34" charset="0"/>
              </a:rPr>
              <a:t>mesma</a:t>
            </a:r>
            <a:r>
              <a:rPr lang="pt-BR" sz="1600" dirty="0">
                <a:latin typeface="Arial" panose="020B0604020202020204" pitchFamily="34" charset="0"/>
                <a:ea typeface="Times New Roman" panose="02020603050405020304" pitchFamily="18" charset="0"/>
                <a:cs typeface="Arial" panose="020B0604020202020204" pitchFamily="34" charset="0"/>
              </a:rPr>
              <a:t> face virada para Plutão e Plutão também fica sempre com a </a:t>
            </a:r>
            <a:r>
              <a:rPr lang="pt-BR" sz="1600" u="sng" dirty="0">
                <a:latin typeface="Arial" panose="020B0604020202020204" pitchFamily="34" charset="0"/>
                <a:ea typeface="Times New Roman" panose="02020603050405020304" pitchFamily="18" charset="0"/>
                <a:cs typeface="Arial" panose="020B0604020202020204" pitchFamily="34" charset="0"/>
              </a:rPr>
              <a:t>mesma</a:t>
            </a:r>
            <a:r>
              <a:rPr lang="pt-BR" sz="1600" dirty="0">
                <a:latin typeface="Arial" panose="020B0604020202020204" pitchFamily="34" charset="0"/>
                <a:ea typeface="Times New Roman" panose="02020603050405020304" pitchFamily="18" charset="0"/>
                <a:cs typeface="Arial" panose="020B0604020202020204" pitchFamily="34" charset="0"/>
              </a:rPr>
              <a:t> face virada para Caronte. Se você morasse em Plutão na face (ou hemisfério) que fica virada para Caronte, toda noite você veria Caronte no mesmo lugarzinho no céu (céu de Plutão, claro!). Por outro lado, se você morasse em Plutão na face oposta àquela virada para Caronte, você nunca veria Caronte a menos que viajasse até o outro hemisfério de Plutão.</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71D605F9-C4D4-4C52-842B-0BA2B589B682}"/>
              </a:ext>
            </a:extLst>
          </p:cNvPr>
          <p:cNvSpPr/>
          <p:nvPr/>
        </p:nvSpPr>
        <p:spPr>
          <a:xfrm>
            <a:off x="160801" y="3782029"/>
            <a:ext cx="1255472" cy="416011"/>
          </a:xfrm>
          <a:prstGeom prst="rect">
            <a:avLst/>
          </a:prstGeom>
        </p:spPr>
        <p:txBody>
          <a:bodyPr wrap="non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0B332083-517D-4927-A875-5BE756D5653A}"/>
              </a:ext>
            </a:extLst>
          </p:cNvPr>
          <p:cNvSpPr/>
          <p:nvPr/>
        </p:nvSpPr>
        <p:spPr>
          <a:xfrm>
            <a:off x="154893" y="4319795"/>
            <a:ext cx="11593288" cy="1154675"/>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4a) (0,5 ponto) </a:t>
            </a:r>
            <a:r>
              <a:rPr lang="pt-BR" sz="1600" dirty="0">
                <a:latin typeface="Arial" panose="020B0604020202020204" pitchFamily="34" charset="0"/>
                <a:ea typeface="Times New Roman" panose="02020603050405020304" pitchFamily="18" charset="0"/>
                <a:cs typeface="Arial" panose="020B0604020202020204" pitchFamily="34" charset="0"/>
              </a:rPr>
              <a:t>Tem um outro planeta, o qual, tal qual Plutão, também só tem um lua (ou satélite natural) e esta lua também fica sempre com a </a:t>
            </a:r>
            <a:r>
              <a:rPr lang="pt-BR" sz="1600" u="sng" dirty="0">
                <a:latin typeface="Arial" panose="020B0604020202020204" pitchFamily="34" charset="0"/>
                <a:ea typeface="Times New Roman" panose="02020603050405020304" pitchFamily="18" charset="0"/>
                <a:cs typeface="Arial" panose="020B0604020202020204" pitchFamily="34" charset="0"/>
              </a:rPr>
              <a:t>mesma</a:t>
            </a:r>
            <a:r>
              <a:rPr lang="pt-BR" sz="1600" dirty="0">
                <a:latin typeface="Arial" panose="020B0604020202020204" pitchFamily="34" charset="0"/>
                <a:ea typeface="Times New Roman" panose="02020603050405020304" pitchFamily="18" charset="0"/>
                <a:cs typeface="Arial" panose="020B0604020202020204" pitchFamily="34" charset="0"/>
              </a:rPr>
              <a:t> face virada para o planeta, mas diferentemente de Plutão, este planeta não fica sempre com a mesma face virada para esta sua lua. Pergunta: Qual é o nome deste planeta?</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a:extLst>
              <a:ext uri="{FF2B5EF4-FFF2-40B4-BE49-F238E27FC236}">
                <a16:creationId xmlns:a16="http://schemas.microsoft.com/office/drawing/2014/main" id="{00A9ECB4-1A1A-4A75-A41D-DDE2DBDC831C}"/>
              </a:ext>
            </a:extLst>
          </p:cNvPr>
          <p:cNvSpPr/>
          <p:nvPr/>
        </p:nvSpPr>
        <p:spPr>
          <a:xfrm>
            <a:off x="154893" y="5637406"/>
            <a:ext cx="1175322" cy="338554"/>
          </a:xfrm>
          <a:prstGeom prst="rect">
            <a:avLst/>
          </a:prstGeom>
        </p:spPr>
        <p:txBody>
          <a:bodyPr wrap="none">
            <a:spAutoFit/>
          </a:bodyPr>
          <a:lstStyle/>
          <a:p>
            <a:pPr algn="just"/>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E7F4890C-8C65-4F0E-9BE8-F8C8A6C7DAC4}"/>
              </a:ext>
            </a:extLst>
          </p:cNvPr>
          <p:cNvSpPr/>
          <p:nvPr/>
        </p:nvSpPr>
        <p:spPr>
          <a:xfrm>
            <a:off x="1271017" y="5637406"/>
            <a:ext cx="682366" cy="338554"/>
          </a:xfrm>
          <a:prstGeom prst="rect">
            <a:avLst/>
          </a:prstGeom>
        </p:spPr>
        <p:txBody>
          <a:bodyPr wrap="none">
            <a:spAutoFit/>
          </a:bodyPr>
          <a:lstStyle/>
          <a:p>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Terra</a:t>
            </a:r>
            <a:endParaRPr lang="pt-BR" sz="1600" b="1"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956B8878-359D-45E8-99F9-1AFDF56C4587}"/>
              </a:ext>
            </a:extLst>
          </p:cNvPr>
          <p:cNvSpPr/>
          <p:nvPr/>
        </p:nvSpPr>
        <p:spPr>
          <a:xfrm>
            <a:off x="1271017" y="6258798"/>
            <a:ext cx="5022529" cy="338554"/>
          </a:xfrm>
          <a:prstGeom prst="rect">
            <a:avLst/>
          </a:prstGeom>
        </p:spPr>
        <p:txBody>
          <a:bodyPr wrap="none">
            <a:spAutoFit/>
          </a:bodyPr>
          <a:lstStyle/>
          <a:p>
            <a:pPr algn="just"/>
            <a:r>
              <a:rPr lang="pt-BR" sz="1600" b="1" dirty="0">
                <a:latin typeface="Arial" panose="020B0604020202020204" pitchFamily="34" charset="0"/>
                <a:ea typeface="Times New Roman" panose="02020603050405020304" pitchFamily="18" charset="0"/>
                <a:cs typeface="Arial" panose="020B0604020202020204" pitchFamily="34" charset="0"/>
              </a:rPr>
              <a:t>4b) (0,5 ponto) </a:t>
            </a:r>
            <a:r>
              <a:rPr lang="pt-BR" sz="1600" dirty="0">
                <a:latin typeface="Arial" panose="020B0604020202020204" pitchFamily="34" charset="0"/>
                <a:ea typeface="Times New Roman" panose="02020603050405020304" pitchFamily="18" charset="0"/>
                <a:cs typeface="Arial" panose="020B0604020202020204" pitchFamily="34" charset="0"/>
              </a:rPr>
              <a:t>Qual é o nome da lua deste planeta?</a:t>
            </a:r>
            <a:endParaRPr lang="pt-BR" sz="1600"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A7A4CC54-F4B2-4FE2-9B61-0CB5F031708C}"/>
              </a:ext>
            </a:extLst>
          </p:cNvPr>
          <p:cNvSpPr/>
          <p:nvPr/>
        </p:nvSpPr>
        <p:spPr>
          <a:xfrm>
            <a:off x="6260803" y="6248175"/>
            <a:ext cx="1175322" cy="338554"/>
          </a:xfrm>
          <a:prstGeom prst="rect">
            <a:avLst/>
          </a:prstGeom>
        </p:spPr>
        <p:txBody>
          <a:bodyPr wrap="none">
            <a:spAutoFit/>
          </a:bodyPr>
          <a:lstStyle/>
          <a:p>
            <a:pPr algn="just"/>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CDD5F869-2AE2-4168-BB6D-EC0E50B11346}"/>
              </a:ext>
            </a:extLst>
          </p:cNvPr>
          <p:cNvSpPr/>
          <p:nvPr/>
        </p:nvSpPr>
        <p:spPr>
          <a:xfrm>
            <a:off x="7325328" y="6244929"/>
            <a:ext cx="1574470" cy="338554"/>
          </a:xfrm>
          <a:prstGeom prst="rect">
            <a:avLst/>
          </a:prstGeom>
        </p:spPr>
        <p:txBody>
          <a:bodyPr wrap="none">
            <a:spAutoFit/>
          </a:bodyPr>
          <a:lstStyle/>
          <a:p>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Lua ou Selene</a:t>
            </a:r>
            <a:endParaRPr lang="pt-BR"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64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F29894B-E2C7-45D4-9C42-5ED387A5BE24}"/>
              </a:ext>
            </a:extLst>
          </p:cNvPr>
          <p:cNvSpPr/>
          <p:nvPr/>
        </p:nvSpPr>
        <p:spPr>
          <a:xfrm>
            <a:off x="240257" y="63976"/>
            <a:ext cx="7871519" cy="2534027"/>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5) (1 ponto) </a:t>
            </a:r>
            <a:r>
              <a:rPr lang="pt-BR" dirty="0">
                <a:latin typeface="Arial" panose="020B0604020202020204" pitchFamily="34" charset="0"/>
                <a:ea typeface="Times New Roman" panose="02020603050405020304" pitchFamily="18" charset="0"/>
                <a:cs typeface="Arial" panose="020B0604020202020204" pitchFamily="34" charset="0"/>
              </a:rPr>
              <a:t>Esperamos que você tenha o hábito de ler as provas anteriores das </a:t>
            </a:r>
            <a:r>
              <a:rPr lang="pt-BR" dirty="0" err="1">
                <a:latin typeface="Arial" panose="020B0604020202020204" pitchFamily="34" charset="0"/>
                <a:ea typeface="Times New Roman" panose="02020603050405020304" pitchFamily="18" charset="0"/>
                <a:cs typeface="Arial" panose="020B0604020202020204" pitchFamily="34" charset="0"/>
              </a:rPr>
              <a:t>OBAs</a:t>
            </a:r>
            <a:r>
              <a:rPr lang="pt-BR" dirty="0">
                <a:latin typeface="Arial" panose="020B0604020202020204" pitchFamily="34" charset="0"/>
                <a:ea typeface="Times New Roman" panose="02020603050405020304" pitchFamily="18" charset="0"/>
                <a:cs typeface="Arial" panose="020B0604020202020204" pitchFamily="34" charset="0"/>
              </a:rPr>
              <a:t> e seus respectivos gabaritos, pois esta questão já caiu na IV OBA realizada em 2001. Além disso na V OBA realizada em 2002 fizemos várias questões mostrando as evidências quanto à verdadeira forma da trajetória da Terra ao redor do Sol. Esperamos que neste ano você acerte esta questão.</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BED6E761-9A43-43CE-9F17-69A2F257376A}"/>
              </a:ext>
            </a:extLst>
          </p:cNvPr>
          <p:cNvSpPr/>
          <p:nvPr/>
        </p:nvSpPr>
        <p:spPr>
          <a:xfrm>
            <a:off x="1587" y="2924944"/>
            <a:ext cx="11566574" cy="1703030"/>
          </a:xfrm>
          <a:prstGeom prst="rect">
            <a:avLst/>
          </a:prstGeom>
        </p:spPr>
        <p:txBody>
          <a:bodyPr wrap="square">
            <a:spAutoFit/>
          </a:bodyPr>
          <a:lstStyle/>
          <a:p>
            <a:pPr marL="228600" algn="just">
              <a:lnSpc>
                <a:spcPct val="150000"/>
              </a:lnSpc>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Você sabe que toda vez que faz aniversário é porque se passou mais um ano para você, certo? Isto significa que o planeta Terra deu mais uma volta ao redor do Sol desde o seu último aniversário. Muito bem, esperamos que você já tenha estudado a forma do movimento da Terra ao redor do Sol. Uma das figuras abaixo é a que melhor representa o movimento da Terra ao redor do Sol.</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67051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E504CB7-FCB8-4EC2-9891-BA1739E3CB11}"/>
              </a:ext>
            </a:extLst>
          </p:cNvPr>
          <p:cNvSpPr/>
          <p:nvPr/>
        </p:nvSpPr>
        <p:spPr>
          <a:xfrm>
            <a:off x="262905" y="188640"/>
            <a:ext cx="1390124" cy="456535"/>
          </a:xfrm>
          <a:prstGeom prst="rect">
            <a:avLst/>
          </a:prstGeom>
        </p:spPr>
        <p:txBody>
          <a:bodyPr wrap="non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30583F74-AACD-487D-B163-5380BA675AEF}"/>
              </a:ext>
            </a:extLst>
          </p:cNvPr>
          <p:cNvSpPr/>
          <p:nvPr/>
        </p:nvSpPr>
        <p:spPr>
          <a:xfrm>
            <a:off x="46881" y="836712"/>
            <a:ext cx="8064896" cy="872034"/>
          </a:xfrm>
          <a:prstGeom prst="rect">
            <a:avLst/>
          </a:prstGeom>
        </p:spPr>
        <p:txBody>
          <a:bodyPr wrap="square">
            <a:spAutoFit/>
          </a:bodyPr>
          <a:lstStyle/>
          <a:p>
            <a:pPr marL="228600"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5a) (0,5 ponto) </a:t>
            </a:r>
            <a:r>
              <a:rPr lang="pt-BR" dirty="0">
                <a:latin typeface="Arial" panose="020B0604020202020204" pitchFamily="34" charset="0"/>
                <a:ea typeface="Times New Roman" panose="02020603050405020304" pitchFamily="18" charset="0"/>
                <a:cs typeface="Arial" panose="020B0604020202020204" pitchFamily="34" charset="0"/>
              </a:rPr>
              <a:t>Pinte (de qualquer cor) a figura abaixo, que na sua opinião, melhor representa o movimento da Terra ao redor do Sol.</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A9CAB621-9826-49B8-8004-67366A3221CC}"/>
              </a:ext>
            </a:extLst>
          </p:cNvPr>
          <p:cNvSpPr/>
          <p:nvPr/>
        </p:nvSpPr>
        <p:spPr>
          <a:xfrm>
            <a:off x="259280" y="2060848"/>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6E051B35-9FE7-45BC-8309-888C20364881}"/>
              </a:ext>
            </a:extLst>
          </p:cNvPr>
          <p:cNvSpPr/>
          <p:nvPr/>
        </p:nvSpPr>
        <p:spPr>
          <a:xfrm>
            <a:off x="46881" y="2708920"/>
            <a:ext cx="11524905" cy="1287532"/>
          </a:xfrm>
          <a:prstGeom prst="rect">
            <a:avLst/>
          </a:prstGeom>
        </p:spPr>
        <p:txBody>
          <a:bodyPr wrap="square">
            <a:spAutoFit/>
          </a:bodyPr>
          <a:lstStyle/>
          <a:p>
            <a:pPr marL="228600" algn="just">
              <a:lnSpc>
                <a:spcPct val="150000"/>
              </a:lnSpc>
              <a:spcAft>
                <a:spcPts val="0"/>
              </a:spcAft>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A órbita da Terra é quase um círculo, logo o primeiro desenho da esquerda para a direita é o que melhor representa a órbita da Terra, porém se escolherem a segunda figura da esquerda para a direita pode-se dar 0,3 pontos.</a:t>
            </a:r>
            <a:endParaRPr lang="pt-BR"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a:extLst>
              <a:ext uri="{FF2B5EF4-FFF2-40B4-BE49-F238E27FC236}">
                <a16:creationId xmlns:a16="http://schemas.microsoft.com/office/drawing/2014/main" id="{C1515CC7-57AF-484E-86E1-970B05F05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266" y="4540790"/>
            <a:ext cx="8715255" cy="159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a:extLst>
              <a:ext uri="{FF2B5EF4-FFF2-40B4-BE49-F238E27FC236}">
                <a16:creationId xmlns:a16="http://schemas.microsoft.com/office/drawing/2014/main" id="{6F973196-09BE-40B8-8459-B84ECAE50627}"/>
              </a:ext>
            </a:extLst>
          </p:cNvPr>
          <p:cNvSpPr/>
          <p:nvPr/>
        </p:nvSpPr>
        <p:spPr>
          <a:xfrm>
            <a:off x="1586842" y="4540790"/>
            <a:ext cx="1594254" cy="15942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0840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2E4219B-70DA-4D8D-89C5-0B8003A4395E}"/>
              </a:ext>
            </a:extLst>
          </p:cNvPr>
          <p:cNvSpPr/>
          <p:nvPr/>
        </p:nvSpPr>
        <p:spPr>
          <a:xfrm>
            <a:off x="262905" y="188640"/>
            <a:ext cx="1390124" cy="456535"/>
          </a:xfrm>
          <a:prstGeom prst="rect">
            <a:avLst/>
          </a:prstGeom>
        </p:spPr>
        <p:txBody>
          <a:bodyPr wrap="non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06937680-479E-4B58-AB3D-786158D9921C}"/>
              </a:ext>
            </a:extLst>
          </p:cNvPr>
          <p:cNvSpPr/>
          <p:nvPr/>
        </p:nvSpPr>
        <p:spPr>
          <a:xfrm>
            <a:off x="262905" y="2711848"/>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79AEB65E-ACD0-49AF-AF78-584CE4AC5112}"/>
              </a:ext>
            </a:extLst>
          </p:cNvPr>
          <p:cNvSpPr/>
          <p:nvPr/>
        </p:nvSpPr>
        <p:spPr>
          <a:xfrm>
            <a:off x="51702" y="826996"/>
            <a:ext cx="8093125" cy="1703030"/>
          </a:xfrm>
          <a:prstGeom prst="rect">
            <a:avLst/>
          </a:prstGeom>
        </p:spPr>
        <p:txBody>
          <a:bodyPr wrap="square">
            <a:spAutoFit/>
          </a:bodyPr>
          <a:lstStyle/>
          <a:p>
            <a:pPr marL="228600"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5b) (0,5 ponto) </a:t>
            </a:r>
            <a:r>
              <a:rPr lang="pt-BR" dirty="0">
                <a:latin typeface="Arial" panose="020B0604020202020204" pitchFamily="34" charset="0"/>
                <a:ea typeface="Times New Roman" panose="02020603050405020304" pitchFamily="18" charset="0"/>
                <a:cs typeface="Arial" panose="020B0604020202020204" pitchFamily="34" charset="0"/>
              </a:rPr>
              <a:t>Na figura que você escolher no item (a) desta pergunta</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a:latin typeface="Arial" panose="020B0604020202020204" pitchFamily="34" charset="0"/>
                <a:ea typeface="Times New Roman" panose="02020603050405020304" pitchFamily="18" charset="0"/>
                <a:cs typeface="Arial" panose="020B0604020202020204" pitchFamily="34" charset="0"/>
              </a:rPr>
              <a:t>desenhe o Sol (basta fazer um ponto) no lugar que melhor representa o lugar que ele deve ocupar. Observação: Não existe nenhum efeito de perspectiva nas figuras.</a:t>
            </a:r>
            <a:endParaRPr lang="pt-BR"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F80A652E-1E49-48C1-82CF-F5043BC24C21}"/>
              </a:ext>
            </a:extLst>
          </p:cNvPr>
          <p:cNvSpPr/>
          <p:nvPr/>
        </p:nvSpPr>
        <p:spPr>
          <a:xfrm>
            <a:off x="1587" y="3350205"/>
            <a:ext cx="11710590" cy="1703030"/>
          </a:xfrm>
          <a:prstGeom prst="rect">
            <a:avLst/>
          </a:prstGeom>
        </p:spPr>
        <p:txBody>
          <a:bodyPr wrap="square">
            <a:spAutoFit/>
          </a:bodyPr>
          <a:lstStyle/>
          <a:p>
            <a:pPr marL="228600" algn="just">
              <a:lnSpc>
                <a:spcPct val="150000"/>
              </a:lnSpc>
              <a:spcAft>
                <a:spcPts val="0"/>
              </a:spcAft>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A posição do Sol na primeira figura da esquerda para a direita é quase no centro. Se escolherem a segunda figura da esquerda para a direita devem colocar o Sol muito próximo do centro também mas neste caso também somente levam 0,3 pontos.</a:t>
            </a:r>
          </a:p>
          <a:p>
            <a:pPr marL="228600" algn="just">
              <a:lnSpc>
                <a:spcPct val="150000"/>
              </a:lnSpc>
              <a:spcAft>
                <a:spcPts val="0"/>
              </a:spcAft>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pt-BR"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2">
            <a:extLst>
              <a:ext uri="{FF2B5EF4-FFF2-40B4-BE49-F238E27FC236}">
                <a16:creationId xmlns:a16="http://schemas.microsoft.com/office/drawing/2014/main" id="{27D4FAEC-0934-4670-B85F-6EF2F7234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749" y="4941168"/>
            <a:ext cx="8715255" cy="159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7">
            <a:extLst>
              <a:ext uri="{FF2B5EF4-FFF2-40B4-BE49-F238E27FC236}">
                <a16:creationId xmlns:a16="http://schemas.microsoft.com/office/drawing/2014/main" id="{B79C67E9-60C0-461D-B25E-22A9926E9F06}"/>
              </a:ext>
            </a:extLst>
          </p:cNvPr>
          <p:cNvSpPr/>
          <p:nvPr/>
        </p:nvSpPr>
        <p:spPr>
          <a:xfrm>
            <a:off x="1672325" y="4941168"/>
            <a:ext cx="1594254" cy="15942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a:extLst>
              <a:ext uri="{FF2B5EF4-FFF2-40B4-BE49-F238E27FC236}">
                <a16:creationId xmlns:a16="http://schemas.microsoft.com/office/drawing/2014/main" id="{557E057C-FDFE-4DE5-BD26-F7681C81194D}"/>
              </a:ext>
            </a:extLst>
          </p:cNvPr>
          <p:cNvSpPr/>
          <p:nvPr/>
        </p:nvSpPr>
        <p:spPr>
          <a:xfrm>
            <a:off x="2495847" y="5703755"/>
            <a:ext cx="72008" cy="6908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589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2914B794-28FB-4021-AC6C-DED611E20FCB}"/>
              </a:ext>
            </a:extLst>
          </p:cNvPr>
          <p:cNvSpPr/>
          <p:nvPr/>
        </p:nvSpPr>
        <p:spPr>
          <a:xfrm>
            <a:off x="118889" y="188640"/>
            <a:ext cx="8064896" cy="2118529"/>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Questão 6) (1 ponto)</a:t>
            </a:r>
            <a:r>
              <a:rPr lang="pt-BR" dirty="0">
                <a:latin typeface="Arial" panose="020B0604020202020204" pitchFamily="34" charset="0"/>
                <a:ea typeface="Times New Roman" panose="02020603050405020304" pitchFamily="18" charset="0"/>
                <a:cs typeface="Arial" panose="020B0604020202020204" pitchFamily="34" charset="0"/>
              </a:rPr>
              <a:t> Sabemos muitas coisas sobre o Sol, por exemplo, a temperatura na superfície dele é de 6.000 </a:t>
            </a:r>
            <a:r>
              <a:rPr lang="pt-BR" dirty="0" err="1">
                <a:latin typeface="Arial" panose="020B0604020202020204" pitchFamily="34" charset="0"/>
                <a:ea typeface="Times New Roman" panose="02020603050405020304" pitchFamily="18" charset="0"/>
                <a:cs typeface="Arial" panose="020B0604020202020204" pitchFamily="34" charset="0"/>
              </a:rPr>
              <a:t>ºC</a:t>
            </a:r>
            <a:r>
              <a:rPr lang="pt-BR" dirty="0">
                <a:latin typeface="Arial" panose="020B0604020202020204" pitchFamily="34" charset="0"/>
                <a:ea typeface="Times New Roman" panose="02020603050405020304" pitchFamily="18" charset="0"/>
                <a:cs typeface="Arial" panose="020B0604020202020204" pitchFamily="34" charset="0"/>
              </a:rPr>
              <a:t>, mas bem acima dele e ao redor dele há um gás com temperatura de 2 milhões de graus Celsius que forma a chamada “Coroa Solar” a qual fica perfeitamente visível durante um eclipse solar total.</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BFDAB7F2-D04E-4E13-BDE3-A43735AA2F52}"/>
              </a:ext>
            </a:extLst>
          </p:cNvPr>
          <p:cNvSpPr/>
          <p:nvPr/>
        </p:nvSpPr>
        <p:spPr>
          <a:xfrm>
            <a:off x="118889" y="2477374"/>
            <a:ext cx="1390124" cy="369332"/>
          </a:xfrm>
          <a:prstGeom prst="rect">
            <a:avLst/>
          </a:prstGeom>
        </p:spPr>
        <p:txBody>
          <a:bodyPr wrap="none">
            <a:spAutoFit/>
          </a:bodyPr>
          <a:lstStyle/>
          <a:p>
            <a:pPr algn="just">
              <a:spcAft>
                <a:spcPts val="0"/>
              </a:spcAft>
              <a:tabLst>
                <a:tab pos="1137920" algn="l"/>
              </a:tabLs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tângulo 8">
            <a:extLst>
              <a:ext uri="{FF2B5EF4-FFF2-40B4-BE49-F238E27FC236}">
                <a16:creationId xmlns:a16="http://schemas.microsoft.com/office/drawing/2014/main" id="{3358065F-7FE5-4FBD-BFFD-31129D4AD00B}"/>
              </a:ext>
            </a:extLst>
          </p:cNvPr>
          <p:cNvSpPr/>
          <p:nvPr/>
        </p:nvSpPr>
        <p:spPr>
          <a:xfrm>
            <a:off x="118889" y="3016911"/>
            <a:ext cx="11665296" cy="872034"/>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6a) (0,5 ponto)</a:t>
            </a:r>
            <a:r>
              <a:rPr lang="pt-BR" dirty="0">
                <a:latin typeface="Arial" panose="020B0604020202020204" pitchFamily="34" charset="0"/>
                <a:ea typeface="Times New Roman" panose="02020603050405020304" pitchFamily="18" charset="0"/>
                <a:cs typeface="Arial" panose="020B0604020202020204" pitchFamily="34" charset="0"/>
              </a:rPr>
              <a:t> Por que </a:t>
            </a:r>
            <a:r>
              <a:rPr lang="pt-BR" b="1" u="sng" dirty="0">
                <a:latin typeface="Arial" panose="020B0604020202020204" pitchFamily="34" charset="0"/>
                <a:ea typeface="Times New Roman" panose="02020603050405020304" pitchFamily="18" charset="0"/>
                <a:cs typeface="Arial" panose="020B0604020202020204" pitchFamily="34" charset="0"/>
              </a:rPr>
              <a:t>não</a:t>
            </a:r>
            <a:r>
              <a:rPr lang="pt-BR" dirty="0">
                <a:latin typeface="Arial" panose="020B0604020202020204" pitchFamily="34" charset="0"/>
                <a:ea typeface="Times New Roman" panose="02020603050405020304" pitchFamily="18" charset="0"/>
                <a:cs typeface="Arial" panose="020B0604020202020204" pitchFamily="34" charset="0"/>
              </a:rPr>
              <a:t> podemos observar o Sol durante um eclipse usando vidro escuro de garrafa, ou qualquer vidro esfumaçado, ou negativos de filmes?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tângulo 9">
            <a:extLst>
              <a:ext uri="{FF2B5EF4-FFF2-40B4-BE49-F238E27FC236}">
                <a16:creationId xmlns:a16="http://schemas.microsoft.com/office/drawing/2014/main" id="{87EDF06F-9316-4159-839F-0BBEEC804A09}"/>
              </a:ext>
            </a:extLst>
          </p:cNvPr>
          <p:cNvSpPr/>
          <p:nvPr/>
        </p:nvSpPr>
        <p:spPr>
          <a:xfrm>
            <a:off x="118889" y="4869160"/>
            <a:ext cx="11161240" cy="456535"/>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6b) (0,5 ponto) </a:t>
            </a:r>
            <a:r>
              <a:rPr lang="pt-BR" dirty="0">
                <a:latin typeface="Arial" panose="020B0604020202020204" pitchFamily="34" charset="0"/>
                <a:ea typeface="Times New Roman" panose="02020603050405020304" pitchFamily="18" charset="0"/>
                <a:cs typeface="Arial" panose="020B0604020202020204" pitchFamily="34" charset="0"/>
              </a:rPr>
              <a:t>Por que o Sol é fundamental para a existência de vida na Terra?</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tângulo 10">
            <a:extLst>
              <a:ext uri="{FF2B5EF4-FFF2-40B4-BE49-F238E27FC236}">
                <a16:creationId xmlns:a16="http://schemas.microsoft.com/office/drawing/2014/main" id="{1FEB435C-0721-48C8-AE2E-97F966A97F69}"/>
              </a:ext>
            </a:extLst>
          </p:cNvPr>
          <p:cNvSpPr/>
          <p:nvPr/>
        </p:nvSpPr>
        <p:spPr>
          <a:xfrm>
            <a:off x="118889" y="4059150"/>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F3E11E78-1C0C-46D8-92E9-6F06BEDD50C4}"/>
              </a:ext>
            </a:extLst>
          </p:cNvPr>
          <p:cNvSpPr/>
          <p:nvPr/>
        </p:nvSpPr>
        <p:spPr>
          <a:xfrm>
            <a:off x="118889" y="5445224"/>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2EAE5E10-DC43-49FE-AE4F-56D284D89332}"/>
              </a:ext>
            </a:extLst>
          </p:cNvPr>
          <p:cNvSpPr/>
          <p:nvPr/>
        </p:nvSpPr>
        <p:spPr>
          <a:xfrm>
            <a:off x="1391482" y="4146353"/>
            <a:ext cx="5557932" cy="369332"/>
          </a:xfrm>
          <a:prstGeom prst="rect">
            <a:avLst/>
          </a:prstGeom>
        </p:spPr>
        <p:txBody>
          <a:bodyPr wrap="none">
            <a:spAutoFit/>
          </a:bodyPr>
          <a:lstStyle/>
          <a:p>
            <a:pPr algn="just"/>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Porque vamos ficar cego (ou algo similar a isso).</a:t>
            </a:r>
            <a:endParaRPr lang="pt-BR" b="1" dirty="0">
              <a:solidFill>
                <a:srgbClr val="FF0000"/>
              </a:solidFill>
              <a:latin typeface="Arial" panose="020B0604020202020204" pitchFamily="34" charset="0"/>
              <a:cs typeface="Arial" panose="020B0604020202020204" pitchFamily="34" charset="0"/>
            </a:endParaRPr>
          </a:p>
        </p:txBody>
      </p:sp>
      <p:sp>
        <p:nvSpPr>
          <p:cNvPr id="14" name="Retângulo 13">
            <a:extLst>
              <a:ext uri="{FF2B5EF4-FFF2-40B4-BE49-F238E27FC236}">
                <a16:creationId xmlns:a16="http://schemas.microsoft.com/office/drawing/2014/main" id="{B1E78572-7385-404F-9D59-7EBF8E2F782C}"/>
              </a:ext>
            </a:extLst>
          </p:cNvPr>
          <p:cNvSpPr/>
          <p:nvPr/>
        </p:nvSpPr>
        <p:spPr>
          <a:xfrm>
            <a:off x="1343025" y="5445224"/>
            <a:ext cx="8712968" cy="507831"/>
          </a:xfrm>
          <a:prstGeom prst="rect">
            <a:avLst/>
          </a:prstGeom>
        </p:spPr>
        <p:txBody>
          <a:bodyPr wrap="squar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Porque sem ele não teríamos o calor necessário para vida (ou algo assim)</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6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Tema do Office">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3730</TotalTime>
  <Words>2429</Words>
  <Application>Microsoft Office PowerPoint</Application>
  <PresentationFormat>Personalizar</PresentationFormat>
  <Paragraphs>137</Paragraphs>
  <Slides>17</Slides>
  <Notes>15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Calibri</vt:lpstr>
      <vt:lpstr>MS Mincho</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DVM Informatica</cp:lastModifiedBy>
  <cp:revision>174</cp:revision>
  <dcterms:created xsi:type="dcterms:W3CDTF">2020-08-01T16:25:14Z</dcterms:created>
  <dcterms:modified xsi:type="dcterms:W3CDTF">2020-09-11T20:52:06Z</dcterms:modified>
</cp:coreProperties>
</file>