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7"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8" r:id="rId25"/>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ADF"/>
    <a:srgbClr val="DEECEF"/>
    <a:srgbClr val="9CC7CE"/>
    <a:srgbClr val="E5EDEB"/>
    <a:srgbClr val="CADCD8"/>
    <a:srgbClr val="B0CAC4"/>
    <a:srgbClr val="C0B892"/>
    <a:srgbClr val="AEA472"/>
    <a:srgbClr val="A6C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34"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45AFF-EAB5-4964-AC79-CA26C7DBB5A9}" type="datetimeFigureOut">
              <a:rPr lang="pt-BR" smtClean="0"/>
              <a:t>19/09/2020</a:t>
            </a:fld>
            <a:endParaRPr lang="pt-BR"/>
          </a:p>
        </p:txBody>
      </p:sp>
      <p:sp>
        <p:nvSpPr>
          <p:cNvPr id="4" name="Espaço Reservado para Imagem de Slide 3"/>
          <p:cNvSpPr>
            <a:spLocks noGrp="1" noRot="1" noChangeAspect="1"/>
          </p:cNvSpPr>
          <p:nvPr>
            <p:ph type="sldImg" idx="2"/>
          </p:nvPr>
        </p:nvSpPr>
        <p:spPr>
          <a:xfrm>
            <a:off x="454025" y="685800"/>
            <a:ext cx="59499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92CE3-547A-42E9-9055-17F7442EF016}" type="slidenum">
              <a:rPr lang="pt-BR" smtClean="0"/>
              <a:t>‹nº›</a:t>
            </a:fld>
            <a:endParaRPr lang="pt-BR"/>
          </a:p>
        </p:txBody>
      </p:sp>
    </p:spTree>
    <p:extLst>
      <p:ext uri="{BB962C8B-B14F-4D97-AF65-F5344CB8AC3E}">
        <p14:creationId xmlns:p14="http://schemas.microsoft.com/office/powerpoint/2010/main" val="363152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a:t>
            </a:fld>
            <a:endParaRPr lang="pt-BR"/>
          </a:p>
        </p:txBody>
      </p:sp>
    </p:spTree>
    <p:extLst>
      <p:ext uri="{BB962C8B-B14F-4D97-AF65-F5344CB8AC3E}">
        <p14:creationId xmlns:p14="http://schemas.microsoft.com/office/powerpoint/2010/main" val="201606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11</a:t>
            </a:fld>
            <a:endParaRPr lang="pt-BR"/>
          </a:p>
        </p:txBody>
      </p:sp>
    </p:spTree>
    <p:extLst>
      <p:ext uri="{BB962C8B-B14F-4D97-AF65-F5344CB8AC3E}">
        <p14:creationId xmlns:p14="http://schemas.microsoft.com/office/powerpoint/2010/main" val="413587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12</a:t>
            </a:fld>
            <a:endParaRPr lang="pt-BR"/>
          </a:p>
        </p:txBody>
      </p:sp>
    </p:spTree>
    <p:extLst>
      <p:ext uri="{BB962C8B-B14F-4D97-AF65-F5344CB8AC3E}">
        <p14:creationId xmlns:p14="http://schemas.microsoft.com/office/powerpoint/2010/main" val="382940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13</a:t>
            </a:fld>
            <a:endParaRPr lang="pt-BR"/>
          </a:p>
        </p:txBody>
      </p:sp>
    </p:spTree>
    <p:extLst>
      <p:ext uri="{BB962C8B-B14F-4D97-AF65-F5344CB8AC3E}">
        <p14:creationId xmlns:p14="http://schemas.microsoft.com/office/powerpoint/2010/main" val="398462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14</a:t>
            </a:fld>
            <a:endParaRPr lang="pt-BR"/>
          </a:p>
        </p:txBody>
      </p:sp>
    </p:spTree>
    <p:extLst>
      <p:ext uri="{BB962C8B-B14F-4D97-AF65-F5344CB8AC3E}">
        <p14:creationId xmlns:p14="http://schemas.microsoft.com/office/powerpoint/2010/main" val="1210435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15</a:t>
            </a:fld>
            <a:endParaRPr lang="pt-BR"/>
          </a:p>
        </p:txBody>
      </p:sp>
    </p:spTree>
    <p:extLst>
      <p:ext uri="{BB962C8B-B14F-4D97-AF65-F5344CB8AC3E}">
        <p14:creationId xmlns:p14="http://schemas.microsoft.com/office/powerpoint/2010/main" val="219290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16</a:t>
            </a:fld>
            <a:endParaRPr lang="pt-BR"/>
          </a:p>
        </p:txBody>
      </p:sp>
    </p:spTree>
    <p:extLst>
      <p:ext uri="{BB962C8B-B14F-4D97-AF65-F5344CB8AC3E}">
        <p14:creationId xmlns:p14="http://schemas.microsoft.com/office/powerpoint/2010/main" val="150039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17</a:t>
            </a:fld>
            <a:endParaRPr lang="pt-BR"/>
          </a:p>
        </p:txBody>
      </p:sp>
    </p:spTree>
    <p:extLst>
      <p:ext uri="{BB962C8B-B14F-4D97-AF65-F5344CB8AC3E}">
        <p14:creationId xmlns:p14="http://schemas.microsoft.com/office/powerpoint/2010/main" val="615736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18</a:t>
            </a:fld>
            <a:endParaRPr lang="pt-BR"/>
          </a:p>
        </p:txBody>
      </p:sp>
    </p:spTree>
    <p:extLst>
      <p:ext uri="{BB962C8B-B14F-4D97-AF65-F5344CB8AC3E}">
        <p14:creationId xmlns:p14="http://schemas.microsoft.com/office/powerpoint/2010/main" val="42170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19</a:t>
            </a:fld>
            <a:endParaRPr lang="pt-BR"/>
          </a:p>
        </p:txBody>
      </p:sp>
    </p:spTree>
    <p:extLst>
      <p:ext uri="{BB962C8B-B14F-4D97-AF65-F5344CB8AC3E}">
        <p14:creationId xmlns:p14="http://schemas.microsoft.com/office/powerpoint/2010/main" val="1327172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20</a:t>
            </a:fld>
            <a:endParaRPr lang="pt-BR"/>
          </a:p>
        </p:txBody>
      </p:sp>
    </p:spTree>
    <p:extLst>
      <p:ext uri="{BB962C8B-B14F-4D97-AF65-F5344CB8AC3E}">
        <p14:creationId xmlns:p14="http://schemas.microsoft.com/office/powerpoint/2010/main" val="356174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a:t>
            </a:fld>
            <a:endParaRPr lang="pt-BR"/>
          </a:p>
        </p:txBody>
      </p:sp>
    </p:spTree>
    <p:extLst>
      <p:ext uri="{BB962C8B-B14F-4D97-AF65-F5344CB8AC3E}">
        <p14:creationId xmlns:p14="http://schemas.microsoft.com/office/powerpoint/2010/main" val="2453096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21</a:t>
            </a:fld>
            <a:endParaRPr lang="pt-BR"/>
          </a:p>
        </p:txBody>
      </p:sp>
    </p:spTree>
    <p:extLst>
      <p:ext uri="{BB962C8B-B14F-4D97-AF65-F5344CB8AC3E}">
        <p14:creationId xmlns:p14="http://schemas.microsoft.com/office/powerpoint/2010/main" val="214039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22</a:t>
            </a:fld>
            <a:endParaRPr lang="pt-BR"/>
          </a:p>
        </p:txBody>
      </p:sp>
    </p:spTree>
    <p:extLst>
      <p:ext uri="{BB962C8B-B14F-4D97-AF65-F5344CB8AC3E}">
        <p14:creationId xmlns:p14="http://schemas.microsoft.com/office/powerpoint/2010/main" val="1428381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23</a:t>
            </a:fld>
            <a:endParaRPr lang="pt-BR"/>
          </a:p>
        </p:txBody>
      </p:sp>
    </p:spTree>
    <p:extLst>
      <p:ext uri="{BB962C8B-B14F-4D97-AF65-F5344CB8AC3E}">
        <p14:creationId xmlns:p14="http://schemas.microsoft.com/office/powerpoint/2010/main" val="75522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a:t>
            </a:fld>
            <a:endParaRPr lang="pt-BR"/>
          </a:p>
        </p:txBody>
      </p:sp>
    </p:spTree>
    <p:extLst>
      <p:ext uri="{BB962C8B-B14F-4D97-AF65-F5344CB8AC3E}">
        <p14:creationId xmlns:p14="http://schemas.microsoft.com/office/powerpoint/2010/main" val="50894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a:t>
            </a:fld>
            <a:endParaRPr lang="pt-BR"/>
          </a:p>
        </p:txBody>
      </p:sp>
    </p:spTree>
    <p:extLst>
      <p:ext uri="{BB962C8B-B14F-4D97-AF65-F5344CB8AC3E}">
        <p14:creationId xmlns:p14="http://schemas.microsoft.com/office/powerpoint/2010/main" val="411362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6</a:t>
            </a:fld>
            <a:endParaRPr lang="pt-BR"/>
          </a:p>
        </p:txBody>
      </p:sp>
    </p:spTree>
    <p:extLst>
      <p:ext uri="{BB962C8B-B14F-4D97-AF65-F5344CB8AC3E}">
        <p14:creationId xmlns:p14="http://schemas.microsoft.com/office/powerpoint/2010/main" val="185761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7</a:t>
            </a:fld>
            <a:endParaRPr lang="pt-BR"/>
          </a:p>
        </p:txBody>
      </p:sp>
    </p:spTree>
    <p:extLst>
      <p:ext uri="{BB962C8B-B14F-4D97-AF65-F5344CB8AC3E}">
        <p14:creationId xmlns:p14="http://schemas.microsoft.com/office/powerpoint/2010/main" val="12528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8</a:t>
            </a:fld>
            <a:endParaRPr lang="pt-BR"/>
          </a:p>
        </p:txBody>
      </p:sp>
    </p:spTree>
    <p:extLst>
      <p:ext uri="{BB962C8B-B14F-4D97-AF65-F5344CB8AC3E}">
        <p14:creationId xmlns:p14="http://schemas.microsoft.com/office/powerpoint/2010/main" val="204140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9</a:t>
            </a:fld>
            <a:endParaRPr lang="pt-BR"/>
          </a:p>
        </p:txBody>
      </p:sp>
    </p:spTree>
    <p:extLst>
      <p:ext uri="{BB962C8B-B14F-4D97-AF65-F5344CB8AC3E}">
        <p14:creationId xmlns:p14="http://schemas.microsoft.com/office/powerpoint/2010/main" val="289246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10</a:t>
            </a:fld>
            <a:endParaRPr lang="pt-BR"/>
          </a:p>
        </p:txBody>
      </p:sp>
    </p:spTree>
    <p:extLst>
      <p:ext uri="{BB962C8B-B14F-4D97-AF65-F5344CB8AC3E}">
        <p14:creationId xmlns:p14="http://schemas.microsoft.com/office/powerpoint/2010/main" val="363048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407201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54322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87561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235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09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19/09/2020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19706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2D6F1E-FBE1-4B71-9823-45836441AC1E}" type="datetimeFigureOut">
              <a:rPr lang="pt-BR" smtClean="0"/>
              <a:t>19/09/2020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6049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2D6F1E-FBE1-4B71-9823-45836441AC1E}" type="datetimeFigureOut">
              <a:rPr lang="pt-BR" smtClean="0"/>
              <a:t>19/09/2020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041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2D6F1E-FBE1-4B71-9823-45836441AC1E}" type="datetimeFigureOut">
              <a:rPr lang="pt-BR" smtClean="0"/>
              <a:t>19/09/2020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6D375C-0A28-4F77-8485-C5C9EE0C814F}"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1271182" cy="8119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4025" y="5877272"/>
            <a:ext cx="1721343" cy="114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19/09/2020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9038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19/09/2020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2254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DEECEF"/>
            </a:gs>
            <a:gs pos="100000">
              <a:srgbClr val="BDDADF"/>
            </a:gs>
            <a:gs pos="0">
              <a:srgbClr val="9CC7CE"/>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6F1E-FBE1-4B71-9823-45836441AC1E}" type="datetimeFigureOut">
              <a:rPr lang="pt-BR" smtClean="0"/>
              <a:t>19/09/2020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375C-0A28-4F77-8485-C5C9EE0C814F}" type="slidenum">
              <a:rPr lang="pt-BR" smtClean="0"/>
              <a:t>‹nº›</a:t>
            </a:fld>
            <a:endParaRPr lang="pt-BR"/>
          </a:p>
        </p:txBody>
      </p:sp>
    </p:spTree>
    <p:extLst>
      <p:ext uri="{BB962C8B-B14F-4D97-AF65-F5344CB8AC3E}">
        <p14:creationId xmlns:p14="http://schemas.microsoft.com/office/powerpoint/2010/main" val="118802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2003 </a:t>
            </a:r>
            <a:r>
              <a:rPr lang="pt-BR" sz="5272" b="1" dirty="0">
                <a:solidFill>
                  <a:srgbClr val="0E4D3C"/>
                </a:solidFill>
                <a:effectLst>
                  <a:outerShdw blurRad="38100" dist="38100" dir="2700000" algn="tl">
                    <a:srgbClr val="000000">
                      <a:alpha val="43137"/>
                    </a:srgbClr>
                  </a:outerShdw>
                </a:effectLst>
              </a:rPr>
              <a:t>- NÍVEL </a:t>
            </a:r>
            <a:r>
              <a:rPr lang="pt-BR" sz="5272" b="1" dirty="0" smtClean="0">
                <a:solidFill>
                  <a:srgbClr val="0E4D3C"/>
                </a:solidFill>
                <a:effectLst>
                  <a:outerShdw blurRad="38100" dist="38100" dir="2700000" algn="tl">
                    <a:srgbClr val="000000">
                      <a:alpha val="43137"/>
                    </a:srgbClr>
                  </a:outerShdw>
                </a:effectLst>
              </a:rPr>
              <a:t>4</a:t>
            </a:r>
            <a:endParaRPr lang="pt-BR" sz="5272"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35643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54E2C47-3695-4A04-BD90-A2268CC7F0C2}"/>
              </a:ext>
            </a:extLst>
          </p:cNvPr>
          <p:cNvSpPr/>
          <p:nvPr/>
        </p:nvSpPr>
        <p:spPr>
          <a:xfrm>
            <a:off x="190897" y="260648"/>
            <a:ext cx="1175322"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0ECEA3C8-238D-4E34-84E6-478FA12163D7}"/>
              </a:ext>
            </a:extLst>
          </p:cNvPr>
          <p:cNvSpPr/>
          <p:nvPr/>
        </p:nvSpPr>
        <p:spPr>
          <a:xfrm>
            <a:off x="46881" y="764704"/>
            <a:ext cx="8136904" cy="1200329"/>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 terceira lei de Kepler é dada por: T</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 k D</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sendo que a constante k depende das unidades usadas para T e D e depende também da massa da estrela. Se usarmos </a:t>
            </a:r>
            <a:r>
              <a:rPr lang="pt-BR" sz="1600" u="sng" dirty="0">
                <a:solidFill>
                  <a:srgbClr val="FF0000"/>
                </a:solidFill>
                <a:latin typeface="Arial" panose="020B0604020202020204" pitchFamily="34" charset="0"/>
                <a:ea typeface="Times New Roman" panose="02020603050405020304" pitchFamily="18" charset="0"/>
                <a:cs typeface="Arial" panose="020B0604020202020204" pitchFamily="34" charset="0"/>
              </a:rPr>
              <a:t>T em anos e D em unidades astronômicas</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(U.A) a lei de Kepler fica simplesmente T</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 D</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pt-BR" sz="1600" dirty="0">
              <a:solidFill>
                <a:srgbClr val="FF0000"/>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5FF8BD5-6BF1-4D51-844B-9B3E6F35B458}"/>
              </a:ext>
            </a:extLst>
          </p:cNvPr>
          <p:cNvSpPr/>
          <p:nvPr/>
        </p:nvSpPr>
        <p:spPr>
          <a:xfrm>
            <a:off x="46881" y="2177515"/>
            <a:ext cx="11701300" cy="830997"/>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Como queremos a distância do planeta à sua estrela: D(em UA) = T</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2/3 </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(T em anos). Antes, porém, precisamos saber a quantos anos corresponde os 45 dias do período orbital do planeta em questão.</a:t>
            </a:r>
            <a:endParaRPr lang="pt-BR" sz="1600" dirty="0">
              <a:solidFill>
                <a:srgbClr val="FF0000"/>
              </a:solidFill>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F6DBC12F-4907-461B-B892-A96AEA3D7CC8}"/>
              </a:ext>
            </a:extLst>
          </p:cNvPr>
          <p:cNvSpPr/>
          <p:nvPr/>
        </p:nvSpPr>
        <p:spPr>
          <a:xfrm>
            <a:off x="46881" y="3037533"/>
            <a:ext cx="11701300" cy="461665"/>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Para tanto basta fazer uma simples regra de três: </a:t>
            </a:r>
            <a:r>
              <a:rPr lang="pt-BR" sz="1600" dirty="0">
                <a:solidFill>
                  <a:srgbClr val="FF0000"/>
                </a:solidFill>
                <a:latin typeface="Arial" panose="020B0604020202020204" pitchFamily="34" charset="0"/>
                <a:cs typeface="Arial" panose="020B0604020202020204" pitchFamily="34" charset="0"/>
              </a:rPr>
              <a:t>1 ano está para 360 dias, assim como T anos está para 45 dias e obtemos</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pt-BR" sz="1600"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8027B36E-6417-41DD-B409-9B52BAA45528}"/>
              </a:ext>
            </a:extLst>
          </p:cNvPr>
          <p:cNvSpPr/>
          <p:nvPr/>
        </p:nvSpPr>
        <p:spPr>
          <a:xfrm>
            <a:off x="71371" y="3570212"/>
            <a:ext cx="579646"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T = </a:t>
            </a:r>
            <a:endParaRPr lang="pt-BR" dirty="0">
              <a:solidFill>
                <a:srgbClr val="FF0000"/>
              </a:solidFill>
            </a:endParaRPr>
          </a:p>
        </p:txBody>
      </p:sp>
      <p:sp>
        <p:nvSpPr>
          <p:cNvPr id="9" name="Retângulo 8">
            <a:extLst>
              <a:ext uri="{FF2B5EF4-FFF2-40B4-BE49-F238E27FC236}">
                <a16:creationId xmlns:a16="http://schemas.microsoft.com/office/drawing/2014/main" id="{2565289C-8F1A-42D1-BCAD-761A99BED679}"/>
              </a:ext>
            </a:extLst>
          </p:cNvPr>
          <p:cNvSpPr/>
          <p:nvPr/>
        </p:nvSpPr>
        <p:spPr>
          <a:xfrm>
            <a:off x="469237" y="3570212"/>
            <a:ext cx="479618"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45/</a:t>
            </a:r>
            <a:endParaRPr lang="pt-BR" dirty="0">
              <a:solidFill>
                <a:srgbClr val="FF0000"/>
              </a:solidFill>
            </a:endParaRPr>
          </a:p>
        </p:txBody>
      </p:sp>
      <p:sp>
        <p:nvSpPr>
          <p:cNvPr id="10" name="Retângulo 9">
            <a:extLst>
              <a:ext uri="{FF2B5EF4-FFF2-40B4-BE49-F238E27FC236}">
                <a16:creationId xmlns:a16="http://schemas.microsoft.com/office/drawing/2014/main" id="{5B54AF4C-473F-4D9D-8000-639E21AC6B77}"/>
              </a:ext>
            </a:extLst>
          </p:cNvPr>
          <p:cNvSpPr/>
          <p:nvPr/>
        </p:nvSpPr>
        <p:spPr>
          <a:xfrm>
            <a:off x="781645" y="3576297"/>
            <a:ext cx="744114"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360 =</a:t>
            </a:r>
            <a:endParaRPr lang="pt-BR" dirty="0">
              <a:solidFill>
                <a:srgbClr val="FF0000"/>
              </a:solidFill>
            </a:endParaRPr>
          </a:p>
        </p:txBody>
      </p:sp>
      <p:sp>
        <p:nvSpPr>
          <p:cNvPr id="11" name="Retângulo 10">
            <a:extLst>
              <a:ext uri="{FF2B5EF4-FFF2-40B4-BE49-F238E27FC236}">
                <a16:creationId xmlns:a16="http://schemas.microsoft.com/office/drawing/2014/main" id="{40D26392-D00C-45DD-8CCC-A771C040E656}"/>
              </a:ext>
            </a:extLst>
          </p:cNvPr>
          <p:cNvSpPr/>
          <p:nvPr/>
        </p:nvSpPr>
        <p:spPr>
          <a:xfrm>
            <a:off x="1407840" y="3570212"/>
            <a:ext cx="479618"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1/8</a:t>
            </a:r>
            <a:endParaRPr lang="pt-BR" dirty="0">
              <a:solidFill>
                <a:srgbClr val="FF0000"/>
              </a:solidFill>
            </a:endParaRPr>
          </a:p>
        </p:txBody>
      </p:sp>
      <p:sp>
        <p:nvSpPr>
          <p:cNvPr id="12" name="Retângulo 11">
            <a:extLst>
              <a:ext uri="{FF2B5EF4-FFF2-40B4-BE49-F238E27FC236}">
                <a16:creationId xmlns:a16="http://schemas.microsoft.com/office/drawing/2014/main" id="{75740C9F-EAF2-462A-85F3-0DBC809A858C}"/>
              </a:ext>
            </a:extLst>
          </p:cNvPr>
          <p:cNvSpPr/>
          <p:nvPr/>
        </p:nvSpPr>
        <p:spPr>
          <a:xfrm>
            <a:off x="1887458" y="3570212"/>
            <a:ext cx="2985113" cy="338554"/>
          </a:xfrm>
          <a:prstGeom prst="rect">
            <a:avLst/>
          </a:prstGeom>
        </p:spPr>
        <p:txBody>
          <a:bodyPr wrap="none">
            <a:spAutoFit/>
          </a:bodyPr>
          <a:lstStyle/>
          <a:p>
            <a:pPr algn="just"/>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Substituindo este valor em D =</a:t>
            </a:r>
            <a:endParaRPr lang="pt-BR" sz="1600" dirty="0">
              <a:solidFill>
                <a:srgbClr val="FF0000"/>
              </a:solidFill>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9BD5B24A-43AA-4B14-B208-F6C5AFA5C243}"/>
              </a:ext>
            </a:extLst>
          </p:cNvPr>
          <p:cNvSpPr/>
          <p:nvPr/>
        </p:nvSpPr>
        <p:spPr>
          <a:xfrm>
            <a:off x="4716246" y="3570212"/>
            <a:ext cx="780983"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T</a:t>
            </a:r>
            <a:r>
              <a:rPr lang="pt-BR" i="1" baseline="30000" dirty="0">
                <a:solidFill>
                  <a:srgbClr val="FF0000"/>
                </a:solidFill>
                <a:latin typeface="Times New Roman" panose="02020603050405020304" pitchFamily="18" charset="0"/>
                <a:ea typeface="Times New Roman" panose="02020603050405020304" pitchFamily="18" charset="0"/>
              </a:rPr>
              <a:t>2/3</a:t>
            </a:r>
            <a:r>
              <a:rPr lang="pt-BR" i="1"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14" name="Retângulo 13">
            <a:extLst>
              <a:ext uri="{FF2B5EF4-FFF2-40B4-BE49-F238E27FC236}">
                <a16:creationId xmlns:a16="http://schemas.microsoft.com/office/drawing/2014/main" id="{E0CDB8A2-A58C-4217-B423-9BEB67C585B7}"/>
              </a:ext>
            </a:extLst>
          </p:cNvPr>
          <p:cNvSpPr/>
          <p:nvPr/>
        </p:nvSpPr>
        <p:spPr>
          <a:xfrm>
            <a:off x="5287537" y="3554823"/>
            <a:ext cx="1159292"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(1/8)</a:t>
            </a:r>
            <a:r>
              <a:rPr lang="pt-BR" i="1" baseline="30000" dirty="0">
                <a:solidFill>
                  <a:srgbClr val="FF0000"/>
                </a:solidFill>
                <a:latin typeface="Times New Roman" panose="02020603050405020304" pitchFamily="18" charset="0"/>
                <a:ea typeface="Times New Roman" panose="02020603050405020304" pitchFamily="18" charset="0"/>
              </a:rPr>
              <a:t>2/3</a:t>
            </a:r>
            <a:r>
              <a:rPr lang="pt-BR" i="1"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15" name="Retângulo 14">
            <a:extLst>
              <a:ext uri="{FF2B5EF4-FFF2-40B4-BE49-F238E27FC236}">
                <a16:creationId xmlns:a16="http://schemas.microsoft.com/office/drawing/2014/main" id="{050543BE-1687-49E5-BAD9-26389DFEB86E}"/>
              </a:ext>
            </a:extLst>
          </p:cNvPr>
          <p:cNvSpPr/>
          <p:nvPr/>
        </p:nvSpPr>
        <p:spPr>
          <a:xfrm>
            <a:off x="6249290" y="3559653"/>
            <a:ext cx="981359"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(1/2)</a:t>
            </a:r>
            <a:r>
              <a:rPr lang="pt-BR" i="1" baseline="30000" dirty="0">
                <a:solidFill>
                  <a:srgbClr val="FF0000"/>
                </a:solidFill>
                <a:latin typeface="Times New Roman" panose="02020603050405020304" pitchFamily="18" charset="0"/>
                <a:ea typeface="Times New Roman" panose="02020603050405020304" pitchFamily="18" charset="0"/>
              </a:rPr>
              <a:t>2</a:t>
            </a:r>
            <a:r>
              <a:rPr lang="pt-BR" i="1"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16" name="Retângulo 15">
            <a:extLst>
              <a:ext uri="{FF2B5EF4-FFF2-40B4-BE49-F238E27FC236}">
                <a16:creationId xmlns:a16="http://schemas.microsoft.com/office/drawing/2014/main" id="{F25952DD-1776-4C79-A2C8-A212B77A02FB}"/>
              </a:ext>
            </a:extLst>
          </p:cNvPr>
          <p:cNvSpPr/>
          <p:nvPr/>
        </p:nvSpPr>
        <p:spPr>
          <a:xfrm>
            <a:off x="7065331" y="3539434"/>
            <a:ext cx="851515"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(1/4) e </a:t>
            </a:r>
            <a:endParaRPr lang="pt-BR" dirty="0">
              <a:solidFill>
                <a:srgbClr val="FF0000"/>
              </a:solidFill>
            </a:endParaRPr>
          </a:p>
        </p:txBody>
      </p:sp>
      <p:sp>
        <p:nvSpPr>
          <p:cNvPr id="17" name="Retângulo 16">
            <a:extLst>
              <a:ext uri="{FF2B5EF4-FFF2-40B4-BE49-F238E27FC236}">
                <a16:creationId xmlns:a16="http://schemas.microsoft.com/office/drawing/2014/main" id="{9627AB9C-CEFF-440F-9860-C86F62CB4CEC}"/>
              </a:ext>
            </a:extLst>
          </p:cNvPr>
          <p:cNvSpPr/>
          <p:nvPr/>
        </p:nvSpPr>
        <p:spPr>
          <a:xfrm>
            <a:off x="7780939" y="3539434"/>
            <a:ext cx="1449436"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obtemos D = </a:t>
            </a:r>
            <a:endParaRPr lang="pt-BR" dirty="0">
              <a:solidFill>
                <a:srgbClr val="FF0000"/>
              </a:solidFill>
            </a:endParaRPr>
          </a:p>
        </p:txBody>
      </p:sp>
      <p:sp>
        <p:nvSpPr>
          <p:cNvPr id="18" name="Retângulo 17">
            <a:extLst>
              <a:ext uri="{FF2B5EF4-FFF2-40B4-BE49-F238E27FC236}">
                <a16:creationId xmlns:a16="http://schemas.microsoft.com/office/drawing/2014/main" id="{3B51BBDB-CCB2-41F4-84C0-AC89F9224A0D}"/>
              </a:ext>
            </a:extLst>
          </p:cNvPr>
          <p:cNvSpPr/>
          <p:nvPr/>
        </p:nvSpPr>
        <p:spPr>
          <a:xfrm>
            <a:off x="9061093" y="3539434"/>
            <a:ext cx="1011815"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0,25 U.A</a:t>
            </a:r>
            <a:endParaRPr lang="pt-BR" dirty="0">
              <a:solidFill>
                <a:srgbClr val="FF0000"/>
              </a:solidFill>
            </a:endParaRPr>
          </a:p>
        </p:txBody>
      </p:sp>
      <p:sp>
        <p:nvSpPr>
          <p:cNvPr id="19" name="Retângulo 18">
            <a:extLst>
              <a:ext uri="{FF2B5EF4-FFF2-40B4-BE49-F238E27FC236}">
                <a16:creationId xmlns:a16="http://schemas.microsoft.com/office/drawing/2014/main" id="{37B1C3CA-E63F-49A9-9C49-16A89F04B458}"/>
              </a:ext>
            </a:extLst>
          </p:cNvPr>
          <p:cNvSpPr/>
          <p:nvPr/>
        </p:nvSpPr>
        <p:spPr>
          <a:xfrm>
            <a:off x="9980754" y="3525811"/>
            <a:ext cx="1922321" cy="369332"/>
          </a:xfrm>
          <a:prstGeom prst="rect">
            <a:avLst/>
          </a:prstGeom>
        </p:spPr>
        <p:txBody>
          <a:bodyPr wrap="none">
            <a:spAutoFit/>
          </a:bodyPr>
          <a:lstStyle/>
          <a:p>
            <a:pPr algn="just">
              <a:spcAft>
                <a:spcPts val="0"/>
              </a:spcAft>
            </a:pPr>
            <a:r>
              <a:rPr lang="pt-BR" dirty="0">
                <a:solidFill>
                  <a:srgbClr val="FF0000"/>
                </a:solidFill>
                <a:latin typeface="Times New Roman" panose="02020603050405020304" pitchFamily="18" charset="0"/>
                <a:ea typeface="Times New Roman" panose="02020603050405020304" pitchFamily="18" charset="0"/>
              </a:rPr>
              <a:t>ou 37.500.000 km </a:t>
            </a:r>
          </a:p>
        </p:txBody>
      </p:sp>
      <p:sp>
        <p:nvSpPr>
          <p:cNvPr id="20" name="Retângulo 19">
            <a:extLst>
              <a:ext uri="{FF2B5EF4-FFF2-40B4-BE49-F238E27FC236}">
                <a16:creationId xmlns:a16="http://schemas.microsoft.com/office/drawing/2014/main" id="{EDDBA631-89D0-495B-B3AC-4E44BE9B397F}"/>
              </a:ext>
            </a:extLst>
          </p:cNvPr>
          <p:cNvSpPr/>
          <p:nvPr/>
        </p:nvSpPr>
        <p:spPr>
          <a:xfrm>
            <a:off x="118889" y="4328669"/>
            <a:ext cx="11639282" cy="1569660"/>
          </a:xfrm>
          <a:prstGeom prst="rect">
            <a:avLst/>
          </a:prstGeom>
        </p:spPr>
        <p:txBody>
          <a:bodyPr wrap="square">
            <a:spAutoFit/>
          </a:bodyPr>
          <a:lstStyle/>
          <a:p>
            <a:pPr algn="just">
              <a:lnSpc>
                <a:spcPct val="150000"/>
              </a:lnSpc>
            </a:pPr>
            <a:r>
              <a:rPr lang="pt-BR" sz="1600" i="1" dirty="0">
                <a:solidFill>
                  <a:srgbClr val="002060"/>
                </a:solidFill>
                <a:latin typeface="Arial" panose="020B0604020202020204" pitchFamily="34" charset="0"/>
                <a:ea typeface="Times New Roman" panose="02020603050405020304" pitchFamily="18" charset="0"/>
                <a:cs typeface="Arial" panose="020B0604020202020204" pitchFamily="34" charset="0"/>
              </a:rPr>
              <a:t>Outro caminho seria simplesmente escrever T</a:t>
            </a:r>
            <a:r>
              <a:rPr lang="pt-BR" sz="1600" i="1"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pt-BR" sz="1600" i="1" dirty="0">
                <a:solidFill>
                  <a:srgbClr val="002060"/>
                </a:solidFill>
                <a:latin typeface="Arial" panose="020B0604020202020204" pitchFamily="34" charset="0"/>
                <a:ea typeface="Times New Roman" panose="02020603050405020304" pitchFamily="18" charset="0"/>
                <a:cs typeface="Arial" panose="020B0604020202020204" pitchFamily="34" charset="0"/>
              </a:rPr>
              <a:t> = k D</a:t>
            </a:r>
            <a:r>
              <a:rPr lang="pt-BR" sz="1600" i="1"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pt-BR" sz="1600" i="1" dirty="0">
                <a:solidFill>
                  <a:srgbClr val="002060"/>
                </a:solidFill>
                <a:latin typeface="Arial" panose="020B0604020202020204" pitchFamily="34" charset="0"/>
                <a:ea typeface="Times New Roman" panose="02020603050405020304" pitchFamily="18" charset="0"/>
                <a:cs typeface="Arial" panose="020B0604020202020204" pitchFamily="34" charset="0"/>
              </a:rPr>
              <a:t> para o sistema Terra-estrela e para o sistema planeta-estrela e em seguida dividir uma equação pela outra, cancelando os k justificando que eles dependem das massas das estrelas mas que no caso elas são iguais, portanto os k de cada equação também seriam iguais. Neste caso T poderia ser usado em dias mesmo: 360 para a Terra e 45 para o planeta em questão.</a:t>
            </a:r>
            <a:endParaRPr lang="pt-BR"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87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02A7CA7-AE11-4D33-BC3D-AA990FAEAE86}"/>
              </a:ext>
            </a:extLst>
          </p:cNvPr>
          <p:cNvSpPr/>
          <p:nvPr/>
        </p:nvSpPr>
        <p:spPr>
          <a:xfrm>
            <a:off x="118889" y="0"/>
            <a:ext cx="8064896" cy="3046988"/>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5) (1 ponto)</a:t>
            </a:r>
            <a:r>
              <a:rPr lang="pt-BR" sz="1600" dirty="0">
                <a:latin typeface="Arial" panose="020B0604020202020204" pitchFamily="34" charset="0"/>
                <a:ea typeface="Times New Roman" panose="02020603050405020304" pitchFamily="18" charset="0"/>
                <a:cs typeface="Arial" panose="020B0604020202020204" pitchFamily="34" charset="0"/>
              </a:rPr>
              <a:t> As galáxias são classificadas em irregulares, elípticas ou espirais. Para falar de suas dimensões, os astrônomos utilizam uma medida de distância chamada de </a:t>
            </a:r>
            <a:r>
              <a:rPr lang="pt-BR" sz="1600" dirty="0" err="1">
                <a:latin typeface="Arial" panose="020B0604020202020204" pitchFamily="34" charset="0"/>
                <a:ea typeface="Times New Roman" panose="02020603050405020304" pitchFamily="18" charset="0"/>
                <a:cs typeface="Arial" panose="020B0604020202020204" pitchFamily="34" charset="0"/>
              </a:rPr>
              <a:t>quiloparsec</a:t>
            </a:r>
            <a:r>
              <a:rPr lang="pt-BR" sz="1600" dirty="0">
                <a:latin typeface="Arial" panose="020B0604020202020204" pitchFamily="34" charset="0"/>
                <a:ea typeface="Times New Roman" panose="02020603050405020304" pitchFamily="18" charset="0"/>
                <a:cs typeface="Arial" panose="020B0604020202020204" pitchFamily="34" charset="0"/>
              </a:rPr>
              <a:t>. Um parsec (</a:t>
            </a:r>
            <a:r>
              <a:rPr lang="pt-BR" sz="1600" dirty="0" err="1">
                <a:latin typeface="Arial" panose="020B0604020202020204" pitchFamily="34" charset="0"/>
                <a:ea typeface="Times New Roman" panose="02020603050405020304" pitchFamily="18" charset="0"/>
                <a:cs typeface="Arial" panose="020B0604020202020204" pitchFamily="34" charset="0"/>
              </a:rPr>
              <a:t>pc</a:t>
            </a:r>
            <a:r>
              <a:rPr lang="pt-BR" sz="1600" dirty="0">
                <a:latin typeface="Arial" panose="020B0604020202020204" pitchFamily="34" charset="0"/>
                <a:ea typeface="Times New Roman" panose="02020603050405020304" pitchFamily="18" charset="0"/>
                <a:cs typeface="Arial" panose="020B0604020202020204" pitchFamily="34" charset="0"/>
              </a:rPr>
              <a:t>) mede aproximadamente 3,3 anos luz, logo um </a:t>
            </a:r>
            <a:r>
              <a:rPr lang="pt-BR" sz="1600" dirty="0" err="1">
                <a:latin typeface="Arial" panose="020B0604020202020204" pitchFamily="34" charset="0"/>
                <a:ea typeface="Times New Roman" panose="02020603050405020304" pitchFamily="18" charset="0"/>
                <a:cs typeface="Arial" panose="020B0604020202020204" pitchFamily="34" charset="0"/>
              </a:rPr>
              <a:t>quiloparsec</a:t>
            </a:r>
            <a:r>
              <a:rPr lang="pt-BR" sz="1600" dirty="0">
                <a:latin typeface="Arial" panose="020B0604020202020204" pitchFamily="34" charset="0"/>
                <a:ea typeface="Times New Roman" panose="02020603050405020304" pitchFamily="18" charset="0"/>
                <a:cs typeface="Arial" panose="020B0604020202020204" pitchFamily="34" charset="0"/>
              </a:rPr>
              <a:t> (</a:t>
            </a:r>
            <a:r>
              <a:rPr lang="pt-BR" sz="1600" dirty="0" err="1">
                <a:latin typeface="Arial" panose="020B0604020202020204" pitchFamily="34" charset="0"/>
                <a:ea typeface="Times New Roman" panose="02020603050405020304" pitchFamily="18" charset="0"/>
                <a:cs typeface="Arial" panose="020B0604020202020204" pitchFamily="34" charset="0"/>
              </a:rPr>
              <a:t>kpc</a:t>
            </a:r>
            <a:r>
              <a:rPr lang="pt-BR" sz="1600" dirty="0">
                <a:latin typeface="Arial" panose="020B0604020202020204" pitchFamily="34" charset="0"/>
                <a:ea typeface="Times New Roman" panose="02020603050405020304" pitchFamily="18" charset="0"/>
                <a:cs typeface="Arial" panose="020B0604020202020204" pitchFamily="34" charset="0"/>
              </a:rPr>
              <a:t>) mede, aproximadamente, 3300 anos luz.. As galáxias elípticas, com formato de </a:t>
            </a:r>
            <a:r>
              <a:rPr lang="pt-BR" sz="1600" dirty="0" err="1">
                <a:latin typeface="Arial" panose="020B0604020202020204" pitchFamily="34" charset="0"/>
                <a:ea typeface="Times New Roman" panose="02020603050405020304" pitchFamily="18" charset="0"/>
                <a:cs typeface="Arial" panose="020B0604020202020204" pitchFamily="34" charset="0"/>
              </a:rPr>
              <a:t>esferóides</a:t>
            </a:r>
            <a:r>
              <a:rPr lang="pt-BR" sz="1600" dirty="0">
                <a:latin typeface="Arial" panose="020B0604020202020204" pitchFamily="34" charset="0"/>
                <a:ea typeface="Times New Roman" panose="02020603050405020304" pitchFamily="18" charset="0"/>
                <a:cs typeface="Arial" panose="020B0604020202020204" pitchFamily="34" charset="0"/>
              </a:rPr>
              <a:t> bastante achatados (como bolas de futebol americano) podem ter diâmetros da ordem de 1 a 200 </a:t>
            </a:r>
            <a:r>
              <a:rPr lang="pt-BR" sz="1600" dirty="0" err="1">
                <a:latin typeface="Arial" panose="020B0604020202020204" pitchFamily="34" charset="0"/>
                <a:ea typeface="Times New Roman" panose="02020603050405020304" pitchFamily="18" charset="0"/>
                <a:cs typeface="Arial" panose="020B0604020202020204" pitchFamily="34" charset="0"/>
              </a:rPr>
              <a:t>kpc</a:t>
            </a:r>
            <a:r>
              <a:rPr lang="pt-BR" sz="1600" dirty="0">
                <a:latin typeface="Arial" panose="020B0604020202020204" pitchFamily="34" charset="0"/>
                <a:ea typeface="Times New Roman" panose="02020603050405020304" pitchFamily="18" charset="0"/>
                <a:cs typeface="Arial" panose="020B0604020202020204" pitchFamily="34" charset="0"/>
              </a:rPr>
              <a:t>, (de 3300 a cerca de 700.000 anos luz) e massas da ordem de  10</a:t>
            </a:r>
            <a:r>
              <a:rPr lang="pt-BR" sz="1600" baseline="30000" dirty="0">
                <a:latin typeface="Arial" panose="020B0604020202020204" pitchFamily="34" charset="0"/>
                <a:ea typeface="Times New Roman" panose="02020603050405020304" pitchFamily="18" charset="0"/>
                <a:cs typeface="Arial" panose="020B0604020202020204" pitchFamily="34" charset="0"/>
              </a:rPr>
              <a:t>6</a:t>
            </a:r>
            <a:r>
              <a:rPr lang="pt-BR" sz="1600" dirty="0">
                <a:latin typeface="Arial" panose="020B0604020202020204" pitchFamily="34" charset="0"/>
                <a:ea typeface="Times New Roman" panose="02020603050405020304" pitchFamily="18" charset="0"/>
                <a:cs typeface="Arial" panose="020B0604020202020204" pitchFamily="34" charset="0"/>
              </a:rPr>
              <a:t> a 10</a:t>
            </a:r>
            <a:r>
              <a:rPr lang="pt-BR" sz="1600" baseline="30000" dirty="0">
                <a:latin typeface="Arial" panose="020B0604020202020204" pitchFamily="34" charset="0"/>
                <a:ea typeface="Times New Roman" panose="02020603050405020304" pitchFamily="18" charset="0"/>
                <a:cs typeface="Arial" panose="020B0604020202020204" pitchFamily="34" charset="0"/>
              </a:rPr>
              <a:t>13</a:t>
            </a:r>
            <a:r>
              <a:rPr lang="pt-BR" sz="1600" dirty="0">
                <a:latin typeface="Arial" panose="020B0604020202020204" pitchFamily="34" charset="0"/>
                <a:ea typeface="Times New Roman" panose="02020603050405020304" pitchFamily="18" charset="0"/>
                <a:cs typeface="Arial" panose="020B0604020202020204" pitchFamily="34" charset="0"/>
              </a:rPr>
              <a:t> massas do Sol (o Sol tem uma massa da ordem de 10</a:t>
            </a:r>
            <a:r>
              <a:rPr lang="pt-BR" sz="1600" baseline="30000" dirty="0">
                <a:latin typeface="Arial" panose="020B0604020202020204" pitchFamily="34" charset="0"/>
                <a:ea typeface="Times New Roman" panose="02020603050405020304" pitchFamily="18" charset="0"/>
                <a:cs typeface="Arial" panose="020B0604020202020204" pitchFamily="34" charset="0"/>
              </a:rPr>
              <a:t>33</a:t>
            </a:r>
            <a:r>
              <a:rPr lang="pt-BR" sz="1600" dirty="0">
                <a:latin typeface="Arial" panose="020B0604020202020204" pitchFamily="34" charset="0"/>
                <a:ea typeface="Times New Roman" panose="02020603050405020304" pitchFamily="18" charset="0"/>
                <a:cs typeface="Arial" panose="020B0604020202020204" pitchFamily="34" charset="0"/>
              </a:rPr>
              <a:t>gramas).</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435DBDE-7656-406F-BE1D-F732945F5A34}"/>
              </a:ext>
            </a:extLst>
          </p:cNvPr>
          <p:cNvSpPr/>
          <p:nvPr/>
        </p:nvSpPr>
        <p:spPr>
          <a:xfrm>
            <a:off x="118889" y="3182553"/>
            <a:ext cx="11521280" cy="2308324"/>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Já galáxias espirais como a nossa, cuja forma é a de um disco com braços, formando uma espiral no mesmo plano do disco, apresentam diâmetros de 5 a 50 </a:t>
            </a:r>
            <a:r>
              <a:rPr lang="pt-BR" sz="1600" dirty="0" err="1">
                <a:latin typeface="Arial" panose="020B0604020202020204" pitchFamily="34" charset="0"/>
                <a:ea typeface="Times New Roman" panose="02020603050405020304" pitchFamily="18" charset="0"/>
                <a:cs typeface="Arial" panose="020B0604020202020204" pitchFamily="34" charset="0"/>
              </a:rPr>
              <a:t>kpc</a:t>
            </a:r>
            <a:r>
              <a:rPr lang="pt-BR" sz="1600" dirty="0">
                <a:latin typeface="Arial" panose="020B0604020202020204" pitchFamily="34" charset="0"/>
                <a:ea typeface="Times New Roman" panose="02020603050405020304" pitchFamily="18" charset="0"/>
                <a:cs typeface="Arial" panose="020B0604020202020204" pitchFamily="34" charset="0"/>
              </a:rPr>
              <a:t> e massas entre 10</a:t>
            </a:r>
            <a:r>
              <a:rPr lang="pt-BR" sz="1600" baseline="30000" dirty="0">
                <a:latin typeface="Arial" panose="020B0604020202020204" pitchFamily="34" charset="0"/>
                <a:ea typeface="Times New Roman" panose="02020603050405020304" pitchFamily="18" charset="0"/>
                <a:cs typeface="Arial" panose="020B0604020202020204" pitchFamily="34" charset="0"/>
              </a:rPr>
              <a:t>9</a:t>
            </a:r>
            <a:r>
              <a:rPr lang="pt-BR" sz="1600" dirty="0">
                <a:latin typeface="Arial" panose="020B0604020202020204" pitchFamily="34" charset="0"/>
                <a:ea typeface="Times New Roman" panose="02020603050405020304" pitchFamily="18" charset="0"/>
                <a:cs typeface="Arial" panose="020B0604020202020204" pitchFamily="34" charset="0"/>
              </a:rPr>
              <a:t> a 10</a:t>
            </a:r>
            <a:r>
              <a:rPr lang="pt-BR" sz="1600" baseline="30000" dirty="0">
                <a:latin typeface="Arial" panose="020B0604020202020204" pitchFamily="34" charset="0"/>
                <a:ea typeface="Times New Roman" panose="02020603050405020304" pitchFamily="18" charset="0"/>
                <a:cs typeface="Arial" panose="020B0604020202020204" pitchFamily="34" charset="0"/>
              </a:rPr>
              <a:t>12</a:t>
            </a:r>
            <a:r>
              <a:rPr lang="pt-BR" sz="1600" dirty="0">
                <a:latin typeface="Arial" panose="020B0604020202020204" pitchFamily="34" charset="0"/>
                <a:ea typeface="Times New Roman" panose="02020603050405020304" pitchFamily="18" charset="0"/>
                <a:cs typeface="Arial" panose="020B0604020202020204" pitchFamily="34" charset="0"/>
              </a:rPr>
              <a:t> massas solares. É fácil perceber que as maiores galáxias já observadas são elípticas. Nossa própria galáxia deve apresentar, segundo avaliações dos astrônomos, um raio de 30 </a:t>
            </a:r>
            <a:r>
              <a:rPr lang="pt-BR" sz="1600" dirty="0" err="1">
                <a:latin typeface="Arial" panose="020B0604020202020204" pitchFamily="34" charset="0"/>
                <a:ea typeface="Times New Roman" panose="02020603050405020304" pitchFamily="18" charset="0"/>
                <a:cs typeface="Arial" panose="020B0604020202020204" pitchFamily="34" charset="0"/>
              </a:rPr>
              <a:t>kpc</a:t>
            </a:r>
            <a:r>
              <a:rPr lang="pt-BR" sz="1600" dirty="0">
                <a:latin typeface="Arial" panose="020B0604020202020204" pitchFamily="34" charset="0"/>
                <a:ea typeface="Times New Roman" panose="02020603050405020304" pitchFamily="18" charset="0"/>
                <a:cs typeface="Arial" panose="020B0604020202020204" pitchFamily="34" charset="0"/>
              </a:rPr>
              <a:t> e uma massa da ordem de 10</a:t>
            </a:r>
            <a:r>
              <a:rPr lang="pt-BR" sz="1600" baseline="30000" dirty="0">
                <a:latin typeface="Arial" panose="020B0604020202020204" pitchFamily="34" charset="0"/>
                <a:ea typeface="Times New Roman" panose="02020603050405020304" pitchFamily="18" charset="0"/>
                <a:cs typeface="Arial" panose="020B0604020202020204" pitchFamily="34" charset="0"/>
              </a:rPr>
              <a:t>11</a:t>
            </a:r>
            <a:r>
              <a:rPr lang="pt-BR" sz="1600" dirty="0">
                <a:latin typeface="Arial" panose="020B0604020202020204" pitchFamily="34" charset="0"/>
                <a:ea typeface="Times New Roman" panose="02020603050405020304" pitchFamily="18" charset="0"/>
                <a:cs typeface="Arial" panose="020B0604020202020204" pitchFamily="34" charset="0"/>
              </a:rPr>
              <a:t> massas solares (é difícil sabermos exatamente o formato de nossa galáxia pois estamos dentro dela. É como tentar adivinhar o formato externo do veículo em que estamos somente olhando para a janela e comparando com os outros veículos). </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740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7A9E250-0E14-49A4-BA80-D2F111AE1A40}"/>
              </a:ext>
            </a:extLst>
          </p:cNvPr>
          <p:cNvSpPr/>
          <p:nvPr/>
        </p:nvSpPr>
        <p:spPr>
          <a:xfrm>
            <a:off x="118889" y="155440"/>
            <a:ext cx="8064896" cy="2308324"/>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As galáxias irregulares, por sua vez, apresentam diâmetros numa faixa de 1 a 10 </a:t>
            </a:r>
            <a:r>
              <a:rPr lang="pt-BR" sz="1600" dirty="0" err="1">
                <a:latin typeface="Arial" panose="020B0604020202020204" pitchFamily="34" charset="0"/>
                <a:ea typeface="Times New Roman" panose="02020603050405020304" pitchFamily="18" charset="0"/>
                <a:cs typeface="Arial" panose="020B0604020202020204" pitchFamily="34" charset="0"/>
              </a:rPr>
              <a:t>kpc</a:t>
            </a:r>
            <a:r>
              <a:rPr lang="pt-BR" sz="1600" dirty="0">
                <a:latin typeface="Arial" panose="020B0604020202020204" pitchFamily="34" charset="0"/>
                <a:ea typeface="Times New Roman" panose="02020603050405020304" pitchFamily="18" charset="0"/>
                <a:cs typeface="Arial" panose="020B0604020202020204" pitchFamily="34" charset="0"/>
              </a:rPr>
              <a:t> e massas de 10</a:t>
            </a:r>
            <a:r>
              <a:rPr lang="pt-BR" sz="1600" baseline="30000" dirty="0">
                <a:latin typeface="Arial" panose="020B0604020202020204" pitchFamily="34" charset="0"/>
                <a:ea typeface="Times New Roman" panose="02020603050405020304" pitchFamily="18" charset="0"/>
                <a:cs typeface="Arial" panose="020B0604020202020204" pitchFamily="34" charset="0"/>
              </a:rPr>
              <a:t>8 </a:t>
            </a:r>
            <a:r>
              <a:rPr lang="pt-BR" sz="1600" dirty="0">
                <a:latin typeface="Arial" panose="020B0604020202020204" pitchFamily="34" charset="0"/>
                <a:ea typeface="Times New Roman" panose="02020603050405020304" pitchFamily="18" charset="0"/>
                <a:cs typeface="Arial" panose="020B0604020202020204" pitchFamily="34" charset="0"/>
              </a:rPr>
              <a:t>a 10</a:t>
            </a:r>
            <a:r>
              <a:rPr lang="pt-BR" sz="1600" baseline="30000" dirty="0">
                <a:latin typeface="Arial" panose="020B0604020202020204" pitchFamily="34" charset="0"/>
                <a:ea typeface="Times New Roman" panose="02020603050405020304" pitchFamily="18" charset="0"/>
                <a:cs typeface="Arial" panose="020B0604020202020204" pitchFamily="34" charset="0"/>
              </a:rPr>
              <a:t>11 </a:t>
            </a:r>
            <a:r>
              <a:rPr lang="pt-BR" sz="1600" dirty="0">
                <a:latin typeface="Arial" panose="020B0604020202020204" pitchFamily="34" charset="0"/>
                <a:ea typeface="Times New Roman" panose="02020603050405020304" pitchFamily="18" charset="0"/>
                <a:cs typeface="Arial" panose="020B0604020202020204" pitchFamily="34" charset="0"/>
              </a:rPr>
              <a:t>massas solares.  O Sol, segundo as avaliações dos astrônomos, se encontra na borda de um braço espiral da Via Láctea, a uma distância estimada de 8,5 a 10 </a:t>
            </a:r>
            <a:r>
              <a:rPr lang="pt-BR" sz="1600" dirty="0" err="1">
                <a:latin typeface="Arial" panose="020B0604020202020204" pitchFamily="34" charset="0"/>
                <a:ea typeface="Times New Roman" panose="02020603050405020304" pitchFamily="18" charset="0"/>
                <a:cs typeface="Arial" panose="020B0604020202020204" pitchFamily="34" charset="0"/>
              </a:rPr>
              <a:t>kpc</a:t>
            </a:r>
            <a:r>
              <a:rPr lang="pt-BR" sz="1600" dirty="0">
                <a:latin typeface="Arial" panose="020B0604020202020204" pitchFamily="34" charset="0"/>
                <a:ea typeface="Times New Roman" panose="02020603050405020304" pitchFamily="18" charset="0"/>
                <a:cs typeface="Arial" panose="020B0604020202020204" pitchFamily="34" charset="0"/>
              </a:rPr>
              <a:t>, ou cerca de 30 mil anos luz, do centro de nossa galáxia. Agora, as velocidades das estrelas ao redor do núcleo de uma espiral apresentam números mais familiares.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9CC40052-4375-4E8A-8DD7-ACEB3BA34EAE}"/>
              </a:ext>
            </a:extLst>
          </p:cNvPr>
          <p:cNvSpPr/>
          <p:nvPr/>
        </p:nvSpPr>
        <p:spPr>
          <a:xfrm>
            <a:off x="100417" y="2309971"/>
            <a:ext cx="11665296" cy="830997"/>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Se você fizer as contas, verá que podemos escrever esta distância do Sol ao centro da Via Láctea como 3 x 10</a:t>
            </a:r>
            <a:r>
              <a:rPr lang="pt-BR" sz="1600" baseline="30000" dirty="0">
                <a:latin typeface="Arial" panose="020B0604020202020204" pitchFamily="34" charset="0"/>
                <a:ea typeface="Times New Roman" panose="02020603050405020304" pitchFamily="18" charset="0"/>
                <a:cs typeface="Arial" panose="020B0604020202020204" pitchFamily="34" charset="0"/>
              </a:rPr>
              <a:t>17</a:t>
            </a:r>
            <a:r>
              <a:rPr lang="pt-BR" sz="1600" dirty="0">
                <a:latin typeface="Arial" panose="020B0604020202020204" pitchFamily="34" charset="0"/>
                <a:ea typeface="Times New Roman" panose="02020603050405020304" pitchFamily="18" charset="0"/>
                <a:cs typeface="Arial" panose="020B0604020202020204" pitchFamily="34" charset="0"/>
              </a:rPr>
              <a:t> km. Aliás, esta distância do Sol ao centro é, aproximadamente a “borda” de uma galáxia típica. </a:t>
            </a:r>
            <a:endParaRPr lang="pt-BR" sz="1600" dirty="0"/>
          </a:p>
        </p:txBody>
      </p:sp>
      <p:sp>
        <p:nvSpPr>
          <p:cNvPr id="5" name="Retângulo 4">
            <a:extLst>
              <a:ext uri="{FF2B5EF4-FFF2-40B4-BE49-F238E27FC236}">
                <a16:creationId xmlns:a16="http://schemas.microsoft.com/office/drawing/2014/main" id="{ADC67E83-5785-4AB5-BBB4-C32ABEF09B22}"/>
              </a:ext>
            </a:extLst>
          </p:cNvPr>
          <p:cNvSpPr/>
          <p:nvPr/>
        </p:nvSpPr>
        <p:spPr>
          <a:xfrm>
            <a:off x="118889" y="3067081"/>
            <a:ext cx="11665296" cy="1154227"/>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a:t>
            </a:r>
            <a:r>
              <a:rPr lang="pt-BR" sz="1600" dirty="0">
                <a:latin typeface="Arial" panose="020B0604020202020204" pitchFamily="34" charset="0"/>
                <a:ea typeface="Times New Roman" panose="02020603050405020304" pitchFamily="18" charset="0"/>
                <a:cs typeface="Arial" panose="020B0604020202020204" pitchFamily="34" charset="0"/>
              </a:rPr>
              <a:t>:</a:t>
            </a:r>
            <a:r>
              <a:rPr lang="pt-PT" sz="1600" dirty="0">
                <a:latin typeface="Arial" panose="020B0604020202020204" pitchFamily="34" charset="0"/>
                <a:ea typeface="Times New Roman" panose="02020603050405020304" pitchFamily="18" charset="0"/>
                <a:cs typeface="Arial" panose="020B0604020202020204" pitchFamily="34" charset="0"/>
              </a:rPr>
              <a:t> Digamos que, a esta distância de 3 x 10</a:t>
            </a:r>
            <a:r>
              <a:rPr lang="pt-PT" sz="1600" baseline="30000" dirty="0">
                <a:latin typeface="Arial" panose="020B0604020202020204" pitchFamily="34" charset="0"/>
                <a:ea typeface="Times New Roman" panose="02020603050405020304" pitchFamily="18" charset="0"/>
                <a:cs typeface="Arial" panose="020B0604020202020204" pitchFamily="34" charset="0"/>
              </a:rPr>
              <a:t>17</a:t>
            </a:r>
            <a:r>
              <a:rPr lang="pt-PT" sz="1600" dirty="0">
                <a:latin typeface="Arial" panose="020B0604020202020204" pitchFamily="34" charset="0"/>
                <a:ea typeface="Times New Roman" panose="02020603050405020304" pitchFamily="18" charset="0"/>
                <a:cs typeface="Arial" panose="020B0604020202020204" pitchFamily="34" charset="0"/>
              </a:rPr>
              <a:t> km do centro de sua galáxia, uma estrela se move a uma velocidade constante de 200 km/s em torno deste centro. Quanto tempo (em anos) ela levará para completar uma volta em torno do centro? </a:t>
            </a:r>
            <a:r>
              <a:rPr lang="pt-PT" sz="1600" dirty="0" smtClean="0">
                <a:latin typeface="Arial" panose="020B0604020202020204" pitchFamily="34" charset="0"/>
                <a:ea typeface="Times New Roman" panose="02020603050405020304" pitchFamily="18" charset="0"/>
                <a:cs typeface="Arial" panose="020B0604020202020204" pitchFamily="34" charset="0"/>
              </a:rPr>
              <a:t>(</a:t>
            </a:r>
            <a:r>
              <a:rPr lang="pt-PT" sz="1600" dirty="0">
                <a:latin typeface="Arial" panose="020B0604020202020204" pitchFamily="34" charset="0"/>
                <a:ea typeface="Times New Roman" panose="02020603050405020304" pitchFamily="18" charset="0"/>
                <a:cs typeface="Arial" panose="020B0604020202020204" pitchFamily="34" charset="0"/>
              </a:rPr>
              <a:t>Use </a:t>
            </a:r>
            <a:r>
              <a:rPr lang="pt-PT" sz="16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sz="1600" dirty="0">
                <a:latin typeface="Arial" panose="020B0604020202020204" pitchFamily="34" charset="0"/>
                <a:ea typeface="Times New Roman" panose="02020603050405020304" pitchFamily="18" charset="0"/>
                <a:cs typeface="Arial" panose="020B0604020202020204" pitchFamily="34" charset="0"/>
              </a:rPr>
              <a:t> = 3 e 1 ano = 3 x 10</a:t>
            </a:r>
            <a:r>
              <a:rPr lang="pt-PT" sz="1600" baseline="30000" dirty="0">
                <a:latin typeface="Arial" panose="020B0604020202020204" pitchFamily="34" charset="0"/>
                <a:ea typeface="Times New Roman" panose="02020603050405020304" pitchFamily="18" charset="0"/>
                <a:cs typeface="Arial" panose="020B0604020202020204" pitchFamily="34" charset="0"/>
              </a:rPr>
              <a:t>7</a:t>
            </a:r>
            <a:r>
              <a:rPr lang="pt-PT" sz="1600" dirty="0">
                <a:latin typeface="Arial" panose="020B0604020202020204" pitchFamily="34" charset="0"/>
                <a:ea typeface="Times New Roman" panose="02020603050405020304" pitchFamily="18" charset="0"/>
                <a:cs typeface="Arial" panose="020B0604020202020204" pitchFamily="34" charset="0"/>
              </a:rPr>
              <a:t>s)</a:t>
            </a:r>
            <a:endParaRPr lang="pt-BR"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1E35B947-42A7-4551-B226-5A92BE7EEE71}"/>
              </a:ext>
            </a:extLst>
          </p:cNvPr>
          <p:cNvSpPr/>
          <p:nvPr/>
        </p:nvSpPr>
        <p:spPr>
          <a:xfrm>
            <a:off x="127788" y="4261628"/>
            <a:ext cx="1175322" cy="416011"/>
          </a:xfrm>
          <a:prstGeom prst="rect">
            <a:avLst/>
          </a:prstGeom>
        </p:spPr>
        <p:txBody>
          <a:bodyPr wrap="non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35878907-1BC6-4304-ACBB-331C186B0B51}"/>
              </a:ext>
            </a:extLst>
          </p:cNvPr>
          <p:cNvSpPr/>
          <p:nvPr/>
        </p:nvSpPr>
        <p:spPr>
          <a:xfrm>
            <a:off x="118890" y="4677639"/>
            <a:ext cx="11665296" cy="1200329"/>
          </a:xfrm>
          <a:prstGeom prst="rect">
            <a:avLst/>
          </a:prstGeom>
        </p:spPr>
        <p:txBody>
          <a:bodyPr wrap="square">
            <a:spAutoFit/>
          </a:bodyPr>
          <a:lstStyle/>
          <a:p>
            <a:pPr algn="just">
              <a:lnSpc>
                <a:spcPct val="150000"/>
              </a:lnSpc>
              <a:spcAft>
                <a:spcPts val="0"/>
              </a:spcAft>
            </a:pP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Considerando que a velocidade é constante, podemos aproximar o movimento da estrela para um movimento circular e uniforme e usar s = vt, em que s é a circunferência definida pelo raio (r) da galáxia e v é a velocidade dada.</a:t>
            </a:r>
            <a:endPar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Assim sendo:</a:t>
            </a:r>
            <a:endParaRPr lang="pt-BR" sz="1600"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03556690-1381-4C76-81DF-297C30FF9F04}"/>
              </a:ext>
            </a:extLst>
          </p:cNvPr>
          <p:cNvSpPr/>
          <p:nvPr/>
        </p:nvSpPr>
        <p:spPr>
          <a:xfrm>
            <a:off x="1847081" y="5939803"/>
            <a:ext cx="461986"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t =</a:t>
            </a:r>
            <a:endParaRPr lang="pt-BR" dirty="0">
              <a:solidFill>
                <a:srgbClr val="FF0000"/>
              </a:solidFill>
            </a:endParaRPr>
          </a:p>
        </p:txBody>
      </p:sp>
      <p:sp>
        <p:nvSpPr>
          <p:cNvPr id="9" name="Retângulo 8">
            <a:extLst>
              <a:ext uri="{FF2B5EF4-FFF2-40B4-BE49-F238E27FC236}">
                <a16:creationId xmlns:a16="http://schemas.microsoft.com/office/drawing/2014/main" id="{67B71AAE-2078-4534-9E9B-3BD62223650B}"/>
              </a:ext>
            </a:extLst>
          </p:cNvPr>
          <p:cNvSpPr/>
          <p:nvPr/>
        </p:nvSpPr>
        <p:spPr>
          <a:xfrm>
            <a:off x="2207121" y="5939803"/>
            <a:ext cx="827471"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s / v = </a:t>
            </a:r>
            <a:endParaRPr lang="pt-BR" dirty="0">
              <a:solidFill>
                <a:srgbClr val="FF0000"/>
              </a:solidFill>
            </a:endParaRPr>
          </a:p>
        </p:txBody>
      </p:sp>
      <p:sp>
        <p:nvSpPr>
          <p:cNvPr id="10" name="Retângulo 9">
            <a:extLst>
              <a:ext uri="{FF2B5EF4-FFF2-40B4-BE49-F238E27FC236}">
                <a16:creationId xmlns:a16="http://schemas.microsoft.com/office/drawing/2014/main" id="{DCA4ECED-BF58-4148-AA89-84EBE3C97F9C}"/>
              </a:ext>
            </a:extLst>
          </p:cNvPr>
          <p:cNvSpPr/>
          <p:nvPr/>
        </p:nvSpPr>
        <p:spPr>
          <a:xfrm>
            <a:off x="2859870" y="5939803"/>
            <a:ext cx="1069524"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2 </a:t>
            </a:r>
            <a:r>
              <a:rPr lang="pt-BR"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i="1" dirty="0">
                <a:solidFill>
                  <a:srgbClr val="FF0000"/>
                </a:solidFill>
                <a:latin typeface="Times New Roman" panose="02020603050405020304" pitchFamily="18" charset="0"/>
                <a:ea typeface="Times New Roman" panose="02020603050405020304" pitchFamily="18" charset="0"/>
              </a:rPr>
              <a:t> r/v = </a:t>
            </a:r>
            <a:endParaRPr lang="pt-BR" dirty="0">
              <a:solidFill>
                <a:srgbClr val="FF0000"/>
              </a:solidFill>
            </a:endParaRPr>
          </a:p>
        </p:txBody>
      </p:sp>
      <p:sp>
        <p:nvSpPr>
          <p:cNvPr id="11" name="Retângulo 10">
            <a:extLst>
              <a:ext uri="{FF2B5EF4-FFF2-40B4-BE49-F238E27FC236}">
                <a16:creationId xmlns:a16="http://schemas.microsoft.com/office/drawing/2014/main" id="{71019605-1E77-4805-82F9-555C9EF7DF26}"/>
              </a:ext>
            </a:extLst>
          </p:cNvPr>
          <p:cNvSpPr/>
          <p:nvPr/>
        </p:nvSpPr>
        <p:spPr>
          <a:xfrm>
            <a:off x="3704665" y="5939803"/>
            <a:ext cx="460382"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2 x</a:t>
            </a:r>
            <a:endParaRPr lang="pt-BR" dirty="0">
              <a:solidFill>
                <a:srgbClr val="FF0000"/>
              </a:solidFill>
            </a:endParaRPr>
          </a:p>
        </p:txBody>
      </p:sp>
      <p:sp>
        <p:nvSpPr>
          <p:cNvPr id="12" name="Retângulo 11">
            <a:extLst>
              <a:ext uri="{FF2B5EF4-FFF2-40B4-BE49-F238E27FC236}">
                <a16:creationId xmlns:a16="http://schemas.microsoft.com/office/drawing/2014/main" id="{1CE631D5-3DC2-4292-A262-58D4459A26AF}"/>
              </a:ext>
            </a:extLst>
          </p:cNvPr>
          <p:cNvSpPr/>
          <p:nvPr/>
        </p:nvSpPr>
        <p:spPr>
          <a:xfrm>
            <a:off x="4019815" y="5939803"/>
            <a:ext cx="460382"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3 x</a:t>
            </a:r>
            <a:endParaRPr lang="pt-BR" dirty="0">
              <a:solidFill>
                <a:srgbClr val="FF0000"/>
              </a:solidFill>
            </a:endParaRPr>
          </a:p>
        </p:txBody>
      </p:sp>
      <p:sp>
        <p:nvSpPr>
          <p:cNvPr id="13" name="Retângulo 12">
            <a:extLst>
              <a:ext uri="{FF2B5EF4-FFF2-40B4-BE49-F238E27FC236}">
                <a16:creationId xmlns:a16="http://schemas.microsoft.com/office/drawing/2014/main" id="{A12AC5FD-7768-49C6-97AD-3D91D4157420}"/>
              </a:ext>
            </a:extLst>
          </p:cNvPr>
          <p:cNvSpPr/>
          <p:nvPr/>
        </p:nvSpPr>
        <p:spPr>
          <a:xfrm>
            <a:off x="4374738" y="5939803"/>
            <a:ext cx="460382"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3 x</a:t>
            </a:r>
            <a:endParaRPr lang="pt-BR" dirty="0">
              <a:solidFill>
                <a:srgbClr val="FF0000"/>
              </a:solidFill>
            </a:endParaRPr>
          </a:p>
        </p:txBody>
      </p:sp>
      <p:sp>
        <p:nvSpPr>
          <p:cNvPr id="14" name="Retângulo 13">
            <a:extLst>
              <a:ext uri="{FF2B5EF4-FFF2-40B4-BE49-F238E27FC236}">
                <a16:creationId xmlns:a16="http://schemas.microsoft.com/office/drawing/2014/main" id="{4AEF34AD-4B1D-4597-9AFF-30BC4934B2C1}"/>
              </a:ext>
            </a:extLst>
          </p:cNvPr>
          <p:cNvSpPr/>
          <p:nvPr/>
        </p:nvSpPr>
        <p:spPr>
          <a:xfrm>
            <a:off x="4728057" y="5939803"/>
            <a:ext cx="633507"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10</a:t>
            </a:r>
            <a:r>
              <a:rPr lang="pt-BR" i="1" baseline="30000" dirty="0">
                <a:solidFill>
                  <a:srgbClr val="FF0000"/>
                </a:solidFill>
                <a:latin typeface="Times New Roman" panose="02020603050405020304" pitchFamily="18" charset="0"/>
                <a:ea typeface="Times New Roman" panose="02020603050405020304" pitchFamily="18" charset="0"/>
              </a:rPr>
              <a:t>17</a:t>
            </a:r>
            <a:r>
              <a:rPr lang="pt-BR" i="1"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
        <p:nvSpPr>
          <p:cNvPr id="15" name="Retângulo 14">
            <a:extLst>
              <a:ext uri="{FF2B5EF4-FFF2-40B4-BE49-F238E27FC236}">
                <a16:creationId xmlns:a16="http://schemas.microsoft.com/office/drawing/2014/main" id="{CAFB0D2B-3F5C-4DE0-99ED-90234E74BAB9}"/>
              </a:ext>
            </a:extLst>
          </p:cNvPr>
          <p:cNvSpPr/>
          <p:nvPr/>
        </p:nvSpPr>
        <p:spPr>
          <a:xfrm>
            <a:off x="5237367" y="5939803"/>
            <a:ext cx="744114"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200 =</a:t>
            </a:r>
            <a:endParaRPr lang="pt-BR" dirty="0">
              <a:solidFill>
                <a:srgbClr val="FF0000"/>
              </a:solidFill>
            </a:endParaRPr>
          </a:p>
        </p:txBody>
      </p:sp>
      <p:sp>
        <p:nvSpPr>
          <p:cNvPr id="16" name="Retângulo 15">
            <a:extLst>
              <a:ext uri="{FF2B5EF4-FFF2-40B4-BE49-F238E27FC236}">
                <a16:creationId xmlns:a16="http://schemas.microsoft.com/office/drawing/2014/main" id="{D097D44F-061C-43FF-A807-20CBC8D690F5}"/>
              </a:ext>
            </a:extLst>
          </p:cNvPr>
          <p:cNvSpPr/>
          <p:nvPr/>
        </p:nvSpPr>
        <p:spPr>
          <a:xfrm>
            <a:off x="5865637" y="5939803"/>
            <a:ext cx="518091"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9  x</a:t>
            </a:r>
            <a:endParaRPr lang="pt-BR" dirty="0">
              <a:solidFill>
                <a:srgbClr val="FF0000"/>
              </a:solidFill>
            </a:endParaRPr>
          </a:p>
        </p:txBody>
      </p:sp>
      <p:sp>
        <p:nvSpPr>
          <p:cNvPr id="17" name="Retângulo 16">
            <a:extLst>
              <a:ext uri="{FF2B5EF4-FFF2-40B4-BE49-F238E27FC236}">
                <a16:creationId xmlns:a16="http://schemas.microsoft.com/office/drawing/2014/main" id="{803454BF-D5DC-4B3B-88A0-E2F96338045A}"/>
              </a:ext>
            </a:extLst>
          </p:cNvPr>
          <p:cNvSpPr/>
          <p:nvPr/>
        </p:nvSpPr>
        <p:spPr>
          <a:xfrm>
            <a:off x="6239569" y="5939803"/>
            <a:ext cx="1757212" cy="369332"/>
          </a:xfrm>
          <a:prstGeom prst="rect">
            <a:avLst/>
          </a:prstGeom>
        </p:spPr>
        <p:txBody>
          <a:bodyPr wrap="none">
            <a:spAutoFit/>
          </a:bodyPr>
          <a:lstStyle/>
          <a:p>
            <a:r>
              <a:rPr lang="pt-BR" i="1" dirty="0">
                <a:solidFill>
                  <a:srgbClr val="FF0000"/>
                </a:solidFill>
                <a:latin typeface="Times New Roman" panose="02020603050405020304" pitchFamily="18" charset="0"/>
                <a:ea typeface="Times New Roman" panose="02020603050405020304" pitchFamily="18" charset="0"/>
              </a:rPr>
              <a:t>10</a:t>
            </a:r>
            <a:r>
              <a:rPr lang="pt-BR" i="1" baseline="30000" dirty="0">
                <a:solidFill>
                  <a:srgbClr val="FF0000"/>
                </a:solidFill>
                <a:latin typeface="Times New Roman" panose="02020603050405020304" pitchFamily="18" charset="0"/>
                <a:ea typeface="Times New Roman" panose="02020603050405020304" pitchFamily="18" charset="0"/>
              </a:rPr>
              <a:t>15</a:t>
            </a:r>
            <a:r>
              <a:rPr lang="pt-BR" i="1" dirty="0">
                <a:solidFill>
                  <a:srgbClr val="FF0000"/>
                </a:solidFill>
                <a:latin typeface="Times New Roman" panose="02020603050405020304" pitchFamily="18" charset="0"/>
                <a:ea typeface="Times New Roman" panose="02020603050405020304" pitchFamily="18" charset="0"/>
              </a:rPr>
              <a:t> segundos = </a:t>
            </a:r>
            <a:endParaRPr lang="pt-BR" dirty="0">
              <a:solidFill>
                <a:srgbClr val="FF0000"/>
              </a:solidFill>
            </a:endParaRPr>
          </a:p>
        </p:txBody>
      </p:sp>
      <p:sp>
        <p:nvSpPr>
          <p:cNvPr id="18" name="Retângulo 17">
            <a:extLst>
              <a:ext uri="{FF2B5EF4-FFF2-40B4-BE49-F238E27FC236}">
                <a16:creationId xmlns:a16="http://schemas.microsoft.com/office/drawing/2014/main" id="{38D366F9-6671-4B9A-8133-27CCD1465856}"/>
              </a:ext>
            </a:extLst>
          </p:cNvPr>
          <p:cNvSpPr/>
          <p:nvPr/>
        </p:nvSpPr>
        <p:spPr>
          <a:xfrm>
            <a:off x="7792966" y="5939803"/>
            <a:ext cx="1435008" cy="369332"/>
          </a:xfrm>
          <a:prstGeom prst="rect">
            <a:avLst/>
          </a:prstGeom>
        </p:spPr>
        <p:txBody>
          <a:bodyPr wrap="none">
            <a:spAutoFit/>
          </a:bodyPr>
          <a:lstStyle/>
          <a:p>
            <a:pPr algn="just">
              <a:spcAft>
                <a:spcPts val="0"/>
              </a:spcAft>
            </a:pPr>
            <a:r>
              <a:rPr lang="pt-PT" i="1" dirty="0">
                <a:solidFill>
                  <a:srgbClr val="FF0000"/>
                </a:solidFill>
                <a:latin typeface="Times New Roman" panose="02020603050405020304" pitchFamily="18" charset="0"/>
                <a:ea typeface="Times New Roman" panose="02020603050405020304" pitchFamily="18" charset="0"/>
              </a:rPr>
              <a:t>3 x 10</a:t>
            </a:r>
            <a:r>
              <a:rPr lang="pt-PT" i="1" baseline="30000" dirty="0">
                <a:solidFill>
                  <a:srgbClr val="FF0000"/>
                </a:solidFill>
                <a:latin typeface="Times New Roman" panose="02020603050405020304" pitchFamily="18" charset="0"/>
                <a:ea typeface="Times New Roman" panose="02020603050405020304" pitchFamily="18" charset="0"/>
              </a:rPr>
              <a:t>8</a:t>
            </a:r>
            <a:r>
              <a:rPr lang="pt-PT" i="1" dirty="0">
                <a:solidFill>
                  <a:srgbClr val="FF0000"/>
                </a:solidFill>
                <a:latin typeface="Times New Roman" panose="02020603050405020304" pitchFamily="18" charset="0"/>
                <a:ea typeface="Times New Roman" panose="02020603050405020304" pitchFamily="18" charset="0"/>
              </a:rPr>
              <a:t>  anos.</a:t>
            </a:r>
            <a:endParaRPr lang="pt-BR"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219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98D3A85-C82E-48A9-BAA2-041C7B9A178E}"/>
              </a:ext>
            </a:extLst>
          </p:cNvPr>
          <p:cNvSpPr/>
          <p:nvPr/>
        </p:nvSpPr>
        <p:spPr>
          <a:xfrm>
            <a:off x="118889" y="44624"/>
            <a:ext cx="7992888" cy="2308324"/>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6) (1,5 pontos)</a:t>
            </a:r>
            <a:r>
              <a:rPr lang="pt-BR" sz="1600" dirty="0">
                <a:latin typeface="Arial" panose="020B0604020202020204" pitchFamily="34" charset="0"/>
                <a:ea typeface="Times New Roman" panose="02020603050405020304" pitchFamily="18" charset="0"/>
                <a:cs typeface="Arial" panose="020B0604020202020204" pitchFamily="34" charset="0"/>
              </a:rPr>
              <a:t> Desde que Galileu observou as manchas solares com seu telescópio no início do século XVII, os astrônomos vêm monitorando o número de manchas solares periodicamente. O gráfico abaixo mostra o número de manchas observadas ao longo dos anos. Como podemos notar, o comportamento do número de manchas é cíclico, sendo que existem períodos com muitas manchas no Sol seguidos de períodos no qual o Sol quase não apresenta manchas.</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8FDF9F9-F2A0-4169-A614-BE1E0119D5CC}"/>
              </a:ext>
            </a:extLst>
          </p:cNvPr>
          <p:cNvSpPr/>
          <p:nvPr/>
        </p:nvSpPr>
        <p:spPr>
          <a:xfrm>
            <a:off x="108533" y="2636912"/>
            <a:ext cx="5531025" cy="3046988"/>
          </a:xfrm>
          <a:prstGeom prst="rect">
            <a:avLst/>
          </a:prstGeom>
        </p:spPr>
        <p:txBody>
          <a:bodyPr wrap="square">
            <a:spAutoFit/>
          </a:bodyPr>
          <a:lstStyle/>
          <a:p>
            <a:pPr algn="just">
              <a:lnSpc>
                <a:spcPct val="150000"/>
              </a:lnSpc>
              <a:spcAft>
                <a:spcPts val="0"/>
              </a:spcAft>
            </a:pPr>
            <a:r>
              <a:rPr lang="pt-PT" sz="1600" dirty="0">
                <a:latin typeface="Arial" panose="020B0604020202020204" pitchFamily="34" charset="0"/>
                <a:ea typeface="Times New Roman" panose="02020603050405020304" pitchFamily="18" charset="0"/>
                <a:cs typeface="Arial" panose="020B0604020202020204" pitchFamily="34" charset="0"/>
              </a:rPr>
              <a:t>Na verdade, o número de manchas solares é um indicador da atividade solar (Atenção: observações do Sol ao telescópio não são feitas colocando o olho no telescópio! Isto fará você ficar cego imediatamente! A observação da superfície do Sol é realizada fazendo-se projetar a imagem do Sol num anteparo. Atualmente câmeras são adaptadas ao telescópio e, então, as machas solares podem ser vistas na tela de um computador.)</a:t>
            </a:r>
            <a:endParaRPr lang="pt-BR" sz="1600" dirty="0">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ciclo">
            <a:extLst>
              <a:ext uri="{FF2B5EF4-FFF2-40B4-BE49-F238E27FC236}">
                <a16:creationId xmlns:a16="http://schemas.microsoft.com/office/drawing/2014/main" id="{82CC03E1-A9CA-411F-B2C4-5B9EB39A7972}"/>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35513" y="2335895"/>
            <a:ext cx="4725815" cy="446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659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2094F3E-6B57-4FCC-951F-805288A47BC6}"/>
              </a:ext>
            </a:extLst>
          </p:cNvPr>
          <p:cNvSpPr/>
          <p:nvPr/>
        </p:nvSpPr>
        <p:spPr>
          <a:xfrm>
            <a:off x="157657" y="175951"/>
            <a:ext cx="8026127" cy="1287532"/>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Pergunta 6a) (0,5 ponto)</a:t>
            </a:r>
            <a:r>
              <a:rPr lang="pt-BR" dirty="0">
                <a:latin typeface="Arial" panose="020B0604020202020204" pitchFamily="34" charset="0"/>
                <a:ea typeface="Times New Roman" panose="02020603050405020304" pitchFamily="18" charset="0"/>
                <a:cs typeface="Arial" panose="020B0604020202020204" pitchFamily="34" charset="0"/>
              </a:rPr>
              <a:t> No gráfico abaixo estão apresentados os ciclos das manchas solares desde 1700 até quase o final do século passado. Estime o período deste ciclo.</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C70D8C5B-87A3-4220-9D94-1AE686B39522}"/>
              </a:ext>
            </a:extLst>
          </p:cNvPr>
          <p:cNvSpPr/>
          <p:nvPr/>
        </p:nvSpPr>
        <p:spPr>
          <a:xfrm>
            <a:off x="157657" y="1674037"/>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2C56C7A5-46EC-4FE3-B32A-228E4F7B471E}"/>
              </a:ext>
            </a:extLst>
          </p:cNvPr>
          <p:cNvSpPr/>
          <p:nvPr/>
        </p:nvSpPr>
        <p:spPr>
          <a:xfrm>
            <a:off x="142265" y="2548501"/>
            <a:ext cx="11760809" cy="456535"/>
          </a:xfrm>
          <a:prstGeom prst="rect">
            <a:avLst/>
          </a:prstGeom>
        </p:spPr>
        <p:txBody>
          <a:bodyPr wrap="square">
            <a:spAutoFit/>
          </a:bodyPr>
          <a:lstStyle/>
          <a:p>
            <a:pPr algn="just">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Pergunta 6b) (0,5 ponto) </a:t>
            </a:r>
            <a:r>
              <a:rPr lang="pt-PT" dirty="0">
                <a:latin typeface="Arial" panose="020B0604020202020204" pitchFamily="34" charset="0"/>
                <a:ea typeface="Times New Roman" panose="02020603050405020304" pitchFamily="18" charset="0"/>
                <a:cs typeface="Arial" panose="020B0604020202020204" pitchFamily="34" charset="0"/>
              </a:rPr>
              <a:t> Qual o ano do último máximo que pode ser estimado pela leitura direta do gráfico? </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B98CC69E-4DFF-4233-B272-A0F2CBD494B7}"/>
              </a:ext>
            </a:extLst>
          </p:cNvPr>
          <p:cNvSpPr/>
          <p:nvPr/>
        </p:nvSpPr>
        <p:spPr>
          <a:xfrm>
            <a:off x="190897" y="4090054"/>
            <a:ext cx="11449272" cy="923330"/>
          </a:xfrm>
          <a:prstGeom prst="rect">
            <a:avLst/>
          </a:prstGeom>
        </p:spPr>
        <p:txBody>
          <a:bodyPr wrap="square">
            <a:spAutoFit/>
          </a:bodyPr>
          <a:lstStyle/>
          <a:p>
            <a:pPr algn="just">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Pergunta 6c) (0,5 ponto)</a:t>
            </a:r>
            <a:r>
              <a:rPr lang="pt-PT" dirty="0">
                <a:latin typeface="Arial" panose="020B0604020202020204" pitchFamily="34" charset="0"/>
                <a:ea typeface="Times New Roman" panose="02020603050405020304" pitchFamily="18" charset="0"/>
                <a:cs typeface="Arial" panose="020B0604020202020204" pitchFamily="34" charset="0"/>
              </a:rPr>
              <a:t> Com a sua estimativa da duração do ciclo faça a previsão de quando ocorreu o último máximo de atividade solar?</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a:extLst>
              <a:ext uri="{FF2B5EF4-FFF2-40B4-BE49-F238E27FC236}">
                <a16:creationId xmlns:a16="http://schemas.microsoft.com/office/drawing/2014/main" id="{0FDB6B53-8CA1-4020-875A-8425B78D0456}"/>
              </a:ext>
            </a:extLst>
          </p:cNvPr>
          <p:cNvSpPr/>
          <p:nvPr/>
        </p:nvSpPr>
        <p:spPr>
          <a:xfrm>
            <a:off x="142265" y="5276330"/>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412F7206-4A4A-4760-A255-E7552DEC003D}"/>
              </a:ext>
            </a:extLst>
          </p:cNvPr>
          <p:cNvSpPr/>
          <p:nvPr/>
        </p:nvSpPr>
        <p:spPr>
          <a:xfrm>
            <a:off x="142265" y="3319277"/>
            <a:ext cx="1300356"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70D11BE3-773F-4A4B-8A2C-134C5DF0EF0D}"/>
              </a:ext>
            </a:extLst>
          </p:cNvPr>
          <p:cNvSpPr/>
          <p:nvPr/>
        </p:nvSpPr>
        <p:spPr>
          <a:xfrm>
            <a:off x="1458013" y="1761240"/>
            <a:ext cx="2180918"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Entre 10 e 11 anos.</a:t>
            </a:r>
            <a:endParaRPr lang="pt-BR"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0D93F091-CD5E-4911-8DD5-A78ACA391757}"/>
              </a:ext>
            </a:extLst>
          </p:cNvPr>
          <p:cNvSpPr/>
          <p:nvPr/>
        </p:nvSpPr>
        <p:spPr>
          <a:xfrm>
            <a:off x="1442621" y="3408953"/>
            <a:ext cx="2146742"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Entre 1989 e 1990.</a:t>
            </a:r>
            <a:endParaRPr lang="pt-BR"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60F9277D-7131-4FF6-BC4C-E0A4489519F0}"/>
              </a:ext>
            </a:extLst>
          </p:cNvPr>
          <p:cNvSpPr/>
          <p:nvPr/>
        </p:nvSpPr>
        <p:spPr>
          <a:xfrm>
            <a:off x="1426420" y="5363533"/>
            <a:ext cx="2146742"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Entre 1999 e 2001.</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2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E8D4230-51A7-46B5-BB4C-9029ACC0FAC6}"/>
              </a:ext>
            </a:extLst>
          </p:cNvPr>
          <p:cNvSpPr/>
          <p:nvPr/>
        </p:nvSpPr>
        <p:spPr>
          <a:xfrm>
            <a:off x="190897" y="62725"/>
            <a:ext cx="7848872" cy="1938992"/>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7 (1 ponto)</a:t>
            </a:r>
            <a:r>
              <a:rPr lang="pt-BR" sz="1600" dirty="0">
                <a:latin typeface="Arial" panose="020B0604020202020204" pitchFamily="34" charset="0"/>
                <a:ea typeface="Times New Roman" panose="02020603050405020304" pitchFamily="18" charset="0"/>
                <a:cs typeface="Arial" panose="020B0604020202020204" pitchFamily="34" charset="0"/>
              </a:rPr>
              <a:t> Durante o período de máxima atividade solar, o Sol ejeta grandes quantidades de massa para o meio interplanetário (claro que a perda destas grandes quantidades não afetam a massa total do Sol em termos de ordem de grandeza). Esta matéria é proveniente da parte mais externa da atmosfera, a coroa, e representa uma fração muito pequena da atmosfera solar.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69A3318-3C04-41B1-86BE-A1086BBC84C9}"/>
              </a:ext>
            </a:extLst>
          </p:cNvPr>
          <p:cNvSpPr/>
          <p:nvPr/>
        </p:nvSpPr>
        <p:spPr>
          <a:xfrm>
            <a:off x="262905" y="3850128"/>
            <a:ext cx="11449272" cy="1938992"/>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Entre os distúrbios causados nas proximidades e na superfície da Terra, podemos citar interferência nas comunicações de longa distância, panes em satélites de comunicação, queima de transformadores, e confusão nos sistemas de navegação, sem mencionar doses letais de radiação para astronautas fora da estação espacial. A radiação emitida simultaneamente com a ejeção da matéria, como se sabe, atinge a Terra em apenas 8 minutos. As partículas, porém, demoram mais tempo por viajarem com uma velocidade bem menor do que a da luz . </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E2EDAF8E-32F0-4662-B890-6E3629B5CCE7}"/>
              </a:ext>
            </a:extLst>
          </p:cNvPr>
          <p:cNvSpPr/>
          <p:nvPr/>
        </p:nvSpPr>
        <p:spPr>
          <a:xfrm>
            <a:off x="262905" y="2529354"/>
            <a:ext cx="11449272" cy="830997"/>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Às vezes estas bolhas de matérias são arremessadas em nossa direção, causando grandes danos quando estas partículas e o campo magnético que vem junto alcançam a Terra.</a:t>
            </a:r>
            <a:endParaRPr lang="pt-BR" sz="1600" dirty="0"/>
          </a:p>
        </p:txBody>
      </p:sp>
    </p:spTree>
    <p:extLst>
      <p:ext uri="{BB962C8B-B14F-4D97-AF65-F5344CB8AC3E}">
        <p14:creationId xmlns:p14="http://schemas.microsoft.com/office/powerpoint/2010/main" val="3826098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39D154F-CF14-4F84-B8BE-3D260D2C8F21}"/>
              </a:ext>
            </a:extLst>
          </p:cNvPr>
          <p:cNvSpPr/>
          <p:nvPr/>
        </p:nvSpPr>
        <p:spPr>
          <a:xfrm>
            <a:off x="262905" y="0"/>
            <a:ext cx="7848872" cy="2677656"/>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a:t>
            </a:r>
            <a:r>
              <a:rPr lang="pt-BR" sz="1600" dirty="0">
                <a:latin typeface="Arial" panose="020B0604020202020204" pitchFamily="34" charset="0"/>
                <a:ea typeface="Times New Roman" panose="02020603050405020304" pitchFamily="18" charset="0"/>
                <a:cs typeface="Arial" panose="020B0604020202020204" pitchFamily="34" charset="0"/>
              </a:rPr>
              <a:t>: Uma vez que uma ejeção de massa seja observada em um telescópio, qual o tempo disponível para que as precauções necessárias sejam tomadas pelas autoridades para minimizar os danos mencionados acima, supondo que as partículas viajam com velocidade de 2000 km/s? Considere que a trajetória das partículas até a Terra é uma linha reta (na verdade a trajetória é uma espiral, mas para partículas bem rápidas, uma trajetória retilínea é uma boa aproximação). Dado: distância Terra-Sol = 150.000.000 km.</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8358B812-C37E-4772-86FC-03BFA63CFB04}"/>
              </a:ext>
            </a:extLst>
          </p:cNvPr>
          <p:cNvSpPr/>
          <p:nvPr/>
        </p:nvSpPr>
        <p:spPr>
          <a:xfrm>
            <a:off x="262905" y="2780928"/>
            <a:ext cx="1175322"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AFC7F9F3-772D-4735-BD5A-0C2D4A0C0A6A}"/>
              </a:ext>
            </a:extLst>
          </p:cNvPr>
          <p:cNvSpPr/>
          <p:nvPr/>
        </p:nvSpPr>
        <p:spPr>
          <a:xfrm>
            <a:off x="-529183" y="3222336"/>
            <a:ext cx="11841766" cy="416011"/>
          </a:xfrm>
          <a:prstGeom prst="rect">
            <a:avLst/>
          </a:prstGeom>
        </p:spPr>
        <p:txBody>
          <a:bodyPr wrap="square">
            <a:spAutoFit/>
          </a:bodyPr>
          <a:lstStyle/>
          <a:p>
            <a:pPr algn="ctr">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Basta considerar um movimento retilíneo uniforme das partículas geradas pelo Sol e utilizar a relação:</a:t>
            </a:r>
            <a:endParaRPr lang="pt-BR" sz="1600" dirty="0">
              <a:solidFill>
                <a:srgbClr val="FF0000"/>
              </a:solidFill>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7B58923E-F867-438D-80C9-9F8BCF151111}"/>
              </a:ext>
            </a:extLst>
          </p:cNvPr>
          <p:cNvSpPr/>
          <p:nvPr/>
        </p:nvSpPr>
        <p:spPr>
          <a:xfrm>
            <a:off x="1986436" y="4140799"/>
            <a:ext cx="1422184"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d(em km) = </a:t>
            </a:r>
            <a:endParaRPr lang="pt-BR" dirty="0">
              <a:solidFill>
                <a:srgbClr val="FF0000"/>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FE79A49D-3A33-484D-8BD9-925D370AD247}"/>
              </a:ext>
            </a:extLst>
          </p:cNvPr>
          <p:cNvSpPr/>
          <p:nvPr/>
        </p:nvSpPr>
        <p:spPr>
          <a:xfrm>
            <a:off x="3224117" y="4140799"/>
            <a:ext cx="1454244"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v(em km/s) .</a:t>
            </a:r>
            <a:endParaRPr lang="pt-BR"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5F162D94-0457-442F-BA27-AF0A5D8B84AE}"/>
              </a:ext>
            </a:extLst>
          </p:cNvPr>
          <p:cNvSpPr/>
          <p:nvPr/>
        </p:nvSpPr>
        <p:spPr>
          <a:xfrm>
            <a:off x="4622707" y="4140799"/>
            <a:ext cx="1287532"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t (em s) ou</a:t>
            </a:r>
            <a:endParaRPr lang="pt-BR"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4D7E80AF-41D0-4081-A9FA-A37EFF535424}"/>
              </a:ext>
            </a:extLst>
          </p:cNvPr>
          <p:cNvSpPr/>
          <p:nvPr/>
        </p:nvSpPr>
        <p:spPr>
          <a:xfrm>
            <a:off x="5948102" y="4140799"/>
            <a:ext cx="447558"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t =</a:t>
            </a:r>
            <a:endParaRPr lang="pt-BR"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427FA030-3F40-4CF7-856C-F920FF1ED23B}"/>
              </a:ext>
            </a:extLst>
          </p:cNvPr>
          <p:cNvSpPr/>
          <p:nvPr/>
        </p:nvSpPr>
        <p:spPr>
          <a:xfrm>
            <a:off x="6322512" y="4141391"/>
            <a:ext cx="806631"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s / v =</a:t>
            </a:r>
            <a:endParaRPr lang="pt-BR"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9E42D0C9-F092-4E5A-8BE4-31D4B3F84152}"/>
              </a:ext>
            </a:extLst>
          </p:cNvPr>
          <p:cNvSpPr/>
          <p:nvPr/>
        </p:nvSpPr>
        <p:spPr>
          <a:xfrm>
            <a:off x="6959649" y="4140799"/>
            <a:ext cx="1218603"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150x10</a:t>
            </a:r>
            <a:r>
              <a:rPr lang="pt-BR"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 / </a:t>
            </a:r>
            <a:endParaRPr lang="pt-BR" dirty="0">
              <a:solidFill>
                <a:srgbClr val="FF0000"/>
              </a:solidFill>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7C7E9541-6474-4E68-AB6B-6FE583007632}"/>
              </a:ext>
            </a:extLst>
          </p:cNvPr>
          <p:cNvSpPr/>
          <p:nvPr/>
        </p:nvSpPr>
        <p:spPr>
          <a:xfrm>
            <a:off x="8010649" y="4140799"/>
            <a:ext cx="697627" cy="369332"/>
          </a:xfrm>
          <a:prstGeom prst="rect">
            <a:avLst/>
          </a:prstGeom>
        </p:spPr>
        <p:txBody>
          <a:bodyPr wrap="none">
            <a:spAutoFit/>
          </a:bodyPr>
          <a:lstStyle/>
          <a:p>
            <a:pPr algn="just"/>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2000</a:t>
            </a:r>
            <a:endParaRPr lang="pt-BR" dirty="0">
              <a:solidFill>
                <a:srgbClr val="FF0000"/>
              </a:solidFill>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2233DA12-AB99-4710-BF16-3B80D3EC3C49}"/>
              </a:ext>
            </a:extLst>
          </p:cNvPr>
          <p:cNvSpPr/>
          <p:nvPr/>
        </p:nvSpPr>
        <p:spPr>
          <a:xfrm>
            <a:off x="2711177" y="4941168"/>
            <a:ext cx="5710218" cy="338554"/>
          </a:xfrm>
          <a:prstGeom prst="rect">
            <a:avLst/>
          </a:prstGeom>
        </p:spPr>
        <p:txBody>
          <a:bodyPr wrap="none">
            <a:spAutoFit/>
          </a:bodyPr>
          <a:lstStyle/>
          <a:p>
            <a:pPr algn="just">
              <a:spcAft>
                <a:spcPts val="0"/>
              </a:spcAft>
            </a:pP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O resultado, em segundos, é 75000 s, ou cerca de 21 horas.</a:t>
            </a:r>
            <a:endPar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5226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189803A-B8C3-44D2-AEA7-82FB429A1731}"/>
              </a:ext>
            </a:extLst>
          </p:cNvPr>
          <p:cNvSpPr/>
          <p:nvPr/>
        </p:nvSpPr>
        <p:spPr>
          <a:xfrm>
            <a:off x="118889" y="116632"/>
            <a:ext cx="7992888" cy="2308324"/>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8) (1,5 pontos)</a:t>
            </a:r>
            <a:r>
              <a:rPr lang="pt-BR" sz="1600" dirty="0">
                <a:latin typeface="Arial" panose="020B0604020202020204" pitchFamily="34" charset="0"/>
                <a:ea typeface="Times New Roman" panose="02020603050405020304" pitchFamily="18" charset="0"/>
                <a:cs typeface="Arial" panose="020B0604020202020204" pitchFamily="34" charset="0"/>
              </a:rPr>
              <a:t> Desde que Newton elaborou a sua teoria para a Gravitação, tentativas de construir um modelo do Universo foram levadas a cabo. Isto porque a gravitação, ao tempo de Newton, era a única força da natureza conhecida e a única associada aos corpos celestes. Outras forças foram descobertas e estudadas como tais desde então: a eletromagnética, a nuclear forte e a nuclear fraca. As forças nucleares fraca e forte têm sua região de atuação restritas ao núcleo atômico.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B96A2168-1CF0-494C-98AD-A20E101E7A87}"/>
              </a:ext>
            </a:extLst>
          </p:cNvPr>
          <p:cNvSpPr/>
          <p:nvPr/>
        </p:nvSpPr>
        <p:spPr>
          <a:xfrm>
            <a:off x="118889" y="2495935"/>
            <a:ext cx="11593288" cy="1938992"/>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O alcance da força eletromagnética, por outro lado, é infinito como o da gravitacional, mas os corpos macroscópicos são eletricamente neutros; em virtude disto, a gravidade continua a ser a única força da natureza a ser considerada nas escalas astronômicas. Modelos do Universo com o uso de teorias de gravitação são, em geral, denominados de Modelos Cosmológicos ou Cosmologias. Assim, denominamos de Cosmologia Newtoniana aos modelos que partem da Gravitação Universal de Newton para construir um modelo cosmológico. </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DBC27D52-D531-4E4C-BC81-8E08F1872C20}"/>
              </a:ext>
            </a:extLst>
          </p:cNvPr>
          <p:cNvSpPr/>
          <p:nvPr/>
        </p:nvSpPr>
        <p:spPr>
          <a:xfrm>
            <a:off x="118890" y="4474032"/>
            <a:ext cx="11593288" cy="1569660"/>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Uma dificuldade inicial para um modelo newtoniano era como considerar a distribuição da matéria. Se fosse considerada uma distribuição de matéria estática e uniforme num universo infinito, depararíamos com a situação na qual qualquer pequena variação na posição dos corpos originaria uma região de maior densidade que tenderia a atrair todos os demais corpos. A saída muitas vezes adotada foi a de considerar que a distribuição de massa no Universo se limitaria à Via Láctea. </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295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BF16C88-CEE5-4C34-9737-21A6C65D4A1E}"/>
              </a:ext>
            </a:extLst>
          </p:cNvPr>
          <p:cNvSpPr/>
          <p:nvPr/>
        </p:nvSpPr>
        <p:spPr>
          <a:xfrm>
            <a:off x="118889" y="133330"/>
            <a:ext cx="8064896" cy="1938992"/>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Nos anos 20 do século passado, entretanto, a comunidade astronômica passou a acreditar que existiria uma quantidade muito grande de corpos iguais à Via Láctea, as galáxias. </a:t>
            </a:r>
            <a:r>
              <a:rPr lang="pt-BR" sz="1600" dirty="0">
                <a:latin typeface="Arial" panose="020B0604020202020204" pitchFamily="34" charset="0"/>
                <a:cs typeface="Arial" panose="020B0604020202020204" pitchFamily="34" charset="0"/>
              </a:rPr>
              <a:t>Além disto, ainda naquela década, o astrônomo americano Edwin Hubble reuniu elementos observacionais suficientes para afirmar que todas as galáxias estavam a se afastar umas das outras, dando início à ideia de expansão do Universo.</a:t>
            </a:r>
          </a:p>
        </p:txBody>
      </p:sp>
      <p:sp>
        <p:nvSpPr>
          <p:cNvPr id="4" name="Retângulo 3">
            <a:extLst>
              <a:ext uri="{FF2B5EF4-FFF2-40B4-BE49-F238E27FC236}">
                <a16:creationId xmlns:a16="http://schemas.microsoft.com/office/drawing/2014/main" id="{2ABBB64A-1FBA-464E-9CB6-CA414764E397}"/>
              </a:ext>
            </a:extLst>
          </p:cNvPr>
          <p:cNvSpPr/>
          <p:nvPr/>
        </p:nvSpPr>
        <p:spPr>
          <a:xfrm>
            <a:off x="118890" y="2154522"/>
            <a:ext cx="11593288" cy="2677656"/>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Já então o físico alemão Albert Einstein tinha criado a sua teoria da gravitação, a Relatividade Geral, e os modelos cosmológicos passaram a ser feitos com o seu uso. A </a:t>
            </a:r>
            <a:r>
              <a:rPr lang="pt-BR" sz="1600" dirty="0" err="1">
                <a:latin typeface="Arial" panose="020B0604020202020204" pitchFamily="34" charset="0"/>
                <a:ea typeface="Times New Roman" panose="02020603050405020304" pitchFamily="18" charset="0"/>
                <a:cs typeface="Arial" panose="020B0604020202020204" pitchFamily="34" charset="0"/>
              </a:rPr>
              <a:t>idéia</a:t>
            </a:r>
            <a:r>
              <a:rPr lang="pt-BR" sz="1600" dirty="0">
                <a:latin typeface="Arial" panose="020B0604020202020204" pitchFamily="34" charset="0"/>
                <a:ea typeface="Times New Roman" panose="02020603050405020304" pitchFamily="18" charset="0"/>
                <a:cs typeface="Arial" panose="020B0604020202020204" pitchFamily="34" charset="0"/>
              </a:rPr>
              <a:t> de expansão do Universo levou também a uma outra, a de que houve um momento em que a distância entre quaisquer dois objetos do universo seria nula, o instante inicial do Universo, o Big </a:t>
            </a:r>
            <a:r>
              <a:rPr lang="pt-BR" sz="1600" dirty="0" err="1">
                <a:latin typeface="Arial" panose="020B0604020202020204" pitchFamily="34" charset="0"/>
                <a:ea typeface="Times New Roman" panose="02020603050405020304" pitchFamily="18" charset="0"/>
                <a:cs typeface="Arial" panose="020B0604020202020204" pitchFamily="34" charset="0"/>
              </a:rPr>
              <a:t>Bang</a:t>
            </a:r>
            <a:r>
              <a:rPr lang="pt-BR" sz="1600" dirty="0">
                <a:latin typeface="Arial" panose="020B0604020202020204" pitchFamily="34" charset="0"/>
                <a:ea typeface="Times New Roman" panose="02020603050405020304" pitchFamily="18" charset="0"/>
                <a:cs typeface="Arial" panose="020B0604020202020204" pitchFamily="34" charset="0"/>
              </a:rPr>
              <a:t>. A razão entre velocidade de afastamento de quaisquer duas galáxias e a distância à qual elas se encontram  é conhecida como Constante de Hubble e é um parâmetro presente em qualquer modelo cosmológico que leve em conta o Big </a:t>
            </a:r>
            <a:r>
              <a:rPr lang="pt-BR" sz="1600" dirty="0" err="1">
                <a:latin typeface="Arial" panose="020B0604020202020204" pitchFamily="34" charset="0"/>
                <a:ea typeface="Times New Roman" panose="02020603050405020304" pitchFamily="18" charset="0"/>
                <a:cs typeface="Arial" panose="020B0604020202020204" pitchFamily="34" charset="0"/>
              </a:rPr>
              <a:t>Bang</a:t>
            </a:r>
            <a:r>
              <a:rPr lang="pt-BR" sz="1600" dirty="0">
                <a:latin typeface="Arial" panose="020B0604020202020204" pitchFamily="34" charset="0"/>
                <a:ea typeface="Times New Roman" panose="02020603050405020304" pitchFamily="18" charset="0"/>
                <a:cs typeface="Arial" panose="020B0604020202020204" pitchFamily="34" charset="0"/>
              </a:rPr>
              <a:t>. Se os modelos cosmológicos normalmente em uso são os que se utilizam da teoria de Einstein, nem por isto pode-se deixar de se construir um modelo de Big </a:t>
            </a:r>
            <a:r>
              <a:rPr lang="pt-BR" sz="1600" dirty="0" err="1">
                <a:latin typeface="Arial" panose="020B0604020202020204" pitchFamily="34" charset="0"/>
                <a:ea typeface="Times New Roman" panose="02020603050405020304" pitchFamily="18" charset="0"/>
                <a:cs typeface="Arial" panose="020B0604020202020204" pitchFamily="34" charset="0"/>
              </a:rPr>
              <a:t>Bang</a:t>
            </a:r>
            <a:r>
              <a:rPr lang="pt-BR" sz="1600" dirty="0">
                <a:latin typeface="Arial" panose="020B0604020202020204" pitchFamily="34" charset="0"/>
                <a:ea typeface="Times New Roman" panose="02020603050405020304" pitchFamily="18" charset="0"/>
                <a:cs typeface="Arial" panose="020B0604020202020204" pitchFamily="34" charset="0"/>
              </a:rPr>
              <a:t> com a teoria newtoniana. </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4D09D1CF-7D16-4273-A079-99DB022D3149}"/>
              </a:ext>
            </a:extLst>
          </p:cNvPr>
          <p:cNvSpPr/>
          <p:nvPr/>
        </p:nvSpPr>
        <p:spPr>
          <a:xfrm>
            <a:off x="118888" y="4797152"/>
            <a:ext cx="11665297" cy="1200329"/>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Para facilitar esta construção de uma cosmologia newtoniana, faz-se uso  de um teorema conhecido como teorema de </a:t>
            </a:r>
            <a:r>
              <a:rPr lang="pt-BR" sz="1600" dirty="0" err="1">
                <a:latin typeface="Arial" panose="020B0604020202020204" pitchFamily="34" charset="0"/>
                <a:ea typeface="Times New Roman" panose="02020603050405020304" pitchFamily="18" charset="0"/>
                <a:cs typeface="Arial" panose="020B0604020202020204" pitchFamily="34" charset="0"/>
              </a:rPr>
              <a:t>Birkhoff</a:t>
            </a:r>
            <a:r>
              <a:rPr lang="pt-BR" sz="1600" dirty="0">
                <a:latin typeface="Arial" panose="020B0604020202020204" pitchFamily="34" charset="0"/>
                <a:ea typeface="Times New Roman" panose="02020603050405020304" pitchFamily="18" charset="0"/>
                <a:cs typeface="Arial" panose="020B0604020202020204" pitchFamily="34" charset="0"/>
              </a:rPr>
              <a:t>, que diz que a velocidade  v </a:t>
            </a:r>
            <a:r>
              <a:rPr lang="pt-BR" sz="1600" i="1" dirty="0">
                <a:latin typeface="Arial" panose="020B0604020202020204" pitchFamily="34" charset="0"/>
                <a:ea typeface="Times New Roman" panose="02020603050405020304" pitchFamily="18" charset="0"/>
                <a:cs typeface="Arial" panose="020B0604020202020204" pitchFamily="34" charset="0"/>
              </a:rPr>
              <a:t> </a:t>
            </a:r>
            <a:r>
              <a:rPr lang="pt-BR" sz="1600" dirty="0">
                <a:latin typeface="Arial" panose="020B0604020202020204" pitchFamily="34" charset="0"/>
                <a:ea typeface="Times New Roman" panose="02020603050405020304" pitchFamily="18" charset="0"/>
                <a:cs typeface="Arial" panose="020B0604020202020204" pitchFamily="34" charset="0"/>
              </a:rPr>
              <a:t>de uma galáxia de massa </a:t>
            </a:r>
            <a:r>
              <a:rPr lang="pt-BR" sz="1600" i="1" dirty="0">
                <a:latin typeface="Arial" panose="020B0604020202020204" pitchFamily="34" charset="0"/>
                <a:ea typeface="Times New Roman" panose="02020603050405020304" pitchFamily="18" charset="0"/>
                <a:cs typeface="Arial" panose="020B0604020202020204" pitchFamily="34" charset="0"/>
              </a:rPr>
              <a:t>m</a:t>
            </a:r>
            <a:r>
              <a:rPr lang="pt-BR" sz="1600" dirty="0">
                <a:latin typeface="Arial" panose="020B0604020202020204" pitchFamily="34" charset="0"/>
                <a:ea typeface="Times New Roman" panose="02020603050405020304" pitchFamily="18" charset="0"/>
                <a:cs typeface="Arial" panose="020B0604020202020204" pitchFamily="34" charset="0"/>
              </a:rPr>
              <a:t> localizada a uma distância   r </a:t>
            </a:r>
            <a:r>
              <a:rPr lang="pt-BR" sz="1600" i="1" dirty="0">
                <a:latin typeface="Arial" panose="020B0604020202020204" pitchFamily="34" charset="0"/>
                <a:ea typeface="Times New Roman" panose="02020603050405020304" pitchFamily="18" charset="0"/>
                <a:cs typeface="Arial" panose="020B0604020202020204" pitchFamily="34" charset="0"/>
              </a:rPr>
              <a:t> </a:t>
            </a:r>
            <a:r>
              <a:rPr lang="pt-BR" sz="1600" dirty="0">
                <a:latin typeface="Arial" panose="020B0604020202020204" pitchFamily="34" charset="0"/>
                <a:ea typeface="Times New Roman" panose="02020603050405020304" pitchFamily="18" charset="0"/>
                <a:cs typeface="Arial" panose="020B0604020202020204" pitchFamily="34" charset="0"/>
              </a:rPr>
              <a:t>de um observador O é influenciada somente pela matéria que se encontra dentro de uma esfera de raio  r </a:t>
            </a:r>
            <a:r>
              <a:rPr lang="pt-BR" sz="1600" i="1" dirty="0">
                <a:latin typeface="Arial" panose="020B0604020202020204" pitchFamily="34" charset="0"/>
                <a:ea typeface="Times New Roman" panose="02020603050405020304" pitchFamily="18" charset="0"/>
                <a:cs typeface="Arial" panose="020B0604020202020204" pitchFamily="34" charset="0"/>
              </a:rPr>
              <a:t> </a:t>
            </a:r>
            <a:r>
              <a:rPr lang="pt-BR" sz="1600" dirty="0">
                <a:latin typeface="Arial" panose="020B0604020202020204" pitchFamily="34" charset="0"/>
                <a:ea typeface="Times New Roman" panose="02020603050405020304" pitchFamily="18" charset="0"/>
                <a:cs typeface="Arial" panose="020B0604020202020204" pitchFamily="34" charset="0"/>
              </a:rPr>
              <a:t>centrada em O.</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407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D4B402B-5F8F-48AB-93FA-A7A24B9F87FC}"/>
              </a:ext>
            </a:extLst>
          </p:cNvPr>
          <p:cNvSpPr/>
          <p:nvPr/>
        </p:nvSpPr>
        <p:spPr>
          <a:xfrm>
            <a:off x="118889" y="116632"/>
            <a:ext cx="8064896" cy="1200329"/>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Um dos problemas mais interessantes em Cosmologia é saber se a gravitação é suficientemente intensa para interromper a expansão do Universo decorrente do Big </a:t>
            </a:r>
            <a:r>
              <a:rPr lang="pt-BR" sz="1600" dirty="0" err="1">
                <a:latin typeface="Arial" panose="020B0604020202020204" pitchFamily="34" charset="0"/>
                <a:ea typeface="Times New Roman" panose="02020603050405020304" pitchFamily="18" charset="0"/>
                <a:cs typeface="Arial" panose="020B0604020202020204" pitchFamily="34" charset="0"/>
              </a:rPr>
              <a:t>Bang</a:t>
            </a:r>
            <a:r>
              <a:rPr lang="pt-BR" sz="1600" dirty="0">
                <a:latin typeface="Arial" panose="020B0604020202020204" pitchFamily="34" charset="0"/>
                <a:ea typeface="Times New Roman" panose="02020603050405020304" pitchFamily="18" charset="0"/>
                <a:cs typeface="Arial" panose="020B0604020202020204" pitchFamily="34" charset="0"/>
              </a:rPr>
              <a:t> e, talvez, reverte-la, iniciando um processo de contração.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5EAD9BFD-4330-4A19-B7D9-26A86DFAD724}"/>
              </a:ext>
            </a:extLst>
          </p:cNvPr>
          <p:cNvSpPr/>
          <p:nvPr/>
        </p:nvSpPr>
        <p:spPr>
          <a:xfrm>
            <a:off x="118889" y="1196752"/>
            <a:ext cx="8064896" cy="1160511"/>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Pergunta 8a</a:t>
            </a:r>
            <a:r>
              <a:rPr lang="pt-BR" sz="1600" dirty="0">
                <a:latin typeface="Arial" panose="020B0604020202020204" pitchFamily="34" charset="0"/>
                <a:ea typeface="Times New Roman" panose="02020603050405020304" pitchFamily="18" charset="0"/>
                <a:cs typeface="Arial" panose="020B0604020202020204" pitchFamily="34" charset="0"/>
              </a:rPr>
              <a:t>) </a:t>
            </a:r>
            <a:r>
              <a:rPr lang="pt-BR" sz="1600" b="1" dirty="0">
                <a:latin typeface="Arial" panose="020B0604020202020204" pitchFamily="34" charset="0"/>
                <a:ea typeface="Times New Roman" panose="02020603050405020304" pitchFamily="18" charset="0"/>
                <a:cs typeface="Arial" panose="020B0604020202020204" pitchFamily="34" charset="0"/>
              </a:rPr>
              <a:t>(0,75 ponto)</a:t>
            </a:r>
            <a:r>
              <a:rPr lang="pt-BR" sz="1600" dirty="0">
                <a:latin typeface="Arial" panose="020B0604020202020204" pitchFamily="34" charset="0"/>
                <a:ea typeface="Times New Roman" panose="02020603050405020304" pitchFamily="18" charset="0"/>
                <a:cs typeface="Arial" panose="020B0604020202020204" pitchFamily="34" charset="0"/>
              </a:rPr>
              <a:t>Você sabe que a Lei da Gravitação de Newton, segundo a qual dois corpos se atraem na razão direta do produto de suas massa e na razão inversa do quadrado de suas distâncias pode ser escrita como F = G Mm/ r</a:t>
            </a:r>
            <a:r>
              <a:rPr lang="pt-BR" sz="1600" baseline="30000" dirty="0">
                <a:latin typeface="Arial" panose="020B0604020202020204" pitchFamily="34" charset="0"/>
                <a:ea typeface="Times New Roman" panose="02020603050405020304" pitchFamily="18" charset="0"/>
                <a:cs typeface="Arial" panose="020B0604020202020204" pitchFamily="34" charset="0"/>
              </a:rPr>
              <a:t>2</a:t>
            </a:r>
            <a:r>
              <a:rPr lang="pt-BR" sz="1600" dirty="0">
                <a:latin typeface="Arial" panose="020B0604020202020204" pitchFamily="34" charset="0"/>
                <a:ea typeface="Times New Roman" panose="02020603050405020304" pitchFamily="18" charset="0"/>
                <a:cs typeface="Arial" panose="020B0604020202020204" pitchFamily="34" charset="0"/>
              </a:rPr>
              <a:t>  (onde </a:t>
            </a:r>
            <a:r>
              <a:rPr lang="pt-BR" sz="1600" dirty="0" smtClean="0">
                <a:latin typeface="Arial" panose="020B0604020202020204" pitchFamily="34" charset="0"/>
                <a:ea typeface="Times New Roman" panose="02020603050405020304" pitchFamily="18" charset="0"/>
                <a:cs typeface="Arial" panose="020B0604020202020204" pitchFamily="34" charset="0"/>
              </a:rPr>
              <a:t>G</a:t>
            </a:r>
            <a:endParaRPr lang="pt-BR" sz="1600" dirty="0"/>
          </a:p>
        </p:txBody>
      </p:sp>
      <p:sp>
        <p:nvSpPr>
          <p:cNvPr id="7" name="Retângulo 6">
            <a:extLst>
              <a:ext uri="{FF2B5EF4-FFF2-40B4-BE49-F238E27FC236}">
                <a16:creationId xmlns:a16="http://schemas.microsoft.com/office/drawing/2014/main" id="{55921223-BB83-48C1-9ED9-211E398391FC}"/>
              </a:ext>
            </a:extLst>
          </p:cNvPr>
          <p:cNvSpPr/>
          <p:nvPr/>
        </p:nvSpPr>
        <p:spPr>
          <a:xfrm>
            <a:off x="118889" y="3140968"/>
            <a:ext cx="11593289" cy="1569660"/>
          </a:xfrm>
          <a:prstGeom prst="rect">
            <a:avLst/>
          </a:prstGeom>
        </p:spPr>
        <p:txBody>
          <a:bodyPr wrap="square">
            <a:spAutoFit/>
          </a:bodyPr>
          <a:lstStyle/>
          <a:p>
            <a:pPr algn="just">
              <a:lnSpc>
                <a:spcPct val="150000"/>
              </a:lnSpc>
              <a:spcAft>
                <a:spcPts val="0"/>
              </a:spcAft>
            </a:pPr>
            <a:r>
              <a:rPr lang="pt-BR" sz="1600" dirty="0">
                <a:latin typeface="Arial" panose="020B0604020202020204" pitchFamily="34" charset="0"/>
                <a:ea typeface="Times New Roman" panose="02020603050405020304" pitchFamily="18" charset="0"/>
                <a:cs typeface="Arial" panose="020B0604020202020204" pitchFamily="34" charset="0"/>
              </a:rPr>
              <a:t>Usando o conceito de conservação de energia (cinética e potencial gravitacional), </a:t>
            </a:r>
            <a:r>
              <a:rPr lang="pt-BR" sz="1600" u="sng" dirty="0">
                <a:latin typeface="Arial" panose="020B0604020202020204" pitchFamily="34" charset="0"/>
                <a:ea typeface="Times New Roman" panose="02020603050405020304" pitchFamily="18" charset="0"/>
                <a:cs typeface="Arial" panose="020B0604020202020204" pitchFamily="34" charset="0"/>
              </a:rPr>
              <a:t>demonstre</a:t>
            </a:r>
            <a:r>
              <a:rPr lang="pt-BR" sz="1600" dirty="0">
                <a:latin typeface="Arial" panose="020B0604020202020204" pitchFamily="34" charset="0"/>
                <a:ea typeface="Times New Roman" panose="02020603050405020304" pitchFamily="18" charset="0"/>
                <a:cs typeface="Arial" panose="020B0604020202020204" pitchFamily="34" charset="0"/>
              </a:rPr>
              <a:t> que a densidade crítica (</a:t>
            </a:r>
            <a:r>
              <a:rPr lang="pt-BR" sz="1600" dirty="0" err="1">
                <a:latin typeface="Arial" panose="020B0604020202020204" pitchFamily="34" charset="0"/>
                <a:ea typeface="Times New Roman" panose="02020603050405020304" pitchFamily="18" charset="0"/>
                <a:cs typeface="Arial" panose="020B0604020202020204" pitchFamily="34" charset="0"/>
              </a:rPr>
              <a:t>d</a:t>
            </a:r>
            <a:r>
              <a:rPr lang="pt-BR" sz="1600" baseline="-25000" dirty="0" err="1">
                <a:latin typeface="Arial" panose="020B0604020202020204" pitchFamily="34" charset="0"/>
                <a:ea typeface="Times New Roman" panose="02020603050405020304" pitchFamily="18" charset="0"/>
                <a:cs typeface="Arial" panose="020B0604020202020204" pitchFamily="34" charset="0"/>
              </a:rPr>
              <a:t>c</a:t>
            </a:r>
            <a:r>
              <a:rPr lang="pt-BR" sz="1600" dirty="0">
                <a:latin typeface="Arial" panose="020B0604020202020204" pitchFamily="34" charset="0"/>
                <a:ea typeface="Times New Roman" panose="02020603050405020304" pitchFamily="18" charset="0"/>
                <a:cs typeface="Arial" panose="020B0604020202020204" pitchFamily="34" charset="0"/>
              </a:rPr>
              <a:t>) de matéria no Universo é igual a </a:t>
            </a:r>
            <a:r>
              <a:rPr lang="pt-BR" sz="1600" dirty="0" err="1">
                <a:latin typeface="Arial" panose="020B0604020202020204" pitchFamily="34" charset="0"/>
                <a:ea typeface="Times New Roman" panose="02020603050405020304" pitchFamily="18" charset="0"/>
                <a:cs typeface="Arial" panose="020B0604020202020204" pitchFamily="34" charset="0"/>
              </a:rPr>
              <a:t>d</a:t>
            </a:r>
            <a:r>
              <a:rPr lang="pt-BR" sz="1600" baseline="-25000" dirty="0" err="1">
                <a:latin typeface="Arial" panose="020B0604020202020204" pitchFamily="34" charset="0"/>
                <a:ea typeface="Times New Roman" panose="02020603050405020304" pitchFamily="18" charset="0"/>
                <a:cs typeface="Arial" panose="020B0604020202020204" pitchFamily="34" charset="0"/>
              </a:rPr>
              <a:t>c</a:t>
            </a:r>
            <a:r>
              <a:rPr lang="pt-BR" sz="1600" baseline="-25000" dirty="0">
                <a:latin typeface="Arial" panose="020B0604020202020204" pitchFamily="34" charset="0"/>
                <a:ea typeface="Times New Roman" panose="02020603050405020304" pitchFamily="18" charset="0"/>
                <a:cs typeface="Arial" panose="020B0604020202020204" pitchFamily="34" charset="0"/>
              </a:rPr>
              <a:t> </a:t>
            </a:r>
            <a:r>
              <a:rPr lang="pt-BR" sz="1600" dirty="0">
                <a:latin typeface="Arial" panose="020B0604020202020204" pitchFamily="34" charset="0"/>
                <a:ea typeface="Times New Roman" panose="02020603050405020304" pitchFamily="18" charset="0"/>
                <a:cs typeface="Arial" panose="020B0604020202020204" pitchFamily="34" charset="0"/>
              </a:rPr>
              <a:t>= 3 H</a:t>
            </a:r>
            <a:r>
              <a:rPr lang="pt-BR" sz="1600" baseline="-25000" dirty="0">
                <a:latin typeface="Arial" panose="020B0604020202020204" pitchFamily="34" charset="0"/>
                <a:ea typeface="Times New Roman" panose="02020603050405020304" pitchFamily="18" charset="0"/>
                <a:cs typeface="Arial" panose="020B0604020202020204" pitchFamily="34" charset="0"/>
              </a:rPr>
              <a:t>o</a:t>
            </a:r>
            <a:r>
              <a:rPr lang="pt-BR" sz="1600" baseline="30000" dirty="0">
                <a:latin typeface="Arial" panose="020B0604020202020204" pitchFamily="34" charset="0"/>
                <a:ea typeface="Times New Roman" panose="02020603050405020304" pitchFamily="18" charset="0"/>
                <a:cs typeface="Arial" panose="020B0604020202020204" pitchFamily="34" charset="0"/>
              </a:rPr>
              <a:t>2</a:t>
            </a:r>
            <a:r>
              <a:rPr lang="pt-BR" sz="1600" dirty="0">
                <a:latin typeface="Arial" panose="020B0604020202020204" pitchFamily="34" charset="0"/>
                <a:ea typeface="Times New Roman" panose="02020603050405020304" pitchFamily="18" charset="0"/>
                <a:cs typeface="Arial" panose="020B0604020202020204" pitchFamily="34" charset="0"/>
              </a:rPr>
              <a:t> / (8 </a:t>
            </a:r>
            <a:r>
              <a:rPr lang="pt-BR" sz="16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BR" sz="1600" dirty="0">
                <a:latin typeface="Arial" panose="020B0604020202020204" pitchFamily="34" charset="0"/>
                <a:ea typeface="Times New Roman" panose="02020603050405020304" pitchFamily="18" charset="0"/>
                <a:cs typeface="Arial" panose="020B0604020202020204" pitchFamily="34" charset="0"/>
              </a:rPr>
              <a:t> G), onde H</a:t>
            </a:r>
            <a:r>
              <a:rPr lang="pt-BR" sz="1600" baseline="-25000" dirty="0">
                <a:latin typeface="Arial" panose="020B0604020202020204" pitchFamily="34" charset="0"/>
                <a:ea typeface="Times New Roman" panose="02020603050405020304" pitchFamily="18" charset="0"/>
                <a:cs typeface="Arial" panose="020B0604020202020204" pitchFamily="34" charset="0"/>
              </a:rPr>
              <a:t>o</a:t>
            </a:r>
            <a:r>
              <a:rPr lang="pt-BR" sz="1600" dirty="0">
                <a:latin typeface="Arial" panose="020B0604020202020204" pitchFamily="34" charset="0"/>
                <a:ea typeface="Times New Roman" panose="02020603050405020304" pitchFamily="18" charset="0"/>
                <a:cs typeface="Arial" panose="020B0604020202020204" pitchFamily="34" charset="0"/>
              </a:rPr>
              <a:t> ( =  70 km s</a:t>
            </a:r>
            <a:r>
              <a:rPr lang="pt-BR" sz="1600" baseline="30000" dirty="0">
                <a:latin typeface="Arial" panose="020B0604020202020204" pitchFamily="34" charset="0"/>
                <a:ea typeface="Times New Roman" panose="02020603050405020304" pitchFamily="18" charset="0"/>
                <a:cs typeface="Arial" panose="020B0604020202020204" pitchFamily="34" charset="0"/>
              </a:rPr>
              <a:t>-1</a:t>
            </a:r>
            <a:r>
              <a:rPr lang="pt-BR" sz="1600" dirty="0">
                <a:latin typeface="Arial" panose="020B0604020202020204" pitchFamily="34" charset="0"/>
                <a:ea typeface="Times New Roman" panose="02020603050405020304" pitchFamily="18" charset="0"/>
                <a:cs typeface="Arial" panose="020B0604020202020204" pitchFamily="34" charset="0"/>
              </a:rPr>
              <a:t>.Mpc</a:t>
            </a:r>
            <a:r>
              <a:rPr lang="pt-BR" sz="1600" baseline="30000" dirty="0">
                <a:latin typeface="Arial" panose="020B0604020202020204" pitchFamily="34" charset="0"/>
                <a:ea typeface="Times New Roman" panose="02020603050405020304" pitchFamily="18" charset="0"/>
                <a:cs typeface="Arial" panose="020B0604020202020204" pitchFamily="34" charset="0"/>
              </a:rPr>
              <a:t>-1</a:t>
            </a:r>
            <a:r>
              <a:rPr lang="pt-BR" sz="1600" dirty="0">
                <a:latin typeface="Arial" panose="020B0604020202020204" pitchFamily="34" charset="0"/>
                <a:ea typeface="Times New Roman" panose="02020603050405020304" pitchFamily="18" charset="0"/>
                <a:cs typeface="Arial" panose="020B0604020202020204" pitchFamily="34" charset="0"/>
              </a:rPr>
              <a:t>) é a constante de Hubble, e </a:t>
            </a:r>
            <a:r>
              <a:rPr lang="pt-BR" sz="16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BR" sz="1600" dirty="0">
                <a:latin typeface="Arial" panose="020B0604020202020204" pitchFamily="34" charset="0"/>
                <a:ea typeface="Times New Roman" panose="02020603050405020304" pitchFamily="18" charset="0"/>
                <a:cs typeface="Arial" panose="020B0604020202020204" pitchFamily="34" charset="0"/>
              </a:rPr>
              <a:t> = 3. </a:t>
            </a:r>
            <a:r>
              <a:rPr lang="pt-BR" sz="1600" u="sng" dirty="0">
                <a:latin typeface="Arial" panose="020B0604020202020204" pitchFamily="34" charset="0"/>
                <a:ea typeface="Times New Roman" panose="02020603050405020304" pitchFamily="18" charset="0"/>
                <a:cs typeface="Arial" panose="020B0604020202020204" pitchFamily="34" charset="0"/>
              </a:rPr>
              <a:t>Calcule</a:t>
            </a:r>
            <a:r>
              <a:rPr lang="pt-BR" sz="1600" dirty="0">
                <a:latin typeface="Arial" panose="020B0604020202020204" pitchFamily="34" charset="0"/>
                <a:ea typeface="Times New Roman" panose="02020603050405020304" pitchFamily="18" charset="0"/>
                <a:cs typeface="Arial" panose="020B0604020202020204" pitchFamily="34" charset="0"/>
              </a:rPr>
              <a:t> também o valor da densidade crítica do universo em unidade de g/cm</a:t>
            </a:r>
            <a:r>
              <a:rPr lang="pt-BR" sz="1600" baseline="30000" dirty="0">
                <a:latin typeface="Arial" panose="020B0604020202020204" pitchFamily="34" charset="0"/>
                <a:ea typeface="Times New Roman" panose="02020603050405020304" pitchFamily="18" charset="0"/>
                <a:cs typeface="Arial" panose="020B0604020202020204" pitchFamily="34" charset="0"/>
              </a:rPr>
              <a:t>3</a:t>
            </a:r>
            <a:r>
              <a:rPr lang="pt-BR" sz="1600" dirty="0">
                <a:latin typeface="Arial" panose="020B0604020202020204" pitchFamily="34" charset="0"/>
                <a:ea typeface="Times New Roman" panose="02020603050405020304" pitchFamily="18" charset="0"/>
                <a:cs typeface="Arial" panose="020B0604020202020204" pitchFamily="34" charset="0"/>
              </a:rPr>
              <a:t>. Chame este valor de d</a:t>
            </a:r>
            <a:r>
              <a:rPr lang="pt-BR" sz="1600" baseline="-25000" dirty="0">
                <a:latin typeface="Arial" panose="020B0604020202020204" pitchFamily="34" charset="0"/>
                <a:ea typeface="Times New Roman" panose="02020603050405020304" pitchFamily="18" charset="0"/>
                <a:cs typeface="Arial" panose="020B0604020202020204" pitchFamily="34" charset="0"/>
              </a:rPr>
              <a:t>o</a:t>
            </a:r>
            <a:r>
              <a:rPr lang="pt-BR" sz="16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r>
              <a:rPr lang="pt-BR" sz="1600" dirty="0">
                <a:latin typeface="Arial" panose="020B0604020202020204" pitchFamily="34" charset="0"/>
                <a:ea typeface="Times New Roman" panose="02020603050405020304" pitchFamily="18" charset="0"/>
                <a:cs typeface="Arial" panose="020B0604020202020204" pitchFamily="34" charset="0"/>
              </a:rPr>
              <a:t>Dado: 1 </a:t>
            </a:r>
            <a:r>
              <a:rPr lang="pt-BR" sz="1600" dirty="0" err="1">
                <a:latin typeface="Arial" panose="020B0604020202020204" pitchFamily="34" charset="0"/>
                <a:ea typeface="Times New Roman" panose="02020603050405020304" pitchFamily="18" charset="0"/>
                <a:cs typeface="Arial" panose="020B0604020202020204" pitchFamily="34" charset="0"/>
              </a:rPr>
              <a:t>Mpc</a:t>
            </a:r>
            <a:r>
              <a:rPr lang="pt-BR" sz="1600" dirty="0">
                <a:latin typeface="Arial" panose="020B0604020202020204" pitchFamily="34" charset="0"/>
                <a:ea typeface="Times New Roman" panose="02020603050405020304" pitchFamily="18" charset="0"/>
                <a:cs typeface="Arial" panose="020B0604020202020204" pitchFamily="34" charset="0"/>
              </a:rPr>
              <a:t>  = 10</a:t>
            </a:r>
            <a:r>
              <a:rPr lang="pt-BR" sz="1600" baseline="30000" dirty="0">
                <a:latin typeface="Arial" panose="020B0604020202020204" pitchFamily="34" charset="0"/>
                <a:ea typeface="Times New Roman" panose="02020603050405020304" pitchFamily="18" charset="0"/>
                <a:cs typeface="Arial" panose="020B0604020202020204" pitchFamily="34" charset="0"/>
              </a:rPr>
              <a:t>6</a:t>
            </a:r>
            <a:r>
              <a:rPr lang="pt-BR" sz="1600" dirty="0">
                <a:latin typeface="Arial" panose="020B0604020202020204" pitchFamily="34" charset="0"/>
                <a:ea typeface="Times New Roman" panose="02020603050405020304" pitchFamily="18" charset="0"/>
                <a:cs typeface="Arial" panose="020B0604020202020204" pitchFamily="34" charset="0"/>
              </a:rPr>
              <a:t> Parsec e utilize 1 Parsec = 3 x 10</a:t>
            </a:r>
            <a:r>
              <a:rPr lang="pt-BR" sz="1600" baseline="30000" dirty="0">
                <a:latin typeface="Arial" panose="020B0604020202020204" pitchFamily="34" charset="0"/>
                <a:ea typeface="Times New Roman" panose="02020603050405020304" pitchFamily="18" charset="0"/>
                <a:cs typeface="Arial" panose="020B0604020202020204" pitchFamily="34" charset="0"/>
              </a:rPr>
              <a:t>18</a:t>
            </a:r>
            <a:r>
              <a:rPr lang="pt-BR" sz="1600" dirty="0">
                <a:latin typeface="Arial" panose="020B0604020202020204" pitchFamily="34" charset="0"/>
                <a:ea typeface="Times New Roman" panose="02020603050405020304" pitchFamily="18" charset="0"/>
                <a:cs typeface="Arial" panose="020B0604020202020204" pitchFamily="34" charset="0"/>
              </a:rPr>
              <a:t> cm</a:t>
            </a:r>
          </a:p>
        </p:txBody>
      </p:sp>
      <p:sp>
        <p:nvSpPr>
          <p:cNvPr id="8" name="Retângulo 7">
            <a:extLst>
              <a:ext uri="{FF2B5EF4-FFF2-40B4-BE49-F238E27FC236}">
                <a16:creationId xmlns:a16="http://schemas.microsoft.com/office/drawing/2014/main" id="{64ADDF7D-5F48-4F89-8C8F-597FCF170199}"/>
              </a:ext>
            </a:extLst>
          </p:cNvPr>
          <p:cNvSpPr/>
          <p:nvPr/>
        </p:nvSpPr>
        <p:spPr>
          <a:xfrm>
            <a:off x="1271017" y="5077828"/>
            <a:ext cx="9361040" cy="1477328"/>
          </a:xfrm>
          <a:prstGeom prst="rect">
            <a:avLst/>
          </a:prstGeom>
        </p:spPr>
        <p:txBody>
          <a:bodyPr wrap="square">
            <a:spAutoFit/>
          </a:bodyPr>
          <a:lstStyle/>
          <a:p>
            <a:pPr algn="just">
              <a:lnSpc>
                <a:spcPct val="150000"/>
              </a:lnSpc>
            </a:pPr>
            <a:r>
              <a:rPr lang="pt-BR" sz="1500" b="1" dirty="0">
                <a:solidFill>
                  <a:srgbClr val="002060"/>
                </a:solidFill>
                <a:latin typeface="Arial" panose="020B0604020202020204" pitchFamily="34" charset="0"/>
                <a:ea typeface="Times New Roman" panose="02020603050405020304" pitchFamily="18" charset="0"/>
                <a:cs typeface="Arial" panose="020B0604020202020204" pitchFamily="34" charset="0"/>
              </a:rPr>
              <a:t>Dica:</a:t>
            </a:r>
            <a:r>
              <a:rPr lang="pt-BR"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 Para resolver 8a você deve supor que a energia total do sistema é igual a 0, ou seja, que a energia cinética e potencial gravitacional se igualam sempre. Em algum instante a lei de Hubble ( v = H</a:t>
            </a:r>
            <a:r>
              <a:rPr lang="pt-BR" sz="1500" baseline="-25000" dirty="0">
                <a:solidFill>
                  <a:srgbClr val="002060"/>
                </a:solidFill>
                <a:latin typeface="Arial" panose="020B0604020202020204" pitchFamily="34" charset="0"/>
                <a:ea typeface="Times New Roman" panose="02020603050405020304" pitchFamily="18" charset="0"/>
                <a:cs typeface="Arial" panose="020B0604020202020204" pitchFamily="34" charset="0"/>
              </a:rPr>
              <a:t>o</a:t>
            </a:r>
            <a:r>
              <a:rPr lang="pt-BR"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 r ) deve ser introduzida na relação de conservação de energia e deve-se lembrar que a densidade é d = 3 M </a:t>
            </a:r>
            <a:r>
              <a:rPr lang="pt-BR" sz="1500" i="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pt-BR"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(4 p r</a:t>
            </a:r>
            <a:r>
              <a:rPr lang="pt-BR" sz="15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pt-BR"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 (M é a massa total das galáxias contidas numa esfera de raio r, ou seja, dentro de um volume esférico V).</a:t>
            </a:r>
            <a:endParaRPr lang="pt-BR" sz="1500" dirty="0">
              <a:solidFill>
                <a:srgbClr val="002060"/>
              </a:solidFill>
              <a:latin typeface="Arial" panose="020B0604020202020204" pitchFamily="34" charset="0"/>
              <a:cs typeface="Arial" panose="020B0604020202020204" pitchFamily="34" charset="0"/>
            </a:endParaRPr>
          </a:p>
        </p:txBody>
      </p:sp>
      <p:sp>
        <p:nvSpPr>
          <p:cNvPr id="9" name="Retângulo 8"/>
          <p:cNvSpPr/>
          <p:nvPr/>
        </p:nvSpPr>
        <p:spPr>
          <a:xfrm>
            <a:off x="128125" y="2276872"/>
            <a:ext cx="11521280" cy="830997"/>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 6 x 10</a:t>
            </a:r>
            <a:r>
              <a:rPr lang="pt-BR" sz="1600" baseline="30000" dirty="0">
                <a:latin typeface="Arial" panose="020B0604020202020204" pitchFamily="34" charset="0"/>
                <a:ea typeface="Times New Roman" panose="02020603050405020304" pitchFamily="18" charset="0"/>
                <a:cs typeface="Arial" panose="020B0604020202020204" pitchFamily="34" charset="0"/>
              </a:rPr>
              <a:t>-8 </a:t>
            </a:r>
            <a:r>
              <a:rPr lang="pt-BR" sz="1600" dirty="0" err="1">
                <a:latin typeface="Arial" panose="020B0604020202020204" pitchFamily="34" charset="0"/>
                <a:ea typeface="Times New Roman" panose="02020603050405020304" pitchFamily="18" charset="0"/>
                <a:cs typeface="Arial" panose="020B0604020202020204" pitchFamily="34" charset="0"/>
              </a:rPr>
              <a:t>dyn</a:t>
            </a:r>
            <a:r>
              <a:rPr lang="pt-BR" sz="1600" dirty="0">
                <a:latin typeface="Arial" panose="020B0604020202020204" pitchFamily="34" charset="0"/>
                <a:ea typeface="Times New Roman" panose="02020603050405020304" pitchFamily="18" charset="0"/>
                <a:cs typeface="Arial" panose="020B0604020202020204" pitchFamily="34" charset="0"/>
              </a:rPr>
              <a:t> cm</a:t>
            </a:r>
            <a:r>
              <a:rPr lang="pt-BR" sz="1600" baseline="30000" dirty="0">
                <a:latin typeface="Arial" panose="020B0604020202020204" pitchFamily="34" charset="0"/>
                <a:ea typeface="Times New Roman" panose="02020603050405020304" pitchFamily="18" charset="0"/>
                <a:cs typeface="Arial" panose="020B0604020202020204" pitchFamily="34" charset="0"/>
              </a:rPr>
              <a:t>2</a:t>
            </a:r>
            <a:r>
              <a:rPr lang="pt-BR" sz="1600" dirty="0">
                <a:latin typeface="Arial" panose="020B0604020202020204" pitchFamily="34" charset="0"/>
                <a:ea typeface="Times New Roman" panose="02020603050405020304" pitchFamily="18" charset="0"/>
                <a:cs typeface="Arial" panose="020B0604020202020204" pitchFamily="34" charset="0"/>
              </a:rPr>
              <a:t> g</a:t>
            </a:r>
            <a:r>
              <a:rPr lang="pt-BR" sz="1600" baseline="30000" dirty="0">
                <a:latin typeface="Arial" panose="020B0604020202020204" pitchFamily="34" charset="0"/>
                <a:ea typeface="Times New Roman" panose="02020603050405020304" pitchFamily="18" charset="0"/>
                <a:cs typeface="Arial" panose="020B0604020202020204" pitchFamily="34" charset="0"/>
              </a:rPr>
              <a:t>–2 </a:t>
            </a:r>
            <a:r>
              <a:rPr lang="pt-BR" sz="1600" dirty="0">
                <a:latin typeface="Arial" panose="020B0604020202020204" pitchFamily="34" charset="0"/>
                <a:ea typeface="Times New Roman" panose="02020603050405020304" pitchFamily="18" charset="0"/>
                <a:cs typeface="Arial" panose="020B0604020202020204" pitchFamily="34" charset="0"/>
              </a:rPr>
              <a:t> é a constante de gravitação universal e r, m e M são, respectivamente, a distância e as massas dos corpos considerados) e, portanto,  a energia potencial associada é dada por U = G Mm/ r.</a:t>
            </a:r>
            <a:endParaRPr lang="pt-BR" sz="1600" dirty="0"/>
          </a:p>
        </p:txBody>
      </p:sp>
    </p:spTree>
    <p:extLst>
      <p:ext uri="{BB962C8B-B14F-4D97-AF65-F5344CB8AC3E}">
        <p14:creationId xmlns:p14="http://schemas.microsoft.com/office/powerpoint/2010/main" val="5633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E8011C1-1EC2-42E3-8710-BAA88A624FC1}"/>
              </a:ext>
            </a:extLst>
          </p:cNvPr>
          <p:cNvSpPr/>
          <p:nvPr/>
        </p:nvSpPr>
        <p:spPr>
          <a:xfrm>
            <a:off x="116632" y="131580"/>
            <a:ext cx="8064896" cy="1893339"/>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1) (1 ponto) </a:t>
            </a:r>
            <a:r>
              <a:rPr lang="pt-BR" sz="1600" dirty="0">
                <a:latin typeface="Arial" panose="020B0604020202020204" pitchFamily="34" charset="0"/>
                <a:ea typeface="Times New Roman" panose="02020603050405020304" pitchFamily="18" charset="0"/>
                <a:cs typeface="Arial" panose="020B0604020202020204" pitchFamily="34" charset="0"/>
              </a:rPr>
              <a:t>A Precessão dos Equinócios é um fenômeno astronômico sutil que compõe o movimento da Terra. Foi medida ainda na Antiguidade pelo astrônomo grego </a:t>
            </a:r>
            <a:r>
              <a:rPr lang="pt-BR" sz="1600" dirty="0" err="1">
                <a:latin typeface="Arial" panose="020B0604020202020204" pitchFamily="34" charset="0"/>
                <a:ea typeface="Times New Roman" panose="02020603050405020304" pitchFamily="18" charset="0"/>
                <a:cs typeface="Arial" panose="020B0604020202020204" pitchFamily="34" charset="0"/>
              </a:rPr>
              <a:t>Hiparco</a:t>
            </a:r>
            <a:r>
              <a:rPr lang="pt-BR" sz="1600" dirty="0">
                <a:latin typeface="Arial" panose="020B0604020202020204" pitchFamily="34" charset="0"/>
                <a:ea typeface="Times New Roman" panose="02020603050405020304" pitchFamily="18" charset="0"/>
                <a:cs typeface="Arial" panose="020B0604020202020204" pitchFamily="34" charset="0"/>
              </a:rPr>
              <a:t> de Nicéia, já no segundo século antes de Cristo. Este nome, que pode parecer estranho, designa uma pequena e uniforme variação da direção do eixo de rotação terrestre.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A4352C18-E509-4DF6-AA5B-57E5988EBA08}"/>
              </a:ext>
            </a:extLst>
          </p:cNvPr>
          <p:cNvSpPr/>
          <p:nvPr/>
        </p:nvSpPr>
        <p:spPr>
          <a:xfrm>
            <a:off x="121146" y="2132856"/>
            <a:ext cx="11665297" cy="1524007"/>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É como se a Terra fosse um imenso pião, que roda velozmente em torno de seu próprio eixo mas que, por não ficar inteiramente na vertical com relação ao solo, tem este mesmo eixo de rotação a girar bem mais lentamente ao redor da perpendicular com relação ao solo. Devido a ele, a passagem do Sol de um hemisfério celeste ao outro durante o seu movimento aparente anual ocorre sempre em um ponto diferente com relação ao resto das estrelas.</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EA18A953-F31F-4354-A7D7-82A12966D238}"/>
              </a:ext>
            </a:extLst>
          </p:cNvPr>
          <p:cNvSpPr/>
          <p:nvPr/>
        </p:nvSpPr>
        <p:spPr>
          <a:xfrm>
            <a:off x="125635" y="3758617"/>
            <a:ext cx="11660808" cy="2262671"/>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Ou seja, os dois pontos nos quais o Sol cruza o equador celeste (equinócios) em seu movimento anual sempre se deslocam de ano para ano (</a:t>
            </a:r>
            <a:r>
              <a:rPr lang="pt-BR" sz="1600" dirty="0" err="1">
                <a:latin typeface="Arial" panose="020B0604020202020204" pitchFamily="34" charset="0"/>
                <a:ea typeface="Times New Roman" panose="02020603050405020304" pitchFamily="18" charset="0"/>
                <a:cs typeface="Arial" panose="020B0604020202020204" pitchFamily="34" charset="0"/>
              </a:rPr>
              <a:t>precessionam</a:t>
            </a:r>
            <a:r>
              <a:rPr lang="pt-BR" sz="1600" dirty="0">
                <a:latin typeface="Arial" panose="020B0604020202020204" pitchFamily="34" charset="0"/>
                <a:ea typeface="Times New Roman" panose="02020603050405020304" pitchFamily="18" charset="0"/>
                <a:cs typeface="Arial" panose="020B0604020202020204" pitchFamily="34" charset="0"/>
              </a:rPr>
              <a:t>). Esta passagem é, aliás, uma definição de equinócio mais ao gosto dos astrônomos, por ser algo que eles podem medir no céu. Afinal, você sabe que os equinócios ocorrem em dias nos quais a duração do período diurno é igual à do noturno em ambos os hemisférios. Nestes dias também começam o outono e a primavera (um em cada hemisfério, claro!)  É fácil imaginar o contrário então: a precessão dos equinócios causa uma mudança contínua na posição das constelações zodiacais em relação ao equador celeste. </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085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AF1BFC0-4536-40C0-A6B4-C4C5ADE5397F}"/>
              </a:ext>
            </a:extLst>
          </p:cNvPr>
          <p:cNvSpPr/>
          <p:nvPr/>
        </p:nvSpPr>
        <p:spPr>
          <a:xfrm>
            <a:off x="190897" y="260648"/>
            <a:ext cx="1300356"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8C1BD253-FA99-4743-9357-615AC7B95968}"/>
              </a:ext>
            </a:extLst>
          </p:cNvPr>
          <p:cNvSpPr/>
          <p:nvPr/>
        </p:nvSpPr>
        <p:spPr>
          <a:xfrm>
            <a:off x="190897" y="620900"/>
            <a:ext cx="7992888" cy="1269578"/>
          </a:xfrm>
          <a:prstGeom prst="rect">
            <a:avLst/>
          </a:prstGeom>
        </p:spPr>
        <p:txBody>
          <a:bodyPr wrap="square">
            <a:spAutoFit/>
          </a:bodyPr>
          <a:lstStyle/>
          <a:p>
            <a:pPr algn="just">
              <a:lnSpc>
                <a:spcPct val="150000"/>
              </a:lnSpc>
              <a:spcAft>
                <a:spcPts val="0"/>
              </a:spcAft>
            </a:pPr>
            <a:r>
              <a:rPr lang="pt-BR"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Supondo que o universo é esférico e contém uma massa M num raio  r , sua densidade crítica é dada por </a:t>
            </a:r>
            <a:r>
              <a:rPr lang="pt-BR" sz="17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a:t>
            </a:r>
            <a:r>
              <a:rPr lang="pt-BR" sz="1700" baseline="-250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a:t>
            </a:r>
            <a:r>
              <a:rPr lang="pt-BR"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 Massa / volume, onde o volume de uma esfera é dado por 4p r</a:t>
            </a:r>
            <a:r>
              <a:rPr lang="pt-BR" sz="17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r>
              <a:rPr lang="pt-BR"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 3, logo a densidade é: </a:t>
            </a:r>
            <a:endParaRPr lang="pt-BR" sz="17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61BC21D6-8377-4CF3-83C4-6472788E5E2A}"/>
              </a:ext>
            </a:extLst>
          </p:cNvPr>
          <p:cNvSpPr/>
          <p:nvPr/>
        </p:nvSpPr>
        <p:spPr>
          <a:xfrm>
            <a:off x="4184785" y="1405731"/>
            <a:ext cx="2630848" cy="436273"/>
          </a:xfrm>
          <a:prstGeom prst="rect">
            <a:avLst/>
          </a:prstGeom>
        </p:spPr>
        <p:txBody>
          <a:bodyPr wrap="none">
            <a:spAutoFit/>
          </a:bodyPr>
          <a:lstStyle/>
          <a:p>
            <a:pPr algn="just">
              <a:lnSpc>
                <a:spcPct val="150000"/>
              </a:lnSpc>
              <a:spcAft>
                <a:spcPts val="0"/>
              </a:spcAft>
            </a:pPr>
            <a:r>
              <a:rPr lang="pt-BR" sz="17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a:t>
            </a:r>
            <a:r>
              <a:rPr lang="pt-BR" sz="1700" baseline="-250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a:t>
            </a:r>
            <a:r>
              <a:rPr lang="pt-BR"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 3 M / ( 4 p r</a:t>
            </a:r>
            <a:r>
              <a:rPr lang="pt-BR" sz="17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 </a:t>
            </a:r>
            <a:r>
              <a:rPr lang="pt-BR"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[Eq. 1]</a:t>
            </a:r>
            <a:endParaRPr lang="pt-BR" sz="17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B29DBC61-EE68-4D4B-AB65-8DF030D20B4C}"/>
              </a:ext>
            </a:extLst>
          </p:cNvPr>
          <p:cNvSpPr/>
          <p:nvPr/>
        </p:nvSpPr>
        <p:spPr>
          <a:xfrm>
            <a:off x="190897" y="2204864"/>
            <a:ext cx="9542682" cy="484748"/>
          </a:xfrm>
          <a:prstGeom prst="rect">
            <a:avLst/>
          </a:prstGeom>
        </p:spPr>
        <p:txBody>
          <a:bodyPr wrap="square">
            <a:spAutoFit/>
          </a:bodyPr>
          <a:lstStyle/>
          <a:p>
            <a:pPr algn="just">
              <a:lnSpc>
                <a:spcPct val="150000"/>
              </a:lnSpc>
              <a:spcAft>
                <a:spcPts val="0"/>
              </a:spcAft>
            </a:pPr>
            <a:r>
              <a:rPr lang="pt-BR"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Da lei de conservação de energia (Energia cinética = Energia potencial gravitacional) temos:</a:t>
            </a:r>
            <a:endParaRPr lang="pt-BR" sz="17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a:extLst>
              <a:ext uri="{FF2B5EF4-FFF2-40B4-BE49-F238E27FC236}">
                <a16:creationId xmlns:a16="http://schemas.microsoft.com/office/drawing/2014/main" id="{B9CB41B1-8E91-44D3-AE90-FCFF5483F8C4}"/>
              </a:ext>
            </a:extLst>
          </p:cNvPr>
          <p:cNvSpPr/>
          <p:nvPr/>
        </p:nvSpPr>
        <p:spPr>
          <a:xfrm>
            <a:off x="1611403" y="2947766"/>
            <a:ext cx="974947"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mv</a:t>
            </a:r>
            <a:r>
              <a:rPr lang="pt-BR" sz="1700" baseline="30000" dirty="0">
                <a:solidFill>
                  <a:srgbClr val="FF0000"/>
                </a:solidFill>
                <a:latin typeface="Times New Roman" panose="02020603050405020304" pitchFamily="18" charset="0"/>
                <a:ea typeface="Times New Roman" panose="02020603050405020304" pitchFamily="18" charset="0"/>
              </a:rPr>
              <a:t>2 </a:t>
            </a:r>
            <a:r>
              <a:rPr lang="pt-BR" sz="1700" dirty="0">
                <a:solidFill>
                  <a:srgbClr val="FF0000"/>
                </a:solidFill>
                <a:latin typeface="Times New Roman" panose="02020603050405020304" pitchFamily="18" charset="0"/>
                <a:ea typeface="Times New Roman" panose="02020603050405020304" pitchFamily="18" charset="0"/>
              </a:rPr>
              <a:t>/ 2 =</a:t>
            </a:r>
            <a:endParaRPr lang="pt-BR" sz="1700" dirty="0">
              <a:solidFill>
                <a:srgbClr val="FF0000"/>
              </a:solidFill>
            </a:endParaRPr>
          </a:p>
        </p:txBody>
      </p:sp>
      <p:sp>
        <p:nvSpPr>
          <p:cNvPr id="8" name="Retângulo 7">
            <a:extLst>
              <a:ext uri="{FF2B5EF4-FFF2-40B4-BE49-F238E27FC236}">
                <a16:creationId xmlns:a16="http://schemas.microsoft.com/office/drawing/2014/main" id="{5A340F89-29AD-4920-89BA-7A23207472B5}"/>
              </a:ext>
            </a:extLst>
          </p:cNvPr>
          <p:cNvSpPr/>
          <p:nvPr/>
        </p:nvSpPr>
        <p:spPr>
          <a:xfrm>
            <a:off x="2499939" y="2947766"/>
            <a:ext cx="930063" cy="353943"/>
          </a:xfrm>
          <a:prstGeom prst="rect">
            <a:avLst/>
          </a:prstGeom>
        </p:spPr>
        <p:txBody>
          <a:bodyPr wrap="none">
            <a:spAutoFit/>
          </a:bodyPr>
          <a:lstStyle/>
          <a:p>
            <a:pPr algn="just"/>
            <a:r>
              <a:rPr lang="pt-BR" sz="1700" dirty="0" err="1">
                <a:solidFill>
                  <a:srgbClr val="FF0000"/>
                </a:solidFill>
                <a:latin typeface="Times New Roman" panose="02020603050405020304" pitchFamily="18" charset="0"/>
                <a:ea typeface="Times New Roman" panose="02020603050405020304" pitchFamily="18" charset="0"/>
              </a:rPr>
              <a:t>G.M.m</a:t>
            </a:r>
            <a:r>
              <a:rPr lang="pt-BR" sz="1700" dirty="0">
                <a:solidFill>
                  <a:srgbClr val="FF0000"/>
                </a:solidFill>
                <a:latin typeface="Times New Roman" panose="02020603050405020304" pitchFamily="18" charset="0"/>
                <a:ea typeface="Times New Roman" panose="02020603050405020304" pitchFamily="18" charset="0"/>
              </a:rPr>
              <a:t> /</a:t>
            </a:r>
            <a:endParaRPr lang="pt-BR" sz="1700" dirty="0">
              <a:solidFill>
                <a:srgbClr val="FF0000"/>
              </a:solidFill>
            </a:endParaRPr>
          </a:p>
        </p:txBody>
      </p:sp>
      <p:sp>
        <p:nvSpPr>
          <p:cNvPr id="9" name="Retângulo 8">
            <a:extLst>
              <a:ext uri="{FF2B5EF4-FFF2-40B4-BE49-F238E27FC236}">
                <a16:creationId xmlns:a16="http://schemas.microsoft.com/office/drawing/2014/main" id="{260AD9E1-2FE4-4866-90D2-C313B028B954}"/>
              </a:ext>
            </a:extLst>
          </p:cNvPr>
          <p:cNvSpPr/>
          <p:nvPr/>
        </p:nvSpPr>
        <p:spPr>
          <a:xfrm>
            <a:off x="3342477" y="2947766"/>
            <a:ext cx="256802"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r</a:t>
            </a:r>
            <a:endParaRPr lang="pt-BR" sz="1700" dirty="0">
              <a:solidFill>
                <a:srgbClr val="FF0000"/>
              </a:solidFill>
            </a:endParaRPr>
          </a:p>
        </p:txBody>
      </p:sp>
      <p:sp>
        <p:nvSpPr>
          <p:cNvPr id="10" name="Retângulo 9">
            <a:extLst>
              <a:ext uri="{FF2B5EF4-FFF2-40B4-BE49-F238E27FC236}">
                <a16:creationId xmlns:a16="http://schemas.microsoft.com/office/drawing/2014/main" id="{B8F55234-2D8C-4653-82BA-DE5F23F69758}"/>
              </a:ext>
            </a:extLst>
          </p:cNvPr>
          <p:cNvSpPr/>
          <p:nvPr/>
        </p:nvSpPr>
        <p:spPr>
          <a:xfrm>
            <a:off x="3605736" y="2947766"/>
            <a:ext cx="8708048" cy="353943"/>
          </a:xfrm>
          <a:prstGeom prst="rect">
            <a:avLst/>
          </a:prstGeom>
        </p:spPr>
        <p:txBody>
          <a:bodyPr wrap="squar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[Eq. 2].   Substituindo a lei de Hubble (v = H</a:t>
            </a:r>
            <a:r>
              <a:rPr lang="pt-BR" sz="1700" baseline="-25000" dirty="0">
                <a:solidFill>
                  <a:srgbClr val="FF0000"/>
                </a:solidFill>
                <a:latin typeface="Times New Roman" panose="02020603050405020304" pitchFamily="18" charset="0"/>
                <a:ea typeface="Times New Roman" panose="02020603050405020304" pitchFamily="18" charset="0"/>
              </a:rPr>
              <a:t>o</a:t>
            </a:r>
            <a:r>
              <a:rPr lang="pt-BR" sz="1700" dirty="0">
                <a:solidFill>
                  <a:srgbClr val="FF0000"/>
                </a:solidFill>
                <a:latin typeface="Times New Roman" panose="02020603050405020304" pitchFamily="18" charset="0"/>
                <a:ea typeface="Times New Roman" panose="02020603050405020304" pitchFamily="18" charset="0"/>
              </a:rPr>
              <a:t> r) na [Eq. 2], obtemos:</a:t>
            </a:r>
            <a:endParaRPr lang="pt-BR" sz="1700" dirty="0">
              <a:solidFill>
                <a:srgbClr val="FF0000"/>
              </a:solidFill>
            </a:endParaRPr>
          </a:p>
        </p:txBody>
      </p:sp>
      <p:sp>
        <p:nvSpPr>
          <p:cNvPr id="11" name="Retângulo 10">
            <a:extLst>
              <a:ext uri="{FF2B5EF4-FFF2-40B4-BE49-F238E27FC236}">
                <a16:creationId xmlns:a16="http://schemas.microsoft.com/office/drawing/2014/main" id="{A6468635-3290-44C6-AECE-445534B53D5B}"/>
              </a:ext>
            </a:extLst>
          </p:cNvPr>
          <p:cNvSpPr/>
          <p:nvPr/>
        </p:nvSpPr>
        <p:spPr>
          <a:xfrm>
            <a:off x="2204986" y="3739854"/>
            <a:ext cx="1205779"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m ( H</a:t>
            </a:r>
            <a:r>
              <a:rPr lang="pt-BR" sz="1700" baseline="-25000" dirty="0">
                <a:solidFill>
                  <a:srgbClr val="FF0000"/>
                </a:solidFill>
                <a:latin typeface="Times New Roman" panose="02020603050405020304" pitchFamily="18" charset="0"/>
                <a:ea typeface="Times New Roman" panose="02020603050405020304" pitchFamily="18" charset="0"/>
              </a:rPr>
              <a:t>o</a:t>
            </a:r>
            <a:r>
              <a:rPr lang="pt-BR" sz="1700" dirty="0">
                <a:solidFill>
                  <a:srgbClr val="FF0000"/>
                </a:solidFill>
                <a:latin typeface="Times New Roman" panose="02020603050405020304" pitchFamily="18" charset="0"/>
                <a:ea typeface="Times New Roman" panose="02020603050405020304" pitchFamily="18" charset="0"/>
              </a:rPr>
              <a:t> r )</a:t>
            </a:r>
            <a:r>
              <a:rPr lang="pt-BR" sz="1700" baseline="30000" dirty="0">
                <a:solidFill>
                  <a:srgbClr val="FF0000"/>
                </a:solidFill>
                <a:latin typeface="Times New Roman" panose="02020603050405020304" pitchFamily="18" charset="0"/>
                <a:ea typeface="Times New Roman" panose="02020603050405020304" pitchFamily="18" charset="0"/>
              </a:rPr>
              <a:t>2</a:t>
            </a:r>
            <a:r>
              <a:rPr lang="pt-BR" sz="1700" dirty="0">
                <a:solidFill>
                  <a:srgbClr val="FF0000"/>
                </a:solidFill>
                <a:latin typeface="Times New Roman" panose="02020603050405020304" pitchFamily="18" charset="0"/>
                <a:ea typeface="Times New Roman" panose="02020603050405020304" pitchFamily="18" charset="0"/>
              </a:rPr>
              <a:t> /</a:t>
            </a:r>
            <a:endParaRPr lang="pt-BR" sz="1700" dirty="0">
              <a:solidFill>
                <a:srgbClr val="FF0000"/>
              </a:solidFill>
            </a:endParaRPr>
          </a:p>
        </p:txBody>
      </p:sp>
      <p:sp>
        <p:nvSpPr>
          <p:cNvPr id="12" name="Retângulo 11">
            <a:extLst>
              <a:ext uri="{FF2B5EF4-FFF2-40B4-BE49-F238E27FC236}">
                <a16:creationId xmlns:a16="http://schemas.microsoft.com/office/drawing/2014/main" id="{38F86403-A67D-4A7F-8674-8D3CE522D37E}"/>
              </a:ext>
            </a:extLst>
          </p:cNvPr>
          <p:cNvSpPr/>
          <p:nvPr/>
        </p:nvSpPr>
        <p:spPr>
          <a:xfrm>
            <a:off x="3283663" y="3739854"/>
            <a:ext cx="526106"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2 = </a:t>
            </a:r>
            <a:endParaRPr lang="pt-BR" sz="1700" dirty="0">
              <a:solidFill>
                <a:srgbClr val="FF0000"/>
              </a:solidFill>
            </a:endParaRPr>
          </a:p>
        </p:txBody>
      </p:sp>
      <p:sp>
        <p:nvSpPr>
          <p:cNvPr id="13" name="Retângulo 12">
            <a:extLst>
              <a:ext uri="{FF2B5EF4-FFF2-40B4-BE49-F238E27FC236}">
                <a16:creationId xmlns:a16="http://schemas.microsoft.com/office/drawing/2014/main" id="{C262307D-6312-4FBE-97B0-A07AFA2C7AFE}"/>
              </a:ext>
            </a:extLst>
          </p:cNvPr>
          <p:cNvSpPr/>
          <p:nvPr/>
        </p:nvSpPr>
        <p:spPr>
          <a:xfrm>
            <a:off x="3796083" y="3739854"/>
            <a:ext cx="984565" cy="353943"/>
          </a:xfrm>
          <a:prstGeom prst="rect">
            <a:avLst/>
          </a:prstGeom>
        </p:spPr>
        <p:txBody>
          <a:bodyPr wrap="none">
            <a:spAutoFit/>
          </a:bodyPr>
          <a:lstStyle/>
          <a:p>
            <a:pPr algn="just"/>
            <a:r>
              <a:rPr lang="pt-BR" sz="1700" dirty="0" err="1">
                <a:solidFill>
                  <a:srgbClr val="FF0000"/>
                </a:solidFill>
                <a:latin typeface="Times New Roman" panose="02020603050405020304" pitchFamily="18" charset="0"/>
                <a:ea typeface="Times New Roman" panose="02020603050405020304" pitchFamily="18" charset="0"/>
              </a:rPr>
              <a:t>G.M.m</a:t>
            </a:r>
            <a:r>
              <a:rPr lang="pt-BR" sz="1700" dirty="0">
                <a:solidFill>
                  <a:srgbClr val="FF0000"/>
                </a:solidFill>
                <a:latin typeface="Times New Roman" panose="02020603050405020304" pitchFamily="18" charset="0"/>
                <a:ea typeface="Times New Roman" panose="02020603050405020304" pitchFamily="18" charset="0"/>
              </a:rPr>
              <a:t> / </a:t>
            </a:r>
            <a:endParaRPr lang="pt-BR" sz="1700" dirty="0">
              <a:solidFill>
                <a:srgbClr val="FF0000"/>
              </a:solidFill>
            </a:endParaRPr>
          </a:p>
        </p:txBody>
      </p:sp>
      <p:sp>
        <p:nvSpPr>
          <p:cNvPr id="14" name="Retângulo 13">
            <a:extLst>
              <a:ext uri="{FF2B5EF4-FFF2-40B4-BE49-F238E27FC236}">
                <a16:creationId xmlns:a16="http://schemas.microsoft.com/office/drawing/2014/main" id="{05B838CA-C639-408F-8F0E-F0EBC9DE20DC}"/>
              </a:ext>
            </a:extLst>
          </p:cNvPr>
          <p:cNvSpPr/>
          <p:nvPr/>
        </p:nvSpPr>
        <p:spPr>
          <a:xfrm>
            <a:off x="4653287" y="3739854"/>
            <a:ext cx="256802"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r</a:t>
            </a:r>
            <a:endParaRPr lang="pt-BR" sz="1700" dirty="0">
              <a:solidFill>
                <a:srgbClr val="FF0000"/>
              </a:solidFill>
            </a:endParaRPr>
          </a:p>
        </p:txBody>
      </p:sp>
      <p:sp>
        <p:nvSpPr>
          <p:cNvPr id="15" name="Retângulo 14">
            <a:extLst>
              <a:ext uri="{FF2B5EF4-FFF2-40B4-BE49-F238E27FC236}">
                <a16:creationId xmlns:a16="http://schemas.microsoft.com/office/drawing/2014/main" id="{E5DF0161-5ED4-4D95-A316-329A85E2F445}"/>
              </a:ext>
            </a:extLst>
          </p:cNvPr>
          <p:cNvSpPr/>
          <p:nvPr/>
        </p:nvSpPr>
        <p:spPr>
          <a:xfrm>
            <a:off x="4914897" y="3739854"/>
            <a:ext cx="5041573"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[Eq. 3]. Cancelando m e </a:t>
            </a:r>
            <a:r>
              <a:rPr lang="pt-BR" sz="1700" dirty="0" err="1">
                <a:solidFill>
                  <a:srgbClr val="FF0000"/>
                </a:solidFill>
                <a:latin typeface="Times New Roman" panose="02020603050405020304" pitchFamily="18" charset="0"/>
                <a:ea typeface="Times New Roman" panose="02020603050405020304" pitchFamily="18" charset="0"/>
              </a:rPr>
              <a:t>re-arranjando</a:t>
            </a:r>
            <a:r>
              <a:rPr lang="pt-BR" sz="1700" dirty="0">
                <a:solidFill>
                  <a:srgbClr val="FF0000"/>
                </a:solidFill>
                <a:latin typeface="Times New Roman" panose="02020603050405020304" pitchFamily="18" charset="0"/>
                <a:ea typeface="Times New Roman" panose="02020603050405020304" pitchFamily="18" charset="0"/>
              </a:rPr>
              <a:t> M e r, obtemos:</a:t>
            </a:r>
            <a:endParaRPr lang="pt-BR" sz="1700" dirty="0">
              <a:solidFill>
                <a:srgbClr val="FF0000"/>
              </a:solidFill>
            </a:endParaRPr>
          </a:p>
        </p:txBody>
      </p:sp>
      <p:sp>
        <p:nvSpPr>
          <p:cNvPr id="16" name="Retângulo 15">
            <a:extLst>
              <a:ext uri="{FF2B5EF4-FFF2-40B4-BE49-F238E27FC236}">
                <a16:creationId xmlns:a16="http://schemas.microsoft.com/office/drawing/2014/main" id="{7BF2FB36-8400-476F-95F8-5A1817416A8F}"/>
              </a:ext>
            </a:extLst>
          </p:cNvPr>
          <p:cNvSpPr/>
          <p:nvPr/>
        </p:nvSpPr>
        <p:spPr>
          <a:xfrm>
            <a:off x="897766" y="4531942"/>
            <a:ext cx="494046"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M /</a:t>
            </a:r>
            <a:endParaRPr lang="pt-BR" sz="1700" dirty="0">
              <a:solidFill>
                <a:srgbClr val="FF0000"/>
              </a:solidFill>
            </a:endParaRPr>
          </a:p>
        </p:txBody>
      </p:sp>
      <p:sp>
        <p:nvSpPr>
          <p:cNvPr id="17" name="Retângulo 16">
            <a:extLst>
              <a:ext uri="{FF2B5EF4-FFF2-40B4-BE49-F238E27FC236}">
                <a16:creationId xmlns:a16="http://schemas.microsoft.com/office/drawing/2014/main" id="{78EBA09E-96E6-4A10-85B6-AB513EC3B503}"/>
              </a:ext>
            </a:extLst>
          </p:cNvPr>
          <p:cNvSpPr/>
          <p:nvPr/>
        </p:nvSpPr>
        <p:spPr>
          <a:xfrm>
            <a:off x="1290699" y="4531942"/>
            <a:ext cx="506870"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r</a:t>
            </a:r>
            <a:r>
              <a:rPr lang="pt-BR" sz="1700" baseline="30000" dirty="0">
                <a:solidFill>
                  <a:srgbClr val="FF0000"/>
                </a:solidFill>
                <a:latin typeface="Times New Roman" panose="02020603050405020304" pitchFamily="18" charset="0"/>
                <a:ea typeface="Times New Roman" panose="02020603050405020304" pitchFamily="18" charset="0"/>
              </a:rPr>
              <a:t>3</a:t>
            </a:r>
            <a:r>
              <a:rPr lang="pt-BR" sz="1700" dirty="0">
                <a:solidFill>
                  <a:srgbClr val="FF0000"/>
                </a:solidFill>
                <a:latin typeface="Times New Roman" panose="02020603050405020304" pitchFamily="18" charset="0"/>
                <a:ea typeface="Times New Roman" panose="02020603050405020304" pitchFamily="18" charset="0"/>
              </a:rPr>
              <a:t> =</a:t>
            </a:r>
            <a:endParaRPr lang="pt-BR" sz="1700" dirty="0">
              <a:solidFill>
                <a:srgbClr val="FF0000"/>
              </a:solidFill>
            </a:endParaRPr>
          </a:p>
        </p:txBody>
      </p:sp>
      <p:sp>
        <p:nvSpPr>
          <p:cNvPr id="18" name="Retângulo 17">
            <a:extLst>
              <a:ext uri="{FF2B5EF4-FFF2-40B4-BE49-F238E27FC236}">
                <a16:creationId xmlns:a16="http://schemas.microsoft.com/office/drawing/2014/main" id="{7490345B-76DC-4A9B-ADB2-19BF62E16EA3}"/>
              </a:ext>
            </a:extLst>
          </p:cNvPr>
          <p:cNvSpPr/>
          <p:nvPr/>
        </p:nvSpPr>
        <p:spPr>
          <a:xfrm>
            <a:off x="1784104" y="4531942"/>
            <a:ext cx="601447"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H</a:t>
            </a:r>
            <a:r>
              <a:rPr lang="pt-BR" sz="1700" baseline="-25000" dirty="0">
                <a:solidFill>
                  <a:srgbClr val="FF0000"/>
                </a:solidFill>
                <a:latin typeface="Times New Roman" panose="02020603050405020304" pitchFamily="18" charset="0"/>
                <a:ea typeface="Times New Roman" panose="02020603050405020304" pitchFamily="18" charset="0"/>
              </a:rPr>
              <a:t>o</a:t>
            </a:r>
            <a:r>
              <a:rPr lang="pt-BR" sz="1700" baseline="30000" dirty="0">
                <a:solidFill>
                  <a:srgbClr val="FF0000"/>
                </a:solidFill>
                <a:latin typeface="Times New Roman" panose="02020603050405020304" pitchFamily="18" charset="0"/>
                <a:ea typeface="Times New Roman" panose="02020603050405020304" pitchFamily="18" charset="0"/>
              </a:rPr>
              <a:t>2</a:t>
            </a:r>
            <a:r>
              <a:rPr lang="pt-BR" sz="1700" dirty="0">
                <a:solidFill>
                  <a:srgbClr val="FF0000"/>
                </a:solidFill>
                <a:latin typeface="Times New Roman" panose="02020603050405020304" pitchFamily="18" charset="0"/>
                <a:ea typeface="Times New Roman" panose="02020603050405020304" pitchFamily="18" charset="0"/>
              </a:rPr>
              <a:t> /</a:t>
            </a:r>
            <a:endParaRPr lang="pt-BR" sz="1700" dirty="0">
              <a:solidFill>
                <a:srgbClr val="FF0000"/>
              </a:solidFill>
            </a:endParaRPr>
          </a:p>
        </p:txBody>
      </p:sp>
      <p:sp>
        <p:nvSpPr>
          <p:cNvPr id="19" name="Retângulo 18">
            <a:extLst>
              <a:ext uri="{FF2B5EF4-FFF2-40B4-BE49-F238E27FC236}">
                <a16:creationId xmlns:a16="http://schemas.microsoft.com/office/drawing/2014/main" id="{02FC9209-1237-4BBB-8ACC-387688FF5A6F}"/>
              </a:ext>
            </a:extLst>
          </p:cNvPr>
          <p:cNvSpPr/>
          <p:nvPr/>
        </p:nvSpPr>
        <p:spPr>
          <a:xfrm>
            <a:off x="2249277" y="4510076"/>
            <a:ext cx="1497526"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( 2 G ) [Eq. 4].</a:t>
            </a:r>
            <a:endParaRPr lang="pt-BR" sz="1700" dirty="0">
              <a:solidFill>
                <a:srgbClr val="FF0000"/>
              </a:solidFill>
            </a:endParaRPr>
          </a:p>
        </p:txBody>
      </p:sp>
      <p:sp>
        <p:nvSpPr>
          <p:cNvPr id="20" name="Retângulo 19">
            <a:extLst>
              <a:ext uri="{FF2B5EF4-FFF2-40B4-BE49-F238E27FC236}">
                <a16:creationId xmlns:a16="http://schemas.microsoft.com/office/drawing/2014/main" id="{AD9A85CD-3FDE-4CD9-9A40-05E548344DF6}"/>
              </a:ext>
            </a:extLst>
          </p:cNvPr>
          <p:cNvSpPr/>
          <p:nvPr/>
        </p:nvSpPr>
        <p:spPr>
          <a:xfrm>
            <a:off x="3746803" y="4531942"/>
            <a:ext cx="5192447" cy="353943"/>
          </a:xfrm>
          <a:prstGeom prst="rect">
            <a:avLst/>
          </a:prstGeom>
        </p:spPr>
        <p:txBody>
          <a:bodyPr wrap="none">
            <a:spAutoFit/>
          </a:bodyPr>
          <a:lstStyle/>
          <a:p>
            <a:pPr algn="just"/>
            <a:r>
              <a:rPr lang="pt-BR" sz="1700" dirty="0">
                <a:solidFill>
                  <a:srgbClr val="FF0000"/>
                </a:solidFill>
                <a:latin typeface="Times New Roman" panose="02020603050405020304" pitchFamily="18" charset="0"/>
                <a:ea typeface="Times New Roman" panose="02020603050405020304" pitchFamily="18" charset="0"/>
              </a:rPr>
              <a:t>Substituindo a [Eq. 4] na [Eq. 1] obtemos facilmente que</a:t>
            </a:r>
            <a:endParaRPr lang="pt-BR" sz="1700" dirty="0">
              <a:solidFill>
                <a:srgbClr val="FF0000"/>
              </a:solidFill>
            </a:endParaRPr>
          </a:p>
        </p:txBody>
      </p:sp>
      <p:sp>
        <p:nvSpPr>
          <p:cNvPr id="21" name="Retângulo 20">
            <a:extLst>
              <a:ext uri="{FF2B5EF4-FFF2-40B4-BE49-F238E27FC236}">
                <a16:creationId xmlns:a16="http://schemas.microsoft.com/office/drawing/2014/main" id="{A46060B8-86AB-4D6A-B152-BC312AA1B88A}"/>
              </a:ext>
            </a:extLst>
          </p:cNvPr>
          <p:cNvSpPr/>
          <p:nvPr/>
        </p:nvSpPr>
        <p:spPr>
          <a:xfrm>
            <a:off x="8810301" y="4524247"/>
            <a:ext cx="556563" cy="369332"/>
          </a:xfrm>
          <a:prstGeom prst="rect">
            <a:avLst/>
          </a:prstGeom>
        </p:spPr>
        <p:txBody>
          <a:bodyPr wrap="none">
            <a:spAutoFit/>
          </a:bodyPr>
          <a:lstStyle/>
          <a:p>
            <a:pPr algn="just"/>
            <a:r>
              <a:rPr lang="pt-BR" dirty="0" err="1">
                <a:solidFill>
                  <a:srgbClr val="FF0000"/>
                </a:solidFill>
                <a:latin typeface="Times New Roman" panose="02020603050405020304" pitchFamily="18" charset="0"/>
                <a:ea typeface="Times New Roman" panose="02020603050405020304" pitchFamily="18" charset="0"/>
              </a:rPr>
              <a:t>d</a:t>
            </a:r>
            <a:r>
              <a:rPr lang="pt-BR" baseline="-25000" dirty="0" err="1">
                <a:solidFill>
                  <a:srgbClr val="FF0000"/>
                </a:solidFill>
                <a:latin typeface="Times New Roman" panose="02020603050405020304" pitchFamily="18" charset="0"/>
                <a:ea typeface="Times New Roman" panose="02020603050405020304" pitchFamily="18" charset="0"/>
              </a:rPr>
              <a:t>c</a:t>
            </a:r>
            <a:r>
              <a:rPr lang="pt-BR"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22" name="Retângulo 21">
            <a:extLst>
              <a:ext uri="{FF2B5EF4-FFF2-40B4-BE49-F238E27FC236}">
                <a16:creationId xmlns:a16="http://schemas.microsoft.com/office/drawing/2014/main" id="{4D96C8E8-F0E0-454C-A3DE-3C36C452AC55}"/>
              </a:ext>
            </a:extLst>
          </p:cNvPr>
          <p:cNvSpPr/>
          <p:nvPr/>
        </p:nvSpPr>
        <p:spPr>
          <a:xfrm>
            <a:off x="9265751" y="4494687"/>
            <a:ext cx="857927" cy="369332"/>
          </a:xfrm>
          <a:prstGeom prst="rect">
            <a:avLst/>
          </a:prstGeom>
        </p:spPr>
        <p:txBody>
          <a:bodyPr wrap="none">
            <a:spAutoFit/>
          </a:bodyPr>
          <a:lstStyle/>
          <a:p>
            <a:pPr algn="just"/>
            <a:r>
              <a:rPr lang="pt-BR" dirty="0">
                <a:solidFill>
                  <a:srgbClr val="FF0000"/>
                </a:solidFill>
                <a:latin typeface="Times New Roman" panose="02020603050405020304" pitchFamily="18" charset="0"/>
                <a:ea typeface="Times New Roman" panose="02020603050405020304" pitchFamily="18" charset="0"/>
              </a:rPr>
              <a:t>3 H</a:t>
            </a:r>
            <a:r>
              <a:rPr lang="pt-BR" baseline="-25000" dirty="0">
                <a:solidFill>
                  <a:srgbClr val="FF0000"/>
                </a:solidFill>
                <a:latin typeface="Times New Roman" panose="02020603050405020304" pitchFamily="18" charset="0"/>
                <a:ea typeface="Times New Roman" panose="02020603050405020304" pitchFamily="18" charset="0"/>
              </a:rPr>
              <a:t>o</a:t>
            </a:r>
            <a:r>
              <a:rPr lang="pt-BR" baseline="30000" dirty="0">
                <a:solidFill>
                  <a:srgbClr val="FF0000"/>
                </a:solidFill>
                <a:latin typeface="Times New Roman" panose="02020603050405020304" pitchFamily="18" charset="0"/>
                <a:ea typeface="Times New Roman" panose="02020603050405020304" pitchFamily="18" charset="0"/>
              </a:rPr>
              <a:t>2</a:t>
            </a:r>
            <a:r>
              <a:rPr lang="pt-BR"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23" name="Retângulo 22">
            <a:extLst>
              <a:ext uri="{FF2B5EF4-FFF2-40B4-BE49-F238E27FC236}">
                <a16:creationId xmlns:a16="http://schemas.microsoft.com/office/drawing/2014/main" id="{471A6F0C-98CA-4418-B08E-9A3606799B5C}"/>
              </a:ext>
            </a:extLst>
          </p:cNvPr>
          <p:cNvSpPr/>
          <p:nvPr/>
        </p:nvSpPr>
        <p:spPr>
          <a:xfrm>
            <a:off x="9970536" y="4494687"/>
            <a:ext cx="1093569" cy="369332"/>
          </a:xfrm>
          <a:prstGeom prst="rect">
            <a:avLst/>
          </a:prstGeom>
        </p:spPr>
        <p:txBody>
          <a:bodyPr wrap="none">
            <a:spAutoFit/>
          </a:bodyPr>
          <a:lstStyle/>
          <a:p>
            <a:pPr algn="just"/>
            <a:r>
              <a:rPr lang="pt-BR" dirty="0">
                <a:solidFill>
                  <a:srgbClr val="FF0000"/>
                </a:solidFill>
                <a:latin typeface="Times New Roman" panose="02020603050405020304" pitchFamily="18" charset="0"/>
                <a:ea typeface="Times New Roman" panose="02020603050405020304" pitchFamily="18" charset="0"/>
              </a:rPr>
              <a:t>( 8 </a:t>
            </a:r>
            <a:r>
              <a:rPr lang="pt-BR" dirty="0">
                <a:solidFill>
                  <a:srgbClr val="FF0000"/>
                </a:solidFill>
                <a:latin typeface="Symbol" panose="05050102010706020507" pitchFamily="18" charset="2"/>
                <a:ea typeface="Times New Roman" panose="02020603050405020304" pitchFamily="18" charset="0"/>
                <a:cs typeface="Times New Roman" panose="02020603050405020304" pitchFamily="18" charset="0"/>
              </a:rPr>
              <a:t>p </a:t>
            </a:r>
            <a:r>
              <a:rPr lang="pt-BR" dirty="0">
                <a:solidFill>
                  <a:srgbClr val="FF0000"/>
                </a:solidFill>
                <a:latin typeface="Times New Roman" panose="02020603050405020304" pitchFamily="18" charset="0"/>
                <a:ea typeface="Times New Roman" panose="02020603050405020304" pitchFamily="18" charset="0"/>
              </a:rPr>
              <a:t>G ). </a:t>
            </a:r>
            <a:endParaRPr lang="pt-BR" dirty="0">
              <a:solidFill>
                <a:srgbClr val="FF0000"/>
              </a:solidFill>
            </a:endParaRPr>
          </a:p>
        </p:txBody>
      </p:sp>
      <p:sp>
        <p:nvSpPr>
          <p:cNvPr id="24" name="Retângulo 23">
            <a:extLst>
              <a:ext uri="{FF2B5EF4-FFF2-40B4-BE49-F238E27FC236}">
                <a16:creationId xmlns:a16="http://schemas.microsoft.com/office/drawing/2014/main" id="{66FFCE68-94C4-411B-8DF3-2D09A558AC98}"/>
              </a:ext>
            </a:extLst>
          </p:cNvPr>
          <p:cNvSpPr/>
          <p:nvPr/>
        </p:nvSpPr>
        <p:spPr>
          <a:xfrm>
            <a:off x="2346710" y="5490524"/>
            <a:ext cx="4491358" cy="369332"/>
          </a:xfrm>
          <a:prstGeom prst="rect">
            <a:avLst/>
          </a:prstGeom>
        </p:spPr>
        <p:txBody>
          <a:bodyPr wrap="none">
            <a:spAutoFit/>
          </a:bodyPr>
          <a:lstStyle/>
          <a:p>
            <a:pPr algn="just"/>
            <a:r>
              <a:rPr lang="pt-BR" dirty="0">
                <a:solidFill>
                  <a:srgbClr val="FF0000"/>
                </a:solidFill>
                <a:latin typeface="Times New Roman" panose="02020603050405020304" pitchFamily="18" charset="0"/>
                <a:ea typeface="Times New Roman" panose="02020603050405020304" pitchFamily="18" charset="0"/>
              </a:rPr>
              <a:t>Substituindo os valores de H</a:t>
            </a:r>
            <a:r>
              <a:rPr lang="pt-BR" baseline="-25000" dirty="0">
                <a:solidFill>
                  <a:srgbClr val="FF0000"/>
                </a:solidFill>
                <a:latin typeface="Times New Roman" panose="02020603050405020304" pitchFamily="18" charset="0"/>
                <a:ea typeface="Times New Roman" panose="02020603050405020304" pitchFamily="18" charset="0"/>
              </a:rPr>
              <a:t>o</a:t>
            </a:r>
            <a:r>
              <a:rPr lang="pt-BR" dirty="0">
                <a:solidFill>
                  <a:srgbClr val="FF0000"/>
                </a:solidFill>
                <a:latin typeface="Times New Roman" panose="02020603050405020304" pitchFamily="18" charset="0"/>
                <a:ea typeface="Times New Roman" panose="02020603050405020304" pitchFamily="18" charset="0"/>
              </a:rPr>
              <a:t>, G e </a:t>
            </a:r>
            <a:r>
              <a:rPr lang="pt-BR" dirty="0" err="1">
                <a:solidFill>
                  <a:srgbClr val="FF0000"/>
                </a:solidFill>
                <a:latin typeface="Times New Roman" panose="02020603050405020304" pitchFamily="18" charset="0"/>
                <a:ea typeface="Times New Roman" panose="02020603050405020304" pitchFamily="18" charset="0"/>
              </a:rPr>
              <a:t>pi</a:t>
            </a:r>
            <a:r>
              <a:rPr lang="pt-BR" dirty="0">
                <a:solidFill>
                  <a:srgbClr val="FF0000"/>
                </a:solidFill>
                <a:latin typeface="Times New Roman" panose="02020603050405020304" pitchFamily="18" charset="0"/>
                <a:ea typeface="Times New Roman" panose="02020603050405020304" pitchFamily="18" charset="0"/>
              </a:rPr>
              <a:t> obtemos:</a:t>
            </a:r>
            <a:endParaRPr lang="pt-BR" dirty="0">
              <a:solidFill>
                <a:srgbClr val="FF0000"/>
              </a:solidFill>
            </a:endParaRPr>
          </a:p>
        </p:txBody>
      </p:sp>
      <p:sp>
        <p:nvSpPr>
          <p:cNvPr id="25" name="Retângulo 24">
            <a:extLst>
              <a:ext uri="{FF2B5EF4-FFF2-40B4-BE49-F238E27FC236}">
                <a16:creationId xmlns:a16="http://schemas.microsoft.com/office/drawing/2014/main" id="{A11F6CB9-C533-4035-B41A-60E84A3A9195}"/>
              </a:ext>
            </a:extLst>
          </p:cNvPr>
          <p:cNvSpPr/>
          <p:nvPr/>
        </p:nvSpPr>
        <p:spPr>
          <a:xfrm>
            <a:off x="6838068" y="5513322"/>
            <a:ext cx="564578" cy="369332"/>
          </a:xfrm>
          <a:prstGeom prst="rect">
            <a:avLst/>
          </a:prstGeom>
        </p:spPr>
        <p:txBody>
          <a:bodyPr wrap="none">
            <a:spAutoFit/>
          </a:bodyPr>
          <a:lstStyle/>
          <a:p>
            <a:pPr algn="just"/>
            <a:r>
              <a:rPr lang="pt-BR" dirty="0">
                <a:solidFill>
                  <a:srgbClr val="FF0000"/>
                </a:solidFill>
                <a:latin typeface="Times New Roman" panose="02020603050405020304" pitchFamily="18" charset="0"/>
                <a:ea typeface="Times New Roman" panose="02020603050405020304" pitchFamily="18" charset="0"/>
              </a:rPr>
              <a:t>d</a:t>
            </a:r>
            <a:r>
              <a:rPr lang="pt-BR" baseline="-25000" dirty="0">
                <a:solidFill>
                  <a:srgbClr val="FF0000"/>
                </a:solidFill>
                <a:latin typeface="Times New Roman" panose="02020603050405020304" pitchFamily="18" charset="0"/>
                <a:ea typeface="Times New Roman" panose="02020603050405020304" pitchFamily="18" charset="0"/>
              </a:rPr>
              <a:t>o</a:t>
            </a:r>
            <a:r>
              <a:rPr lang="pt-BR"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26" name="Retângulo 25">
            <a:extLst>
              <a:ext uri="{FF2B5EF4-FFF2-40B4-BE49-F238E27FC236}">
                <a16:creationId xmlns:a16="http://schemas.microsoft.com/office/drawing/2014/main" id="{18F5E8EB-37C3-422E-8B89-37B85155EEFA}"/>
              </a:ext>
            </a:extLst>
          </p:cNvPr>
          <p:cNvSpPr/>
          <p:nvPr/>
        </p:nvSpPr>
        <p:spPr>
          <a:xfrm>
            <a:off x="7285860" y="5500787"/>
            <a:ext cx="1762021" cy="369332"/>
          </a:xfrm>
          <a:prstGeom prst="rect">
            <a:avLst/>
          </a:prstGeom>
        </p:spPr>
        <p:txBody>
          <a:bodyPr wrap="none">
            <a:spAutoFit/>
          </a:bodyPr>
          <a:lstStyle/>
          <a:p>
            <a:pPr algn="just"/>
            <a:r>
              <a:rPr lang="pt-BR" dirty="0">
                <a:solidFill>
                  <a:srgbClr val="FF0000"/>
                </a:solidFill>
                <a:latin typeface="Times New Roman" panose="02020603050405020304" pitchFamily="18" charset="0"/>
                <a:ea typeface="Times New Roman" panose="02020603050405020304" pitchFamily="18" charset="0"/>
              </a:rPr>
              <a:t>1,1 x 10</a:t>
            </a:r>
            <a:r>
              <a:rPr lang="pt-BR" baseline="30000" dirty="0">
                <a:solidFill>
                  <a:srgbClr val="FF0000"/>
                </a:solidFill>
                <a:latin typeface="Times New Roman" panose="02020603050405020304" pitchFamily="18" charset="0"/>
                <a:ea typeface="Times New Roman" panose="02020603050405020304" pitchFamily="18" charset="0"/>
              </a:rPr>
              <a:t>–29</a:t>
            </a:r>
            <a:r>
              <a:rPr lang="pt-BR" dirty="0">
                <a:solidFill>
                  <a:srgbClr val="FF0000"/>
                </a:solidFill>
                <a:latin typeface="Times New Roman" panose="02020603050405020304" pitchFamily="18" charset="0"/>
                <a:ea typeface="Times New Roman" panose="02020603050405020304" pitchFamily="18" charset="0"/>
              </a:rPr>
              <a:t> g/cm</a:t>
            </a:r>
            <a:r>
              <a:rPr lang="pt-BR" baseline="30000" dirty="0">
                <a:solidFill>
                  <a:srgbClr val="FF0000"/>
                </a:solidFill>
                <a:latin typeface="Times New Roman" panose="02020603050405020304" pitchFamily="18" charset="0"/>
                <a:ea typeface="Times New Roman" panose="02020603050405020304" pitchFamily="18" charset="0"/>
              </a:rPr>
              <a:t>3</a:t>
            </a:r>
            <a:endParaRPr lang="pt-BR" dirty="0">
              <a:solidFill>
                <a:srgbClr val="FF0000"/>
              </a:solidFill>
            </a:endParaRPr>
          </a:p>
        </p:txBody>
      </p:sp>
    </p:spTree>
    <p:extLst>
      <p:ext uri="{BB962C8B-B14F-4D97-AF65-F5344CB8AC3E}">
        <p14:creationId xmlns:p14="http://schemas.microsoft.com/office/powerpoint/2010/main" val="25815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764AEAC-9610-4F0F-A440-8CDA99736E88}"/>
              </a:ext>
            </a:extLst>
          </p:cNvPr>
          <p:cNvSpPr/>
          <p:nvPr/>
        </p:nvSpPr>
        <p:spPr>
          <a:xfrm>
            <a:off x="190897" y="4665"/>
            <a:ext cx="7992888" cy="2677656"/>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Pergunta 8b) (0,75 ponto) </a:t>
            </a:r>
            <a:r>
              <a:rPr lang="pt-BR" sz="1600" dirty="0">
                <a:latin typeface="Arial" panose="020B0604020202020204" pitchFamily="34" charset="0"/>
                <a:ea typeface="Times New Roman" panose="02020603050405020304" pitchFamily="18" charset="0"/>
                <a:cs typeface="Arial" panose="020B0604020202020204" pitchFamily="34" charset="0"/>
              </a:rPr>
              <a:t> A Via Láctea junto com outra galáxia espiral, a de Andrômeda são as maiores galáxias de um grupo, denominado Grupo Local. As demais  galáxias do Grupo Local agrupam-se em redor daquelas, sendo as mais conhecidas as companheiras da Via Láctea, as duas Nuvens de Magalhães, Grande e Pequena, classificadas por alguns dos astrônomos como irregulares. O Grupo Local possui uma terceira espiral de grandes proporções, a M33, desprovida de galáxias companheiras.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9D6C21EE-1A11-4C2F-9DC2-7E331B9D4A64}"/>
              </a:ext>
            </a:extLst>
          </p:cNvPr>
          <p:cNvSpPr/>
          <p:nvPr/>
        </p:nvSpPr>
        <p:spPr>
          <a:xfrm>
            <a:off x="190898" y="2564904"/>
            <a:ext cx="11521280" cy="1938992"/>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As restantes galáxias do grupo são elípticas anãs e irregulares de pequenas dimensões. Um outro grupo, vizinho do nosso Grupo Local é o Grupo de M81, que recebe o nome desta galáxia (aliás, este nome também tem uma história: quando ainda não tinham elaborado o conceito de galáxias, o astrônomo francês Charles Messier, ainda no século XVIII, elaborou um catálogo de objetos nebulosos, que não eram estrelas, compilando, sem o saber, o primeiro catálogo de galáxias; deste modo, objetos presentes no catálogo de Messier, ainda levam o número de seu trabalho, daí o “M” de M81).</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D1F8DC28-44A7-4B1E-B693-8831CFFAC6F4}"/>
              </a:ext>
            </a:extLst>
          </p:cNvPr>
          <p:cNvSpPr/>
          <p:nvPr/>
        </p:nvSpPr>
        <p:spPr>
          <a:xfrm>
            <a:off x="190897" y="4437112"/>
            <a:ext cx="11521280" cy="1569660"/>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O grupo de M81 é um dos mais próximos do nosso, distando “apenas”  cerca de  12 milhões de anos luz do Grupo Local, de acordo com medidas feitas em 1993 pelo telescópio Espacial Hubble. </a:t>
            </a:r>
            <a:r>
              <a:rPr lang="pt-BR" sz="1600" u="sng" dirty="0">
                <a:latin typeface="Arial" panose="020B0604020202020204" pitchFamily="34" charset="0"/>
                <a:ea typeface="Times New Roman" panose="02020603050405020304" pitchFamily="18" charset="0"/>
                <a:cs typeface="Arial" panose="020B0604020202020204" pitchFamily="34" charset="0"/>
              </a:rPr>
              <a:t>Calcule</a:t>
            </a:r>
            <a:r>
              <a:rPr lang="pt-BR" sz="1600" dirty="0">
                <a:latin typeface="Arial" panose="020B0604020202020204" pitchFamily="34" charset="0"/>
                <a:ea typeface="Times New Roman" panose="02020603050405020304" pitchFamily="18" charset="0"/>
                <a:cs typeface="Arial" panose="020B0604020202020204" pitchFamily="34" charset="0"/>
              </a:rPr>
              <a:t> a densidade (chame este resultado de d e use unidades de g/cm</a:t>
            </a:r>
            <a:r>
              <a:rPr lang="pt-BR" sz="1600" baseline="30000" dirty="0">
                <a:latin typeface="Arial" panose="020B0604020202020204" pitchFamily="34" charset="0"/>
                <a:ea typeface="Times New Roman" panose="02020603050405020304" pitchFamily="18" charset="0"/>
                <a:cs typeface="Arial" panose="020B0604020202020204" pitchFamily="34" charset="0"/>
              </a:rPr>
              <a:t>3</a:t>
            </a:r>
            <a:r>
              <a:rPr lang="pt-BR" sz="1600" dirty="0">
                <a:latin typeface="Arial" panose="020B0604020202020204" pitchFamily="34" charset="0"/>
                <a:ea typeface="Times New Roman" panose="02020603050405020304" pitchFamily="18" charset="0"/>
                <a:cs typeface="Arial" panose="020B0604020202020204" pitchFamily="34" charset="0"/>
              </a:rPr>
              <a:t>) de matéria do Universo utilizando a massa total do Grupo Local de galáxias  (cuja maior contribuição é dada pela Via Láctea e por Andrômeda) e estendendo o volume até o grupo de M81.</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313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9901051-7793-4F8B-8EE3-DD2FA46C4592}"/>
              </a:ext>
            </a:extLst>
          </p:cNvPr>
          <p:cNvSpPr/>
          <p:nvPr/>
        </p:nvSpPr>
        <p:spPr>
          <a:xfrm>
            <a:off x="118889" y="116632"/>
            <a:ext cx="8064896" cy="1200329"/>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Suponha uma massa total de 4 x 10</a:t>
            </a:r>
            <a:r>
              <a:rPr lang="pt-BR" sz="1600" baseline="30000" dirty="0">
                <a:latin typeface="Arial" panose="020B0604020202020204" pitchFamily="34" charset="0"/>
                <a:ea typeface="Times New Roman" panose="02020603050405020304" pitchFamily="18" charset="0"/>
                <a:cs typeface="Arial" panose="020B0604020202020204" pitchFamily="34" charset="0"/>
              </a:rPr>
              <a:t>11</a:t>
            </a:r>
            <a:r>
              <a:rPr lang="pt-BR" sz="1600" dirty="0">
                <a:latin typeface="Arial" panose="020B0604020202020204" pitchFamily="34" charset="0"/>
                <a:ea typeface="Times New Roman" panose="02020603050405020304" pitchFamily="18" charset="0"/>
                <a:cs typeface="Arial" panose="020B0604020202020204" pitchFamily="34" charset="0"/>
              </a:rPr>
              <a:t> massas solares (dado: Massa do Sol = 2 x 10</a:t>
            </a:r>
            <a:r>
              <a:rPr lang="pt-BR" sz="1600" baseline="30000" dirty="0">
                <a:latin typeface="Arial" panose="020B0604020202020204" pitchFamily="34" charset="0"/>
                <a:ea typeface="Times New Roman" panose="02020603050405020304" pitchFamily="18" charset="0"/>
                <a:cs typeface="Arial" panose="020B0604020202020204" pitchFamily="34" charset="0"/>
              </a:rPr>
              <a:t>33</a:t>
            </a:r>
            <a:r>
              <a:rPr lang="pt-BR" sz="1600" dirty="0">
                <a:latin typeface="Arial" panose="020B0604020202020204" pitchFamily="34" charset="0"/>
                <a:ea typeface="Times New Roman" panose="02020603050405020304" pitchFamily="18" charset="0"/>
                <a:cs typeface="Arial" panose="020B0604020202020204" pitchFamily="34" charset="0"/>
              </a:rPr>
              <a:t> g) e um volume centrado no Grupo Local, cujo raio  possui aproximadamente 12 milhões de anos luz (dado: 1 Ano Luz = 9 x 10</a:t>
            </a:r>
            <a:r>
              <a:rPr lang="pt-BR" sz="1600" baseline="30000" dirty="0">
                <a:latin typeface="Arial" panose="020B0604020202020204" pitchFamily="34" charset="0"/>
                <a:ea typeface="Times New Roman" panose="02020603050405020304" pitchFamily="18" charset="0"/>
                <a:cs typeface="Arial" panose="020B0604020202020204" pitchFamily="34" charset="0"/>
              </a:rPr>
              <a:t>17</a:t>
            </a:r>
            <a:r>
              <a:rPr lang="pt-BR" sz="1600" dirty="0">
                <a:latin typeface="Arial" panose="020B0604020202020204" pitchFamily="34" charset="0"/>
                <a:ea typeface="Times New Roman" panose="02020603050405020304" pitchFamily="18" charset="0"/>
                <a:cs typeface="Arial" panose="020B0604020202020204" pitchFamily="34" charset="0"/>
              </a:rPr>
              <a:t> cm). </a:t>
            </a:r>
            <a:r>
              <a:rPr lang="pt-BR" sz="1600" u="sng" dirty="0">
                <a:latin typeface="Arial" panose="020B0604020202020204" pitchFamily="34" charset="0"/>
                <a:ea typeface="Times New Roman" panose="02020603050405020304" pitchFamily="18" charset="0"/>
                <a:cs typeface="Arial" panose="020B0604020202020204" pitchFamily="34" charset="0"/>
              </a:rPr>
              <a:t>Calcule</a:t>
            </a:r>
            <a:r>
              <a:rPr lang="pt-BR" sz="1600" dirty="0">
                <a:latin typeface="Arial" panose="020B0604020202020204" pitchFamily="34" charset="0"/>
                <a:ea typeface="Times New Roman" panose="02020603050405020304" pitchFamily="18" charset="0"/>
                <a:cs typeface="Arial" panose="020B0604020202020204" pitchFamily="34" charset="0"/>
              </a:rPr>
              <a:t> também a razão d</a:t>
            </a:r>
            <a:r>
              <a:rPr lang="pt-BR" sz="1600" baseline="-25000" dirty="0">
                <a:latin typeface="Arial" panose="020B0604020202020204" pitchFamily="34" charset="0"/>
                <a:ea typeface="Times New Roman" panose="02020603050405020304" pitchFamily="18" charset="0"/>
                <a:cs typeface="Arial" panose="020B0604020202020204" pitchFamily="34" charset="0"/>
              </a:rPr>
              <a:t>o</a:t>
            </a:r>
            <a:r>
              <a:rPr lang="pt-BR" sz="1600" dirty="0">
                <a:latin typeface="Arial" panose="020B0604020202020204" pitchFamily="34" charset="0"/>
                <a:ea typeface="Times New Roman" panose="02020603050405020304" pitchFamily="18" charset="0"/>
                <a:cs typeface="Arial" panose="020B0604020202020204" pitchFamily="34" charset="0"/>
              </a:rPr>
              <a:t>/d.</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E7F496E8-6A42-469A-B67F-E167C5694C7E}"/>
              </a:ext>
            </a:extLst>
          </p:cNvPr>
          <p:cNvSpPr/>
          <p:nvPr/>
        </p:nvSpPr>
        <p:spPr>
          <a:xfrm>
            <a:off x="118890" y="1322982"/>
            <a:ext cx="8064896" cy="830997"/>
          </a:xfrm>
          <a:prstGeom prst="rect">
            <a:avLst/>
          </a:prstGeom>
        </p:spPr>
        <p:txBody>
          <a:bodyPr wrap="square">
            <a:spAutoFit/>
          </a:bodyPr>
          <a:lstStyle/>
          <a:p>
            <a:pPr algn="just">
              <a:lnSpc>
                <a:spcPct val="150000"/>
              </a:lnSpc>
              <a:spcAft>
                <a:spcPts val="0"/>
              </a:spcAft>
            </a:pPr>
            <a:r>
              <a:rPr lang="pt-PT"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Dica:</a:t>
            </a:r>
            <a:r>
              <a:rPr lang="pt-PT"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 Para resolver 8b basta usar a relação d = 3 M </a:t>
            </a:r>
            <a:r>
              <a:rPr lang="pt-PT" sz="1600" i="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pt-PT"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(4 p r</a:t>
            </a:r>
            <a:r>
              <a:rPr lang="pt-PT" sz="16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pt-PT"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 tomando muito cuidado com as unidades.</a:t>
            </a:r>
            <a:endParaRPr lang="pt-BR" sz="1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0973CBF2-60C9-423A-817F-E3199521CB4C}"/>
              </a:ext>
            </a:extLst>
          </p:cNvPr>
          <p:cNvSpPr/>
          <p:nvPr/>
        </p:nvSpPr>
        <p:spPr>
          <a:xfrm>
            <a:off x="118889" y="2132856"/>
            <a:ext cx="1175322"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ACE73E0F-5B07-4E83-B763-6C73F10C1CD0}"/>
              </a:ext>
            </a:extLst>
          </p:cNvPr>
          <p:cNvSpPr/>
          <p:nvPr/>
        </p:nvSpPr>
        <p:spPr>
          <a:xfrm>
            <a:off x="118889" y="2475758"/>
            <a:ext cx="11568161" cy="461665"/>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Para calcular a densidade (d) do universo usando a massa M e o raio r do grupo local de galáxias basta usarmos a relação:</a:t>
            </a:r>
            <a:endParaRPr lang="pt-BR" sz="1600" dirty="0">
              <a:solidFill>
                <a:srgbClr val="FF0000"/>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D8FFD868-EAED-4B02-9AB0-132E44FA709E}"/>
              </a:ext>
            </a:extLst>
          </p:cNvPr>
          <p:cNvSpPr/>
          <p:nvPr/>
        </p:nvSpPr>
        <p:spPr>
          <a:xfrm>
            <a:off x="116780" y="3004565"/>
            <a:ext cx="534121"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d = </a:t>
            </a:r>
            <a:endParaRPr lang="pt-BR" sz="1600"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6CB3F3B3-557E-4F24-A22D-2CD73B5515B7}"/>
              </a:ext>
            </a:extLst>
          </p:cNvPr>
          <p:cNvSpPr/>
          <p:nvPr/>
        </p:nvSpPr>
        <p:spPr>
          <a:xfrm>
            <a:off x="507031" y="3004565"/>
            <a:ext cx="700833"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3 M / </a:t>
            </a:r>
            <a:endParaRPr lang="pt-BR" sz="1600"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4E65E8E9-1FB1-469D-863C-CBAED1C6AA16}"/>
              </a:ext>
            </a:extLst>
          </p:cNvPr>
          <p:cNvSpPr/>
          <p:nvPr/>
        </p:nvSpPr>
        <p:spPr>
          <a:xfrm>
            <a:off x="1063240" y="3004565"/>
            <a:ext cx="906017"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( 4 p r</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 </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pt-BR" sz="1600"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D186A9FA-48EE-4E8C-B5DE-3B398A06FC2E}"/>
              </a:ext>
            </a:extLst>
          </p:cNvPr>
          <p:cNvSpPr/>
          <p:nvPr/>
        </p:nvSpPr>
        <p:spPr>
          <a:xfrm>
            <a:off x="1875183" y="3004565"/>
            <a:ext cx="1952779"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já dada pela Eq. 1. </a:t>
            </a:r>
            <a:endParaRPr lang="pt-BR" sz="1600"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F51C3CB5-4D04-41D3-8F81-AD8F7045AF1D}"/>
              </a:ext>
            </a:extLst>
          </p:cNvPr>
          <p:cNvSpPr/>
          <p:nvPr/>
        </p:nvSpPr>
        <p:spPr>
          <a:xfrm>
            <a:off x="3787245" y="3004565"/>
            <a:ext cx="2243306"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 massa M é dada por</a:t>
            </a:r>
            <a:endParaRPr lang="pt-BR" sz="1600" dirty="0">
              <a:solidFill>
                <a:srgbClr val="FF0000"/>
              </a:solidFill>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7CBFC1AA-369E-48E3-BFD2-72168E5F464B}"/>
              </a:ext>
            </a:extLst>
          </p:cNvPr>
          <p:cNvSpPr/>
          <p:nvPr/>
        </p:nvSpPr>
        <p:spPr>
          <a:xfrm>
            <a:off x="5907631" y="3004565"/>
            <a:ext cx="942374"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4 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11</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pt-BR" sz="1600" dirty="0">
              <a:solidFill>
                <a:srgbClr val="FF0000"/>
              </a:solidFill>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DC8089A6-3164-4EF6-83C0-662AF4EB9136}"/>
              </a:ext>
            </a:extLst>
          </p:cNvPr>
          <p:cNvSpPr/>
          <p:nvPr/>
        </p:nvSpPr>
        <p:spPr>
          <a:xfrm>
            <a:off x="6699719" y="3004565"/>
            <a:ext cx="3801041"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massas solares e a massa do  Sol  vale</a:t>
            </a:r>
            <a:endParaRPr lang="pt-BR" sz="1600" dirty="0">
              <a:solidFill>
                <a:srgbClr val="FF0000"/>
              </a:solidFill>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3FDA72F5-7112-4BF6-B3CC-32C5CFC34C58}"/>
              </a:ext>
            </a:extLst>
          </p:cNvPr>
          <p:cNvSpPr/>
          <p:nvPr/>
        </p:nvSpPr>
        <p:spPr>
          <a:xfrm>
            <a:off x="10372127" y="3017439"/>
            <a:ext cx="1124026"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2 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33</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g,</a:t>
            </a:r>
            <a:endParaRPr lang="pt-BR" sz="1600" dirty="0">
              <a:solidFill>
                <a:srgbClr val="FF0000"/>
              </a:solidFill>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1D99D065-014C-4E3B-9C2A-46B7B5BBB6D2}"/>
              </a:ext>
            </a:extLst>
          </p:cNvPr>
          <p:cNvSpPr/>
          <p:nvPr/>
        </p:nvSpPr>
        <p:spPr>
          <a:xfrm>
            <a:off x="118889" y="3492457"/>
            <a:ext cx="1811714"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logo a massa M =</a:t>
            </a:r>
            <a:endParaRPr lang="pt-BR" sz="1600" dirty="0">
              <a:solidFill>
                <a:srgbClr val="FF0000"/>
              </a:solidFill>
              <a:latin typeface="Arial" panose="020B0604020202020204" pitchFamily="34" charset="0"/>
              <a:cs typeface="Arial" panose="020B0604020202020204" pitchFamily="34" charset="0"/>
            </a:endParaRPr>
          </a:p>
        </p:txBody>
      </p:sp>
      <p:sp>
        <p:nvSpPr>
          <p:cNvPr id="16" name="Retângulo 15">
            <a:extLst>
              <a:ext uri="{FF2B5EF4-FFF2-40B4-BE49-F238E27FC236}">
                <a16:creationId xmlns:a16="http://schemas.microsoft.com/office/drawing/2014/main" id="{D1B748CF-BA6B-489B-9FBE-766D0AB6DF38}"/>
              </a:ext>
            </a:extLst>
          </p:cNvPr>
          <p:cNvSpPr/>
          <p:nvPr/>
        </p:nvSpPr>
        <p:spPr>
          <a:xfrm>
            <a:off x="1903276" y="3477068"/>
            <a:ext cx="884666"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4 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11</a:t>
            </a:r>
            <a:endParaRPr lang="pt-BR" sz="1600" dirty="0">
              <a:solidFill>
                <a:srgbClr val="FF0000"/>
              </a:solidFill>
              <a:latin typeface="Arial" panose="020B0604020202020204" pitchFamily="34" charset="0"/>
              <a:cs typeface="Arial" panose="020B0604020202020204" pitchFamily="34" charset="0"/>
            </a:endParaRPr>
          </a:p>
        </p:txBody>
      </p:sp>
      <p:sp>
        <p:nvSpPr>
          <p:cNvPr id="17" name="Retângulo 16">
            <a:extLst>
              <a:ext uri="{FF2B5EF4-FFF2-40B4-BE49-F238E27FC236}">
                <a16:creationId xmlns:a16="http://schemas.microsoft.com/office/drawing/2014/main" id="{4ADDA512-4CD6-4640-B655-C82FBD14D46C}"/>
              </a:ext>
            </a:extLst>
          </p:cNvPr>
          <p:cNvSpPr/>
          <p:nvPr/>
        </p:nvSpPr>
        <p:spPr>
          <a:xfrm>
            <a:off x="2652956" y="3477068"/>
            <a:ext cx="458780"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x 2</a:t>
            </a:r>
            <a:endParaRPr lang="pt-BR" sz="1600" dirty="0">
              <a:solidFill>
                <a:srgbClr val="FF0000"/>
              </a:solidFill>
              <a:latin typeface="Arial" panose="020B0604020202020204" pitchFamily="34" charset="0"/>
              <a:cs typeface="Arial" panose="020B0604020202020204" pitchFamily="34" charset="0"/>
            </a:endParaRPr>
          </a:p>
        </p:txBody>
      </p:sp>
      <p:sp>
        <p:nvSpPr>
          <p:cNvPr id="18" name="Retângulo 17">
            <a:extLst>
              <a:ext uri="{FF2B5EF4-FFF2-40B4-BE49-F238E27FC236}">
                <a16:creationId xmlns:a16="http://schemas.microsoft.com/office/drawing/2014/main" id="{A3BF5049-109B-42E0-BB75-8437727F90C4}"/>
              </a:ext>
            </a:extLst>
          </p:cNvPr>
          <p:cNvSpPr/>
          <p:nvPr/>
        </p:nvSpPr>
        <p:spPr>
          <a:xfrm>
            <a:off x="3058886" y="3483153"/>
            <a:ext cx="1130438"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33</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g = </a:t>
            </a:r>
            <a:endParaRPr lang="pt-BR" sz="1600" dirty="0">
              <a:solidFill>
                <a:srgbClr val="FF0000"/>
              </a:solidFill>
              <a:latin typeface="Arial" panose="020B0604020202020204" pitchFamily="34" charset="0"/>
              <a:cs typeface="Arial" panose="020B0604020202020204" pitchFamily="34" charset="0"/>
            </a:endParaRPr>
          </a:p>
        </p:txBody>
      </p:sp>
      <p:sp>
        <p:nvSpPr>
          <p:cNvPr id="19" name="Retângulo 18">
            <a:extLst>
              <a:ext uri="{FF2B5EF4-FFF2-40B4-BE49-F238E27FC236}">
                <a16:creationId xmlns:a16="http://schemas.microsoft.com/office/drawing/2014/main" id="{597F8A85-D3E9-4BDC-8D96-C3D9B6C6F99F}"/>
              </a:ext>
            </a:extLst>
          </p:cNvPr>
          <p:cNvSpPr/>
          <p:nvPr/>
        </p:nvSpPr>
        <p:spPr>
          <a:xfrm>
            <a:off x="4100567" y="3477068"/>
            <a:ext cx="1066318"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8 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44</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g.</a:t>
            </a:r>
            <a:endParaRPr lang="pt-BR" sz="1600" dirty="0">
              <a:solidFill>
                <a:srgbClr val="FF0000"/>
              </a:solidFill>
              <a:latin typeface="Arial" panose="020B0604020202020204" pitchFamily="34" charset="0"/>
              <a:cs typeface="Arial" panose="020B0604020202020204" pitchFamily="34" charset="0"/>
            </a:endParaRPr>
          </a:p>
        </p:txBody>
      </p:sp>
      <p:sp>
        <p:nvSpPr>
          <p:cNvPr id="20" name="Retângulo 19">
            <a:extLst>
              <a:ext uri="{FF2B5EF4-FFF2-40B4-BE49-F238E27FC236}">
                <a16:creationId xmlns:a16="http://schemas.microsoft.com/office/drawing/2014/main" id="{7A4A0022-09D5-44E0-AE98-D05C7AA915AE}"/>
              </a:ext>
            </a:extLst>
          </p:cNvPr>
          <p:cNvSpPr/>
          <p:nvPr/>
        </p:nvSpPr>
        <p:spPr>
          <a:xfrm>
            <a:off x="118889" y="4008085"/>
            <a:ext cx="4540025"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O raio r do grupo local foi dado como sendo r = </a:t>
            </a:r>
            <a:endParaRPr lang="pt-BR" sz="1600" dirty="0">
              <a:solidFill>
                <a:srgbClr val="FF0000"/>
              </a:solidFill>
              <a:latin typeface="Arial" panose="020B0604020202020204" pitchFamily="34" charset="0"/>
              <a:cs typeface="Arial" panose="020B0604020202020204" pitchFamily="34" charset="0"/>
            </a:endParaRPr>
          </a:p>
        </p:txBody>
      </p:sp>
      <p:sp>
        <p:nvSpPr>
          <p:cNvPr id="21" name="Retângulo 20">
            <a:extLst>
              <a:ext uri="{FF2B5EF4-FFF2-40B4-BE49-F238E27FC236}">
                <a16:creationId xmlns:a16="http://schemas.microsoft.com/office/drawing/2014/main" id="{2BD48586-62AF-4139-AF94-E7DF0725E837}"/>
              </a:ext>
            </a:extLst>
          </p:cNvPr>
          <p:cNvSpPr/>
          <p:nvPr/>
        </p:nvSpPr>
        <p:spPr>
          <a:xfrm>
            <a:off x="4467232" y="4008085"/>
            <a:ext cx="1887055"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12 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ano luz = </a:t>
            </a:r>
            <a:endParaRPr lang="pt-BR" sz="1600" dirty="0">
              <a:solidFill>
                <a:srgbClr val="FF0000"/>
              </a:solidFill>
              <a:latin typeface="Arial" panose="020B0604020202020204" pitchFamily="34" charset="0"/>
              <a:cs typeface="Arial" panose="020B0604020202020204" pitchFamily="34" charset="0"/>
            </a:endParaRPr>
          </a:p>
        </p:txBody>
      </p:sp>
      <p:sp>
        <p:nvSpPr>
          <p:cNvPr id="22" name="Retângulo 21">
            <a:extLst>
              <a:ext uri="{FF2B5EF4-FFF2-40B4-BE49-F238E27FC236}">
                <a16:creationId xmlns:a16="http://schemas.microsoft.com/office/drawing/2014/main" id="{610F7A73-853D-4C3E-9C40-4AF6BF1AE846}"/>
              </a:ext>
            </a:extLst>
          </p:cNvPr>
          <p:cNvSpPr/>
          <p:nvPr/>
        </p:nvSpPr>
        <p:spPr>
          <a:xfrm>
            <a:off x="6176819" y="3992696"/>
            <a:ext cx="572593"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12 x</a:t>
            </a:r>
            <a:endParaRPr lang="pt-BR" sz="1600" dirty="0">
              <a:solidFill>
                <a:srgbClr val="FF0000"/>
              </a:solidFill>
              <a:latin typeface="Arial" panose="020B0604020202020204" pitchFamily="34" charset="0"/>
              <a:cs typeface="Arial" panose="020B0604020202020204" pitchFamily="34" charset="0"/>
            </a:endParaRPr>
          </a:p>
        </p:txBody>
      </p:sp>
      <p:sp>
        <p:nvSpPr>
          <p:cNvPr id="23" name="Retângulo 22">
            <a:extLst>
              <a:ext uri="{FF2B5EF4-FFF2-40B4-BE49-F238E27FC236}">
                <a16:creationId xmlns:a16="http://schemas.microsoft.com/office/drawing/2014/main" id="{F36285B3-7515-4080-B1C4-D0EC26882E62}"/>
              </a:ext>
            </a:extLst>
          </p:cNvPr>
          <p:cNvSpPr/>
          <p:nvPr/>
        </p:nvSpPr>
        <p:spPr>
          <a:xfrm>
            <a:off x="6659286" y="3992696"/>
            <a:ext cx="647934"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6</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x</a:t>
            </a:r>
            <a:endParaRPr lang="pt-BR" sz="1600" dirty="0">
              <a:solidFill>
                <a:srgbClr val="FF0000"/>
              </a:solidFill>
              <a:latin typeface="Arial" panose="020B0604020202020204" pitchFamily="34" charset="0"/>
              <a:cs typeface="Arial" panose="020B0604020202020204" pitchFamily="34" charset="0"/>
            </a:endParaRPr>
          </a:p>
        </p:txBody>
      </p:sp>
      <p:sp>
        <p:nvSpPr>
          <p:cNvPr id="25" name="Retângulo 24">
            <a:extLst>
              <a:ext uri="{FF2B5EF4-FFF2-40B4-BE49-F238E27FC236}">
                <a16:creationId xmlns:a16="http://schemas.microsoft.com/office/drawing/2014/main" id="{3F981AA5-15F5-45FB-975E-C52CE0B2DD6E}"/>
              </a:ext>
            </a:extLst>
          </p:cNvPr>
          <p:cNvSpPr/>
          <p:nvPr/>
        </p:nvSpPr>
        <p:spPr>
          <a:xfrm>
            <a:off x="7235085" y="3983413"/>
            <a:ext cx="1462260"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9 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17</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cm = </a:t>
            </a:r>
            <a:endParaRPr lang="pt-BR" sz="1600" dirty="0">
              <a:solidFill>
                <a:srgbClr val="FF0000"/>
              </a:solidFill>
              <a:latin typeface="Arial" panose="020B0604020202020204" pitchFamily="34" charset="0"/>
              <a:cs typeface="Arial" panose="020B0604020202020204" pitchFamily="34" charset="0"/>
            </a:endParaRPr>
          </a:p>
        </p:txBody>
      </p:sp>
      <p:sp>
        <p:nvSpPr>
          <p:cNvPr id="26" name="Retângulo 25">
            <a:extLst>
              <a:ext uri="{FF2B5EF4-FFF2-40B4-BE49-F238E27FC236}">
                <a16:creationId xmlns:a16="http://schemas.microsoft.com/office/drawing/2014/main" id="{76A9033D-9D14-4ADA-89AF-6B1F294AEFD4}"/>
              </a:ext>
            </a:extLst>
          </p:cNvPr>
          <p:cNvSpPr/>
          <p:nvPr/>
        </p:nvSpPr>
        <p:spPr>
          <a:xfrm>
            <a:off x="8496063" y="3971368"/>
            <a:ext cx="1454244"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108 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23</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cm</a:t>
            </a:r>
            <a:endParaRPr lang="pt-BR" sz="1600" dirty="0">
              <a:solidFill>
                <a:srgbClr val="FF0000"/>
              </a:solidFill>
              <a:latin typeface="Arial" panose="020B0604020202020204" pitchFamily="34" charset="0"/>
              <a:cs typeface="Arial" panose="020B0604020202020204" pitchFamily="34" charset="0"/>
            </a:endParaRPr>
          </a:p>
        </p:txBody>
      </p:sp>
      <p:sp>
        <p:nvSpPr>
          <p:cNvPr id="27" name="Retângulo 26">
            <a:extLst>
              <a:ext uri="{FF2B5EF4-FFF2-40B4-BE49-F238E27FC236}">
                <a16:creationId xmlns:a16="http://schemas.microsoft.com/office/drawing/2014/main" id="{FE708A97-5C74-47C3-A1C8-F393FAE3604B}"/>
              </a:ext>
            </a:extLst>
          </p:cNvPr>
          <p:cNvSpPr/>
          <p:nvPr/>
        </p:nvSpPr>
        <p:spPr>
          <a:xfrm>
            <a:off x="118889" y="4467927"/>
            <a:ext cx="3621504" cy="338554"/>
          </a:xfrm>
          <a:prstGeom prst="rect">
            <a:avLst/>
          </a:prstGeom>
        </p:spPr>
        <p:txBody>
          <a:bodyPr wrap="none">
            <a:spAutoFit/>
          </a:bodyPr>
          <a:lstStyle/>
          <a:p>
            <a:pPr algn="just"/>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Substituindo M e r na Eq. 1, obtemos </a:t>
            </a:r>
            <a:endParaRPr lang="pt-BR" sz="1600" dirty="0">
              <a:solidFill>
                <a:srgbClr val="FF0000"/>
              </a:solidFill>
              <a:latin typeface="Arial" panose="020B0604020202020204" pitchFamily="34" charset="0"/>
              <a:cs typeface="Arial" panose="020B0604020202020204" pitchFamily="34" charset="0"/>
            </a:endParaRPr>
          </a:p>
        </p:txBody>
      </p:sp>
      <p:sp>
        <p:nvSpPr>
          <p:cNvPr id="28" name="Retângulo 27">
            <a:extLst>
              <a:ext uri="{FF2B5EF4-FFF2-40B4-BE49-F238E27FC236}">
                <a16:creationId xmlns:a16="http://schemas.microsoft.com/office/drawing/2014/main" id="{243A938F-DE0E-4BAF-8AA0-50B1F599F7FD}"/>
              </a:ext>
            </a:extLst>
          </p:cNvPr>
          <p:cNvSpPr/>
          <p:nvPr/>
        </p:nvSpPr>
        <p:spPr>
          <a:xfrm>
            <a:off x="3614192" y="4486591"/>
            <a:ext cx="476412" cy="338554"/>
          </a:xfrm>
          <a:prstGeom prst="rect">
            <a:avLst/>
          </a:prstGeom>
        </p:spPr>
        <p:txBody>
          <a:bodyPr wrap="none">
            <a:spAutoFit/>
          </a:bodyPr>
          <a:lstStyle/>
          <a:p>
            <a:pPr algn="just"/>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d =</a:t>
            </a:r>
            <a:endParaRPr lang="pt-BR" sz="1600" dirty="0">
              <a:solidFill>
                <a:srgbClr val="FF0000"/>
              </a:solidFill>
              <a:latin typeface="Arial" panose="020B0604020202020204" pitchFamily="34" charset="0"/>
              <a:cs typeface="Arial" panose="020B0604020202020204" pitchFamily="34" charset="0"/>
            </a:endParaRPr>
          </a:p>
        </p:txBody>
      </p:sp>
      <p:sp>
        <p:nvSpPr>
          <p:cNvPr id="29" name="Retângulo 28">
            <a:extLst>
              <a:ext uri="{FF2B5EF4-FFF2-40B4-BE49-F238E27FC236}">
                <a16:creationId xmlns:a16="http://schemas.microsoft.com/office/drawing/2014/main" id="{341285EE-8BBF-4B0D-8BFA-69CE7B6B3351}"/>
              </a:ext>
            </a:extLst>
          </p:cNvPr>
          <p:cNvSpPr/>
          <p:nvPr/>
        </p:nvSpPr>
        <p:spPr>
          <a:xfrm>
            <a:off x="3974995" y="4486591"/>
            <a:ext cx="1576072" cy="338554"/>
          </a:xfrm>
          <a:prstGeom prst="rect">
            <a:avLst/>
          </a:prstGeom>
        </p:spPr>
        <p:txBody>
          <a:bodyPr wrap="none">
            <a:spAutoFit/>
          </a:bodyPr>
          <a:lstStyle/>
          <a:p>
            <a:pPr algn="just"/>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8 x 10</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-31</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g/cm</a:t>
            </a:r>
            <a:r>
              <a:rPr lang="pt-BR" sz="16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pt-BR" sz="1600" dirty="0">
              <a:solidFill>
                <a:srgbClr val="FF0000"/>
              </a:solidFill>
              <a:latin typeface="Arial" panose="020B0604020202020204" pitchFamily="34" charset="0"/>
              <a:cs typeface="Arial" panose="020B0604020202020204" pitchFamily="34" charset="0"/>
            </a:endParaRPr>
          </a:p>
        </p:txBody>
      </p:sp>
      <p:sp>
        <p:nvSpPr>
          <p:cNvPr id="30" name="Retângulo 29">
            <a:extLst>
              <a:ext uri="{FF2B5EF4-FFF2-40B4-BE49-F238E27FC236}">
                <a16:creationId xmlns:a16="http://schemas.microsoft.com/office/drawing/2014/main" id="{0F3D79D5-9DC5-4798-A6F3-AB710D7496FB}"/>
              </a:ext>
            </a:extLst>
          </p:cNvPr>
          <p:cNvSpPr/>
          <p:nvPr/>
        </p:nvSpPr>
        <p:spPr>
          <a:xfrm>
            <a:off x="5385492" y="4493003"/>
            <a:ext cx="1636987" cy="338554"/>
          </a:xfrm>
          <a:prstGeom prst="rect">
            <a:avLst/>
          </a:prstGeom>
        </p:spPr>
        <p:txBody>
          <a:bodyPr wrap="none">
            <a:spAutoFit/>
          </a:bodyPr>
          <a:lstStyle/>
          <a:p>
            <a:pPr algn="just"/>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e a razão d</a:t>
            </a:r>
            <a:r>
              <a:rPr lang="pt-BR" sz="1600"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o</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/d =</a:t>
            </a:r>
            <a:endParaRPr lang="pt-BR" sz="1600" dirty="0">
              <a:solidFill>
                <a:srgbClr val="FF0000"/>
              </a:solidFill>
              <a:latin typeface="Arial" panose="020B0604020202020204" pitchFamily="34" charset="0"/>
              <a:cs typeface="Arial" panose="020B0604020202020204" pitchFamily="34" charset="0"/>
            </a:endParaRPr>
          </a:p>
        </p:txBody>
      </p:sp>
      <p:sp>
        <p:nvSpPr>
          <p:cNvPr id="31" name="Retângulo 30">
            <a:extLst>
              <a:ext uri="{FF2B5EF4-FFF2-40B4-BE49-F238E27FC236}">
                <a16:creationId xmlns:a16="http://schemas.microsoft.com/office/drawing/2014/main" id="{0521ACED-A942-40B8-86A9-C7BFC0CD99D3}"/>
              </a:ext>
            </a:extLst>
          </p:cNvPr>
          <p:cNvSpPr/>
          <p:nvPr/>
        </p:nvSpPr>
        <p:spPr>
          <a:xfrm>
            <a:off x="6933593" y="4492445"/>
            <a:ext cx="2157963" cy="338554"/>
          </a:xfrm>
          <a:prstGeom prst="rect">
            <a:avLst/>
          </a:prstGeom>
        </p:spPr>
        <p:txBody>
          <a:bodyPr wrap="none">
            <a:spAutoFit/>
          </a:bodyPr>
          <a:lstStyle/>
          <a:p>
            <a:pPr algn="just"/>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68 (ou próximo disso)</a:t>
            </a:r>
            <a:endParaRPr lang="pt-BR" sz="1600" dirty="0">
              <a:solidFill>
                <a:srgbClr val="FF0000"/>
              </a:solidFill>
              <a:latin typeface="Arial" panose="020B0604020202020204" pitchFamily="34" charset="0"/>
              <a:cs typeface="Arial" panose="020B0604020202020204" pitchFamily="34" charset="0"/>
            </a:endParaRPr>
          </a:p>
        </p:txBody>
      </p:sp>
      <p:sp>
        <p:nvSpPr>
          <p:cNvPr id="32" name="Retângulo 31">
            <a:extLst>
              <a:ext uri="{FF2B5EF4-FFF2-40B4-BE49-F238E27FC236}">
                <a16:creationId xmlns:a16="http://schemas.microsoft.com/office/drawing/2014/main" id="{F3163470-D991-45A5-BBEA-F00EB8137E4F}"/>
              </a:ext>
            </a:extLst>
          </p:cNvPr>
          <p:cNvSpPr/>
          <p:nvPr/>
        </p:nvSpPr>
        <p:spPr>
          <a:xfrm>
            <a:off x="118889" y="4750972"/>
            <a:ext cx="11593288" cy="1477328"/>
          </a:xfrm>
          <a:prstGeom prst="rect">
            <a:avLst/>
          </a:prstGeom>
        </p:spPr>
        <p:txBody>
          <a:bodyPr wrap="square">
            <a:spAutoFit/>
          </a:bodyPr>
          <a:lstStyle/>
          <a:p>
            <a:pPr algn="just">
              <a:lnSpc>
                <a:spcPct val="150000"/>
              </a:lnSpc>
              <a:spcAft>
                <a:spcPts val="0"/>
              </a:spcAft>
            </a:pPr>
            <a:r>
              <a:rPr lang="pt-BR" sz="1500" dirty="0">
                <a:solidFill>
                  <a:srgbClr val="FF0000"/>
                </a:solidFill>
                <a:latin typeface="Arial" panose="020B0604020202020204" pitchFamily="34" charset="0"/>
                <a:ea typeface="Times New Roman" panose="02020603050405020304" pitchFamily="18" charset="0"/>
                <a:cs typeface="Arial" panose="020B0604020202020204" pitchFamily="34" charset="0"/>
              </a:rPr>
              <a:t>dependendo dos arredondamentos feito. Se julgarmos que a densidade do grupo local é uma amostra representativa de uma região qualquer em grande escala no Universo e desconsideramos a existência de outros termos na equação (2), podemos afirmar que a densidade local é menor do que a densidade crítica, de modo que, baseados somente nesta evidência, o Universo estaria em </a:t>
            </a:r>
            <a:r>
              <a:rPr lang="pt-BR" sz="15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expansão </a:t>
            </a:r>
            <a:r>
              <a:rPr lang="pt-BR" sz="1500" dirty="0">
                <a:solidFill>
                  <a:srgbClr val="FF0000"/>
                </a:solidFill>
                <a:latin typeface="Arial" panose="020B0604020202020204" pitchFamily="34" charset="0"/>
                <a:ea typeface="Times New Roman" panose="02020603050405020304" pitchFamily="18" charset="0"/>
                <a:cs typeface="Arial" panose="020B0604020202020204" pitchFamily="34" charset="0"/>
              </a:rPr>
              <a:t>eterna.</a:t>
            </a:r>
            <a:endParaRPr lang="pt-BR" sz="15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812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childTnLst>
                                </p:cTn>
                              </p:par>
                            </p:childTnLst>
                          </p:cTn>
                        </p:par>
                        <p:par>
                          <p:cTn id="108" fill="hold">
                            <p:stCondLst>
                              <p:cond delay="0"/>
                            </p:stCondLst>
                            <p:childTnLst>
                              <p:par>
                                <p:cTn id="109" presetID="2" presetClass="entr" presetSubtype="4"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additive="base">
                                        <p:cTn id="111" dur="500" fill="hold"/>
                                        <p:tgtEl>
                                          <p:spTgt spid="32"/>
                                        </p:tgtEl>
                                        <p:attrNameLst>
                                          <p:attrName>ppt_x</p:attrName>
                                        </p:attrNameLst>
                                      </p:cBhvr>
                                      <p:tavLst>
                                        <p:tav tm="0">
                                          <p:val>
                                            <p:strVal val="#ppt_x"/>
                                          </p:val>
                                        </p:tav>
                                        <p:tav tm="100000">
                                          <p:val>
                                            <p:strVal val="#ppt_x"/>
                                          </p:val>
                                        </p:tav>
                                      </p:tavLst>
                                    </p:anim>
                                    <p:anim calcmode="lin" valueType="num">
                                      <p:cBhvr additive="base">
                                        <p:cTn id="1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p:bldP spid="26" grpId="0"/>
      <p:bldP spid="27" grpId="0"/>
      <p:bldP spid="28" grpId="0"/>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F50428F-4D8A-4FC0-BE54-964759D89355}"/>
              </a:ext>
            </a:extLst>
          </p:cNvPr>
          <p:cNvSpPr/>
          <p:nvPr/>
        </p:nvSpPr>
        <p:spPr>
          <a:xfrm>
            <a:off x="-157150" y="8721"/>
            <a:ext cx="8268927" cy="2585323"/>
          </a:xfrm>
          <a:prstGeom prst="rect">
            <a:avLst/>
          </a:prstGeom>
        </p:spPr>
        <p:txBody>
          <a:bodyPr wrap="square">
            <a:spAutoFit/>
          </a:bodyPr>
          <a:lstStyle/>
          <a:p>
            <a:pPr marL="228600"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9) (1 ponto) Dimensões na natureza e no Cosmos. </a:t>
            </a:r>
            <a:r>
              <a:rPr lang="pt-BR" dirty="0">
                <a:latin typeface="Arial" panose="020B0604020202020204" pitchFamily="34" charset="0"/>
                <a:ea typeface="Times New Roman" panose="02020603050405020304" pitchFamily="18" charset="0"/>
                <a:cs typeface="Arial" panose="020B0604020202020204" pitchFamily="34" charset="0"/>
              </a:rPr>
              <a:t>Do jardim da nossa casa até os confins do Universo, nos deparamos com as mais incríveis dimensões, tanto em tamanho quanto em massa, peso ou velocidades. No quadro abaixo, enumere em ordem crescente de 1 a 10 o tamanho e a massa de cada objeto (cada item vale 0,05, totalizando 1,0 ponto para a questão toda):</a:t>
            </a:r>
          </a:p>
        </p:txBody>
      </p:sp>
      <p:pic>
        <p:nvPicPr>
          <p:cNvPr id="5" name="Imagem 4">
            <a:extLst>
              <a:ext uri="{FF2B5EF4-FFF2-40B4-BE49-F238E27FC236}">
                <a16:creationId xmlns:a16="http://schemas.microsoft.com/office/drawing/2014/main" id="{401DAD7F-1D13-4F60-9544-748BBE07A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2743" y="3140968"/>
            <a:ext cx="4840332" cy="3082092"/>
          </a:xfrm>
          <a:prstGeom prst="rect">
            <a:avLst/>
          </a:prstGeom>
        </p:spPr>
      </p:pic>
      <p:sp>
        <p:nvSpPr>
          <p:cNvPr id="6" name="Retângulo 5">
            <a:extLst>
              <a:ext uri="{FF2B5EF4-FFF2-40B4-BE49-F238E27FC236}">
                <a16:creationId xmlns:a16="http://schemas.microsoft.com/office/drawing/2014/main" id="{BECCC93F-B564-436B-866A-D4448FB8A3E3}"/>
              </a:ext>
            </a:extLst>
          </p:cNvPr>
          <p:cNvSpPr/>
          <p:nvPr/>
        </p:nvSpPr>
        <p:spPr>
          <a:xfrm>
            <a:off x="6487079" y="5884506"/>
            <a:ext cx="412292" cy="338554"/>
          </a:xfrm>
          <a:prstGeom prst="rect">
            <a:avLst/>
          </a:prstGeom>
        </p:spPr>
        <p:txBody>
          <a:bodyPr wrap="squar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10</a:t>
            </a:r>
            <a:endParaRPr lang="pt-BR" sz="1600" b="1" dirty="0">
              <a:solidFill>
                <a:srgbClr val="FF0000"/>
              </a:solidFill>
            </a:endParaRPr>
          </a:p>
        </p:txBody>
      </p:sp>
      <p:sp>
        <p:nvSpPr>
          <p:cNvPr id="7" name="Retângulo 6">
            <a:extLst>
              <a:ext uri="{FF2B5EF4-FFF2-40B4-BE49-F238E27FC236}">
                <a16:creationId xmlns:a16="http://schemas.microsoft.com/office/drawing/2014/main" id="{122A4B0B-6208-4837-8C79-7B9078FF8038}"/>
              </a:ext>
            </a:extLst>
          </p:cNvPr>
          <p:cNvSpPr/>
          <p:nvPr/>
        </p:nvSpPr>
        <p:spPr>
          <a:xfrm>
            <a:off x="7567199" y="5884506"/>
            <a:ext cx="412292" cy="338554"/>
          </a:xfrm>
          <a:prstGeom prst="rect">
            <a:avLst/>
          </a:prstGeom>
        </p:spPr>
        <p:txBody>
          <a:bodyPr wrap="squar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10</a:t>
            </a:r>
            <a:endParaRPr lang="pt-BR" sz="1600" b="1" dirty="0">
              <a:solidFill>
                <a:srgbClr val="FF0000"/>
              </a:solidFill>
            </a:endParaRPr>
          </a:p>
        </p:txBody>
      </p:sp>
      <p:sp>
        <p:nvSpPr>
          <p:cNvPr id="8" name="Retângulo 7">
            <a:extLst>
              <a:ext uri="{FF2B5EF4-FFF2-40B4-BE49-F238E27FC236}">
                <a16:creationId xmlns:a16="http://schemas.microsoft.com/office/drawing/2014/main" id="{415819C9-A4EE-43FC-AE28-C6132DCB1522}"/>
              </a:ext>
            </a:extLst>
          </p:cNvPr>
          <p:cNvSpPr/>
          <p:nvPr/>
        </p:nvSpPr>
        <p:spPr>
          <a:xfrm>
            <a:off x="6543985" y="3383804"/>
            <a:ext cx="298480" cy="338554"/>
          </a:xfrm>
          <a:prstGeom prst="rect">
            <a:avLst/>
          </a:prstGeom>
        </p:spPr>
        <p:txBody>
          <a:bodyPr wrap="squar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9</a:t>
            </a:r>
          </a:p>
        </p:txBody>
      </p:sp>
      <p:sp>
        <p:nvSpPr>
          <p:cNvPr id="9" name="Retângulo 8">
            <a:extLst>
              <a:ext uri="{FF2B5EF4-FFF2-40B4-BE49-F238E27FC236}">
                <a16:creationId xmlns:a16="http://schemas.microsoft.com/office/drawing/2014/main" id="{B92B4876-31B9-4EAC-B267-F4874700EDF6}"/>
              </a:ext>
            </a:extLst>
          </p:cNvPr>
          <p:cNvSpPr/>
          <p:nvPr/>
        </p:nvSpPr>
        <p:spPr>
          <a:xfrm>
            <a:off x="7624105" y="3383804"/>
            <a:ext cx="298480" cy="338554"/>
          </a:xfrm>
          <a:prstGeom prst="rect">
            <a:avLst/>
          </a:prstGeom>
        </p:spPr>
        <p:txBody>
          <a:bodyPr wrap="squar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9</a:t>
            </a:r>
            <a:endParaRPr lang="pt-BR" sz="1600" b="1" dirty="0">
              <a:solidFill>
                <a:srgbClr val="FF0000"/>
              </a:solidFill>
            </a:endParaRPr>
          </a:p>
        </p:txBody>
      </p:sp>
      <p:sp>
        <p:nvSpPr>
          <p:cNvPr id="10" name="Retângulo 9">
            <a:extLst>
              <a:ext uri="{FF2B5EF4-FFF2-40B4-BE49-F238E27FC236}">
                <a16:creationId xmlns:a16="http://schemas.microsoft.com/office/drawing/2014/main" id="{5B67C8C7-9368-4D75-98B2-A0A54CAD6EF9}"/>
              </a:ext>
            </a:extLst>
          </p:cNvPr>
          <p:cNvSpPr/>
          <p:nvPr/>
        </p:nvSpPr>
        <p:spPr>
          <a:xfrm>
            <a:off x="7624105" y="3666510"/>
            <a:ext cx="298480" cy="338554"/>
          </a:xfrm>
          <a:prstGeom prst="rect">
            <a:avLst/>
          </a:prstGeom>
        </p:spPr>
        <p:txBody>
          <a:bodyPr wrap="squar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endParaRPr lang="pt-BR" sz="1600" b="1" dirty="0">
              <a:solidFill>
                <a:srgbClr val="FF0000"/>
              </a:solidFill>
            </a:endParaRPr>
          </a:p>
        </p:txBody>
      </p:sp>
      <p:sp>
        <p:nvSpPr>
          <p:cNvPr id="11" name="Retângulo 10">
            <a:extLst>
              <a:ext uri="{FF2B5EF4-FFF2-40B4-BE49-F238E27FC236}">
                <a16:creationId xmlns:a16="http://schemas.microsoft.com/office/drawing/2014/main" id="{B540796B-31DC-4C87-90E4-6BD4A82C2309}"/>
              </a:ext>
            </a:extLst>
          </p:cNvPr>
          <p:cNvSpPr/>
          <p:nvPr/>
        </p:nvSpPr>
        <p:spPr>
          <a:xfrm>
            <a:off x="6539852" y="3666510"/>
            <a:ext cx="298480" cy="338554"/>
          </a:xfrm>
          <a:prstGeom prst="rect">
            <a:avLst/>
          </a:prstGeom>
        </p:spPr>
        <p:txBody>
          <a:bodyPr wrap="squar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endParaRPr lang="pt-BR" sz="1600" b="1" dirty="0">
              <a:solidFill>
                <a:srgbClr val="FF0000"/>
              </a:solidFill>
            </a:endParaRPr>
          </a:p>
        </p:txBody>
      </p:sp>
      <p:sp>
        <p:nvSpPr>
          <p:cNvPr id="12" name="Retângulo 11">
            <a:extLst>
              <a:ext uri="{FF2B5EF4-FFF2-40B4-BE49-F238E27FC236}">
                <a16:creationId xmlns:a16="http://schemas.microsoft.com/office/drawing/2014/main" id="{C6EA0F9D-E642-4F15-91FE-145B9D089CF3}"/>
              </a:ext>
            </a:extLst>
          </p:cNvPr>
          <p:cNvSpPr/>
          <p:nvPr/>
        </p:nvSpPr>
        <p:spPr>
          <a:xfrm>
            <a:off x="6548666" y="3965194"/>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8</a:t>
            </a:r>
            <a:endParaRPr lang="pt-BR" sz="1600" b="1" dirty="0">
              <a:solidFill>
                <a:srgbClr val="FF0000"/>
              </a:solidFill>
            </a:endParaRPr>
          </a:p>
        </p:txBody>
      </p:sp>
      <p:sp>
        <p:nvSpPr>
          <p:cNvPr id="13" name="Retângulo 12">
            <a:extLst>
              <a:ext uri="{FF2B5EF4-FFF2-40B4-BE49-F238E27FC236}">
                <a16:creationId xmlns:a16="http://schemas.microsoft.com/office/drawing/2014/main" id="{43DE7E64-990A-45BE-A96C-A6FDE87F78C1}"/>
              </a:ext>
            </a:extLst>
          </p:cNvPr>
          <p:cNvSpPr/>
          <p:nvPr/>
        </p:nvSpPr>
        <p:spPr>
          <a:xfrm>
            <a:off x="7624105" y="3945987"/>
            <a:ext cx="298480" cy="338554"/>
          </a:xfrm>
          <a:prstGeom prst="rect">
            <a:avLst/>
          </a:prstGeom>
        </p:spPr>
        <p:txBody>
          <a:bodyPr wrap="square">
            <a:spAutoFit/>
          </a:bodyPr>
          <a:lstStyle/>
          <a:p>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7</a:t>
            </a:r>
            <a:endParaRPr lang="pt-BR" sz="1600" b="1" dirty="0">
              <a:solidFill>
                <a:srgbClr val="FF0000"/>
              </a:solidFill>
            </a:endParaRPr>
          </a:p>
        </p:txBody>
      </p:sp>
      <p:sp>
        <p:nvSpPr>
          <p:cNvPr id="14" name="Retângulo 13">
            <a:extLst>
              <a:ext uri="{FF2B5EF4-FFF2-40B4-BE49-F238E27FC236}">
                <a16:creationId xmlns:a16="http://schemas.microsoft.com/office/drawing/2014/main" id="{145A21E3-22B8-4B69-BA29-82BA81D67DBF}"/>
              </a:ext>
            </a:extLst>
          </p:cNvPr>
          <p:cNvSpPr/>
          <p:nvPr/>
        </p:nvSpPr>
        <p:spPr>
          <a:xfrm>
            <a:off x="6548666" y="4247900"/>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5</a:t>
            </a:r>
            <a:endParaRPr lang="pt-BR" sz="1600" b="1" dirty="0">
              <a:solidFill>
                <a:srgbClr val="FF0000"/>
              </a:solidFill>
            </a:endParaRPr>
          </a:p>
        </p:txBody>
      </p:sp>
      <p:sp>
        <p:nvSpPr>
          <p:cNvPr id="15" name="Retângulo 14">
            <a:extLst>
              <a:ext uri="{FF2B5EF4-FFF2-40B4-BE49-F238E27FC236}">
                <a16:creationId xmlns:a16="http://schemas.microsoft.com/office/drawing/2014/main" id="{95A5511B-A0ED-441D-A998-C18A6849DBB0}"/>
              </a:ext>
            </a:extLst>
          </p:cNvPr>
          <p:cNvSpPr/>
          <p:nvPr/>
        </p:nvSpPr>
        <p:spPr>
          <a:xfrm>
            <a:off x="6548666" y="4524872"/>
            <a:ext cx="288862" cy="338554"/>
          </a:xfrm>
          <a:prstGeom prst="rect">
            <a:avLst/>
          </a:prstGeom>
        </p:spPr>
        <p:txBody>
          <a:bodyPr wrap="square">
            <a:spAutoFit/>
          </a:bodyPr>
          <a:lstStyle/>
          <a:p>
            <a:r>
              <a:rPr lang="pt-BR" sz="1600" b="1" dirty="0">
                <a:solidFill>
                  <a:srgbClr val="FF0000"/>
                </a:solidFill>
              </a:rPr>
              <a:t>7</a:t>
            </a:r>
          </a:p>
        </p:txBody>
      </p:sp>
      <p:sp>
        <p:nvSpPr>
          <p:cNvPr id="16" name="Retângulo 15">
            <a:extLst>
              <a:ext uri="{FF2B5EF4-FFF2-40B4-BE49-F238E27FC236}">
                <a16:creationId xmlns:a16="http://schemas.microsoft.com/office/drawing/2014/main" id="{B326477B-29B0-4227-9237-69E9BAC775D0}"/>
              </a:ext>
            </a:extLst>
          </p:cNvPr>
          <p:cNvSpPr/>
          <p:nvPr/>
        </p:nvSpPr>
        <p:spPr>
          <a:xfrm>
            <a:off x="6548666" y="4789420"/>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1</a:t>
            </a:r>
            <a:endParaRPr lang="pt-BR" sz="1600" b="1" dirty="0">
              <a:solidFill>
                <a:srgbClr val="FF0000"/>
              </a:solidFill>
            </a:endParaRPr>
          </a:p>
        </p:txBody>
      </p:sp>
      <p:sp>
        <p:nvSpPr>
          <p:cNvPr id="17" name="Retângulo 16">
            <a:extLst>
              <a:ext uri="{FF2B5EF4-FFF2-40B4-BE49-F238E27FC236}">
                <a16:creationId xmlns:a16="http://schemas.microsoft.com/office/drawing/2014/main" id="{B0A134F7-2452-4B13-9D39-E791CFBD19D2}"/>
              </a:ext>
            </a:extLst>
          </p:cNvPr>
          <p:cNvSpPr/>
          <p:nvPr/>
        </p:nvSpPr>
        <p:spPr>
          <a:xfrm>
            <a:off x="6548666" y="5084550"/>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6</a:t>
            </a:r>
            <a:endParaRPr lang="pt-BR" sz="1600" b="1" dirty="0">
              <a:solidFill>
                <a:srgbClr val="FF0000"/>
              </a:solidFill>
            </a:endParaRPr>
          </a:p>
        </p:txBody>
      </p:sp>
      <p:sp>
        <p:nvSpPr>
          <p:cNvPr id="18" name="Retângulo 17">
            <a:extLst>
              <a:ext uri="{FF2B5EF4-FFF2-40B4-BE49-F238E27FC236}">
                <a16:creationId xmlns:a16="http://schemas.microsoft.com/office/drawing/2014/main" id="{4EE6F2D4-4819-46FB-9864-68294F765D61}"/>
              </a:ext>
            </a:extLst>
          </p:cNvPr>
          <p:cNvSpPr/>
          <p:nvPr/>
        </p:nvSpPr>
        <p:spPr>
          <a:xfrm>
            <a:off x="6548666" y="5349098"/>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2</a:t>
            </a:r>
            <a:endParaRPr lang="pt-BR" sz="1600" b="1" dirty="0">
              <a:solidFill>
                <a:srgbClr val="FF0000"/>
              </a:solidFill>
            </a:endParaRPr>
          </a:p>
        </p:txBody>
      </p:sp>
      <p:sp>
        <p:nvSpPr>
          <p:cNvPr id="19" name="Retângulo 18">
            <a:extLst>
              <a:ext uri="{FF2B5EF4-FFF2-40B4-BE49-F238E27FC236}">
                <a16:creationId xmlns:a16="http://schemas.microsoft.com/office/drawing/2014/main" id="{07A66DCE-B8CD-4302-9705-A097FA4A885E}"/>
              </a:ext>
            </a:extLst>
          </p:cNvPr>
          <p:cNvSpPr/>
          <p:nvPr/>
        </p:nvSpPr>
        <p:spPr>
          <a:xfrm>
            <a:off x="6548666" y="5632794"/>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4</a:t>
            </a:r>
            <a:endParaRPr lang="pt-BR" sz="1600" b="1" dirty="0">
              <a:solidFill>
                <a:srgbClr val="FF0000"/>
              </a:solidFill>
            </a:endParaRPr>
          </a:p>
        </p:txBody>
      </p:sp>
      <p:sp>
        <p:nvSpPr>
          <p:cNvPr id="20" name="Retângulo 19">
            <a:extLst>
              <a:ext uri="{FF2B5EF4-FFF2-40B4-BE49-F238E27FC236}">
                <a16:creationId xmlns:a16="http://schemas.microsoft.com/office/drawing/2014/main" id="{35E97626-993D-423C-8176-D11FDF21BFEC}"/>
              </a:ext>
            </a:extLst>
          </p:cNvPr>
          <p:cNvSpPr/>
          <p:nvPr/>
        </p:nvSpPr>
        <p:spPr>
          <a:xfrm>
            <a:off x="7624105" y="4241913"/>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8</a:t>
            </a:r>
            <a:endParaRPr lang="pt-BR" sz="1600" b="1" dirty="0">
              <a:solidFill>
                <a:srgbClr val="FF0000"/>
              </a:solidFill>
            </a:endParaRPr>
          </a:p>
        </p:txBody>
      </p:sp>
      <p:sp>
        <p:nvSpPr>
          <p:cNvPr id="21" name="Retângulo 20">
            <a:extLst>
              <a:ext uri="{FF2B5EF4-FFF2-40B4-BE49-F238E27FC236}">
                <a16:creationId xmlns:a16="http://schemas.microsoft.com/office/drawing/2014/main" id="{16B01E74-A4D9-4A42-88F3-E177FE574560}"/>
              </a:ext>
            </a:extLst>
          </p:cNvPr>
          <p:cNvSpPr/>
          <p:nvPr/>
        </p:nvSpPr>
        <p:spPr>
          <a:xfrm>
            <a:off x="7624105" y="4524872"/>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6</a:t>
            </a:r>
            <a:endParaRPr lang="pt-BR" sz="1600" b="1" dirty="0">
              <a:solidFill>
                <a:srgbClr val="FF0000"/>
              </a:solidFill>
            </a:endParaRPr>
          </a:p>
        </p:txBody>
      </p:sp>
      <p:sp>
        <p:nvSpPr>
          <p:cNvPr id="22" name="Retângulo 21">
            <a:extLst>
              <a:ext uri="{FF2B5EF4-FFF2-40B4-BE49-F238E27FC236}">
                <a16:creationId xmlns:a16="http://schemas.microsoft.com/office/drawing/2014/main" id="{2E1782E2-2766-4799-806E-D8EB185A4177}"/>
              </a:ext>
            </a:extLst>
          </p:cNvPr>
          <p:cNvSpPr/>
          <p:nvPr/>
        </p:nvSpPr>
        <p:spPr>
          <a:xfrm>
            <a:off x="7624105" y="4775508"/>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1</a:t>
            </a:r>
            <a:endParaRPr lang="pt-BR" sz="1600" b="1" dirty="0">
              <a:solidFill>
                <a:srgbClr val="FF0000"/>
              </a:solidFill>
            </a:endParaRPr>
          </a:p>
        </p:txBody>
      </p:sp>
      <p:sp>
        <p:nvSpPr>
          <p:cNvPr id="23" name="Retângulo 22">
            <a:extLst>
              <a:ext uri="{FF2B5EF4-FFF2-40B4-BE49-F238E27FC236}">
                <a16:creationId xmlns:a16="http://schemas.microsoft.com/office/drawing/2014/main" id="{AA9F8CC4-7FB4-417C-B05B-F7A20DC07D39}"/>
              </a:ext>
            </a:extLst>
          </p:cNvPr>
          <p:cNvSpPr/>
          <p:nvPr/>
        </p:nvSpPr>
        <p:spPr>
          <a:xfrm>
            <a:off x="7624105" y="5072336"/>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5</a:t>
            </a:r>
            <a:endParaRPr lang="pt-BR" sz="1600" b="1" dirty="0">
              <a:solidFill>
                <a:srgbClr val="FF0000"/>
              </a:solidFill>
            </a:endParaRPr>
          </a:p>
        </p:txBody>
      </p:sp>
      <p:sp>
        <p:nvSpPr>
          <p:cNvPr id="24" name="Retângulo 23">
            <a:extLst>
              <a:ext uri="{FF2B5EF4-FFF2-40B4-BE49-F238E27FC236}">
                <a16:creationId xmlns:a16="http://schemas.microsoft.com/office/drawing/2014/main" id="{26AD4AF4-87B9-45CD-9C37-0DFC96E8DAFE}"/>
              </a:ext>
            </a:extLst>
          </p:cNvPr>
          <p:cNvSpPr/>
          <p:nvPr/>
        </p:nvSpPr>
        <p:spPr>
          <a:xfrm>
            <a:off x="7624105" y="5337042"/>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2</a:t>
            </a:r>
            <a:endParaRPr lang="pt-BR" sz="1600" b="1" dirty="0">
              <a:solidFill>
                <a:srgbClr val="FF0000"/>
              </a:solidFill>
            </a:endParaRPr>
          </a:p>
        </p:txBody>
      </p:sp>
      <p:sp>
        <p:nvSpPr>
          <p:cNvPr id="25" name="Retângulo 24">
            <a:extLst>
              <a:ext uri="{FF2B5EF4-FFF2-40B4-BE49-F238E27FC236}">
                <a16:creationId xmlns:a16="http://schemas.microsoft.com/office/drawing/2014/main" id="{FEAD6443-029C-4964-A0C8-40FE891DD320}"/>
              </a:ext>
            </a:extLst>
          </p:cNvPr>
          <p:cNvSpPr/>
          <p:nvPr/>
        </p:nvSpPr>
        <p:spPr>
          <a:xfrm>
            <a:off x="7624105" y="5610774"/>
            <a:ext cx="298480" cy="338554"/>
          </a:xfrm>
          <a:prstGeom prst="rect">
            <a:avLst/>
          </a:prstGeom>
        </p:spPr>
        <p:txBody>
          <a:bodyPr wrap="square">
            <a:spAutoFit/>
          </a:bodyPr>
          <a:lstStyle/>
          <a:p>
            <a:r>
              <a:rPr lang="pt-PT" sz="1600" b="1" dirty="0">
                <a:solidFill>
                  <a:srgbClr val="FF0000"/>
                </a:solidFill>
                <a:latin typeface="Arial" panose="020B0604020202020204" pitchFamily="34" charset="0"/>
                <a:cs typeface="Arial" panose="020B0604020202020204" pitchFamily="34" charset="0"/>
              </a:rPr>
              <a:t>4</a:t>
            </a:r>
            <a:endParaRPr lang="pt-BR" sz="1600" b="1" dirty="0">
              <a:solidFill>
                <a:srgbClr val="FF0000"/>
              </a:solidFill>
            </a:endParaRPr>
          </a:p>
        </p:txBody>
      </p:sp>
    </p:spTree>
    <p:extLst>
      <p:ext uri="{BB962C8B-B14F-4D97-AF65-F5344CB8AC3E}">
        <p14:creationId xmlns:p14="http://schemas.microsoft.com/office/powerpoint/2010/main" val="32207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1305089984"/>
              </p:ext>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6">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6">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409819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631CDBC-2A08-4267-94B1-C99DF5AEBE84}"/>
              </a:ext>
            </a:extLst>
          </p:cNvPr>
          <p:cNvSpPr/>
          <p:nvPr/>
        </p:nvSpPr>
        <p:spPr>
          <a:xfrm>
            <a:off x="118889" y="630150"/>
            <a:ext cx="8064896" cy="1154675"/>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Este movimento aparente das constelações tem a mesma duração do  movimento do eixo da Terra, um longo ciclo de 26.000 anos. Suponha que, numa noite do ano 2003, de sua casa, você esteja vendo o nascer da constelação do Sagitário.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73FFCE4F-E031-43F7-85FC-A3C1FBE9D4DD}"/>
              </a:ext>
            </a:extLst>
          </p:cNvPr>
          <p:cNvSpPr/>
          <p:nvPr/>
        </p:nvSpPr>
        <p:spPr>
          <a:xfrm>
            <a:off x="118889" y="3882549"/>
            <a:ext cx="11665296" cy="1154675"/>
          </a:xfrm>
          <a:prstGeom prst="rect">
            <a:avLst/>
          </a:prstGeom>
        </p:spPr>
        <p:txBody>
          <a:bodyPr wrap="square">
            <a:spAutoFit/>
          </a:bodyPr>
          <a:lstStyle/>
          <a:p>
            <a:pPr algn="just">
              <a:lnSpc>
                <a:spcPct val="150000"/>
              </a:lnSpc>
              <a:spcAft>
                <a:spcPts val="0"/>
              </a:spcAft>
            </a:pPr>
            <a:r>
              <a:rPr lang="pt-PT" sz="1600" b="1" dirty="0">
                <a:latin typeface="Arial" panose="020B0604020202020204" pitchFamily="34" charset="0"/>
                <a:ea typeface="Times New Roman" panose="02020603050405020304" pitchFamily="18" charset="0"/>
                <a:cs typeface="Arial" panose="020B0604020202020204" pitchFamily="34" charset="0"/>
              </a:rPr>
              <a:t>Pergunta</a:t>
            </a:r>
            <a:r>
              <a:rPr lang="pt-PT" sz="1600" dirty="0">
                <a:latin typeface="Arial" panose="020B0604020202020204" pitchFamily="34" charset="0"/>
                <a:ea typeface="Times New Roman" panose="02020603050405020304" pitchFamily="18" charset="0"/>
                <a:cs typeface="Arial" panose="020B0604020202020204" pitchFamily="34" charset="0"/>
              </a:rPr>
              <a:t>: </a:t>
            </a:r>
            <a:endParaRPr lang="pt-BR"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pt-BR" sz="1600" dirty="0">
                <a:latin typeface="Arial" panose="020B0604020202020204" pitchFamily="34" charset="0"/>
                <a:ea typeface="Times New Roman" panose="02020603050405020304" pitchFamily="18" charset="0"/>
                <a:cs typeface="Arial" panose="020B0604020202020204" pitchFamily="34" charset="0"/>
              </a:rPr>
              <a:t>Olhando de sua casa para a mesma região do céu, porém, daqui a 13.000 anos (situação hipotética, claro!), que constelação zodiacal você poderia ver no lugar do Sagitário?</a:t>
            </a:r>
          </a:p>
        </p:txBody>
      </p:sp>
      <p:sp>
        <p:nvSpPr>
          <p:cNvPr id="6" name="Retângulo 5">
            <a:extLst>
              <a:ext uri="{FF2B5EF4-FFF2-40B4-BE49-F238E27FC236}">
                <a16:creationId xmlns:a16="http://schemas.microsoft.com/office/drawing/2014/main" id="{A0051A69-D470-459A-8184-73DC3D928C7A}"/>
              </a:ext>
            </a:extLst>
          </p:cNvPr>
          <p:cNvSpPr/>
          <p:nvPr/>
        </p:nvSpPr>
        <p:spPr>
          <a:xfrm>
            <a:off x="118889" y="2255663"/>
            <a:ext cx="11521280" cy="1160511"/>
          </a:xfrm>
          <a:prstGeom prst="rect">
            <a:avLst/>
          </a:prstGeom>
        </p:spPr>
        <p:txBody>
          <a:bodyPr wrap="square">
            <a:spAutoFit/>
          </a:bodyPr>
          <a:lstStyle/>
          <a:p>
            <a:pPr algn="just">
              <a:lnSpc>
                <a:spcPct val="150000"/>
              </a:lnSpc>
            </a:pPr>
            <a:r>
              <a:rPr lang="pt-BR" sz="1600" dirty="0">
                <a:latin typeface="Arial" panose="020B0604020202020204" pitchFamily="34" charset="0"/>
                <a:ea typeface="Times New Roman" panose="02020603050405020304" pitchFamily="18" charset="0"/>
                <a:cs typeface="Arial" panose="020B0604020202020204" pitchFamily="34" charset="0"/>
              </a:rPr>
              <a:t>As doze constelações zodiacais em ordem crescente de ascensão reta (o arco do equador celeste contado a partir do equinócio de março)  são:</a:t>
            </a:r>
            <a:r>
              <a:rPr lang="pt-BR" sz="1600" b="1" dirty="0">
                <a:latin typeface="Arial" panose="020B0604020202020204" pitchFamily="34" charset="0"/>
                <a:ea typeface="Times New Roman" panose="02020603050405020304" pitchFamily="18" charset="0"/>
                <a:cs typeface="Arial" panose="020B0604020202020204" pitchFamily="34" charset="0"/>
              </a:rPr>
              <a:t> </a:t>
            </a:r>
            <a:r>
              <a:rPr lang="pt-BR" sz="1600" dirty="0">
                <a:latin typeface="Arial" panose="020B0604020202020204" pitchFamily="34" charset="0"/>
                <a:ea typeface="Times New Roman" panose="02020603050405020304" pitchFamily="18" charset="0"/>
                <a:cs typeface="Arial" panose="020B0604020202020204" pitchFamily="34" charset="0"/>
              </a:rPr>
              <a:t>Carneiro (Áries), Touro, Gêmeos, Caranguejo, Leão, Virgem, Balança (Libra), Escorpião, Sagitário, Capricórnio, Aquário e Peixes.</a:t>
            </a:r>
            <a:endParaRPr lang="pt-BR" sz="1600" dirty="0"/>
          </a:p>
        </p:txBody>
      </p:sp>
    </p:spTree>
    <p:extLst>
      <p:ext uri="{BB962C8B-B14F-4D97-AF65-F5344CB8AC3E}">
        <p14:creationId xmlns:p14="http://schemas.microsoft.com/office/powerpoint/2010/main" val="1252354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4B17EF0-43DB-43F7-9323-3A9E17EB78EC}"/>
              </a:ext>
            </a:extLst>
          </p:cNvPr>
          <p:cNvSpPr/>
          <p:nvPr/>
        </p:nvSpPr>
        <p:spPr>
          <a:xfrm>
            <a:off x="262905" y="188640"/>
            <a:ext cx="1175322" cy="416011"/>
          </a:xfrm>
          <a:prstGeom prst="rect">
            <a:avLst/>
          </a:prstGeom>
        </p:spPr>
        <p:txBody>
          <a:bodyPr wrap="none">
            <a:spAutoFit/>
          </a:bodyPr>
          <a:lstStyle/>
          <a:p>
            <a:pPr algn="just">
              <a:lnSpc>
                <a:spcPct val="150000"/>
              </a:lnSpc>
              <a:spcAft>
                <a:spcPts val="0"/>
              </a:spcAft>
            </a:pPr>
            <a:r>
              <a:rPr lang="pt-PT" sz="1600" b="1" dirty="0">
                <a:latin typeface="Arial" panose="020B0604020202020204" pitchFamily="34" charset="0"/>
                <a:ea typeface="Times New Roman" panose="02020603050405020304" pitchFamily="18" charset="0"/>
                <a:cs typeface="Arial" panose="020B0604020202020204" pitchFamily="34" charset="0"/>
              </a:rPr>
              <a:t>Resposta:</a:t>
            </a:r>
            <a:endParaRPr lang="pt-BR"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Imagem 4">
            <a:extLst>
              <a:ext uri="{FF2B5EF4-FFF2-40B4-BE49-F238E27FC236}">
                <a16:creationId xmlns:a16="http://schemas.microsoft.com/office/drawing/2014/main" id="{ED107A37-CBE1-44F7-81DC-891598753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689" y="2276872"/>
            <a:ext cx="4764412" cy="2097764"/>
          </a:xfrm>
          <a:prstGeom prst="rect">
            <a:avLst/>
          </a:prstGeom>
        </p:spPr>
      </p:pic>
      <p:sp>
        <p:nvSpPr>
          <p:cNvPr id="6" name="Retângulo 5">
            <a:extLst>
              <a:ext uri="{FF2B5EF4-FFF2-40B4-BE49-F238E27FC236}">
                <a16:creationId xmlns:a16="http://schemas.microsoft.com/office/drawing/2014/main" id="{383104A4-C8B5-4B01-92C6-F1EE65ED3FD9}"/>
              </a:ext>
            </a:extLst>
          </p:cNvPr>
          <p:cNvSpPr/>
          <p:nvPr/>
        </p:nvSpPr>
        <p:spPr>
          <a:xfrm>
            <a:off x="118889" y="764704"/>
            <a:ext cx="8064896" cy="1154675"/>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Olhando de sua casa para a mesma região do céu, porém, daqui a 13.000 anos (situação hipotética, claro!), que constelação zodiacal você poderia ver no lugar do Sagitário?</a:t>
            </a:r>
            <a:endParaRPr lang="pt-BR" sz="1600" dirty="0">
              <a:solidFill>
                <a:srgbClr val="FF0000"/>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4401099A-3AF0-4458-8138-5790D4B88B71}"/>
              </a:ext>
            </a:extLst>
          </p:cNvPr>
          <p:cNvSpPr/>
          <p:nvPr/>
        </p:nvSpPr>
        <p:spPr>
          <a:xfrm>
            <a:off x="118889" y="2157273"/>
            <a:ext cx="7200800" cy="1893339"/>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MS Mincho" panose="02020609040205080304" pitchFamily="49" charset="-128"/>
                <a:cs typeface="Arial" panose="020B0604020202020204" pitchFamily="34" charset="0"/>
              </a:rPr>
              <a:t>Gêmeos, pois é a constelação deslocada 180º em relação ao Sagitário no Zodíaco. Há um fato muito curioso com relação ao nosso calendário. Somos levados normalmente a pensar que nosso calendário é organizado adotando o chamado ano sideral, aquele no qual a Terra retorna exatamente ao mesmo ponto de sua órbita quando ele (o ano sideral) é completado. </a:t>
            </a:r>
            <a:endParaRPr lang="pt-BR" sz="1600"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9DD5CD5B-DB05-4123-B79F-27ABDCEDD8B3}"/>
              </a:ext>
            </a:extLst>
          </p:cNvPr>
          <p:cNvSpPr/>
          <p:nvPr/>
        </p:nvSpPr>
        <p:spPr>
          <a:xfrm>
            <a:off x="118889" y="4358409"/>
            <a:ext cx="11656194" cy="1524007"/>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MS Mincho" panose="02020609040205080304" pitchFamily="49" charset="-128"/>
                <a:cs typeface="Arial" panose="020B0604020202020204" pitchFamily="34" charset="0"/>
              </a:rPr>
              <a:t>Entretanto, adotamos outra definição de ano, mais prática, porque preserva a adequação do calendário civil às estações do ano. Este ano é contado pelo intervalo de tempo entre a passagem do Sol pelo mesmo solstício seja ele de dezembro ou de julho e, como durante o solstício o sol está sobre um dos trópicos celestes (projeção do trópico terrestre na esfera celeste) recebe o seu nome de “ano trópico”.</a:t>
            </a:r>
            <a:endParaRPr lang="pt-B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8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268C344-E6E8-46E0-A557-D2B21B38428B}"/>
              </a:ext>
            </a:extLst>
          </p:cNvPr>
          <p:cNvSpPr/>
          <p:nvPr/>
        </p:nvSpPr>
        <p:spPr>
          <a:xfrm>
            <a:off x="118889" y="231366"/>
            <a:ext cx="7992888" cy="1893339"/>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MS Mincho" panose="02020609040205080304" pitchFamily="49" charset="-128"/>
                <a:cs typeface="Arial" panose="020B0604020202020204" pitchFamily="34" charset="0"/>
              </a:rPr>
              <a:t>Devido à precessão dos equinócios, ano sideral e ano trópico não coincidem (na verdade o ano trópico é um pouco mais curto do que o sideral) e, assim, a Terra não volta ao mesmo ponto de sua órbita completado um ano trópico. Desta forma, devido à precessão dos equinócios, as estações do ano se iniciam e se encerram em pontos distintos da órbita da Terra, a cada ano. </a:t>
            </a:r>
            <a:endParaRPr lang="pt-BR" sz="1600" dirty="0">
              <a:solidFill>
                <a:srgbClr val="FF0000"/>
              </a:solidFill>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51C79203-15D3-4C38-A75C-F228A99C101F}"/>
              </a:ext>
            </a:extLst>
          </p:cNvPr>
          <p:cNvSpPr/>
          <p:nvPr/>
        </p:nvSpPr>
        <p:spPr>
          <a:xfrm>
            <a:off x="115670" y="2420888"/>
            <a:ext cx="11665296" cy="1154675"/>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MS Mincho" panose="02020609040205080304" pitchFamily="49" charset="-128"/>
                <a:cs typeface="Arial" panose="020B0604020202020204" pitchFamily="34" charset="0"/>
              </a:rPr>
              <a:t>Como nosso calendário acompanha as estações, a única forma que temos de reparar isto é notarmos que as estações se iniciam com um céu um pouco diferente a cada ano. Daqui a 13.000 anos a Terra estará na metade do seu ciclo de precessão e o solstício irá ocorrer numa posição (ao longo do seu movimento de translação) diametralmente oposta à de hoje.</a:t>
            </a:r>
            <a:endParaRPr lang="pt-BR" sz="1600" dirty="0">
              <a:solidFill>
                <a:srgbClr val="FF0000"/>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66663DE-0C22-4ECC-9FEB-046199AD76C7}"/>
              </a:ext>
            </a:extLst>
          </p:cNvPr>
          <p:cNvSpPr/>
          <p:nvPr/>
        </p:nvSpPr>
        <p:spPr>
          <a:xfrm>
            <a:off x="115670" y="4077072"/>
            <a:ext cx="11665296" cy="1524007"/>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MS Mincho" panose="02020609040205080304" pitchFamily="49" charset="-128"/>
                <a:cs typeface="Arial" panose="020B0604020202020204" pitchFamily="34" charset="0"/>
              </a:rPr>
              <a:t>Logo, todas as constelações estarão deslocadas de 180º daqui a 13.000 anos, conforme ilustra a figura esquemática ao lado na qual está apresentado o mesmo solstício ocorrendo em 2003 e em 15.003 (ou seja daqui a 13.000 anos). Como última observação a precessão dos equinócios é uma evidência de que as estações de ano são devidas à inclinação do eixo de rotação da Terra e não à distancia maior ou menor da Terra ao Sol, pois periélio e afélio são pontos fixos da órbita da Terra.</a:t>
            </a:r>
            <a:endParaRPr lang="pt-B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54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ECE2CB5-58D2-4CF1-84B6-4A3E852DF584}"/>
              </a:ext>
            </a:extLst>
          </p:cNvPr>
          <p:cNvSpPr/>
          <p:nvPr/>
        </p:nvSpPr>
        <p:spPr>
          <a:xfrm>
            <a:off x="118889" y="116632"/>
            <a:ext cx="8064896" cy="2632003"/>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2) (1 ponto) </a:t>
            </a:r>
            <a:r>
              <a:rPr lang="pt-BR" sz="1600" dirty="0">
                <a:latin typeface="Arial" panose="020B0604020202020204" pitchFamily="34" charset="0"/>
                <a:ea typeface="Times New Roman" panose="02020603050405020304" pitchFamily="18" charset="0"/>
                <a:cs typeface="Arial" panose="020B0604020202020204" pitchFamily="34" charset="0"/>
              </a:rPr>
              <a:t>Imagine que você é um agente dos direitos humanos de alguma organização internacional que foi </a:t>
            </a:r>
            <a:r>
              <a:rPr lang="pt-BR" sz="1600" dirty="0" err="1">
                <a:latin typeface="Arial" panose="020B0604020202020204" pitchFamily="34" charset="0"/>
                <a:ea typeface="Times New Roman" panose="02020603050405020304" pitchFamily="18" charset="0"/>
                <a:cs typeface="Arial" panose="020B0604020202020204" pitchFamily="34" charset="0"/>
              </a:rPr>
              <a:t>seqüestrado</a:t>
            </a:r>
            <a:r>
              <a:rPr lang="pt-BR" sz="1600" dirty="0">
                <a:latin typeface="Arial" panose="020B0604020202020204" pitchFamily="34" charset="0"/>
                <a:ea typeface="Times New Roman" panose="02020603050405020304" pitchFamily="18" charset="0"/>
                <a:cs typeface="Arial" panose="020B0604020202020204" pitchFamily="34" charset="0"/>
              </a:rPr>
              <a:t> e levado, vendado, num </a:t>
            </a:r>
            <a:r>
              <a:rPr lang="pt-BR" sz="1600" dirty="0" err="1">
                <a:latin typeface="Arial" panose="020B0604020202020204" pitchFamily="34" charset="0"/>
                <a:ea typeface="Times New Roman" panose="02020603050405020304" pitchFamily="18" charset="0"/>
                <a:cs typeface="Arial" panose="020B0604020202020204" pitchFamily="34" charset="0"/>
              </a:rPr>
              <a:t>vôo</a:t>
            </a:r>
            <a:r>
              <a:rPr lang="pt-BR" sz="1600" dirty="0">
                <a:latin typeface="Arial" panose="020B0604020202020204" pitchFamily="34" charset="0"/>
                <a:ea typeface="Times New Roman" panose="02020603050405020304" pitchFamily="18" charset="0"/>
                <a:cs typeface="Arial" panose="020B0604020202020204" pitchFamily="34" charset="0"/>
              </a:rPr>
              <a:t> e depois lançado de </a:t>
            </a:r>
            <a:r>
              <a:rPr lang="pt-BR" sz="1600" dirty="0" err="1">
                <a:latin typeface="Arial" panose="020B0604020202020204" pitchFamily="34" charset="0"/>
                <a:ea typeface="Times New Roman" panose="02020603050405020304" pitchFamily="18" charset="0"/>
                <a:cs typeface="Arial" panose="020B0604020202020204" pitchFamily="34" charset="0"/>
              </a:rPr>
              <a:t>pára-quedas</a:t>
            </a:r>
            <a:r>
              <a:rPr lang="pt-BR" sz="1600" dirty="0">
                <a:latin typeface="Arial" panose="020B0604020202020204" pitchFamily="34" charset="0"/>
                <a:ea typeface="Times New Roman" panose="02020603050405020304" pitchFamily="18" charset="0"/>
                <a:cs typeface="Arial" panose="020B0604020202020204" pitchFamily="34" charset="0"/>
              </a:rPr>
              <a:t> no meio de  um dos oceanos. Você consegue nadar até uma pequena ilhota. Para cúmulo do seu azar, o seu GPS (</a:t>
            </a:r>
            <a:r>
              <a:rPr lang="pt-BR" sz="1600" i="1" dirty="0">
                <a:latin typeface="Arial" panose="020B0604020202020204" pitchFamily="34" charset="0"/>
                <a:ea typeface="Times New Roman" panose="02020603050405020304" pitchFamily="18" charset="0"/>
                <a:cs typeface="Arial" panose="020B0604020202020204" pitchFamily="34" charset="0"/>
              </a:rPr>
              <a:t>Global </a:t>
            </a:r>
            <a:r>
              <a:rPr lang="pt-BR" sz="1600" i="1" dirty="0" err="1">
                <a:latin typeface="Arial" panose="020B0604020202020204" pitchFamily="34" charset="0"/>
                <a:ea typeface="Times New Roman" panose="02020603050405020304" pitchFamily="18" charset="0"/>
                <a:cs typeface="Arial" panose="020B0604020202020204" pitchFamily="34" charset="0"/>
              </a:rPr>
              <a:t>Positioning</a:t>
            </a:r>
            <a:r>
              <a:rPr lang="pt-BR" sz="1600" i="1" dirty="0">
                <a:latin typeface="Arial" panose="020B0604020202020204" pitchFamily="34" charset="0"/>
                <a:ea typeface="Times New Roman" panose="02020603050405020304" pitchFamily="18" charset="0"/>
                <a:cs typeface="Arial" panose="020B0604020202020204" pitchFamily="34" charset="0"/>
              </a:rPr>
              <a:t> System</a:t>
            </a:r>
            <a:r>
              <a:rPr lang="pt-BR" sz="1600" dirty="0">
                <a:latin typeface="Arial" panose="020B0604020202020204" pitchFamily="34" charset="0"/>
                <a:ea typeface="Times New Roman" panose="02020603050405020304" pitchFamily="18" charset="0"/>
                <a:cs typeface="Arial" panose="020B0604020202020204" pitchFamily="34" charset="0"/>
              </a:rPr>
              <a:t>), um  instrumento ágil de localização, que faz o seu rastreamento com o uso de satélites, molhou-se. Com o valor correto da longitude você reconhece que está no meio do Oceano Pacífico!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05C02E76-6ABB-477B-9B87-30E9352DA5DD}"/>
              </a:ext>
            </a:extLst>
          </p:cNvPr>
          <p:cNvSpPr/>
          <p:nvPr/>
        </p:nvSpPr>
        <p:spPr>
          <a:xfrm>
            <a:off x="118889" y="2852936"/>
            <a:ext cx="11665296" cy="1893339"/>
          </a:xfrm>
          <a:prstGeom prst="rect">
            <a:avLst/>
          </a:prstGeom>
        </p:spPr>
        <p:txBody>
          <a:bodyPr wrap="square">
            <a:spAutoFit/>
          </a:bodyPr>
          <a:lstStyle/>
          <a:p>
            <a:pPr algn="just">
              <a:lnSpc>
                <a:spcPct val="150000"/>
              </a:lnSpc>
              <a:spcAft>
                <a:spcPts val="0"/>
              </a:spcAft>
            </a:pPr>
            <a:r>
              <a:rPr lang="pt-PT" sz="1600" dirty="0">
                <a:latin typeface="Arial" panose="020B0604020202020204" pitchFamily="34" charset="0"/>
                <a:ea typeface="Times New Roman" panose="02020603050405020304" pitchFamily="18" charset="0"/>
                <a:cs typeface="Arial" panose="020B0604020202020204" pitchFamily="34" charset="0"/>
              </a:rPr>
              <a:t>Mas, em virtude do GPS ter pego água do mar você só dispõe do valor numérico da latitude! Assim, não há como saber se a ilha está no Hemisfério Sul ou Norte! Você nunca havia se interessado por Astronomia antes e não sabe reconhecer constelações no céu. A única coisa que você sabe reconhecer é que as estrelas descrevem trajetórias circulares, em sentido horário, em torno de um ponto do céu - o pólo celeste visto daquele lugar. A fim de acelerar sua busca, você terá que dizer pelo rádio-transmissor de que dispõe, além dos valores do GPS, sua posição no globo terrestre.</a:t>
            </a:r>
            <a:endParaRPr lang="pt-BR"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B6BD3785-D181-4466-9D41-52B63E097817}"/>
              </a:ext>
            </a:extLst>
          </p:cNvPr>
          <p:cNvSpPr/>
          <p:nvPr/>
        </p:nvSpPr>
        <p:spPr>
          <a:xfrm>
            <a:off x="118889" y="5116045"/>
            <a:ext cx="10441160" cy="416011"/>
          </a:xfrm>
          <a:prstGeom prst="rect">
            <a:avLst/>
          </a:prstGeom>
        </p:spPr>
        <p:txBody>
          <a:bodyPr wrap="square">
            <a:spAutoFit/>
          </a:bodyPr>
          <a:lstStyle/>
          <a:p>
            <a:pPr algn="just">
              <a:lnSpc>
                <a:spcPct val="150000"/>
              </a:lnSpc>
              <a:spcAft>
                <a:spcPts val="0"/>
              </a:spcAft>
            </a:pPr>
            <a:r>
              <a:rPr lang="pt-PT" sz="1600" b="1" dirty="0">
                <a:latin typeface="Arial" panose="020B0604020202020204" pitchFamily="34" charset="0"/>
                <a:ea typeface="Times New Roman" panose="02020603050405020304" pitchFamily="18" charset="0"/>
                <a:cs typeface="Arial" panose="020B0604020202020204" pitchFamily="34" charset="0"/>
              </a:rPr>
              <a:t>Pergunta</a:t>
            </a:r>
            <a:r>
              <a:rPr lang="pt-PT" sz="1600" dirty="0">
                <a:latin typeface="Arial" panose="020B0604020202020204" pitchFamily="34" charset="0"/>
                <a:ea typeface="Times New Roman" panose="02020603050405020304" pitchFamily="18" charset="0"/>
                <a:cs typeface="Arial" panose="020B0604020202020204" pitchFamily="34" charset="0"/>
              </a:rPr>
              <a:t>: Em qual hemisfério você está - Norte ou Sul? Por quê?</a:t>
            </a:r>
            <a:endParaRPr lang="pt-BR"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8581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FDD0060-0661-4BBC-A638-107DDA1B5B4A}"/>
              </a:ext>
            </a:extLst>
          </p:cNvPr>
          <p:cNvSpPr/>
          <p:nvPr/>
        </p:nvSpPr>
        <p:spPr>
          <a:xfrm>
            <a:off x="90310" y="188640"/>
            <a:ext cx="1175322" cy="416011"/>
          </a:xfrm>
          <a:prstGeom prst="rect">
            <a:avLst/>
          </a:prstGeom>
        </p:spPr>
        <p:txBody>
          <a:bodyPr wrap="non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3878799-8C72-4399-A8EF-0AD5B1D30B38}"/>
              </a:ext>
            </a:extLst>
          </p:cNvPr>
          <p:cNvSpPr/>
          <p:nvPr/>
        </p:nvSpPr>
        <p:spPr>
          <a:xfrm>
            <a:off x="90310" y="748667"/>
            <a:ext cx="8183785" cy="1524007"/>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No Hemisfério Sul. Se você estiver no hemisfério norte o movimento em torno do </a:t>
            </a:r>
            <a:r>
              <a:rPr lang="pt-BR"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pólo</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celeste será anti-horário. Em qualquer dos casos, procure observar o sentido de rotação da Terra, que é de oeste para leste. O das estrelas, em torno de cada  </a:t>
            </a:r>
            <a:r>
              <a:rPr lang="pt-BR"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pólo</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celeste, será sempre contrário ao da rotação da Terra. Imagine a seguinte situação: </a:t>
            </a:r>
            <a:endParaRPr lang="pt-BR" sz="1600" dirty="0">
              <a:solidFill>
                <a:srgbClr val="FF0000"/>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F3667ED-2344-4253-8735-90C0B2F3C257}"/>
              </a:ext>
            </a:extLst>
          </p:cNvPr>
          <p:cNvSpPr/>
          <p:nvPr/>
        </p:nvSpPr>
        <p:spPr>
          <a:xfrm>
            <a:off x="84251" y="2563394"/>
            <a:ext cx="11699934" cy="1154675"/>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Num campo de futebol, a linha divisória está exatamente sobre o equador. Antes do jogo começar, os jogadores do time que se encontra no Hemisfério Sul olham as estrelas em direção ao seu próprio gol. O movimento das estrelas no céu, de leste para oeste, aparece para eles como no sentido horário, ao redor do </a:t>
            </a:r>
            <a:r>
              <a:rPr lang="pt-BR"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pólo</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sul que, no equador, se encontra no horizonte. </a:t>
            </a:r>
            <a:endParaRPr lang="pt-BR" sz="1600" dirty="0">
              <a:solidFill>
                <a:srgbClr val="FF0000"/>
              </a:solidFill>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9C9469F4-9249-4D84-A10E-E088401780EC}"/>
              </a:ext>
            </a:extLst>
          </p:cNvPr>
          <p:cNvSpPr/>
          <p:nvPr/>
        </p:nvSpPr>
        <p:spPr>
          <a:xfrm>
            <a:off x="84251" y="3998039"/>
            <a:ext cx="11699934" cy="1524007"/>
          </a:xfrm>
          <a:prstGeom prst="rect">
            <a:avLst/>
          </a:prstGeom>
        </p:spPr>
        <p:txBody>
          <a:bodyPr wrap="square">
            <a:spAutoFit/>
          </a:bodyPr>
          <a:lstStyle/>
          <a:p>
            <a:pPr algn="just">
              <a:lnSpc>
                <a:spcPct val="150000"/>
              </a:lnSpc>
            </a:pP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Do mesmo modo, se os jogadores do time que se encontra no Hemisfério Norte olharem em direção ao próprio gol, verão este mesmo movimento de leste para oeste das estrelas se traduzir em um movimento anti-horário ao redor do </a:t>
            </a:r>
            <a:r>
              <a:rPr lang="pt-BR" sz="1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pólo</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norte que, no equador, também se encontra no horizonte. Na verdade, este campo existe: é o Campo do Zerão, o Estádio Estadual Milton de Souza Corrêa, localizado em Macapá.</a:t>
            </a:r>
            <a:endParaRPr lang="pt-B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9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A526064-12E7-4092-A24E-7245D1DB988F}"/>
              </a:ext>
            </a:extLst>
          </p:cNvPr>
          <p:cNvSpPr/>
          <p:nvPr/>
        </p:nvSpPr>
        <p:spPr>
          <a:xfrm>
            <a:off x="118889" y="8721"/>
            <a:ext cx="8064896" cy="2632003"/>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Questão 3) (1 ponto)</a:t>
            </a:r>
            <a:r>
              <a:rPr lang="pt-BR" sz="1600" dirty="0">
                <a:latin typeface="Arial" panose="020B0604020202020204" pitchFamily="34" charset="0"/>
                <a:ea typeface="Times New Roman" panose="02020603050405020304" pitchFamily="18" charset="0"/>
                <a:cs typeface="Arial" panose="020B0604020202020204" pitchFamily="34" charset="0"/>
              </a:rPr>
              <a:t> A Lua Cheia e o Sol parecem </a:t>
            </a:r>
            <a:r>
              <a:rPr lang="pt-BR" sz="1600" dirty="0" err="1">
                <a:latin typeface="Arial" panose="020B0604020202020204" pitchFamily="34" charset="0"/>
                <a:ea typeface="Times New Roman" panose="02020603050405020304" pitchFamily="18" charset="0"/>
                <a:cs typeface="Arial" panose="020B0604020202020204" pitchFamily="34" charset="0"/>
              </a:rPr>
              <a:t>angularmente</a:t>
            </a:r>
            <a:r>
              <a:rPr lang="pt-BR" sz="1600" dirty="0">
                <a:latin typeface="Arial" panose="020B0604020202020204" pitchFamily="34" charset="0"/>
                <a:ea typeface="Times New Roman" panose="02020603050405020304" pitchFamily="18" charset="0"/>
                <a:cs typeface="Arial" panose="020B0604020202020204" pitchFamily="34" charset="0"/>
              </a:rPr>
              <a:t> maiores quando no horizonte, ao nascerem (ou se porem), se comparados com sua observação quando estão bem altos no céu. Mas, na realidade, é o contrário que ocorre quando </a:t>
            </a:r>
            <a:r>
              <a:rPr lang="pt-BR" sz="1600" u="sng" dirty="0">
                <a:latin typeface="Arial" panose="020B0604020202020204" pitchFamily="34" charset="0"/>
                <a:ea typeface="Times New Roman" panose="02020603050405020304" pitchFamily="18" charset="0"/>
                <a:cs typeface="Arial" panose="020B0604020202020204" pitchFamily="34" charset="0"/>
              </a:rPr>
              <a:t>medimos </a:t>
            </a:r>
            <a:r>
              <a:rPr lang="pt-BR" sz="1600" dirty="0">
                <a:latin typeface="Arial" panose="020B0604020202020204" pitchFamily="34" charset="0"/>
                <a:ea typeface="Times New Roman" panose="02020603050405020304" pitchFamily="18" charset="0"/>
                <a:cs typeface="Arial" panose="020B0604020202020204" pitchFamily="34" charset="0"/>
              </a:rPr>
              <a:t>os diâmetros angulares desses astros nas duas situações. No caso da Lua, se ela nascer num lugar do equador e perto do ponto leste do horizonte, seu diâmetro angular poderá ser até da ordem de  30 segundos menor  do que quando passar pelo zênite desse lugar.</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AD77A2F2-7873-4FFE-B543-D668C11AEDE5}"/>
              </a:ext>
            </a:extLst>
          </p:cNvPr>
          <p:cNvSpPr/>
          <p:nvPr/>
        </p:nvSpPr>
        <p:spPr>
          <a:xfrm>
            <a:off x="118889" y="2641130"/>
            <a:ext cx="11665296" cy="1154675"/>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a:t>
            </a:r>
            <a:r>
              <a:rPr lang="pt-BR" sz="16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r>
              <a:rPr lang="pt-BR" sz="1600" dirty="0">
                <a:latin typeface="Arial" panose="020B0604020202020204" pitchFamily="34" charset="0"/>
                <a:ea typeface="Times New Roman" panose="02020603050405020304" pitchFamily="18" charset="0"/>
                <a:cs typeface="Arial" panose="020B0604020202020204" pitchFamily="34" charset="0"/>
              </a:rPr>
              <a:t>Por que a Lua (ou o Sol) é de fato maior quando a (o) </a:t>
            </a:r>
            <a:r>
              <a:rPr lang="pt-BR" sz="1600" u="sng" dirty="0">
                <a:latin typeface="Arial" panose="020B0604020202020204" pitchFamily="34" charset="0"/>
                <a:ea typeface="Times New Roman" panose="02020603050405020304" pitchFamily="18" charset="0"/>
                <a:cs typeface="Arial" panose="020B0604020202020204" pitchFamily="34" charset="0"/>
              </a:rPr>
              <a:t>medimos</a:t>
            </a:r>
            <a:r>
              <a:rPr lang="pt-BR" sz="1600" dirty="0">
                <a:latin typeface="Arial" panose="020B0604020202020204" pitchFamily="34" charset="0"/>
                <a:ea typeface="Times New Roman" panose="02020603050405020304" pitchFamily="18" charset="0"/>
                <a:cs typeface="Arial" panose="020B0604020202020204" pitchFamily="34" charset="0"/>
              </a:rPr>
              <a:t> no zênite do que quando a (o) </a:t>
            </a:r>
            <a:r>
              <a:rPr lang="pt-BR" sz="1600" u="sng" dirty="0">
                <a:latin typeface="Arial" panose="020B0604020202020204" pitchFamily="34" charset="0"/>
                <a:ea typeface="Times New Roman" panose="02020603050405020304" pitchFamily="18" charset="0"/>
                <a:cs typeface="Arial" panose="020B0604020202020204" pitchFamily="34" charset="0"/>
              </a:rPr>
              <a:t>medimos</a:t>
            </a:r>
            <a:r>
              <a:rPr lang="pt-BR" sz="1600" dirty="0">
                <a:latin typeface="Arial" panose="020B0604020202020204" pitchFamily="34" charset="0"/>
                <a:ea typeface="Times New Roman" panose="02020603050405020304" pitchFamily="18" charset="0"/>
                <a:cs typeface="Arial" panose="020B0604020202020204" pitchFamily="34" charset="0"/>
              </a:rPr>
              <a:t> nascer a partir de um ponto do equador? Sugestão: faça um desenho.</a:t>
            </a:r>
          </a:p>
        </p:txBody>
      </p:sp>
      <p:sp>
        <p:nvSpPr>
          <p:cNvPr id="5" name="Retângulo 4">
            <a:extLst>
              <a:ext uri="{FF2B5EF4-FFF2-40B4-BE49-F238E27FC236}">
                <a16:creationId xmlns:a16="http://schemas.microsoft.com/office/drawing/2014/main" id="{5C3FFE1E-D80E-4F7A-99A5-9E8B70E3381F}"/>
              </a:ext>
            </a:extLst>
          </p:cNvPr>
          <p:cNvSpPr/>
          <p:nvPr/>
        </p:nvSpPr>
        <p:spPr>
          <a:xfrm>
            <a:off x="118889" y="4092269"/>
            <a:ext cx="1175322"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Resposta:</a:t>
            </a:r>
            <a:endParaRPr lang="pt-BR" sz="16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AA46E19F-A9E0-4511-89BC-9EA6B59B2AC1}"/>
              </a:ext>
            </a:extLst>
          </p:cNvPr>
          <p:cNvSpPr/>
          <p:nvPr/>
        </p:nvSpPr>
        <p:spPr>
          <a:xfrm>
            <a:off x="118889" y="4005064"/>
            <a:ext cx="6396745" cy="1938992"/>
          </a:xfrm>
          <a:prstGeom prst="rect">
            <a:avLst/>
          </a:prstGeom>
        </p:spPr>
        <p:txBody>
          <a:bodyPr wrap="square">
            <a:spAutoFit/>
          </a:bodyPr>
          <a:lstStyle/>
          <a:p>
            <a:pPr algn="just">
              <a:lnSpc>
                <a:spcPct val="150000"/>
              </a:lnSpc>
            </a:pPr>
            <a:r>
              <a:rPr lang="pt-BR" sz="16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Quando </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 Lua nasce (direção OE na figura esquemática ao lado, fora de escala, para o observador O na </a:t>
            </a:r>
            <a:r>
              <a:rPr lang="pt-BR" sz="16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Terra), </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nós estamos mais longe dela do que quando ela passa pelo zênite (direção OZ). A diferença é da ordem do raio terrestre ( TO). Portanto, do ponto O, nós a </a:t>
            </a:r>
            <a:r>
              <a:rPr lang="pt-BR" sz="1600" u="sng" dirty="0">
                <a:solidFill>
                  <a:srgbClr val="FF0000"/>
                </a:solidFill>
                <a:latin typeface="Arial" panose="020B0604020202020204" pitchFamily="34" charset="0"/>
                <a:ea typeface="Times New Roman" panose="02020603050405020304" pitchFamily="18" charset="0"/>
                <a:cs typeface="Arial" panose="020B0604020202020204" pitchFamily="34" charset="0"/>
              </a:rPr>
              <a:t>medimos </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maior quando ela está no zênite. </a:t>
            </a:r>
            <a:endParaRPr lang="pt-BR" sz="1600" dirty="0">
              <a:solidFill>
                <a:srgbClr val="FF0000"/>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C1B4948-B405-433D-B72B-036A02C3F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625" y="3515188"/>
            <a:ext cx="3817806" cy="2777699"/>
          </a:xfrm>
          <a:prstGeom prst="rect">
            <a:avLst/>
          </a:prstGeom>
        </p:spPr>
      </p:pic>
    </p:spTree>
    <p:extLst>
      <p:ext uri="{BB962C8B-B14F-4D97-AF65-F5344CB8AC3E}">
        <p14:creationId xmlns:p14="http://schemas.microsoft.com/office/powerpoint/2010/main" val="23520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1" presetClass="entr" presetSubtype="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8AE0242-E756-45F6-9DC2-566319FA7362}"/>
              </a:ext>
            </a:extLst>
          </p:cNvPr>
          <p:cNvSpPr/>
          <p:nvPr/>
        </p:nvSpPr>
        <p:spPr>
          <a:xfrm>
            <a:off x="118889" y="116632"/>
            <a:ext cx="8064896" cy="1893339"/>
          </a:xfrm>
          <a:prstGeom prst="rect">
            <a:avLst/>
          </a:prstGeom>
        </p:spPr>
        <p:txBody>
          <a:bodyPr wrap="square">
            <a:spAutoFit/>
          </a:bodyPr>
          <a:lstStyle/>
          <a:p>
            <a:pPr algn="just">
              <a:lnSpc>
                <a:spcPct val="150000"/>
              </a:lnSpc>
              <a:spcAft>
                <a:spcPts val="0"/>
              </a:spcAft>
            </a:pPr>
            <a:r>
              <a:rPr lang="pt-PT" sz="1600" b="1" dirty="0">
                <a:latin typeface="Arial" panose="020B0604020202020204" pitchFamily="34" charset="0"/>
                <a:ea typeface="Times New Roman" panose="02020603050405020304" pitchFamily="18" charset="0"/>
                <a:cs typeface="Arial" panose="020B0604020202020204" pitchFamily="34" charset="0"/>
              </a:rPr>
              <a:t>Questão 4) (1 ponto)</a:t>
            </a:r>
            <a:r>
              <a:rPr lang="pt-PT" sz="1600" dirty="0">
                <a:latin typeface="Arial" panose="020B0604020202020204" pitchFamily="34" charset="0"/>
                <a:ea typeface="Times New Roman" panose="02020603050405020304" pitchFamily="18" charset="0"/>
                <a:cs typeface="Arial" panose="020B0604020202020204" pitchFamily="34" charset="0"/>
              </a:rPr>
              <a:t> Até 26 de março deste ano, os astrônomos tinham descoberto 105 planetas orbitando em torno de outras estrelas. Devido aos métodos usados na detecção destes planetas, a maioria deles se encontra bastante próximo da estrela e com massas iguais ou, mais tipicamente, maiores do que a massa do maior planeta do Sistema Solar, Júpiter. </a:t>
            </a:r>
            <a:endParaRPr lang="pt-BR"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E3CEAFDA-8571-479A-B47C-B7C4247276CB}"/>
              </a:ext>
            </a:extLst>
          </p:cNvPr>
          <p:cNvSpPr/>
          <p:nvPr/>
        </p:nvSpPr>
        <p:spPr>
          <a:xfrm>
            <a:off x="118889" y="2160000"/>
            <a:ext cx="11593288" cy="791179"/>
          </a:xfrm>
          <a:prstGeom prst="rect">
            <a:avLst/>
          </a:prstGeom>
        </p:spPr>
        <p:txBody>
          <a:bodyPr wrap="square">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A órbita de qualquer planeta é descrita pela 3ª Lei de Kepler que diz que o quadrado do período é proporcional ao cubo do semi-eixo maior da órbita, ou seja, </a:t>
            </a:r>
            <a:r>
              <a:rPr lang="pt-BR" sz="1600" dirty="0">
                <a:latin typeface="Arial" panose="020B0604020202020204" pitchFamily="34" charset="0"/>
                <a:ea typeface="Times New Roman" panose="02020603050405020304" pitchFamily="18" charset="0"/>
                <a:cs typeface="Arial" panose="020B0604020202020204" pitchFamily="34" charset="0"/>
              </a:rPr>
              <a:t>T</a:t>
            </a:r>
            <a:r>
              <a:rPr lang="pt-BR" sz="1600" baseline="30000" dirty="0">
                <a:latin typeface="Arial" panose="020B0604020202020204" pitchFamily="34" charset="0"/>
                <a:ea typeface="Times New Roman" panose="02020603050405020304" pitchFamily="18" charset="0"/>
                <a:cs typeface="Arial" panose="020B0604020202020204" pitchFamily="34" charset="0"/>
              </a:rPr>
              <a:t>2</a:t>
            </a:r>
            <a:r>
              <a:rPr lang="pt-BR" sz="1600" dirty="0">
                <a:latin typeface="Arial" panose="020B0604020202020204" pitchFamily="34" charset="0"/>
                <a:ea typeface="Times New Roman" panose="02020603050405020304" pitchFamily="18" charset="0"/>
                <a:cs typeface="Arial" panose="020B0604020202020204" pitchFamily="34" charset="0"/>
              </a:rPr>
              <a:t> = k D</a:t>
            </a:r>
            <a:r>
              <a:rPr lang="pt-BR" sz="1600" baseline="30000" dirty="0">
                <a:latin typeface="Arial" panose="020B0604020202020204" pitchFamily="34" charset="0"/>
                <a:ea typeface="Times New Roman" panose="02020603050405020304" pitchFamily="18" charset="0"/>
                <a:cs typeface="Arial" panose="020B0604020202020204" pitchFamily="34" charset="0"/>
              </a:rPr>
              <a:t>3</a:t>
            </a:r>
            <a:r>
              <a:rPr lang="pt-BR" sz="1600" i="1" dirty="0">
                <a:latin typeface="Arial" panose="020B0604020202020204" pitchFamily="34" charset="0"/>
                <a:ea typeface="Times New Roman" panose="02020603050405020304" pitchFamily="18" charset="0"/>
                <a:cs typeface="Arial" panose="020B0604020202020204" pitchFamily="34" charset="0"/>
              </a:rPr>
              <a:t> , </a:t>
            </a:r>
            <a:r>
              <a:rPr lang="pt-BR" sz="1600" dirty="0">
                <a:latin typeface="Arial" panose="020B0604020202020204" pitchFamily="34" charset="0"/>
                <a:ea typeface="Times New Roman" panose="02020603050405020304" pitchFamily="18" charset="0"/>
                <a:cs typeface="Arial" panose="020B0604020202020204" pitchFamily="34" charset="0"/>
              </a:rPr>
              <a:t>onde T é o período e D a distância</a:t>
            </a:r>
            <a:r>
              <a:rPr lang="pt-BR" sz="1600" i="1" dirty="0">
                <a:latin typeface="Arial" panose="020B0604020202020204" pitchFamily="34" charset="0"/>
                <a:ea typeface="Times New Roman" panose="02020603050405020304" pitchFamily="18" charset="0"/>
                <a:cs typeface="Arial" panose="020B0604020202020204" pitchFamily="34" charset="0"/>
              </a:rPr>
              <a:t>.</a:t>
            </a:r>
            <a:endParaRPr lang="pt-BR" sz="1600" dirty="0"/>
          </a:p>
        </p:txBody>
      </p:sp>
      <p:sp>
        <p:nvSpPr>
          <p:cNvPr id="5" name="Retângulo 4">
            <a:extLst>
              <a:ext uri="{FF2B5EF4-FFF2-40B4-BE49-F238E27FC236}">
                <a16:creationId xmlns:a16="http://schemas.microsoft.com/office/drawing/2014/main" id="{BBBCB9E4-BDC0-471E-A85C-4E4820F3E5FD}"/>
              </a:ext>
            </a:extLst>
          </p:cNvPr>
          <p:cNvSpPr/>
          <p:nvPr/>
        </p:nvSpPr>
        <p:spPr>
          <a:xfrm>
            <a:off x="110395" y="3115167"/>
            <a:ext cx="11601781" cy="1893339"/>
          </a:xfrm>
          <a:prstGeom prst="rect">
            <a:avLst/>
          </a:prstGeom>
        </p:spPr>
        <p:txBody>
          <a:bodyPr wrap="square">
            <a:spAutoFit/>
          </a:bodyPr>
          <a:lstStyle/>
          <a:p>
            <a:pPr algn="just">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a:t>
            </a:r>
            <a:endParaRPr lang="pt-BR"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pt-BR" sz="1600" dirty="0">
                <a:latin typeface="Arial" panose="020B0604020202020204" pitchFamily="34" charset="0"/>
                <a:ea typeface="Times New Roman" panose="02020603050405020304" pitchFamily="18" charset="0"/>
                <a:cs typeface="Arial" panose="020B0604020202020204" pitchFamily="34" charset="0"/>
              </a:rPr>
              <a:t>Suponha que, para completar uma órbita ao redor de uma estrela com massa bem próxima à do Sol, a Terra levaria, à mesma distância de uma Unidade Astronômica (U.A.= distância </a:t>
            </a:r>
            <a:r>
              <a:rPr lang="pt-BR" sz="1600" dirty="0" err="1">
                <a:latin typeface="Arial" panose="020B0604020202020204" pitchFamily="34" charset="0"/>
                <a:ea typeface="Times New Roman" panose="02020603050405020304" pitchFamily="18" charset="0"/>
                <a:cs typeface="Arial" panose="020B0604020202020204" pitchFamily="34" charset="0"/>
              </a:rPr>
              <a:t>Sol-Terra</a:t>
            </a:r>
            <a:r>
              <a:rPr lang="pt-BR" sz="1600" dirty="0">
                <a:latin typeface="Arial" panose="020B0604020202020204" pitchFamily="34" charset="0"/>
                <a:ea typeface="Times New Roman" panose="02020603050405020304" pitchFamily="18" charset="0"/>
                <a:cs typeface="Arial" panose="020B0604020202020204" pitchFamily="34" charset="0"/>
              </a:rPr>
              <a:t> = 150.000.000 km), 360 dias e não mais cerca de 365,25 dias. Calcule a distância de um outro planeta (em U.A.) a esta estrela cujo período orbital é de aproximadamente 45 dias. Considere a órbita circular, isto é, o </a:t>
            </a:r>
            <a:r>
              <a:rPr lang="pt-BR" sz="1600" dirty="0" err="1">
                <a:latin typeface="Arial" panose="020B0604020202020204" pitchFamily="34" charset="0"/>
                <a:ea typeface="Times New Roman" panose="02020603050405020304" pitchFamily="18" charset="0"/>
                <a:cs typeface="Arial" panose="020B0604020202020204" pitchFamily="34" charset="0"/>
              </a:rPr>
              <a:t>semi-eixo</a:t>
            </a:r>
            <a:r>
              <a:rPr lang="pt-BR" sz="1600" dirty="0">
                <a:latin typeface="Arial" panose="020B0604020202020204" pitchFamily="34" charset="0"/>
                <a:ea typeface="Times New Roman" panose="02020603050405020304" pitchFamily="18" charset="0"/>
                <a:cs typeface="Arial" panose="020B0604020202020204" pitchFamily="34" charset="0"/>
              </a:rPr>
              <a:t> maior é igual ao raio.</a:t>
            </a:r>
          </a:p>
        </p:txBody>
      </p:sp>
    </p:spTree>
    <p:extLst>
      <p:ext uri="{BB962C8B-B14F-4D97-AF65-F5344CB8AC3E}">
        <p14:creationId xmlns:p14="http://schemas.microsoft.com/office/powerpoint/2010/main" val="3980562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3729</TotalTime>
  <Words>4754</Words>
  <Application>Microsoft Office PowerPoint</Application>
  <PresentationFormat>Personalizar</PresentationFormat>
  <Paragraphs>217</Paragraphs>
  <Slides>24</Slides>
  <Notes>22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24</vt:i4>
      </vt:variant>
    </vt:vector>
  </HeadingPairs>
  <TitlesOfParts>
    <vt:vector size="30" baseType="lpstr">
      <vt:lpstr>Arial</vt:lpstr>
      <vt:lpstr>Calibri</vt:lpstr>
      <vt:lpstr>MS Mincho</vt:lpstr>
      <vt:lpstr>Symbol</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DVM Informatica</cp:lastModifiedBy>
  <cp:revision>170</cp:revision>
  <dcterms:created xsi:type="dcterms:W3CDTF">2020-08-01T16:25:14Z</dcterms:created>
  <dcterms:modified xsi:type="dcterms:W3CDTF">2020-09-20T00:51:06Z</dcterms:modified>
</cp:coreProperties>
</file>