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5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9D3B9"/>
    <a:srgbClr val="FDF3ED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A19A8-E125-40E4-8BEA-FEAF8EAB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2FE463-13CF-4665-A9CB-FE3C32A02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E95F37-7F3A-4E5C-8BC3-EA7DA8DB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189EB-A43F-48A1-8DDD-151ED3C5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08FB0C-2A43-4CB1-909D-C6483E36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78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16C-BECB-4844-8089-668F3C6C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D16259-DBCE-4A49-8E49-03A170637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C6E829-CA98-4487-BA93-B8B1C01A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2352E8-1BD7-477A-8B38-E5D51513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607C9D-2AA6-4F9E-9E9D-70123141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01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990AED-A8A5-4516-A620-B901C0D74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2C6526-0F5A-4002-AA01-615217904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3A94EE-BF50-469F-9D1B-2512F7B2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3FCDA1-8C5F-45E3-890A-09793819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6F3BF3-BA4F-452D-B427-838613FD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15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58AB0-5954-426F-9502-A779B9EC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DBEF53-90A5-41FE-8C33-70C2FDFA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5BEBA6-5C78-4F57-87B5-6E411066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2648D-C6E9-4DA3-9223-C654313C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1192AF-D374-4EF5-B0E9-3BF0543D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56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5478E-C2D9-4344-B627-84DA0BCB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EC5420-4120-4835-A8A7-99E54F66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08E660-705F-4CCE-8223-8A8EF52D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27E067-20E8-44FB-B82D-B55E241C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D8D38B-C6AB-4635-9D17-BBAC364C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67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D9858-EF59-4794-8294-4479E995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C77E7C-1002-4A0A-81B4-325DA4E3A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9B58E2-E7CB-4474-87EA-9EFE63B75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AAA395-82EE-4089-B27F-BBADD135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16A92E-310E-4146-8E5C-41ED31C3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AEC113-8762-41A5-9A3A-76741893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6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06AF1-E5E8-4279-AA60-729E8849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2D51FF-3E7D-4B0B-A114-983817763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8A72D5-2323-4865-A9BF-808E28DE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79010D-3874-459A-858A-6CB7858B9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CDA2B2-1311-43CB-9B87-354691AC1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0D65D9-1BF2-4F8C-9C0B-DB3BC581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9C697B-F89D-49E3-9E39-B5AD0934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9F6286-D649-46ED-ADD1-36A73A92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3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396D2-D5C8-4EBC-B373-4317E30B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27C187-30F8-44C7-A864-893456A1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F21A1E-F8B4-4DB9-BB56-4FD10091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5624DB-D7E5-474A-9516-BF8D2B1F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16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008DA9-A4C0-4DF9-A765-60568E8E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DE74AF-BA63-4026-B40C-A93992AE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6A80C7-9B8A-42F9-9DAC-9C2149B1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1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F6C34-B3DC-479F-AC2D-91CAF293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B13D3E-0C00-42D2-A7C2-EA0BB5F7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DEEDEB-6832-44A9-85C1-2819EEB3B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1A92A6-80E5-4B93-BAD7-B8775E3C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DCD383-EE27-48B3-BD9B-A10FF2F4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2E38AC-C256-460B-BB59-4700230C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7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61AB5-8477-4E3D-B9EE-4165A8BB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F81C3A-2323-4520-9B35-6747AEAEE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39BDFD-088F-4A22-9038-E9082C56F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BF140C-AF19-44FF-A3D5-FA3665CE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CB57C1-5AEF-411B-BB37-76956A7A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410510-6BEF-4CDD-918D-606EFBBB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58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D7E2B3-AA73-46C9-B9FE-F6BBE7FE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1D6A56-6F07-4C24-A6C9-32E1B64E6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AA671E-D7C8-4542-BCC5-CE7F67AB2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4DC4-01C0-45ED-80F7-AB7106E3F370}" type="datetimeFigureOut">
              <a:rPr lang="pt-BR" smtClean="0"/>
              <a:t>12/08/2020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8D3CF2-D41E-4B38-A1D1-0CD5BD8CD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F5075-FB4A-40C3-8B07-26F11CEDA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" y="6165668"/>
            <a:ext cx="1071153" cy="692331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0683259" y="6008922"/>
            <a:ext cx="1630667" cy="997131"/>
          </a:xfrm>
          <a:prstGeom prst="rect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8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5E0B4"/>
            </a:gs>
            <a:gs pos="83000">
              <a:schemeClr val="accent5">
                <a:lumMod val="20000"/>
                <a:lumOff val="80000"/>
              </a:schemeClr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 smtClean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876281B-53A4-4B96-A3A5-45DAFE056BC4}"/>
              </a:ext>
            </a:extLst>
          </p:cNvPr>
          <p:cNvSpPr/>
          <p:nvPr/>
        </p:nvSpPr>
        <p:spPr>
          <a:xfrm>
            <a:off x="209007" y="416679"/>
            <a:ext cx="810451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Sempre que ligamos algum aparelho elétrico numa tomada, estamos usando a energia elétrica fornecida por alguma empresa distribuidora desta energia e temos que pagar por isso.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CB7123-3EF9-4207-AD65-1110C23571C0}"/>
              </a:ext>
            </a:extLst>
          </p:cNvPr>
          <p:cNvSpPr/>
          <p:nvPr/>
        </p:nvSpPr>
        <p:spPr>
          <a:xfrm>
            <a:off x="221333" y="2267446"/>
            <a:ext cx="10096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9) (0,25 ponto para 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Escreva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na frente das ações que devemos fazer para usar a energia elétrica da melhor maneira possível.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F51483-EAC9-4105-A5ED-4314E213D82F}"/>
              </a:ext>
            </a:extLst>
          </p:cNvPr>
          <p:cNvSpPr/>
          <p:nvPr/>
        </p:nvSpPr>
        <p:spPr>
          <a:xfrm>
            <a:off x="292084" y="3677574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 _ _ Abrir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as janelas e aproveitar a luz do Sol.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92F0E5B-94B8-4528-ADDE-A637EA3F5F4A}"/>
              </a:ext>
            </a:extLst>
          </p:cNvPr>
          <p:cNvSpPr/>
          <p:nvPr/>
        </p:nvSpPr>
        <p:spPr>
          <a:xfrm>
            <a:off x="292084" y="4137409"/>
            <a:ext cx="637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Desligar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luz quando ninguém estiver no local.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41EDCC-7D4D-4192-BA2D-0B0D7EE27B9A}"/>
              </a:ext>
            </a:extLst>
          </p:cNvPr>
          <p:cNvSpPr/>
          <p:nvPr/>
        </p:nvSpPr>
        <p:spPr>
          <a:xfrm>
            <a:off x="291813" y="4597244"/>
            <a:ext cx="8423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Deixar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geladeira aberta para se refrescar nos dias quentes.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336F3CF-4835-4357-8F09-1FCCDE48AB7F}"/>
              </a:ext>
            </a:extLst>
          </p:cNvPr>
          <p:cNvSpPr/>
          <p:nvPr/>
        </p:nvSpPr>
        <p:spPr>
          <a:xfrm>
            <a:off x="291814" y="5123103"/>
            <a:ext cx="683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Fazer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lição de casa com o rádio e a TV desligados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8BEA70-E4E4-488F-8A5E-28D871209EF7}"/>
              </a:ext>
            </a:extLst>
          </p:cNvPr>
          <p:cNvSpPr txBox="1"/>
          <p:nvPr/>
        </p:nvSpPr>
        <p:spPr>
          <a:xfrm>
            <a:off x="520062" y="3656042"/>
            <a:ext cx="100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C89C7D-CC2B-4D86-A4B1-35BDEE384D23}"/>
              </a:ext>
            </a:extLst>
          </p:cNvPr>
          <p:cNvSpPr txBox="1"/>
          <p:nvPr/>
        </p:nvSpPr>
        <p:spPr>
          <a:xfrm>
            <a:off x="529998" y="5102778"/>
            <a:ext cx="100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C00D621-973F-40CF-93D6-DB145481CF4C}"/>
              </a:ext>
            </a:extLst>
          </p:cNvPr>
          <p:cNvSpPr txBox="1"/>
          <p:nvPr/>
        </p:nvSpPr>
        <p:spPr>
          <a:xfrm>
            <a:off x="529998" y="4117474"/>
            <a:ext cx="100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3C556F-DCE7-498E-8B59-B61578E560F1}"/>
              </a:ext>
            </a:extLst>
          </p:cNvPr>
          <p:cNvSpPr txBox="1"/>
          <p:nvPr/>
        </p:nvSpPr>
        <p:spPr>
          <a:xfrm>
            <a:off x="433822" y="4581053"/>
            <a:ext cx="119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</a:p>
        </p:txBody>
      </p:sp>
    </p:spTree>
    <p:extLst>
      <p:ext uri="{BB962C8B-B14F-4D97-AF65-F5344CB8AC3E}">
        <p14:creationId xmlns:p14="http://schemas.microsoft.com/office/powerpoint/2010/main" val="38191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97767BC-0AAB-4FEF-BFC5-3AC8FD7601D7}"/>
              </a:ext>
            </a:extLst>
          </p:cNvPr>
          <p:cNvSpPr/>
          <p:nvPr/>
        </p:nvSpPr>
        <p:spPr>
          <a:xfrm>
            <a:off x="330927" y="417653"/>
            <a:ext cx="7898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 (0,2 ponto para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 por último a pergunta mais difícil. Escreva  o nome de 5 aparelhos que usam energia elétrica, se preferir pode DESENHAR! Não esqueça aquele que mais gasta energia (você usa quando toma banho).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6C58F0-AA5B-430B-8109-0FF2F4BABFEF}"/>
              </a:ext>
            </a:extLst>
          </p:cNvPr>
          <p:cNvSpPr txBox="1"/>
          <p:nvPr/>
        </p:nvSpPr>
        <p:spPr>
          <a:xfrm>
            <a:off x="476254" y="2538677"/>
            <a:ext cx="611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_ _ _ _ _ 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E6018F-2082-42ED-868C-0DB693545029}"/>
              </a:ext>
            </a:extLst>
          </p:cNvPr>
          <p:cNvSpPr txBox="1"/>
          <p:nvPr/>
        </p:nvSpPr>
        <p:spPr>
          <a:xfrm>
            <a:off x="484963" y="3179349"/>
            <a:ext cx="611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F94256E-1ECF-4177-9D66-70954BE347D7}"/>
              </a:ext>
            </a:extLst>
          </p:cNvPr>
          <p:cNvSpPr txBox="1"/>
          <p:nvPr/>
        </p:nvSpPr>
        <p:spPr>
          <a:xfrm>
            <a:off x="476253" y="3820021"/>
            <a:ext cx="611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D0973A-B2E3-4A5D-83C1-1B105818DD5D}"/>
              </a:ext>
            </a:extLst>
          </p:cNvPr>
          <p:cNvSpPr txBox="1"/>
          <p:nvPr/>
        </p:nvSpPr>
        <p:spPr>
          <a:xfrm>
            <a:off x="476252" y="4460693"/>
            <a:ext cx="611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F46D66-A086-43C1-B8FC-E41572A7B542}"/>
              </a:ext>
            </a:extLst>
          </p:cNvPr>
          <p:cNvSpPr txBox="1"/>
          <p:nvPr/>
        </p:nvSpPr>
        <p:spPr>
          <a:xfrm>
            <a:off x="476251" y="5101365"/>
            <a:ext cx="611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724A203-796C-460D-98C1-65C660A5D787}"/>
              </a:ext>
            </a:extLst>
          </p:cNvPr>
          <p:cNvSpPr txBox="1"/>
          <p:nvPr/>
        </p:nvSpPr>
        <p:spPr>
          <a:xfrm>
            <a:off x="843199" y="2489681"/>
            <a:ext cx="29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CHUVEIRO ELÉTRICO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53019A-6182-4BE4-9A1A-D8DBDC1F2835}"/>
              </a:ext>
            </a:extLst>
          </p:cNvPr>
          <p:cNvSpPr txBox="1"/>
          <p:nvPr/>
        </p:nvSpPr>
        <p:spPr>
          <a:xfrm>
            <a:off x="843198" y="3130353"/>
            <a:ext cx="29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421D51-6BF7-4B34-A8F5-AA37741FAF0C}"/>
              </a:ext>
            </a:extLst>
          </p:cNvPr>
          <p:cNvSpPr txBox="1"/>
          <p:nvPr/>
        </p:nvSpPr>
        <p:spPr>
          <a:xfrm>
            <a:off x="843198" y="3758825"/>
            <a:ext cx="29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GELADEIRA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7A40E1-2B8B-4640-BA76-F84DE5665DE8}"/>
              </a:ext>
            </a:extLst>
          </p:cNvPr>
          <p:cNvSpPr txBox="1"/>
          <p:nvPr/>
        </p:nvSpPr>
        <p:spPr>
          <a:xfrm>
            <a:off x="860954" y="4415073"/>
            <a:ext cx="29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LÂMPADA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87FBF3F-CE7F-40C3-9822-EBCBB807254A}"/>
              </a:ext>
            </a:extLst>
          </p:cNvPr>
          <p:cNvSpPr txBox="1"/>
          <p:nvPr/>
        </p:nvSpPr>
        <p:spPr>
          <a:xfrm>
            <a:off x="860954" y="5055745"/>
            <a:ext cx="29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VENTILADOR,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76249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1896B21-2B89-4903-AEE5-35611CA24F37}"/>
              </a:ext>
            </a:extLst>
          </p:cNvPr>
          <p:cNvSpPr/>
          <p:nvPr/>
        </p:nvSpPr>
        <p:spPr>
          <a:xfrm>
            <a:off x="286717" y="322042"/>
            <a:ext cx="8021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Fotografias da Lua, como estas mostradas abaixo, foram feitas com a luneta que a OBA está distribuindo para as escolas.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C13FB0-2E30-460A-8C68-C0533E8B1283}"/>
              </a:ext>
            </a:extLst>
          </p:cNvPr>
          <p:cNvSpPr/>
          <p:nvPr/>
        </p:nvSpPr>
        <p:spPr>
          <a:xfrm>
            <a:off x="322217" y="1528290"/>
            <a:ext cx="8011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MS Gothic" panose="020B0609070205080204" pitchFamily="49" charset="-128"/>
              </a:rPr>
              <a:t>Pergunta 1a) (0,5 ponto) </a:t>
            </a:r>
            <a:r>
              <a:rPr lang="pt-BR" dirty="0">
                <a:latin typeface="Arial" panose="020B0604020202020204" pitchFamily="34" charset="0"/>
                <a:ea typeface="MS Gothic" panose="020B0609070205080204" pitchFamily="49" charset="-128"/>
              </a:rPr>
              <a:t>Coloque um X sobre a foto que representa a lua cheia.</a:t>
            </a:r>
            <a:endParaRPr lang="pt-BR" dirty="0"/>
          </a:p>
        </p:txBody>
      </p:sp>
      <p:pic>
        <p:nvPicPr>
          <p:cNvPr id="11" name="Imagem 10" descr="Descrição: http://mashedmusings.files.wordpress.com/2009/03/moon11-19-02b.jpg">
            <a:extLst>
              <a:ext uri="{FF2B5EF4-FFF2-40B4-BE49-F238E27FC236}">
                <a16:creationId xmlns:a16="http://schemas.microsoft.com/office/drawing/2014/main" id="{1D6E387E-A5B9-4196-A21C-136398D187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04" y="2549812"/>
            <a:ext cx="1848485" cy="180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Descrição: http://lh6.ggpht.com/_ZXVG1aA4lV8/SRYf_JIYSFE/AAAAAAAADzQ/wRYpd8CAs-4/FotosDaLua.jpg">
            <a:extLst>
              <a:ext uri="{FF2B5EF4-FFF2-40B4-BE49-F238E27FC236}">
                <a16:creationId xmlns:a16="http://schemas.microsoft.com/office/drawing/2014/main" id="{24A122DA-84FA-492F-B5C6-CF89F25B9A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56" y="2584649"/>
            <a:ext cx="2133600" cy="180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Descrição: http://t2.gstatic.com/images?q=tbn:ANd9GcQuGSge2noE9DF7lX7xBulU9600z1aISQOfN1ErbkZ8yL-kWE1Xww&amp;t=1">
            <a:extLst>
              <a:ext uri="{FF2B5EF4-FFF2-40B4-BE49-F238E27FC236}">
                <a16:creationId xmlns:a16="http://schemas.microsoft.com/office/drawing/2014/main" id="{6AB85E0D-3DF3-4F83-93AA-7A08F5CF7D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39" y="2617125"/>
            <a:ext cx="2438400" cy="1796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2181D16-B7D5-471D-9C81-1DDACAE00178}"/>
              </a:ext>
            </a:extLst>
          </p:cNvPr>
          <p:cNvCxnSpPr/>
          <p:nvPr/>
        </p:nvCxnSpPr>
        <p:spPr>
          <a:xfrm>
            <a:off x="2079477" y="3057810"/>
            <a:ext cx="816610" cy="8102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BD7F406-7BB8-4315-AF1F-80DF2F3FB7D8}"/>
              </a:ext>
            </a:extLst>
          </p:cNvPr>
          <p:cNvCxnSpPr/>
          <p:nvPr/>
        </p:nvCxnSpPr>
        <p:spPr>
          <a:xfrm flipV="1">
            <a:off x="2141707" y="3062255"/>
            <a:ext cx="796925" cy="777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1D72E7AF-814A-4939-964F-0B41680202D4}"/>
              </a:ext>
            </a:extLst>
          </p:cNvPr>
          <p:cNvSpPr/>
          <p:nvPr/>
        </p:nvSpPr>
        <p:spPr>
          <a:xfrm>
            <a:off x="365761" y="4728260"/>
            <a:ext cx="11343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1b) (0,25 ponto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Terra tem 1 lua e Marte tem 2 luas. Escreva os nomes dos planetas que não têm nenhuma lua. Quer ajuda? São menores que a Terra!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5A1238F-3D26-4657-A9C6-D39523C9B3B1}"/>
              </a:ext>
            </a:extLst>
          </p:cNvPr>
          <p:cNvSpPr/>
          <p:nvPr/>
        </p:nvSpPr>
        <p:spPr>
          <a:xfrm>
            <a:off x="1327150" y="5742503"/>
            <a:ext cx="8624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Respostas 1b)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e _ _ _ _ _ _ _ _ _ _ _ _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4B33175-D28E-4DC4-A02E-6435CBB68CDE}"/>
              </a:ext>
            </a:extLst>
          </p:cNvPr>
          <p:cNvSpPr txBox="1"/>
          <p:nvPr/>
        </p:nvSpPr>
        <p:spPr>
          <a:xfrm>
            <a:off x="3525968" y="5742503"/>
            <a:ext cx="126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MERCÚRIO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AB379D-5D54-473F-B7AC-CF0A6DCFAD50}"/>
              </a:ext>
            </a:extLst>
          </p:cNvPr>
          <p:cNvSpPr txBox="1"/>
          <p:nvPr/>
        </p:nvSpPr>
        <p:spPr>
          <a:xfrm>
            <a:off x="6096000" y="5741566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VÊNUS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1A83FA8-FD05-4080-95F9-97294E35617D}"/>
              </a:ext>
            </a:extLst>
          </p:cNvPr>
          <p:cNvSpPr/>
          <p:nvPr/>
        </p:nvSpPr>
        <p:spPr>
          <a:xfrm>
            <a:off x="209005" y="357309"/>
            <a:ext cx="8116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Em 20 de julho de 1969 dois astronautas caminharam sobre a Lua pela primeira vez.</a:t>
            </a:r>
            <a:endParaRPr lang="pt-BR" dirty="0"/>
          </a:p>
        </p:txBody>
      </p:sp>
      <p:pic>
        <p:nvPicPr>
          <p:cNvPr id="6" name="Imagem 5" descr="Descrição: http://cache2.allpostersimages.com/p/LRG/26/2674/Z22UD00Z/posters/northrop-grumman-astronaut-s-foot-print-on-moon-surface.jpg">
            <a:extLst>
              <a:ext uri="{FF2B5EF4-FFF2-40B4-BE49-F238E27FC236}">
                <a16:creationId xmlns:a16="http://schemas.microsoft.com/office/drawing/2014/main" id="{F9FCDA24-D186-4C40-9D47-F7962671CD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32" y="2312334"/>
            <a:ext cx="2856242" cy="22948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B25C0C2-A56C-40E4-8C2A-683903228B68}"/>
              </a:ext>
            </a:extLst>
          </p:cNvPr>
          <p:cNvSpPr/>
          <p:nvPr/>
        </p:nvSpPr>
        <p:spPr>
          <a:xfrm>
            <a:off x="278674" y="1701138"/>
            <a:ext cx="80205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2a)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Ao lado está uma foto de uma das pegadas deixadas pelos astronautas sobre a Lua.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Faça um X na afirmação correta, abaixo.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A2E1DD-93CC-40B1-974C-1BE8096AF508}"/>
              </a:ext>
            </a:extLst>
          </p:cNvPr>
          <p:cNvSpPr/>
          <p:nvPr/>
        </p:nvSpPr>
        <p:spPr>
          <a:xfrm>
            <a:off x="307508" y="3183382"/>
            <a:ext cx="587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(    ) Esta pegada já foi apagada pelos ventos e chuvas.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A171B68-9767-49BC-99D1-658E3F565C09}"/>
              </a:ext>
            </a:extLst>
          </p:cNvPr>
          <p:cNvSpPr/>
          <p:nvPr/>
        </p:nvSpPr>
        <p:spPr>
          <a:xfrm>
            <a:off x="307170" y="3713795"/>
            <a:ext cx="533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(    ) Esta pegada ainda está como foi fotografada.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52DC94-DD5C-4395-B35C-9CF7F37E51AB}"/>
              </a:ext>
            </a:extLst>
          </p:cNvPr>
          <p:cNvSpPr txBox="1"/>
          <p:nvPr/>
        </p:nvSpPr>
        <p:spPr>
          <a:xfrm>
            <a:off x="435244" y="3735535"/>
            <a:ext cx="35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6F9DD8-4693-4A85-A178-3AD2FB2377F1}"/>
              </a:ext>
            </a:extLst>
          </p:cNvPr>
          <p:cNvSpPr/>
          <p:nvPr/>
        </p:nvSpPr>
        <p:spPr>
          <a:xfrm>
            <a:off x="339634" y="4786646"/>
            <a:ext cx="11219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2b)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Lua brilha, mas ela não tem luz própria como o Sol. Então, por que  a Lua brilha? Responda abaixo.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74498C7-86FB-4B67-8178-01F55097E721}"/>
              </a:ext>
            </a:extLst>
          </p:cNvPr>
          <p:cNvSpPr/>
          <p:nvPr/>
        </p:nvSpPr>
        <p:spPr>
          <a:xfrm>
            <a:off x="358307" y="5722306"/>
            <a:ext cx="6913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2b)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33C511-4D63-4A4F-8E0C-79E742341DE2}"/>
              </a:ext>
            </a:extLst>
          </p:cNvPr>
          <p:cNvSpPr txBox="1"/>
          <p:nvPr/>
        </p:nvSpPr>
        <p:spPr>
          <a:xfrm>
            <a:off x="2057495" y="5680987"/>
            <a:ext cx="445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Lua brilha porque reflete a luz do Sol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4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42CE7AA-B736-49D9-BB7C-79880809D906}"/>
              </a:ext>
            </a:extLst>
          </p:cNvPr>
          <p:cNvSpPr/>
          <p:nvPr/>
        </p:nvSpPr>
        <p:spPr>
          <a:xfrm>
            <a:off x="278675" y="499343"/>
            <a:ext cx="8125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3)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Sol é a estrela do Sistema Solar. Sem ele não vivemos, mas vamos imaginar que ele se apague e que continuemos vivos.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2C5EA9F-8AAD-48CF-8448-2E6CF258DD59}"/>
              </a:ext>
            </a:extLst>
          </p:cNvPr>
          <p:cNvSpPr/>
          <p:nvPr/>
        </p:nvSpPr>
        <p:spPr>
          <a:xfrm>
            <a:off x="339634" y="1502519"/>
            <a:ext cx="8064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3a) (0,25 ponto cada acerto) 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CERTO ou ERRADO na frente de cada afirmação.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E338F54-82AE-4E22-A8B7-672F32B4B3A9}"/>
              </a:ext>
            </a:extLst>
          </p:cNvPr>
          <p:cNvSpPr/>
          <p:nvPr/>
        </p:nvSpPr>
        <p:spPr>
          <a:xfrm>
            <a:off x="401174" y="2520285"/>
            <a:ext cx="856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 _ Sem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Sol não veríamos a Lua brilhar, pois ela reflete a luz do Sol.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DD67507-7D00-474B-ADF8-4C4B657D810A}"/>
              </a:ext>
            </a:extLst>
          </p:cNvPr>
          <p:cNvSpPr/>
          <p:nvPr/>
        </p:nvSpPr>
        <p:spPr>
          <a:xfrm>
            <a:off x="401174" y="3042601"/>
            <a:ext cx="671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 _ Sem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Sol veríamos as outras estrelas o tempo todo.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5CD945-75C9-43BB-8F24-B02C1E69EF69}"/>
              </a:ext>
            </a:extLst>
          </p:cNvPr>
          <p:cNvSpPr txBox="1"/>
          <p:nvPr/>
        </p:nvSpPr>
        <p:spPr>
          <a:xfrm>
            <a:off x="655668" y="2510705"/>
            <a:ext cx="81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CERTO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21A77D-000E-4BC4-9EB0-419839431CE0}"/>
              </a:ext>
            </a:extLst>
          </p:cNvPr>
          <p:cNvSpPr txBox="1"/>
          <p:nvPr/>
        </p:nvSpPr>
        <p:spPr>
          <a:xfrm>
            <a:off x="655668" y="3029322"/>
            <a:ext cx="81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CERTO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004EE83-60B9-4F0E-B460-A22457E94253}"/>
              </a:ext>
            </a:extLst>
          </p:cNvPr>
          <p:cNvSpPr/>
          <p:nvPr/>
        </p:nvSpPr>
        <p:spPr>
          <a:xfrm>
            <a:off x="365760" y="3498566"/>
            <a:ext cx="11530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3b) (0,25 ponto cada acerto) 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abaixo outras duas coisas que ocorreriam se o Sol se apagasse: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4C56F1-C35B-4E8A-BD0A-91BCA3E9FFB2}"/>
              </a:ext>
            </a:extLst>
          </p:cNvPr>
          <p:cNvSpPr/>
          <p:nvPr/>
        </p:nvSpPr>
        <p:spPr>
          <a:xfrm>
            <a:off x="375059" y="4542819"/>
            <a:ext cx="1090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3b</a:t>
            </a:r>
            <a:r>
              <a:rPr lang="pt-BR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 _ _ _ _ _ _ _ _ _ _ _ _ _ _ _ _ _ _ _ _ _ _ _ _ _ _ _ _ _ _ _ _ _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C4C1E59-03BE-4F45-990C-96BD70FA9923}"/>
              </a:ext>
            </a:extLst>
          </p:cNvPr>
          <p:cNvSpPr/>
          <p:nvPr/>
        </p:nvSpPr>
        <p:spPr>
          <a:xfrm>
            <a:off x="375059" y="5242197"/>
            <a:ext cx="10964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3b</a:t>
            </a:r>
            <a:r>
              <a:rPr lang="pt-BR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):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 _ _ _ _ _ _ _ _ _ _ _ _ _ _ _ _ _ _ _ _ _ _ _ _ _ _ _ _ _ _ _ _ _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6E50E1-5252-4A90-A6CA-350FB82E6849}"/>
              </a:ext>
            </a:extLst>
          </p:cNvPr>
          <p:cNvSpPr txBox="1"/>
          <p:nvPr/>
        </p:nvSpPr>
        <p:spPr>
          <a:xfrm>
            <a:off x="2041948" y="4441454"/>
            <a:ext cx="93215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 sempre noite, não veríamos a Lua, ficaria muito frio, tudo se congelaria, etc.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128A25B-F8AC-4F88-A361-16F0D05E0BA6}"/>
              </a:ext>
            </a:extLst>
          </p:cNvPr>
          <p:cNvSpPr/>
          <p:nvPr/>
        </p:nvSpPr>
        <p:spPr>
          <a:xfrm>
            <a:off x="2064624" y="5116698"/>
            <a:ext cx="40318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plantas não cresceriam, </a:t>
            </a:r>
            <a:r>
              <a:rPr lang="pt-BR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r>
              <a:rPr lang="pt-BR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B8DAF73-D9EC-40BD-B33E-5C5140BE552F}"/>
              </a:ext>
            </a:extLst>
          </p:cNvPr>
          <p:cNvSpPr/>
          <p:nvPr/>
        </p:nvSpPr>
        <p:spPr>
          <a:xfrm>
            <a:off x="370677" y="481289"/>
            <a:ext cx="7940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4)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Brasil é dividido em 26 Estados e um Distrito Federal, onde fica Brasília. Todo país tem bandeira e o Brasil também tem a sua. Vários países têm estrelas na bandeira e a do Brasil também tem estrelas, como você sabe.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14B1C2-73F8-4E70-9CC7-3A2B7BF3597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90" y="2690189"/>
            <a:ext cx="3014575" cy="30145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B8AA868-3026-4A22-AD59-F9641D553691}"/>
              </a:ext>
            </a:extLst>
          </p:cNvPr>
          <p:cNvSpPr/>
          <p:nvPr/>
        </p:nvSpPr>
        <p:spPr>
          <a:xfrm>
            <a:off x="365760" y="2642412"/>
            <a:ext cx="78725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4a)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Quantas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estrelas existem na bandeira brasileira? Ao lado está a parte central da bandeira do Brasil, aqui reproduzida em preto e branco.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E07C4CD-6248-4BD9-9739-9F9786672271}"/>
              </a:ext>
            </a:extLst>
          </p:cNvPr>
          <p:cNvSpPr/>
          <p:nvPr/>
        </p:nvSpPr>
        <p:spPr>
          <a:xfrm>
            <a:off x="9850573" y="4265581"/>
            <a:ext cx="517290" cy="772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DC1B033-8ABA-42DA-BEA7-66674E19F81B}"/>
              </a:ext>
            </a:extLst>
          </p:cNvPr>
          <p:cNvSpPr/>
          <p:nvPr/>
        </p:nvSpPr>
        <p:spPr>
          <a:xfrm>
            <a:off x="382549" y="4096364"/>
            <a:ext cx="279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4a)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68ED721-3229-4FAD-9109-E4BEA3778FA4}"/>
              </a:ext>
            </a:extLst>
          </p:cNvPr>
          <p:cNvSpPr/>
          <p:nvPr/>
        </p:nvSpPr>
        <p:spPr>
          <a:xfrm>
            <a:off x="2252973" y="406119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B565E4-2DFC-4151-A4F6-1734C7E10A42}"/>
              </a:ext>
            </a:extLst>
          </p:cNvPr>
          <p:cNvSpPr/>
          <p:nvPr/>
        </p:nvSpPr>
        <p:spPr>
          <a:xfrm>
            <a:off x="375231" y="4703879"/>
            <a:ext cx="7863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Faça um retângulo envolvendo as estrelas da constelação do Cruzeiro do Sul na bandeira brasileira.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3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D6CBF51-18A7-461C-9E21-A4B28953EE02}"/>
              </a:ext>
            </a:extLst>
          </p:cNvPr>
          <p:cNvSpPr/>
          <p:nvPr/>
        </p:nvSpPr>
        <p:spPr>
          <a:xfrm>
            <a:off x="297359" y="427377"/>
            <a:ext cx="8010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Em 2011 comemoramos os 50 anos da primeira viagem de um ser humano ao espaço. Em 12 de abril de 1961 Yuri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Gagarin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tornou-se o primeiro astronauta do mundo. Ele deu uma volta ao redor da Terra e disse: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“A Terra é azul”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FBD94A-13A5-43B8-800B-C23CAC85DCAA}"/>
              </a:ext>
            </a:extLst>
          </p:cNvPr>
          <p:cNvSpPr/>
          <p:nvPr/>
        </p:nvSpPr>
        <p:spPr>
          <a:xfrm>
            <a:off x="331693" y="2463097"/>
            <a:ext cx="11427215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5a) (0,5 ponto) 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Quantas voltas a Terra já completou ao redor do Sol, desde a viagem de Yuri Gagarin ao espaço, até 12 de abril de 2011? Quer ajuda? Não precisa fazer contas. Lembre-se que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quando você faz aniversário é porque a </a:t>
            </a:r>
            <a:r>
              <a:rPr lang="pt-P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Terra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deu mais uma volta ao redor do Sol</a:t>
            </a:r>
            <a:r>
              <a:rPr lang="pt-P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C230677-695C-4E9B-9F4D-CCC087E2CF65}"/>
              </a:ext>
            </a:extLst>
          </p:cNvPr>
          <p:cNvSpPr/>
          <p:nvPr/>
        </p:nvSpPr>
        <p:spPr>
          <a:xfrm>
            <a:off x="316828" y="3926632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5a)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8769BEA-F924-417A-B671-274BAB52C65A}"/>
              </a:ext>
            </a:extLst>
          </p:cNvPr>
          <p:cNvSpPr/>
          <p:nvPr/>
        </p:nvSpPr>
        <p:spPr>
          <a:xfrm>
            <a:off x="334501" y="4591462"/>
            <a:ext cx="104368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5b)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Yuri Gagarin viu que “A Terra é azul”. De que cor ele viu o Sol?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2C85175-4DFA-4644-B6CE-8A1A45DD1761}"/>
              </a:ext>
            </a:extLst>
          </p:cNvPr>
          <p:cNvSpPr/>
          <p:nvPr/>
        </p:nvSpPr>
        <p:spPr>
          <a:xfrm>
            <a:off x="349867" y="5241986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5b)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C1A2FDA-1CAA-4DC1-B397-0AF4E3FBB14A}"/>
              </a:ext>
            </a:extLst>
          </p:cNvPr>
          <p:cNvSpPr txBox="1"/>
          <p:nvPr/>
        </p:nvSpPr>
        <p:spPr>
          <a:xfrm>
            <a:off x="2605339" y="3904263"/>
            <a:ext cx="46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974B75-BC59-4B03-9267-94E725E65BAB}"/>
              </a:ext>
            </a:extLst>
          </p:cNvPr>
          <p:cNvSpPr txBox="1"/>
          <p:nvPr/>
        </p:nvSpPr>
        <p:spPr>
          <a:xfrm>
            <a:off x="2168398" y="5219617"/>
            <a:ext cx="149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AMARELO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C30FE24-0962-4EED-8D83-DF2FD5E91005}"/>
              </a:ext>
            </a:extLst>
          </p:cNvPr>
          <p:cNvSpPr/>
          <p:nvPr/>
        </p:nvSpPr>
        <p:spPr>
          <a:xfrm>
            <a:off x="321034" y="332873"/>
            <a:ext cx="77943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 O Brasil já constrói foguetes de tamanho médio.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6118E3A-32D5-4A1A-9E21-1CCE5DC892E7}"/>
              </a:ext>
            </a:extLst>
          </p:cNvPr>
          <p:cNvSpPr/>
          <p:nvPr/>
        </p:nvSpPr>
        <p:spPr>
          <a:xfrm>
            <a:off x="322218" y="962585"/>
            <a:ext cx="80728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6a)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Brasil está construindo um foguete bem grande, chamado Veículo Lançador de Satélite (VLS), que será capaz de levar um satélite para girar ao redor da Terra. Coloque um grande X sobre o VLS.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76D7A8-48E6-4400-A901-C94E0AA158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4" y="2455591"/>
            <a:ext cx="1628926" cy="13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58929C-D28E-4017-AE74-348B0AF96E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75" y="2545889"/>
            <a:ext cx="2327187" cy="119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1B93E0-D4BC-42D5-800E-3830E2C0A2B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16" y="2539812"/>
            <a:ext cx="1973465" cy="117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5E44FDD-ABF4-499C-B8BC-76F26CEE1B0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57" y="2539811"/>
            <a:ext cx="2658153" cy="1135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389">
            <a:extLst>
              <a:ext uri="{FF2B5EF4-FFF2-40B4-BE49-F238E27FC236}">
                <a16:creationId xmlns:a16="http://schemas.microsoft.com/office/drawing/2014/main" id="{054BEACF-676A-4282-B970-1074657B82F1}"/>
              </a:ext>
            </a:extLst>
          </p:cNvPr>
          <p:cNvGrpSpPr/>
          <p:nvPr/>
        </p:nvGrpSpPr>
        <p:grpSpPr>
          <a:xfrm rot="20008597">
            <a:off x="1512289" y="2766453"/>
            <a:ext cx="662305" cy="654685"/>
            <a:chOff x="0" y="0"/>
            <a:chExt cx="663262" cy="656151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610A473A-1AEC-4058-8466-E68E070364E0}"/>
                </a:ext>
              </a:extLst>
            </p:cNvPr>
            <p:cNvCxnSpPr/>
            <p:nvPr/>
          </p:nvCxnSpPr>
          <p:spPr>
            <a:xfrm rot="5400000">
              <a:off x="93371" y="-3220"/>
              <a:ext cx="476519" cy="6632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5C7BF8B7-A779-462C-91B5-E22CD8BFC2FA}"/>
                </a:ext>
              </a:extLst>
            </p:cNvPr>
            <p:cNvCxnSpPr/>
            <p:nvPr/>
          </p:nvCxnSpPr>
          <p:spPr>
            <a:xfrm>
              <a:off x="103030" y="0"/>
              <a:ext cx="520799" cy="656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1145C1-0ADF-4902-ABE9-5CB962292976}"/>
              </a:ext>
            </a:extLst>
          </p:cNvPr>
          <p:cNvSpPr/>
          <p:nvPr/>
        </p:nvSpPr>
        <p:spPr>
          <a:xfrm>
            <a:off x="335971" y="4115439"/>
            <a:ext cx="11525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Abaixo apresentamos 3 tipos de foguetes. Coloque um grande X na figura que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NÃO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é de um foguete.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m 12" descr="Descrição: http://1.bp.blogspot.com/_lcROPDz10r4/SNxaDwNfvII/AAAAAAAAAtI/h2oMH2EYqxA/s400/challenger+e+foguetes.jpg">
            <a:extLst>
              <a:ext uri="{FF2B5EF4-FFF2-40B4-BE49-F238E27FC236}">
                <a16:creationId xmlns:a16="http://schemas.microsoft.com/office/drawing/2014/main" id="{150A4467-7778-4EC7-B26A-E07E3E2571F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47" y="5072733"/>
            <a:ext cx="1447259" cy="158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C9C5F41-E5FD-4EF4-897F-36710FFCF66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84" y="5134428"/>
            <a:ext cx="1781811" cy="150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D9FE77F-9185-4E7D-AA45-7DB0D108B20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48" y="5041482"/>
            <a:ext cx="942297" cy="163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2057582-6792-4CC5-A7C2-0E614A0F9F7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9" y="5213269"/>
            <a:ext cx="2137071" cy="132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o 397">
            <a:extLst>
              <a:ext uri="{FF2B5EF4-FFF2-40B4-BE49-F238E27FC236}">
                <a16:creationId xmlns:a16="http://schemas.microsoft.com/office/drawing/2014/main" id="{6B5A04B6-4579-4B4F-AA5A-E8129F2B885F}"/>
              </a:ext>
            </a:extLst>
          </p:cNvPr>
          <p:cNvGrpSpPr/>
          <p:nvPr/>
        </p:nvGrpSpPr>
        <p:grpSpPr>
          <a:xfrm>
            <a:off x="8638902" y="5460275"/>
            <a:ext cx="1003352" cy="906515"/>
            <a:chOff x="0" y="0"/>
            <a:chExt cx="656590" cy="591820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FC16540A-7D8B-434B-B642-A77B317D7E54}"/>
                </a:ext>
              </a:extLst>
            </p:cNvPr>
            <p:cNvCxnSpPr/>
            <p:nvPr/>
          </p:nvCxnSpPr>
          <p:spPr>
            <a:xfrm>
              <a:off x="0" y="38637"/>
              <a:ext cx="656590" cy="4889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D1CA316D-EC6E-4419-B148-2FAD50489E94}"/>
                </a:ext>
              </a:extLst>
            </p:cNvPr>
            <p:cNvCxnSpPr/>
            <p:nvPr/>
          </p:nvCxnSpPr>
          <p:spPr>
            <a:xfrm flipH="1">
              <a:off x="83713" y="0"/>
              <a:ext cx="469900" cy="591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2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6F28FB3-8B9B-4BB1-BC6A-6EAFC5B0A685}"/>
              </a:ext>
            </a:extLst>
          </p:cNvPr>
          <p:cNvSpPr/>
          <p:nvPr/>
        </p:nvSpPr>
        <p:spPr>
          <a:xfrm>
            <a:off x="269966" y="676897"/>
            <a:ext cx="8092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 Brasil já construiu vários satélites artificiais. Coloque um grande X na figura, abaixo, que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NÃO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é de um satélite artificial.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ACDD79-A3EF-41F6-AD49-1AE1427B99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4" y="2743195"/>
            <a:ext cx="2222834" cy="226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7ECBC3B-E082-4826-AE22-8327798FB3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63" y="2908662"/>
            <a:ext cx="3142097" cy="193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2DA5DD-89DF-49BD-9833-C47699A99A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15" y="2645004"/>
            <a:ext cx="1366250" cy="2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Descrição: [Itasat+1.jpg]">
            <a:extLst>
              <a:ext uri="{FF2B5EF4-FFF2-40B4-BE49-F238E27FC236}">
                <a16:creationId xmlns:a16="http://schemas.microsoft.com/office/drawing/2014/main" id="{5C96A496-DA4A-4FA0-8C7D-17D52152A10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51" y="2762395"/>
            <a:ext cx="2469338" cy="2276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400">
            <a:extLst>
              <a:ext uri="{FF2B5EF4-FFF2-40B4-BE49-F238E27FC236}">
                <a16:creationId xmlns:a16="http://schemas.microsoft.com/office/drawing/2014/main" id="{0A4A8844-77BE-4465-9380-42D175790B1C}"/>
              </a:ext>
            </a:extLst>
          </p:cNvPr>
          <p:cNvGrpSpPr/>
          <p:nvPr/>
        </p:nvGrpSpPr>
        <p:grpSpPr>
          <a:xfrm>
            <a:off x="3605348" y="3301136"/>
            <a:ext cx="1124745" cy="1148944"/>
            <a:chOff x="0" y="0"/>
            <a:chExt cx="598805" cy="611505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919DD98F-4096-49D5-AD58-13D843B4C441}"/>
                </a:ext>
              </a:extLst>
            </p:cNvPr>
            <p:cNvCxnSpPr/>
            <p:nvPr/>
          </p:nvCxnSpPr>
          <p:spPr>
            <a:xfrm>
              <a:off x="0" y="212502"/>
              <a:ext cx="598805" cy="2178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EFD00633-05CB-4EB7-9485-7D25ACEEFD92}"/>
                </a:ext>
              </a:extLst>
            </p:cNvPr>
            <p:cNvCxnSpPr/>
            <p:nvPr/>
          </p:nvCxnSpPr>
          <p:spPr>
            <a:xfrm flipH="1">
              <a:off x="141667" y="0"/>
              <a:ext cx="263525" cy="6115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2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FC6EDF6-462B-40C5-BA75-45D99DDE7640}"/>
              </a:ext>
            </a:extLst>
          </p:cNvPr>
          <p:cNvSpPr/>
          <p:nvPr/>
        </p:nvSpPr>
        <p:spPr>
          <a:xfrm>
            <a:off x="226423" y="542454"/>
            <a:ext cx="81383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Incêndios podem ser vistos em fotos tiradas por satélites que giram em torno da Terra. Por exemplo, a fumaça cinza de um incêndio é visível, mesmo que o incêndio seja num local pequeno.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5BA6C32-1BAA-4576-885C-524E3F7730E9}"/>
              </a:ext>
            </a:extLst>
          </p:cNvPr>
          <p:cNvSpPr/>
          <p:nvPr/>
        </p:nvSpPr>
        <p:spPr>
          <a:xfrm>
            <a:off x="297967" y="2633366"/>
            <a:ext cx="63891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8) (1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Faça um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na parte da imagem ao lado que representa a fumaça de um incêndio. Ajuda: A fumaça é mais clara (cinza) e alongada (comprida).</a:t>
            </a:r>
            <a:endParaRPr lang="pt-BR" dirty="0"/>
          </a:p>
        </p:txBody>
      </p:sp>
      <p:pic>
        <p:nvPicPr>
          <p:cNvPr id="5" name="Imagem 4" descr="Incendio_16-03-11_PARA_CANALLE">
            <a:extLst>
              <a:ext uri="{FF2B5EF4-FFF2-40B4-BE49-F238E27FC236}">
                <a16:creationId xmlns:a16="http://schemas.microsoft.com/office/drawing/2014/main" id="{006B7233-7041-4526-AFDA-26ABE293CD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507" y="2598366"/>
            <a:ext cx="3411553" cy="3508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403">
            <a:extLst>
              <a:ext uri="{FF2B5EF4-FFF2-40B4-BE49-F238E27FC236}">
                <a16:creationId xmlns:a16="http://schemas.microsoft.com/office/drawing/2014/main" id="{31004BA6-C25A-449A-A0FB-64C5D60DC751}"/>
              </a:ext>
            </a:extLst>
          </p:cNvPr>
          <p:cNvGrpSpPr/>
          <p:nvPr/>
        </p:nvGrpSpPr>
        <p:grpSpPr>
          <a:xfrm>
            <a:off x="7820297" y="4115123"/>
            <a:ext cx="882778" cy="866180"/>
            <a:chOff x="0" y="0"/>
            <a:chExt cx="231776" cy="251138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FAD07AC2-38F4-4085-8ED1-9A3660F1C30B}"/>
                </a:ext>
              </a:extLst>
            </p:cNvPr>
            <p:cNvCxnSpPr/>
            <p:nvPr/>
          </p:nvCxnSpPr>
          <p:spPr>
            <a:xfrm>
              <a:off x="51516" y="0"/>
              <a:ext cx="135228" cy="2511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9D99E0BD-CD66-4D6F-9CA5-E1D3B3404EE3}"/>
                </a:ext>
              </a:extLst>
            </p:cNvPr>
            <p:cNvCxnSpPr/>
            <p:nvPr/>
          </p:nvCxnSpPr>
          <p:spPr>
            <a:xfrm flipH="1">
              <a:off x="0" y="77273"/>
              <a:ext cx="231776" cy="1352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09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572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MS Gothic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DVM</dc:creator>
  <cp:lastModifiedBy>DVM Informatica</cp:lastModifiedBy>
  <cp:revision>33</cp:revision>
  <dcterms:created xsi:type="dcterms:W3CDTF">2020-08-11T11:57:28Z</dcterms:created>
  <dcterms:modified xsi:type="dcterms:W3CDTF">2020-08-13T22:35:28Z</dcterms:modified>
</cp:coreProperties>
</file>