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D805-01AC-41E5-B154-7F817364B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64813C-301D-46D9-A862-4F6269508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3D09D2-2C79-42D1-B4D0-C8CE3F5A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F73230-6FE4-490E-83D0-6B04DA7B5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6DD33-F480-48FB-B311-01DDE5FC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0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6D9CB-36F8-4EDA-AE2A-C790DC21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8EC3F6-5B61-4442-9163-07625D31E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D326C-E2A3-409F-A245-1FF428B8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14BD49-660C-48FB-BB8D-0D57AD938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59CC9A-DB16-4446-904C-DBF440EB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64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6D1582-694E-4418-898F-C1D4DA8FA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0A06F8-A963-48BF-A48B-421117E8D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C1FDB1-A3A0-41C8-A0CD-9463B3ED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3064A0-1614-4C70-B0E6-6D7CF9D1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19030D-1833-4295-99D8-2520C1D9C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33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F4E939-4743-423F-9B80-F32E4705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A31EA8-EE03-4990-8775-AE6FED6D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E0116E-A7D4-40C7-9C10-8C473E41A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8E12E-F4F4-453B-A183-03500D82D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068241-E8BB-445C-A9B5-12C6B048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56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338B7-6F0D-4366-8298-2378304D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B9B1EC-3DAC-4041-B63D-7FA2A8BE8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0B7B78-5AA9-4F0C-B894-2B5A2CB8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766ADA-B753-450B-887C-67B344E6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829998-4EF5-48B6-ABF4-3568E5A9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41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40D91-A165-44C3-8420-CAA0A0BC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0F4D3-C44C-4DC7-B4F8-26F7017F6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3CB9CD-EB99-430B-AF27-EE620121E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9796D3-0073-41EB-8EDF-FFBC02F6C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5348B9-0F3F-4BF9-A298-5F495BEA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C3DB56-0433-4E2F-9D2D-8C98DF37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59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41FD3-8DEC-4A5E-913F-72DABBFA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23B647-3E34-42E7-A3A1-3F9F252D1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6B46BD-3B54-4DD0-BF86-EBBF0B51C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53FB96-6D2B-4AB9-90B2-955FC88E4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DA2847-8549-4765-9A5F-EF2354178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392ABAD-AA83-4B72-8514-9C8B7E9D5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F2D965-2E92-46FA-A7B9-E896D9D4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A951B2-0056-4D4F-B24E-589842C3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37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6AFC4-E2A6-42AA-959F-5A588834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AA97BC3-9A75-4BDE-99C9-43C65B06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4B46010-E159-48C2-A106-D02BA104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F4A27C-2B7B-4B22-AFCE-E64CD0F4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73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6896E00-B5EE-40EA-9E36-C8B96500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6ADBB5-6CFF-4790-9F00-C98EFF5F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FE758D-E705-4FE4-B8F4-AC4731C7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1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AF91E-9EAC-408C-BC81-ADB3E02A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26D241-8834-49BD-987E-8A08FC9BF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E927CDC-7673-456B-9DB2-AE37419E0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2FAE04-4B40-49A7-A368-14AC0D87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977900-A4EB-498B-BEAD-CE53BD12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016502E-795D-4172-8D63-6BBE50CD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9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1F8E7-DC4E-4E39-A01C-67E150DC3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04A27F6-100B-4B36-AE0B-F2ABC6194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FC0DB4-6EEC-4614-A14D-3E72B4EBA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D0B26C-EA97-4B54-A618-283ADCEC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6703C4-38E5-440D-962E-4E28FF0B5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651E31-470F-4EC0-A34C-6069BEB8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10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5">
                <a:lumMod val="20000"/>
                <a:lumOff val="80000"/>
              </a:schemeClr>
            </a:gs>
            <a:gs pos="16000">
              <a:schemeClr val="accent6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1CABF10-E739-4EA6-BA05-9F8047B9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1829AA-A1E5-4AEB-85DD-DD15985C1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57452B-3E6D-44D0-8EA8-13E69628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6A685-E3E7-4E0A-8E5D-155037C6D52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094404-DECF-4050-BB94-A8DBE532D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FD55E8-5C02-433F-9A6A-619021D8E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A389-0382-44FA-B38B-7BAF1FBC76F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-17417" y="6078580"/>
            <a:ext cx="1142482" cy="744583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10702834" y="5937561"/>
            <a:ext cx="1576251" cy="1042360"/>
          </a:xfrm>
          <a:prstGeom prst="rect">
            <a:avLst/>
          </a:prstGeom>
          <a:blipFill dpi="0" rotWithShape="1"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71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 smtClean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400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pt-BR" sz="5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F2562AA-812B-4E17-B270-050A286A94BD}"/>
              </a:ext>
            </a:extLst>
          </p:cNvPr>
          <p:cNvSpPr/>
          <p:nvPr/>
        </p:nvSpPr>
        <p:spPr>
          <a:xfrm>
            <a:off x="113212" y="428322"/>
            <a:ext cx="830797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Como você já deve ter percebido, o brilho da Lua cheia nos impede de ver, de noite,  as estrelas mais fracas, logo, vemos menos estrelas.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7F19D46-6241-46C9-A6FD-DE74728907E1}"/>
              </a:ext>
            </a:extLst>
          </p:cNvPr>
          <p:cNvSpPr/>
          <p:nvPr/>
        </p:nvSpPr>
        <p:spPr>
          <a:xfrm>
            <a:off x="139338" y="1642074"/>
            <a:ext cx="8316685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9a) (0,5 ponto) 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Qual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é o nome da estrela que nos impede de ver todas as outras estrelas, durante o dia?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CB5A42E-2FE2-4E12-AE98-47E2BE537BA6}"/>
              </a:ext>
            </a:extLst>
          </p:cNvPr>
          <p:cNvSpPr/>
          <p:nvPr/>
        </p:nvSpPr>
        <p:spPr>
          <a:xfrm>
            <a:off x="133987" y="2551537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9a):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 _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122D741-1536-4C80-8B7B-9F45F0894A83}"/>
              </a:ext>
            </a:extLst>
          </p:cNvPr>
          <p:cNvSpPr/>
          <p:nvPr/>
        </p:nvSpPr>
        <p:spPr>
          <a:xfrm>
            <a:off x="2045918" y="2524905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527991B-AEA8-4C85-B33B-AD030B2DC40B}"/>
              </a:ext>
            </a:extLst>
          </p:cNvPr>
          <p:cNvSpPr/>
          <p:nvPr/>
        </p:nvSpPr>
        <p:spPr>
          <a:xfrm>
            <a:off x="148045" y="3064264"/>
            <a:ext cx="1181922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iluminação pública e de jardim, malfeita, também nos impede de ver as estrelas mais fracas. Se continuarmos assim, no futuro não veremos nenhuma estrela.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Coloque um grande X sobre a luminária que não desperdiça luz, pois ilumina só o chão.</a:t>
            </a:r>
            <a:endParaRPr lang="pt-BR" dirty="0"/>
          </a:p>
        </p:txBody>
      </p:sp>
      <p:pic>
        <p:nvPicPr>
          <p:cNvPr id="8" name="Imagem 7" descr="b luminarias">
            <a:extLst>
              <a:ext uri="{FF2B5EF4-FFF2-40B4-BE49-F238E27FC236}">
                <a16:creationId xmlns:a16="http://schemas.microsoft.com/office/drawing/2014/main" id="{4C693CCB-A983-44F4-9772-95521B155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26" y="4366124"/>
            <a:ext cx="8984202" cy="12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B6C502F-26FA-44B5-A77D-038DDACC0D11}"/>
              </a:ext>
            </a:extLst>
          </p:cNvPr>
          <p:cNvSpPr/>
          <p:nvPr/>
        </p:nvSpPr>
        <p:spPr>
          <a:xfrm>
            <a:off x="1515291" y="5899397"/>
            <a:ext cx="890886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Observação: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</a:rPr>
              <a:t> Se na sua casa tem luminária que ilumina o céu, explique para seus pais que eles estão desperdiçando energia, gastando mais dinheiro e poluindo o céu!</a:t>
            </a:r>
            <a:endParaRPr lang="pt-BR" dirty="0"/>
          </a:p>
        </p:txBody>
      </p:sp>
      <p:grpSp>
        <p:nvGrpSpPr>
          <p:cNvPr id="10" name="Grupo 633">
            <a:extLst>
              <a:ext uri="{FF2B5EF4-FFF2-40B4-BE49-F238E27FC236}">
                <a16:creationId xmlns:a16="http://schemas.microsoft.com/office/drawing/2014/main" id="{8011C21D-0A32-43CA-8807-1BCBD4401B6E}"/>
              </a:ext>
            </a:extLst>
          </p:cNvPr>
          <p:cNvGrpSpPr/>
          <p:nvPr/>
        </p:nvGrpSpPr>
        <p:grpSpPr>
          <a:xfrm>
            <a:off x="3927256" y="4773963"/>
            <a:ext cx="605155" cy="630555"/>
            <a:chOff x="0" y="0"/>
            <a:chExt cx="605307" cy="63106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90FE277C-1C4E-44B4-A368-1506F134DBA4}"/>
                </a:ext>
              </a:extLst>
            </p:cNvPr>
            <p:cNvCxnSpPr/>
            <p:nvPr/>
          </p:nvCxnSpPr>
          <p:spPr>
            <a:xfrm>
              <a:off x="0" y="64394"/>
              <a:ext cx="605307" cy="5344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F829AE45-7380-407C-AC77-761B5C9D1E67}"/>
                </a:ext>
              </a:extLst>
            </p:cNvPr>
            <p:cNvCxnSpPr/>
            <p:nvPr/>
          </p:nvCxnSpPr>
          <p:spPr>
            <a:xfrm flipH="1">
              <a:off x="148107" y="0"/>
              <a:ext cx="328411" cy="6310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55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E0B43A5-00FC-47FB-996E-F7B60FF73586}"/>
              </a:ext>
            </a:extLst>
          </p:cNvPr>
          <p:cNvSpPr/>
          <p:nvPr/>
        </p:nvSpPr>
        <p:spPr>
          <a:xfrm>
            <a:off x="182880" y="203413"/>
            <a:ext cx="830797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10) 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Você não gosta de perder dinheiro, não é mesmo? Seus pais também não. Então vamos ajudá-los a gastar menos dinheiro com a conta de energia elétrica.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3EF8D1-883A-410E-9943-E7F4E95895A7}"/>
              </a:ext>
            </a:extLst>
          </p:cNvPr>
          <p:cNvSpPr/>
          <p:nvPr/>
        </p:nvSpPr>
        <p:spPr>
          <a:xfrm>
            <a:off x="182881" y="1389305"/>
            <a:ext cx="829056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10) (0,2 ponto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Abaixo temos uma longa lista de atitudes corretas e incorretas que você pode ter para evitar (ou não) o desperdício de energia elétrica. Escreva CORRETO somente nas atitudes corretas.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D50694-0BCB-4FDF-8511-684E2097CB57}"/>
              </a:ext>
            </a:extLst>
          </p:cNvPr>
          <p:cNvSpPr/>
          <p:nvPr/>
        </p:nvSpPr>
        <p:spPr>
          <a:xfrm>
            <a:off x="3399017" y="2834365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Abrir as janelas e aproveitar a luz do sol.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68D9284-C44B-4C8D-95F9-ED70294D05C1}"/>
              </a:ext>
            </a:extLst>
          </p:cNvPr>
          <p:cNvSpPr/>
          <p:nvPr/>
        </p:nvSpPr>
        <p:spPr>
          <a:xfrm>
            <a:off x="3399017" y="3283597"/>
            <a:ext cx="4685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Manter a geladeira longe de fontes de calor.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ABB96B-7646-42D5-93FF-0D806725AA04}"/>
              </a:ext>
            </a:extLst>
          </p:cNvPr>
          <p:cNvSpPr/>
          <p:nvPr/>
        </p:nvSpPr>
        <p:spPr>
          <a:xfrm>
            <a:off x="3399017" y="3715072"/>
            <a:ext cx="4758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Desligar a TV quando não estiver assistindo.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F7D9718-B7AB-4469-81D5-B71464E0E1D9}"/>
              </a:ext>
            </a:extLst>
          </p:cNvPr>
          <p:cNvSpPr/>
          <p:nvPr/>
        </p:nvSpPr>
        <p:spPr>
          <a:xfrm>
            <a:off x="3399017" y="4146234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Pintar as paredes de sua casa com cores escuras.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848849-FD95-4111-9F52-9DA28253A6D9}"/>
              </a:ext>
            </a:extLst>
          </p:cNvPr>
          <p:cNvSpPr/>
          <p:nvPr/>
        </p:nvSpPr>
        <p:spPr>
          <a:xfrm>
            <a:off x="3399017" y="4551559"/>
            <a:ext cx="555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Abrir a geladeira para se refrescar nos dias quentes.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159EE0D-1495-437E-AB7A-43A7ADC3E682}"/>
              </a:ext>
            </a:extLst>
          </p:cNvPr>
          <p:cNvSpPr/>
          <p:nvPr/>
        </p:nvSpPr>
        <p:spPr>
          <a:xfrm>
            <a:off x="3381261" y="4987048"/>
            <a:ext cx="7736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Juntar muitas peças de roupa para lavar e passar de uma só vez.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068E324-A762-4B84-A262-6D1A1A33E3CA}"/>
              </a:ext>
            </a:extLst>
          </p:cNvPr>
          <p:cNvSpPr/>
          <p:nvPr/>
        </p:nvSpPr>
        <p:spPr>
          <a:xfrm>
            <a:off x="3399017" y="5463042"/>
            <a:ext cx="8047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Ligar o ar condicionado abrindo portas e janelas, para ajudar a ventilação.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4728453-2495-4766-8EF4-C43207194529}"/>
              </a:ext>
            </a:extLst>
          </p:cNvPr>
          <p:cNvSpPr/>
          <p:nvPr/>
        </p:nvSpPr>
        <p:spPr>
          <a:xfrm>
            <a:off x="3381261" y="5934894"/>
            <a:ext cx="8047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Usar produtos que gastem menos energia e que tenham o selo PROCEL.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345196-A17C-4234-8985-327FE29BA018}"/>
              </a:ext>
            </a:extLst>
          </p:cNvPr>
          <p:cNvSpPr txBox="1"/>
          <p:nvPr/>
        </p:nvSpPr>
        <p:spPr>
          <a:xfrm>
            <a:off x="1286131" y="2842330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_ _ _ _ _ _ _ _ _ _ _ 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E285772-996F-437C-9CF4-6EBF00DE44F9}"/>
              </a:ext>
            </a:extLst>
          </p:cNvPr>
          <p:cNvSpPr txBox="1"/>
          <p:nvPr/>
        </p:nvSpPr>
        <p:spPr>
          <a:xfrm>
            <a:off x="1268375" y="3272928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C821D88-29DC-45A5-8913-B207116A8B2C}"/>
              </a:ext>
            </a:extLst>
          </p:cNvPr>
          <p:cNvSpPr txBox="1"/>
          <p:nvPr/>
        </p:nvSpPr>
        <p:spPr>
          <a:xfrm>
            <a:off x="1286131" y="3722160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CCF4BC-D83B-4988-87B1-EDEBEAAD284E}"/>
              </a:ext>
            </a:extLst>
          </p:cNvPr>
          <p:cNvSpPr txBox="1"/>
          <p:nvPr/>
        </p:nvSpPr>
        <p:spPr>
          <a:xfrm>
            <a:off x="1286131" y="4130967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5692913-E38B-46A3-8587-22B83FFC8D67}"/>
              </a:ext>
            </a:extLst>
          </p:cNvPr>
          <p:cNvSpPr txBox="1"/>
          <p:nvPr/>
        </p:nvSpPr>
        <p:spPr>
          <a:xfrm>
            <a:off x="1286131" y="4530704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2ABCDA5-DF49-4EF4-A0D4-7B8A49444BCD}"/>
              </a:ext>
            </a:extLst>
          </p:cNvPr>
          <p:cNvSpPr txBox="1"/>
          <p:nvPr/>
        </p:nvSpPr>
        <p:spPr>
          <a:xfrm>
            <a:off x="1286131" y="4964843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34D23F9-8CE7-412C-9470-92406BD1E722}"/>
              </a:ext>
            </a:extLst>
          </p:cNvPr>
          <p:cNvSpPr txBox="1"/>
          <p:nvPr/>
        </p:nvSpPr>
        <p:spPr>
          <a:xfrm>
            <a:off x="1286131" y="5436695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E38BC2-FCA6-442B-99F7-377B6EF225B9}"/>
              </a:ext>
            </a:extLst>
          </p:cNvPr>
          <p:cNvSpPr txBox="1"/>
          <p:nvPr/>
        </p:nvSpPr>
        <p:spPr>
          <a:xfrm>
            <a:off x="1286131" y="5912689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_ _ _ _ _ _ _ _ _ _ _ </a:t>
            </a:r>
            <a:endParaRPr lang="pt-BR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6C67169-BF6B-4944-BA7E-D5AA995045FA}"/>
              </a:ext>
            </a:extLst>
          </p:cNvPr>
          <p:cNvSpPr/>
          <p:nvPr/>
        </p:nvSpPr>
        <p:spPr>
          <a:xfrm>
            <a:off x="1657487" y="2800438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endParaRPr lang="pt-BR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EF3F795-B05E-4168-81EB-03E0EECBF8A8}"/>
              </a:ext>
            </a:extLst>
          </p:cNvPr>
          <p:cNvSpPr/>
          <p:nvPr/>
        </p:nvSpPr>
        <p:spPr>
          <a:xfrm>
            <a:off x="1657486" y="3237288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endParaRPr lang="pt-BR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11C627C-B68D-489B-B8B7-A79291318959}"/>
              </a:ext>
            </a:extLst>
          </p:cNvPr>
          <p:cNvSpPr/>
          <p:nvPr/>
        </p:nvSpPr>
        <p:spPr>
          <a:xfrm>
            <a:off x="1657486" y="3680268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E4CE8F6-FF30-485C-9F56-6F58A2C8AEA0}"/>
              </a:ext>
            </a:extLst>
          </p:cNvPr>
          <p:cNvSpPr/>
          <p:nvPr/>
        </p:nvSpPr>
        <p:spPr>
          <a:xfrm>
            <a:off x="1657485" y="4921563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D223618-5AF9-465A-BA74-3B3D2B3B7D70}"/>
              </a:ext>
            </a:extLst>
          </p:cNvPr>
          <p:cNvSpPr/>
          <p:nvPr/>
        </p:nvSpPr>
        <p:spPr>
          <a:xfrm>
            <a:off x="1657487" y="5875867"/>
            <a:ext cx="1334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CORRETO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706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16200"/>
              </p:ext>
            </p:extLst>
          </p:nvPr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E19EA41-54C1-40E1-94D9-9CF430C89CA7}"/>
              </a:ext>
            </a:extLst>
          </p:cNvPr>
          <p:cNvSpPr/>
          <p:nvPr/>
        </p:nvSpPr>
        <p:spPr>
          <a:xfrm>
            <a:off x="261258" y="315786"/>
            <a:ext cx="8243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Fotografias da Lua como estas mostradas abaixo, foram feitas com a luneta que a OBA está distribuindo para as escolas.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50FCC7D-ABE1-4BC8-82B9-ED2067FDE2C8}"/>
              </a:ext>
            </a:extLst>
          </p:cNvPr>
          <p:cNvSpPr/>
          <p:nvPr/>
        </p:nvSpPr>
        <p:spPr>
          <a:xfrm>
            <a:off x="278675" y="1359718"/>
            <a:ext cx="823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Coloque um X sobre a foto que representa a lua cheia.</a:t>
            </a:r>
            <a:endParaRPr lang="pt-BR" dirty="0"/>
          </a:p>
        </p:txBody>
      </p:sp>
      <p:pic>
        <p:nvPicPr>
          <p:cNvPr id="7" name="Imagem 6" descr="Descrição: http://mashedmusings.files.wordpress.com/2009/03/moon11-19-02b.jpg">
            <a:extLst>
              <a:ext uri="{FF2B5EF4-FFF2-40B4-BE49-F238E27FC236}">
                <a16:creationId xmlns:a16="http://schemas.microsoft.com/office/drawing/2014/main" id="{A3B72C8D-F84F-4599-A4F3-55592E6DC2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81" y="2224849"/>
            <a:ext cx="1879323" cy="183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Descrição: http://lh6.ggpht.com/_ZXVG1aA4lV8/SRYf_JIYSFE/AAAAAAAADzQ/wRYpd8CAs-4/FotosDaLua.jpg">
            <a:extLst>
              <a:ext uri="{FF2B5EF4-FFF2-40B4-BE49-F238E27FC236}">
                <a16:creationId xmlns:a16="http://schemas.microsoft.com/office/drawing/2014/main" id="{29E6BC8F-3A19-445C-8A04-3EF3DCE4B0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30" y="2220041"/>
            <a:ext cx="2166529" cy="182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Descrição: http://t2.gstatic.com/images?q=tbn:ANd9GcQuGSge2noE9DF7lX7xBulU9600z1aISQOfN1ErbkZ8yL-kWE1Xww&amp;t=1">
            <a:extLst>
              <a:ext uri="{FF2B5EF4-FFF2-40B4-BE49-F238E27FC236}">
                <a16:creationId xmlns:a16="http://schemas.microsoft.com/office/drawing/2014/main" id="{8B61BE3D-A09D-4F44-92FB-2FD5CAD261B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62" y="2263586"/>
            <a:ext cx="2510524" cy="18555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627">
            <a:extLst>
              <a:ext uri="{FF2B5EF4-FFF2-40B4-BE49-F238E27FC236}">
                <a16:creationId xmlns:a16="http://schemas.microsoft.com/office/drawing/2014/main" id="{6AE4609F-1EAA-409C-A348-6B0AFDBBED20}"/>
              </a:ext>
            </a:extLst>
          </p:cNvPr>
          <p:cNvGrpSpPr>
            <a:grpSpLocks/>
          </p:cNvGrpSpPr>
          <p:nvPr/>
        </p:nvGrpSpPr>
        <p:grpSpPr bwMode="auto">
          <a:xfrm>
            <a:off x="2621280" y="2686042"/>
            <a:ext cx="943025" cy="962850"/>
            <a:chOff x="1576" y="12154"/>
            <a:chExt cx="876" cy="1014"/>
          </a:xfrm>
        </p:grpSpPr>
        <p:cxnSp>
          <p:nvCxnSpPr>
            <p:cNvPr id="11" name="AutoShape 625">
              <a:extLst>
                <a:ext uri="{FF2B5EF4-FFF2-40B4-BE49-F238E27FC236}">
                  <a16:creationId xmlns:a16="http://schemas.microsoft.com/office/drawing/2014/main" id="{0FE21EC0-4FF0-4834-94C3-5F48D25B7A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87" y="12154"/>
              <a:ext cx="761" cy="101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626">
              <a:extLst>
                <a:ext uri="{FF2B5EF4-FFF2-40B4-BE49-F238E27FC236}">
                  <a16:creationId xmlns:a16="http://schemas.microsoft.com/office/drawing/2014/main" id="{08152FB2-5B47-4D70-ADC7-A6F209B31A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76" y="12306"/>
              <a:ext cx="876" cy="77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A749BC6A-6739-441B-BFB5-5C3DA440B886}"/>
              </a:ext>
            </a:extLst>
          </p:cNvPr>
          <p:cNvSpPr/>
          <p:nvPr/>
        </p:nvSpPr>
        <p:spPr>
          <a:xfrm>
            <a:off x="322217" y="4138578"/>
            <a:ext cx="11440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1b) (0,25 ponto cada 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Escreva, abaixo, o nome de um planeta que tem duas luas (começa com M) e o nome de um planeta que não tem nenhuma lua (começa com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 ou V)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E44E676-A5E8-4A04-B73D-02712F2A7ED2}"/>
              </a:ext>
            </a:extLst>
          </p:cNvPr>
          <p:cNvSpPr/>
          <p:nvPr/>
        </p:nvSpPr>
        <p:spPr>
          <a:xfrm>
            <a:off x="334279" y="5341528"/>
            <a:ext cx="7032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Respostas 1b)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</a:t>
            </a:r>
            <a:r>
              <a:rPr lang="pt-BR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F23D7AD-74C6-4C1B-845E-807AA3343236}"/>
              </a:ext>
            </a:extLst>
          </p:cNvPr>
          <p:cNvSpPr/>
          <p:nvPr/>
        </p:nvSpPr>
        <p:spPr>
          <a:xfrm>
            <a:off x="2877005" y="565196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 luas)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7E9BD0B-9C6B-4941-A96F-292B265ADF44}"/>
              </a:ext>
            </a:extLst>
          </p:cNvPr>
          <p:cNvSpPr/>
          <p:nvPr/>
        </p:nvSpPr>
        <p:spPr>
          <a:xfrm>
            <a:off x="5754850" y="564884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 lua)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93B221B-4E00-461F-A8AC-9F1A9D0C1DAF}"/>
              </a:ext>
            </a:extLst>
          </p:cNvPr>
          <p:cNvSpPr/>
          <p:nvPr/>
        </p:nvSpPr>
        <p:spPr>
          <a:xfrm>
            <a:off x="2688235" y="5315029"/>
            <a:ext cx="1035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4C9F867-7769-4D8B-9B7F-445A362DC0EE}"/>
              </a:ext>
            </a:extLst>
          </p:cNvPr>
          <p:cNvSpPr/>
          <p:nvPr/>
        </p:nvSpPr>
        <p:spPr>
          <a:xfrm>
            <a:off x="4562576" y="5319231"/>
            <a:ext cx="2629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MERCÚRIO ou VÊNUS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87CA7AC-BAF7-41AB-97D3-F832BD1EAA85}"/>
              </a:ext>
            </a:extLst>
          </p:cNvPr>
          <p:cNvSpPr/>
          <p:nvPr/>
        </p:nvSpPr>
        <p:spPr>
          <a:xfrm>
            <a:off x="191588" y="215139"/>
            <a:ext cx="82956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Em 20 de julho de 1969 dois astronautas caminharam sobre a Lua pela primeira vez. Foi um feito histórico.</a:t>
            </a:r>
            <a:endParaRPr lang="pt-BR" dirty="0"/>
          </a:p>
        </p:txBody>
      </p:sp>
      <p:pic>
        <p:nvPicPr>
          <p:cNvPr id="5" name="Imagem 4" descr="Descrição: http://cache2.allpostersimages.com/p/LRG/26/2674/Z22UD00Z/posters/northrop-grumman-astronaut-s-foot-print-on-moon-surface.jpg">
            <a:extLst>
              <a:ext uri="{FF2B5EF4-FFF2-40B4-BE49-F238E27FC236}">
                <a16:creationId xmlns:a16="http://schemas.microsoft.com/office/drawing/2014/main" id="{B68D06BA-931B-43BF-BBE2-97344BFCED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166" y="2316482"/>
            <a:ext cx="2883636" cy="19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AE037B3-3382-4EA4-9FE7-098386A0C776}"/>
              </a:ext>
            </a:extLst>
          </p:cNvPr>
          <p:cNvSpPr/>
          <p:nvPr/>
        </p:nvSpPr>
        <p:spPr>
          <a:xfrm>
            <a:off x="225492" y="1321828"/>
            <a:ext cx="82392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2a) (0,5 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Ao lado está uma famosa foto que os astronautas fizeram de uma das suas pegadas deixadas na Lua. Faça um X na afirmação correta, abaixo.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A2E974-DF24-4A3C-8F18-6942E95E24D6}"/>
              </a:ext>
            </a:extLst>
          </p:cNvPr>
          <p:cNvSpPr/>
          <p:nvPr/>
        </p:nvSpPr>
        <p:spPr>
          <a:xfrm>
            <a:off x="208066" y="2792070"/>
            <a:ext cx="8164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   ) Essa pegada já foi apagada pelas chuvas que caem na Lua.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38179B-2BA5-4E86-AB14-36C134C33E3D}"/>
              </a:ext>
            </a:extLst>
          </p:cNvPr>
          <p:cNvSpPr/>
          <p:nvPr/>
        </p:nvSpPr>
        <p:spPr>
          <a:xfrm>
            <a:off x="208065" y="3240821"/>
            <a:ext cx="8164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   ) Na Lua não chove, mas a pegada já foi apagada pelos ventos da Lua.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4CD8707-97FB-487F-9994-6BAC6A49E756}"/>
              </a:ext>
            </a:extLst>
          </p:cNvPr>
          <p:cNvSpPr/>
          <p:nvPr/>
        </p:nvSpPr>
        <p:spPr>
          <a:xfrm>
            <a:off x="199187" y="3689572"/>
            <a:ext cx="9487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(  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 Na Lua não chove e não tem vento, então essa pegada vai ficar lá para sempre.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272EF41-1ED7-4D5C-AEAF-FA6BC087445A}"/>
              </a:ext>
            </a:extLst>
          </p:cNvPr>
          <p:cNvSpPr/>
          <p:nvPr/>
        </p:nvSpPr>
        <p:spPr>
          <a:xfrm>
            <a:off x="334713" y="3715398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E5D6746-303F-44AC-9B93-6368D69F560A}"/>
              </a:ext>
            </a:extLst>
          </p:cNvPr>
          <p:cNvSpPr/>
          <p:nvPr/>
        </p:nvSpPr>
        <p:spPr>
          <a:xfrm>
            <a:off x="261257" y="4358609"/>
            <a:ext cx="11537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2b) (0,5 ponto)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 Lua, os planetas e as luas dos planetas brilham, mas estes  corpos não têm luz própria como o Sol. Então, por que a Lua brilha? Responda abaixo.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E34E242-30E3-44CB-B70E-541E1708D181}"/>
              </a:ext>
            </a:extLst>
          </p:cNvPr>
          <p:cNvSpPr/>
          <p:nvPr/>
        </p:nvSpPr>
        <p:spPr>
          <a:xfrm>
            <a:off x="260314" y="5401007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2b)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 _ _ _ _ _ _ _ _ _ _ _ _ _ _ _ _ _ _ _ _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26B2A28-FFDB-47E8-8E79-D78E80F9DC30}"/>
              </a:ext>
            </a:extLst>
          </p:cNvPr>
          <p:cNvSpPr/>
          <p:nvPr/>
        </p:nvSpPr>
        <p:spPr>
          <a:xfrm>
            <a:off x="2241051" y="5367963"/>
            <a:ext cx="396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PORQUE REFLETE A LUZ DO SOL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443AEF6-DF43-4404-A877-32B26A5F2B6A}"/>
              </a:ext>
            </a:extLst>
          </p:cNvPr>
          <p:cNvSpPr/>
          <p:nvPr/>
        </p:nvSpPr>
        <p:spPr>
          <a:xfrm>
            <a:off x="139337" y="143842"/>
            <a:ext cx="62440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3) (1 ponto)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Em 2011 comemoramos os 50 anos da primeira viagem de um ser humano ao espaço. Em 12 de abril de 1961 Yuri Gagarin tornou-se o primeiro astronauta da história. Ele deu uma volta ao redor da Terra e disse uma frase muito famosa: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“A Terra é azul”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600" dirty="0"/>
          </a:p>
        </p:txBody>
      </p:sp>
      <p:pic>
        <p:nvPicPr>
          <p:cNvPr id="5" name="Imagem 4" descr="Descrição: http://www.aerospaceguide.net/spacehistory/yuri_gagarin.jpg">
            <a:extLst>
              <a:ext uri="{FF2B5EF4-FFF2-40B4-BE49-F238E27FC236}">
                <a16:creationId xmlns:a16="http://schemas.microsoft.com/office/drawing/2014/main" id="{ECF3CD94-C44B-4182-B3F2-C71D09D8BB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66" y="222020"/>
            <a:ext cx="1931389" cy="18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483A3CB-648A-47CA-9934-2C30284C5201}"/>
              </a:ext>
            </a:extLst>
          </p:cNvPr>
          <p:cNvSpPr/>
          <p:nvPr/>
        </p:nvSpPr>
        <p:spPr>
          <a:xfrm>
            <a:off x="194949" y="1828875"/>
            <a:ext cx="617972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3a) (0,5 ponto)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Por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que será que ele disse que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A Terra é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azul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Coloque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um 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na resposta correta: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4BE110-6BB1-47B5-80F7-EBD8C96FECBA}"/>
              </a:ext>
            </a:extLst>
          </p:cNvPr>
          <p:cNvSpPr/>
          <p:nvPr/>
        </p:nvSpPr>
        <p:spPr>
          <a:xfrm>
            <a:off x="188664" y="2641470"/>
            <a:ext cx="1164627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  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)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Todo mundo sabe que na Terra tem mais água do que terra e que a água é azul! Quando você coloca água num copo transparente você vê a água azulzinha, não é mesmo?</a:t>
            </a:r>
            <a:endParaRPr lang="pt-BR" sz="16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173C70-B212-4AF6-A4ED-2F0A587B1773}"/>
              </a:ext>
            </a:extLst>
          </p:cNvPr>
          <p:cNvSpPr/>
          <p:nvPr/>
        </p:nvSpPr>
        <p:spPr>
          <a:xfrm>
            <a:off x="188053" y="3308260"/>
            <a:ext cx="1110177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  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)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Todo mundo sabe que o ar é azul! O ar aí da sua sala é azulzinho, não é mesmo?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55F2273-1196-4940-A630-C2AB009AE119}"/>
              </a:ext>
            </a:extLst>
          </p:cNvPr>
          <p:cNvSpPr/>
          <p:nvPr/>
        </p:nvSpPr>
        <p:spPr>
          <a:xfrm>
            <a:off x="188053" y="3735363"/>
            <a:ext cx="1076442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  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)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O vidro da janelinha da nave Vostok 1 era azul, por isso ele disse que a Terra era azul.</a:t>
            </a:r>
            <a:endParaRPr lang="pt-BR" sz="16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43186D1-69AE-4D14-9079-5D599A0B40A1}"/>
              </a:ext>
            </a:extLst>
          </p:cNvPr>
          <p:cNvSpPr/>
          <p:nvPr/>
        </p:nvSpPr>
        <p:spPr>
          <a:xfrm>
            <a:off x="194941" y="4162466"/>
            <a:ext cx="1156341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(  </a:t>
            </a:r>
            <a:r>
              <a:rPr lang="pt-BR" sz="16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)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 luz branca que vem do Sol é a mistura das cores que vemos no arco-íris, logo o azul está entre elas. A cor azul é a mais espalhada pela atmosfera, para todos os lados, por isso da Terra vemos o céu azul e do espaço parece que toda a Terra é azul.</a:t>
            </a:r>
            <a:endParaRPr lang="pt-BR" sz="16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8B7CD92-CD62-4A4B-AD6F-2E619E802FE6}"/>
              </a:ext>
            </a:extLst>
          </p:cNvPr>
          <p:cNvSpPr/>
          <p:nvPr/>
        </p:nvSpPr>
        <p:spPr>
          <a:xfrm>
            <a:off x="292090" y="4190529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20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9EA110A-EC63-4283-BE56-98C887ED1B65}"/>
              </a:ext>
            </a:extLst>
          </p:cNvPr>
          <p:cNvSpPr/>
          <p:nvPr/>
        </p:nvSpPr>
        <p:spPr>
          <a:xfrm>
            <a:off x="226424" y="5253390"/>
            <a:ext cx="1173915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3b) (0,5 ponto)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Quantas voltas deu a Terra ao redor do Sol desde o dia do voo de Yuri Gagarin até o dia 12 de abril de 2011? Quer ajuda? Lembre-se que quando faz aniversário é porque a Terra deu mais uma volta ao redor do Sol.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D9915AD-A4CD-4AE5-8E1D-DE47E6551B7C}"/>
              </a:ext>
            </a:extLst>
          </p:cNvPr>
          <p:cNvSpPr/>
          <p:nvPr/>
        </p:nvSpPr>
        <p:spPr>
          <a:xfrm>
            <a:off x="1266103" y="6313895"/>
            <a:ext cx="241925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Resposta 3b)</a:t>
            </a:r>
            <a:r>
              <a:rPr lang="pt-BR" sz="1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15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_ _ _ _ _ _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1C73A59-9E18-4F13-BC9E-14CB7E00A067}"/>
              </a:ext>
            </a:extLst>
          </p:cNvPr>
          <p:cNvSpPr/>
          <p:nvPr/>
        </p:nvSpPr>
        <p:spPr>
          <a:xfrm>
            <a:off x="2915901" y="625357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7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F9F1C83-1218-4110-A614-0179C5E3A302}"/>
              </a:ext>
            </a:extLst>
          </p:cNvPr>
          <p:cNvSpPr/>
          <p:nvPr/>
        </p:nvSpPr>
        <p:spPr>
          <a:xfrm>
            <a:off x="290744" y="522003"/>
            <a:ext cx="7961684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 (0,2 ponto para cada acerto)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Escreva diante de cada resposta o valor que responde corretamente cada pergunta.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A00099-D66A-4C06-9F2C-324C877745BA}"/>
              </a:ext>
            </a:extLst>
          </p:cNvPr>
          <p:cNvSpPr/>
          <p:nvPr/>
        </p:nvSpPr>
        <p:spPr>
          <a:xfrm>
            <a:off x="342987" y="2312760"/>
            <a:ext cx="4784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4a)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Quantas são as luas da Terra?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A1E3AA0-68A7-48F8-81F3-134BEE9E349A}"/>
              </a:ext>
            </a:extLst>
          </p:cNvPr>
          <p:cNvSpPr/>
          <p:nvPr/>
        </p:nvSpPr>
        <p:spPr>
          <a:xfrm>
            <a:off x="307237" y="2941309"/>
            <a:ext cx="4865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>
                <a:latin typeface="Arial" panose="020B0604020202020204" pitchFamily="34" charset="0"/>
                <a:ea typeface="Times New Roman" panose="02020603050405020304" pitchFamily="18" charset="0"/>
              </a:rPr>
              <a:t>Pergunta 4b)</a:t>
            </a:r>
            <a:r>
              <a:rPr lang="pt-PT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>
                <a:latin typeface="Arial" panose="020B0604020202020204" pitchFamily="34" charset="0"/>
                <a:ea typeface="Times New Roman" panose="02020603050405020304" pitchFamily="18" charset="0"/>
              </a:rPr>
              <a:t>Quantas são as luas de Marte?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826EB2-55AA-42FA-A830-D54B26A0D685}"/>
              </a:ext>
            </a:extLst>
          </p:cNvPr>
          <p:cNvSpPr/>
          <p:nvPr/>
        </p:nvSpPr>
        <p:spPr>
          <a:xfrm>
            <a:off x="307237" y="3569858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4c)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Quantas são as luas de Plutão?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7E29A02-A114-444B-BC95-E01BA4739C19}"/>
              </a:ext>
            </a:extLst>
          </p:cNvPr>
          <p:cNvSpPr/>
          <p:nvPr/>
        </p:nvSpPr>
        <p:spPr>
          <a:xfrm>
            <a:off x="307237" y="4163349"/>
            <a:ext cx="5339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4d)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Quantos são os planetas rochosos?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40CE74-FD5B-447E-AE08-C9A402250968}"/>
              </a:ext>
            </a:extLst>
          </p:cNvPr>
          <p:cNvSpPr/>
          <p:nvPr/>
        </p:nvSpPr>
        <p:spPr>
          <a:xfrm>
            <a:off x="307237" y="4789630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4e)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Quantas são as estações do ano?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73DF6FC-E12A-4598-871E-96B4F9AF644D}"/>
              </a:ext>
            </a:extLst>
          </p:cNvPr>
          <p:cNvSpPr/>
          <p:nvPr/>
        </p:nvSpPr>
        <p:spPr>
          <a:xfrm>
            <a:off x="6047624" y="231276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4a)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pt-PT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_ _ _ _ _ _ _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882A748-FD47-4B8C-A52E-0D893C9B7F04}"/>
              </a:ext>
            </a:extLst>
          </p:cNvPr>
          <p:cNvSpPr/>
          <p:nvPr/>
        </p:nvSpPr>
        <p:spPr>
          <a:xfrm>
            <a:off x="6047619" y="2960648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4b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_ _ _ _ _ _ _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61E6F2-C5D6-43D2-8B5C-A103B080471A}"/>
              </a:ext>
            </a:extLst>
          </p:cNvPr>
          <p:cNvSpPr/>
          <p:nvPr/>
        </p:nvSpPr>
        <p:spPr>
          <a:xfrm>
            <a:off x="6047622" y="357126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4c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_ _ _ _ _ _ _</a:t>
            </a:r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AE51AC8-DF06-4681-921A-082EC60C063B}"/>
              </a:ext>
            </a:extLst>
          </p:cNvPr>
          <p:cNvSpPr/>
          <p:nvPr/>
        </p:nvSpPr>
        <p:spPr>
          <a:xfrm>
            <a:off x="6047617" y="4192514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4d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_ _ _ _ _ _ _</a:t>
            </a:r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7AEDEDA-EE92-4123-AA23-6C05FA7484D6}"/>
              </a:ext>
            </a:extLst>
          </p:cNvPr>
          <p:cNvSpPr/>
          <p:nvPr/>
        </p:nvSpPr>
        <p:spPr>
          <a:xfrm>
            <a:off x="6047618" y="4789630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4e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: _ _ _ _ _ _ _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278365D-8845-49CB-A8CF-326636213734}"/>
              </a:ext>
            </a:extLst>
          </p:cNvPr>
          <p:cNvSpPr/>
          <p:nvPr/>
        </p:nvSpPr>
        <p:spPr>
          <a:xfrm>
            <a:off x="8070080" y="22673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endParaRPr lang="pt-BR" sz="2000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F4CCA29-073C-45C0-89ED-4A739951E7C3}"/>
              </a:ext>
            </a:extLst>
          </p:cNvPr>
          <p:cNvSpPr/>
          <p:nvPr/>
        </p:nvSpPr>
        <p:spPr>
          <a:xfrm>
            <a:off x="8070080" y="291671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D3B3CAC-6857-48E4-B85D-F93C20C24266}"/>
              </a:ext>
            </a:extLst>
          </p:cNvPr>
          <p:cNvSpPr/>
          <p:nvPr/>
        </p:nvSpPr>
        <p:spPr>
          <a:xfrm>
            <a:off x="8070080" y="352066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4A648F0-DE84-4016-99C8-271BD41213E3}"/>
              </a:ext>
            </a:extLst>
          </p:cNvPr>
          <p:cNvSpPr/>
          <p:nvPr/>
        </p:nvSpPr>
        <p:spPr>
          <a:xfrm>
            <a:off x="8070080" y="4157977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2F18A3C-21F8-40FB-BAB2-076AD1280D61}"/>
              </a:ext>
            </a:extLst>
          </p:cNvPr>
          <p:cNvSpPr/>
          <p:nvPr/>
        </p:nvSpPr>
        <p:spPr>
          <a:xfrm>
            <a:off x="8070080" y="4746215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pt-PT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353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E7F1973-39CE-4C11-8B96-A1DC7EC1C238}"/>
              </a:ext>
            </a:extLst>
          </p:cNvPr>
          <p:cNvSpPr/>
          <p:nvPr/>
        </p:nvSpPr>
        <p:spPr>
          <a:xfrm>
            <a:off x="196112" y="1960606"/>
            <a:ext cx="8294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5a) (0,5 ponto)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Faça um círculo ao redor da constelação do Cruzeiro do Sul.</a:t>
            </a:r>
            <a:endParaRPr lang="pt-BR" sz="16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B3E2471-3A45-40DD-B9A6-E86554BE2384}"/>
              </a:ext>
            </a:extLst>
          </p:cNvPr>
          <p:cNvSpPr/>
          <p:nvPr/>
        </p:nvSpPr>
        <p:spPr>
          <a:xfrm>
            <a:off x="203278" y="2442469"/>
            <a:ext cx="11988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5b) (0,5 ponto) (0,25 ponto cada acerto) </a:t>
            </a:r>
            <a:r>
              <a:rPr lang="pt-BR" sz="16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Coloque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um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sobre o Polo Celeste Sul e um </a:t>
            </a:r>
            <a:r>
              <a:rPr lang="pt-B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sobre a Direção Cardeal Sul.</a:t>
            </a:r>
            <a:endParaRPr lang="pt-BR" sz="1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65D9E82-F9C2-4AB2-9BFE-87A67E3B14D0}"/>
              </a:ext>
            </a:extLst>
          </p:cNvPr>
          <p:cNvSpPr/>
          <p:nvPr/>
        </p:nvSpPr>
        <p:spPr>
          <a:xfrm>
            <a:off x="2577092" y="3169562"/>
            <a:ext cx="735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Observação: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A base desta figura representa o horizonte do observador.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6E80889-44CE-43A1-93C2-0A5EFA55F7AA}"/>
              </a:ext>
            </a:extLst>
          </p:cNvPr>
          <p:cNvSpPr/>
          <p:nvPr/>
        </p:nvSpPr>
        <p:spPr>
          <a:xfrm>
            <a:off x="182880" y="204802"/>
            <a:ext cx="8214487" cy="152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 ponto) 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Todo ano enviamos para as escolas participantes da OBA sugestões de atividades observacionais. Abaixo está a imagem do céu que enviamos para as escolas este ano. Era para os professores orientarem os alunos para observarem o Cruzeiro do Sul, achar o Polo Celeste Sul e a Direção Cardeal Sul.</a:t>
            </a:r>
            <a:endParaRPr lang="pt-BR" sz="1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E309B2-C709-435B-A022-91C550A78C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11" y="3735496"/>
            <a:ext cx="6478270" cy="2897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AD81EAB-7B15-46A0-8570-C00F4CE6492D}"/>
              </a:ext>
            </a:extLst>
          </p:cNvPr>
          <p:cNvSpPr/>
          <p:nvPr/>
        </p:nvSpPr>
        <p:spPr>
          <a:xfrm>
            <a:off x="4125740" y="3811700"/>
            <a:ext cx="598805" cy="591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Caixa de texto 619">
            <a:extLst>
              <a:ext uri="{FF2B5EF4-FFF2-40B4-BE49-F238E27FC236}">
                <a16:creationId xmlns:a16="http://schemas.microsoft.com/office/drawing/2014/main" id="{D6216ACD-4605-40AF-8DA4-A4F5BF65947D}"/>
              </a:ext>
            </a:extLst>
          </p:cNvPr>
          <p:cNvSpPr txBox="1"/>
          <p:nvPr/>
        </p:nvSpPr>
        <p:spPr>
          <a:xfrm>
            <a:off x="5669856" y="5157461"/>
            <a:ext cx="546735" cy="5657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Caixa de texto 620">
            <a:extLst>
              <a:ext uri="{FF2B5EF4-FFF2-40B4-BE49-F238E27FC236}">
                <a16:creationId xmlns:a16="http://schemas.microsoft.com/office/drawing/2014/main" id="{B7D495DE-1867-40C7-8260-F6780F07020B}"/>
              </a:ext>
            </a:extLst>
          </p:cNvPr>
          <p:cNvSpPr txBox="1"/>
          <p:nvPr/>
        </p:nvSpPr>
        <p:spPr>
          <a:xfrm>
            <a:off x="5672093" y="6091148"/>
            <a:ext cx="546735" cy="5657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35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endParaRPr lang="pt-BR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C3E5621-D54B-44B2-82D2-4FD8A889B902}"/>
              </a:ext>
            </a:extLst>
          </p:cNvPr>
          <p:cNvSpPr/>
          <p:nvPr/>
        </p:nvSpPr>
        <p:spPr>
          <a:xfrm>
            <a:off x="277320" y="435407"/>
            <a:ext cx="8257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 ponto) 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oguetes são construídos para o transporte de cargas e pessoas ao espaço.  O foguete pode ser dividido em duas partes.  Na parte de baixo ficam o motor e o tanque de combustível. 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Na parte de cima são transportadas cargas e pessoas.  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 de Texto 2">
            <a:extLst>
              <a:ext uri="{FF2B5EF4-FFF2-40B4-BE49-F238E27FC236}">
                <a16:creationId xmlns:a16="http://schemas.microsoft.com/office/drawing/2014/main" id="{CC4BBB6B-80FC-4879-A110-2F53CA76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581" y="2544448"/>
            <a:ext cx="3913040" cy="222687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PT" sz="9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r>
              <a:rPr lang="pt-PT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Desenhe </a:t>
            </a:r>
            <a:r>
              <a:rPr lang="pt-P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aqui o seu foguete.</a:t>
            </a:r>
            <a:endParaRPr lang="pt-B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hangingPunct="0">
              <a:spcAft>
                <a:spcPts val="0"/>
              </a:spcAft>
            </a:pP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E2C026-875A-4472-A0A2-1519720B941A}"/>
              </a:ext>
            </a:extLst>
          </p:cNvPr>
          <p:cNvSpPr/>
          <p:nvPr/>
        </p:nvSpPr>
        <p:spPr>
          <a:xfrm>
            <a:off x="278675" y="2386744"/>
            <a:ext cx="64328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6a) (0,5 ponto)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Desenhe um foguete no espaço ao lado.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722B79E-1ABF-4C0E-8160-5940B444C4E1}"/>
              </a:ext>
            </a:extLst>
          </p:cNvPr>
          <p:cNvSpPr/>
          <p:nvPr/>
        </p:nvSpPr>
        <p:spPr>
          <a:xfrm>
            <a:off x="365761" y="4620105"/>
            <a:ext cx="1026740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6b) (0,5 ponto)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Sobre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o foguete que desenhou coloque um grande </a:t>
            </a: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no local onde ficam os astronautas.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8C2B54B-7603-45A5-9FB6-7A467F36B8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09" y="3047078"/>
            <a:ext cx="2825930" cy="90211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C23B8A7-EDBE-4137-AD39-BDF329176E22}"/>
              </a:ext>
            </a:extLst>
          </p:cNvPr>
          <p:cNvSpPr/>
          <p:nvPr/>
        </p:nvSpPr>
        <p:spPr>
          <a:xfrm>
            <a:off x="6200296" y="4278579"/>
            <a:ext cx="4154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Observação: o desenho só precisa ser parecido com este.</a:t>
            </a:r>
            <a:endParaRPr lang="pt-BR" sz="1400" dirty="0"/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4347F258-7049-49EB-A379-87D69EE91992}"/>
              </a:ext>
            </a:extLst>
          </p:cNvPr>
          <p:cNvCxnSpPr/>
          <p:nvPr/>
        </p:nvCxnSpPr>
        <p:spPr>
          <a:xfrm>
            <a:off x="9023234" y="3362497"/>
            <a:ext cx="276225" cy="3022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D4AEE54-6691-4694-A023-F68E6FFC6E2C}"/>
              </a:ext>
            </a:extLst>
          </p:cNvPr>
          <p:cNvCxnSpPr/>
          <p:nvPr/>
        </p:nvCxnSpPr>
        <p:spPr>
          <a:xfrm flipH="1">
            <a:off x="8978784" y="3362497"/>
            <a:ext cx="334645" cy="263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0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BC9A9D8-4296-48A0-B560-8F233A73B2CD}"/>
              </a:ext>
            </a:extLst>
          </p:cNvPr>
          <p:cNvSpPr/>
          <p:nvPr/>
        </p:nvSpPr>
        <p:spPr>
          <a:xfrm>
            <a:off x="304885" y="547833"/>
            <a:ext cx="811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Os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foguetes são usados para colocarmos satélites para girarem ao redor da Terra, ou seja, em órbita.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7AE8BB8-7C6A-48BC-B82B-CC4C4DE0F303}"/>
              </a:ext>
            </a:extLst>
          </p:cNvPr>
          <p:cNvSpPr/>
          <p:nvPr/>
        </p:nvSpPr>
        <p:spPr>
          <a:xfrm>
            <a:off x="304885" y="2197422"/>
            <a:ext cx="1168681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7) (1 ponto) 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Faça um grande </a:t>
            </a: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sobre o desenho que mostra o caminho (linha tracejada) de um satélite artificial (representado por uma carinha) que faz pelo menos uma volta completa em torno da Terra</a:t>
            </a:r>
            <a:endParaRPr lang="pt-BR" dirty="0"/>
          </a:p>
        </p:txBody>
      </p:sp>
      <p:grpSp>
        <p:nvGrpSpPr>
          <p:cNvPr id="5" name="Group 596">
            <a:extLst>
              <a:ext uri="{FF2B5EF4-FFF2-40B4-BE49-F238E27FC236}">
                <a16:creationId xmlns:a16="http://schemas.microsoft.com/office/drawing/2014/main" id="{FC5E4E44-7E09-4B84-B2B4-FE92D6B65559}"/>
              </a:ext>
            </a:extLst>
          </p:cNvPr>
          <p:cNvGrpSpPr>
            <a:grpSpLocks/>
          </p:cNvGrpSpPr>
          <p:nvPr/>
        </p:nvGrpSpPr>
        <p:grpSpPr bwMode="auto">
          <a:xfrm>
            <a:off x="1953088" y="3384612"/>
            <a:ext cx="7830104" cy="2763639"/>
            <a:chOff x="1863" y="2351"/>
            <a:chExt cx="8433" cy="2884"/>
          </a:xfrm>
        </p:grpSpPr>
        <p:grpSp>
          <p:nvGrpSpPr>
            <p:cNvPr id="6" name="Group 597">
              <a:extLst>
                <a:ext uri="{FF2B5EF4-FFF2-40B4-BE49-F238E27FC236}">
                  <a16:creationId xmlns:a16="http://schemas.microsoft.com/office/drawing/2014/main" id="{9775CF7B-07AA-494E-BA99-5E3103CAE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3" y="3024"/>
              <a:ext cx="2359" cy="2211"/>
              <a:chOff x="1863" y="3024"/>
              <a:chExt cx="2359" cy="2211"/>
            </a:xfrm>
          </p:grpSpPr>
          <p:sp>
            <p:nvSpPr>
              <p:cNvPr id="23" name="AutoShape 598">
                <a:extLst>
                  <a:ext uri="{FF2B5EF4-FFF2-40B4-BE49-F238E27FC236}">
                    <a16:creationId xmlns:a16="http://schemas.microsoft.com/office/drawing/2014/main" id="{454E522F-429F-42F7-B73F-68643592FE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15" y="3276"/>
                <a:ext cx="1701" cy="1701"/>
              </a:xfrm>
              <a:prstGeom prst="flowChartConnector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4" name="Text Box 599">
                <a:extLst>
                  <a:ext uri="{FF2B5EF4-FFF2-40B4-BE49-F238E27FC236}">
                    <a16:creationId xmlns:a16="http://schemas.microsoft.com/office/drawing/2014/main" id="{ED41E6A8-A150-4B03-8CB3-6416C1D6CA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0" y="3963"/>
                <a:ext cx="97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PT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Terra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AutoShape 600">
                <a:extLst>
                  <a:ext uri="{FF2B5EF4-FFF2-40B4-BE49-F238E27FC236}">
                    <a16:creationId xmlns:a16="http://schemas.microsoft.com/office/drawing/2014/main" id="{94A3A85C-001E-4A2A-8CBA-66F2CE722F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63" y="3024"/>
                <a:ext cx="2211" cy="2211"/>
              </a:xfrm>
              <a:prstGeom prst="flowChartConnector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6" name="AutoShape 601">
                <a:extLst>
                  <a:ext uri="{FF2B5EF4-FFF2-40B4-BE49-F238E27FC236}">
                    <a16:creationId xmlns:a16="http://schemas.microsoft.com/office/drawing/2014/main" id="{139423A8-5C4D-4ACE-B410-9A21C5059CE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16" y="3812"/>
                <a:ext cx="306" cy="306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grpSp>
          <p:nvGrpSpPr>
            <p:cNvPr id="7" name="Group 602">
              <a:extLst>
                <a:ext uri="{FF2B5EF4-FFF2-40B4-BE49-F238E27FC236}">
                  <a16:creationId xmlns:a16="http://schemas.microsoft.com/office/drawing/2014/main" id="{98A15B7E-A33F-46F3-BEC9-C75906BC09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2482"/>
              <a:ext cx="2085" cy="2495"/>
              <a:chOff x="4530" y="2482"/>
              <a:chExt cx="2085" cy="2495"/>
            </a:xfrm>
          </p:grpSpPr>
          <p:grpSp>
            <p:nvGrpSpPr>
              <p:cNvPr id="18" name="Group 603">
                <a:extLst>
                  <a:ext uri="{FF2B5EF4-FFF2-40B4-BE49-F238E27FC236}">
                    <a16:creationId xmlns:a16="http://schemas.microsoft.com/office/drawing/2014/main" id="{67A71BBE-A88C-4369-8C5B-A296C39B3A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3276"/>
                <a:ext cx="1701" cy="1701"/>
                <a:chOff x="4530" y="3276"/>
                <a:chExt cx="1701" cy="1701"/>
              </a:xfrm>
            </p:grpSpPr>
            <p:sp>
              <p:nvSpPr>
                <p:cNvPr id="21" name="AutoShape 604">
                  <a:extLst>
                    <a:ext uri="{FF2B5EF4-FFF2-40B4-BE49-F238E27FC236}">
                      <a16:creationId xmlns:a16="http://schemas.microsoft.com/office/drawing/2014/main" id="{A9FD6AA2-2943-48BF-B7CF-1718AB89C2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530" y="3276"/>
                  <a:ext cx="1701" cy="1701"/>
                </a:xfrm>
                <a:prstGeom prst="flowChartConnector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t-BR"/>
                </a:p>
              </p:txBody>
            </p:sp>
            <p:sp>
              <p:nvSpPr>
                <p:cNvPr id="22" name="Text Box 605">
                  <a:extLst>
                    <a:ext uri="{FF2B5EF4-FFF2-40B4-BE49-F238E27FC236}">
                      <a16:creationId xmlns:a16="http://schemas.microsoft.com/office/drawing/2014/main" id="{A5209321-4796-428C-A1FA-A9181BF6A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0" y="3993"/>
                  <a:ext cx="975" cy="40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 hangingPunct="0">
                    <a:spcAft>
                      <a:spcPts val="0"/>
                    </a:spcAft>
                  </a:pPr>
                  <a:r>
                    <a:rPr lang="pt-PT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Terra</a:t>
                  </a:r>
                  <a:endParaRPr lang="pt-B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9" name="Freeform 606">
                <a:extLst>
                  <a:ext uri="{FF2B5EF4-FFF2-40B4-BE49-F238E27FC236}">
                    <a16:creationId xmlns:a16="http://schemas.microsoft.com/office/drawing/2014/main" id="{4A324985-3002-4FA4-A6D9-9713184AA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0" y="2593"/>
                <a:ext cx="1535" cy="733"/>
              </a:xfrm>
              <a:custGeom>
                <a:avLst/>
                <a:gdLst>
                  <a:gd name="T0" fmla="*/ 0 w 1535"/>
                  <a:gd name="T1" fmla="*/ 733 h 733"/>
                  <a:gd name="T2" fmla="*/ 930 w 1535"/>
                  <a:gd name="T3" fmla="*/ 113 h 733"/>
                  <a:gd name="T4" fmla="*/ 1475 w 1535"/>
                  <a:gd name="T5" fmla="*/ 53 h 733"/>
                  <a:gd name="T6" fmla="*/ 1290 w 1535"/>
                  <a:gd name="T7" fmla="*/ 5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5" h="733">
                    <a:moveTo>
                      <a:pt x="0" y="733"/>
                    </a:moveTo>
                    <a:cubicBezTo>
                      <a:pt x="342" y="479"/>
                      <a:pt x="684" y="226"/>
                      <a:pt x="930" y="113"/>
                    </a:cubicBezTo>
                    <a:cubicBezTo>
                      <a:pt x="1176" y="0"/>
                      <a:pt x="1415" y="63"/>
                      <a:pt x="1475" y="53"/>
                    </a:cubicBezTo>
                    <a:cubicBezTo>
                      <a:pt x="1535" y="43"/>
                      <a:pt x="1412" y="48"/>
                      <a:pt x="1290" y="53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20" name="AutoShape 607">
                <a:extLst>
                  <a:ext uri="{FF2B5EF4-FFF2-40B4-BE49-F238E27FC236}">
                    <a16:creationId xmlns:a16="http://schemas.microsoft.com/office/drawing/2014/main" id="{613D949D-74FA-483F-B2ED-517D0450E8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09" y="2482"/>
                <a:ext cx="306" cy="306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grpSp>
          <p:nvGrpSpPr>
            <p:cNvPr id="8" name="Group 608">
              <a:extLst>
                <a:ext uri="{FF2B5EF4-FFF2-40B4-BE49-F238E27FC236}">
                  <a16:creationId xmlns:a16="http://schemas.microsoft.com/office/drawing/2014/main" id="{A80D4CD8-B74A-410D-876F-A7037CB73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5" y="2351"/>
              <a:ext cx="1701" cy="2626"/>
              <a:chOff x="6555" y="2351"/>
              <a:chExt cx="1701" cy="2626"/>
            </a:xfrm>
          </p:grpSpPr>
          <p:sp>
            <p:nvSpPr>
              <p:cNvPr id="14" name="AutoShape 609">
                <a:extLst>
                  <a:ext uri="{FF2B5EF4-FFF2-40B4-BE49-F238E27FC236}">
                    <a16:creationId xmlns:a16="http://schemas.microsoft.com/office/drawing/2014/main" id="{C4D0E047-8EF2-4E94-B20D-FAD2615BB7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555" y="3276"/>
                <a:ext cx="1701" cy="1701"/>
              </a:xfrm>
              <a:prstGeom prst="flowChartConnector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5" name="Freeform 610">
                <a:extLst>
                  <a:ext uri="{FF2B5EF4-FFF2-40B4-BE49-F238E27FC236}">
                    <a16:creationId xmlns:a16="http://schemas.microsoft.com/office/drawing/2014/main" id="{CEA2F707-4CF3-4824-936A-1B913C628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5" y="2351"/>
                <a:ext cx="1645" cy="1612"/>
              </a:xfrm>
              <a:custGeom>
                <a:avLst/>
                <a:gdLst>
                  <a:gd name="T0" fmla="*/ 0 w 1645"/>
                  <a:gd name="T1" fmla="*/ 1612 h 1612"/>
                  <a:gd name="T2" fmla="*/ 915 w 1645"/>
                  <a:gd name="T3" fmla="*/ 25 h 1612"/>
                  <a:gd name="T4" fmla="*/ 1645 w 1645"/>
                  <a:gd name="T5" fmla="*/ 1461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45" h="1612">
                    <a:moveTo>
                      <a:pt x="0" y="1612"/>
                    </a:moveTo>
                    <a:cubicBezTo>
                      <a:pt x="320" y="831"/>
                      <a:pt x="641" y="50"/>
                      <a:pt x="915" y="25"/>
                    </a:cubicBezTo>
                    <a:cubicBezTo>
                      <a:pt x="1189" y="0"/>
                      <a:pt x="1514" y="1222"/>
                      <a:pt x="1645" y="1461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6" name="Text Box 611">
                <a:extLst>
                  <a:ext uri="{FF2B5EF4-FFF2-40B4-BE49-F238E27FC236}">
                    <a16:creationId xmlns:a16="http://schemas.microsoft.com/office/drawing/2014/main" id="{5FD12DDD-8F73-4651-A5C7-BB9B909057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8" y="4009"/>
                <a:ext cx="97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PT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Terra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17" name="AutoShape 612">
                <a:extLst>
                  <a:ext uri="{FF2B5EF4-FFF2-40B4-BE49-F238E27FC236}">
                    <a16:creationId xmlns:a16="http://schemas.microsoft.com/office/drawing/2014/main" id="{839BE888-ACE2-445A-9D96-4CB1306F10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674" y="2670"/>
                <a:ext cx="306" cy="306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  <p:grpSp>
          <p:nvGrpSpPr>
            <p:cNvPr id="9" name="Group 613">
              <a:extLst>
                <a:ext uri="{FF2B5EF4-FFF2-40B4-BE49-F238E27FC236}">
                  <a16:creationId xmlns:a16="http://schemas.microsoft.com/office/drawing/2014/main" id="{E19A4573-D44E-4EE7-BAF2-A71F6C027C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5" y="2364"/>
              <a:ext cx="1701" cy="2613"/>
              <a:chOff x="8595" y="2364"/>
              <a:chExt cx="1701" cy="2613"/>
            </a:xfrm>
          </p:grpSpPr>
          <p:sp>
            <p:nvSpPr>
              <p:cNvPr id="10" name="AutoShape 614">
                <a:extLst>
                  <a:ext uri="{FF2B5EF4-FFF2-40B4-BE49-F238E27FC236}">
                    <a16:creationId xmlns:a16="http://schemas.microsoft.com/office/drawing/2014/main" id="{B33DA4B1-6E81-4D89-BFE8-3C20E893C6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595" y="3276"/>
                <a:ext cx="1701" cy="1701"/>
              </a:xfrm>
              <a:prstGeom prst="flowChartConnector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11" name="Text Box 615">
                <a:extLst>
                  <a:ext uri="{FF2B5EF4-FFF2-40B4-BE49-F238E27FC236}">
                    <a16:creationId xmlns:a16="http://schemas.microsoft.com/office/drawing/2014/main" id="{B7A72852-E20F-47AC-98ED-12DA9BB331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35" y="3961"/>
                <a:ext cx="975" cy="40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0" rIns="0" bIns="0" anchor="t" anchorCtr="0" upright="1">
                <a:noAutofit/>
              </a:bodyPr>
              <a:lstStyle/>
              <a:p>
                <a:pPr algn="ctr" hangingPunct="0">
                  <a:spcAft>
                    <a:spcPts val="0"/>
                  </a:spcAft>
                </a:pPr>
                <a:r>
                  <a:rPr lang="pt-PT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Terra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2" name="AutoShape 616">
                <a:extLst>
                  <a:ext uri="{FF2B5EF4-FFF2-40B4-BE49-F238E27FC236}">
                    <a16:creationId xmlns:a16="http://schemas.microsoft.com/office/drawing/2014/main" id="{93F6646E-5DBB-45A2-B92E-5CC1ABB522D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862" y="2506"/>
                <a:ext cx="1208" cy="103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" name="AutoShape 617">
                <a:extLst>
                  <a:ext uri="{FF2B5EF4-FFF2-40B4-BE49-F238E27FC236}">
                    <a16:creationId xmlns:a16="http://schemas.microsoft.com/office/drawing/2014/main" id="{1C636641-FBCA-4E75-B03D-38A345D98E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694" y="2364"/>
                <a:ext cx="306" cy="306"/>
              </a:xfrm>
              <a:prstGeom prst="smileyFace">
                <a:avLst>
                  <a:gd name="adj" fmla="val 465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t-BR"/>
              </a:p>
            </p:txBody>
          </p:sp>
        </p:grpSp>
      </p:grpSp>
      <p:grpSp>
        <p:nvGrpSpPr>
          <p:cNvPr id="27" name="Grupo 628">
            <a:extLst>
              <a:ext uri="{FF2B5EF4-FFF2-40B4-BE49-F238E27FC236}">
                <a16:creationId xmlns:a16="http://schemas.microsoft.com/office/drawing/2014/main" id="{F46A8C95-7E83-4568-86D5-68AC4FF781AE}"/>
              </a:ext>
            </a:extLst>
          </p:cNvPr>
          <p:cNvGrpSpPr/>
          <p:nvPr/>
        </p:nvGrpSpPr>
        <p:grpSpPr>
          <a:xfrm rot="21217596">
            <a:off x="2543835" y="4639776"/>
            <a:ext cx="739297" cy="855331"/>
            <a:chOff x="0" y="0"/>
            <a:chExt cx="561331" cy="673270"/>
          </a:xfrm>
        </p:grpSpPr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9DF86E86-F7A7-4A31-8366-3477E0B3560A}"/>
                </a:ext>
              </a:extLst>
            </p:cNvPr>
            <p:cNvCxnSpPr/>
            <p:nvPr/>
          </p:nvCxnSpPr>
          <p:spPr>
            <a:xfrm>
              <a:off x="128789" y="0"/>
              <a:ext cx="399245" cy="6732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60D235DC-4BD0-4875-AE85-EE432AE03751}"/>
                </a:ext>
              </a:extLst>
            </p:cNvPr>
            <p:cNvCxnSpPr/>
            <p:nvPr/>
          </p:nvCxnSpPr>
          <p:spPr>
            <a:xfrm flipH="1">
              <a:off x="0" y="77274"/>
              <a:ext cx="561331" cy="5344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00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12EE748-A381-40D6-9A01-4CE352ED1C43}"/>
              </a:ext>
            </a:extLst>
          </p:cNvPr>
          <p:cNvSpPr/>
          <p:nvPr/>
        </p:nvSpPr>
        <p:spPr>
          <a:xfrm>
            <a:off x="209006" y="482638"/>
            <a:ext cx="807284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A cada ano cresce o número de queimadas no Brasil e no mundo. As áreas queimadas e os locais de incêndio podem ser identificados em imagens de satélites.</a:t>
            </a: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E488EF4-8FC4-4691-AFD7-EA71E882A7BB}"/>
              </a:ext>
            </a:extLst>
          </p:cNvPr>
          <p:cNvSpPr/>
          <p:nvPr/>
        </p:nvSpPr>
        <p:spPr>
          <a:xfrm>
            <a:off x="269967" y="1913260"/>
            <a:ext cx="802059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8a) (0,5 ponto)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 Faça um </a:t>
            </a: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na parte da imagem que representa a fumaça (cor cinza e comprida) de um incêndio</a:t>
            </a:r>
            <a:endParaRPr lang="pt-BR" dirty="0"/>
          </a:p>
        </p:txBody>
      </p:sp>
      <p:pic>
        <p:nvPicPr>
          <p:cNvPr id="5" name="Imagem 4" descr="Incendio_16-03-11_PARA_CANALLE">
            <a:extLst>
              <a:ext uri="{FF2B5EF4-FFF2-40B4-BE49-F238E27FC236}">
                <a16:creationId xmlns:a16="http://schemas.microsoft.com/office/drawing/2014/main" id="{D2333C26-D8BB-4AF2-B1BF-35D4A36242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73" y="2428700"/>
            <a:ext cx="3275860" cy="33739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5527EC4-E3AA-4E6F-8873-BEC8143B8F23}"/>
              </a:ext>
            </a:extLst>
          </p:cNvPr>
          <p:cNvSpPr/>
          <p:nvPr/>
        </p:nvSpPr>
        <p:spPr>
          <a:xfrm>
            <a:off x="300576" y="4485054"/>
            <a:ext cx="755489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Observação: O Y pode estar sobre qualquer uma das áreas pretas.</a:t>
            </a:r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3A8BBD2-D1EA-4D27-8EF3-D8D986DDA75B}"/>
              </a:ext>
            </a:extLst>
          </p:cNvPr>
          <p:cNvSpPr/>
          <p:nvPr/>
        </p:nvSpPr>
        <p:spPr>
          <a:xfrm>
            <a:off x="296092" y="3204190"/>
            <a:ext cx="805542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8b) (0,5 ponto)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 Faça um </a:t>
            </a:r>
            <a:r>
              <a:rPr lang="pt-PT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 numa das áreas da imagem que representa uma área já queimada (manchas pretas).</a:t>
            </a:r>
            <a:endParaRPr lang="pt-BR" dirty="0"/>
          </a:p>
        </p:txBody>
      </p:sp>
      <p:sp>
        <p:nvSpPr>
          <p:cNvPr id="8" name="Caixa de texto 629">
            <a:extLst>
              <a:ext uri="{FF2B5EF4-FFF2-40B4-BE49-F238E27FC236}">
                <a16:creationId xmlns:a16="http://schemas.microsoft.com/office/drawing/2014/main" id="{E450E227-E6E8-4E65-AA5F-69810AF254E9}"/>
              </a:ext>
            </a:extLst>
          </p:cNvPr>
          <p:cNvSpPr txBox="1"/>
          <p:nvPr/>
        </p:nvSpPr>
        <p:spPr>
          <a:xfrm>
            <a:off x="9216862" y="3994944"/>
            <a:ext cx="546735" cy="5657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3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aixa de texto 630">
            <a:extLst>
              <a:ext uri="{FF2B5EF4-FFF2-40B4-BE49-F238E27FC236}">
                <a16:creationId xmlns:a16="http://schemas.microsoft.com/office/drawing/2014/main" id="{F82B252D-2008-41D1-AF2D-50C342A7BECC}"/>
              </a:ext>
            </a:extLst>
          </p:cNvPr>
          <p:cNvSpPr txBox="1"/>
          <p:nvPr/>
        </p:nvSpPr>
        <p:spPr>
          <a:xfrm>
            <a:off x="10118632" y="4982181"/>
            <a:ext cx="546735" cy="56578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BR" sz="35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593</Words>
  <Application>Microsoft Office PowerPoint</Application>
  <PresentationFormat>Widescreen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DVM</dc:creator>
  <cp:lastModifiedBy>DVM Informatica</cp:lastModifiedBy>
  <cp:revision>21</cp:revision>
  <dcterms:created xsi:type="dcterms:W3CDTF">2020-08-12T12:28:33Z</dcterms:created>
  <dcterms:modified xsi:type="dcterms:W3CDTF">2020-08-13T23:58:24Z</dcterms:modified>
</cp:coreProperties>
</file>