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5" r:id="rId3"/>
    <p:sldId id="256" r:id="rId4"/>
    <p:sldId id="257" r:id="rId5"/>
    <p:sldId id="258" r:id="rId6"/>
    <p:sldId id="259" r:id="rId7"/>
    <p:sldId id="260" r:id="rId8"/>
    <p:sldId id="261" r:id="rId9"/>
    <p:sldId id="262" r:id="rId10"/>
    <p:sldId id="263" r:id="rId11"/>
    <p:sldId id="264" r:id="rId12"/>
    <p:sldId id="266" r:id="rId13"/>
    <p:sldId id="267" r:id="rId14"/>
    <p:sldId id="268" r:id="rId15"/>
    <p:sldId id="269" r:id="rId16"/>
    <p:sldId id="271"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3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1E5E0-726D-48E9-AE5F-236CD1FC38A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259CE86-F25E-48AB-9504-2FA89F1745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54057824-8259-4A58-9A5E-E54857966FC8}"/>
              </a:ext>
            </a:extLst>
          </p:cNvPr>
          <p:cNvSpPr>
            <a:spLocks noGrp="1"/>
          </p:cNvSpPr>
          <p:nvPr>
            <p:ph type="dt" sz="half" idx="10"/>
          </p:nvPr>
        </p:nvSpPr>
        <p:spPr/>
        <p:txBody>
          <a:bodyPr/>
          <a:lstStyle/>
          <a:p>
            <a:fld id="{0F2D2F9A-3187-4D10-B426-CCC192C6ABEE}" type="datetimeFigureOut">
              <a:rPr lang="pt-BR" smtClean="0"/>
              <a:t>13/08/2020</a:t>
            </a:fld>
            <a:endParaRPr lang="pt-BR"/>
          </a:p>
        </p:txBody>
      </p:sp>
      <p:sp>
        <p:nvSpPr>
          <p:cNvPr id="5" name="Espaço Reservado para Rodapé 4">
            <a:extLst>
              <a:ext uri="{FF2B5EF4-FFF2-40B4-BE49-F238E27FC236}">
                <a16:creationId xmlns:a16="http://schemas.microsoft.com/office/drawing/2014/main" id="{6F3B54FF-A5BF-49FE-8000-CA622E8809C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906587D-5E22-444C-BAAA-2B8F0E6355D3}"/>
              </a:ext>
            </a:extLst>
          </p:cNvPr>
          <p:cNvSpPr>
            <a:spLocks noGrp="1"/>
          </p:cNvSpPr>
          <p:nvPr>
            <p:ph type="sldNum" sz="quarter" idx="12"/>
          </p:nvPr>
        </p:nvSpPr>
        <p:spPr/>
        <p:txBody>
          <a:bodyPr/>
          <a:lstStyle/>
          <a:p>
            <a:fld id="{469B6EB0-D1E7-44F1-951D-5DA5BF5FFE5E}" type="slidenum">
              <a:rPr lang="pt-BR" smtClean="0"/>
              <a:t>‹nº›</a:t>
            </a:fld>
            <a:endParaRPr lang="pt-BR"/>
          </a:p>
        </p:txBody>
      </p:sp>
    </p:spTree>
    <p:extLst>
      <p:ext uri="{BB962C8B-B14F-4D97-AF65-F5344CB8AC3E}">
        <p14:creationId xmlns:p14="http://schemas.microsoft.com/office/powerpoint/2010/main" val="310226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4195A-E80A-4B72-9658-618ADC9CD2D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82FD12A-A2EC-4C0F-9325-6154F2C8743A}"/>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35C6C89-6995-4F0D-B937-E7B9A115B7A0}"/>
              </a:ext>
            </a:extLst>
          </p:cNvPr>
          <p:cNvSpPr>
            <a:spLocks noGrp="1"/>
          </p:cNvSpPr>
          <p:nvPr>
            <p:ph type="dt" sz="half" idx="10"/>
          </p:nvPr>
        </p:nvSpPr>
        <p:spPr/>
        <p:txBody>
          <a:bodyPr/>
          <a:lstStyle/>
          <a:p>
            <a:fld id="{0F2D2F9A-3187-4D10-B426-CCC192C6ABEE}" type="datetimeFigureOut">
              <a:rPr lang="pt-BR" smtClean="0"/>
              <a:t>13/08/2020</a:t>
            </a:fld>
            <a:endParaRPr lang="pt-BR"/>
          </a:p>
        </p:txBody>
      </p:sp>
      <p:sp>
        <p:nvSpPr>
          <p:cNvPr id="5" name="Espaço Reservado para Rodapé 4">
            <a:extLst>
              <a:ext uri="{FF2B5EF4-FFF2-40B4-BE49-F238E27FC236}">
                <a16:creationId xmlns:a16="http://schemas.microsoft.com/office/drawing/2014/main" id="{F37D9006-E2DC-4E30-A5E9-FBEA91AFF9D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35F21E9-DA76-4BD8-8E13-509692259EDF}"/>
              </a:ext>
            </a:extLst>
          </p:cNvPr>
          <p:cNvSpPr>
            <a:spLocks noGrp="1"/>
          </p:cNvSpPr>
          <p:nvPr>
            <p:ph type="sldNum" sz="quarter" idx="12"/>
          </p:nvPr>
        </p:nvSpPr>
        <p:spPr/>
        <p:txBody>
          <a:bodyPr/>
          <a:lstStyle/>
          <a:p>
            <a:fld id="{469B6EB0-D1E7-44F1-951D-5DA5BF5FFE5E}" type="slidenum">
              <a:rPr lang="pt-BR" smtClean="0"/>
              <a:t>‹nº›</a:t>
            </a:fld>
            <a:endParaRPr lang="pt-BR"/>
          </a:p>
        </p:txBody>
      </p:sp>
    </p:spTree>
    <p:extLst>
      <p:ext uri="{BB962C8B-B14F-4D97-AF65-F5344CB8AC3E}">
        <p14:creationId xmlns:p14="http://schemas.microsoft.com/office/powerpoint/2010/main" val="292120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9C49BC7-B3D2-41EE-A759-558018AAFDE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F13BC45-7BB1-40C8-A7F6-291EF1857FD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202551F-29ED-42B1-B4F8-FFD35142DC4E}"/>
              </a:ext>
            </a:extLst>
          </p:cNvPr>
          <p:cNvSpPr>
            <a:spLocks noGrp="1"/>
          </p:cNvSpPr>
          <p:nvPr>
            <p:ph type="dt" sz="half" idx="10"/>
          </p:nvPr>
        </p:nvSpPr>
        <p:spPr/>
        <p:txBody>
          <a:bodyPr/>
          <a:lstStyle/>
          <a:p>
            <a:fld id="{0F2D2F9A-3187-4D10-B426-CCC192C6ABEE}" type="datetimeFigureOut">
              <a:rPr lang="pt-BR" smtClean="0"/>
              <a:t>13/08/2020</a:t>
            </a:fld>
            <a:endParaRPr lang="pt-BR"/>
          </a:p>
        </p:txBody>
      </p:sp>
      <p:sp>
        <p:nvSpPr>
          <p:cNvPr id="5" name="Espaço Reservado para Rodapé 4">
            <a:extLst>
              <a:ext uri="{FF2B5EF4-FFF2-40B4-BE49-F238E27FC236}">
                <a16:creationId xmlns:a16="http://schemas.microsoft.com/office/drawing/2014/main" id="{423290D2-1EDB-41E6-87EF-495930D8C4B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70CBB7F-54A1-4DA5-9F4D-A872F04E1520}"/>
              </a:ext>
            </a:extLst>
          </p:cNvPr>
          <p:cNvSpPr>
            <a:spLocks noGrp="1"/>
          </p:cNvSpPr>
          <p:nvPr>
            <p:ph type="sldNum" sz="quarter" idx="12"/>
          </p:nvPr>
        </p:nvSpPr>
        <p:spPr/>
        <p:txBody>
          <a:bodyPr/>
          <a:lstStyle/>
          <a:p>
            <a:fld id="{469B6EB0-D1E7-44F1-951D-5DA5BF5FFE5E}" type="slidenum">
              <a:rPr lang="pt-BR" smtClean="0"/>
              <a:t>‹nº›</a:t>
            </a:fld>
            <a:endParaRPr lang="pt-BR"/>
          </a:p>
        </p:txBody>
      </p:sp>
    </p:spTree>
    <p:extLst>
      <p:ext uri="{BB962C8B-B14F-4D97-AF65-F5344CB8AC3E}">
        <p14:creationId xmlns:p14="http://schemas.microsoft.com/office/powerpoint/2010/main" val="25264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D1F1A-B305-4D1B-9FB4-67647784E90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558AC77-0624-4869-AFD4-709CFFB096EB}"/>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0B8999-C030-419D-A605-16371637D92B}"/>
              </a:ext>
            </a:extLst>
          </p:cNvPr>
          <p:cNvSpPr>
            <a:spLocks noGrp="1"/>
          </p:cNvSpPr>
          <p:nvPr>
            <p:ph type="dt" sz="half" idx="10"/>
          </p:nvPr>
        </p:nvSpPr>
        <p:spPr/>
        <p:txBody>
          <a:bodyPr/>
          <a:lstStyle/>
          <a:p>
            <a:fld id="{0F2D2F9A-3187-4D10-B426-CCC192C6ABEE}" type="datetimeFigureOut">
              <a:rPr lang="pt-BR" smtClean="0"/>
              <a:t>13/08/2020</a:t>
            </a:fld>
            <a:endParaRPr lang="pt-BR"/>
          </a:p>
        </p:txBody>
      </p:sp>
      <p:sp>
        <p:nvSpPr>
          <p:cNvPr id="5" name="Espaço Reservado para Rodapé 4">
            <a:extLst>
              <a:ext uri="{FF2B5EF4-FFF2-40B4-BE49-F238E27FC236}">
                <a16:creationId xmlns:a16="http://schemas.microsoft.com/office/drawing/2014/main" id="{05FB05B3-4769-4F09-A321-0046A42BE4E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B49B7F6-A56B-4EE7-8B7A-EEE78C346215}"/>
              </a:ext>
            </a:extLst>
          </p:cNvPr>
          <p:cNvSpPr>
            <a:spLocks noGrp="1"/>
          </p:cNvSpPr>
          <p:nvPr>
            <p:ph type="sldNum" sz="quarter" idx="12"/>
          </p:nvPr>
        </p:nvSpPr>
        <p:spPr/>
        <p:txBody>
          <a:bodyPr/>
          <a:lstStyle/>
          <a:p>
            <a:fld id="{469B6EB0-D1E7-44F1-951D-5DA5BF5FFE5E}" type="slidenum">
              <a:rPr lang="pt-BR" smtClean="0"/>
              <a:t>‹nº›</a:t>
            </a:fld>
            <a:endParaRPr lang="pt-BR"/>
          </a:p>
        </p:txBody>
      </p:sp>
    </p:spTree>
    <p:extLst>
      <p:ext uri="{BB962C8B-B14F-4D97-AF65-F5344CB8AC3E}">
        <p14:creationId xmlns:p14="http://schemas.microsoft.com/office/powerpoint/2010/main" val="167665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4FBF1-FE5B-4C7E-8499-CEB6AB42BCD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F9EFFBC-FE4A-474C-8BBE-4DE242E4DB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96B81C6B-2B67-48A1-BE51-1E5511660BA6}"/>
              </a:ext>
            </a:extLst>
          </p:cNvPr>
          <p:cNvSpPr>
            <a:spLocks noGrp="1"/>
          </p:cNvSpPr>
          <p:nvPr>
            <p:ph type="dt" sz="half" idx="10"/>
          </p:nvPr>
        </p:nvSpPr>
        <p:spPr/>
        <p:txBody>
          <a:bodyPr/>
          <a:lstStyle/>
          <a:p>
            <a:fld id="{0F2D2F9A-3187-4D10-B426-CCC192C6ABEE}" type="datetimeFigureOut">
              <a:rPr lang="pt-BR" smtClean="0"/>
              <a:t>13/08/2020</a:t>
            </a:fld>
            <a:endParaRPr lang="pt-BR"/>
          </a:p>
        </p:txBody>
      </p:sp>
      <p:sp>
        <p:nvSpPr>
          <p:cNvPr id="5" name="Espaço Reservado para Rodapé 4">
            <a:extLst>
              <a:ext uri="{FF2B5EF4-FFF2-40B4-BE49-F238E27FC236}">
                <a16:creationId xmlns:a16="http://schemas.microsoft.com/office/drawing/2014/main" id="{E7147D0B-715E-4A29-96F0-ABEEA33F5A2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370CAF5-5C56-4F1A-A162-3F88DD08CB9C}"/>
              </a:ext>
            </a:extLst>
          </p:cNvPr>
          <p:cNvSpPr>
            <a:spLocks noGrp="1"/>
          </p:cNvSpPr>
          <p:nvPr>
            <p:ph type="sldNum" sz="quarter" idx="12"/>
          </p:nvPr>
        </p:nvSpPr>
        <p:spPr/>
        <p:txBody>
          <a:bodyPr/>
          <a:lstStyle/>
          <a:p>
            <a:fld id="{469B6EB0-D1E7-44F1-951D-5DA5BF5FFE5E}" type="slidenum">
              <a:rPr lang="pt-BR" smtClean="0"/>
              <a:t>‹nº›</a:t>
            </a:fld>
            <a:endParaRPr lang="pt-BR"/>
          </a:p>
        </p:txBody>
      </p:sp>
    </p:spTree>
    <p:extLst>
      <p:ext uri="{BB962C8B-B14F-4D97-AF65-F5344CB8AC3E}">
        <p14:creationId xmlns:p14="http://schemas.microsoft.com/office/powerpoint/2010/main" val="392554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98FF64-8218-4904-9E24-76B4EFA38B9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CF17082-E98F-4611-AC52-A8AD1468CA85}"/>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69EE8A0-71FB-4B60-92F3-4B9C30FE3991}"/>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0D21A31-826A-4836-AC3C-75FC3E8E346B}"/>
              </a:ext>
            </a:extLst>
          </p:cNvPr>
          <p:cNvSpPr>
            <a:spLocks noGrp="1"/>
          </p:cNvSpPr>
          <p:nvPr>
            <p:ph type="dt" sz="half" idx="10"/>
          </p:nvPr>
        </p:nvSpPr>
        <p:spPr/>
        <p:txBody>
          <a:bodyPr/>
          <a:lstStyle/>
          <a:p>
            <a:fld id="{0F2D2F9A-3187-4D10-B426-CCC192C6ABEE}" type="datetimeFigureOut">
              <a:rPr lang="pt-BR" smtClean="0"/>
              <a:t>13/08/2020</a:t>
            </a:fld>
            <a:endParaRPr lang="pt-BR"/>
          </a:p>
        </p:txBody>
      </p:sp>
      <p:sp>
        <p:nvSpPr>
          <p:cNvPr id="6" name="Espaço Reservado para Rodapé 5">
            <a:extLst>
              <a:ext uri="{FF2B5EF4-FFF2-40B4-BE49-F238E27FC236}">
                <a16:creationId xmlns:a16="http://schemas.microsoft.com/office/drawing/2014/main" id="{C9643704-4AA4-4FA4-A3FE-9CE72D4B415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70250ED-8F45-4588-B553-DA4027BCE967}"/>
              </a:ext>
            </a:extLst>
          </p:cNvPr>
          <p:cNvSpPr>
            <a:spLocks noGrp="1"/>
          </p:cNvSpPr>
          <p:nvPr>
            <p:ph type="sldNum" sz="quarter" idx="12"/>
          </p:nvPr>
        </p:nvSpPr>
        <p:spPr/>
        <p:txBody>
          <a:bodyPr/>
          <a:lstStyle/>
          <a:p>
            <a:fld id="{469B6EB0-D1E7-44F1-951D-5DA5BF5FFE5E}" type="slidenum">
              <a:rPr lang="pt-BR" smtClean="0"/>
              <a:t>‹nº›</a:t>
            </a:fld>
            <a:endParaRPr lang="pt-BR"/>
          </a:p>
        </p:txBody>
      </p:sp>
    </p:spTree>
    <p:extLst>
      <p:ext uri="{BB962C8B-B14F-4D97-AF65-F5344CB8AC3E}">
        <p14:creationId xmlns:p14="http://schemas.microsoft.com/office/powerpoint/2010/main" val="64005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2E82D-E588-4DDE-A0A7-8A915EA937D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D9C5DDE-1D10-4632-8E2E-F1987D48B1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CCE0122B-78FF-4FB3-8CBB-0C8082CAADCC}"/>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404A4C8-64C5-4081-813D-700581FC0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25FD24F4-5813-4F8B-91D3-800443CEA6D7}"/>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C19B17C-A297-47F6-A2F7-563AC7800A4A}"/>
              </a:ext>
            </a:extLst>
          </p:cNvPr>
          <p:cNvSpPr>
            <a:spLocks noGrp="1"/>
          </p:cNvSpPr>
          <p:nvPr>
            <p:ph type="dt" sz="half" idx="10"/>
          </p:nvPr>
        </p:nvSpPr>
        <p:spPr/>
        <p:txBody>
          <a:bodyPr/>
          <a:lstStyle/>
          <a:p>
            <a:fld id="{0F2D2F9A-3187-4D10-B426-CCC192C6ABEE}" type="datetimeFigureOut">
              <a:rPr lang="pt-BR" smtClean="0"/>
              <a:t>13/08/2020</a:t>
            </a:fld>
            <a:endParaRPr lang="pt-BR"/>
          </a:p>
        </p:txBody>
      </p:sp>
      <p:sp>
        <p:nvSpPr>
          <p:cNvPr id="8" name="Espaço Reservado para Rodapé 7">
            <a:extLst>
              <a:ext uri="{FF2B5EF4-FFF2-40B4-BE49-F238E27FC236}">
                <a16:creationId xmlns:a16="http://schemas.microsoft.com/office/drawing/2014/main" id="{8592399F-D25B-4E6A-B9EA-BFB9F0748BD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C91D06D-4651-4B81-81AC-4C4BFE58072A}"/>
              </a:ext>
            </a:extLst>
          </p:cNvPr>
          <p:cNvSpPr>
            <a:spLocks noGrp="1"/>
          </p:cNvSpPr>
          <p:nvPr>
            <p:ph type="sldNum" sz="quarter" idx="12"/>
          </p:nvPr>
        </p:nvSpPr>
        <p:spPr/>
        <p:txBody>
          <a:bodyPr/>
          <a:lstStyle/>
          <a:p>
            <a:fld id="{469B6EB0-D1E7-44F1-951D-5DA5BF5FFE5E}" type="slidenum">
              <a:rPr lang="pt-BR" smtClean="0"/>
              <a:t>‹nº›</a:t>
            </a:fld>
            <a:endParaRPr lang="pt-BR"/>
          </a:p>
        </p:txBody>
      </p:sp>
    </p:spTree>
    <p:extLst>
      <p:ext uri="{BB962C8B-B14F-4D97-AF65-F5344CB8AC3E}">
        <p14:creationId xmlns:p14="http://schemas.microsoft.com/office/powerpoint/2010/main" val="1284097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BEA74-20A3-44E3-96B4-D3E4EAEC1C8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696F017-7B56-4828-97AE-6CC885101DAE}"/>
              </a:ext>
            </a:extLst>
          </p:cNvPr>
          <p:cNvSpPr>
            <a:spLocks noGrp="1"/>
          </p:cNvSpPr>
          <p:nvPr>
            <p:ph type="dt" sz="half" idx="10"/>
          </p:nvPr>
        </p:nvSpPr>
        <p:spPr/>
        <p:txBody>
          <a:bodyPr/>
          <a:lstStyle/>
          <a:p>
            <a:fld id="{0F2D2F9A-3187-4D10-B426-CCC192C6ABEE}" type="datetimeFigureOut">
              <a:rPr lang="pt-BR" smtClean="0"/>
              <a:t>13/08/2020</a:t>
            </a:fld>
            <a:endParaRPr lang="pt-BR"/>
          </a:p>
        </p:txBody>
      </p:sp>
      <p:sp>
        <p:nvSpPr>
          <p:cNvPr id="4" name="Espaço Reservado para Rodapé 3">
            <a:extLst>
              <a:ext uri="{FF2B5EF4-FFF2-40B4-BE49-F238E27FC236}">
                <a16:creationId xmlns:a16="http://schemas.microsoft.com/office/drawing/2014/main" id="{D1E8BFDA-067E-4DE1-A0AD-E9A252B3FD0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EC17B411-0AAB-409D-ADBE-97DE47CD0595}"/>
              </a:ext>
            </a:extLst>
          </p:cNvPr>
          <p:cNvSpPr>
            <a:spLocks noGrp="1"/>
          </p:cNvSpPr>
          <p:nvPr>
            <p:ph type="sldNum" sz="quarter" idx="12"/>
          </p:nvPr>
        </p:nvSpPr>
        <p:spPr/>
        <p:txBody>
          <a:bodyPr/>
          <a:lstStyle/>
          <a:p>
            <a:fld id="{469B6EB0-D1E7-44F1-951D-5DA5BF5FFE5E}" type="slidenum">
              <a:rPr lang="pt-BR" smtClean="0"/>
              <a:t>‹nº›</a:t>
            </a:fld>
            <a:endParaRPr lang="pt-BR"/>
          </a:p>
        </p:txBody>
      </p:sp>
    </p:spTree>
    <p:extLst>
      <p:ext uri="{BB962C8B-B14F-4D97-AF65-F5344CB8AC3E}">
        <p14:creationId xmlns:p14="http://schemas.microsoft.com/office/powerpoint/2010/main" val="263245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AA675FD-1F13-4E05-AC82-52073E69F722}"/>
              </a:ext>
            </a:extLst>
          </p:cNvPr>
          <p:cNvSpPr>
            <a:spLocks noGrp="1"/>
          </p:cNvSpPr>
          <p:nvPr>
            <p:ph type="dt" sz="half" idx="10"/>
          </p:nvPr>
        </p:nvSpPr>
        <p:spPr/>
        <p:txBody>
          <a:bodyPr/>
          <a:lstStyle/>
          <a:p>
            <a:fld id="{0F2D2F9A-3187-4D10-B426-CCC192C6ABEE}" type="datetimeFigureOut">
              <a:rPr lang="pt-BR" smtClean="0"/>
              <a:t>13/08/2020</a:t>
            </a:fld>
            <a:endParaRPr lang="pt-BR"/>
          </a:p>
        </p:txBody>
      </p:sp>
      <p:sp>
        <p:nvSpPr>
          <p:cNvPr id="3" name="Espaço Reservado para Rodapé 2">
            <a:extLst>
              <a:ext uri="{FF2B5EF4-FFF2-40B4-BE49-F238E27FC236}">
                <a16:creationId xmlns:a16="http://schemas.microsoft.com/office/drawing/2014/main" id="{4CCEECCC-054C-410B-9B9B-80F8120390F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A5EB677-D71F-4487-ADD2-FB01743E4ABE}"/>
              </a:ext>
            </a:extLst>
          </p:cNvPr>
          <p:cNvSpPr>
            <a:spLocks noGrp="1"/>
          </p:cNvSpPr>
          <p:nvPr>
            <p:ph type="sldNum" sz="quarter" idx="12"/>
          </p:nvPr>
        </p:nvSpPr>
        <p:spPr/>
        <p:txBody>
          <a:bodyPr/>
          <a:lstStyle/>
          <a:p>
            <a:fld id="{469B6EB0-D1E7-44F1-951D-5DA5BF5FFE5E}" type="slidenum">
              <a:rPr lang="pt-BR" smtClean="0"/>
              <a:t>‹nº›</a:t>
            </a:fld>
            <a:endParaRPr lang="pt-BR"/>
          </a:p>
        </p:txBody>
      </p:sp>
    </p:spTree>
    <p:extLst>
      <p:ext uri="{BB962C8B-B14F-4D97-AF65-F5344CB8AC3E}">
        <p14:creationId xmlns:p14="http://schemas.microsoft.com/office/powerpoint/2010/main" val="1478655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B4901-4138-41BA-8224-F33C30E7614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A156B09-339F-445F-9DDC-3859176DB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210A3E2-3BBD-4A8F-AADC-1328A7031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598BEDD-9D7A-4190-B1BA-5F5242AB1348}"/>
              </a:ext>
            </a:extLst>
          </p:cNvPr>
          <p:cNvSpPr>
            <a:spLocks noGrp="1"/>
          </p:cNvSpPr>
          <p:nvPr>
            <p:ph type="dt" sz="half" idx="10"/>
          </p:nvPr>
        </p:nvSpPr>
        <p:spPr/>
        <p:txBody>
          <a:bodyPr/>
          <a:lstStyle/>
          <a:p>
            <a:fld id="{0F2D2F9A-3187-4D10-B426-CCC192C6ABEE}" type="datetimeFigureOut">
              <a:rPr lang="pt-BR" smtClean="0"/>
              <a:t>13/08/2020</a:t>
            </a:fld>
            <a:endParaRPr lang="pt-BR"/>
          </a:p>
        </p:txBody>
      </p:sp>
      <p:sp>
        <p:nvSpPr>
          <p:cNvPr id="6" name="Espaço Reservado para Rodapé 5">
            <a:extLst>
              <a:ext uri="{FF2B5EF4-FFF2-40B4-BE49-F238E27FC236}">
                <a16:creationId xmlns:a16="http://schemas.microsoft.com/office/drawing/2014/main" id="{92D47185-9C03-4DF7-8573-4171E4589B9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94C0B47-B000-4854-B923-A92AEAAA0B7A}"/>
              </a:ext>
            </a:extLst>
          </p:cNvPr>
          <p:cNvSpPr>
            <a:spLocks noGrp="1"/>
          </p:cNvSpPr>
          <p:nvPr>
            <p:ph type="sldNum" sz="quarter" idx="12"/>
          </p:nvPr>
        </p:nvSpPr>
        <p:spPr/>
        <p:txBody>
          <a:bodyPr/>
          <a:lstStyle/>
          <a:p>
            <a:fld id="{469B6EB0-D1E7-44F1-951D-5DA5BF5FFE5E}" type="slidenum">
              <a:rPr lang="pt-BR" smtClean="0"/>
              <a:t>‹nº›</a:t>
            </a:fld>
            <a:endParaRPr lang="pt-BR"/>
          </a:p>
        </p:txBody>
      </p:sp>
    </p:spTree>
    <p:extLst>
      <p:ext uri="{BB962C8B-B14F-4D97-AF65-F5344CB8AC3E}">
        <p14:creationId xmlns:p14="http://schemas.microsoft.com/office/powerpoint/2010/main" val="124572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D4666-25D2-4B40-B3F3-DF05909B6BC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7BFA7C6-5991-4C62-93BD-5DA5F92010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0DD6A150-180A-4234-ABB3-DCD4F4B3D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F2C66853-E120-4473-AA05-A4A81BB655F0}"/>
              </a:ext>
            </a:extLst>
          </p:cNvPr>
          <p:cNvSpPr>
            <a:spLocks noGrp="1"/>
          </p:cNvSpPr>
          <p:nvPr>
            <p:ph type="dt" sz="half" idx="10"/>
          </p:nvPr>
        </p:nvSpPr>
        <p:spPr/>
        <p:txBody>
          <a:bodyPr/>
          <a:lstStyle/>
          <a:p>
            <a:fld id="{0F2D2F9A-3187-4D10-B426-CCC192C6ABEE}" type="datetimeFigureOut">
              <a:rPr lang="pt-BR" smtClean="0"/>
              <a:t>13/08/2020</a:t>
            </a:fld>
            <a:endParaRPr lang="pt-BR"/>
          </a:p>
        </p:txBody>
      </p:sp>
      <p:sp>
        <p:nvSpPr>
          <p:cNvPr id="6" name="Espaço Reservado para Rodapé 5">
            <a:extLst>
              <a:ext uri="{FF2B5EF4-FFF2-40B4-BE49-F238E27FC236}">
                <a16:creationId xmlns:a16="http://schemas.microsoft.com/office/drawing/2014/main" id="{CDA671BA-06B6-4F92-92C9-005A50B6CD8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A908965-4576-4F5B-899D-826768AA010F}"/>
              </a:ext>
            </a:extLst>
          </p:cNvPr>
          <p:cNvSpPr>
            <a:spLocks noGrp="1"/>
          </p:cNvSpPr>
          <p:nvPr>
            <p:ph type="sldNum" sz="quarter" idx="12"/>
          </p:nvPr>
        </p:nvSpPr>
        <p:spPr/>
        <p:txBody>
          <a:bodyPr/>
          <a:lstStyle/>
          <a:p>
            <a:fld id="{469B6EB0-D1E7-44F1-951D-5DA5BF5FFE5E}" type="slidenum">
              <a:rPr lang="pt-BR" smtClean="0"/>
              <a:t>‹nº›</a:t>
            </a:fld>
            <a:endParaRPr lang="pt-BR"/>
          </a:p>
        </p:txBody>
      </p:sp>
    </p:spTree>
    <p:extLst>
      <p:ext uri="{BB962C8B-B14F-4D97-AF65-F5344CB8AC3E}">
        <p14:creationId xmlns:p14="http://schemas.microsoft.com/office/powerpoint/2010/main" val="85535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83000">
              <a:schemeClr val="accent5">
                <a:lumMod val="20000"/>
                <a:lumOff val="80000"/>
              </a:schemeClr>
            </a:gs>
            <a:gs pos="16000">
              <a:schemeClr val="accent6">
                <a:lumMod val="20000"/>
                <a:lumOff val="80000"/>
              </a:schemeClr>
            </a:gs>
            <a:gs pos="100000">
              <a:schemeClr val="accent5">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402C2EC-2C54-49E7-9C16-B8F4095BB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20C7794-8BC2-48B6-B3AC-CF592926A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DCE294A-A629-4B3A-998E-19058E68A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D2F9A-3187-4D10-B426-CCC192C6ABEE}" type="datetimeFigureOut">
              <a:rPr lang="pt-BR" smtClean="0"/>
              <a:t>13/08/2020</a:t>
            </a:fld>
            <a:endParaRPr lang="pt-BR"/>
          </a:p>
        </p:txBody>
      </p:sp>
      <p:sp>
        <p:nvSpPr>
          <p:cNvPr id="5" name="Espaço Reservado para Rodapé 4">
            <a:extLst>
              <a:ext uri="{FF2B5EF4-FFF2-40B4-BE49-F238E27FC236}">
                <a16:creationId xmlns:a16="http://schemas.microsoft.com/office/drawing/2014/main" id="{0D150CB7-BCC4-4CD7-B83A-87D8787E1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71CBFDF-AF59-45D2-B633-18FE7CAD98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B6EB0-D1E7-44F1-951D-5DA5BF5FFE5E}" type="slidenum">
              <a:rPr lang="pt-BR" smtClean="0"/>
              <a:t>‹nº›</a:t>
            </a:fld>
            <a:endParaRPr lang="pt-BR"/>
          </a:p>
        </p:txBody>
      </p:sp>
      <p:sp>
        <p:nvSpPr>
          <p:cNvPr id="7" name="Retângulo 6"/>
          <p:cNvSpPr/>
          <p:nvPr userDrawn="1"/>
        </p:nvSpPr>
        <p:spPr>
          <a:xfrm>
            <a:off x="0" y="6122293"/>
            <a:ext cx="1201783" cy="735707"/>
          </a:xfrm>
          <a:prstGeom prst="rect">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userDrawn="1"/>
        </p:nvSpPr>
        <p:spPr>
          <a:xfrm>
            <a:off x="10666953" y="5904412"/>
            <a:ext cx="1612133" cy="1084217"/>
          </a:xfrm>
          <a:prstGeom prst="rect">
            <a:avLst/>
          </a:prstGeom>
          <a:blipFill dpi="0" rotWithShape="1">
            <a:blip r:embed="rId14" cstate="hq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7292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1.png"/><Relationship Id="rId4" Type="http://schemas.openxmlformats.org/officeDocument/2006/relationships/image" Target="../media/image49.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46" y="2595153"/>
            <a:ext cx="7255828" cy="4815409"/>
          </a:xfrm>
          <a:prstGeom prst="rect">
            <a:avLst/>
          </a:prstGeom>
        </p:spPr>
      </p:pic>
      <p:sp>
        <p:nvSpPr>
          <p:cNvPr id="6" name="CaixaDeTexto 5"/>
          <p:cNvSpPr txBox="1"/>
          <p:nvPr/>
        </p:nvSpPr>
        <p:spPr>
          <a:xfrm>
            <a:off x="2485112" y="135327"/>
            <a:ext cx="6040589" cy="2954655"/>
          </a:xfrm>
          <a:prstGeom prst="rect">
            <a:avLst/>
          </a:prstGeom>
          <a:noFill/>
        </p:spPr>
        <p:txBody>
          <a:bodyPr wrap="square" rtlCol="0">
            <a:spAutoFit/>
          </a:bodyPr>
          <a:lstStyle/>
          <a:p>
            <a:pPr algn="ctr"/>
            <a:r>
              <a:rPr lang="pt-BR" sz="4400" b="1" dirty="0">
                <a:solidFill>
                  <a:srgbClr val="0E4D3C"/>
                </a:solidFill>
                <a:effectLst>
                  <a:outerShdw blurRad="38100" dist="38100" dir="2700000" algn="tl">
                    <a:srgbClr val="000000">
                      <a:alpha val="43137"/>
                    </a:srgbClr>
                  </a:outerShdw>
                </a:effectLst>
              </a:rPr>
              <a:t>GABARITO </a:t>
            </a:r>
            <a:r>
              <a:rPr lang="pt-BR" sz="4400" b="1" dirty="0" smtClean="0">
                <a:solidFill>
                  <a:srgbClr val="0E4D3C"/>
                </a:solidFill>
                <a:effectLst>
                  <a:outerShdw blurRad="38100" dist="38100" dir="2700000" algn="tl">
                    <a:srgbClr val="000000">
                      <a:alpha val="43137"/>
                    </a:srgbClr>
                  </a:outerShdw>
                </a:effectLst>
              </a:rPr>
              <a:t>COMENTADO </a:t>
            </a:r>
          </a:p>
          <a:p>
            <a:pPr algn="ctr"/>
            <a:r>
              <a:rPr lang="pt-BR" sz="4400" b="1" dirty="0" smtClean="0">
                <a:solidFill>
                  <a:srgbClr val="0E4D3C"/>
                </a:solidFill>
                <a:effectLst>
                  <a:outerShdw blurRad="38100" dist="38100" dir="2700000" algn="tl">
                    <a:srgbClr val="000000">
                      <a:alpha val="43137"/>
                    </a:srgbClr>
                  </a:outerShdw>
                </a:effectLst>
              </a:rPr>
              <a:t>DA PROVA</a:t>
            </a:r>
          </a:p>
          <a:p>
            <a:pPr algn="ctr"/>
            <a:endParaRPr lang="pt-BR" sz="4400" b="1" dirty="0" smtClean="0">
              <a:solidFill>
                <a:srgbClr val="0E4D3C"/>
              </a:solidFill>
              <a:effectLst>
                <a:outerShdw blurRad="38100" dist="38100" dir="2700000" algn="tl">
                  <a:srgbClr val="000000">
                    <a:alpha val="43137"/>
                  </a:srgbClr>
                </a:outerShdw>
              </a:effectLst>
            </a:endParaRPr>
          </a:p>
          <a:p>
            <a:pPr algn="ctr"/>
            <a:r>
              <a:rPr lang="pt-BR" sz="5400" b="1" dirty="0" smtClean="0">
                <a:solidFill>
                  <a:srgbClr val="0E4D3C"/>
                </a:solidFill>
                <a:effectLst>
                  <a:outerShdw blurRad="38100" dist="38100" dir="2700000" algn="tl">
                    <a:srgbClr val="000000">
                      <a:alpha val="43137"/>
                    </a:srgbClr>
                  </a:outerShdw>
                </a:effectLst>
              </a:rPr>
              <a:t>OBA </a:t>
            </a:r>
            <a:r>
              <a:rPr lang="pt-BR" sz="5400" b="1" dirty="0" smtClean="0">
                <a:solidFill>
                  <a:srgbClr val="0E4D3C"/>
                </a:solidFill>
                <a:effectLst>
                  <a:outerShdw blurRad="38100" dist="38100" dir="2700000" algn="tl">
                    <a:srgbClr val="000000">
                      <a:alpha val="43137"/>
                    </a:srgbClr>
                  </a:outerShdw>
                </a:effectLst>
              </a:rPr>
              <a:t>2011 </a:t>
            </a:r>
            <a:r>
              <a:rPr lang="pt-BR" sz="5400" b="1" dirty="0" smtClean="0">
                <a:solidFill>
                  <a:srgbClr val="0E4D3C"/>
                </a:solidFill>
                <a:effectLst>
                  <a:outerShdw blurRad="38100" dist="38100" dir="2700000" algn="tl">
                    <a:srgbClr val="000000">
                      <a:alpha val="43137"/>
                    </a:srgbClr>
                  </a:outerShdw>
                </a:effectLst>
              </a:rPr>
              <a:t>- </a:t>
            </a:r>
            <a:r>
              <a:rPr lang="pt-BR" sz="5400" b="1" dirty="0">
                <a:solidFill>
                  <a:srgbClr val="0E4D3C"/>
                </a:solidFill>
                <a:effectLst>
                  <a:outerShdw blurRad="38100" dist="38100" dir="2700000" algn="tl">
                    <a:srgbClr val="000000">
                      <a:alpha val="43137"/>
                    </a:srgbClr>
                  </a:outerShdw>
                </a:effectLst>
              </a:rPr>
              <a:t>NÍVEL </a:t>
            </a:r>
            <a:r>
              <a:rPr lang="pt-BR" sz="5400" b="1" dirty="0" smtClean="0">
                <a:solidFill>
                  <a:srgbClr val="0E4D3C"/>
                </a:solidFill>
                <a:effectLst>
                  <a:outerShdw blurRad="38100" dist="38100" dir="2700000" algn="tl">
                    <a:srgbClr val="000000">
                      <a:alpha val="43137"/>
                    </a:srgbClr>
                  </a:outerShdw>
                </a:effectLst>
              </a:rPr>
              <a:t>3</a:t>
            </a:r>
            <a:endParaRPr lang="pt-BR" sz="5400" b="1" dirty="0">
              <a:solidFill>
                <a:srgbClr val="0E4D3C"/>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25" y="3727269"/>
            <a:ext cx="3942102" cy="2518084"/>
          </a:xfrm>
          <a:prstGeom prst="rect">
            <a:avLst/>
          </a:prstGeom>
        </p:spPr>
      </p:pic>
    </p:spTree>
    <p:extLst>
      <p:ext uri="{BB962C8B-B14F-4D97-AF65-F5344CB8AC3E}">
        <p14:creationId xmlns:p14="http://schemas.microsoft.com/office/powerpoint/2010/main" val="171734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484A2F-D8C8-4620-9C30-C3E1DA003716}"/>
              </a:ext>
            </a:extLst>
          </p:cNvPr>
          <p:cNvSpPr/>
          <p:nvPr/>
        </p:nvSpPr>
        <p:spPr>
          <a:xfrm>
            <a:off x="130629" y="223573"/>
            <a:ext cx="8258768" cy="1089529"/>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Questão 7) (1 ponto)</a:t>
            </a:r>
            <a:r>
              <a:rPr lang="pt-BR" dirty="0">
                <a:latin typeface="Arial" panose="020B0604020202020204" pitchFamily="34" charset="0"/>
                <a:ea typeface="Times New Roman" panose="02020603050405020304" pitchFamily="18" charset="0"/>
              </a:rPr>
              <a:t> Como visto na questão anterior, um satélite de 100 kg foi colocado em órbita da Terra à velocidade de 27.800 km/h.  Ajuda: Você pode resolver os itens 7a, 7c e 7d usando “regra de três”, ou igualdade de frações.</a:t>
            </a:r>
            <a:endParaRPr lang="pt-BR" dirty="0"/>
          </a:p>
        </p:txBody>
      </p:sp>
      <p:sp>
        <p:nvSpPr>
          <p:cNvPr id="3" name="Retângulo 2">
            <a:extLst>
              <a:ext uri="{FF2B5EF4-FFF2-40B4-BE49-F238E27FC236}">
                <a16:creationId xmlns:a16="http://schemas.microsoft.com/office/drawing/2014/main" id="{8A979211-A5B5-43C3-B3B5-46C147AB69AF}"/>
              </a:ext>
            </a:extLst>
          </p:cNvPr>
          <p:cNvSpPr/>
          <p:nvPr/>
        </p:nvSpPr>
        <p:spPr>
          <a:xfrm>
            <a:off x="139337" y="1336627"/>
            <a:ext cx="8241349" cy="1392625"/>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Pergunta 7a) (0,25 ponto)</a:t>
            </a:r>
            <a:r>
              <a:rPr lang="pt-BR" dirty="0">
                <a:latin typeface="Arial" panose="020B0604020202020204" pitchFamily="34" charset="0"/>
                <a:ea typeface="Times New Roman" panose="02020603050405020304" pitchFamily="18" charset="0"/>
              </a:rPr>
              <a:t> Um avião a jato percorre 1.000 km em 60 minutos, determine a velocidade do avião em km/h, ou seja, quantos quilômetros o avião percorre em uma hora</a:t>
            </a:r>
            <a:r>
              <a:rPr lang="pt-BR" dirty="0">
                <a:latin typeface="Arial" panose="020B0604020202020204" pitchFamily="34" charset="0"/>
                <a:ea typeface="Times New Roman" panose="02020603050405020304" pitchFamily="18" charset="0"/>
              </a:rPr>
              <a:t>. Registre abaixo suas contas, senão perde os pontos</a:t>
            </a:r>
            <a:r>
              <a:rPr lang="pt-BR" dirty="0" smtClean="0">
                <a:latin typeface="Arial" panose="020B0604020202020204" pitchFamily="34" charset="0"/>
                <a:ea typeface="Times New Roman" panose="02020603050405020304" pitchFamily="18" charset="0"/>
              </a:rPr>
              <a:t>.</a:t>
            </a:r>
            <a:endParaRPr lang="pt-BR" dirty="0">
              <a:latin typeface="Times New Roman" panose="02020603050405020304" pitchFamily="18" charset="0"/>
              <a:ea typeface="Times New Roman" panose="02020603050405020304" pitchFamily="18" charset="0"/>
            </a:endParaRPr>
          </a:p>
        </p:txBody>
      </p:sp>
      <p:sp>
        <p:nvSpPr>
          <p:cNvPr id="6" name="Retângulo 5">
            <a:extLst>
              <a:ext uri="{FF2B5EF4-FFF2-40B4-BE49-F238E27FC236}">
                <a16:creationId xmlns:a16="http://schemas.microsoft.com/office/drawing/2014/main" id="{E32EA848-5C44-4B47-B5F7-D0A5022D13A2}"/>
              </a:ext>
            </a:extLst>
          </p:cNvPr>
          <p:cNvSpPr/>
          <p:nvPr/>
        </p:nvSpPr>
        <p:spPr>
          <a:xfrm>
            <a:off x="148047" y="2670489"/>
            <a:ext cx="11826239" cy="757130"/>
          </a:xfrm>
          <a:prstGeom prst="rect">
            <a:avLst/>
          </a:prstGeom>
        </p:spPr>
        <p:txBody>
          <a:bodyPr wrap="square">
            <a:spAutoFit/>
          </a:bodyPr>
          <a:lstStyle/>
          <a:p>
            <a:pPr algn="just" hangingPunct="0">
              <a:lnSpc>
                <a:spcPct val="120000"/>
              </a:lnSpc>
              <a:spcAft>
                <a:spcPts val="0"/>
              </a:spcAft>
            </a:pPr>
            <a:r>
              <a:rPr lang="pt-BR" b="1" i="1" dirty="0">
                <a:solidFill>
                  <a:srgbClr val="FF0000"/>
                </a:solidFill>
                <a:latin typeface="Arial" panose="020B0604020202020204" pitchFamily="34" charset="0"/>
                <a:ea typeface="Times New Roman" panose="02020603050405020304" pitchFamily="18" charset="0"/>
                <a:cs typeface="Arial" panose="020B0604020202020204" pitchFamily="34" charset="0"/>
              </a:rPr>
              <a:t>Resposta: A velocidade dada é de 1.000 km / 60 minutos, mas 60 minutos é 1 hora, logo, a velocidade dada é de 1.000 km/h. </a:t>
            </a: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Sem a unidade na resposta final perde-se 0,1 ponto.</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52CA9B41-1C3A-412A-B2C6-F0B5D125D5D0}"/>
              </a:ext>
            </a:extLst>
          </p:cNvPr>
          <p:cNvSpPr/>
          <p:nvPr/>
        </p:nvSpPr>
        <p:spPr>
          <a:xfrm>
            <a:off x="158532" y="3459422"/>
            <a:ext cx="3621504"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7a)</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smtClean="0">
                <a:latin typeface="Arial" panose="020B0604020202020204" pitchFamily="34" charset="0"/>
                <a:ea typeface="Times New Roman" panose="02020603050405020304" pitchFamily="18" charset="0"/>
                <a:cs typeface="Arial" panose="020B0604020202020204" pitchFamily="34" charset="0"/>
              </a:rPr>
              <a:t>_ _ _ _ _ _ _ _ _ _</a:t>
            </a:r>
            <a:endParaRPr lang="pt-BR"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2602132E-0FFB-40E6-9D94-4029D13A730E}"/>
              </a:ext>
            </a:extLst>
          </p:cNvPr>
          <p:cNvSpPr/>
          <p:nvPr/>
        </p:nvSpPr>
        <p:spPr>
          <a:xfrm>
            <a:off x="2051739" y="3419018"/>
            <a:ext cx="136447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1.000 km/h</a:t>
            </a:r>
            <a:endParaRPr lang="pt-BR"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56818727-6104-4B66-AC32-AC515AB6B617}"/>
              </a:ext>
            </a:extLst>
          </p:cNvPr>
          <p:cNvSpPr/>
          <p:nvPr/>
        </p:nvSpPr>
        <p:spPr>
          <a:xfrm>
            <a:off x="156754" y="3941139"/>
            <a:ext cx="11872487" cy="1089529"/>
          </a:xfrm>
          <a:prstGeom prst="rect">
            <a:avLst/>
          </a:prstGeom>
        </p:spPr>
        <p:txBody>
          <a:bodyPr wrap="square">
            <a:spAutoFit/>
          </a:bodyPr>
          <a:lstStyle/>
          <a:p>
            <a:pPr algn="just" hangingPunct="0">
              <a:lnSpc>
                <a:spcPct val="120000"/>
              </a:lnSpc>
              <a:spcAft>
                <a:spcPts val="0"/>
              </a:spcAft>
            </a:pPr>
            <a:r>
              <a:rPr lang="pt-BR" b="1" dirty="0">
                <a:latin typeface="Arial" panose="020B0604020202020204" pitchFamily="34" charset="0"/>
                <a:ea typeface="Times New Roman" panose="02020603050405020304" pitchFamily="18" charset="0"/>
              </a:rPr>
              <a:t>Pergunta 7b) (0,25 ponto)</a:t>
            </a:r>
            <a:r>
              <a:rPr lang="pt-BR" dirty="0">
                <a:latin typeface="Arial" panose="020B0604020202020204" pitchFamily="34" charset="0"/>
                <a:ea typeface="Times New Roman" panose="02020603050405020304" pitchFamily="18" charset="0"/>
              </a:rPr>
              <a:t> A partir da velocidade do avião obtida no item anterior e da velocidade orbital do satélite, determine a razão entre a velocidade do satélite e a velocidade do avião, isto é, quantas vezes o satélite é mais rápido que o avião. Registre abaixo suas contas, senão perde os pontos.</a:t>
            </a:r>
            <a:endParaRPr lang="pt-BR" dirty="0"/>
          </a:p>
        </p:txBody>
      </p:sp>
      <p:sp>
        <p:nvSpPr>
          <p:cNvPr id="10" name="Retângulo 9">
            <a:extLst>
              <a:ext uri="{FF2B5EF4-FFF2-40B4-BE49-F238E27FC236}">
                <a16:creationId xmlns:a16="http://schemas.microsoft.com/office/drawing/2014/main" id="{938BB45A-E10E-4538-B6AF-ABDA17DC78E3}"/>
              </a:ext>
            </a:extLst>
          </p:cNvPr>
          <p:cNvSpPr/>
          <p:nvPr/>
        </p:nvSpPr>
        <p:spPr>
          <a:xfrm>
            <a:off x="148046" y="5002463"/>
            <a:ext cx="11881193" cy="1089529"/>
          </a:xfrm>
          <a:prstGeom prst="rect">
            <a:avLst/>
          </a:prstGeom>
        </p:spPr>
        <p:txBody>
          <a:bodyPr wrap="square">
            <a:spAutoFit/>
          </a:bodyPr>
          <a:lstStyle/>
          <a:p>
            <a:pPr algn="just">
              <a:lnSpc>
                <a:spcPct val="120000"/>
              </a:lnSpc>
            </a:pPr>
            <a:r>
              <a:rPr lang="pt-BR" b="1" i="1" dirty="0">
                <a:solidFill>
                  <a:srgbClr val="FF0000"/>
                </a:solidFill>
                <a:latin typeface="Arial" panose="020B0604020202020204" pitchFamily="34" charset="0"/>
                <a:ea typeface="Times New Roman" panose="02020603050405020304" pitchFamily="18" charset="0"/>
              </a:rPr>
              <a:t>Resposta: Basta dividir a velocidade do satélite, 27.800 km/h, pela velocidade do avião, de 1.000 km/h, ambas com as mesmas unidades, e obter 27.800 / 1.000 = 27,8.</a:t>
            </a:r>
            <a:r>
              <a:rPr lang="pt-BR" b="1" dirty="0">
                <a:solidFill>
                  <a:srgbClr val="FF0000"/>
                </a:solidFill>
                <a:latin typeface="Arial" panose="020B0604020202020204" pitchFamily="34" charset="0"/>
                <a:ea typeface="Times New Roman" panose="02020603050405020304" pitchFamily="18" charset="0"/>
              </a:rPr>
              <a:t> </a:t>
            </a:r>
            <a:r>
              <a:rPr lang="pt-BR" b="1" i="1" dirty="0">
                <a:solidFill>
                  <a:srgbClr val="FF0000"/>
                </a:solidFill>
                <a:latin typeface="Arial" panose="020B0604020202020204" pitchFamily="34" charset="0"/>
                <a:ea typeface="Times New Roman" panose="02020603050405020304" pitchFamily="18" charset="0"/>
              </a:rPr>
              <a:t>Se colocarem alguma unidade na resposta final perde-se 0,1 ponto.</a:t>
            </a:r>
            <a:endParaRPr lang="pt-BR" dirty="0"/>
          </a:p>
        </p:txBody>
      </p:sp>
      <p:sp>
        <p:nvSpPr>
          <p:cNvPr id="11" name="Retângulo 10">
            <a:extLst>
              <a:ext uri="{FF2B5EF4-FFF2-40B4-BE49-F238E27FC236}">
                <a16:creationId xmlns:a16="http://schemas.microsoft.com/office/drawing/2014/main" id="{EEFF5A4C-9B5B-438E-A675-A37E510CBE40}"/>
              </a:ext>
            </a:extLst>
          </p:cNvPr>
          <p:cNvSpPr/>
          <p:nvPr/>
        </p:nvSpPr>
        <p:spPr>
          <a:xfrm>
            <a:off x="1273220" y="6421439"/>
            <a:ext cx="3441968"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7b)</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smtClean="0">
                <a:latin typeface="Arial" panose="020B0604020202020204" pitchFamily="34" charset="0"/>
                <a:ea typeface="Times New Roman" panose="02020603050405020304" pitchFamily="18" charset="0"/>
                <a:cs typeface="Arial" panose="020B0604020202020204" pitchFamily="34" charset="0"/>
              </a:rPr>
              <a:t>_ _ _ _ _ _ _ _ _</a:t>
            </a:r>
            <a:endParaRPr lang="pt-BR" dirty="0">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EE04269D-1A66-4AE3-8AEC-D5721C255A6A}"/>
              </a:ext>
            </a:extLst>
          </p:cNvPr>
          <p:cNvSpPr/>
          <p:nvPr/>
        </p:nvSpPr>
        <p:spPr>
          <a:xfrm>
            <a:off x="3423724" y="6381035"/>
            <a:ext cx="63350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27,8</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05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F37BDF8-78A6-4AE5-B341-915ABDF27981}"/>
              </a:ext>
            </a:extLst>
          </p:cNvPr>
          <p:cNvSpPr/>
          <p:nvPr/>
        </p:nvSpPr>
        <p:spPr>
          <a:xfrm>
            <a:off x="215154" y="138565"/>
            <a:ext cx="8236300" cy="2169825"/>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Pergunta 7c) (0,25 ponto)</a:t>
            </a:r>
            <a:r>
              <a:rPr lang="pt-BR" dirty="0">
                <a:latin typeface="Arial" panose="020B0604020202020204" pitchFamily="34" charset="0"/>
                <a:ea typeface="Times New Roman" panose="02020603050405020304" pitchFamily="18" charset="0"/>
              </a:rPr>
              <a:t> Para completar uma volta em torno da Terra o satélite percorre a distância aproximada de 42.000 km.  Baseado na velocidade do satélite calcule o tempo, em horas, necessário para que o satélite complete uma volta em torno da Terra. Despreze a rotação da Terra. Registre abaixo suas contas, senão perde os pontos.</a:t>
            </a:r>
            <a:endParaRPr lang="pt-BR" dirty="0"/>
          </a:p>
        </p:txBody>
      </p:sp>
      <p:sp>
        <p:nvSpPr>
          <p:cNvPr id="3" name="Retângulo 2">
            <a:extLst>
              <a:ext uri="{FF2B5EF4-FFF2-40B4-BE49-F238E27FC236}">
                <a16:creationId xmlns:a16="http://schemas.microsoft.com/office/drawing/2014/main" id="{F4F4F20F-1A2E-4F05-873D-62B855FF1BF6}"/>
              </a:ext>
            </a:extLst>
          </p:cNvPr>
          <p:cNvSpPr/>
          <p:nvPr/>
        </p:nvSpPr>
        <p:spPr>
          <a:xfrm>
            <a:off x="220372" y="2279282"/>
            <a:ext cx="10698639" cy="463075"/>
          </a:xfrm>
          <a:prstGeom prst="rect">
            <a:avLst/>
          </a:prstGeom>
        </p:spPr>
        <p:txBody>
          <a:bodyPr wrap="square">
            <a:spAutoFit/>
          </a:bodyPr>
          <a:lstStyle/>
          <a:p>
            <a:pPr algn="just">
              <a:lnSpc>
                <a:spcPct val="150000"/>
              </a:lnSpc>
            </a:pPr>
            <a:r>
              <a:rPr lang="pt-BR" b="1" i="1" dirty="0">
                <a:solidFill>
                  <a:srgbClr val="FF0000"/>
                </a:solidFill>
                <a:latin typeface="Arial" panose="020B0604020202020204" pitchFamily="34" charset="0"/>
                <a:ea typeface="Times New Roman" panose="02020603050405020304" pitchFamily="18" charset="0"/>
              </a:rPr>
              <a:t>Resposta: Sabemos que Distância = Velocidade x Tempo, logo, Tempo = Distância/Velocidade. </a:t>
            </a:r>
            <a:endParaRPr lang="pt-BR" dirty="0"/>
          </a:p>
        </p:txBody>
      </p:sp>
      <p:sp>
        <p:nvSpPr>
          <p:cNvPr id="6" name="Retângulo 5">
            <a:extLst>
              <a:ext uri="{FF2B5EF4-FFF2-40B4-BE49-F238E27FC236}">
                <a16:creationId xmlns:a16="http://schemas.microsoft.com/office/drawing/2014/main" id="{1E46CCBF-73E9-40EC-8C07-A4837D369360}"/>
              </a:ext>
            </a:extLst>
          </p:cNvPr>
          <p:cNvSpPr/>
          <p:nvPr/>
        </p:nvSpPr>
        <p:spPr>
          <a:xfrm>
            <a:off x="265194" y="3755737"/>
            <a:ext cx="9408439" cy="507831"/>
          </a:xfrm>
          <a:prstGeom prst="rect">
            <a:avLst/>
          </a:prstGeom>
        </p:spPr>
        <p:txBody>
          <a:bodyPr wrap="square">
            <a:spAutoFit/>
          </a:bodyPr>
          <a:lstStyle/>
          <a:p>
            <a:pPr algn="just">
              <a:lnSpc>
                <a:spcPct val="150000"/>
              </a:lnSpc>
            </a:pPr>
            <a:r>
              <a:rPr lang="pt-BR" b="1" i="1" dirty="0">
                <a:solidFill>
                  <a:srgbClr val="FF0000"/>
                </a:solidFill>
                <a:latin typeface="Arial" panose="020B0604020202020204" pitchFamily="34" charset="0"/>
                <a:ea typeface="Times New Roman" panose="02020603050405020304" pitchFamily="18" charset="0"/>
              </a:rPr>
              <a:t>Resolvendo com regra de três: 27.800 km em 1 hora, logo 42.000 km em x horas, ou: </a:t>
            </a:r>
            <a:endParaRPr lang="pt-BR" dirty="0"/>
          </a:p>
        </p:txBody>
      </p:sp>
      <mc:AlternateContent xmlns:mc="http://schemas.openxmlformats.org/markup-compatibility/2006">
        <mc:Choice xmlns:a14="http://schemas.microsoft.com/office/drawing/2010/main" Requires="a14">
          <p:sp>
            <p:nvSpPr>
              <p:cNvPr id="7" name="Retângulo 6">
                <a:extLst>
                  <a:ext uri="{FF2B5EF4-FFF2-40B4-BE49-F238E27FC236}">
                    <a16:creationId xmlns:a16="http://schemas.microsoft.com/office/drawing/2014/main" id="{DC70F94A-6620-406E-8434-8832669A5D77}"/>
                  </a:ext>
                </a:extLst>
              </p:cNvPr>
              <p:cNvSpPr/>
              <p:nvPr/>
            </p:nvSpPr>
            <p:spPr>
              <a:xfrm>
                <a:off x="239520" y="4446925"/>
                <a:ext cx="1302729"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latin typeface="Cambria Math" panose="02040503050406030204" pitchFamily="18" charset="0"/>
                            </a:rPr>
                          </m:ctrlPr>
                        </m:fPr>
                        <m:num>
                          <m:r>
                            <a:rPr lang="pt-BR">
                              <a:latin typeface="Cambria Math" panose="02040503050406030204" pitchFamily="18" charset="0"/>
                            </a:rPr>
                            <m:t>27.800</m:t>
                          </m:r>
                          <m:r>
                            <a:rPr lang="pt-BR" i="0">
                              <a:latin typeface="Cambria Math" panose="02040503050406030204" pitchFamily="18" charset="0"/>
                            </a:rPr>
                            <m:t> </m:t>
                          </m:r>
                          <m:r>
                            <a:rPr lang="pt-BR" i="1">
                              <a:latin typeface="Cambria Math" panose="02040503050406030204" pitchFamily="18" charset="0"/>
                            </a:rPr>
                            <m:t>𝑘𝑚</m:t>
                          </m:r>
                        </m:num>
                        <m:den>
                          <m:r>
                            <a:rPr lang="pt-BR" i="0">
                              <a:latin typeface="Cambria Math" panose="02040503050406030204" pitchFamily="18" charset="0"/>
                            </a:rPr>
                            <m:t>42.000 </m:t>
                          </m:r>
                          <m:r>
                            <a:rPr lang="pt-BR" i="1">
                              <a:latin typeface="Cambria Math" panose="02040503050406030204" pitchFamily="18" charset="0"/>
                            </a:rPr>
                            <m:t>𝑘𝑚</m:t>
                          </m:r>
                        </m:den>
                      </m:f>
                    </m:oMath>
                  </m:oMathPara>
                </a14:m>
                <a:endParaRPr lang="pt-BR" dirty="0"/>
              </a:p>
            </p:txBody>
          </p:sp>
        </mc:Choice>
        <mc:Fallback>
          <p:sp>
            <p:nvSpPr>
              <p:cNvPr id="7" name="Retângulo 6">
                <a:extLst>
                  <a:ext uri="{FF2B5EF4-FFF2-40B4-BE49-F238E27FC236}">
                    <a16:creationId xmlns:a16="http://schemas.microsoft.com/office/drawing/2014/main" id="{DC70F94A-6620-406E-8434-8832669A5D77}"/>
                  </a:ext>
                </a:extLst>
              </p:cNvPr>
              <p:cNvSpPr>
                <a:spLocks noRot="1" noChangeAspect="1" noMove="1" noResize="1" noEditPoints="1" noAdjustHandles="1" noChangeArrowheads="1" noChangeShapeType="1" noTextEdit="1"/>
              </p:cNvSpPr>
              <p:nvPr/>
            </p:nvSpPr>
            <p:spPr>
              <a:xfrm>
                <a:off x="239520" y="4446925"/>
                <a:ext cx="1302729" cy="618246"/>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8" name="Retângulo 7">
                <a:extLst>
                  <a:ext uri="{FF2B5EF4-FFF2-40B4-BE49-F238E27FC236}">
                    <a16:creationId xmlns:a16="http://schemas.microsoft.com/office/drawing/2014/main" id="{78AFBE79-C891-45C2-812C-AC7F6084A100}"/>
                  </a:ext>
                </a:extLst>
              </p:cNvPr>
              <p:cNvSpPr/>
              <p:nvPr/>
            </p:nvSpPr>
            <p:spPr>
              <a:xfrm>
                <a:off x="1336904" y="457138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8" name="Retângulo 7">
                <a:extLst>
                  <a:ext uri="{FF2B5EF4-FFF2-40B4-BE49-F238E27FC236}">
                    <a16:creationId xmlns:a16="http://schemas.microsoft.com/office/drawing/2014/main" id="{78AFBE79-C891-45C2-812C-AC7F6084A100}"/>
                  </a:ext>
                </a:extLst>
              </p:cNvPr>
              <p:cNvSpPr>
                <a:spLocks noRot="1" noChangeAspect="1" noMove="1" noResize="1" noEditPoints="1" noAdjustHandles="1" noChangeArrowheads="1" noChangeShapeType="1" noTextEdit="1"/>
              </p:cNvSpPr>
              <p:nvPr/>
            </p:nvSpPr>
            <p:spPr>
              <a:xfrm>
                <a:off x="1336904" y="4571382"/>
                <a:ext cx="410690"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9" name="Retângulo 8">
                <a:extLst>
                  <a:ext uri="{FF2B5EF4-FFF2-40B4-BE49-F238E27FC236}">
                    <a16:creationId xmlns:a16="http://schemas.microsoft.com/office/drawing/2014/main" id="{64EDE313-6E03-477A-A14C-C0F3A8BD0E8A}"/>
                  </a:ext>
                </a:extLst>
              </p:cNvPr>
              <p:cNvSpPr/>
              <p:nvPr/>
            </p:nvSpPr>
            <p:spPr>
              <a:xfrm>
                <a:off x="1542249" y="4446892"/>
                <a:ext cx="913840"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latin typeface="Cambria Math" panose="02040503050406030204" pitchFamily="18" charset="0"/>
                            </a:rPr>
                          </m:ctrlPr>
                        </m:fPr>
                        <m:num>
                          <m:r>
                            <a:rPr lang="pt-BR">
                              <a:latin typeface="Cambria Math" panose="02040503050406030204" pitchFamily="18" charset="0"/>
                            </a:rPr>
                            <m:t>1</m:t>
                          </m:r>
                          <m:r>
                            <a:rPr lang="pt-BR" i="0">
                              <a:latin typeface="Cambria Math" panose="02040503050406030204" pitchFamily="18" charset="0"/>
                            </a:rPr>
                            <m:t> </m:t>
                          </m:r>
                          <m:r>
                            <a:rPr lang="pt-BR" i="1">
                              <a:latin typeface="Cambria Math" panose="02040503050406030204" pitchFamily="18" charset="0"/>
                            </a:rPr>
                            <m:t>h𝑜𝑟𝑎</m:t>
                          </m:r>
                        </m:num>
                        <m:den>
                          <m:r>
                            <a:rPr lang="pt-BR" i="1">
                              <a:latin typeface="Cambria Math" panose="02040503050406030204" pitchFamily="18" charset="0"/>
                            </a:rPr>
                            <m:t>𝑥</m:t>
                          </m:r>
                          <m:r>
                            <a:rPr lang="pt-BR" i="0">
                              <a:latin typeface="Cambria Math" panose="02040503050406030204" pitchFamily="18" charset="0"/>
                            </a:rPr>
                            <m:t> </m:t>
                          </m:r>
                          <m:r>
                            <a:rPr lang="pt-BR" i="1">
                              <a:latin typeface="Cambria Math" panose="02040503050406030204" pitchFamily="18" charset="0"/>
                            </a:rPr>
                            <m:t>h𝑜𝑟𝑎</m:t>
                          </m:r>
                        </m:den>
                      </m:f>
                    </m:oMath>
                  </m:oMathPara>
                </a14:m>
                <a:endParaRPr lang="pt-BR" dirty="0"/>
              </a:p>
            </p:txBody>
          </p:sp>
        </mc:Choice>
        <mc:Fallback>
          <p:sp>
            <p:nvSpPr>
              <p:cNvPr id="9" name="Retângulo 8">
                <a:extLst>
                  <a:ext uri="{FF2B5EF4-FFF2-40B4-BE49-F238E27FC236}">
                    <a16:creationId xmlns:a16="http://schemas.microsoft.com/office/drawing/2014/main" id="{64EDE313-6E03-477A-A14C-C0F3A8BD0E8A}"/>
                  </a:ext>
                </a:extLst>
              </p:cNvPr>
              <p:cNvSpPr>
                <a:spLocks noRot="1" noChangeAspect="1" noMove="1" noResize="1" noEditPoints="1" noAdjustHandles="1" noChangeArrowheads="1" noChangeShapeType="1" noTextEdit="1"/>
              </p:cNvSpPr>
              <p:nvPr/>
            </p:nvSpPr>
            <p:spPr>
              <a:xfrm>
                <a:off x="1542249" y="4446892"/>
                <a:ext cx="913840" cy="618311"/>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0" name="Retângulo 9">
                <a:extLst>
                  <a:ext uri="{FF2B5EF4-FFF2-40B4-BE49-F238E27FC236}">
                    <a16:creationId xmlns:a16="http://schemas.microsoft.com/office/drawing/2014/main" id="{B152801B-758B-47FA-B0B1-7C5D371604F3}"/>
                  </a:ext>
                </a:extLst>
              </p:cNvPr>
              <p:cNvSpPr/>
              <p:nvPr/>
            </p:nvSpPr>
            <p:spPr>
              <a:xfrm>
                <a:off x="2240325" y="4600503"/>
                <a:ext cx="4315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10" name="Retângulo 9">
                <a:extLst>
                  <a:ext uri="{FF2B5EF4-FFF2-40B4-BE49-F238E27FC236}">
                    <a16:creationId xmlns:a16="http://schemas.microsoft.com/office/drawing/2014/main" id="{B152801B-758B-47FA-B0B1-7C5D371604F3}"/>
                  </a:ext>
                </a:extLst>
              </p:cNvPr>
              <p:cNvSpPr>
                <a:spLocks noRot="1" noChangeAspect="1" noMove="1" noResize="1" noEditPoints="1" noAdjustHandles="1" noChangeArrowheads="1" noChangeShapeType="1" noTextEdit="1"/>
              </p:cNvSpPr>
              <p:nvPr/>
            </p:nvSpPr>
            <p:spPr>
              <a:xfrm>
                <a:off x="2240325" y="4600503"/>
                <a:ext cx="431528"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1" name="Retângulo 10">
                <a:extLst>
                  <a:ext uri="{FF2B5EF4-FFF2-40B4-BE49-F238E27FC236}">
                    <a16:creationId xmlns:a16="http://schemas.microsoft.com/office/drawing/2014/main" id="{092E967F-AC54-4D51-A797-3B7A71394C17}"/>
                  </a:ext>
                </a:extLst>
              </p:cNvPr>
              <p:cNvSpPr/>
              <p:nvPr/>
            </p:nvSpPr>
            <p:spPr>
              <a:xfrm>
                <a:off x="2491900" y="4592284"/>
                <a:ext cx="9138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latin typeface="Cambria Math" panose="02040503050406030204" pitchFamily="18" charset="0"/>
                        </a:rPr>
                        <m:t>𝑥</m:t>
                      </m:r>
                      <m:r>
                        <a:rPr lang="pt-BR" i="0">
                          <a:latin typeface="Cambria Math" panose="02040503050406030204" pitchFamily="18" charset="0"/>
                        </a:rPr>
                        <m:t> </m:t>
                      </m:r>
                      <m:r>
                        <a:rPr lang="pt-BR" i="1">
                          <a:latin typeface="Cambria Math" panose="02040503050406030204" pitchFamily="18" charset="0"/>
                        </a:rPr>
                        <m:t>h𝑜𝑟𝑎</m:t>
                      </m:r>
                    </m:oMath>
                  </m:oMathPara>
                </a14:m>
                <a:endParaRPr lang="pt-BR" dirty="0"/>
              </a:p>
            </p:txBody>
          </p:sp>
        </mc:Choice>
        <mc:Fallback>
          <p:sp>
            <p:nvSpPr>
              <p:cNvPr id="11" name="Retângulo 10">
                <a:extLst>
                  <a:ext uri="{FF2B5EF4-FFF2-40B4-BE49-F238E27FC236}">
                    <a16:creationId xmlns:a16="http://schemas.microsoft.com/office/drawing/2014/main" id="{092E967F-AC54-4D51-A797-3B7A71394C17}"/>
                  </a:ext>
                </a:extLst>
              </p:cNvPr>
              <p:cNvSpPr>
                <a:spLocks noRot="1" noChangeAspect="1" noMove="1" noResize="1" noEditPoints="1" noAdjustHandles="1" noChangeArrowheads="1" noChangeShapeType="1" noTextEdit="1"/>
              </p:cNvSpPr>
              <p:nvPr/>
            </p:nvSpPr>
            <p:spPr>
              <a:xfrm>
                <a:off x="2491900" y="4592284"/>
                <a:ext cx="913840"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2" name="Retângulo 11">
                <a:extLst>
                  <a:ext uri="{FF2B5EF4-FFF2-40B4-BE49-F238E27FC236}">
                    <a16:creationId xmlns:a16="http://schemas.microsoft.com/office/drawing/2014/main" id="{4B8678E4-6AF8-4E51-A17D-44F7F5935BC1}"/>
                  </a:ext>
                </a:extLst>
              </p:cNvPr>
              <p:cNvSpPr/>
              <p:nvPr/>
            </p:nvSpPr>
            <p:spPr>
              <a:xfrm>
                <a:off x="3204403" y="4589670"/>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12" name="Retângulo 11">
                <a:extLst>
                  <a:ext uri="{FF2B5EF4-FFF2-40B4-BE49-F238E27FC236}">
                    <a16:creationId xmlns:a16="http://schemas.microsoft.com/office/drawing/2014/main" id="{4B8678E4-6AF8-4E51-A17D-44F7F5935BC1}"/>
                  </a:ext>
                </a:extLst>
              </p:cNvPr>
              <p:cNvSpPr>
                <a:spLocks noRot="1" noChangeAspect="1" noMove="1" noResize="1" noEditPoints="1" noAdjustHandles="1" noChangeArrowheads="1" noChangeShapeType="1" noTextEdit="1"/>
              </p:cNvSpPr>
              <p:nvPr/>
            </p:nvSpPr>
            <p:spPr>
              <a:xfrm>
                <a:off x="3204403" y="4589670"/>
                <a:ext cx="402674" cy="369332"/>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3" name="Retângulo 12">
                <a:extLst>
                  <a:ext uri="{FF2B5EF4-FFF2-40B4-BE49-F238E27FC236}">
                    <a16:creationId xmlns:a16="http://schemas.microsoft.com/office/drawing/2014/main" id="{979BBB00-4A4F-4465-ADB6-BB2F01F64782}"/>
                  </a:ext>
                </a:extLst>
              </p:cNvPr>
              <p:cNvSpPr/>
              <p:nvPr/>
            </p:nvSpPr>
            <p:spPr>
              <a:xfrm>
                <a:off x="3401879" y="4589670"/>
                <a:ext cx="12514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27.800</m:t>
                      </m:r>
                      <m:r>
                        <a:rPr lang="pt-BR" i="1">
                          <a:latin typeface="Cambria Math" panose="02040503050406030204" pitchFamily="18" charset="0"/>
                        </a:rPr>
                        <m:t>𝑘𝑚</m:t>
                      </m:r>
                    </m:oMath>
                  </m:oMathPara>
                </a14:m>
                <a:endParaRPr lang="pt-BR" dirty="0"/>
              </a:p>
            </p:txBody>
          </p:sp>
        </mc:Choice>
        <mc:Fallback>
          <p:sp>
            <p:nvSpPr>
              <p:cNvPr id="13" name="Retângulo 12">
                <a:extLst>
                  <a:ext uri="{FF2B5EF4-FFF2-40B4-BE49-F238E27FC236}">
                    <a16:creationId xmlns:a16="http://schemas.microsoft.com/office/drawing/2014/main" id="{979BBB00-4A4F-4465-ADB6-BB2F01F64782}"/>
                  </a:ext>
                </a:extLst>
              </p:cNvPr>
              <p:cNvSpPr>
                <a:spLocks noRot="1" noChangeAspect="1" noMove="1" noResize="1" noEditPoints="1" noAdjustHandles="1" noChangeArrowheads="1" noChangeShapeType="1" noTextEdit="1"/>
              </p:cNvSpPr>
              <p:nvPr/>
            </p:nvSpPr>
            <p:spPr>
              <a:xfrm>
                <a:off x="3401879" y="4589670"/>
                <a:ext cx="1251433" cy="36933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4" name="Retângulo 13">
                <a:extLst>
                  <a:ext uri="{FF2B5EF4-FFF2-40B4-BE49-F238E27FC236}">
                    <a16:creationId xmlns:a16="http://schemas.microsoft.com/office/drawing/2014/main" id="{9E3A5AB8-0561-49CD-A35B-8223DC6FA840}"/>
                  </a:ext>
                </a:extLst>
              </p:cNvPr>
              <p:cNvSpPr/>
              <p:nvPr/>
            </p:nvSpPr>
            <p:spPr>
              <a:xfrm>
                <a:off x="4431436" y="460050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14" name="Retângulo 13">
                <a:extLst>
                  <a:ext uri="{FF2B5EF4-FFF2-40B4-BE49-F238E27FC236}">
                    <a16:creationId xmlns:a16="http://schemas.microsoft.com/office/drawing/2014/main" id="{9E3A5AB8-0561-49CD-A35B-8223DC6FA840}"/>
                  </a:ext>
                </a:extLst>
              </p:cNvPr>
              <p:cNvSpPr>
                <a:spLocks noRot="1" noChangeAspect="1" noMove="1" noResize="1" noEditPoints="1" noAdjustHandles="1" noChangeArrowheads="1" noChangeShapeType="1" noTextEdit="1"/>
              </p:cNvSpPr>
              <p:nvPr/>
            </p:nvSpPr>
            <p:spPr>
              <a:xfrm>
                <a:off x="4431436" y="4600503"/>
                <a:ext cx="410690" cy="369332"/>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5" name="Retângulo 14">
                <a:extLst>
                  <a:ext uri="{FF2B5EF4-FFF2-40B4-BE49-F238E27FC236}">
                    <a16:creationId xmlns:a16="http://schemas.microsoft.com/office/drawing/2014/main" id="{4E1863F4-34C6-4FB4-A2CE-44653E452110}"/>
                  </a:ext>
                </a:extLst>
              </p:cNvPr>
              <p:cNvSpPr/>
              <p:nvPr/>
            </p:nvSpPr>
            <p:spPr>
              <a:xfrm>
                <a:off x="4637784" y="4589670"/>
                <a:ext cx="13027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42.000</m:t>
                      </m:r>
                      <m:r>
                        <a:rPr lang="pt-BR" i="0">
                          <a:latin typeface="Cambria Math" panose="02040503050406030204" pitchFamily="18" charset="0"/>
                        </a:rPr>
                        <m:t> </m:t>
                      </m:r>
                      <m:r>
                        <a:rPr lang="pt-BR" i="1">
                          <a:latin typeface="Cambria Math" panose="02040503050406030204" pitchFamily="18" charset="0"/>
                        </a:rPr>
                        <m:t>𝑘𝑚</m:t>
                      </m:r>
                    </m:oMath>
                  </m:oMathPara>
                </a14:m>
                <a:endParaRPr lang="pt-BR" dirty="0"/>
              </a:p>
            </p:txBody>
          </p:sp>
        </mc:Choice>
        <mc:Fallback>
          <p:sp>
            <p:nvSpPr>
              <p:cNvPr id="15" name="Retângulo 14">
                <a:extLst>
                  <a:ext uri="{FF2B5EF4-FFF2-40B4-BE49-F238E27FC236}">
                    <a16:creationId xmlns:a16="http://schemas.microsoft.com/office/drawing/2014/main" id="{4E1863F4-34C6-4FB4-A2CE-44653E452110}"/>
                  </a:ext>
                </a:extLst>
              </p:cNvPr>
              <p:cNvSpPr>
                <a:spLocks noRot="1" noChangeAspect="1" noMove="1" noResize="1" noEditPoints="1" noAdjustHandles="1" noChangeArrowheads="1" noChangeShapeType="1" noTextEdit="1"/>
              </p:cNvSpPr>
              <p:nvPr/>
            </p:nvSpPr>
            <p:spPr>
              <a:xfrm>
                <a:off x="4637784" y="4589670"/>
                <a:ext cx="1302729" cy="369332"/>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6" name="Retângulo 15">
                <a:extLst>
                  <a:ext uri="{FF2B5EF4-FFF2-40B4-BE49-F238E27FC236}">
                    <a16:creationId xmlns:a16="http://schemas.microsoft.com/office/drawing/2014/main" id="{2DD406DC-7640-47D6-8943-85EE60174E05}"/>
                  </a:ext>
                </a:extLst>
              </p:cNvPr>
              <p:cNvSpPr/>
              <p:nvPr/>
            </p:nvSpPr>
            <p:spPr>
              <a:xfrm>
                <a:off x="5938833" y="4592673"/>
                <a:ext cx="9116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0">
                          <a:latin typeface="Cambria Math" panose="02040503050406030204" pitchFamily="18" charset="0"/>
                        </a:rPr>
                        <m:t>1 </m:t>
                      </m:r>
                      <m:r>
                        <a:rPr lang="pt-BR" i="1">
                          <a:latin typeface="Cambria Math" panose="02040503050406030204" pitchFamily="18" charset="0"/>
                        </a:rPr>
                        <m:t>h𝑜𝑟𝑎</m:t>
                      </m:r>
                    </m:oMath>
                  </m:oMathPara>
                </a14:m>
                <a:endParaRPr lang="pt-BR" dirty="0"/>
              </a:p>
            </p:txBody>
          </p:sp>
        </mc:Choice>
        <mc:Fallback>
          <p:sp>
            <p:nvSpPr>
              <p:cNvPr id="16" name="Retângulo 15">
                <a:extLst>
                  <a:ext uri="{FF2B5EF4-FFF2-40B4-BE49-F238E27FC236}">
                    <a16:creationId xmlns:a16="http://schemas.microsoft.com/office/drawing/2014/main" id="{2DD406DC-7640-47D6-8943-85EE60174E05}"/>
                  </a:ext>
                </a:extLst>
              </p:cNvPr>
              <p:cNvSpPr>
                <a:spLocks noRot="1" noChangeAspect="1" noMove="1" noResize="1" noEditPoints="1" noAdjustHandles="1" noChangeArrowheads="1" noChangeShapeType="1" noTextEdit="1"/>
              </p:cNvSpPr>
              <p:nvPr/>
            </p:nvSpPr>
            <p:spPr>
              <a:xfrm>
                <a:off x="5938833" y="4592673"/>
                <a:ext cx="911660" cy="369332"/>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7" name="Retângulo 16">
                <a:extLst>
                  <a:ext uri="{FF2B5EF4-FFF2-40B4-BE49-F238E27FC236}">
                    <a16:creationId xmlns:a16="http://schemas.microsoft.com/office/drawing/2014/main" id="{CCF6B519-D26D-4A94-8EF3-A2568A29D8D6}"/>
                  </a:ext>
                </a:extLst>
              </p:cNvPr>
              <p:cNvSpPr/>
              <p:nvPr/>
            </p:nvSpPr>
            <p:spPr>
              <a:xfrm>
                <a:off x="6659155" y="4600503"/>
                <a:ext cx="4315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17" name="Retângulo 16">
                <a:extLst>
                  <a:ext uri="{FF2B5EF4-FFF2-40B4-BE49-F238E27FC236}">
                    <a16:creationId xmlns:a16="http://schemas.microsoft.com/office/drawing/2014/main" id="{CCF6B519-D26D-4A94-8EF3-A2568A29D8D6}"/>
                  </a:ext>
                </a:extLst>
              </p:cNvPr>
              <p:cNvSpPr>
                <a:spLocks noRot="1" noChangeAspect="1" noMove="1" noResize="1" noEditPoints="1" noAdjustHandles="1" noChangeArrowheads="1" noChangeShapeType="1" noTextEdit="1"/>
              </p:cNvSpPr>
              <p:nvPr/>
            </p:nvSpPr>
            <p:spPr>
              <a:xfrm>
                <a:off x="6659155" y="4600503"/>
                <a:ext cx="431528" cy="369332"/>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8" name="Retângulo 17">
                <a:extLst>
                  <a:ext uri="{FF2B5EF4-FFF2-40B4-BE49-F238E27FC236}">
                    <a16:creationId xmlns:a16="http://schemas.microsoft.com/office/drawing/2014/main" id="{50454618-6743-4051-BC16-F43BADCA233F}"/>
                  </a:ext>
                </a:extLst>
              </p:cNvPr>
              <p:cNvSpPr/>
              <p:nvPr/>
            </p:nvSpPr>
            <p:spPr>
              <a:xfrm>
                <a:off x="6903677" y="4588498"/>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latin typeface="Cambria Math" panose="02040503050406030204" pitchFamily="18" charset="0"/>
                        </a:rPr>
                        <m:t>𝑥</m:t>
                      </m:r>
                    </m:oMath>
                  </m:oMathPara>
                </a14:m>
                <a:endParaRPr lang="pt-BR" dirty="0"/>
              </a:p>
            </p:txBody>
          </p:sp>
        </mc:Choice>
        <mc:Fallback>
          <p:sp>
            <p:nvSpPr>
              <p:cNvPr id="18" name="Retângulo 17">
                <a:extLst>
                  <a:ext uri="{FF2B5EF4-FFF2-40B4-BE49-F238E27FC236}">
                    <a16:creationId xmlns:a16="http://schemas.microsoft.com/office/drawing/2014/main" id="{50454618-6743-4051-BC16-F43BADCA233F}"/>
                  </a:ext>
                </a:extLst>
              </p:cNvPr>
              <p:cNvSpPr>
                <a:spLocks noRot="1" noChangeAspect="1" noMove="1" noResize="1" noEditPoints="1" noAdjustHandles="1" noChangeArrowheads="1" noChangeShapeType="1" noTextEdit="1"/>
              </p:cNvSpPr>
              <p:nvPr/>
            </p:nvSpPr>
            <p:spPr>
              <a:xfrm>
                <a:off x="6903677" y="4588498"/>
                <a:ext cx="367985" cy="369332"/>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9" name="Retângulo 18">
                <a:extLst>
                  <a:ext uri="{FF2B5EF4-FFF2-40B4-BE49-F238E27FC236}">
                    <a16:creationId xmlns:a16="http://schemas.microsoft.com/office/drawing/2014/main" id="{60D34BFC-6237-44E5-9CB5-28F7A455ED8B}"/>
                  </a:ext>
                </a:extLst>
              </p:cNvPr>
              <p:cNvSpPr/>
              <p:nvPr/>
            </p:nvSpPr>
            <p:spPr>
              <a:xfrm>
                <a:off x="7059767" y="460050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19" name="Retângulo 18">
                <a:extLst>
                  <a:ext uri="{FF2B5EF4-FFF2-40B4-BE49-F238E27FC236}">
                    <a16:creationId xmlns:a16="http://schemas.microsoft.com/office/drawing/2014/main" id="{60D34BFC-6237-44E5-9CB5-28F7A455ED8B}"/>
                  </a:ext>
                </a:extLst>
              </p:cNvPr>
              <p:cNvSpPr>
                <a:spLocks noRot="1" noChangeAspect="1" noMove="1" noResize="1" noEditPoints="1" noAdjustHandles="1" noChangeArrowheads="1" noChangeShapeType="1" noTextEdit="1"/>
              </p:cNvSpPr>
              <p:nvPr/>
            </p:nvSpPr>
            <p:spPr>
              <a:xfrm>
                <a:off x="7059767" y="4600503"/>
                <a:ext cx="410690" cy="369332"/>
              </a:xfrm>
              <a:prstGeom prst="rect">
                <a:avLst/>
              </a:prstGeom>
              <a:blipFill>
                <a:blip r:embed="rId1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0" name="Retângulo 19">
                <a:extLst>
                  <a:ext uri="{FF2B5EF4-FFF2-40B4-BE49-F238E27FC236}">
                    <a16:creationId xmlns:a16="http://schemas.microsoft.com/office/drawing/2014/main" id="{CC4B5E95-D984-4FDC-8CF9-01836663CCEB}"/>
                  </a:ext>
                </a:extLst>
              </p:cNvPr>
              <p:cNvSpPr/>
              <p:nvPr/>
            </p:nvSpPr>
            <p:spPr>
              <a:xfrm>
                <a:off x="7302310" y="4446925"/>
                <a:ext cx="2244525"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latin typeface="Cambria Math" panose="02040503050406030204" pitchFamily="18" charset="0"/>
                            </a:rPr>
                          </m:ctrlPr>
                        </m:fPr>
                        <m:num>
                          <m:r>
                            <a:rPr lang="pt-BR">
                              <a:latin typeface="Cambria Math" panose="02040503050406030204" pitchFamily="18" charset="0"/>
                            </a:rPr>
                            <m:t>42.000</m:t>
                          </m:r>
                          <m:r>
                            <a:rPr lang="pt-BR" i="0">
                              <a:latin typeface="Cambria Math" panose="02040503050406030204" pitchFamily="18" charset="0"/>
                            </a:rPr>
                            <m:t> </m:t>
                          </m:r>
                          <m:r>
                            <a:rPr lang="pt-BR" i="1">
                              <a:latin typeface="Cambria Math" panose="02040503050406030204" pitchFamily="18" charset="0"/>
                            </a:rPr>
                            <m:t>𝑘𝑚</m:t>
                          </m:r>
                          <m:r>
                            <a:rPr lang="pt-BR" i="0">
                              <a:latin typeface="Cambria Math" panose="02040503050406030204" pitchFamily="18" charset="0"/>
                            </a:rPr>
                            <m:t>×1 </m:t>
                          </m:r>
                          <m:r>
                            <a:rPr lang="pt-BR" i="1">
                              <a:latin typeface="Cambria Math" panose="02040503050406030204" pitchFamily="18" charset="0"/>
                            </a:rPr>
                            <m:t>h𝑜𝑟𝑎</m:t>
                          </m:r>
                        </m:num>
                        <m:den>
                          <m:r>
                            <a:rPr lang="pt-BR" i="0">
                              <a:latin typeface="Cambria Math" panose="02040503050406030204" pitchFamily="18" charset="0"/>
                            </a:rPr>
                            <m:t>27.800</m:t>
                          </m:r>
                          <m:r>
                            <a:rPr lang="pt-BR" i="1">
                              <a:latin typeface="Cambria Math" panose="02040503050406030204" pitchFamily="18" charset="0"/>
                            </a:rPr>
                            <m:t>𝑘𝑚</m:t>
                          </m:r>
                        </m:den>
                      </m:f>
                    </m:oMath>
                  </m:oMathPara>
                </a14:m>
                <a:endParaRPr lang="pt-BR" dirty="0"/>
              </a:p>
            </p:txBody>
          </p:sp>
        </mc:Choice>
        <mc:Fallback>
          <p:sp>
            <p:nvSpPr>
              <p:cNvPr id="20" name="Retângulo 19">
                <a:extLst>
                  <a:ext uri="{FF2B5EF4-FFF2-40B4-BE49-F238E27FC236}">
                    <a16:creationId xmlns:a16="http://schemas.microsoft.com/office/drawing/2014/main" id="{CC4B5E95-D984-4FDC-8CF9-01836663CCEB}"/>
                  </a:ext>
                </a:extLst>
              </p:cNvPr>
              <p:cNvSpPr>
                <a:spLocks noRot="1" noChangeAspect="1" noMove="1" noResize="1" noEditPoints="1" noAdjustHandles="1" noChangeArrowheads="1" noChangeShapeType="1" noTextEdit="1"/>
              </p:cNvSpPr>
              <p:nvPr/>
            </p:nvSpPr>
            <p:spPr>
              <a:xfrm>
                <a:off x="7302310" y="4446925"/>
                <a:ext cx="2244525" cy="618246"/>
              </a:xfrm>
              <a:prstGeom prst="rect">
                <a:avLst/>
              </a:prstGeom>
              <a:blipFill>
                <a:blip r:embed="rId15"/>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1" name="Retângulo 20">
                <a:extLst>
                  <a:ext uri="{FF2B5EF4-FFF2-40B4-BE49-F238E27FC236}">
                    <a16:creationId xmlns:a16="http://schemas.microsoft.com/office/drawing/2014/main" id="{17899FD8-2526-4B89-B986-1D8B29BDFD3B}"/>
                  </a:ext>
                </a:extLst>
              </p:cNvPr>
              <p:cNvSpPr/>
              <p:nvPr/>
            </p:nvSpPr>
            <p:spPr>
              <a:xfrm>
                <a:off x="9378688" y="458967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21" name="Retângulo 20">
                <a:extLst>
                  <a:ext uri="{FF2B5EF4-FFF2-40B4-BE49-F238E27FC236}">
                    <a16:creationId xmlns:a16="http://schemas.microsoft.com/office/drawing/2014/main" id="{17899FD8-2526-4B89-B986-1D8B29BDFD3B}"/>
                  </a:ext>
                </a:extLst>
              </p:cNvPr>
              <p:cNvSpPr>
                <a:spLocks noRot="1" noChangeAspect="1" noMove="1" noResize="1" noEditPoints="1" noAdjustHandles="1" noChangeArrowheads="1" noChangeShapeType="1" noTextEdit="1"/>
              </p:cNvSpPr>
              <p:nvPr/>
            </p:nvSpPr>
            <p:spPr>
              <a:xfrm>
                <a:off x="9378688" y="4589670"/>
                <a:ext cx="410690" cy="369332"/>
              </a:xfrm>
              <a:prstGeom prst="rect">
                <a:avLst/>
              </a:prstGeom>
              <a:blipFill>
                <a:blip r:embed="rId1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2" name="Retângulo 21">
                <a:extLst>
                  <a:ext uri="{FF2B5EF4-FFF2-40B4-BE49-F238E27FC236}">
                    <a16:creationId xmlns:a16="http://schemas.microsoft.com/office/drawing/2014/main" id="{F4B75A6C-2478-477C-A97E-8DB3911C1A59}"/>
                  </a:ext>
                </a:extLst>
              </p:cNvPr>
              <p:cNvSpPr/>
              <p:nvPr/>
            </p:nvSpPr>
            <p:spPr>
              <a:xfrm>
                <a:off x="9591422" y="4571382"/>
                <a:ext cx="11944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1,5</m:t>
                      </m:r>
                      <m:r>
                        <a:rPr lang="pt-BR" i="0">
                          <a:latin typeface="Cambria Math" panose="02040503050406030204" pitchFamily="18" charset="0"/>
                        </a:rPr>
                        <m:t> </m:t>
                      </m:r>
                      <m:r>
                        <a:rPr lang="pt-BR" i="1">
                          <a:latin typeface="Cambria Math" panose="02040503050406030204" pitchFamily="18" charset="0"/>
                        </a:rPr>
                        <m:t>h𝑜𝑟𝑎𝑠</m:t>
                      </m:r>
                    </m:oMath>
                  </m:oMathPara>
                </a14:m>
                <a:endParaRPr lang="pt-BR" dirty="0"/>
              </a:p>
            </p:txBody>
          </p:sp>
        </mc:Choice>
        <mc:Fallback>
          <p:sp>
            <p:nvSpPr>
              <p:cNvPr id="22" name="Retângulo 21">
                <a:extLst>
                  <a:ext uri="{FF2B5EF4-FFF2-40B4-BE49-F238E27FC236}">
                    <a16:creationId xmlns:a16="http://schemas.microsoft.com/office/drawing/2014/main" id="{F4B75A6C-2478-477C-A97E-8DB3911C1A59}"/>
                  </a:ext>
                </a:extLst>
              </p:cNvPr>
              <p:cNvSpPr>
                <a:spLocks noRot="1" noChangeAspect="1" noMove="1" noResize="1" noEditPoints="1" noAdjustHandles="1" noChangeArrowheads="1" noChangeShapeType="1" noTextEdit="1"/>
              </p:cNvSpPr>
              <p:nvPr/>
            </p:nvSpPr>
            <p:spPr>
              <a:xfrm>
                <a:off x="9591422" y="4571382"/>
                <a:ext cx="1194494" cy="369332"/>
              </a:xfrm>
              <a:prstGeom prst="rect">
                <a:avLst/>
              </a:prstGeom>
              <a:blipFill>
                <a:blip r:embed="rId17"/>
                <a:stretch>
                  <a:fillRect/>
                </a:stretch>
              </a:blipFill>
            </p:spPr>
            <p:txBody>
              <a:bodyPr/>
              <a:lstStyle/>
              <a:p>
                <a:r>
                  <a:rPr lang="pt-BR">
                    <a:noFill/>
                  </a:rPr>
                  <a:t> </a:t>
                </a:r>
              </a:p>
            </p:txBody>
          </p:sp>
        </mc:Fallback>
      </mc:AlternateContent>
      <p:sp>
        <p:nvSpPr>
          <p:cNvPr id="23" name="Retângulo 22">
            <a:extLst>
              <a:ext uri="{FF2B5EF4-FFF2-40B4-BE49-F238E27FC236}">
                <a16:creationId xmlns:a16="http://schemas.microsoft.com/office/drawing/2014/main" id="{CB9332D1-4D00-4931-B5A2-2C3D75B70BFA}"/>
              </a:ext>
            </a:extLst>
          </p:cNvPr>
          <p:cNvSpPr/>
          <p:nvPr/>
        </p:nvSpPr>
        <p:spPr>
          <a:xfrm>
            <a:off x="3920788" y="5512971"/>
            <a:ext cx="5891356" cy="507831"/>
          </a:xfrm>
          <a:prstGeom prst="rect">
            <a:avLst/>
          </a:prstGeom>
        </p:spPr>
        <p:txBody>
          <a:bodyPr wrap="none">
            <a:spAutoFit/>
          </a:bodyPr>
          <a:lstStyle/>
          <a:p>
            <a:pPr algn="just">
              <a:lnSpc>
                <a:spcPct val="150000"/>
              </a:lnSpc>
            </a:pPr>
            <a:r>
              <a:rPr lang="pt-BR" b="1" i="1" dirty="0">
                <a:solidFill>
                  <a:srgbClr val="FF0000"/>
                </a:solidFill>
                <a:latin typeface="Arial" panose="020B0604020202020204" pitchFamily="34" charset="0"/>
                <a:ea typeface="Times New Roman" panose="02020603050405020304" pitchFamily="18" charset="0"/>
              </a:rPr>
              <a:t>Sem a unidade na resposta final perde-se 0,1 ponto.</a:t>
            </a:r>
            <a:endParaRPr lang="pt-BR" dirty="0"/>
          </a:p>
        </p:txBody>
      </p:sp>
      <p:sp>
        <p:nvSpPr>
          <p:cNvPr id="24" name="Retângulo 23">
            <a:extLst>
              <a:ext uri="{FF2B5EF4-FFF2-40B4-BE49-F238E27FC236}">
                <a16:creationId xmlns:a16="http://schemas.microsoft.com/office/drawing/2014/main" id="{AEFD0E1F-672C-4752-8CC2-EDF460FAD039}"/>
              </a:ext>
            </a:extLst>
          </p:cNvPr>
          <p:cNvSpPr/>
          <p:nvPr/>
        </p:nvSpPr>
        <p:spPr>
          <a:xfrm>
            <a:off x="230399" y="5609244"/>
            <a:ext cx="3813865"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7c)</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smtClean="0">
                <a:latin typeface="Arial" panose="020B0604020202020204" pitchFamily="34" charset="0"/>
                <a:ea typeface="Times New Roman" panose="02020603050405020304" pitchFamily="18" charset="0"/>
                <a:cs typeface="Arial" panose="020B0604020202020204" pitchFamily="34" charset="0"/>
              </a:rPr>
              <a:t>_ _ _ _ _ _ _ _ _ _ _</a:t>
            </a:r>
            <a:endParaRPr lang="pt-BR" dirty="0">
              <a:latin typeface="Arial" panose="020B0604020202020204" pitchFamily="34" charset="0"/>
              <a:cs typeface="Arial" panose="020B0604020202020204" pitchFamily="34" charset="0"/>
            </a:endParaRPr>
          </a:p>
        </p:txBody>
      </p:sp>
      <p:sp>
        <p:nvSpPr>
          <p:cNvPr id="25" name="Retângulo 24">
            <a:extLst>
              <a:ext uri="{FF2B5EF4-FFF2-40B4-BE49-F238E27FC236}">
                <a16:creationId xmlns:a16="http://schemas.microsoft.com/office/drawing/2014/main" id="{12B3B59F-1B91-4E4A-8793-382433A916A8}"/>
              </a:ext>
            </a:extLst>
          </p:cNvPr>
          <p:cNvSpPr/>
          <p:nvPr/>
        </p:nvSpPr>
        <p:spPr>
          <a:xfrm>
            <a:off x="2357690" y="5573821"/>
            <a:ext cx="1197764"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1,5 horas</a:t>
            </a:r>
            <a:endParaRPr lang="pt-BR"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6" name="Retângulo 25">
                <a:extLst>
                  <a:ext uri="{FF2B5EF4-FFF2-40B4-BE49-F238E27FC236}">
                    <a16:creationId xmlns:a16="http://schemas.microsoft.com/office/drawing/2014/main" id="{5563A579-86FB-49CD-99B9-8DA6D6A63437}"/>
                  </a:ext>
                </a:extLst>
              </p:cNvPr>
              <p:cNvSpPr/>
              <p:nvPr/>
            </p:nvSpPr>
            <p:spPr>
              <a:xfrm>
                <a:off x="5725303" y="4598857"/>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26" name="Retângulo 25">
                <a:extLst>
                  <a:ext uri="{FF2B5EF4-FFF2-40B4-BE49-F238E27FC236}">
                    <a16:creationId xmlns:a16="http://schemas.microsoft.com/office/drawing/2014/main" id="{5563A579-86FB-49CD-99B9-8DA6D6A63437}"/>
                  </a:ext>
                </a:extLst>
              </p:cNvPr>
              <p:cNvSpPr>
                <a:spLocks noRot="1" noChangeAspect="1" noMove="1" noResize="1" noEditPoints="1" noAdjustHandles="1" noChangeArrowheads="1" noChangeShapeType="1" noTextEdit="1"/>
              </p:cNvSpPr>
              <p:nvPr/>
            </p:nvSpPr>
            <p:spPr>
              <a:xfrm>
                <a:off x="5725303" y="4598857"/>
                <a:ext cx="402674" cy="369332"/>
              </a:xfrm>
              <a:prstGeom prst="rect">
                <a:avLst/>
              </a:prstGeom>
              <a:blipFill>
                <a:blip r:embed="rId18"/>
                <a:stretch>
                  <a:fillRect/>
                </a:stretch>
              </a:blipFill>
            </p:spPr>
            <p:txBody>
              <a:bodyPr/>
              <a:lstStyle/>
              <a:p>
                <a:r>
                  <a:rPr lang="pt-BR">
                    <a:noFill/>
                  </a:rPr>
                  <a:t> </a:t>
                </a:r>
              </a:p>
            </p:txBody>
          </p:sp>
        </mc:Fallback>
      </mc:AlternateContent>
      <p:sp>
        <p:nvSpPr>
          <p:cNvPr id="27" name="Retângulo 26"/>
          <p:cNvSpPr/>
          <p:nvPr/>
        </p:nvSpPr>
        <p:spPr>
          <a:xfrm>
            <a:off x="206188" y="2741656"/>
            <a:ext cx="10264588" cy="456535"/>
          </a:xfrm>
          <a:prstGeom prst="rect">
            <a:avLst/>
          </a:prstGeom>
        </p:spPr>
        <p:txBody>
          <a:bodyPr wrap="square">
            <a:spAutoFit/>
          </a:bodyPr>
          <a:lstStyle/>
          <a:p>
            <a:pPr algn="just">
              <a:lnSpc>
                <a:spcPct val="150000"/>
              </a:lnSpc>
            </a:pPr>
            <a:r>
              <a:rPr lang="pt-BR" b="1" i="1" dirty="0">
                <a:solidFill>
                  <a:srgbClr val="FF0000"/>
                </a:solidFill>
                <a:latin typeface="Arial" panose="020B0604020202020204" pitchFamily="34" charset="0"/>
                <a:ea typeface="Times New Roman" panose="02020603050405020304" pitchFamily="18" charset="0"/>
              </a:rPr>
              <a:t>Substituindo a distância = 42.000 km e a velocidade do foguete = 27.800 km/h, obtemos: </a:t>
            </a:r>
          </a:p>
        </p:txBody>
      </p:sp>
      <p:sp>
        <p:nvSpPr>
          <p:cNvPr id="28" name="Retângulo 27"/>
          <p:cNvSpPr/>
          <p:nvPr/>
        </p:nvSpPr>
        <p:spPr>
          <a:xfrm>
            <a:off x="236467" y="3237838"/>
            <a:ext cx="5138971" cy="507831"/>
          </a:xfrm>
          <a:prstGeom prst="rect">
            <a:avLst/>
          </a:prstGeom>
        </p:spPr>
        <p:txBody>
          <a:bodyPr wrap="none">
            <a:spAutoFit/>
          </a:bodyPr>
          <a:lstStyle/>
          <a:p>
            <a:pPr algn="just">
              <a:lnSpc>
                <a:spcPct val="150000"/>
              </a:lnSpc>
            </a:pPr>
            <a:r>
              <a:rPr lang="pt-BR" b="1" i="1" dirty="0">
                <a:solidFill>
                  <a:srgbClr val="FF0000"/>
                </a:solidFill>
                <a:latin typeface="Arial" panose="020B0604020202020204" pitchFamily="34" charset="0"/>
                <a:ea typeface="Times New Roman" panose="02020603050405020304" pitchFamily="18" charset="0"/>
              </a:rPr>
              <a:t>Tempo = 42.000 km / 27.800 km/h = 1,5 horas.</a:t>
            </a:r>
            <a:endParaRPr lang="pt-BR" dirty="0"/>
          </a:p>
        </p:txBody>
      </p:sp>
    </p:spTree>
    <p:extLst>
      <p:ext uri="{BB962C8B-B14F-4D97-AF65-F5344CB8AC3E}">
        <p14:creationId xmlns:p14="http://schemas.microsoft.com/office/powerpoint/2010/main" val="291497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54BCF6D-1076-46E3-BF89-046899CFFAEE}"/>
              </a:ext>
            </a:extLst>
          </p:cNvPr>
          <p:cNvSpPr/>
          <p:nvPr/>
        </p:nvSpPr>
        <p:spPr>
          <a:xfrm>
            <a:off x="268660" y="481875"/>
            <a:ext cx="8117694" cy="1338828"/>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Pergunta 7d) (0,25 ponto)</a:t>
            </a:r>
            <a:r>
              <a:rPr lang="pt-BR" dirty="0">
                <a:latin typeface="Arial" panose="020B0604020202020204" pitchFamily="34" charset="0"/>
                <a:ea typeface="Times New Roman" panose="02020603050405020304" pitchFamily="18" charset="0"/>
              </a:rPr>
              <a:t> Quantas vezes o satélite gira em torno da Terra em um dia (24 horas – despreze a rotação da Terra)? Registre abaixo suas contas, senão perde os pontos.</a:t>
            </a:r>
            <a:endParaRPr lang="pt-BR" dirty="0"/>
          </a:p>
        </p:txBody>
      </p:sp>
      <p:sp>
        <p:nvSpPr>
          <p:cNvPr id="3" name="Retângulo 2">
            <a:extLst>
              <a:ext uri="{FF2B5EF4-FFF2-40B4-BE49-F238E27FC236}">
                <a16:creationId xmlns:a16="http://schemas.microsoft.com/office/drawing/2014/main" id="{34454CB4-9671-40BA-A886-37DE39F0953D}"/>
              </a:ext>
            </a:extLst>
          </p:cNvPr>
          <p:cNvSpPr/>
          <p:nvPr/>
        </p:nvSpPr>
        <p:spPr>
          <a:xfrm>
            <a:off x="286075" y="2180113"/>
            <a:ext cx="11130861" cy="507831"/>
          </a:xfrm>
          <a:prstGeom prst="rect">
            <a:avLst/>
          </a:prstGeom>
        </p:spPr>
        <p:txBody>
          <a:bodyPr wrap="square">
            <a:spAutoFit/>
          </a:bodyPr>
          <a:lstStyle/>
          <a:p>
            <a:pPr algn="just">
              <a:lnSpc>
                <a:spcPct val="150000"/>
              </a:lnSpc>
            </a:pPr>
            <a:r>
              <a:rPr lang="pt-BR" b="1" i="1" dirty="0">
                <a:solidFill>
                  <a:srgbClr val="FF0000"/>
                </a:solidFill>
                <a:latin typeface="Arial" panose="020B0604020202020204" pitchFamily="34" charset="0"/>
                <a:ea typeface="Times New Roman" panose="02020603050405020304" pitchFamily="18" charset="0"/>
              </a:rPr>
              <a:t>Resposta: Resolvendo com regra de três: 1 volta em 1,5 horas, logo, x voltas em 24 horas, ou</a:t>
            </a:r>
            <a:endParaRPr lang="pt-BR" dirty="0"/>
          </a:p>
        </p:txBody>
      </p:sp>
      <p:sp>
        <p:nvSpPr>
          <p:cNvPr id="6" name="Retângulo 5">
            <a:extLst>
              <a:ext uri="{FF2B5EF4-FFF2-40B4-BE49-F238E27FC236}">
                <a16:creationId xmlns:a16="http://schemas.microsoft.com/office/drawing/2014/main" id="{5D2E2DBD-8260-4737-A944-E6DBAEC14926}"/>
              </a:ext>
            </a:extLst>
          </p:cNvPr>
          <p:cNvSpPr/>
          <p:nvPr/>
        </p:nvSpPr>
        <p:spPr>
          <a:xfrm>
            <a:off x="4292020" y="4902982"/>
            <a:ext cx="5891356" cy="507831"/>
          </a:xfrm>
          <a:prstGeom prst="rect">
            <a:avLst/>
          </a:prstGeom>
        </p:spPr>
        <p:txBody>
          <a:bodyPr wrap="none">
            <a:spAutoFit/>
          </a:bodyPr>
          <a:lstStyle/>
          <a:p>
            <a:pPr algn="just">
              <a:lnSpc>
                <a:spcPct val="150000"/>
              </a:lnSpc>
            </a:pPr>
            <a:r>
              <a:rPr lang="pt-BR" b="1" i="1" dirty="0">
                <a:solidFill>
                  <a:srgbClr val="FF0000"/>
                </a:solidFill>
                <a:latin typeface="Arial" panose="020B0604020202020204" pitchFamily="34" charset="0"/>
                <a:ea typeface="Times New Roman" panose="02020603050405020304" pitchFamily="18" charset="0"/>
              </a:rPr>
              <a:t>Sem a unidade na resposta final perde-se 0,1 ponto.</a:t>
            </a:r>
            <a:endParaRPr lang="pt-BR" dirty="0"/>
          </a:p>
        </p:txBody>
      </p:sp>
      <p:sp>
        <p:nvSpPr>
          <p:cNvPr id="7" name="Retângulo 6">
            <a:extLst>
              <a:ext uri="{FF2B5EF4-FFF2-40B4-BE49-F238E27FC236}">
                <a16:creationId xmlns:a16="http://schemas.microsoft.com/office/drawing/2014/main" id="{1A06A5B1-AE66-476A-B4FE-EF91040D26F8}"/>
              </a:ext>
            </a:extLst>
          </p:cNvPr>
          <p:cNvSpPr/>
          <p:nvPr/>
        </p:nvSpPr>
        <p:spPr>
          <a:xfrm>
            <a:off x="355744" y="4936409"/>
            <a:ext cx="4019049"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7d)</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smtClean="0">
                <a:latin typeface="Arial" panose="020B0604020202020204" pitchFamily="34" charset="0"/>
                <a:ea typeface="Times New Roman" panose="02020603050405020304" pitchFamily="18" charset="0"/>
                <a:cs typeface="Arial" panose="020B0604020202020204" pitchFamily="34" charset="0"/>
              </a:rPr>
              <a:t>_ _ _ _ _ _ _ _ _ _ _ _</a:t>
            </a:r>
            <a:endParaRPr lang="pt-BR"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E51A706C-3EF4-426A-8D13-5F3DABC3163A}"/>
              </a:ext>
            </a:extLst>
          </p:cNvPr>
          <p:cNvSpPr/>
          <p:nvPr/>
        </p:nvSpPr>
        <p:spPr>
          <a:xfrm>
            <a:off x="2595136" y="4897031"/>
            <a:ext cx="117211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16 voltas</a:t>
            </a:r>
            <a:endParaRPr lang="pt-BR"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Retângulo 8">
                <a:extLst>
                  <a:ext uri="{FF2B5EF4-FFF2-40B4-BE49-F238E27FC236}">
                    <a16:creationId xmlns:a16="http://schemas.microsoft.com/office/drawing/2014/main" id="{248F2AC2-7DAA-4061-982A-0F2094E77B27}"/>
                  </a:ext>
                </a:extLst>
              </p:cNvPr>
              <p:cNvSpPr/>
              <p:nvPr/>
            </p:nvSpPr>
            <p:spPr>
              <a:xfrm>
                <a:off x="277502" y="3320120"/>
                <a:ext cx="1194494"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latin typeface="Cambria Math" panose="02040503050406030204" pitchFamily="18" charset="0"/>
                            </a:rPr>
                          </m:ctrlPr>
                        </m:fPr>
                        <m:num>
                          <m:r>
                            <a:rPr lang="pt-BR">
                              <a:latin typeface="Cambria Math" panose="02040503050406030204" pitchFamily="18" charset="0"/>
                            </a:rPr>
                            <m:t>1,5</m:t>
                          </m:r>
                          <m:r>
                            <a:rPr lang="pt-BR" i="0">
                              <a:latin typeface="Cambria Math" panose="02040503050406030204" pitchFamily="18" charset="0"/>
                            </a:rPr>
                            <m:t> </m:t>
                          </m:r>
                          <m:r>
                            <a:rPr lang="pt-BR" i="1">
                              <a:latin typeface="Cambria Math" panose="02040503050406030204" pitchFamily="18" charset="0"/>
                            </a:rPr>
                            <m:t>h𝑜𝑟𝑎𝑠</m:t>
                          </m:r>
                        </m:num>
                        <m:den>
                          <m:r>
                            <a:rPr lang="pt-BR" i="0">
                              <a:latin typeface="Cambria Math" panose="02040503050406030204" pitchFamily="18" charset="0"/>
                            </a:rPr>
                            <m:t>24 </m:t>
                          </m:r>
                          <m:r>
                            <a:rPr lang="pt-BR" i="1">
                              <a:latin typeface="Cambria Math" panose="02040503050406030204" pitchFamily="18" charset="0"/>
                            </a:rPr>
                            <m:t>h𝑜𝑟𝑎𝑠</m:t>
                          </m:r>
                        </m:den>
                      </m:f>
                    </m:oMath>
                  </m:oMathPara>
                </a14:m>
                <a:endParaRPr lang="pt-BR" dirty="0"/>
              </a:p>
            </p:txBody>
          </p:sp>
        </mc:Choice>
        <mc:Fallback>
          <p:sp>
            <p:nvSpPr>
              <p:cNvPr id="9" name="Retângulo 8">
                <a:extLst>
                  <a:ext uri="{FF2B5EF4-FFF2-40B4-BE49-F238E27FC236}">
                    <a16:creationId xmlns:a16="http://schemas.microsoft.com/office/drawing/2014/main" id="{248F2AC2-7DAA-4061-982A-0F2094E77B27}"/>
                  </a:ext>
                </a:extLst>
              </p:cNvPr>
              <p:cNvSpPr>
                <a:spLocks noRot="1" noChangeAspect="1" noMove="1" noResize="1" noEditPoints="1" noAdjustHandles="1" noChangeArrowheads="1" noChangeShapeType="1" noTextEdit="1"/>
              </p:cNvSpPr>
              <p:nvPr/>
            </p:nvSpPr>
            <p:spPr>
              <a:xfrm>
                <a:off x="277502" y="3320120"/>
                <a:ext cx="1194494" cy="618374"/>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0" name="Retângulo 9">
                <a:extLst>
                  <a:ext uri="{FF2B5EF4-FFF2-40B4-BE49-F238E27FC236}">
                    <a16:creationId xmlns:a16="http://schemas.microsoft.com/office/drawing/2014/main" id="{C5B8C3E0-DA8B-482B-894F-15D755F64708}"/>
                  </a:ext>
                </a:extLst>
              </p:cNvPr>
              <p:cNvSpPr/>
              <p:nvPr/>
            </p:nvSpPr>
            <p:spPr>
              <a:xfrm>
                <a:off x="1263764" y="3444641"/>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10" name="Retângulo 9">
                <a:extLst>
                  <a:ext uri="{FF2B5EF4-FFF2-40B4-BE49-F238E27FC236}">
                    <a16:creationId xmlns:a16="http://schemas.microsoft.com/office/drawing/2014/main" id="{C5B8C3E0-DA8B-482B-894F-15D755F64708}"/>
                  </a:ext>
                </a:extLst>
              </p:cNvPr>
              <p:cNvSpPr>
                <a:spLocks noRot="1" noChangeAspect="1" noMove="1" noResize="1" noEditPoints="1" noAdjustHandles="1" noChangeArrowheads="1" noChangeShapeType="1" noTextEdit="1"/>
              </p:cNvSpPr>
              <p:nvPr/>
            </p:nvSpPr>
            <p:spPr>
              <a:xfrm>
                <a:off x="1263764" y="3444641"/>
                <a:ext cx="410690"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1" name="Retângulo 10">
                <a:extLst>
                  <a:ext uri="{FF2B5EF4-FFF2-40B4-BE49-F238E27FC236}">
                    <a16:creationId xmlns:a16="http://schemas.microsoft.com/office/drawing/2014/main" id="{5B3E9391-FE94-478E-BD1D-D355B1B0BAE8}"/>
                  </a:ext>
                </a:extLst>
              </p:cNvPr>
              <p:cNvSpPr/>
              <p:nvPr/>
            </p:nvSpPr>
            <p:spPr>
              <a:xfrm>
                <a:off x="1469109" y="3321629"/>
                <a:ext cx="1071640"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latin typeface="Cambria Math" panose="02040503050406030204" pitchFamily="18" charset="0"/>
                            </a:rPr>
                          </m:ctrlPr>
                        </m:fPr>
                        <m:num>
                          <m:r>
                            <a:rPr lang="pt-BR">
                              <a:latin typeface="Cambria Math" panose="02040503050406030204" pitchFamily="18" charset="0"/>
                            </a:rPr>
                            <m:t>1</m:t>
                          </m:r>
                          <m:r>
                            <a:rPr lang="pt-BR" i="0">
                              <a:latin typeface="Cambria Math" panose="02040503050406030204" pitchFamily="18" charset="0"/>
                            </a:rPr>
                            <m:t> </m:t>
                          </m:r>
                          <m:r>
                            <a:rPr lang="pt-BR" i="1">
                              <a:latin typeface="Cambria Math" panose="02040503050406030204" pitchFamily="18" charset="0"/>
                            </a:rPr>
                            <m:t>𝑣𝑜𝑙𝑡𝑎</m:t>
                          </m:r>
                        </m:num>
                        <m:den>
                          <m:r>
                            <a:rPr lang="pt-BR" i="1">
                              <a:latin typeface="Cambria Math" panose="02040503050406030204" pitchFamily="18" charset="0"/>
                            </a:rPr>
                            <m:t>𝑥</m:t>
                          </m:r>
                          <m:r>
                            <a:rPr lang="pt-BR" i="0">
                              <a:latin typeface="Cambria Math" panose="02040503050406030204" pitchFamily="18" charset="0"/>
                            </a:rPr>
                            <m:t> </m:t>
                          </m:r>
                          <m:r>
                            <a:rPr lang="pt-BR" i="1">
                              <a:latin typeface="Cambria Math" panose="02040503050406030204" pitchFamily="18" charset="0"/>
                            </a:rPr>
                            <m:t>𝑣𝑜𝑙𝑡𝑎𝑠</m:t>
                          </m:r>
                        </m:den>
                      </m:f>
                    </m:oMath>
                  </m:oMathPara>
                </a14:m>
                <a:endParaRPr lang="pt-BR" dirty="0"/>
              </a:p>
            </p:txBody>
          </p:sp>
        </mc:Choice>
        <mc:Fallback>
          <p:sp>
            <p:nvSpPr>
              <p:cNvPr id="11" name="Retângulo 10">
                <a:extLst>
                  <a:ext uri="{FF2B5EF4-FFF2-40B4-BE49-F238E27FC236}">
                    <a16:creationId xmlns:a16="http://schemas.microsoft.com/office/drawing/2014/main" id="{5B3E9391-FE94-478E-BD1D-D355B1B0BAE8}"/>
                  </a:ext>
                </a:extLst>
              </p:cNvPr>
              <p:cNvSpPr>
                <a:spLocks noRot="1" noChangeAspect="1" noMove="1" noResize="1" noEditPoints="1" noAdjustHandles="1" noChangeArrowheads="1" noChangeShapeType="1" noTextEdit="1"/>
              </p:cNvSpPr>
              <p:nvPr/>
            </p:nvSpPr>
            <p:spPr>
              <a:xfrm>
                <a:off x="1469109" y="3321629"/>
                <a:ext cx="1071640" cy="618374"/>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2" name="Retângulo 11">
                <a:extLst>
                  <a:ext uri="{FF2B5EF4-FFF2-40B4-BE49-F238E27FC236}">
                    <a16:creationId xmlns:a16="http://schemas.microsoft.com/office/drawing/2014/main" id="{DFE2A62F-0378-4482-97FD-FF3B17DD6A66}"/>
                  </a:ext>
                </a:extLst>
              </p:cNvPr>
              <p:cNvSpPr/>
              <p:nvPr/>
            </p:nvSpPr>
            <p:spPr>
              <a:xfrm>
                <a:off x="2349189" y="3462929"/>
                <a:ext cx="4315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12" name="Retângulo 11">
                <a:extLst>
                  <a:ext uri="{FF2B5EF4-FFF2-40B4-BE49-F238E27FC236}">
                    <a16:creationId xmlns:a16="http://schemas.microsoft.com/office/drawing/2014/main" id="{DFE2A62F-0378-4482-97FD-FF3B17DD6A66}"/>
                  </a:ext>
                </a:extLst>
              </p:cNvPr>
              <p:cNvSpPr>
                <a:spLocks noRot="1" noChangeAspect="1" noMove="1" noResize="1" noEditPoints="1" noAdjustHandles="1" noChangeArrowheads="1" noChangeShapeType="1" noTextEdit="1"/>
              </p:cNvSpPr>
              <p:nvPr/>
            </p:nvSpPr>
            <p:spPr>
              <a:xfrm>
                <a:off x="2349189" y="3462929"/>
                <a:ext cx="431528"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3" name="Retângulo 12">
                <a:extLst>
                  <a:ext uri="{FF2B5EF4-FFF2-40B4-BE49-F238E27FC236}">
                    <a16:creationId xmlns:a16="http://schemas.microsoft.com/office/drawing/2014/main" id="{3FBF4BF9-8456-427E-86E6-FE724B267FA3}"/>
                  </a:ext>
                </a:extLst>
              </p:cNvPr>
              <p:cNvSpPr/>
              <p:nvPr/>
            </p:nvSpPr>
            <p:spPr>
              <a:xfrm>
                <a:off x="2564953" y="3424153"/>
                <a:ext cx="11944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1,5</m:t>
                      </m:r>
                      <m:r>
                        <a:rPr lang="pt-BR" i="0">
                          <a:latin typeface="Cambria Math" panose="02040503050406030204" pitchFamily="18" charset="0"/>
                        </a:rPr>
                        <m:t> </m:t>
                      </m:r>
                      <m:r>
                        <a:rPr lang="pt-BR" i="1">
                          <a:latin typeface="Cambria Math" panose="02040503050406030204" pitchFamily="18" charset="0"/>
                        </a:rPr>
                        <m:t>h𝑜𝑟𝑎𝑠</m:t>
                      </m:r>
                    </m:oMath>
                  </m:oMathPara>
                </a14:m>
                <a:endParaRPr lang="pt-BR" dirty="0"/>
              </a:p>
            </p:txBody>
          </p:sp>
        </mc:Choice>
        <mc:Fallback>
          <p:sp>
            <p:nvSpPr>
              <p:cNvPr id="13" name="Retângulo 12">
                <a:extLst>
                  <a:ext uri="{FF2B5EF4-FFF2-40B4-BE49-F238E27FC236}">
                    <a16:creationId xmlns:a16="http://schemas.microsoft.com/office/drawing/2014/main" id="{3FBF4BF9-8456-427E-86E6-FE724B267FA3}"/>
                  </a:ext>
                </a:extLst>
              </p:cNvPr>
              <p:cNvSpPr>
                <a:spLocks noRot="1" noChangeAspect="1" noMove="1" noResize="1" noEditPoints="1" noAdjustHandles="1" noChangeArrowheads="1" noChangeShapeType="1" noTextEdit="1"/>
              </p:cNvSpPr>
              <p:nvPr/>
            </p:nvSpPr>
            <p:spPr>
              <a:xfrm>
                <a:off x="2564953" y="3424153"/>
                <a:ext cx="1194494"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4" name="Retângulo 13">
                <a:extLst>
                  <a:ext uri="{FF2B5EF4-FFF2-40B4-BE49-F238E27FC236}">
                    <a16:creationId xmlns:a16="http://schemas.microsoft.com/office/drawing/2014/main" id="{07090552-E845-478E-A216-5E2276B3CAEF}"/>
                  </a:ext>
                </a:extLst>
              </p:cNvPr>
              <p:cNvSpPr/>
              <p:nvPr/>
            </p:nvSpPr>
            <p:spPr>
              <a:xfrm>
                <a:off x="3558110" y="3430909"/>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14" name="Retângulo 13">
                <a:extLst>
                  <a:ext uri="{FF2B5EF4-FFF2-40B4-BE49-F238E27FC236}">
                    <a16:creationId xmlns:a16="http://schemas.microsoft.com/office/drawing/2014/main" id="{07090552-E845-478E-A216-5E2276B3CAEF}"/>
                  </a:ext>
                </a:extLst>
              </p:cNvPr>
              <p:cNvSpPr>
                <a:spLocks noRot="1" noChangeAspect="1" noMove="1" noResize="1" noEditPoints="1" noAdjustHandles="1" noChangeArrowheads="1" noChangeShapeType="1" noTextEdit="1"/>
              </p:cNvSpPr>
              <p:nvPr/>
            </p:nvSpPr>
            <p:spPr>
              <a:xfrm>
                <a:off x="3558110" y="3430909"/>
                <a:ext cx="402674" cy="369332"/>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5" name="Retângulo 14">
                <a:extLst>
                  <a:ext uri="{FF2B5EF4-FFF2-40B4-BE49-F238E27FC236}">
                    <a16:creationId xmlns:a16="http://schemas.microsoft.com/office/drawing/2014/main" id="{82805CF6-617E-4C4D-ACE8-29056FDA2656}"/>
                  </a:ext>
                </a:extLst>
              </p:cNvPr>
              <p:cNvSpPr/>
              <p:nvPr/>
            </p:nvSpPr>
            <p:spPr>
              <a:xfrm>
                <a:off x="3783651" y="3415009"/>
                <a:ext cx="10716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latin typeface="Cambria Math" panose="02040503050406030204" pitchFamily="18" charset="0"/>
                        </a:rPr>
                        <m:t>𝑥</m:t>
                      </m:r>
                      <m:r>
                        <a:rPr lang="pt-BR" i="0">
                          <a:latin typeface="Cambria Math" panose="02040503050406030204" pitchFamily="18" charset="0"/>
                        </a:rPr>
                        <m:t> </m:t>
                      </m:r>
                      <m:r>
                        <a:rPr lang="pt-BR" i="1">
                          <a:latin typeface="Cambria Math" panose="02040503050406030204" pitchFamily="18" charset="0"/>
                        </a:rPr>
                        <m:t>𝑣𝑜𝑙𝑡𝑎𝑠</m:t>
                      </m:r>
                    </m:oMath>
                  </m:oMathPara>
                </a14:m>
                <a:endParaRPr lang="pt-BR" dirty="0"/>
              </a:p>
            </p:txBody>
          </p:sp>
        </mc:Choice>
        <mc:Fallback>
          <p:sp>
            <p:nvSpPr>
              <p:cNvPr id="15" name="Retângulo 14">
                <a:extLst>
                  <a:ext uri="{FF2B5EF4-FFF2-40B4-BE49-F238E27FC236}">
                    <a16:creationId xmlns:a16="http://schemas.microsoft.com/office/drawing/2014/main" id="{82805CF6-617E-4C4D-ACE8-29056FDA2656}"/>
                  </a:ext>
                </a:extLst>
              </p:cNvPr>
              <p:cNvSpPr>
                <a:spLocks noRot="1" noChangeAspect="1" noMove="1" noResize="1" noEditPoints="1" noAdjustHandles="1" noChangeArrowheads="1" noChangeShapeType="1" noTextEdit="1"/>
              </p:cNvSpPr>
              <p:nvPr/>
            </p:nvSpPr>
            <p:spPr>
              <a:xfrm>
                <a:off x="3783651" y="3415009"/>
                <a:ext cx="1071640" cy="36933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6" name="Retângulo 15">
                <a:extLst>
                  <a:ext uri="{FF2B5EF4-FFF2-40B4-BE49-F238E27FC236}">
                    <a16:creationId xmlns:a16="http://schemas.microsoft.com/office/drawing/2014/main" id="{D8C99E71-78C1-4C67-A977-8B3466F87308}"/>
                  </a:ext>
                </a:extLst>
              </p:cNvPr>
              <p:cNvSpPr/>
              <p:nvPr/>
            </p:nvSpPr>
            <p:spPr>
              <a:xfrm>
                <a:off x="4649946" y="3415009"/>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16" name="Retângulo 15">
                <a:extLst>
                  <a:ext uri="{FF2B5EF4-FFF2-40B4-BE49-F238E27FC236}">
                    <a16:creationId xmlns:a16="http://schemas.microsoft.com/office/drawing/2014/main" id="{D8C99E71-78C1-4C67-A977-8B3466F87308}"/>
                  </a:ext>
                </a:extLst>
              </p:cNvPr>
              <p:cNvSpPr>
                <a:spLocks noRot="1" noChangeAspect="1" noMove="1" noResize="1" noEditPoints="1" noAdjustHandles="1" noChangeArrowheads="1" noChangeShapeType="1" noTextEdit="1"/>
              </p:cNvSpPr>
              <p:nvPr/>
            </p:nvSpPr>
            <p:spPr>
              <a:xfrm>
                <a:off x="4649946" y="3415009"/>
                <a:ext cx="410690" cy="369332"/>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7" name="Retângulo 16">
                <a:extLst>
                  <a:ext uri="{FF2B5EF4-FFF2-40B4-BE49-F238E27FC236}">
                    <a16:creationId xmlns:a16="http://schemas.microsoft.com/office/drawing/2014/main" id="{338F78E0-1BDB-445A-A70D-0D2D9966F72A}"/>
                  </a:ext>
                </a:extLst>
              </p:cNvPr>
              <p:cNvSpPr/>
              <p:nvPr/>
            </p:nvSpPr>
            <p:spPr>
              <a:xfrm>
                <a:off x="4879495" y="3416795"/>
                <a:ext cx="11464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24</m:t>
                      </m:r>
                      <m:r>
                        <a:rPr lang="pt-BR" i="0">
                          <a:latin typeface="Cambria Math" panose="02040503050406030204" pitchFamily="18" charset="0"/>
                        </a:rPr>
                        <m:t> </m:t>
                      </m:r>
                      <m:r>
                        <a:rPr lang="pt-BR" i="1">
                          <a:latin typeface="Cambria Math" panose="02040503050406030204" pitchFamily="18" charset="0"/>
                        </a:rPr>
                        <m:t>h𝑜𝑟𝑎𝑠</m:t>
                      </m:r>
                    </m:oMath>
                  </m:oMathPara>
                </a14:m>
                <a:endParaRPr lang="pt-BR" dirty="0"/>
              </a:p>
            </p:txBody>
          </p:sp>
        </mc:Choice>
        <mc:Fallback>
          <p:sp>
            <p:nvSpPr>
              <p:cNvPr id="17" name="Retângulo 16">
                <a:extLst>
                  <a:ext uri="{FF2B5EF4-FFF2-40B4-BE49-F238E27FC236}">
                    <a16:creationId xmlns:a16="http://schemas.microsoft.com/office/drawing/2014/main" id="{338F78E0-1BDB-445A-A70D-0D2D9966F72A}"/>
                  </a:ext>
                </a:extLst>
              </p:cNvPr>
              <p:cNvSpPr>
                <a:spLocks noRot="1" noChangeAspect="1" noMove="1" noResize="1" noEditPoints="1" noAdjustHandles="1" noChangeArrowheads="1" noChangeShapeType="1" noTextEdit="1"/>
              </p:cNvSpPr>
              <p:nvPr/>
            </p:nvSpPr>
            <p:spPr>
              <a:xfrm>
                <a:off x="4879495" y="3416795"/>
                <a:ext cx="1146403" cy="369332"/>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8" name="Retângulo 17">
                <a:extLst>
                  <a:ext uri="{FF2B5EF4-FFF2-40B4-BE49-F238E27FC236}">
                    <a16:creationId xmlns:a16="http://schemas.microsoft.com/office/drawing/2014/main" id="{8928C37F-CC39-4C60-8A6E-9473CEF575D6}"/>
                  </a:ext>
                </a:extLst>
              </p:cNvPr>
              <p:cNvSpPr/>
              <p:nvPr/>
            </p:nvSpPr>
            <p:spPr>
              <a:xfrm>
                <a:off x="5824561" y="3415009"/>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18" name="Retângulo 17">
                <a:extLst>
                  <a:ext uri="{FF2B5EF4-FFF2-40B4-BE49-F238E27FC236}">
                    <a16:creationId xmlns:a16="http://schemas.microsoft.com/office/drawing/2014/main" id="{8928C37F-CC39-4C60-8A6E-9473CEF575D6}"/>
                  </a:ext>
                </a:extLst>
              </p:cNvPr>
              <p:cNvSpPr>
                <a:spLocks noRot="1" noChangeAspect="1" noMove="1" noResize="1" noEditPoints="1" noAdjustHandles="1" noChangeArrowheads="1" noChangeShapeType="1" noTextEdit="1"/>
              </p:cNvSpPr>
              <p:nvPr/>
            </p:nvSpPr>
            <p:spPr>
              <a:xfrm>
                <a:off x="5824561" y="3415009"/>
                <a:ext cx="402674" cy="369332"/>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9" name="Retângulo 18">
                <a:extLst>
                  <a:ext uri="{FF2B5EF4-FFF2-40B4-BE49-F238E27FC236}">
                    <a16:creationId xmlns:a16="http://schemas.microsoft.com/office/drawing/2014/main" id="{DC6C7065-C1FB-418F-8C7C-64F42677B578}"/>
                  </a:ext>
                </a:extLst>
              </p:cNvPr>
              <p:cNvSpPr/>
              <p:nvPr/>
            </p:nvSpPr>
            <p:spPr>
              <a:xfrm>
                <a:off x="6025898" y="3418995"/>
                <a:ext cx="9629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1</m:t>
                      </m:r>
                      <m:r>
                        <a:rPr lang="pt-BR" i="0">
                          <a:latin typeface="Cambria Math" panose="02040503050406030204" pitchFamily="18" charset="0"/>
                        </a:rPr>
                        <m:t> </m:t>
                      </m:r>
                      <m:r>
                        <a:rPr lang="pt-BR" i="1">
                          <a:latin typeface="Cambria Math" panose="02040503050406030204" pitchFamily="18" charset="0"/>
                        </a:rPr>
                        <m:t>𝑣𝑜𝑙𝑡𝑎</m:t>
                      </m:r>
                    </m:oMath>
                  </m:oMathPara>
                </a14:m>
                <a:endParaRPr lang="pt-BR" dirty="0"/>
              </a:p>
            </p:txBody>
          </p:sp>
        </mc:Choice>
        <mc:Fallback>
          <p:sp>
            <p:nvSpPr>
              <p:cNvPr id="19" name="Retângulo 18">
                <a:extLst>
                  <a:ext uri="{FF2B5EF4-FFF2-40B4-BE49-F238E27FC236}">
                    <a16:creationId xmlns:a16="http://schemas.microsoft.com/office/drawing/2014/main" id="{DC6C7065-C1FB-418F-8C7C-64F42677B578}"/>
                  </a:ext>
                </a:extLst>
              </p:cNvPr>
              <p:cNvSpPr>
                <a:spLocks noRot="1" noChangeAspect="1" noMove="1" noResize="1" noEditPoints="1" noAdjustHandles="1" noChangeArrowheads="1" noChangeShapeType="1" noTextEdit="1"/>
              </p:cNvSpPr>
              <p:nvPr/>
            </p:nvSpPr>
            <p:spPr>
              <a:xfrm>
                <a:off x="6025898" y="3418995"/>
                <a:ext cx="962956" cy="369332"/>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0" name="Retângulo 19">
                <a:extLst>
                  <a:ext uri="{FF2B5EF4-FFF2-40B4-BE49-F238E27FC236}">
                    <a16:creationId xmlns:a16="http://schemas.microsoft.com/office/drawing/2014/main" id="{F9DBA178-3A05-472B-90EA-BEF6D1CCD3E0}"/>
                  </a:ext>
                </a:extLst>
              </p:cNvPr>
              <p:cNvSpPr/>
              <p:nvPr/>
            </p:nvSpPr>
            <p:spPr>
              <a:xfrm>
                <a:off x="6797880" y="3437529"/>
                <a:ext cx="4315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20" name="Retângulo 19">
                <a:extLst>
                  <a:ext uri="{FF2B5EF4-FFF2-40B4-BE49-F238E27FC236}">
                    <a16:creationId xmlns:a16="http://schemas.microsoft.com/office/drawing/2014/main" id="{F9DBA178-3A05-472B-90EA-BEF6D1CCD3E0}"/>
                  </a:ext>
                </a:extLst>
              </p:cNvPr>
              <p:cNvSpPr>
                <a:spLocks noRot="1" noChangeAspect="1" noMove="1" noResize="1" noEditPoints="1" noAdjustHandles="1" noChangeArrowheads="1" noChangeShapeType="1" noTextEdit="1"/>
              </p:cNvSpPr>
              <p:nvPr/>
            </p:nvSpPr>
            <p:spPr>
              <a:xfrm>
                <a:off x="6797880" y="3437529"/>
                <a:ext cx="431528" cy="369332"/>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1" name="Retângulo 20">
                <a:extLst>
                  <a:ext uri="{FF2B5EF4-FFF2-40B4-BE49-F238E27FC236}">
                    <a16:creationId xmlns:a16="http://schemas.microsoft.com/office/drawing/2014/main" id="{8F80EB66-B793-493F-A91D-1D3578D6B8A8}"/>
                  </a:ext>
                </a:extLst>
              </p:cNvPr>
              <p:cNvSpPr/>
              <p:nvPr/>
            </p:nvSpPr>
            <p:spPr>
              <a:xfrm>
                <a:off x="7045415" y="3424153"/>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latin typeface="Cambria Math" panose="02040503050406030204" pitchFamily="18" charset="0"/>
                        </a:rPr>
                        <m:t>𝑥</m:t>
                      </m:r>
                    </m:oMath>
                  </m:oMathPara>
                </a14:m>
                <a:endParaRPr lang="pt-BR" dirty="0"/>
              </a:p>
            </p:txBody>
          </p:sp>
        </mc:Choice>
        <mc:Fallback>
          <p:sp>
            <p:nvSpPr>
              <p:cNvPr id="21" name="Retângulo 20">
                <a:extLst>
                  <a:ext uri="{FF2B5EF4-FFF2-40B4-BE49-F238E27FC236}">
                    <a16:creationId xmlns:a16="http://schemas.microsoft.com/office/drawing/2014/main" id="{8F80EB66-B793-493F-A91D-1D3578D6B8A8}"/>
                  </a:ext>
                </a:extLst>
              </p:cNvPr>
              <p:cNvSpPr>
                <a:spLocks noRot="1" noChangeAspect="1" noMove="1" noResize="1" noEditPoints="1" noAdjustHandles="1" noChangeArrowheads="1" noChangeShapeType="1" noTextEdit="1"/>
              </p:cNvSpPr>
              <p:nvPr/>
            </p:nvSpPr>
            <p:spPr>
              <a:xfrm>
                <a:off x="7045415" y="3424153"/>
                <a:ext cx="367985" cy="369332"/>
              </a:xfrm>
              <a:prstGeom prst="rect">
                <a:avLst/>
              </a:prstGeom>
              <a:blipFill>
                <a:blip r:embed="rId1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2" name="Retângulo 21">
                <a:extLst>
                  <a:ext uri="{FF2B5EF4-FFF2-40B4-BE49-F238E27FC236}">
                    <a16:creationId xmlns:a16="http://schemas.microsoft.com/office/drawing/2014/main" id="{0300ADB7-086C-40BF-B01F-4F3504FF3F11}"/>
                  </a:ext>
                </a:extLst>
              </p:cNvPr>
              <p:cNvSpPr/>
              <p:nvPr/>
            </p:nvSpPr>
            <p:spPr>
              <a:xfrm>
                <a:off x="7271598" y="3444641"/>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22" name="Retângulo 21">
                <a:extLst>
                  <a:ext uri="{FF2B5EF4-FFF2-40B4-BE49-F238E27FC236}">
                    <a16:creationId xmlns:a16="http://schemas.microsoft.com/office/drawing/2014/main" id="{0300ADB7-086C-40BF-B01F-4F3504FF3F11}"/>
                  </a:ext>
                </a:extLst>
              </p:cNvPr>
              <p:cNvSpPr>
                <a:spLocks noRot="1" noChangeAspect="1" noMove="1" noResize="1" noEditPoints="1" noAdjustHandles="1" noChangeArrowheads="1" noChangeShapeType="1" noTextEdit="1"/>
              </p:cNvSpPr>
              <p:nvPr/>
            </p:nvSpPr>
            <p:spPr>
              <a:xfrm>
                <a:off x="7271598" y="3444641"/>
                <a:ext cx="410690" cy="369332"/>
              </a:xfrm>
              <a:prstGeom prst="rect">
                <a:avLst/>
              </a:prstGeom>
              <a:blipFill>
                <a:blip r:embed="rId15"/>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3" name="Retângulo 22">
                <a:extLst>
                  <a:ext uri="{FF2B5EF4-FFF2-40B4-BE49-F238E27FC236}">
                    <a16:creationId xmlns:a16="http://schemas.microsoft.com/office/drawing/2014/main" id="{96541314-DBDC-4059-B955-70395D513E7F}"/>
                  </a:ext>
                </a:extLst>
              </p:cNvPr>
              <p:cNvSpPr/>
              <p:nvPr/>
            </p:nvSpPr>
            <p:spPr>
              <a:xfrm>
                <a:off x="7476943" y="3323820"/>
                <a:ext cx="2190792" cy="647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latin typeface="Cambria Math" panose="02040503050406030204" pitchFamily="18" charset="0"/>
                            </a:rPr>
                          </m:ctrlPr>
                        </m:fPr>
                        <m:num>
                          <m:r>
                            <a:rPr lang="pt-BR">
                              <a:latin typeface="Cambria Math" panose="02040503050406030204" pitchFamily="18" charset="0"/>
                            </a:rPr>
                            <m:t>24</m:t>
                          </m:r>
                          <m:r>
                            <a:rPr lang="pt-BR" i="0">
                              <a:latin typeface="Cambria Math" panose="02040503050406030204" pitchFamily="18" charset="0"/>
                            </a:rPr>
                            <m:t> </m:t>
                          </m:r>
                          <m:r>
                            <a:rPr lang="pt-BR" i="1">
                              <a:latin typeface="Cambria Math" panose="02040503050406030204" pitchFamily="18" charset="0"/>
                            </a:rPr>
                            <m:t>h𝑜𝑟𝑎𝑠</m:t>
                          </m:r>
                          <m:r>
                            <a:rPr lang="pt-BR" i="0">
                              <a:latin typeface="Cambria Math" panose="02040503050406030204" pitchFamily="18" charset="0"/>
                            </a:rPr>
                            <m:t> ×1 </m:t>
                          </m:r>
                          <m:r>
                            <a:rPr lang="pt-BR" i="1">
                              <a:latin typeface="Cambria Math" panose="02040503050406030204" pitchFamily="18" charset="0"/>
                            </a:rPr>
                            <m:t>𝑣𝑜𝑙𝑡𝑎</m:t>
                          </m:r>
                        </m:num>
                        <m:den>
                          <m:r>
                            <a:rPr lang="pt-BR" i="0">
                              <a:latin typeface="Cambria Math" panose="02040503050406030204" pitchFamily="18" charset="0"/>
                            </a:rPr>
                            <m:t>1,5 </m:t>
                          </m:r>
                          <m:r>
                            <a:rPr lang="pt-BR" i="1">
                              <a:latin typeface="Cambria Math" panose="02040503050406030204" pitchFamily="18" charset="0"/>
                            </a:rPr>
                            <m:t>h𝑜𝑟𝑎𝑠</m:t>
                          </m:r>
                        </m:den>
                      </m:f>
                    </m:oMath>
                  </m:oMathPara>
                </a14:m>
                <a:endParaRPr lang="pt-BR" dirty="0"/>
              </a:p>
            </p:txBody>
          </p:sp>
        </mc:Choice>
        <mc:Fallback>
          <p:sp>
            <p:nvSpPr>
              <p:cNvPr id="23" name="Retângulo 22">
                <a:extLst>
                  <a:ext uri="{FF2B5EF4-FFF2-40B4-BE49-F238E27FC236}">
                    <a16:creationId xmlns:a16="http://schemas.microsoft.com/office/drawing/2014/main" id="{96541314-DBDC-4059-B955-70395D513E7F}"/>
                  </a:ext>
                </a:extLst>
              </p:cNvPr>
              <p:cNvSpPr>
                <a:spLocks noRot="1" noChangeAspect="1" noMove="1" noResize="1" noEditPoints="1" noAdjustHandles="1" noChangeArrowheads="1" noChangeShapeType="1" noTextEdit="1"/>
              </p:cNvSpPr>
              <p:nvPr/>
            </p:nvSpPr>
            <p:spPr>
              <a:xfrm>
                <a:off x="7476943" y="3323820"/>
                <a:ext cx="2190792" cy="647550"/>
              </a:xfrm>
              <a:prstGeom prst="rect">
                <a:avLst/>
              </a:prstGeom>
              <a:blipFill>
                <a:blip r:embed="rId1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4" name="Retângulo 23">
                <a:extLst>
                  <a:ext uri="{FF2B5EF4-FFF2-40B4-BE49-F238E27FC236}">
                    <a16:creationId xmlns:a16="http://schemas.microsoft.com/office/drawing/2014/main" id="{CF4241D4-7D07-4B90-8B5F-21584BB33348}"/>
                  </a:ext>
                </a:extLst>
              </p:cNvPr>
              <p:cNvSpPr/>
              <p:nvPr/>
            </p:nvSpPr>
            <p:spPr>
              <a:xfrm>
                <a:off x="9462390" y="342415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oMath>
                  </m:oMathPara>
                </a14:m>
                <a:endParaRPr lang="pt-BR" dirty="0"/>
              </a:p>
            </p:txBody>
          </p:sp>
        </mc:Choice>
        <mc:Fallback>
          <p:sp>
            <p:nvSpPr>
              <p:cNvPr id="24" name="Retângulo 23">
                <a:extLst>
                  <a:ext uri="{FF2B5EF4-FFF2-40B4-BE49-F238E27FC236}">
                    <a16:creationId xmlns:a16="http://schemas.microsoft.com/office/drawing/2014/main" id="{CF4241D4-7D07-4B90-8B5F-21584BB33348}"/>
                  </a:ext>
                </a:extLst>
              </p:cNvPr>
              <p:cNvSpPr>
                <a:spLocks noRot="1" noChangeAspect="1" noMove="1" noResize="1" noEditPoints="1" noAdjustHandles="1" noChangeArrowheads="1" noChangeShapeType="1" noTextEdit="1"/>
              </p:cNvSpPr>
              <p:nvPr/>
            </p:nvSpPr>
            <p:spPr>
              <a:xfrm>
                <a:off x="9462390" y="3424153"/>
                <a:ext cx="410690" cy="369332"/>
              </a:xfrm>
              <a:prstGeom prst="rect">
                <a:avLst/>
              </a:prstGeom>
              <a:blipFill>
                <a:blip r:embed="rId17"/>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5" name="Retângulo 24">
                <a:extLst>
                  <a:ext uri="{FF2B5EF4-FFF2-40B4-BE49-F238E27FC236}">
                    <a16:creationId xmlns:a16="http://schemas.microsoft.com/office/drawing/2014/main" id="{9A1FA495-4562-4AF0-8B3F-3F1EED713D11}"/>
                  </a:ext>
                </a:extLst>
              </p:cNvPr>
              <p:cNvSpPr/>
              <p:nvPr/>
            </p:nvSpPr>
            <p:spPr>
              <a:xfrm>
                <a:off x="9705090" y="3407651"/>
                <a:ext cx="11976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16</m:t>
                      </m:r>
                      <m:r>
                        <a:rPr lang="pt-BR" i="0">
                          <a:latin typeface="Cambria Math" panose="02040503050406030204" pitchFamily="18" charset="0"/>
                        </a:rPr>
                        <m:t> </m:t>
                      </m:r>
                      <m:r>
                        <a:rPr lang="pt-BR" i="1">
                          <a:latin typeface="Cambria Math" panose="02040503050406030204" pitchFamily="18" charset="0"/>
                        </a:rPr>
                        <m:t>𝑣𝑜𝑙𝑡𝑎𝑠</m:t>
                      </m:r>
                    </m:oMath>
                  </m:oMathPara>
                </a14:m>
                <a:endParaRPr lang="pt-BR" dirty="0"/>
              </a:p>
            </p:txBody>
          </p:sp>
        </mc:Choice>
        <mc:Fallback>
          <p:sp>
            <p:nvSpPr>
              <p:cNvPr id="25" name="Retângulo 24">
                <a:extLst>
                  <a:ext uri="{FF2B5EF4-FFF2-40B4-BE49-F238E27FC236}">
                    <a16:creationId xmlns:a16="http://schemas.microsoft.com/office/drawing/2014/main" id="{9A1FA495-4562-4AF0-8B3F-3F1EED713D11}"/>
                  </a:ext>
                </a:extLst>
              </p:cNvPr>
              <p:cNvSpPr>
                <a:spLocks noRot="1" noChangeAspect="1" noMove="1" noResize="1" noEditPoints="1" noAdjustHandles="1" noChangeArrowheads="1" noChangeShapeType="1" noTextEdit="1"/>
              </p:cNvSpPr>
              <p:nvPr/>
            </p:nvSpPr>
            <p:spPr>
              <a:xfrm>
                <a:off x="9705090" y="3407651"/>
                <a:ext cx="1197699" cy="369332"/>
              </a:xfrm>
              <a:prstGeom prst="rect">
                <a:avLst/>
              </a:prstGeom>
              <a:blipFill>
                <a:blip r:embed="rId18"/>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59004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2" presetClass="entr" presetSubtype="4"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D6EDAF6-4618-4E8E-8B54-33939020D566}"/>
              </a:ext>
            </a:extLst>
          </p:cNvPr>
          <p:cNvSpPr/>
          <p:nvPr/>
        </p:nvSpPr>
        <p:spPr>
          <a:xfrm>
            <a:off x="174171" y="282553"/>
            <a:ext cx="8205093" cy="1843774"/>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Questão 8) (1 ponto) </a:t>
            </a:r>
            <a:r>
              <a:rPr lang="pt-PT" sz="1600" dirty="0">
                <a:latin typeface="Arial" panose="020B0604020202020204" pitchFamily="34" charset="0"/>
                <a:ea typeface="Times New Roman" panose="02020603050405020304" pitchFamily="18" charset="0"/>
              </a:rPr>
              <a:t>A cada ano cresce o número de queimadas no Brasil e no mundo. Cerca de 90% (noventa por cento) das queimadas são provocadas pelo homem. O fogo é muito utilizado para desmatar e substituir a vegetação natural por culturas agrícolas e pastagens. O estudo dos efeitos das queimadas no clima, no meio ambiente e na saúde humana é muito importante. As áreas queimadas e os incêndios podem ser identificados em imagens de satélites.</a:t>
            </a:r>
            <a:endParaRPr lang="pt-BR" sz="1600" dirty="0"/>
          </a:p>
        </p:txBody>
      </p:sp>
      <p:pic>
        <p:nvPicPr>
          <p:cNvPr id="5" name="Imagem 4" descr="Descrição: Incendio_16-03-11_PARA_CANALLE">
            <a:extLst>
              <a:ext uri="{FF2B5EF4-FFF2-40B4-BE49-F238E27FC236}">
                <a16:creationId xmlns:a16="http://schemas.microsoft.com/office/drawing/2014/main" id="{87A0DDA0-33F1-4406-8174-F011358D9B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7735" y="2376909"/>
            <a:ext cx="3174302" cy="3268796"/>
          </a:xfrm>
          <a:prstGeom prst="rect">
            <a:avLst/>
          </a:prstGeom>
          <a:noFill/>
          <a:ln>
            <a:noFill/>
          </a:ln>
        </p:spPr>
      </p:pic>
      <p:sp>
        <p:nvSpPr>
          <p:cNvPr id="3" name="Retângulo 2">
            <a:extLst>
              <a:ext uri="{FF2B5EF4-FFF2-40B4-BE49-F238E27FC236}">
                <a16:creationId xmlns:a16="http://schemas.microsoft.com/office/drawing/2014/main" id="{73D288F0-0F7C-4BA8-89E5-C7D8B93AEAAC}"/>
              </a:ext>
            </a:extLst>
          </p:cNvPr>
          <p:cNvSpPr/>
          <p:nvPr/>
        </p:nvSpPr>
        <p:spPr>
          <a:xfrm>
            <a:off x="165462" y="2093088"/>
            <a:ext cx="8220891" cy="1252843"/>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Pergunta 8a) (0,25 ponto cada acerto)</a:t>
            </a:r>
            <a:r>
              <a:rPr lang="pt-BR" sz="1600" dirty="0">
                <a:latin typeface="Arial" panose="020B0604020202020204" pitchFamily="34" charset="0"/>
                <a:ea typeface="Times New Roman" panose="02020603050405020304" pitchFamily="18" charset="0"/>
              </a:rPr>
              <a:t>  Faça um </a:t>
            </a:r>
            <a:r>
              <a:rPr lang="pt-BR" sz="1600" b="1" dirty="0">
                <a:effectLst/>
                <a:latin typeface="Arial" panose="020B0604020202020204" pitchFamily="34" charset="0"/>
                <a:ea typeface="Times New Roman" panose="02020603050405020304" pitchFamily="18" charset="0"/>
              </a:rPr>
              <a:t>X</a:t>
            </a:r>
            <a:r>
              <a:rPr lang="pt-BR" sz="1600" dirty="0">
                <a:latin typeface="Arial" panose="020B0604020202020204" pitchFamily="34" charset="0"/>
                <a:ea typeface="Times New Roman" panose="02020603050405020304" pitchFamily="18" charset="0"/>
              </a:rPr>
              <a:t> na parte da imagem que representa a fumaça de um incêndio (área cinza e de forma alongada) e um </a:t>
            </a:r>
            <a:r>
              <a:rPr lang="pt-BR" sz="1600" b="1" dirty="0">
                <a:effectLst/>
                <a:latin typeface="Arial" panose="020B0604020202020204" pitchFamily="34" charset="0"/>
                <a:ea typeface="Times New Roman" panose="02020603050405020304" pitchFamily="18" charset="0"/>
              </a:rPr>
              <a:t>Y</a:t>
            </a:r>
            <a:r>
              <a:rPr lang="pt-BR" sz="1600" dirty="0">
                <a:latin typeface="Arial" panose="020B0604020202020204" pitchFamily="34" charset="0"/>
                <a:ea typeface="Times New Roman" panose="02020603050405020304" pitchFamily="18" charset="0"/>
              </a:rPr>
              <a:t> naquela que representa uma área já queimada (áreas mais escuras, pretas, com diferentes formas geométricas).</a:t>
            </a:r>
            <a:endParaRPr lang="pt-BR" sz="1600" dirty="0"/>
          </a:p>
        </p:txBody>
      </p:sp>
      <p:sp>
        <p:nvSpPr>
          <p:cNvPr id="6" name="Retângulo 5">
            <a:extLst>
              <a:ext uri="{FF2B5EF4-FFF2-40B4-BE49-F238E27FC236}">
                <a16:creationId xmlns:a16="http://schemas.microsoft.com/office/drawing/2014/main" id="{77C66EC6-257C-4E53-BF5D-37BCA8E94A17}"/>
              </a:ext>
            </a:extLst>
          </p:cNvPr>
          <p:cNvSpPr/>
          <p:nvPr/>
        </p:nvSpPr>
        <p:spPr>
          <a:xfrm>
            <a:off x="180143" y="3349675"/>
            <a:ext cx="6821547" cy="369332"/>
          </a:xfrm>
          <a:prstGeom prst="rect">
            <a:avLst/>
          </a:prstGeom>
        </p:spPr>
        <p:txBody>
          <a:bodyPr wrap="square">
            <a:spAutoFit/>
          </a:bodyPr>
          <a:lstStyle/>
          <a:p>
            <a:pPr algn="just">
              <a:lnSpc>
                <a:spcPct val="120000"/>
              </a:lnSpc>
            </a:pP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Observação: O Y pode estar sobre qualquer uma das 4 áreas pretas.</a:t>
            </a:r>
            <a:endParaRPr lang="pt-BR" sz="1600" dirty="0">
              <a:latin typeface="Arial" panose="020B0604020202020204" pitchFamily="34" charset="0"/>
              <a:cs typeface="Arial" panose="020B0604020202020204" pitchFamily="34" charset="0"/>
            </a:endParaRPr>
          </a:p>
        </p:txBody>
      </p:sp>
      <p:sp>
        <p:nvSpPr>
          <p:cNvPr id="8" name="Caixa de texto 629">
            <a:extLst>
              <a:ext uri="{FF2B5EF4-FFF2-40B4-BE49-F238E27FC236}">
                <a16:creationId xmlns:a16="http://schemas.microsoft.com/office/drawing/2014/main" id="{1D0C5FED-352F-4323-8D53-56670807D990}"/>
              </a:ext>
            </a:extLst>
          </p:cNvPr>
          <p:cNvSpPr txBox="1"/>
          <p:nvPr/>
        </p:nvSpPr>
        <p:spPr>
          <a:xfrm>
            <a:off x="9348286" y="3899892"/>
            <a:ext cx="546735" cy="5657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pt-BR" sz="3500" b="1" dirty="0">
                <a:solidFill>
                  <a:srgbClr val="FF0000"/>
                </a:solidFill>
                <a:effectLst/>
                <a:latin typeface="Arial" panose="020B0604020202020204" pitchFamily="34" charset="0"/>
                <a:ea typeface="Times New Roman" panose="02020603050405020304" pitchFamily="18" charset="0"/>
              </a:rPr>
              <a:t>X</a:t>
            </a:r>
            <a:endParaRPr lang="pt-BR" sz="1200" dirty="0">
              <a:effectLst/>
              <a:latin typeface="Times New Roman" panose="02020603050405020304" pitchFamily="18" charset="0"/>
              <a:ea typeface="Times New Roman" panose="02020603050405020304" pitchFamily="18" charset="0"/>
            </a:endParaRPr>
          </a:p>
        </p:txBody>
      </p:sp>
      <p:sp>
        <p:nvSpPr>
          <p:cNvPr id="9" name="Caixa de texto 630">
            <a:extLst>
              <a:ext uri="{FF2B5EF4-FFF2-40B4-BE49-F238E27FC236}">
                <a16:creationId xmlns:a16="http://schemas.microsoft.com/office/drawing/2014/main" id="{1D234018-BA5E-4EFF-A27B-7BE1DE30231E}"/>
              </a:ext>
            </a:extLst>
          </p:cNvPr>
          <p:cNvSpPr txBox="1"/>
          <p:nvPr/>
        </p:nvSpPr>
        <p:spPr>
          <a:xfrm>
            <a:off x="10324886" y="4899142"/>
            <a:ext cx="546735" cy="5657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pt-BR" sz="3500" b="1" dirty="0">
                <a:solidFill>
                  <a:srgbClr val="FF0000"/>
                </a:solidFill>
                <a:effectLst/>
                <a:latin typeface="Arial" panose="020B0604020202020204" pitchFamily="34" charset="0"/>
                <a:ea typeface="Times New Roman" panose="02020603050405020304" pitchFamily="18" charset="0"/>
              </a:rPr>
              <a:t>Y</a:t>
            </a:r>
            <a:endParaRPr lang="pt-BR" sz="1200" dirty="0">
              <a:effectLst/>
              <a:latin typeface="Times New Roman" panose="02020603050405020304" pitchFamily="18" charset="0"/>
              <a:ea typeface="Times New Roman" panose="02020603050405020304" pitchFamily="18" charset="0"/>
            </a:endParaRPr>
          </a:p>
        </p:txBody>
      </p:sp>
      <p:sp>
        <p:nvSpPr>
          <p:cNvPr id="18" name="Retângulo 17">
            <a:extLst>
              <a:ext uri="{FF2B5EF4-FFF2-40B4-BE49-F238E27FC236}">
                <a16:creationId xmlns:a16="http://schemas.microsoft.com/office/drawing/2014/main" id="{14E92199-AFD8-4155-957A-135FEC5B8BAC}"/>
              </a:ext>
            </a:extLst>
          </p:cNvPr>
          <p:cNvSpPr/>
          <p:nvPr/>
        </p:nvSpPr>
        <p:spPr>
          <a:xfrm>
            <a:off x="200298" y="3789035"/>
            <a:ext cx="8229600" cy="957378"/>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Pergunta 8b) (0,5 ponto)</a:t>
            </a:r>
            <a:r>
              <a:rPr lang="pt-BR" sz="1600" dirty="0">
                <a:latin typeface="Arial" panose="020B0604020202020204" pitchFamily="34" charset="0"/>
                <a:ea typeface="Times New Roman" panose="02020603050405020304" pitchFamily="18" charset="0"/>
              </a:rPr>
              <a:t> O fogo é um fenômeno que pode atingir grandes áreas em pouco tempo. Faça um </a:t>
            </a:r>
            <a:r>
              <a:rPr lang="pt-BR" sz="1600" b="1" dirty="0">
                <a:effectLst/>
                <a:latin typeface="Arial" panose="020B0604020202020204" pitchFamily="34" charset="0"/>
                <a:ea typeface="Times New Roman" panose="02020603050405020304" pitchFamily="18" charset="0"/>
              </a:rPr>
              <a:t>X</a:t>
            </a:r>
            <a:r>
              <a:rPr lang="pt-BR" sz="1600" dirty="0">
                <a:latin typeface="Arial" panose="020B0604020202020204" pitchFamily="34" charset="0"/>
                <a:ea typeface="Times New Roman" panose="02020603050405020304" pitchFamily="18" charset="0"/>
              </a:rPr>
              <a:t> no tipo de satélite que possibilita obter imagens mais úteis no mapeamento de áreas queimadas:</a:t>
            </a:r>
            <a:endParaRPr lang="pt-BR" sz="1600" dirty="0"/>
          </a:p>
        </p:txBody>
      </p:sp>
      <p:sp>
        <p:nvSpPr>
          <p:cNvPr id="21" name="Retângulo 20">
            <a:extLst>
              <a:ext uri="{FF2B5EF4-FFF2-40B4-BE49-F238E27FC236}">
                <a16:creationId xmlns:a16="http://schemas.microsoft.com/office/drawing/2014/main" id="{E7E7DF69-9916-4078-88E7-45CF9D2CFE53}"/>
              </a:ext>
            </a:extLst>
          </p:cNvPr>
          <p:cNvSpPr/>
          <p:nvPr/>
        </p:nvSpPr>
        <p:spPr>
          <a:xfrm>
            <a:off x="924000" y="4820580"/>
            <a:ext cx="8756904" cy="338554"/>
          </a:xfrm>
          <a:prstGeom prst="rect">
            <a:avLst/>
          </a:prstGeom>
        </p:spPr>
        <p:txBody>
          <a:bodyPr wrap="square">
            <a:spAutoFit/>
          </a:bodyPr>
          <a:lstStyle/>
          <a:p>
            <a:r>
              <a:rPr lang="pt-BR" sz="1600" dirty="0">
                <a:latin typeface="Arial" panose="020B0604020202020204" pitchFamily="34" charset="0"/>
                <a:ea typeface="Times New Roman" panose="02020603050405020304" pitchFamily="18" charset="0"/>
              </a:rPr>
              <a:t>Satélite que passa sobre a mesma área da superfície terrestre a cada 2 dias</a:t>
            </a:r>
            <a:endParaRPr lang="pt-BR" sz="1600" dirty="0"/>
          </a:p>
        </p:txBody>
      </p:sp>
      <p:sp>
        <p:nvSpPr>
          <p:cNvPr id="22" name="Retângulo 21">
            <a:extLst>
              <a:ext uri="{FF2B5EF4-FFF2-40B4-BE49-F238E27FC236}">
                <a16:creationId xmlns:a16="http://schemas.microsoft.com/office/drawing/2014/main" id="{B0CEBA1F-7445-4DBB-A3BC-0886193641A5}"/>
              </a:ext>
            </a:extLst>
          </p:cNvPr>
          <p:cNvSpPr/>
          <p:nvPr/>
        </p:nvSpPr>
        <p:spPr>
          <a:xfrm>
            <a:off x="924000" y="5236600"/>
            <a:ext cx="8756904" cy="338554"/>
          </a:xfrm>
          <a:prstGeom prst="rect">
            <a:avLst/>
          </a:prstGeom>
        </p:spPr>
        <p:txBody>
          <a:bodyPr wrap="square">
            <a:spAutoFit/>
          </a:bodyPr>
          <a:lstStyle/>
          <a:p>
            <a:r>
              <a:rPr lang="pt-BR" sz="1600" dirty="0">
                <a:latin typeface="Arial" panose="020B0604020202020204" pitchFamily="34" charset="0"/>
                <a:ea typeface="Times New Roman" panose="02020603050405020304" pitchFamily="18" charset="0"/>
              </a:rPr>
              <a:t>Satélite que passa sobre a mesma área da superfície terrestre a cada 60 dias</a:t>
            </a:r>
            <a:endParaRPr lang="pt-BR" sz="1600" dirty="0"/>
          </a:p>
        </p:txBody>
      </p:sp>
      <p:sp>
        <p:nvSpPr>
          <p:cNvPr id="23" name="Retângulo 22">
            <a:extLst>
              <a:ext uri="{FF2B5EF4-FFF2-40B4-BE49-F238E27FC236}">
                <a16:creationId xmlns:a16="http://schemas.microsoft.com/office/drawing/2014/main" id="{DCBD94AD-D59B-453A-A884-3F6BCAF170A9}"/>
              </a:ext>
            </a:extLst>
          </p:cNvPr>
          <p:cNvSpPr/>
          <p:nvPr/>
        </p:nvSpPr>
        <p:spPr>
          <a:xfrm>
            <a:off x="924000" y="5659866"/>
            <a:ext cx="8564880" cy="338554"/>
          </a:xfrm>
          <a:prstGeom prst="rect">
            <a:avLst/>
          </a:prstGeom>
        </p:spPr>
        <p:txBody>
          <a:bodyPr wrap="square">
            <a:spAutoFit/>
          </a:bodyPr>
          <a:lstStyle/>
          <a:p>
            <a:r>
              <a:rPr lang="pt-BR" sz="1600" dirty="0">
                <a:latin typeface="Arial" panose="020B0604020202020204" pitchFamily="34" charset="0"/>
                <a:ea typeface="Times New Roman" panose="02020603050405020304" pitchFamily="18" charset="0"/>
              </a:rPr>
              <a:t>Satélite que passa sobre a mesma área da superfície terrestre a cada 120 dias</a:t>
            </a:r>
            <a:endParaRPr lang="pt-BR" sz="1600" dirty="0"/>
          </a:p>
        </p:txBody>
      </p:sp>
      <p:sp>
        <p:nvSpPr>
          <p:cNvPr id="24" name="CaixaDeTexto 23">
            <a:extLst>
              <a:ext uri="{FF2B5EF4-FFF2-40B4-BE49-F238E27FC236}">
                <a16:creationId xmlns:a16="http://schemas.microsoft.com/office/drawing/2014/main" id="{E055FE9A-52A7-4C1D-B626-F345A5239E3E}"/>
              </a:ext>
            </a:extLst>
          </p:cNvPr>
          <p:cNvSpPr txBox="1"/>
          <p:nvPr/>
        </p:nvSpPr>
        <p:spPr>
          <a:xfrm>
            <a:off x="200538" y="4820580"/>
            <a:ext cx="516488" cy="323165"/>
          </a:xfrm>
          <a:prstGeom prst="rect">
            <a:avLst/>
          </a:prstGeom>
          <a:noFill/>
        </p:spPr>
        <p:txBody>
          <a:bodyPr wrap="none" rtlCol="0">
            <a:spAutoFit/>
          </a:bodyPr>
          <a:lstStyle/>
          <a:p>
            <a:r>
              <a:rPr lang="pt-BR" sz="1500" dirty="0"/>
              <a:t>(     )</a:t>
            </a:r>
          </a:p>
        </p:txBody>
      </p:sp>
      <p:sp>
        <p:nvSpPr>
          <p:cNvPr id="25" name="CaixaDeTexto 24">
            <a:extLst>
              <a:ext uri="{FF2B5EF4-FFF2-40B4-BE49-F238E27FC236}">
                <a16:creationId xmlns:a16="http://schemas.microsoft.com/office/drawing/2014/main" id="{C79196F1-F2CC-4D22-ABC3-1E388CE77A6F}"/>
              </a:ext>
            </a:extLst>
          </p:cNvPr>
          <p:cNvSpPr txBox="1"/>
          <p:nvPr/>
        </p:nvSpPr>
        <p:spPr>
          <a:xfrm>
            <a:off x="200538" y="5236600"/>
            <a:ext cx="516488" cy="323165"/>
          </a:xfrm>
          <a:prstGeom prst="rect">
            <a:avLst/>
          </a:prstGeom>
          <a:noFill/>
        </p:spPr>
        <p:txBody>
          <a:bodyPr wrap="none" rtlCol="0">
            <a:spAutoFit/>
          </a:bodyPr>
          <a:lstStyle/>
          <a:p>
            <a:r>
              <a:rPr lang="pt-BR" sz="1500" dirty="0"/>
              <a:t>(     )</a:t>
            </a:r>
          </a:p>
        </p:txBody>
      </p:sp>
      <p:sp>
        <p:nvSpPr>
          <p:cNvPr id="26" name="CaixaDeTexto 25">
            <a:extLst>
              <a:ext uri="{FF2B5EF4-FFF2-40B4-BE49-F238E27FC236}">
                <a16:creationId xmlns:a16="http://schemas.microsoft.com/office/drawing/2014/main" id="{8CDF26B8-7726-475A-8AD9-B744E0581B22}"/>
              </a:ext>
            </a:extLst>
          </p:cNvPr>
          <p:cNvSpPr txBox="1"/>
          <p:nvPr/>
        </p:nvSpPr>
        <p:spPr>
          <a:xfrm>
            <a:off x="200538" y="5641185"/>
            <a:ext cx="516488" cy="323165"/>
          </a:xfrm>
          <a:prstGeom prst="rect">
            <a:avLst/>
          </a:prstGeom>
          <a:noFill/>
        </p:spPr>
        <p:txBody>
          <a:bodyPr wrap="none" rtlCol="0">
            <a:spAutoFit/>
          </a:bodyPr>
          <a:lstStyle/>
          <a:p>
            <a:r>
              <a:rPr lang="pt-BR" sz="1500" dirty="0"/>
              <a:t>(     )</a:t>
            </a:r>
          </a:p>
        </p:txBody>
      </p:sp>
      <p:sp>
        <p:nvSpPr>
          <p:cNvPr id="27" name="Retângulo 26">
            <a:extLst>
              <a:ext uri="{FF2B5EF4-FFF2-40B4-BE49-F238E27FC236}">
                <a16:creationId xmlns:a16="http://schemas.microsoft.com/office/drawing/2014/main" id="{23A8D171-A489-42FF-8B80-E726C89FD500}"/>
              </a:ext>
            </a:extLst>
          </p:cNvPr>
          <p:cNvSpPr/>
          <p:nvPr/>
        </p:nvSpPr>
        <p:spPr>
          <a:xfrm>
            <a:off x="302111" y="4840150"/>
            <a:ext cx="378630" cy="338554"/>
          </a:xfrm>
          <a:prstGeom prst="rect">
            <a:avLst/>
          </a:prstGeom>
        </p:spPr>
        <p:txBody>
          <a:bodyPr wrap="none">
            <a:spAutoFit/>
          </a:bodyPr>
          <a:lstStyle/>
          <a:p>
            <a:r>
              <a:rPr lang="pt-BR" sz="1600" b="1" dirty="0">
                <a:solidFill>
                  <a:srgbClr val="FF0000"/>
                </a:solidFill>
                <a:latin typeface="Arial" panose="020B0604020202020204" pitchFamily="34" charset="0"/>
                <a:ea typeface="Times New Roman" panose="02020603050405020304" pitchFamily="18" charset="0"/>
              </a:rPr>
              <a:t>X</a:t>
            </a:r>
            <a:r>
              <a:rPr lang="pt-BR" sz="1600" dirty="0">
                <a:effectLst/>
                <a:latin typeface="Arial" panose="020B0604020202020204" pitchFamily="34" charset="0"/>
                <a:ea typeface="Times New Roman" panose="02020603050405020304" pitchFamily="18" charset="0"/>
              </a:rPr>
              <a:t> </a:t>
            </a:r>
            <a:endParaRPr lang="pt-BR" sz="1600" dirty="0"/>
          </a:p>
        </p:txBody>
      </p:sp>
    </p:spTree>
    <p:extLst>
      <p:ext uri="{BB962C8B-B14F-4D97-AF65-F5344CB8AC3E}">
        <p14:creationId xmlns:p14="http://schemas.microsoft.com/office/powerpoint/2010/main" val="243850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4497888A-43EF-457F-90D4-C33776C4C24B}"/>
              </a:ext>
            </a:extLst>
          </p:cNvPr>
          <p:cNvSpPr/>
          <p:nvPr/>
        </p:nvSpPr>
        <p:spPr>
          <a:xfrm>
            <a:off x="143435" y="316482"/>
            <a:ext cx="8364071" cy="1421928"/>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Questão 9) (1 ponto) </a:t>
            </a:r>
            <a:r>
              <a:rPr lang="pt-BR" dirty="0">
                <a:latin typeface="Arial" panose="020B0604020202020204" pitchFamily="34" charset="0"/>
                <a:ea typeface="Times New Roman" panose="02020603050405020304" pitchFamily="18" charset="0"/>
              </a:rPr>
              <a:t>Você já deve ter percebido que se está debaixo da lâmpada de iluminação pública vê muito menos estrelas, ou seja, não vê as menos brilhantes. O brilho da lua cheia também nos impede de ver, à noite, as estrelas menos brilhantes, logo vemos menos estrelas.</a:t>
            </a:r>
            <a:endParaRPr lang="pt-BR" dirty="0"/>
          </a:p>
        </p:txBody>
      </p:sp>
      <p:sp>
        <p:nvSpPr>
          <p:cNvPr id="12" name="Retângulo 11">
            <a:extLst>
              <a:ext uri="{FF2B5EF4-FFF2-40B4-BE49-F238E27FC236}">
                <a16:creationId xmlns:a16="http://schemas.microsoft.com/office/drawing/2014/main" id="{4E20183E-9A4C-4C49-8A34-9C6ACC9F4529}"/>
              </a:ext>
            </a:extLst>
          </p:cNvPr>
          <p:cNvSpPr/>
          <p:nvPr/>
        </p:nvSpPr>
        <p:spPr>
          <a:xfrm>
            <a:off x="130030" y="1644825"/>
            <a:ext cx="8449193" cy="757130"/>
          </a:xfrm>
          <a:prstGeom prst="rect">
            <a:avLst/>
          </a:prstGeom>
        </p:spPr>
        <p:txBody>
          <a:bodyPr wrap="square">
            <a:spAutoFit/>
          </a:bodyPr>
          <a:lstStyle/>
          <a:p>
            <a:pPr algn="just" hangingPunct="0">
              <a:lnSpc>
                <a:spcPct val="120000"/>
              </a:lnSpc>
            </a:pPr>
            <a:r>
              <a:rPr lang="pt-BR" b="1" dirty="0">
                <a:latin typeface="Arial" panose="020B0604020202020204" pitchFamily="34" charset="0"/>
                <a:ea typeface="Times New Roman" panose="02020603050405020304" pitchFamily="18" charset="0"/>
              </a:rPr>
              <a:t>Pergunta 9a) (0,5 ponto) </a:t>
            </a:r>
            <a:r>
              <a:rPr lang="pt-BR" dirty="0">
                <a:latin typeface="Arial" panose="020B0604020202020204" pitchFamily="34" charset="0"/>
                <a:ea typeface="Times New Roman" panose="02020603050405020304" pitchFamily="18" charset="0"/>
              </a:rPr>
              <a:t>A iluminação pública e de jardim, malfeita, também nos impede de ver as estrelas mais fracas. Se continuarmos assim, no </a:t>
            </a:r>
            <a:r>
              <a:rPr lang="pt-BR" dirty="0" smtClean="0">
                <a:latin typeface="Arial" panose="020B0604020202020204" pitchFamily="34" charset="0"/>
                <a:ea typeface="Times New Roman" panose="02020603050405020304" pitchFamily="18" charset="0"/>
              </a:rPr>
              <a:t>futuro não</a:t>
            </a:r>
            <a:endParaRPr lang="pt-BR" dirty="0"/>
          </a:p>
        </p:txBody>
      </p:sp>
      <p:pic>
        <p:nvPicPr>
          <p:cNvPr id="15" name="Imagem 14" descr="b luminarias">
            <a:extLst>
              <a:ext uri="{FF2B5EF4-FFF2-40B4-BE49-F238E27FC236}">
                <a16:creationId xmlns:a16="http://schemas.microsoft.com/office/drawing/2014/main" id="{EAD1002D-896B-440D-9FA3-1548DE14C6C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467" y="2913529"/>
            <a:ext cx="9916520" cy="1282312"/>
          </a:xfrm>
          <a:prstGeom prst="rect">
            <a:avLst/>
          </a:prstGeom>
          <a:noFill/>
          <a:ln>
            <a:noFill/>
          </a:ln>
        </p:spPr>
      </p:pic>
      <p:sp>
        <p:nvSpPr>
          <p:cNvPr id="16" name="Retângulo 15">
            <a:extLst>
              <a:ext uri="{FF2B5EF4-FFF2-40B4-BE49-F238E27FC236}">
                <a16:creationId xmlns:a16="http://schemas.microsoft.com/office/drawing/2014/main" id="{30053E75-2C7F-412F-BA5B-9C3CBC8981B7}"/>
              </a:ext>
            </a:extLst>
          </p:cNvPr>
          <p:cNvSpPr/>
          <p:nvPr/>
        </p:nvSpPr>
        <p:spPr>
          <a:xfrm>
            <a:off x="1317812" y="4264265"/>
            <a:ext cx="8937812" cy="757130"/>
          </a:xfrm>
          <a:prstGeom prst="rect">
            <a:avLst/>
          </a:prstGeom>
        </p:spPr>
        <p:txBody>
          <a:bodyPr wrap="square">
            <a:spAutoFit/>
          </a:bodyPr>
          <a:lstStyle/>
          <a:p>
            <a:pPr algn="just">
              <a:lnSpc>
                <a:spcPct val="120000"/>
              </a:lnSpc>
            </a:pPr>
            <a:r>
              <a:rPr lang="pt-BR" b="1" i="1" dirty="0">
                <a:latin typeface="Arial" panose="020B0604020202020204" pitchFamily="34" charset="0"/>
                <a:ea typeface="Times New Roman" panose="02020603050405020304" pitchFamily="18" charset="0"/>
              </a:rPr>
              <a:t>Observação:</a:t>
            </a:r>
            <a:r>
              <a:rPr lang="pt-BR" i="1" dirty="0">
                <a:latin typeface="Arial" panose="020B0604020202020204" pitchFamily="34" charset="0"/>
                <a:ea typeface="Times New Roman" panose="02020603050405020304" pitchFamily="18" charset="0"/>
              </a:rPr>
              <a:t> Se na sua casa tem luminária que ilumina o céu, explique para seus pais que eles estão desperdiçando energia, gastando mais dinheiro e poluindo o céu!</a:t>
            </a:r>
            <a:endParaRPr lang="pt-BR" dirty="0"/>
          </a:p>
        </p:txBody>
      </p:sp>
      <p:sp>
        <p:nvSpPr>
          <p:cNvPr id="17" name="Retângulo 16">
            <a:extLst>
              <a:ext uri="{FF2B5EF4-FFF2-40B4-BE49-F238E27FC236}">
                <a16:creationId xmlns:a16="http://schemas.microsoft.com/office/drawing/2014/main" id="{29A0525A-3DAB-4F49-BFA9-4B9EFE207D61}"/>
              </a:ext>
            </a:extLst>
          </p:cNvPr>
          <p:cNvSpPr/>
          <p:nvPr/>
        </p:nvSpPr>
        <p:spPr>
          <a:xfrm>
            <a:off x="107577" y="5302108"/>
            <a:ext cx="11771735" cy="757130"/>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Pergunta 9b) (0,5 ponto) </a:t>
            </a:r>
            <a:r>
              <a:rPr lang="pt-BR" dirty="0">
                <a:latin typeface="Arial" panose="020B0604020202020204" pitchFamily="34" charset="0"/>
                <a:ea typeface="Times New Roman" panose="02020603050405020304" pitchFamily="18" charset="0"/>
              </a:rPr>
              <a:t>Escreva abaixo pelo menos mais uma fonte de poluição luminosa, diferente da iluminação pública inadequada e da poluição luminosa dos jardins das casas.</a:t>
            </a:r>
            <a:endParaRPr lang="pt-BR" dirty="0"/>
          </a:p>
        </p:txBody>
      </p:sp>
      <p:sp>
        <p:nvSpPr>
          <p:cNvPr id="18" name="Retângulo 17">
            <a:extLst>
              <a:ext uri="{FF2B5EF4-FFF2-40B4-BE49-F238E27FC236}">
                <a16:creationId xmlns:a16="http://schemas.microsoft.com/office/drawing/2014/main" id="{27A88B60-F876-4050-8C01-33D291343CDD}"/>
              </a:ext>
            </a:extLst>
          </p:cNvPr>
          <p:cNvSpPr/>
          <p:nvPr/>
        </p:nvSpPr>
        <p:spPr>
          <a:xfrm>
            <a:off x="1304765" y="6336038"/>
            <a:ext cx="6904454"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9b): </a:t>
            </a:r>
            <a:r>
              <a:rPr lang="pt-PT" dirty="0" smtClean="0">
                <a:latin typeface="Arial" panose="020B0604020202020204" pitchFamily="34" charset="0"/>
                <a:ea typeface="Times New Roman" panose="02020603050405020304" pitchFamily="18" charset="0"/>
                <a:cs typeface="Arial" panose="020B0604020202020204" pitchFamily="34" charset="0"/>
              </a:rPr>
              <a:t>_ _ _ _ _ _ _ _ _ _ _ _ _ _ _ _ _ _ _ _ _ _ _ _ _ _ _</a:t>
            </a:r>
            <a:endParaRPr lang="pt-BR" dirty="0">
              <a:latin typeface="Arial" panose="020B0604020202020204" pitchFamily="34" charset="0"/>
              <a:cs typeface="Arial" panose="020B0604020202020204" pitchFamily="34" charset="0"/>
            </a:endParaRPr>
          </a:p>
        </p:txBody>
      </p:sp>
      <p:sp>
        <p:nvSpPr>
          <p:cNvPr id="19" name="Retângulo 18">
            <a:extLst>
              <a:ext uri="{FF2B5EF4-FFF2-40B4-BE49-F238E27FC236}">
                <a16:creationId xmlns:a16="http://schemas.microsoft.com/office/drawing/2014/main" id="{E716A76E-F974-4CF3-8F87-691EBB3F9644}"/>
              </a:ext>
            </a:extLst>
          </p:cNvPr>
          <p:cNvSpPr/>
          <p:nvPr/>
        </p:nvSpPr>
        <p:spPr>
          <a:xfrm>
            <a:off x="3038537" y="6312893"/>
            <a:ext cx="5006499"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Faróis de carros, placas de propaganda, </a:t>
            </a:r>
            <a:r>
              <a:rPr lang="pt-BR"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etc</a:t>
            </a:r>
            <a:endParaRPr lang="pt-BR" dirty="0">
              <a:latin typeface="Arial" panose="020B0604020202020204" pitchFamily="34" charset="0"/>
              <a:cs typeface="Arial" panose="020B0604020202020204" pitchFamily="34" charset="0"/>
            </a:endParaRPr>
          </a:p>
        </p:txBody>
      </p:sp>
      <p:cxnSp>
        <p:nvCxnSpPr>
          <p:cNvPr id="20" name="Conector reto 19">
            <a:extLst>
              <a:ext uri="{FF2B5EF4-FFF2-40B4-BE49-F238E27FC236}">
                <a16:creationId xmlns:a16="http://schemas.microsoft.com/office/drawing/2014/main" id="{31B96A3C-6457-4666-B4AA-A39175008877}"/>
              </a:ext>
            </a:extLst>
          </p:cNvPr>
          <p:cNvCxnSpPr/>
          <p:nvPr/>
        </p:nvCxnSpPr>
        <p:spPr>
          <a:xfrm>
            <a:off x="3817660" y="3262446"/>
            <a:ext cx="534035" cy="6242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id="{EEC8D1C0-7FFA-43C5-ACF4-D17DB0621385}"/>
              </a:ext>
            </a:extLst>
          </p:cNvPr>
          <p:cNvCxnSpPr/>
          <p:nvPr/>
        </p:nvCxnSpPr>
        <p:spPr>
          <a:xfrm flipH="1">
            <a:off x="3862745" y="3262446"/>
            <a:ext cx="431165" cy="579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tângulo 1"/>
          <p:cNvSpPr/>
          <p:nvPr/>
        </p:nvSpPr>
        <p:spPr>
          <a:xfrm>
            <a:off x="107576" y="2265132"/>
            <a:ext cx="11976847" cy="461665"/>
          </a:xfrm>
          <a:prstGeom prst="rect">
            <a:avLst/>
          </a:prstGeom>
        </p:spPr>
        <p:txBody>
          <a:bodyPr wrap="square">
            <a:spAutoFit/>
          </a:bodyPr>
          <a:lstStyle/>
          <a:p>
            <a:pPr algn="just" hangingPunct="0">
              <a:lnSpc>
                <a:spcPct val="120000"/>
              </a:lnSpc>
            </a:pPr>
            <a:r>
              <a:rPr lang="pt-BR" dirty="0" smtClean="0">
                <a:latin typeface="Arial" panose="020B0604020202020204" pitchFamily="34" charset="0"/>
                <a:ea typeface="Times New Roman" panose="02020603050405020304" pitchFamily="18" charset="0"/>
              </a:rPr>
              <a:t>veremos </a:t>
            </a:r>
            <a:r>
              <a:rPr lang="pt-BR" dirty="0">
                <a:latin typeface="Arial" panose="020B0604020202020204" pitchFamily="34" charset="0"/>
                <a:ea typeface="Times New Roman" panose="02020603050405020304" pitchFamily="18" charset="0"/>
              </a:rPr>
              <a:t>nenhuma estrela. Coloque um grande </a:t>
            </a:r>
            <a:r>
              <a:rPr lang="pt-BR" sz="2000" b="1" dirty="0">
                <a:latin typeface="Arial" panose="020B0604020202020204" pitchFamily="34" charset="0"/>
                <a:ea typeface="Times New Roman" panose="02020603050405020304" pitchFamily="18" charset="0"/>
              </a:rPr>
              <a:t>X </a:t>
            </a:r>
            <a:r>
              <a:rPr lang="pt-BR" dirty="0">
                <a:latin typeface="Arial" panose="020B0604020202020204" pitchFamily="34" charset="0"/>
                <a:ea typeface="Times New Roman" panose="02020603050405020304" pitchFamily="18" charset="0"/>
              </a:rPr>
              <a:t>sobre a luminária que não desperdiça luz, pois ilumina só o chão.</a:t>
            </a:r>
            <a:endParaRPr lang="pt-BR" dirty="0"/>
          </a:p>
        </p:txBody>
      </p:sp>
    </p:spTree>
    <p:extLst>
      <p:ext uri="{BB962C8B-B14F-4D97-AF65-F5344CB8AC3E}">
        <p14:creationId xmlns:p14="http://schemas.microsoft.com/office/powerpoint/2010/main" val="20933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8B79B33-CF73-4925-AF7E-C60EB9A1B878}"/>
              </a:ext>
            </a:extLst>
          </p:cNvPr>
          <p:cNvSpPr/>
          <p:nvPr/>
        </p:nvSpPr>
        <p:spPr>
          <a:xfrm>
            <a:off x="218643" y="472211"/>
            <a:ext cx="8002248" cy="424732"/>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Questão 10) (1 ponto</a:t>
            </a:r>
            <a:r>
              <a:rPr lang="pt-BR" dirty="0">
                <a:latin typeface="Arial" panose="020B0604020202020204" pitchFamily="34" charset="0"/>
                <a:ea typeface="Times New Roman" panose="02020603050405020304" pitchFamily="18" charset="0"/>
              </a:rPr>
              <a:t>) Esta pergunta é sobre a prática dos 3 R (três erres).</a:t>
            </a:r>
            <a:endParaRPr lang="pt-BR" dirty="0"/>
          </a:p>
        </p:txBody>
      </p:sp>
      <p:sp>
        <p:nvSpPr>
          <p:cNvPr id="3" name="Retângulo 2">
            <a:extLst>
              <a:ext uri="{FF2B5EF4-FFF2-40B4-BE49-F238E27FC236}">
                <a16:creationId xmlns:a16="http://schemas.microsoft.com/office/drawing/2014/main" id="{20E767A0-1624-43F9-A405-FD3326F8ADD1}"/>
              </a:ext>
            </a:extLst>
          </p:cNvPr>
          <p:cNvSpPr/>
          <p:nvPr/>
        </p:nvSpPr>
        <p:spPr>
          <a:xfrm>
            <a:off x="227352" y="1005289"/>
            <a:ext cx="8150294" cy="1089529"/>
          </a:xfrm>
          <a:prstGeom prst="rect">
            <a:avLst/>
          </a:prstGeom>
        </p:spPr>
        <p:txBody>
          <a:bodyPr wrap="square">
            <a:spAutoFit/>
          </a:bodyPr>
          <a:lstStyle/>
          <a:p>
            <a:pPr algn="just" hangingPunct="0">
              <a:lnSpc>
                <a:spcPct val="120000"/>
              </a:lnSpc>
              <a:spcAft>
                <a:spcPts val="0"/>
              </a:spcAft>
            </a:pPr>
            <a:r>
              <a:rPr lang="pt-BR" b="1" dirty="0">
                <a:latin typeface="Arial" panose="020B0604020202020204" pitchFamily="34" charset="0"/>
                <a:ea typeface="Times New Roman" panose="02020603050405020304" pitchFamily="18" charset="0"/>
              </a:rPr>
              <a:t>Pergunta 10a) (0,5 ponto)</a:t>
            </a:r>
            <a:r>
              <a:rPr lang="pt-BR" dirty="0">
                <a:latin typeface="Arial" panose="020B0604020202020204" pitchFamily="34" charset="0"/>
                <a:ea typeface="Times New Roman" panose="02020603050405020304" pitchFamily="18" charset="0"/>
              </a:rPr>
              <a:t> </a:t>
            </a:r>
            <a:r>
              <a:rPr lang="pt-BR" b="1" dirty="0">
                <a:latin typeface="Arial" panose="020B0604020202020204" pitchFamily="34" charset="0"/>
                <a:ea typeface="Times New Roman" panose="02020603050405020304" pitchFamily="18" charset="0"/>
              </a:rPr>
              <a:t>REDUZIR</a:t>
            </a:r>
            <a:r>
              <a:rPr lang="pt-BR" dirty="0">
                <a:latin typeface="Arial" panose="020B0604020202020204" pitchFamily="34" charset="0"/>
                <a:ea typeface="Times New Roman" panose="02020603050405020304" pitchFamily="18" charset="0"/>
              </a:rPr>
              <a:t> significa consumir menos produtos e preferir aqueles que gerem menos lixo e que  tenham maior durabilidade. Dê um exemplo de produto que você pode “reduzir”.</a:t>
            </a:r>
            <a:endParaRPr lang="pt-BR" dirty="0">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A58D10E6-1F0E-46C6-BC0B-E70AB07651C2}"/>
              </a:ext>
            </a:extLst>
          </p:cNvPr>
          <p:cNvSpPr/>
          <p:nvPr/>
        </p:nvSpPr>
        <p:spPr>
          <a:xfrm>
            <a:off x="270899" y="2275311"/>
            <a:ext cx="9135834"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10a)</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smtClean="0">
                <a:latin typeface="Arial" panose="020B0604020202020204" pitchFamily="34" charset="0"/>
                <a:ea typeface="Times New Roman" panose="02020603050405020304" pitchFamily="18" charset="0"/>
                <a:cs typeface="Arial" panose="020B0604020202020204" pitchFamily="34" charset="0"/>
              </a:rPr>
              <a:t>_ _ _ _ _ _ _ _ _ _ _ _ _ _ _ _ _ _ _ _ _ _ _ _ _ _ _ _ _ _ _ _ _ _ _ _ _ _</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87D8260E-0917-44D1-BB05-5D6052322D28}"/>
              </a:ext>
            </a:extLst>
          </p:cNvPr>
          <p:cNvSpPr/>
          <p:nvPr/>
        </p:nvSpPr>
        <p:spPr>
          <a:xfrm>
            <a:off x="279604" y="2927864"/>
            <a:ext cx="11503094" cy="757130"/>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Pergunta 10b) (0,25 ponto)</a:t>
            </a:r>
            <a:r>
              <a:rPr lang="pt-BR" dirty="0">
                <a:latin typeface="Arial" panose="020B0604020202020204" pitchFamily="34" charset="0"/>
                <a:ea typeface="Times New Roman" panose="02020603050405020304" pitchFamily="18" charset="0"/>
              </a:rPr>
              <a:t> </a:t>
            </a:r>
            <a:r>
              <a:rPr lang="pt-BR" b="1" dirty="0">
                <a:latin typeface="Arial" panose="020B0604020202020204" pitchFamily="34" charset="0"/>
                <a:ea typeface="Times New Roman" panose="02020603050405020304" pitchFamily="18" charset="0"/>
              </a:rPr>
              <a:t>REUTILIZAR</a:t>
            </a:r>
            <a:r>
              <a:rPr lang="pt-BR" dirty="0">
                <a:latin typeface="Arial" panose="020B0604020202020204" pitchFamily="34" charset="0"/>
                <a:ea typeface="Times New Roman" panose="02020603050405020304" pitchFamily="18" charset="0"/>
              </a:rPr>
              <a:t> é usar novamente um produto ou dar outra finalidade para aquele material. Dê um exemplo de produto que você pode “reutilizar”.</a:t>
            </a:r>
            <a:endParaRPr lang="pt-BR" dirty="0"/>
          </a:p>
        </p:txBody>
      </p:sp>
      <p:sp>
        <p:nvSpPr>
          <p:cNvPr id="7" name="Retângulo 6">
            <a:extLst>
              <a:ext uri="{FF2B5EF4-FFF2-40B4-BE49-F238E27FC236}">
                <a16:creationId xmlns:a16="http://schemas.microsoft.com/office/drawing/2014/main" id="{FCD8BA15-7638-4253-9A02-5D62C92B9CB9}"/>
              </a:ext>
            </a:extLst>
          </p:cNvPr>
          <p:cNvSpPr/>
          <p:nvPr/>
        </p:nvSpPr>
        <p:spPr>
          <a:xfrm>
            <a:off x="288307" y="3829976"/>
            <a:ext cx="9148658"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10b)</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a:latin typeface="Arial" panose="020B0604020202020204" pitchFamily="34" charset="0"/>
                <a:ea typeface="Times New Roman" panose="02020603050405020304" pitchFamily="18" charset="0"/>
                <a:cs typeface="Arial" panose="020B0604020202020204" pitchFamily="34" charset="0"/>
              </a:rPr>
              <a:t>_ _ _ _ _ _ _ _ _ _ _ _ _ _ _ _ _ _ _ _ _ _ _ _ _ _ _ _ _ _ _ _ _ _ _ _ _ _</a:t>
            </a:r>
            <a:endParaRPr lang="pt-BR"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C7C64AEA-E4C8-41E8-8EF6-5539778BEA22}"/>
              </a:ext>
            </a:extLst>
          </p:cNvPr>
          <p:cNvSpPr/>
          <p:nvPr/>
        </p:nvSpPr>
        <p:spPr>
          <a:xfrm>
            <a:off x="297020" y="4445047"/>
            <a:ext cx="11546638" cy="757130"/>
          </a:xfrm>
          <a:prstGeom prst="rect">
            <a:avLst/>
          </a:prstGeom>
        </p:spPr>
        <p:txBody>
          <a:bodyPr wrap="square">
            <a:spAutoFit/>
          </a:bodyPr>
          <a:lstStyle/>
          <a:p>
            <a:pPr algn="just" hangingPunct="0">
              <a:lnSpc>
                <a:spcPct val="120000"/>
              </a:lnSpc>
              <a:spcAft>
                <a:spcPts val="0"/>
              </a:spcAft>
            </a:pPr>
            <a:r>
              <a:rPr lang="pt-BR" b="1" dirty="0">
                <a:latin typeface="Arial" panose="020B0604020202020204" pitchFamily="34" charset="0"/>
                <a:ea typeface="Times New Roman" panose="02020603050405020304" pitchFamily="18" charset="0"/>
              </a:rPr>
              <a:t>Pergunta 10c) (0,25 ponto)</a:t>
            </a:r>
            <a:r>
              <a:rPr lang="pt-BR" dirty="0">
                <a:latin typeface="Arial" panose="020B0604020202020204" pitchFamily="34" charset="0"/>
                <a:ea typeface="Times New Roman" panose="02020603050405020304" pitchFamily="18" charset="0"/>
              </a:rPr>
              <a:t> </a:t>
            </a:r>
            <a:r>
              <a:rPr lang="pt-BR" b="1" dirty="0">
                <a:latin typeface="Arial" panose="020B0604020202020204" pitchFamily="34" charset="0"/>
                <a:ea typeface="Times New Roman" panose="02020603050405020304" pitchFamily="18" charset="0"/>
              </a:rPr>
              <a:t>RECICLAR </a:t>
            </a:r>
            <a:r>
              <a:rPr lang="pt-BR" dirty="0">
                <a:latin typeface="Arial" panose="020B0604020202020204" pitchFamily="34" charset="0"/>
                <a:ea typeface="Times New Roman" panose="02020603050405020304" pitchFamily="18" charset="0"/>
              </a:rPr>
              <a:t>é fabricar um produto a partir de um material usado. Dê um exemplo de produto que você pode “reciclar”.</a:t>
            </a:r>
            <a:endParaRPr lang="pt-BR" dirty="0">
              <a:latin typeface="Times New Roman" panose="02020603050405020304" pitchFamily="18" charset="0"/>
              <a:ea typeface="Times New Roman" panose="02020603050405020304" pitchFamily="18" charset="0"/>
            </a:endParaRPr>
          </a:p>
        </p:txBody>
      </p:sp>
      <p:sp>
        <p:nvSpPr>
          <p:cNvPr id="9" name="Retângulo 8">
            <a:extLst>
              <a:ext uri="{FF2B5EF4-FFF2-40B4-BE49-F238E27FC236}">
                <a16:creationId xmlns:a16="http://schemas.microsoft.com/office/drawing/2014/main" id="{C1D4AB91-5B0F-4658-A50E-03DB8A0095F8}"/>
              </a:ext>
            </a:extLst>
          </p:cNvPr>
          <p:cNvSpPr/>
          <p:nvPr/>
        </p:nvSpPr>
        <p:spPr>
          <a:xfrm>
            <a:off x="314428" y="5373204"/>
            <a:ext cx="9264075"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10c)</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a:latin typeface="Arial" panose="020B0604020202020204" pitchFamily="34" charset="0"/>
                <a:ea typeface="Times New Roman" panose="02020603050405020304" pitchFamily="18" charset="0"/>
                <a:cs typeface="Arial" panose="020B0604020202020204" pitchFamily="34" charset="0"/>
              </a:rPr>
              <a:t>_ _ _ _ _ _ _ _ _ _ _ _ _ _ _ _ _ _ _ _ _ _ _ _ _ _ _ _ _ _ _ _ _ _ _ _ _ _</a:t>
            </a:r>
            <a:endParaRPr lang="pt-BR"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8E697BF4-1BAB-4D56-8126-DAF7CF8BA541}"/>
              </a:ext>
            </a:extLst>
          </p:cNvPr>
          <p:cNvSpPr/>
          <p:nvPr/>
        </p:nvSpPr>
        <p:spPr>
          <a:xfrm>
            <a:off x="2023606" y="2237505"/>
            <a:ext cx="563487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Reduzir o uso de garrafas ou copos descartáveis.</a:t>
            </a:r>
            <a:endParaRPr lang="pt-BR" dirty="0">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DF5E0002-9A3B-4B15-9507-F6528D636202}"/>
              </a:ext>
            </a:extLst>
          </p:cNvPr>
          <p:cNvSpPr/>
          <p:nvPr/>
        </p:nvSpPr>
        <p:spPr>
          <a:xfrm>
            <a:off x="2049724" y="3799699"/>
            <a:ext cx="3954929"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Reutilizar livros de outros alunos.</a:t>
            </a:r>
            <a:endParaRPr lang="pt-BR" dirty="0">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A6FBD62A-70F8-43F8-A985-A0A20A79F4DD}"/>
              </a:ext>
            </a:extLst>
          </p:cNvPr>
          <p:cNvSpPr/>
          <p:nvPr/>
        </p:nvSpPr>
        <p:spPr>
          <a:xfrm>
            <a:off x="2090808" y="5348454"/>
            <a:ext cx="7227354" cy="369332"/>
          </a:xfrm>
          <a:prstGeom prst="rect">
            <a:avLst/>
          </a:prstGeom>
        </p:spPr>
        <p:txBody>
          <a:bodyPr wrap="squar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Destinar vidro, papel, ferro, </a:t>
            </a:r>
            <a:r>
              <a:rPr lang="pt-BR"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etc</a:t>
            </a: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 para empresas de reciclagem.</a:t>
            </a:r>
            <a:endParaRPr lang="pt-BR" dirty="0">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C10F52BC-8600-4809-BCB3-70520ACDACCB}"/>
              </a:ext>
            </a:extLst>
          </p:cNvPr>
          <p:cNvSpPr/>
          <p:nvPr/>
        </p:nvSpPr>
        <p:spPr>
          <a:xfrm>
            <a:off x="1511963" y="6178582"/>
            <a:ext cx="9051534" cy="369332"/>
          </a:xfrm>
          <a:prstGeom prst="rect">
            <a:avLst/>
          </a:prstGeom>
        </p:spPr>
        <p:txBody>
          <a:bodyPr wrap="squar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Cabe ao professor avaliar se as diferentes respostas dos alunos são aceitáveis.</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val="70026497"/>
              </p:ext>
            </p:extLst>
          </p:nvPr>
        </p:nvGraphicFramePr>
        <p:xfrm>
          <a:off x="3952239" y="683090"/>
          <a:ext cx="4268216" cy="5574420"/>
        </p:xfrm>
        <a:graphic>
          <a:graphicData uri="http://schemas.openxmlformats.org/drawingml/2006/table">
            <a:tbl>
              <a:tblPr firstRow="1" bandRow="1">
                <a:tableStyleId>{5C22544A-7EE6-4342-B048-85BDC9FD1C3A}</a:tableStyleId>
              </a:tblPr>
              <a:tblGrid>
                <a:gridCol w="702056">
                  <a:extLst>
                    <a:ext uri="{9D8B030D-6E8A-4147-A177-3AD203B41FA5}">
                      <a16:colId xmlns:a16="http://schemas.microsoft.com/office/drawing/2014/main" val="77620037"/>
                    </a:ext>
                  </a:extLst>
                </a:gridCol>
                <a:gridCol w="3566160">
                  <a:extLst>
                    <a:ext uri="{9D8B030D-6E8A-4147-A177-3AD203B41FA5}">
                      <a16:colId xmlns:a16="http://schemas.microsoft.com/office/drawing/2014/main" val="3578718802"/>
                    </a:ext>
                  </a:extLst>
                </a:gridCol>
              </a:tblGrid>
              <a:tr h="396206">
                <a:tc gridSpan="2">
                  <a:txBody>
                    <a:bodyPr/>
                    <a:lstStyle/>
                    <a:p>
                      <a:pPr algn="ctr"/>
                      <a:r>
                        <a:rPr lang="pt-BR" sz="1800" dirty="0" smtClean="0">
                          <a:solidFill>
                            <a:schemeClr val="tx1"/>
                          </a:solidFill>
                        </a:rPr>
                        <a:t>Contatos:</a:t>
                      </a:r>
                      <a:endParaRPr lang="pt-BR" dirty="0">
                        <a:solidFill>
                          <a:schemeClr val="tx1"/>
                        </a:solidFill>
                      </a:endParaRPr>
                    </a:p>
                  </a:txBody>
                  <a:tcPr>
                    <a:solidFill>
                      <a:schemeClr val="accent1">
                        <a:lumMod val="60000"/>
                        <a:lumOff val="40000"/>
                      </a:schemeClr>
                    </a:solidFill>
                  </a:tcPr>
                </a:tc>
                <a:tc hMerge="1">
                  <a:txBody>
                    <a:bodyPr/>
                    <a:lstStyle/>
                    <a:p>
                      <a:endParaRPr lang="pt-BR" dirty="0"/>
                    </a:p>
                  </a:txBody>
                  <a:tcPr/>
                </a:tc>
                <a:extLst>
                  <a:ext uri="{0D108BD9-81ED-4DB2-BD59-A6C34878D82A}">
                    <a16:rowId xmlns:a16="http://schemas.microsoft.com/office/drawing/2014/main" val="1427671705"/>
                  </a:ext>
                </a:extLst>
              </a:tr>
              <a:tr h="639776">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640790837"/>
                  </a:ext>
                </a:extLst>
              </a:tr>
              <a:tr h="621792">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203746611"/>
                  </a:ext>
                </a:extLst>
              </a:tr>
              <a:tr h="576072">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3635729194"/>
                  </a:ext>
                </a:extLst>
              </a:tr>
              <a:tr h="640080">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510419485"/>
                  </a:ext>
                </a:extLst>
              </a:tr>
              <a:tr h="566628">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anchor="ctr">
                    <a:solidFill>
                      <a:schemeClr val="accent1">
                        <a:lumMod val="20000"/>
                        <a:lumOff val="80000"/>
                      </a:schemeClr>
                    </a:solidFill>
                  </a:tcPr>
                </a:tc>
                <a:extLst>
                  <a:ext uri="{0D108BD9-81ED-4DB2-BD59-A6C34878D82A}">
                    <a16:rowId xmlns:a16="http://schemas.microsoft.com/office/drawing/2014/main" val="2571587587"/>
                  </a:ext>
                </a:extLst>
              </a:tr>
              <a:tr h="616050">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anchor="ctr">
                    <a:solidFill>
                      <a:schemeClr val="accent1">
                        <a:lumMod val="20000"/>
                        <a:lumOff val="80000"/>
                      </a:schemeClr>
                    </a:solidFill>
                  </a:tcPr>
                </a:tc>
                <a:extLst>
                  <a:ext uri="{0D108BD9-81ED-4DB2-BD59-A6C34878D82A}">
                    <a16:rowId xmlns:a16="http://schemas.microsoft.com/office/drawing/2014/main" val="1529904417"/>
                  </a:ext>
                </a:extLst>
              </a:tr>
              <a:tr h="1121610">
                <a:tc>
                  <a:txBody>
                    <a:bodyPr/>
                    <a:lstStyle/>
                    <a:p>
                      <a:endParaRPr lang="pt-BR" dirty="0"/>
                    </a:p>
                  </a:txBody>
                  <a:tcPr>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anchor="ctr">
                    <a:solidFill>
                      <a:schemeClr val="accent1">
                        <a:lumMod val="20000"/>
                        <a:lumOff val="80000"/>
                      </a:schemeClr>
                    </a:solidFill>
                  </a:tcPr>
                </a:tc>
                <a:extLst>
                  <a:ext uri="{0D108BD9-81ED-4DB2-BD59-A6C34878D82A}">
                    <a16:rowId xmlns:a16="http://schemas.microsoft.com/office/drawing/2014/main" val="1146621586"/>
                  </a:ext>
                </a:extLst>
              </a:tr>
              <a:tr h="3962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a:solidFill>
                      <a:schemeClr val="accent1">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986911" y="1167955"/>
            <a:ext cx="667511" cy="4446461"/>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429" y="2134037"/>
            <a:ext cx="4119654" cy="2734054"/>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0431" y="2573726"/>
            <a:ext cx="2801130" cy="1789268"/>
          </a:xfrm>
          <a:prstGeom prst="rect">
            <a:avLst/>
          </a:prstGeom>
        </p:spPr>
      </p:pic>
    </p:spTree>
    <p:extLst>
      <p:ext uri="{BB962C8B-B14F-4D97-AF65-F5344CB8AC3E}">
        <p14:creationId xmlns:p14="http://schemas.microsoft.com/office/powerpoint/2010/main" val="209006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873272F-C805-4E4D-96D7-273988F36C86}"/>
              </a:ext>
            </a:extLst>
          </p:cNvPr>
          <p:cNvSpPr/>
          <p:nvPr/>
        </p:nvSpPr>
        <p:spPr>
          <a:xfrm>
            <a:off x="226423" y="131478"/>
            <a:ext cx="8247017" cy="1569660"/>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Questão 1) (1 ponto) </a:t>
            </a:r>
            <a:r>
              <a:rPr lang="pt-BR" sz="1600" dirty="0">
                <a:latin typeface="Arial" panose="020B0604020202020204" pitchFamily="34" charset="0"/>
                <a:ea typeface="Times New Roman" panose="02020603050405020304" pitchFamily="18" charset="0"/>
              </a:rPr>
              <a:t>Em 2009 comemoramos o Ano Internacional da Astronomia e em 2011 o Ano Internacional da Química, mas também comemoramos os 50 anos do primeiro voo ao espaço pelo astronauta russo Yuri Gagarin em 12 de abril de 1961. Ele deu uma volta ao redor da Terra em 108 minutos e disse uma frase muito famosa: </a:t>
            </a:r>
            <a:r>
              <a:rPr lang="pt-BR" sz="1600" b="1" dirty="0">
                <a:latin typeface="Arial" panose="020B0604020202020204" pitchFamily="34" charset="0"/>
                <a:ea typeface="Times New Roman" panose="02020603050405020304" pitchFamily="18" charset="0"/>
              </a:rPr>
              <a:t>“A Terra é azul”</a:t>
            </a:r>
            <a:r>
              <a:rPr lang="pt-BR" sz="1600" dirty="0">
                <a:latin typeface="Arial" panose="020B0604020202020204" pitchFamily="34" charset="0"/>
                <a:ea typeface="Times New Roman" panose="02020603050405020304" pitchFamily="18" charset="0"/>
              </a:rPr>
              <a:t>. </a:t>
            </a:r>
            <a:endParaRPr lang="pt-BR" sz="1600" dirty="0"/>
          </a:p>
        </p:txBody>
      </p:sp>
      <p:sp>
        <p:nvSpPr>
          <p:cNvPr id="3" name="Retângulo 2">
            <a:extLst>
              <a:ext uri="{FF2B5EF4-FFF2-40B4-BE49-F238E27FC236}">
                <a16:creationId xmlns:a16="http://schemas.microsoft.com/office/drawing/2014/main" id="{0C4C4726-CCB9-40C2-B762-4A08B58717A6}"/>
              </a:ext>
            </a:extLst>
          </p:cNvPr>
          <p:cNvSpPr/>
          <p:nvPr/>
        </p:nvSpPr>
        <p:spPr>
          <a:xfrm>
            <a:off x="226424" y="1643530"/>
            <a:ext cx="8299267" cy="978729"/>
          </a:xfrm>
          <a:prstGeom prst="rect">
            <a:avLst/>
          </a:prstGeom>
        </p:spPr>
        <p:txBody>
          <a:bodyPr wrap="square">
            <a:spAutoFit/>
          </a:bodyPr>
          <a:lstStyle/>
          <a:p>
            <a:pPr algn="just" hangingPunct="0">
              <a:lnSpc>
                <a:spcPct val="120000"/>
              </a:lnSpc>
              <a:spcAft>
                <a:spcPts val="0"/>
              </a:spcAft>
            </a:pPr>
            <a:r>
              <a:rPr lang="pt-BR" sz="1600" dirty="0">
                <a:latin typeface="Arial" panose="020B0604020202020204" pitchFamily="34" charset="0"/>
                <a:ea typeface="Times New Roman" panose="02020603050405020304" pitchFamily="18" charset="0"/>
              </a:rPr>
              <a:t>Em 20 de julho de 1969 dois astronautas norte-americanos caminharam pela primeira vez sobre a Lua e o primeiro a pisar o solo lunar, Neil Armstrong, também disse outra frase que ficou famosa: </a:t>
            </a:r>
            <a:r>
              <a:rPr lang="pt-BR" sz="1600" dirty="0">
                <a:effectLst/>
                <a:latin typeface="Arial" panose="020B0604020202020204" pitchFamily="34" charset="0"/>
                <a:ea typeface="Times New Roman" panose="02020603050405020304" pitchFamily="18" charset="0"/>
              </a:rPr>
              <a:t> </a:t>
            </a:r>
            <a:endParaRPr lang="pt-BR" sz="1600" dirty="0">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CC9BCD20-1ACA-4B9A-AA89-64C5D2350A7F}"/>
              </a:ext>
            </a:extLst>
          </p:cNvPr>
          <p:cNvSpPr/>
          <p:nvPr/>
        </p:nvSpPr>
        <p:spPr>
          <a:xfrm>
            <a:off x="1910217" y="2239124"/>
            <a:ext cx="9532846" cy="387798"/>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“Este é um pequeno passo para um homem, mas é um salto gigantesco para a humanidade”.</a:t>
            </a:r>
            <a:endParaRPr lang="pt-BR" sz="1600" dirty="0"/>
          </a:p>
        </p:txBody>
      </p:sp>
      <p:sp>
        <p:nvSpPr>
          <p:cNvPr id="6" name="Retângulo 5">
            <a:extLst>
              <a:ext uri="{FF2B5EF4-FFF2-40B4-BE49-F238E27FC236}">
                <a16:creationId xmlns:a16="http://schemas.microsoft.com/office/drawing/2014/main" id="{3DDC0F3C-C67E-40B3-9F9C-F4C97F7C83D1}"/>
              </a:ext>
            </a:extLst>
          </p:cNvPr>
          <p:cNvSpPr/>
          <p:nvPr/>
        </p:nvSpPr>
        <p:spPr>
          <a:xfrm>
            <a:off x="238498" y="2856574"/>
            <a:ext cx="11316073" cy="369332"/>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Pergunta 1a) (0,5 ponto) </a:t>
            </a:r>
            <a:r>
              <a:rPr lang="pt-BR" sz="1600" dirty="0">
                <a:latin typeface="Arial" panose="020B0604020202020204" pitchFamily="34" charset="0"/>
                <a:ea typeface="Times New Roman" panose="02020603050405020304" pitchFamily="18" charset="0"/>
              </a:rPr>
              <a:t>Por que será que Yuri Gagarin disse que a </a:t>
            </a:r>
            <a:r>
              <a:rPr lang="pt-BR" sz="1600" b="1" dirty="0">
                <a:latin typeface="Arial" panose="020B0604020202020204" pitchFamily="34" charset="0"/>
                <a:ea typeface="Times New Roman" panose="02020603050405020304" pitchFamily="18" charset="0"/>
              </a:rPr>
              <a:t>Terra é a azul</a:t>
            </a:r>
            <a:r>
              <a:rPr lang="pt-BR" sz="1600" dirty="0">
                <a:latin typeface="Arial" panose="020B0604020202020204" pitchFamily="34" charset="0"/>
                <a:ea typeface="Times New Roman" panose="02020603050405020304" pitchFamily="18" charset="0"/>
              </a:rPr>
              <a:t>? Coloque um X na alternativa correta.</a:t>
            </a:r>
            <a:endParaRPr lang="pt-BR" sz="1600" dirty="0"/>
          </a:p>
        </p:txBody>
      </p:sp>
      <p:sp>
        <p:nvSpPr>
          <p:cNvPr id="7" name="Retângulo 6">
            <a:extLst>
              <a:ext uri="{FF2B5EF4-FFF2-40B4-BE49-F238E27FC236}">
                <a16:creationId xmlns:a16="http://schemas.microsoft.com/office/drawing/2014/main" id="{6FA91867-6809-469F-BF64-1059BFC7235F}"/>
              </a:ext>
            </a:extLst>
          </p:cNvPr>
          <p:cNvSpPr/>
          <p:nvPr/>
        </p:nvSpPr>
        <p:spPr>
          <a:xfrm>
            <a:off x="220742" y="3298019"/>
            <a:ext cx="11005355" cy="369332"/>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   ) </a:t>
            </a:r>
            <a:r>
              <a:rPr lang="pt-BR" sz="1600" dirty="0">
                <a:latin typeface="Arial" panose="020B0604020202020204" pitchFamily="34" charset="0"/>
                <a:ea typeface="Times New Roman" panose="02020603050405020304" pitchFamily="18" charset="0"/>
              </a:rPr>
              <a:t>Todo mundo sabe que na Terra tem mais água do que terra e que a água é azul, logo a Terra é azul.</a:t>
            </a:r>
            <a:endParaRPr lang="pt-BR" sz="1600" dirty="0"/>
          </a:p>
        </p:txBody>
      </p:sp>
      <p:sp>
        <p:nvSpPr>
          <p:cNvPr id="8" name="Retângulo 7">
            <a:extLst>
              <a:ext uri="{FF2B5EF4-FFF2-40B4-BE49-F238E27FC236}">
                <a16:creationId xmlns:a16="http://schemas.microsoft.com/office/drawing/2014/main" id="{85162B56-A1DC-4CAD-A7B4-D7288BB86932}"/>
              </a:ext>
            </a:extLst>
          </p:cNvPr>
          <p:cNvSpPr/>
          <p:nvPr/>
        </p:nvSpPr>
        <p:spPr>
          <a:xfrm>
            <a:off x="220741" y="3719605"/>
            <a:ext cx="10117589" cy="369332"/>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   ) </a:t>
            </a:r>
            <a:r>
              <a:rPr lang="pt-BR" sz="1600" dirty="0">
                <a:latin typeface="Arial" panose="020B0604020202020204" pitchFamily="34" charset="0"/>
                <a:ea typeface="Times New Roman" panose="02020603050405020304" pitchFamily="18" charset="0"/>
              </a:rPr>
              <a:t>Todo mundo sabe que o ar é azul, logo, vista do espaço, a Terra é azul.</a:t>
            </a:r>
            <a:endParaRPr lang="pt-BR" sz="1600" dirty="0"/>
          </a:p>
        </p:txBody>
      </p:sp>
      <p:sp>
        <p:nvSpPr>
          <p:cNvPr id="9" name="Retângulo 8">
            <a:extLst>
              <a:ext uri="{FF2B5EF4-FFF2-40B4-BE49-F238E27FC236}">
                <a16:creationId xmlns:a16="http://schemas.microsoft.com/office/drawing/2014/main" id="{296692A6-918E-4BF2-8996-EEB36AED841D}"/>
              </a:ext>
            </a:extLst>
          </p:cNvPr>
          <p:cNvSpPr/>
          <p:nvPr/>
        </p:nvSpPr>
        <p:spPr>
          <a:xfrm>
            <a:off x="220739" y="4132482"/>
            <a:ext cx="11511385" cy="369332"/>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   ) </a:t>
            </a:r>
            <a:r>
              <a:rPr lang="pt-BR" sz="1600" dirty="0">
                <a:latin typeface="Arial" panose="020B0604020202020204" pitchFamily="34" charset="0"/>
                <a:ea typeface="Times New Roman" panose="02020603050405020304" pitchFamily="18" charset="0"/>
              </a:rPr>
              <a:t>O vidro da janelinha da nave Vostok 1, onde estava Gagarin, era azul, por isso ele disse que a Terra era azul.</a:t>
            </a:r>
            <a:endParaRPr lang="pt-BR" sz="1600" dirty="0"/>
          </a:p>
        </p:txBody>
      </p:sp>
      <p:sp>
        <p:nvSpPr>
          <p:cNvPr id="10" name="Retângulo 9">
            <a:extLst>
              <a:ext uri="{FF2B5EF4-FFF2-40B4-BE49-F238E27FC236}">
                <a16:creationId xmlns:a16="http://schemas.microsoft.com/office/drawing/2014/main" id="{B4137209-09B8-4FBA-B0DE-7E43CD46F8FC}"/>
              </a:ext>
            </a:extLst>
          </p:cNvPr>
          <p:cNvSpPr/>
          <p:nvPr/>
        </p:nvSpPr>
        <p:spPr>
          <a:xfrm>
            <a:off x="220739" y="4542737"/>
            <a:ext cx="11822104" cy="683264"/>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a:t>
            </a:r>
            <a:r>
              <a:rPr lang="pt-BR" sz="1600" b="1" dirty="0">
                <a:effectLst/>
                <a:latin typeface="Arial" panose="020B0604020202020204" pitchFamily="34" charset="0"/>
                <a:ea typeface="Times New Roman" panose="02020603050405020304" pitchFamily="18" charset="0"/>
              </a:rPr>
              <a:t> </a:t>
            </a:r>
            <a:r>
              <a:rPr lang="pt-BR" sz="1600" b="1" dirty="0">
                <a:solidFill>
                  <a:srgbClr val="FF0000"/>
                </a:solidFill>
                <a:effectLst/>
                <a:latin typeface="Arial" panose="020B0604020202020204" pitchFamily="34" charset="0"/>
                <a:ea typeface="Times New Roman" panose="02020603050405020304" pitchFamily="18" charset="0"/>
              </a:rPr>
              <a:t>  </a:t>
            </a:r>
            <a:r>
              <a:rPr lang="pt-BR" sz="1600" b="1" dirty="0">
                <a:latin typeface="Arial" panose="020B0604020202020204" pitchFamily="34" charset="0"/>
                <a:ea typeface="Times New Roman" panose="02020603050405020304" pitchFamily="18" charset="0"/>
              </a:rPr>
              <a:t>)</a:t>
            </a:r>
            <a:r>
              <a:rPr lang="pt-BR" sz="1600" dirty="0">
                <a:latin typeface="Arial" panose="020B0604020202020204" pitchFamily="34" charset="0"/>
                <a:ea typeface="Times New Roman" panose="02020603050405020304" pitchFamily="18" charset="0"/>
              </a:rPr>
              <a:t> A luz branca que vem do Sol é a mistura das cores que vemos no arco-íris, logo o azul está entre elas. A cor azul é a mais espalhada pela atmosfera, para todos os lados, por isso da Terra vemos o céu azul e do espaço parece que toda a Terra é azul.</a:t>
            </a:r>
            <a:endParaRPr lang="pt-BR" sz="1600" dirty="0"/>
          </a:p>
        </p:txBody>
      </p:sp>
      <p:sp>
        <p:nvSpPr>
          <p:cNvPr id="11" name="Retângulo 10">
            <a:extLst>
              <a:ext uri="{FF2B5EF4-FFF2-40B4-BE49-F238E27FC236}">
                <a16:creationId xmlns:a16="http://schemas.microsoft.com/office/drawing/2014/main" id="{EBB69C34-9C18-47A1-A2A8-CD517D6D0544}"/>
              </a:ext>
            </a:extLst>
          </p:cNvPr>
          <p:cNvSpPr/>
          <p:nvPr/>
        </p:nvSpPr>
        <p:spPr>
          <a:xfrm>
            <a:off x="315977" y="4577104"/>
            <a:ext cx="338554"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X</a:t>
            </a:r>
            <a:endParaRPr lang="pt-BR" dirty="0"/>
          </a:p>
        </p:txBody>
      </p:sp>
      <p:sp>
        <p:nvSpPr>
          <p:cNvPr id="12" name="Retângulo 11">
            <a:extLst>
              <a:ext uri="{FF2B5EF4-FFF2-40B4-BE49-F238E27FC236}">
                <a16:creationId xmlns:a16="http://schemas.microsoft.com/office/drawing/2014/main" id="{7E2F9BED-2CC6-4174-831F-994121C7010F}"/>
              </a:ext>
            </a:extLst>
          </p:cNvPr>
          <p:cNvSpPr/>
          <p:nvPr/>
        </p:nvSpPr>
        <p:spPr>
          <a:xfrm>
            <a:off x="200298" y="5348163"/>
            <a:ext cx="11834948" cy="683264"/>
          </a:xfrm>
          <a:prstGeom prst="rect">
            <a:avLst/>
          </a:prstGeom>
        </p:spPr>
        <p:txBody>
          <a:bodyPr wrap="square">
            <a:spAutoFit/>
          </a:bodyPr>
          <a:lstStyle/>
          <a:p>
            <a:pPr algn="just">
              <a:lnSpc>
                <a:spcPct val="120000"/>
              </a:lnSpc>
            </a:pPr>
            <a:r>
              <a:rPr lang="pt-BR" sz="1600" b="1" dirty="0">
                <a:latin typeface="Arial" panose="020B0604020202020204" pitchFamily="34" charset="0"/>
                <a:ea typeface="Times New Roman" panose="02020603050405020304" pitchFamily="18" charset="0"/>
              </a:rPr>
              <a:t>Pergunta 1b) (0,25 ponto cada acerto) </a:t>
            </a:r>
            <a:r>
              <a:rPr lang="pt-BR" sz="1600" dirty="0">
                <a:latin typeface="Arial" panose="020B0604020202020204" pitchFamily="34" charset="0"/>
                <a:ea typeface="Times New Roman" panose="02020603050405020304" pitchFamily="18" charset="0"/>
              </a:rPr>
              <a:t>Quantos anos e meses depois de Yuri Gagarin realizar o primeiro voo ao espaço, Neil Armstrong e Buzz </a:t>
            </a:r>
            <a:r>
              <a:rPr lang="pt-BR" sz="1600" dirty="0" err="1">
                <a:latin typeface="Arial" panose="020B0604020202020204" pitchFamily="34" charset="0"/>
                <a:ea typeface="Times New Roman" panose="02020603050405020304" pitchFamily="18" charset="0"/>
              </a:rPr>
              <a:t>Aldrin</a:t>
            </a:r>
            <a:r>
              <a:rPr lang="pt-BR" sz="1600" dirty="0">
                <a:latin typeface="Arial" panose="020B0604020202020204" pitchFamily="34" charset="0"/>
                <a:ea typeface="Times New Roman" panose="02020603050405020304" pitchFamily="18" charset="0"/>
              </a:rPr>
              <a:t> caminharam sobre a Lua?</a:t>
            </a:r>
            <a:endParaRPr lang="pt-BR" sz="1600" dirty="0"/>
          </a:p>
        </p:txBody>
      </p:sp>
      <p:sp>
        <p:nvSpPr>
          <p:cNvPr id="13" name="Retângulo 12">
            <a:extLst>
              <a:ext uri="{FF2B5EF4-FFF2-40B4-BE49-F238E27FC236}">
                <a16:creationId xmlns:a16="http://schemas.microsoft.com/office/drawing/2014/main" id="{0185452E-3BFC-449E-A507-1F8338ABEF34}"/>
              </a:ext>
            </a:extLst>
          </p:cNvPr>
          <p:cNvSpPr/>
          <p:nvPr/>
        </p:nvSpPr>
        <p:spPr>
          <a:xfrm>
            <a:off x="1344158" y="6336450"/>
            <a:ext cx="3985386" cy="338554"/>
          </a:xfrm>
          <a:prstGeom prst="rect">
            <a:avLst/>
          </a:prstGeom>
        </p:spPr>
        <p:txBody>
          <a:bodyPr wrap="none">
            <a:spAutoFit/>
          </a:bodyPr>
          <a:lstStyle/>
          <a:p>
            <a:r>
              <a:rPr lang="pt-PT" sz="1600" b="1" dirty="0">
                <a:latin typeface="Arial" panose="020B0604020202020204" pitchFamily="34" charset="0"/>
                <a:ea typeface="Times New Roman" panose="02020603050405020304" pitchFamily="18" charset="0"/>
                <a:cs typeface="Arial" panose="020B0604020202020204" pitchFamily="34" charset="0"/>
              </a:rPr>
              <a:t>Respostas 1b)</a:t>
            </a:r>
            <a:r>
              <a:rPr lang="pt-BR" sz="1600" b="1" dirty="0">
                <a:latin typeface="Arial" panose="020B0604020202020204" pitchFamily="34" charset="0"/>
                <a:ea typeface="Times New Roman" panose="02020603050405020304" pitchFamily="18" charset="0"/>
                <a:cs typeface="Arial" panose="020B0604020202020204" pitchFamily="34" charset="0"/>
              </a:rPr>
              <a:t>: </a:t>
            </a:r>
            <a:r>
              <a:rPr lang="pt-BR" sz="1600" dirty="0">
                <a:latin typeface="Arial" panose="020B0604020202020204" pitchFamily="34" charset="0"/>
                <a:ea typeface="Times New Roman" panose="02020603050405020304" pitchFamily="18" charset="0"/>
                <a:cs typeface="Arial" panose="020B0604020202020204" pitchFamily="34" charset="0"/>
              </a:rPr>
              <a:t>Anos:</a:t>
            </a:r>
            <a:r>
              <a:rPr lang="pt-BR" sz="1600" b="1" dirty="0">
                <a:latin typeface="Arial" panose="020B0604020202020204" pitchFamily="34" charset="0"/>
                <a:ea typeface="Times New Roman" panose="02020603050405020304" pitchFamily="18" charset="0"/>
                <a:cs typeface="Arial" panose="020B0604020202020204" pitchFamily="34" charset="0"/>
              </a:rPr>
              <a:t> </a:t>
            </a:r>
            <a:r>
              <a:rPr lang="pt-BR" sz="1600" b="1" dirty="0" smtClean="0">
                <a:latin typeface="Arial" panose="020B0604020202020204" pitchFamily="34" charset="0"/>
                <a:ea typeface="Times New Roman" panose="02020603050405020304" pitchFamily="18" charset="0"/>
                <a:cs typeface="Arial" panose="020B0604020202020204" pitchFamily="34" charset="0"/>
              </a:rPr>
              <a:t>_ _ _ </a:t>
            </a:r>
            <a:r>
              <a:rPr lang="pt-BR" sz="1600" dirty="0" smtClean="0">
                <a:latin typeface="Arial" panose="020B0604020202020204" pitchFamily="34" charset="0"/>
                <a:ea typeface="Times New Roman" panose="02020603050405020304" pitchFamily="18" charset="0"/>
                <a:cs typeface="Arial" panose="020B0604020202020204" pitchFamily="34" charset="0"/>
              </a:rPr>
              <a:t>Meses</a:t>
            </a:r>
            <a:r>
              <a:rPr lang="pt-BR" sz="1600" dirty="0">
                <a:latin typeface="Arial" panose="020B0604020202020204" pitchFamily="34" charset="0"/>
                <a:ea typeface="Times New Roman" panose="02020603050405020304" pitchFamily="18" charset="0"/>
                <a:cs typeface="Arial" panose="020B0604020202020204" pitchFamily="34" charset="0"/>
              </a:rPr>
              <a:t>:</a:t>
            </a:r>
            <a:r>
              <a:rPr lang="pt-BR" sz="1600" b="1" dirty="0">
                <a:latin typeface="Arial" panose="020B0604020202020204" pitchFamily="34" charset="0"/>
                <a:ea typeface="Times New Roman" panose="02020603050405020304" pitchFamily="18" charset="0"/>
                <a:cs typeface="Arial" panose="020B0604020202020204" pitchFamily="34" charset="0"/>
              </a:rPr>
              <a:t> </a:t>
            </a:r>
            <a:r>
              <a:rPr lang="pt-BR" sz="1600" b="1" dirty="0" smtClean="0">
                <a:latin typeface="Arial" panose="020B0604020202020204" pitchFamily="34" charset="0"/>
                <a:ea typeface="Times New Roman" panose="02020603050405020304" pitchFamily="18" charset="0"/>
                <a:cs typeface="Arial" panose="020B0604020202020204" pitchFamily="34" charset="0"/>
              </a:rPr>
              <a:t>_ _ _</a:t>
            </a:r>
            <a:endParaRPr lang="pt-BR" sz="1600" dirty="0">
              <a:latin typeface="Arial" panose="020B0604020202020204" pitchFamily="34" charset="0"/>
              <a:cs typeface="Arial" panose="020B0604020202020204" pitchFamily="34" charset="0"/>
            </a:endParaRPr>
          </a:p>
        </p:txBody>
      </p:sp>
      <p:sp>
        <p:nvSpPr>
          <p:cNvPr id="14" name="Retângulo 13">
            <a:extLst>
              <a:ext uri="{FF2B5EF4-FFF2-40B4-BE49-F238E27FC236}">
                <a16:creationId xmlns:a16="http://schemas.microsoft.com/office/drawing/2014/main" id="{7FE0BBA9-B2F7-47F5-BED5-5830FA4ED42C}"/>
              </a:ext>
            </a:extLst>
          </p:cNvPr>
          <p:cNvSpPr/>
          <p:nvPr/>
        </p:nvSpPr>
        <p:spPr>
          <a:xfrm>
            <a:off x="3591694" y="6306820"/>
            <a:ext cx="312906" cy="369332"/>
          </a:xfrm>
          <a:prstGeom prst="rect">
            <a:avLst/>
          </a:prstGeom>
        </p:spPr>
        <p:txBody>
          <a:bodyPr wrap="none">
            <a:spAutoFit/>
          </a:bodyPr>
          <a:lstStyle/>
          <a:p>
            <a:r>
              <a:rPr lang="pt-BR"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8</a:t>
            </a:r>
            <a:endParaRPr lang="pt-BR" dirty="0">
              <a:latin typeface="Arial" panose="020B0604020202020204" pitchFamily="34" charset="0"/>
              <a:cs typeface="Arial" panose="020B0604020202020204" pitchFamily="34" charset="0"/>
            </a:endParaRPr>
          </a:p>
        </p:txBody>
      </p:sp>
      <p:sp>
        <p:nvSpPr>
          <p:cNvPr id="15" name="Retângulo 14">
            <a:extLst>
              <a:ext uri="{FF2B5EF4-FFF2-40B4-BE49-F238E27FC236}">
                <a16:creationId xmlns:a16="http://schemas.microsoft.com/office/drawing/2014/main" id="{B55FBC9B-E55F-42B6-8119-B672325817FE}"/>
              </a:ext>
            </a:extLst>
          </p:cNvPr>
          <p:cNvSpPr/>
          <p:nvPr/>
        </p:nvSpPr>
        <p:spPr>
          <a:xfrm>
            <a:off x="4816814" y="6306814"/>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1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C04696CC-1CC5-423D-99F7-5EACA07C57A0}"/>
              </a:ext>
            </a:extLst>
          </p:cNvPr>
          <p:cNvSpPr/>
          <p:nvPr/>
        </p:nvSpPr>
        <p:spPr>
          <a:xfrm>
            <a:off x="203657" y="253981"/>
            <a:ext cx="8252366" cy="923330"/>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Questão 2) (1 ponto) </a:t>
            </a:r>
            <a:r>
              <a:rPr lang="pt-BR" dirty="0">
                <a:latin typeface="Arial" panose="020B0604020202020204" pitchFamily="34" charset="0"/>
                <a:ea typeface="Times New Roman" panose="02020603050405020304" pitchFamily="18" charset="0"/>
              </a:rPr>
              <a:t>Fotografias da Lua como estas, abaixo, foram feitas com a luneta que a OBA está distribuindo para as escolas.</a:t>
            </a:r>
            <a:endParaRPr lang="pt-BR" dirty="0"/>
          </a:p>
        </p:txBody>
      </p:sp>
      <p:sp>
        <p:nvSpPr>
          <p:cNvPr id="6" name="Retângulo 5">
            <a:extLst>
              <a:ext uri="{FF2B5EF4-FFF2-40B4-BE49-F238E27FC236}">
                <a16:creationId xmlns:a16="http://schemas.microsoft.com/office/drawing/2014/main" id="{BFF6DDEE-F39A-409C-A8CE-FEE99AE00BE3}"/>
              </a:ext>
            </a:extLst>
          </p:cNvPr>
          <p:cNvSpPr/>
          <p:nvPr/>
        </p:nvSpPr>
        <p:spPr>
          <a:xfrm>
            <a:off x="203657" y="1134973"/>
            <a:ext cx="8252365" cy="923330"/>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Pergunta 2a) (0,5 ponto) </a:t>
            </a:r>
            <a:r>
              <a:rPr lang="pt-BR" dirty="0">
                <a:latin typeface="Arial" panose="020B0604020202020204" pitchFamily="34" charset="0"/>
                <a:ea typeface="Times New Roman" panose="02020603050405020304" pitchFamily="18" charset="0"/>
              </a:rPr>
              <a:t>Coloque um X sobre a foto que melhor representa a Lua em sua fase quarto crescente ou quarto minguante.</a:t>
            </a:r>
            <a:endParaRPr lang="pt-BR" dirty="0"/>
          </a:p>
        </p:txBody>
      </p:sp>
      <p:pic>
        <p:nvPicPr>
          <p:cNvPr id="7" name="Imagem 6" descr="Descrição: http://mashedmusings.files.wordpress.com/2009/03/moon11-19-02b.jpg">
            <a:extLst>
              <a:ext uri="{FF2B5EF4-FFF2-40B4-BE49-F238E27FC236}">
                <a16:creationId xmlns:a16="http://schemas.microsoft.com/office/drawing/2014/main" id="{A65EC2FC-3F44-44DC-8714-2144F1CED92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5953" y="2231911"/>
            <a:ext cx="1979097" cy="1929293"/>
          </a:xfrm>
          <a:prstGeom prst="rect">
            <a:avLst/>
          </a:prstGeom>
          <a:noFill/>
          <a:ln>
            <a:noFill/>
          </a:ln>
        </p:spPr>
      </p:pic>
      <p:pic>
        <p:nvPicPr>
          <p:cNvPr id="8" name="Imagem 7" descr="Descrição: http://lh6.ggpht.com/_ZXVG1aA4lV8/SRYf_JIYSFE/AAAAAAAADzQ/wRYpd8CAs-4/FotosDaLua.jpg">
            <a:extLst>
              <a:ext uri="{FF2B5EF4-FFF2-40B4-BE49-F238E27FC236}">
                <a16:creationId xmlns:a16="http://schemas.microsoft.com/office/drawing/2014/main" id="{6F5529BC-BF74-4FA7-8C82-50C8C6E0BF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7617" y="2250552"/>
            <a:ext cx="2259605" cy="1907233"/>
          </a:xfrm>
          <a:prstGeom prst="rect">
            <a:avLst/>
          </a:prstGeom>
          <a:noFill/>
          <a:ln>
            <a:noFill/>
          </a:ln>
        </p:spPr>
      </p:pic>
      <p:pic>
        <p:nvPicPr>
          <p:cNvPr id="9" name="Imagem 8" descr="Descrição: http://t2.gstatic.com/images?q=tbn:ANd9GcQuGSge2noE9DF7lX7xBulU9600z1aISQOfN1ErbkZ8yL-kWE1Xww&amp;t=1">
            <a:extLst>
              <a:ext uri="{FF2B5EF4-FFF2-40B4-BE49-F238E27FC236}">
                <a16:creationId xmlns:a16="http://schemas.microsoft.com/office/drawing/2014/main" id="{88C5F36D-0D20-46E5-8737-F3B2C3227CC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22507" y="2328839"/>
            <a:ext cx="2272183" cy="1677104"/>
          </a:xfrm>
          <a:prstGeom prst="rect">
            <a:avLst/>
          </a:prstGeom>
          <a:noFill/>
          <a:ln>
            <a:noFill/>
          </a:ln>
        </p:spPr>
      </p:pic>
      <p:grpSp>
        <p:nvGrpSpPr>
          <p:cNvPr id="10" name="Group 707">
            <a:extLst>
              <a:ext uri="{FF2B5EF4-FFF2-40B4-BE49-F238E27FC236}">
                <a16:creationId xmlns:a16="http://schemas.microsoft.com/office/drawing/2014/main" id="{5F169B9C-EE67-4181-8864-F19674C42123}"/>
              </a:ext>
            </a:extLst>
          </p:cNvPr>
          <p:cNvGrpSpPr>
            <a:grpSpLocks/>
          </p:cNvGrpSpPr>
          <p:nvPr/>
        </p:nvGrpSpPr>
        <p:grpSpPr bwMode="auto">
          <a:xfrm>
            <a:off x="5163819" y="2729025"/>
            <a:ext cx="740592" cy="850198"/>
            <a:chOff x="5164" y="7080"/>
            <a:chExt cx="700" cy="948"/>
          </a:xfrm>
        </p:grpSpPr>
        <p:cxnSp>
          <p:nvCxnSpPr>
            <p:cNvPr id="11" name="AutoShape 705">
              <a:extLst>
                <a:ext uri="{FF2B5EF4-FFF2-40B4-BE49-F238E27FC236}">
                  <a16:creationId xmlns:a16="http://schemas.microsoft.com/office/drawing/2014/main" id="{1364AED7-7767-4EFF-821A-EFC84E31F997}"/>
                </a:ext>
              </a:extLst>
            </p:cNvPr>
            <p:cNvCxnSpPr>
              <a:cxnSpLocks noChangeShapeType="1"/>
            </p:cNvCxnSpPr>
            <p:nvPr/>
          </p:nvCxnSpPr>
          <p:spPr bwMode="auto">
            <a:xfrm>
              <a:off x="5164" y="7080"/>
              <a:ext cx="633" cy="948"/>
            </a:xfrm>
            <a:prstGeom prst="straightConnector1">
              <a:avLst/>
            </a:prstGeom>
            <a:noFill/>
            <a:ln w="38100" cmpd="sng">
              <a:solidFill>
                <a:srgbClr val="FF0000"/>
              </a:solidFill>
              <a:round/>
              <a:headEnd type="none" w="med" len="med"/>
              <a:tailEnd type="none" w="med" len="med"/>
            </a:ln>
            <a:extLst>
              <a:ext uri="{909E8E84-426E-40DD-AFC4-6F175D3DCCD1}">
                <a14:hiddenFill xmlns:a14="http://schemas.microsoft.com/office/drawing/2010/main">
                  <a:noFill/>
                </a14:hiddenFill>
              </a:ext>
            </a:extLst>
          </p:spPr>
        </p:cxnSp>
        <p:cxnSp>
          <p:nvCxnSpPr>
            <p:cNvPr id="12" name="AutoShape 706">
              <a:extLst>
                <a:ext uri="{FF2B5EF4-FFF2-40B4-BE49-F238E27FC236}">
                  <a16:creationId xmlns:a16="http://schemas.microsoft.com/office/drawing/2014/main" id="{D24734FD-2C94-405F-8B16-8569890C657B}"/>
                </a:ext>
              </a:extLst>
            </p:cNvPr>
            <p:cNvCxnSpPr>
              <a:cxnSpLocks noChangeShapeType="1"/>
            </p:cNvCxnSpPr>
            <p:nvPr/>
          </p:nvCxnSpPr>
          <p:spPr bwMode="auto">
            <a:xfrm flipV="1">
              <a:off x="5164" y="7226"/>
              <a:ext cx="700" cy="731"/>
            </a:xfrm>
            <a:prstGeom prst="straightConnector1">
              <a:avLst/>
            </a:prstGeom>
            <a:noFill/>
            <a:ln w="38100" cmpd="sng">
              <a:solidFill>
                <a:srgbClr val="FF0000"/>
              </a:solidFill>
              <a:round/>
              <a:headEnd type="none" w="med" len="med"/>
              <a:tailEnd type="none" w="med" len="med"/>
            </a:ln>
            <a:extLst>
              <a:ext uri="{909E8E84-426E-40DD-AFC4-6F175D3DCCD1}">
                <a14:hiddenFill xmlns:a14="http://schemas.microsoft.com/office/drawing/2010/main">
                  <a:noFill/>
                </a14:hiddenFill>
              </a:ext>
            </a:extLst>
          </p:spPr>
        </p:cxnSp>
      </p:grpSp>
      <p:sp>
        <p:nvSpPr>
          <p:cNvPr id="13" name="Retângulo 12">
            <a:extLst>
              <a:ext uri="{FF2B5EF4-FFF2-40B4-BE49-F238E27FC236}">
                <a16:creationId xmlns:a16="http://schemas.microsoft.com/office/drawing/2014/main" id="{F40B9FA8-9B39-48B2-B188-8585B7D83A8E}"/>
              </a:ext>
            </a:extLst>
          </p:cNvPr>
          <p:cNvSpPr/>
          <p:nvPr/>
        </p:nvSpPr>
        <p:spPr>
          <a:xfrm>
            <a:off x="229783" y="4486478"/>
            <a:ext cx="11503876" cy="878574"/>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Pergunta 2b) (0,5 ponto) </a:t>
            </a:r>
            <a:r>
              <a:rPr lang="pt-BR" dirty="0">
                <a:latin typeface="Arial" panose="020B0604020202020204" pitchFamily="34" charset="0"/>
                <a:ea typeface="Times New Roman" panose="02020603050405020304" pitchFamily="18" charset="0"/>
              </a:rPr>
              <a:t>Afinal, por que vemos a Lua com diferentes aparências (fases)? Você pode fazer uma figura para ajudar a explicar melhor.</a:t>
            </a:r>
            <a:endParaRPr lang="pt-BR" dirty="0"/>
          </a:p>
        </p:txBody>
      </p:sp>
      <p:sp>
        <p:nvSpPr>
          <p:cNvPr id="14" name="Retângulo 13">
            <a:extLst>
              <a:ext uri="{FF2B5EF4-FFF2-40B4-BE49-F238E27FC236}">
                <a16:creationId xmlns:a16="http://schemas.microsoft.com/office/drawing/2014/main" id="{34353D1F-4DF6-4D14-A0B3-B8F1EB89D824}"/>
              </a:ext>
            </a:extLst>
          </p:cNvPr>
          <p:cNvSpPr/>
          <p:nvPr/>
        </p:nvSpPr>
        <p:spPr>
          <a:xfrm>
            <a:off x="247201" y="5546961"/>
            <a:ext cx="7032694"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Respostas 2b)</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smtClean="0">
                <a:latin typeface="Arial" panose="020B0604020202020204" pitchFamily="34" charset="0"/>
                <a:ea typeface="Times New Roman" panose="02020603050405020304" pitchFamily="18" charset="0"/>
                <a:cs typeface="Arial" panose="020B0604020202020204" pitchFamily="34" charset="0"/>
              </a:rPr>
              <a:t>_ _ _ _ _ _ _ _ _ _ _ _ _ _ _ _ _ _ _ _ _ _ _ _ _ _ _</a:t>
            </a:r>
            <a:endParaRPr lang="pt-BR" dirty="0">
              <a:latin typeface="Arial" panose="020B0604020202020204" pitchFamily="34" charset="0"/>
              <a:cs typeface="Arial" panose="020B0604020202020204" pitchFamily="34" charset="0"/>
            </a:endParaRPr>
          </a:p>
        </p:txBody>
      </p:sp>
      <p:sp>
        <p:nvSpPr>
          <p:cNvPr id="15" name="Retângulo 14">
            <a:extLst>
              <a:ext uri="{FF2B5EF4-FFF2-40B4-BE49-F238E27FC236}">
                <a16:creationId xmlns:a16="http://schemas.microsoft.com/office/drawing/2014/main" id="{5CEEEFBD-A759-4F1D-BBDC-A43656B7D645}"/>
              </a:ext>
            </a:extLst>
          </p:cNvPr>
          <p:cNvSpPr/>
          <p:nvPr/>
        </p:nvSpPr>
        <p:spPr>
          <a:xfrm>
            <a:off x="1972762" y="5523016"/>
            <a:ext cx="5053499"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Devido ao movimento dela ao redor da Terra</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9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6E1E8BF-5814-4D70-B7C7-69965E1BB1B1}"/>
              </a:ext>
            </a:extLst>
          </p:cNvPr>
          <p:cNvSpPr/>
          <p:nvPr/>
        </p:nvSpPr>
        <p:spPr>
          <a:xfrm>
            <a:off x="269966" y="259607"/>
            <a:ext cx="8090263" cy="2540567"/>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Questão 3) (1 ponto) </a:t>
            </a:r>
            <a:r>
              <a:rPr lang="pt-BR" dirty="0">
                <a:latin typeface="Arial" panose="020B0604020202020204" pitchFamily="34" charset="0"/>
                <a:ea typeface="Times New Roman" panose="02020603050405020304" pitchFamily="18" charset="0"/>
              </a:rPr>
              <a:t>Todo o céu foi dividido em 88 áreas de diferentes tamanhos. Cada área chamamos de constelação. Todas as estrelas dentro daquela área pertencem àquela constelação. Veja, por exemplo, a figura da constelação de Órion. Nesta constelação está o conhecido conjunto de estrelas chamadas de “Três Marias”, cujos nomes na verdade são: </a:t>
            </a:r>
            <a:r>
              <a:rPr lang="pt-BR" dirty="0" err="1">
                <a:latin typeface="Arial" panose="020B0604020202020204" pitchFamily="34" charset="0"/>
                <a:ea typeface="Times New Roman" panose="02020603050405020304" pitchFamily="18" charset="0"/>
              </a:rPr>
              <a:t>Alnitak</a:t>
            </a:r>
            <a:r>
              <a:rPr lang="pt-BR" dirty="0">
                <a:latin typeface="Arial" panose="020B0604020202020204" pitchFamily="34" charset="0"/>
                <a:ea typeface="Times New Roman" panose="02020603050405020304" pitchFamily="18" charset="0"/>
              </a:rPr>
              <a:t>, </a:t>
            </a:r>
            <a:r>
              <a:rPr lang="pt-BR" dirty="0" err="1">
                <a:latin typeface="Arial" panose="020B0604020202020204" pitchFamily="34" charset="0"/>
                <a:ea typeface="Times New Roman" panose="02020603050405020304" pitchFamily="18" charset="0"/>
              </a:rPr>
              <a:t>Alnilam</a:t>
            </a:r>
            <a:r>
              <a:rPr lang="pt-BR" dirty="0">
                <a:latin typeface="Arial" panose="020B0604020202020204" pitchFamily="34" charset="0"/>
                <a:ea typeface="Times New Roman" panose="02020603050405020304" pitchFamily="18" charset="0"/>
              </a:rPr>
              <a:t> e </a:t>
            </a:r>
            <a:r>
              <a:rPr lang="pt-BR" dirty="0" err="1">
                <a:latin typeface="Arial" panose="020B0604020202020204" pitchFamily="34" charset="0"/>
                <a:ea typeface="Times New Roman" panose="02020603050405020304" pitchFamily="18" charset="0"/>
              </a:rPr>
              <a:t>Mintaka</a:t>
            </a:r>
            <a:r>
              <a:rPr lang="pt-BR" dirty="0">
                <a:latin typeface="Arial" panose="020B0604020202020204" pitchFamily="34" charset="0"/>
                <a:ea typeface="Times New Roman" panose="02020603050405020304" pitchFamily="18" charset="0"/>
              </a:rPr>
              <a:t>.</a:t>
            </a:r>
            <a:endParaRPr lang="pt-BR" dirty="0"/>
          </a:p>
        </p:txBody>
      </p:sp>
      <p:sp>
        <p:nvSpPr>
          <p:cNvPr id="3" name="Retângulo 2">
            <a:extLst>
              <a:ext uri="{FF2B5EF4-FFF2-40B4-BE49-F238E27FC236}">
                <a16:creationId xmlns:a16="http://schemas.microsoft.com/office/drawing/2014/main" id="{664666B0-46F4-41FC-81CB-C0543488BE6A}"/>
              </a:ext>
            </a:extLst>
          </p:cNvPr>
          <p:cNvSpPr/>
          <p:nvPr/>
        </p:nvSpPr>
        <p:spPr>
          <a:xfrm>
            <a:off x="278674" y="2892595"/>
            <a:ext cx="7167155" cy="1338828"/>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Pergunta 3a) (0,5 ponto) (0,1 ponto cada acerto)</a:t>
            </a:r>
            <a:r>
              <a:rPr lang="pt-BR" dirty="0">
                <a:latin typeface="Arial" panose="020B0604020202020204" pitchFamily="34" charset="0"/>
                <a:ea typeface="Times New Roman" panose="02020603050405020304" pitchFamily="18" charset="0"/>
              </a:rPr>
              <a:t>  Órion tem milhares de estrelas. Encontre o nome de </a:t>
            </a:r>
            <a:r>
              <a:rPr lang="pt-BR" b="1" dirty="0">
                <a:latin typeface="Arial" panose="020B0604020202020204" pitchFamily="34" charset="0"/>
                <a:ea typeface="Times New Roman" panose="02020603050405020304" pitchFamily="18" charset="0"/>
              </a:rPr>
              <a:t>5</a:t>
            </a:r>
            <a:r>
              <a:rPr lang="pt-BR" dirty="0">
                <a:latin typeface="Arial" panose="020B0604020202020204" pitchFamily="34" charset="0"/>
                <a:ea typeface="Times New Roman" panose="02020603050405020304" pitchFamily="18" charset="0"/>
              </a:rPr>
              <a:t> das 7 estrelas mais brilhantes na cruzadinha ao lado.</a:t>
            </a:r>
            <a:endParaRPr lang="pt-BR" dirty="0"/>
          </a:p>
        </p:txBody>
      </p:sp>
      <p:sp>
        <p:nvSpPr>
          <p:cNvPr id="9" name="Retângulo 8">
            <a:extLst>
              <a:ext uri="{FF2B5EF4-FFF2-40B4-BE49-F238E27FC236}">
                <a16:creationId xmlns:a16="http://schemas.microsoft.com/office/drawing/2014/main" id="{FD8C45D1-C4DD-4534-8177-B1F42296DB51}"/>
              </a:ext>
            </a:extLst>
          </p:cNvPr>
          <p:cNvSpPr/>
          <p:nvPr/>
        </p:nvSpPr>
        <p:spPr>
          <a:xfrm>
            <a:off x="303193" y="4235059"/>
            <a:ext cx="7186178" cy="1754326"/>
          </a:xfrm>
          <a:prstGeom prst="rect">
            <a:avLst/>
          </a:prstGeom>
        </p:spPr>
        <p:txBody>
          <a:bodyPr wrap="square">
            <a:spAutoFit/>
          </a:bodyPr>
          <a:lstStyle/>
          <a:p>
            <a:pPr algn="just">
              <a:lnSpc>
                <a:spcPct val="150000"/>
              </a:lnSpc>
            </a:pPr>
            <a:r>
              <a:rPr lang="pt-PT" b="1" i="1" dirty="0">
                <a:latin typeface="Times New Roman" panose="02020603050405020304" pitchFamily="18" charset="0"/>
                <a:ea typeface="Times New Roman" panose="02020603050405020304" pitchFamily="18" charset="0"/>
              </a:rPr>
              <a:t>Observa</a:t>
            </a:r>
            <a:r>
              <a:rPr lang="pt-BR" b="1" i="1" dirty="0" err="1">
                <a:latin typeface="Times New Roman" panose="02020603050405020304" pitchFamily="18" charset="0"/>
                <a:ea typeface="Times New Roman" panose="02020603050405020304" pitchFamily="18" charset="0"/>
              </a:rPr>
              <a:t>ção</a:t>
            </a:r>
            <a:r>
              <a:rPr lang="pt-BR" b="1" i="1" dirty="0">
                <a:latin typeface="Times New Roman" panose="02020603050405020304" pitchFamily="18" charset="0"/>
                <a:ea typeface="Times New Roman" panose="02020603050405020304" pitchFamily="18" charset="0"/>
              </a:rPr>
              <a:t>: </a:t>
            </a:r>
            <a:r>
              <a:rPr lang="pt-BR" i="1" dirty="0">
                <a:latin typeface="Times New Roman" panose="02020603050405020304" pitchFamily="18" charset="0"/>
                <a:ea typeface="Times New Roman" panose="02020603050405020304" pitchFamily="18" charset="0"/>
              </a:rPr>
              <a:t>Os nomes das 7 estrelas mais brilhantes, em ordem decrescente de brilho na constelação de Órion são: </a:t>
            </a:r>
            <a:r>
              <a:rPr lang="pt-BR" i="1" dirty="0" err="1">
                <a:latin typeface="Times New Roman" panose="02020603050405020304" pitchFamily="18" charset="0"/>
                <a:ea typeface="Times New Roman" panose="02020603050405020304" pitchFamily="18" charset="0"/>
              </a:rPr>
              <a:t>Rigel</a:t>
            </a:r>
            <a:r>
              <a:rPr lang="pt-BR" i="1" dirty="0">
                <a:latin typeface="Times New Roman" panose="02020603050405020304" pitchFamily="18" charset="0"/>
                <a:ea typeface="Times New Roman" panose="02020603050405020304" pitchFamily="18" charset="0"/>
              </a:rPr>
              <a:t>, </a:t>
            </a:r>
            <a:r>
              <a:rPr lang="pt-BR" i="1" dirty="0" err="1">
                <a:latin typeface="Times New Roman" panose="02020603050405020304" pitchFamily="18" charset="0"/>
                <a:ea typeface="Times New Roman" panose="02020603050405020304" pitchFamily="18" charset="0"/>
              </a:rPr>
              <a:t>Betelgeuse</a:t>
            </a:r>
            <a:r>
              <a:rPr lang="pt-BR" i="1" dirty="0">
                <a:latin typeface="Times New Roman" panose="02020603050405020304" pitchFamily="18" charset="0"/>
                <a:ea typeface="Times New Roman" panose="02020603050405020304" pitchFamily="18" charset="0"/>
              </a:rPr>
              <a:t>, </a:t>
            </a:r>
            <a:r>
              <a:rPr lang="pt-BR" i="1" dirty="0" err="1">
                <a:latin typeface="Times New Roman" panose="02020603050405020304" pitchFamily="18" charset="0"/>
                <a:ea typeface="Times New Roman" panose="02020603050405020304" pitchFamily="18" charset="0"/>
              </a:rPr>
              <a:t>Bellatrix</a:t>
            </a:r>
            <a:r>
              <a:rPr lang="pt-BR" i="1" dirty="0">
                <a:latin typeface="Times New Roman" panose="02020603050405020304" pitchFamily="18" charset="0"/>
                <a:ea typeface="Times New Roman" panose="02020603050405020304" pitchFamily="18" charset="0"/>
              </a:rPr>
              <a:t>, </a:t>
            </a:r>
            <a:r>
              <a:rPr lang="pt-BR" i="1" dirty="0" err="1">
                <a:latin typeface="Times New Roman" panose="02020603050405020304" pitchFamily="18" charset="0"/>
                <a:ea typeface="Times New Roman" panose="02020603050405020304" pitchFamily="18" charset="0"/>
              </a:rPr>
              <a:t>Alnilam</a:t>
            </a:r>
            <a:r>
              <a:rPr lang="pt-BR" i="1" dirty="0">
                <a:latin typeface="Times New Roman" panose="02020603050405020304" pitchFamily="18" charset="0"/>
                <a:ea typeface="Times New Roman" panose="02020603050405020304" pitchFamily="18" charset="0"/>
              </a:rPr>
              <a:t>,  </a:t>
            </a:r>
            <a:r>
              <a:rPr lang="pt-BR" i="1" dirty="0" err="1">
                <a:latin typeface="Times New Roman" panose="02020603050405020304" pitchFamily="18" charset="0"/>
                <a:ea typeface="Times New Roman" panose="02020603050405020304" pitchFamily="18" charset="0"/>
              </a:rPr>
              <a:t>Alnitak</a:t>
            </a:r>
            <a:r>
              <a:rPr lang="pt-BR" i="1" dirty="0">
                <a:latin typeface="Times New Roman" panose="02020603050405020304" pitchFamily="18" charset="0"/>
                <a:ea typeface="Times New Roman" panose="02020603050405020304" pitchFamily="18" charset="0"/>
              </a:rPr>
              <a:t> , </a:t>
            </a:r>
            <a:r>
              <a:rPr lang="pt-BR" i="1" dirty="0" err="1">
                <a:latin typeface="Times New Roman" panose="02020603050405020304" pitchFamily="18" charset="0"/>
                <a:ea typeface="Times New Roman" panose="02020603050405020304" pitchFamily="18" charset="0"/>
              </a:rPr>
              <a:t>Saiph</a:t>
            </a:r>
            <a:r>
              <a:rPr lang="pt-BR" i="1" dirty="0">
                <a:latin typeface="Times New Roman" panose="02020603050405020304" pitchFamily="18" charset="0"/>
                <a:ea typeface="Times New Roman" panose="02020603050405020304" pitchFamily="18" charset="0"/>
              </a:rPr>
              <a:t> e </a:t>
            </a:r>
            <a:r>
              <a:rPr lang="pt-BR" i="1" dirty="0" err="1">
                <a:latin typeface="Times New Roman" panose="02020603050405020304" pitchFamily="18" charset="0"/>
                <a:ea typeface="Times New Roman" panose="02020603050405020304" pitchFamily="18" charset="0"/>
              </a:rPr>
              <a:t>Mintaka</a:t>
            </a:r>
            <a:r>
              <a:rPr lang="pt-BR" i="1" dirty="0">
                <a:latin typeface="Times New Roman" panose="02020603050405020304" pitchFamily="18" charset="0"/>
                <a:ea typeface="Times New Roman" panose="02020603050405020304" pitchFamily="18" charset="0"/>
              </a:rPr>
              <a:t>. Os nomes podem estar em qualquer sentido ou direção.</a:t>
            </a:r>
            <a:endParaRPr lang="pt-BR" dirty="0"/>
          </a:p>
        </p:txBody>
      </p:sp>
      <p:pic>
        <p:nvPicPr>
          <p:cNvPr id="14" name="Imagem 13">
            <a:extLst>
              <a:ext uri="{FF2B5EF4-FFF2-40B4-BE49-F238E27FC236}">
                <a16:creationId xmlns:a16="http://schemas.microsoft.com/office/drawing/2014/main" id="{2F82C6DE-D5B6-4347-9657-C79EB526A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790" y="3009180"/>
            <a:ext cx="4133088" cy="2609088"/>
          </a:xfrm>
          <a:prstGeom prst="rect">
            <a:avLst/>
          </a:prstGeom>
        </p:spPr>
      </p:pic>
      <p:sp>
        <p:nvSpPr>
          <p:cNvPr id="6" name="Retângulo 5"/>
          <p:cNvSpPr/>
          <p:nvPr/>
        </p:nvSpPr>
        <p:spPr>
          <a:xfrm>
            <a:off x="8055429" y="3065418"/>
            <a:ext cx="426720" cy="24645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10" name="Retângulo 9"/>
          <p:cNvSpPr/>
          <p:nvPr/>
        </p:nvSpPr>
        <p:spPr>
          <a:xfrm>
            <a:off x="11347269" y="3061064"/>
            <a:ext cx="357051" cy="13628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11" name="Retângulo 10"/>
          <p:cNvSpPr/>
          <p:nvPr/>
        </p:nvSpPr>
        <p:spPr>
          <a:xfrm rot="16200000">
            <a:off x="9548951" y="1441268"/>
            <a:ext cx="283028" cy="40277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12" name="Retângulo 11"/>
          <p:cNvSpPr/>
          <p:nvPr/>
        </p:nvSpPr>
        <p:spPr>
          <a:xfrm rot="16200000">
            <a:off x="8952412" y="2603860"/>
            <a:ext cx="296095" cy="28389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15" name="Retângulo 14"/>
          <p:cNvSpPr/>
          <p:nvPr/>
        </p:nvSpPr>
        <p:spPr>
          <a:xfrm>
            <a:off x="10929258" y="3307079"/>
            <a:ext cx="359229" cy="14042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17" name="Retângulo 16"/>
          <p:cNvSpPr/>
          <p:nvPr/>
        </p:nvSpPr>
        <p:spPr>
          <a:xfrm rot="16200000">
            <a:off x="10156372" y="3733798"/>
            <a:ext cx="304803" cy="27998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18" name="Retângulo 17"/>
          <p:cNvSpPr/>
          <p:nvPr/>
        </p:nvSpPr>
        <p:spPr>
          <a:xfrm>
            <a:off x="8908869" y="3596640"/>
            <a:ext cx="374467" cy="19263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Tree>
    <p:extLst>
      <p:ext uri="{BB962C8B-B14F-4D97-AF65-F5344CB8AC3E}">
        <p14:creationId xmlns:p14="http://schemas.microsoft.com/office/powerpoint/2010/main" val="190694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5"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6D7C22D-C30D-4EAB-A065-B4C7B9AF6F5F}"/>
              </a:ext>
            </a:extLst>
          </p:cNvPr>
          <p:cNvSpPr/>
          <p:nvPr/>
        </p:nvSpPr>
        <p:spPr>
          <a:xfrm>
            <a:off x="322217" y="547816"/>
            <a:ext cx="8046720" cy="2169825"/>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Pergunta 3b) (0,3 ponto) </a:t>
            </a:r>
            <a:r>
              <a:rPr lang="pt-BR" dirty="0">
                <a:latin typeface="Arial" panose="020B0604020202020204" pitchFamily="34" charset="0"/>
                <a:ea typeface="Times New Roman" panose="02020603050405020304" pitchFamily="18" charset="0"/>
              </a:rPr>
              <a:t>Você sabe que a Terra gira ao redor do seu eixo em cerca de 24 horas, logo, parece que é o céu que gira no mesmo tempo no sentido contrário. Pois bem, certo dia observamos </a:t>
            </a:r>
            <a:r>
              <a:rPr lang="pt-BR" dirty="0" err="1">
                <a:latin typeface="Arial" panose="020B0604020202020204" pitchFamily="34" charset="0"/>
                <a:ea typeface="Times New Roman" panose="02020603050405020304" pitchFamily="18" charset="0"/>
              </a:rPr>
              <a:t>Mintaka</a:t>
            </a:r>
            <a:r>
              <a:rPr lang="pt-BR" dirty="0">
                <a:latin typeface="Arial" panose="020B0604020202020204" pitchFamily="34" charset="0"/>
                <a:ea typeface="Times New Roman" panose="02020603050405020304" pitchFamily="18" charset="0"/>
              </a:rPr>
              <a:t> exatamente sobre nossas cabeças quando o Sol estava se pondo. Quantas horas depois se pôs </a:t>
            </a:r>
            <a:r>
              <a:rPr lang="pt-BR" dirty="0" err="1">
                <a:latin typeface="Arial" panose="020B0604020202020204" pitchFamily="34" charset="0"/>
                <a:ea typeface="Times New Roman" panose="02020603050405020304" pitchFamily="18" charset="0"/>
              </a:rPr>
              <a:t>Mintaka</a:t>
            </a:r>
            <a:r>
              <a:rPr lang="pt-BR" dirty="0">
                <a:latin typeface="Arial" panose="020B0604020202020204" pitchFamily="34" charset="0"/>
                <a:ea typeface="Times New Roman" panose="02020603050405020304" pitchFamily="18" charset="0"/>
              </a:rPr>
              <a:t>?</a:t>
            </a:r>
            <a:endParaRPr lang="pt-BR" dirty="0"/>
          </a:p>
        </p:txBody>
      </p:sp>
      <p:sp>
        <p:nvSpPr>
          <p:cNvPr id="3" name="Retângulo 2">
            <a:extLst>
              <a:ext uri="{FF2B5EF4-FFF2-40B4-BE49-F238E27FC236}">
                <a16:creationId xmlns:a16="http://schemas.microsoft.com/office/drawing/2014/main" id="{2F5511E3-6585-4596-94B1-CE60A4BACA69}"/>
              </a:ext>
            </a:extLst>
          </p:cNvPr>
          <p:cNvSpPr/>
          <p:nvPr/>
        </p:nvSpPr>
        <p:spPr>
          <a:xfrm>
            <a:off x="330499" y="2943512"/>
            <a:ext cx="3249608" cy="369332"/>
          </a:xfrm>
          <a:prstGeom prst="rect">
            <a:avLst/>
          </a:prstGeom>
        </p:spPr>
        <p:txBody>
          <a:bodyPr wrap="none">
            <a:spAutoFit/>
          </a:bodyPr>
          <a:lstStyle/>
          <a:p>
            <a:r>
              <a:rPr lang="pt-BR" b="1" dirty="0">
                <a:latin typeface="Arial" panose="020B0604020202020204" pitchFamily="34" charset="0"/>
                <a:ea typeface="Times New Roman" panose="02020603050405020304" pitchFamily="18" charset="0"/>
              </a:rPr>
              <a:t>Resposta 3b):</a:t>
            </a:r>
            <a:r>
              <a:rPr lang="pt-BR" dirty="0">
                <a:latin typeface="Arial" panose="020B0604020202020204" pitchFamily="34" charset="0"/>
                <a:ea typeface="Times New Roman" panose="02020603050405020304" pitchFamily="18" charset="0"/>
              </a:rPr>
              <a:t> </a:t>
            </a:r>
            <a:r>
              <a:rPr lang="pt-BR" dirty="0" smtClean="0">
                <a:latin typeface="Arial" panose="020B0604020202020204" pitchFamily="34" charset="0"/>
                <a:ea typeface="Times New Roman" panose="02020603050405020304" pitchFamily="18" charset="0"/>
              </a:rPr>
              <a:t>_ _ _ _ _ _ _ _</a:t>
            </a:r>
            <a:endParaRPr lang="pt-BR" dirty="0"/>
          </a:p>
        </p:txBody>
      </p:sp>
      <p:sp>
        <p:nvSpPr>
          <p:cNvPr id="5" name="Retângulo 4">
            <a:extLst>
              <a:ext uri="{FF2B5EF4-FFF2-40B4-BE49-F238E27FC236}">
                <a16:creationId xmlns:a16="http://schemas.microsoft.com/office/drawing/2014/main" id="{F9E617F1-86F3-4560-92DA-09AD80A63779}"/>
              </a:ext>
            </a:extLst>
          </p:cNvPr>
          <p:cNvSpPr/>
          <p:nvPr/>
        </p:nvSpPr>
        <p:spPr>
          <a:xfrm>
            <a:off x="2236604" y="2925418"/>
            <a:ext cx="1005403"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6 horas</a:t>
            </a:r>
            <a:endParaRPr lang="pt-BR" dirty="0"/>
          </a:p>
        </p:txBody>
      </p:sp>
      <p:sp>
        <p:nvSpPr>
          <p:cNvPr id="6" name="Retângulo 5">
            <a:extLst>
              <a:ext uri="{FF2B5EF4-FFF2-40B4-BE49-F238E27FC236}">
                <a16:creationId xmlns:a16="http://schemas.microsoft.com/office/drawing/2014/main" id="{3AA3A90A-7701-4B91-8998-27724504982A}"/>
              </a:ext>
            </a:extLst>
          </p:cNvPr>
          <p:cNvSpPr/>
          <p:nvPr/>
        </p:nvSpPr>
        <p:spPr>
          <a:xfrm>
            <a:off x="348343" y="3562550"/>
            <a:ext cx="7286453" cy="1754326"/>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Pergunta 3c) (0,2 ponto)</a:t>
            </a:r>
            <a:r>
              <a:rPr lang="pt-BR" dirty="0">
                <a:latin typeface="Arial" panose="020B0604020202020204" pitchFamily="34" charset="0"/>
                <a:ea typeface="Times New Roman" panose="02020603050405020304" pitchFamily="18" charset="0"/>
              </a:rPr>
              <a:t> Como escrevemos, todo o céu foi dividido em 88 áreas, ou constelações, logo, toda estrela está numa constelação. Qual é a única estrela que não está fixa em nenhuma constelação?</a:t>
            </a:r>
            <a:endParaRPr lang="pt-BR" dirty="0"/>
          </a:p>
        </p:txBody>
      </p:sp>
      <p:pic>
        <p:nvPicPr>
          <p:cNvPr id="7" name="Imagem 6">
            <a:extLst>
              <a:ext uri="{FF2B5EF4-FFF2-40B4-BE49-F238E27FC236}">
                <a16:creationId xmlns:a16="http://schemas.microsoft.com/office/drawing/2014/main" id="{A6D8121C-27B5-45B0-BDB1-B5DCF86000E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6535" y="2788740"/>
            <a:ext cx="4035154" cy="3061643"/>
          </a:xfrm>
          <a:prstGeom prst="rect">
            <a:avLst/>
          </a:prstGeom>
          <a:noFill/>
          <a:ln>
            <a:noFill/>
          </a:ln>
        </p:spPr>
      </p:pic>
      <p:sp>
        <p:nvSpPr>
          <p:cNvPr id="8" name="Retângulo 7">
            <a:extLst>
              <a:ext uri="{FF2B5EF4-FFF2-40B4-BE49-F238E27FC236}">
                <a16:creationId xmlns:a16="http://schemas.microsoft.com/office/drawing/2014/main" id="{AFF6C51F-0B34-436A-97E3-7F655345CE32}"/>
              </a:ext>
            </a:extLst>
          </p:cNvPr>
          <p:cNvSpPr/>
          <p:nvPr/>
        </p:nvSpPr>
        <p:spPr>
          <a:xfrm>
            <a:off x="374469" y="5448032"/>
            <a:ext cx="3602119" cy="369332"/>
          </a:xfrm>
          <a:prstGeom prst="rect">
            <a:avLst/>
          </a:prstGeom>
        </p:spPr>
        <p:txBody>
          <a:bodyPr wrap="squar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3c)</a:t>
            </a:r>
            <a:r>
              <a:rPr lang="pt-BR" b="1" dirty="0">
                <a:latin typeface="Arial" panose="020B0604020202020204" pitchFamily="34" charset="0"/>
                <a:ea typeface="Times New Roman" panose="02020603050405020304" pitchFamily="18" charset="0"/>
                <a:cs typeface="Arial" panose="020B0604020202020204" pitchFamily="34" charset="0"/>
              </a:rPr>
              <a:t>:</a:t>
            </a:r>
            <a:r>
              <a:rPr lang="pt-BR" dirty="0">
                <a:latin typeface="Arial" panose="020B0604020202020204" pitchFamily="34" charset="0"/>
                <a:ea typeface="Times New Roman" panose="02020603050405020304" pitchFamily="18" charset="0"/>
                <a:cs typeface="Arial" panose="020B0604020202020204" pitchFamily="34" charset="0"/>
              </a:rPr>
              <a:t> </a:t>
            </a:r>
            <a:r>
              <a:rPr lang="pt-BR" dirty="0" smtClean="0">
                <a:latin typeface="Arial" panose="020B0604020202020204" pitchFamily="34" charset="0"/>
                <a:ea typeface="Times New Roman" panose="02020603050405020304" pitchFamily="18" charset="0"/>
                <a:cs typeface="Arial" panose="020B0604020202020204" pitchFamily="34" charset="0"/>
              </a:rPr>
              <a:t>_ _ _ _ _ _ _ _</a:t>
            </a:r>
            <a:endParaRPr lang="pt-BR"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5B7AF0A3-D9A2-4AA3-8F5C-117922FFF611}"/>
              </a:ext>
            </a:extLst>
          </p:cNvPr>
          <p:cNvSpPr/>
          <p:nvPr/>
        </p:nvSpPr>
        <p:spPr>
          <a:xfrm>
            <a:off x="2407433" y="5429939"/>
            <a:ext cx="659155"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SOL</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30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2A6C96B-1E72-4D0A-8B02-CDC4ECCED9AA}"/>
              </a:ext>
            </a:extLst>
          </p:cNvPr>
          <p:cNvSpPr/>
          <p:nvPr/>
        </p:nvSpPr>
        <p:spPr>
          <a:xfrm>
            <a:off x="322217" y="166450"/>
            <a:ext cx="8046720" cy="2169825"/>
          </a:xfrm>
          <a:prstGeom prst="rect">
            <a:avLst/>
          </a:prstGeom>
        </p:spPr>
        <p:txBody>
          <a:bodyPr wrap="square">
            <a:spAutoFit/>
          </a:bodyPr>
          <a:lstStyle/>
          <a:p>
            <a:pPr algn="just" hangingPunct="0">
              <a:lnSpc>
                <a:spcPct val="150000"/>
              </a:lnSpc>
              <a:spcAft>
                <a:spcPts val="0"/>
              </a:spcAft>
            </a:pPr>
            <a:r>
              <a:rPr lang="pt-BR" b="1" dirty="0">
                <a:latin typeface="Arial" panose="020B0604020202020204" pitchFamily="34" charset="0"/>
                <a:ea typeface="Times New Roman" panose="02020603050405020304" pitchFamily="18" charset="0"/>
              </a:rPr>
              <a:t>Questão 4) (1 ponto) (0,2 ponto cada acerto)</a:t>
            </a:r>
            <a:r>
              <a:rPr lang="pt-BR" dirty="0">
                <a:latin typeface="Times New Roman" panose="02020603050405020304" pitchFamily="18" charset="0"/>
                <a:ea typeface="Times New Roman" panose="02020603050405020304" pitchFamily="18" charset="0"/>
              </a:rPr>
              <a:t> </a:t>
            </a:r>
          </a:p>
          <a:p>
            <a:pPr algn="just" hangingPunct="0">
              <a:lnSpc>
                <a:spcPct val="150000"/>
              </a:lnSpc>
              <a:spcAft>
                <a:spcPts val="0"/>
              </a:spcAft>
            </a:pPr>
            <a:r>
              <a:rPr lang="pt-BR" dirty="0">
                <a:latin typeface="Arial" panose="020B0604020202020204" pitchFamily="34" charset="0"/>
                <a:ea typeface="Times New Roman" panose="02020603050405020304" pitchFamily="18" charset="0"/>
              </a:rPr>
              <a:t>Ao lado está um esquema mostrando a Terra no seu movimento anual ao redor do Sol, em perspectiva, fora de escala, em 4 datas especiais, para 2010. Coloque a data em que ocorre cada um dos eventos da tabela abaixo. Pode haver mais de um evento para uma mesma data.</a:t>
            </a:r>
            <a:endParaRPr lang="pt-BR" dirty="0">
              <a:latin typeface="Times New Roman" panose="02020603050405020304" pitchFamily="18" charset="0"/>
              <a:ea typeface="Times New Roman" panose="02020603050405020304" pitchFamily="18" charset="0"/>
            </a:endParaRPr>
          </a:p>
        </p:txBody>
      </p:sp>
      <p:pic>
        <p:nvPicPr>
          <p:cNvPr id="5" name="Imagem 4">
            <a:extLst>
              <a:ext uri="{FF2B5EF4-FFF2-40B4-BE49-F238E27FC236}">
                <a16:creationId xmlns:a16="http://schemas.microsoft.com/office/drawing/2014/main" id="{6C1BA7DE-8EF0-49C0-B656-CE67708D40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2988" y="2370763"/>
            <a:ext cx="5041078" cy="2709625"/>
          </a:xfrm>
          <a:prstGeom prst="rect">
            <a:avLst/>
          </a:prstGeom>
          <a:noFill/>
          <a:ln>
            <a:noFill/>
          </a:ln>
        </p:spPr>
      </p:pic>
      <p:sp>
        <p:nvSpPr>
          <p:cNvPr id="3" name="Retângulo 2">
            <a:extLst>
              <a:ext uri="{FF2B5EF4-FFF2-40B4-BE49-F238E27FC236}">
                <a16:creationId xmlns:a16="http://schemas.microsoft.com/office/drawing/2014/main" id="{5BA307B9-2246-4E38-8F4A-7697F508DBF8}"/>
              </a:ext>
            </a:extLst>
          </p:cNvPr>
          <p:cNvSpPr/>
          <p:nvPr/>
        </p:nvSpPr>
        <p:spPr>
          <a:xfrm>
            <a:off x="1466484" y="2842308"/>
            <a:ext cx="3916521"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Sol a pino no Trópico de Capricórnio</a:t>
            </a:r>
            <a:endParaRPr lang="pt-BR" dirty="0"/>
          </a:p>
        </p:txBody>
      </p:sp>
      <p:sp>
        <p:nvSpPr>
          <p:cNvPr id="6" name="Retângulo 5">
            <a:extLst>
              <a:ext uri="{FF2B5EF4-FFF2-40B4-BE49-F238E27FC236}">
                <a16:creationId xmlns:a16="http://schemas.microsoft.com/office/drawing/2014/main" id="{0FCB37F7-0851-446F-9B37-67DE7176A374}"/>
              </a:ext>
            </a:extLst>
          </p:cNvPr>
          <p:cNvSpPr/>
          <p:nvPr/>
        </p:nvSpPr>
        <p:spPr>
          <a:xfrm>
            <a:off x="1466484" y="3374969"/>
            <a:ext cx="4031873" cy="369332"/>
          </a:xfrm>
          <a:prstGeom prst="rect">
            <a:avLst/>
          </a:prstGeom>
        </p:spPr>
        <p:txBody>
          <a:bodyPr wrap="none">
            <a:spAutoFit/>
          </a:bodyPr>
          <a:lstStyle/>
          <a:p>
            <a:r>
              <a:rPr lang="pt-BR">
                <a:latin typeface="Arial" panose="020B0604020202020204" pitchFamily="34" charset="0"/>
                <a:ea typeface="Times New Roman" panose="02020603050405020304" pitchFamily="18" charset="0"/>
              </a:rPr>
              <a:t>Início da primavera no Hemisfério Sul</a:t>
            </a:r>
            <a:endParaRPr lang="pt-BR" dirty="0"/>
          </a:p>
        </p:txBody>
      </p:sp>
      <p:sp>
        <p:nvSpPr>
          <p:cNvPr id="7" name="Retângulo 6">
            <a:extLst>
              <a:ext uri="{FF2B5EF4-FFF2-40B4-BE49-F238E27FC236}">
                <a16:creationId xmlns:a16="http://schemas.microsoft.com/office/drawing/2014/main" id="{0ACA707A-9092-4BFA-8C01-F58107C888D4}"/>
              </a:ext>
            </a:extLst>
          </p:cNvPr>
          <p:cNvSpPr/>
          <p:nvPr/>
        </p:nvSpPr>
        <p:spPr>
          <a:xfrm>
            <a:off x="1466484" y="3955532"/>
            <a:ext cx="3711272"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Início do outono no Hemisfério Sul</a:t>
            </a:r>
            <a:endParaRPr lang="pt-BR" dirty="0"/>
          </a:p>
        </p:txBody>
      </p:sp>
      <p:sp>
        <p:nvSpPr>
          <p:cNvPr id="8" name="Retângulo 7">
            <a:extLst>
              <a:ext uri="{FF2B5EF4-FFF2-40B4-BE49-F238E27FC236}">
                <a16:creationId xmlns:a16="http://schemas.microsoft.com/office/drawing/2014/main" id="{5CD8D030-A43D-4BDA-842E-7D153D64315C}"/>
              </a:ext>
            </a:extLst>
          </p:cNvPr>
          <p:cNvSpPr/>
          <p:nvPr/>
        </p:nvSpPr>
        <p:spPr>
          <a:xfrm>
            <a:off x="1466484" y="4563183"/>
            <a:ext cx="4134465"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Solstício de verão no Hemisfério Norte</a:t>
            </a:r>
            <a:endParaRPr lang="pt-BR" dirty="0"/>
          </a:p>
        </p:txBody>
      </p:sp>
      <p:sp>
        <p:nvSpPr>
          <p:cNvPr id="9" name="Retângulo 8">
            <a:extLst>
              <a:ext uri="{FF2B5EF4-FFF2-40B4-BE49-F238E27FC236}">
                <a16:creationId xmlns:a16="http://schemas.microsoft.com/office/drawing/2014/main" id="{90B500FE-D359-4D38-935A-E24F3B20356B}"/>
              </a:ext>
            </a:extLst>
          </p:cNvPr>
          <p:cNvSpPr/>
          <p:nvPr/>
        </p:nvSpPr>
        <p:spPr>
          <a:xfrm>
            <a:off x="1466484" y="5196986"/>
            <a:ext cx="9951124" cy="646331"/>
          </a:xfrm>
          <a:prstGeom prst="rect">
            <a:avLst/>
          </a:prstGeom>
        </p:spPr>
        <p:txBody>
          <a:bodyPr wrap="square">
            <a:spAutoFit/>
          </a:bodyPr>
          <a:lstStyle/>
          <a:p>
            <a:pPr algn="just"/>
            <a:r>
              <a:rPr lang="pt-BR" dirty="0">
                <a:latin typeface="Arial" panose="020B0604020202020204" pitchFamily="34" charset="0"/>
                <a:ea typeface="Times New Roman" panose="02020603050405020304" pitchFamily="18" charset="0"/>
              </a:rPr>
              <a:t>Sol sobre a intersecção da Eclíptica com o Equador Celeste indo do Hemisfério Sul para o Norte</a:t>
            </a:r>
            <a:endParaRPr lang="pt-BR" dirty="0"/>
          </a:p>
        </p:txBody>
      </p:sp>
      <p:sp>
        <p:nvSpPr>
          <p:cNvPr id="10" name="CaixaDeTexto 9">
            <a:extLst>
              <a:ext uri="{FF2B5EF4-FFF2-40B4-BE49-F238E27FC236}">
                <a16:creationId xmlns:a16="http://schemas.microsoft.com/office/drawing/2014/main" id="{02BF9A6F-228C-40C8-B525-D31A7254A0A9}"/>
              </a:ext>
            </a:extLst>
          </p:cNvPr>
          <p:cNvSpPr txBox="1"/>
          <p:nvPr/>
        </p:nvSpPr>
        <p:spPr>
          <a:xfrm>
            <a:off x="329398" y="2816512"/>
            <a:ext cx="1225015" cy="369332"/>
          </a:xfrm>
          <a:prstGeom prst="rect">
            <a:avLst/>
          </a:prstGeom>
          <a:noFill/>
        </p:spPr>
        <p:txBody>
          <a:bodyPr wrap="none" rtlCol="0">
            <a:spAutoFit/>
          </a:bodyPr>
          <a:lstStyle/>
          <a:p>
            <a:r>
              <a:rPr lang="pt-BR" dirty="0"/>
              <a:t>(                 )</a:t>
            </a:r>
          </a:p>
        </p:txBody>
      </p:sp>
      <p:sp>
        <p:nvSpPr>
          <p:cNvPr id="11" name="CaixaDeTexto 10">
            <a:extLst>
              <a:ext uri="{FF2B5EF4-FFF2-40B4-BE49-F238E27FC236}">
                <a16:creationId xmlns:a16="http://schemas.microsoft.com/office/drawing/2014/main" id="{6D0C1C07-06D4-4E18-AC5B-B25532D37FB8}"/>
              </a:ext>
            </a:extLst>
          </p:cNvPr>
          <p:cNvSpPr txBox="1"/>
          <p:nvPr/>
        </p:nvSpPr>
        <p:spPr>
          <a:xfrm>
            <a:off x="329397" y="3334214"/>
            <a:ext cx="1225015" cy="369332"/>
          </a:xfrm>
          <a:prstGeom prst="rect">
            <a:avLst/>
          </a:prstGeom>
          <a:noFill/>
        </p:spPr>
        <p:txBody>
          <a:bodyPr wrap="none" rtlCol="0">
            <a:spAutoFit/>
          </a:bodyPr>
          <a:lstStyle/>
          <a:p>
            <a:r>
              <a:rPr lang="pt-BR" dirty="0"/>
              <a:t>(                 )</a:t>
            </a:r>
          </a:p>
        </p:txBody>
      </p:sp>
      <p:sp>
        <p:nvSpPr>
          <p:cNvPr id="12" name="CaixaDeTexto 11">
            <a:extLst>
              <a:ext uri="{FF2B5EF4-FFF2-40B4-BE49-F238E27FC236}">
                <a16:creationId xmlns:a16="http://schemas.microsoft.com/office/drawing/2014/main" id="{5653BF34-432E-40BF-8DA3-AB7E6EAFC7B9}"/>
              </a:ext>
            </a:extLst>
          </p:cNvPr>
          <p:cNvSpPr txBox="1"/>
          <p:nvPr/>
        </p:nvSpPr>
        <p:spPr>
          <a:xfrm>
            <a:off x="329396" y="3929736"/>
            <a:ext cx="1225015" cy="369332"/>
          </a:xfrm>
          <a:prstGeom prst="rect">
            <a:avLst/>
          </a:prstGeom>
          <a:noFill/>
        </p:spPr>
        <p:txBody>
          <a:bodyPr wrap="none" rtlCol="0">
            <a:spAutoFit/>
          </a:bodyPr>
          <a:lstStyle/>
          <a:p>
            <a:r>
              <a:rPr lang="pt-BR" dirty="0"/>
              <a:t>(                 )</a:t>
            </a:r>
          </a:p>
        </p:txBody>
      </p:sp>
      <p:sp>
        <p:nvSpPr>
          <p:cNvPr id="13" name="CaixaDeTexto 12">
            <a:extLst>
              <a:ext uri="{FF2B5EF4-FFF2-40B4-BE49-F238E27FC236}">
                <a16:creationId xmlns:a16="http://schemas.microsoft.com/office/drawing/2014/main" id="{A1AC7544-E6A6-4D7D-A1EC-1EDC3E5BF86C}"/>
              </a:ext>
            </a:extLst>
          </p:cNvPr>
          <p:cNvSpPr txBox="1"/>
          <p:nvPr/>
        </p:nvSpPr>
        <p:spPr>
          <a:xfrm>
            <a:off x="329396" y="4523440"/>
            <a:ext cx="1225015" cy="369332"/>
          </a:xfrm>
          <a:prstGeom prst="rect">
            <a:avLst/>
          </a:prstGeom>
          <a:noFill/>
        </p:spPr>
        <p:txBody>
          <a:bodyPr wrap="none" rtlCol="0">
            <a:spAutoFit/>
          </a:bodyPr>
          <a:lstStyle/>
          <a:p>
            <a:r>
              <a:rPr lang="pt-BR" dirty="0"/>
              <a:t>(                 )</a:t>
            </a:r>
          </a:p>
        </p:txBody>
      </p:sp>
      <p:sp>
        <p:nvSpPr>
          <p:cNvPr id="14" name="CaixaDeTexto 13">
            <a:extLst>
              <a:ext uri="{FF2B5EF4-FFF2-40B4-BE49-F238E27FC236}">
                <a16:creationId xmlns:a16="http://schemas.microsoft.com/office/drawing/2014/main" id="{8F228CF2-E59D-40D7-8C42-4A760170614F}"/>
              </a:ext>
            </a:extLst>
          </p:cNvPr>
          <p:cNvSpPr txBox="1"/>
          <p:nvPr/>
        </p:nvSpPr>
        <p:spPr>
          <a:xfrm>
            <a:off x="329395" y="5173327"/>
            <a:ext cx="1225015" cy="369332"/>
          </a:xfrm>
          <a:prstGeom prst="rect">
            <a:avLst/>
          </a:prstGeom>
          <a:noFill/>
        </p:spPr>
        <p:txBody>
          <a:bodyPr wrap="none" rtlCol="0">
            <a:spAutoFit/>
          </a:bodyPr>
          <a:lstStyle/>
          <a:p>
            <a:r>
              <a:rPr lang="pt-BR" dirty="0"/>
              <a:t>(                 )</a:t>
            </a:r>
          </a:p>
        </p:txBody>
      </p:sp>
      <p:sp>
        <p:nvSpPr>
          <p:cNvPr id="15" name="Retângulo 14">
            <a:extLst>
              <a:ext uri="{FF2B5EF4-FFF2-40B4-BE49-F238E27FC236}">
                <a16:creationId xmlns:a16="http://schemas.microsoft.com/office/drawing/2014/main" id="{8153135E-635F-4D0C-897A-1097E56B657B}"/>
              </a:ext>
            </a:extLst>
          </p:cNvPr>
          <p:cNvSpPr/>
          <p:nvPr/>
        </p:nvSpPr>
        <p:spPr>
          <a:xfrm>
            <a:off x="496908" y="2851787"/>
            <a:ext cx="88998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21 / 12</a:t>
            </a:r>
            <a:endParaRPr lang="pt-BR" dirty="0"/>
          </a:p>
        </p:txBody>
      </p:sp>
      <p:sp>
        <p:nvSpPr>
          <p:cNvPr id="16" name="Retângulo 15">
            <a:extLst>
              <a:ext uri="{FF2B5EF4-FFF2-40B4-BE49-F238E27FC236}">
                <a16:creationId xmlns:a16="http://schemas.microsoft.com/office/drawing/2014/main" id="{941E65BD-3347-4E1F-9745-3B7421A0A3C0}"/>
              </a:ext>
            </a:extLst>
          </p:cNvPr>
          <p:cNvSpPr/>
          <p:nvPr/>
        </p:nvSpPr>
        <p:spPr>
          <a:xfrm>
            <a:off x="496908" y="3351733"/>
            <a:ext cx="88998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23 / 09</a:t>
            </a:r>
            <a:endParaRPr lang="pt-BR" dirty="0"/>
          </a:p>
        </p:txBody>
      </p:sp>
      <p:sp>
        <p:nvSpPr>
          <p:cNvPr id="17" name="Retângulo 16">
            <a:extLst>
              <a:ext uri="{FF2B5EF4-FFF2-40B4-BE49-F238E27FC236}">
                <a16:creationId xmlns:a16="http://schemas.microsoft.com/office/drawing/2014/main" id="{F52EAC0F-E4F5-45F8-889E-4672145950BE}"/>
              </a:ext>
            </a:extLst>
          </p:cNvPr>
          <p:cNvSpPr/>
          <p:nvPr/>
        </p:nvSpPr>
        <p:spPr>
          <a:xfrm>
            <a:off x="496907" y="3953690"/>
            <a:ext cx="88998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20 / 03</a:t>
            </a:r>
            <a:endParaRPr lang="pt-BR" dirty="0"/>
          </a:p>
        </p:txBody>
      </p:sp>
      <p:sp>
        <p:nvSpPr>
          <p:cNvPr id="18" name="Retângulo 17">
            <a:extLst>
              <a:ext uri="{FF2B5EF4-FFF2-40B4-BE49-F238E27FC236}">
                <a16:creationId xmlns:a16="http://schemas.microsoft.com/office/drawing/2014/main" id="{FD99395F-290B-4D10-89B6-88FE0E33A7F4}"/>
              </a:ext>
            </a:extLst>
          </p:cNvPr>
          <p:cNvSpPr/>
          <p:nvPr/>
        </p:nvSpPr>
        <p:spPr>
          <a:xfrm>
            <a:off x="496906" y="4547394"/>
            <a:ext cx="88998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21 / 06</a:t>
            </a:r>
            <a:endParaRPr lang="pt-BR" dirty="0"/>
          </a:p>
        </p:txBody>
      </p:sp>
      <p:sp>
        <p:nvSpPr>
          <p:cNvPr id="19" name="Retângulo 18">
            <a:extLst>
              <a:ext uri="{FF2B5EF4-FFF2-40B4-BE49-F238E27FC236}">
                <a16:creationId xmlns:a16="http://schemas.microsoft.com/office/drawing/2014/main" id="{36E65722-455E-4C4C-9003-92CF5E352432}"/>
              </a:ext>
            </a:extLst>
          </p:cNvPr>
          <p:cNvSpPr/>
          <p:nvPr/>
        </p:nvSpPr>
        <p:spPr>
          <a:xfrm>
            <a:off x="496905" y="5191082"/>
            <a:ext cx="88998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20 / 03</a:t>
            </a:r>
            <a:endParaRPr lang="pt-BR" dirty="0"/>
          </a:p>
        </p:txBody>
      </p:sp>
    </p:spTree>
    <p:extLst>
      <p:ext uri="{BB962C8B-B14F-4D97-AF65-F5344CB8AC3E}">
        <p14:creationId xmlns:p14="http://schemas.microsoft.com/office/powerpoint/2010/main" val="341397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F522B01-3F49-40B7-9DC1-FCA72FDE29AA}"/>
              </a:ext>
            </a:extLst>
          </p:cNvPr>
          <p:cNvSpPr/>
          <p:nvPr/>
        </p:nvSpPr>
        <p:spPr>
          <a:xfrm>
            <a:off x="318073" y="591892"/>
            <a:ext cx="7869950" cy="924740"/>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Questão 5) (1 ponto) (0,2 ponto cada acerto)</a:t>
            </a:r>
            <a:r>
              <a:rPr lang="pt-BR" dirty="0">
                <a:latin typeface="Arial" panose="020B0604020202020204" pitchFamily="34" charset="0"/>
                <a:ea typeface="Times New Roman" panose="02020603050405020304" pitchFamily="18" charset="0"/>
              </a:rPr>
              <a:t> Escreva </a:t>
            </a:r>
            <a:r>
              <a:rPr lang="pt-BR" sz="2000" b="1" dirty="0">
                <a:effectLst/>
                <a:latin typeface="Arial" panose="020B0604020202020204" pitchFamily="34" charset="0"/>
                <a:ea typeface="Times New Roman" panose="02020603050405020304" pitchFamily="18" charset="0"/>
              </a:rPr>
              <a:t>C</a:t>
            </a:r>
            <a:r>
              <a:rPr lang="pt-BR" dirty="0">
                <a:latin typeface="Arial" panose="020B0604020202020204" pitchFamily="34" charset="0"/>
                <a:ea typeface="Times New Roman" panose="02020603050405020304" pitchFamily="18" charset="0"/>
              </a:rPr>
              <a:t> se certo ou </a:t>
            </a:r>
            <a:r>
              <a:rPr lang="pt-BR" sz="2000" b="1" dirty="0">
                <a:effectLst/>
                <a:latin typeface="Arial" panose="020B0604020202020204" pitchFamily="34" charset="0"/>
                <a:ea typeface="Times New Roman" panose="02020603050405020304" pitchFamily="18" charset="0"/>
              </a:rPr>
              <a:t>E</a:t>
            </a:r>
            <a:r>
              <a:rPr lang="pt-BR" dirty="0">
                <a:latin typeface="Arial" panose="020B0604020202020204" pitchFamily="34" charset="0"/>
                <a:ea typeface="Times New Roman" panose="02020603050405020304" pitchFamily="18" charset="0"/>
              </a:rPr>
              <a:t> se errado na frente de cada afirmação abaixo.</a:t>
            </a:r>
            <a:endParaRPr lang="pt-BR" dirty="0"/>
          </a:p>
        </p:txBody>
      </p:sp>
      <p:sp>
        <p:nvSpPr>
          <p:cNvPr id="3" name="Retângulo 2">
            <a:extLst>
              <a:ext uri="{FF2B5EF4-FFF2-40B4-BE49-F238E27FC236}">
                <a16:creationId xmlns:a16="http://schemas.microsoft.com/office/drawing/2014/main" id="{0C926350-B114-40D0-9D81-F996A5CAE711}"/>
              </a:ext>
            </a:extLst>
          </p:cNvPr>
          <p:cNvSpPr/>
          <p:nvPr/>
        </p:nvSpPr>
        <p:spPr>
          <a:xfrm>
            <a:off x="959717" y="2569149"/>
            <a:ext cx="9833499" cy="369332"/>
          </a:xfrm>
          <a:prstGeom prst="rect">
            <a:avLst/>
          </a:prstGeom>
        </p:spPr>
        <p:txBody>
          <a:bodyPr wrap="square">
            <a:spAutoFit/>
          </a:bodyPr>
          <a:lstStyle/>
          <a:p>
            <a:r>
              <a:rPr lang="pt-BR" dirty="0">
                <a:latin typeface="Arial" panose="020B0604020202020204" pitchFamily="34" charset="0"/>
                <a:ea typeface="Times New Roman" panose="02020603050405020304" pitchFamily="18" charset="0"/>
              </a:rPr>
              <a:t>Quando vemos a lua cheia no Brasil, os japoneses também a viram cheia na noite </a:t>
            </a:r>
            <a:r>
              <a:rPr lang="pt-BR" sz="1600" dirty="0">
                <a:effectLst/>
                <a:latin typeface="Arial" panose="020B0604020202020204" pitchFamily="34" charset="0"/>
                <a:ea typeface="Times New Roman" panose="02020603050405020304" pitchFamily="18" charset="0"/>
              </a:rPr>
              <a:t>anterior.</a:t>
            </a:r>
            <a:endParaRPr lang="pt-BR" dirty="0"/>
          </a:p>
        </p:txBody>
      </p:sp>
      <p:sp>
        <p:nvSpPr>
          <p:cNvPr id="5" name="Retângulo 4">
            <a:extLst>
              <a:ext uri="{FF2B5EF4-FFF2-40B4-BE49-F238E27FC236}">
                <a16:creationId xmlns:a16="http://schemas.microsoft.com/office/drawing/2014/main" id="{5A392A07-5A3A-483B-B524-DABC15650C20}"/>
              </a:ext>
            </a:extLst>
          </p:cNvPr>
          <p:cNvSpPr/>
          <p:nvPr/>
        </p:nvSpPr>
        <p:spPr>
          <a:xfrm>
            <a:off x="959717" y="3169314"/>
            <a:ext cx="9389616" cy="369332"/>
          </a:xfrm>
          <a:prstGeom prst="rect">
            <a:avLst/>
          </a:prstGeom>
        </p:spPr>
        <p:txBody>
          <a:bodyPr wrap="square">
            <a:spAutoFit/>
          </a:bodyPr>
          <a:lstStyle/>
          <a:p>
            <a:r>
              <a:rPr lang="pt-BR" dirty="0">
                <a:latin typeface="Arial" panose="020B0604020202020204" pitchFamily="34" charset="0"/>
                <a:ea typeface="Times New Roman" panose="02020603050405020304" pitchFamily="18" charset="0"/>
              </a:rPr>
              <a:t>A Lua mostra sempre a mesma face para nós porque ela não gira sobre ela mesma.</a:t>
            </a:r>
            <a:endParaRPr lang="pt-BR" dirty="0"/>
          </a:p>
        </p:txBody>
      </p:sp>
      <p:sp>
        <p:nvSpPr>
          <p:cNvPr id="6" name="Retângulo 5">
            <a:extLst>
              <a:ext uri="{FF2B5EF4-FFF2-40B4-BE49-F238E27FC236}">
                <a16:creationId xmlns:a16="http://schemas.microsoft.com/office/drawing/2014/main" id="{ABC288E5-4A18-4CAF-A27E-7A932F4E135B}"/>
              </a:ext>
            </a:extLst>
          </p:cNvPr>
          <p:cNvSpPr/>
          <p:nvPr/>
        </p:nvSpPr>
        <p:spPr>
          <a:xfrm>
            <a:off x="959716" y="3755735"/>
            <a:ext cx="10028809" cy="369332"/>
          </a:xfrm>
          <a:prstGeom prst="rect">
            <a:avLst/>
          </a:prstGeom>
        </p:spPr>
        <p:txBody>
          <a:bodyPr wrap="square">
            <a:spAutoFit/>
          </a:bodyPr>
          <a:lstStyle/>
          <a:p>
            <a:r>
              <a:rPr lang="pt-BR" dirty="0">
                <a:latin typeface="Arial" panose="020B0604020202020204" pitchFamily="34" charset="0"/>
                <a:ea typeface="Times New Roman" panose="02020603050405020304" pitchFamily="18" charset="0"/>
              </a:rPr>
              <a:t>O Sol gira ao redor da Terra todo o dia, por isso temos as partes diurnas e noturnas do dia.</a:t>
            </a:r>
            <a:endParaRPr lang="pt-BR" dirty="0"/>
          </a:p>
        </p:txBody>
      </p:sp>
      <p:sp>
        <p:nvSpPr>
          <p:cNvPr id="7" name="Retângulo 6">
            <a:extLst>
              <a:ext uri="{FF2B5EF4-FFF2-40B4-BE49-F238E27FC236}">
                <a16:creationId xmlns:a16="http://schemas.microsoft.com/office/drawing/2014/main" id="{FB24F373-4591-43DF-A9AA-01BD2919F9A7}"/>
              </a:ext>
            </a:extLst>
          </p:cNvPr>
          <p:cNvSpPr/>
          <p:nvPr/>
        </p:nvSpPr>
        <p:spPr>
          <a:xfrm>
            <a:off x="959715" y="4355900"/>
            <a:ext cx="9123287" cy="369332"/>
          </a:xfrm>
          <a:prstGeom prst="rect">
            <a:avLst/>
          </a:prstGeom>
        </p:spPr>
        <p:txBody>
          <a:bodyPr wrap="square">
            <a:spAutoFit/>
          </a:bodyPr>
          <a:lstStyle/>
          <a:p>
            <a:r>
              <a:rPr lang="pt-BR" dirty="0">
                <a:latin typeface="Arial" panose="020B0604020202020204" pitchFamily="34" charset="0"/>
                <a:ea typeface="Times New Roman" panose="02020603050405020304" pitchFamily="18" charset="0"/>
              </a:rPr>
              <a:t>A Terra gira ao redor do Sol num movimento chamado de translação.</a:t>
            </a:r>
            <a:endParaRPr lang="pt-BR" dirty="0"/>
          </a:p>
        </p:txBody>
      </p:sp>
      <p:sp>
        <p:nvSpPr>
          <p:cNvPr id="8" name="Retângulo 7">
            <a:extLst>
              <a:ext uri="{FF2B5EF4-FFF2-40B4-BE49-F238E27FC236}">
                <a16:creationId xmlns:a16="http://schemas.microsoft.com/office/drawing/2014/main" id="{1AF79A02-2364-43BE-BA23-6FC4FE8EFC61}"/>
              </a:ext>
            </a:extLst>
          </p:cNvPr>
          <p:cNvSpPr/>
          <p:nvPr/>
        </p:nvSpPr>
        <p:spPr>
          <a:xfrm>
            <a:off x="959715" y="4956065"/>
            <a:ext cx="9283086" cy="369332"/>
          </a:xfrm>
          <a:prstGeom prst="rect">
            <a:avLst/>
          </a:prstGeom>
        </p:spPr>
        <p:txBody>
          <a:bodyPr wrap="square">
            <a:spAutoFit/>
          </a:bodyPr>
          <a:lstStyle/>
          <a:p>
            <a:r>
              <a:rPr lang="pt-BR" dirty="0">
                <a:latin typeface="Arial" panose="020B0604020202020204" pitchFamily="34" charset="0"/>
                <a:ea typeface="Times New Roman" panose="02020603050405020304" pitchFamily="18" charset="0"/>
              </a:rPr>
              <a:t>Na fase da Lua nova, não a vemos, isso porque ela está na sombra da Terra.</a:t>
            </a:r>
            <a:endParaRPr lang="pt-BR" dirty="0"/>
          </a:p>
        </p:txBody>
      </p:sp>
      <p:sp>
        <p:nvSpPr>
          <p:cNvPr id="9" name="CaixaDeTexto 8">
            <a:extLst>
              <a:ext uri="{FF2B5EF4-FFF2-40B4-BE49-F238E27FC236}">
                <a16:creationId xmlns:a16="http://schemas.microsoft.com/office/drawing/2014/main" id="{86352960-6049-47BB-8E72-FF563571DFAB}"/>
              </a:ext>
            </a:extLst>
          </p:cNvPr>
          <p:cNvSpPr txBox="1"/>
          <p:nvPr/>
        </p:nvSpPr>
        <p:spPr>
          <a:xfrm>
            <a:off x="333842" y="2541500"/>
            <a:ext cx="816746" cy="369332"/>
          </a:xfrm>
          <a:prstGeom prst="rect">
            <a:avLst/>
          </a:prstGeom>
          <a:noFill/>
        </p:spPr>
        <p:txBody>
          <a:bodyPr wrap="square" rtlCol="0">
            <a:spAutoFit/>
          </a:bodyPr>
          <a:lstStyle/>
          <a:p>
            <a:r>
              <a:rPr lang="pt-BR" dirty="0"/>
              <a:t>(     )</a:t>
            </a:r>
          </a:p>
        </p:txBody>
      </p:sp>
      <p:sp>
        <p:nvSpPr>
          <p:cNvPr id="10" name="CaixaDeTexto 9">
            <a:extLst>
              <a:ext uri="{FF2B5EF4-FFF2-40B4-BE49-F238E27FC236}">
                <a16:creationId xmlns:a16="http://schemas.microsoft.com/office/drawing/2014/main" id="{B0D1808C-DC16-4728-85B6-B281813B57F1}"/>
              </a:ext>
            </a:extLst>
          </p:cNvPr>
          <p:cNvSpPr txBox="1"/>
          <p:nvPr/>
        </p:nvSpPr>
        <p:spPr>
          <a:xfrm>
            <a:off x="333842" y="3135449"/>
            <a:ext cx="816746" cy="369332"/>
          </a:xfrm>
          <a:prstGeom prst="rect">
            <a:avLst/>
          </a:prstGeom>
          <a:noFill/>
        </p:spPr>
        <p:txBody>
          <a:bodyPr wrap="square" rtlCol="0">
            <a:spAutoFit/>
          </a:bodyPr>
          <a:lstStyle/>
          <a:p>
            <a:r>
              <a:rPr lang="pt-BR" dirty="0"/>
              <a:t>(     )</a:t>
            </a:r>
          </a:p>
        </p:txBody>
      </p:sp>
      <p:sp>
        <p:nvSpPr>
          <p:cNvPr id="11" name="CaixaDeTexto 10">
            <a:extLst>
              <a:ext uri="{FF2B5EF4-FFF2-40B4-BE49-F238E27FC236}">
                <a16:creationId xmlns:a16="http://schemas.microsoft.com/office/drawing/2014/main" id="{1EC1F158-8495-41EC-B13A-8A4A2A110D14}"/>
              </a:ext>
            </a:extLst>
          </p:cNvPr>
          <p:cNvSpPr txBox="1"/>
          <p:nvPr/>
        </p:nvSpPr>
        <p:spPr>
          <a:xfrm>
            <a:off x="333842" y="3700049"/>
            <a:ext cx="816746" cy="369332"/>
          </a:xfrm>
          <a:prstGeom prst="rect">
            <a:avLst/>
          </a:prstGeom>
          <a:noFill/>
        </p:spPr>
        <p:txBody>
          <a:bodyPr wrap="square" rtlCol="0">
            <a:spAutoFit/>
          </a:bodyPr>
          <a:lstStyle/>
          <a:p>
            <a:r>
              <a:rPr lang="pt-BR" dirty="0"/>
              <a:t>(     )</a:t>
            </a:r>
          </a:p>
        </p:txBody>
      </p:sp>
      <p:sp>
        <p:nvSpPr>
          <p:cNvPr id="12" name="CaixaDeTexto 11">
            <a:extLst>
              <a:ext uri="{FF2B5EF4-FFF2-40B4-BE49-F238E27FC236}">
                <a16:creationId xmlns:a16="http://schemas.microsoft.com/office/drawing/2014/main" id="{1EC24F56-9A92-4B89-8117-608C52AC12A9}"/>
              </a:ext>
            </a:extLst>
          </p:cNvPr>
          <p:cNvSpPr txBox="1"/>
          <p:nvPr/>
        </p:nvSpPr>
        <p:spPr>
          <a:xfrm>
            <a:off x="333842" y="4311328"/>
            <a:ext cx="816746" cy="369332"/>
          </a:xfrm>
          <a:prstGeom prst="rect">
            <a:avLst/>
          </a:prstGeom>
          <a:noFill/>
        </p:spPr>
        <p:txBody>
          <a:bodyPr wrap="square" rtlCol="0">
            <a:spAutoFit/>
          </a:bodyPr>
          <a:lstStyle/>
          <a:p>
            <a:r>
              <a:rPr lang="pt-BR" dirty="0"/>
              <a:t>(     )</a:t>
            </a:r>
          </a:p>
        </p:txBody>
      </p:sp>
      <p:sp>
        <p:nvSpPr>
          <p:cNvPr id="13" name="CaixaDeTexto 12">
            <a:extLst>
              <a:ext uri="{FF2B5EF4-FFF2-40B4-BE49-F238E27FC236}">
                <a16:creationId xmlns:a16="http://schemas.microsoft.com/office/drawing/2014/main" id="{B463FF32-DC6A-486C-A634-0E4AEFEEF33F}"/>
              </a:ext>
            </a:extLst>
          </p:cNvPr>
          <p:cNvSpPr txBox="1"/>
          <p:nvPr/>
        </p:nvSpPr>
        <p:spPr>
          <a:xfrm>
            <a:off x="340565" y="4932002"/>
            <a:ext cx="816746" cy="369332"/>
          </a:xfrm>
          <a:prstGeom prst="rect">
            <a:avLst/>
          </a:prstGeom>
          <a:noFill/>
        </p:spPr>
        <p:txBody>
          <a:bodyPr wrap="square" rtlCol="0">
            <a:spAutoFit/>
          </a:bodyPr>
          <a:lstStyle/>
          <a:p>
            <a:r>
              <a:rPr lang="pt-BR" dirty="0"/>
              <a:t>(     )</a:t>
            </a:r>
          </a:p>
        </p:txBody>
      </p:sp>
      <p:sp>
        <p:nvSpPr>
          <p:cNvPr id="14" name="Retângulo 13">
            <a:extLst>
              <a:ext uri="{FF2B5EF4-FFF2-40B4-BE49-F238E27FC236}">
                <a16:creationId xmlns:a16="http://schemas.microsoft.com/office/drawing/2014/main" id="{85D0DBBB-2F66-4FDA-84AE-99BFEAFDA618}"/>
              </a:ext>
            </a:extLst>
          </p:cNvPr>
          <p:cNvSpPr/>
          <p:nvPr/>
        </p:nvSpPr>
        <p:spPr>
          <a:xfrm>
            <a:off x="450376" y="2569149"/>
            <a:ext cx="351378"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C</a:t>
            </a:r>
            <a:endParaRPr lang="pt-BR" dirty="0"/>
          </a:p>
        </p:txBody>
      </p:sp>
      <p:sp>
        <p:nvSpPr>
          <p:cNvPr id="15" name="Retângulo 14">
            <a:extLst>
              <a:ext uri="{FF2B5EF4-FFF2-40B4-BE49-F238E27FC236}">
                <a16:creationId xmlns:a16="http://schemas.microsoft.com/office/drawing/2014/main" id="{7A246453-13FC-48DD-B222-C6AE239A651D}"/>
              </a:ext>
            </a:extLst>
          </p:cNvPr>
          <p:cNvSpPr/>
          <p:nvPr/>
        </p:nvSpPr>
        <p:spPr>
          <a:xfrm>
            <a:off x="450376" y="4338053"/>
            <a:ext cx="351378"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C</a:t>
            </a:r>
            <a:endParaRPr lang="pt-BR" dirty="0"/>
          </a:p>
        </p:txBody>
      </p:sp>
      <p:sp>
        <p:nvSpPr>
          <p:cNvPr id="16" name="Retângulo 15">
            <a:extLst>
              <a:ext uri="{FF2B5EF4-FFF2-40B4-BE49-F238E27FC236}">
                <a16:creationId xmlns:a16="http://schemas.microsoft.com/office/drawing/2014/main" id="{7BFE1D39-3972-4B73-ABE3-208423429A3B}"/>
              </a:ext>
            </a:extLst>
          </p:cNvPr>
          <p:cNvSpPr/>
          <p:nvPr/>
        </p:nvSpPr>
        <p:spPr>
          <a:xfrm>
            <a:off x="456788" y="3153931"/>
            <a:ext cx="338554"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E</a:t>
            </a:r>
            <a:endParaRPr lang="pt-BR" dirty="0"/>
          </a:p>
        </p:txBody>
      </p:sp>
      <p:sp>
        <p:nvSpPr>
          <p:cNvPr id="17" name="Retângulo 16">
            <a:extLst>
              <a:ext uri="{FF2B5EF4-FFF2-40B4-BE49-F238E27FC236}">
                <a16:creationId xmlns:a16="http://schemas.microsoft.com/office/drawing/2014/main" id="{5D53983C-82E0-46E0-AE07-7414D4D1F8AC}"/>
              </a:ext>
            </a:extLst>
          </p:cNvPr>
          <p:cNvSpPr/>
          <p:nvPr/>
        </p:nvSpPr>
        <p:spPr>
          <a:xfrm>
            <a:off x="450376" y="3723400"/>
            <a:ext cx="338554"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E</a:t>
            </a:r>
            <a:endParaRPr lang="pt-BR" dirty="0"/>
          </a:p>
        </p:txBody>
      </p:sp>
      <p:sp>
        <p:nvSpPr>
          <p:cNvPr id="18" name="Retângulo 17">
            <a:extLst>
              <a:ext uri="{FF2B5EF4-FFF2-40B4-BE49-F238E27FC236}">
                <a16:creationId xmlns:a16="http://schemas.microsoft.com/office/drawing/2014/main" id="{85E2339C-2700-49A9-8CFF-B53FCAFD0D1D}"/>
              </a:ext>
            </a:extLst>
          </p:cNvPr>
          <p:cNvSpPr/>
          <p:nvPr/>
        </p:nvSpPr>
        <p:spPr>
          <a:xfrm>
            <a:off x="463373" y="4958727"/>
            <a:ext cx="338554"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E</a:t>
            </a:r>
            <a:endParaRPr lang="pt-BR" dirty="0"/>
          </a:p>
        </p:txBody>
      </p:sp>
    </p:spTree>
    <p:extLst>
      <p:ext uri="{BB962C8B-B14F-4D97-AF65-F5344CB8AC3E}">
        <p14:creationId xmlns:p14="http://schemas.microsoft.com/office/powerpoint/2010/main" val="394639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1E85E36-3B93-415C-954F-8CBC03FACCDA}"/>
              </a:ext>
            </a:extLst>
          </p:cNvPr>
          <p:cNvSpPr/>
          <p:nvPr/>
        </p:nvSpPr>
        <p:spPr>
          <a:xfrm>
            <a:off x="226423" y="155079"/>
            <a:ext cx="8285675" cy="4524315"/>
          </a:xfrm>
          <a:prstGeom prst="rect">
            <a:avLst/>
          </a:prstGeom>
        </p:spPr>
        <p:txBody>
          <a:bodyPr wrap="square">
            <a:spAutoFit/>
          </a:bodyPr>
          <a:lstStyle/>
          <a:p>
            <a:pPr algn="just">
              <a:lnSpc>
                <a:spcPct val="120000"/>
              </a:lnSpc>
            </a:pPr>
            <a:r>
              <a:rPr lang="pt-BR" sz="1500" b="1" dirty="0">
                <a:latin typeface="Arial" panose="020B0604020202020204" pitchFamily="34" charset="0"/>
                <a:ea typeface="Times New Roman" panose="02020603050405020304" pitchFamily="18" charset="0"/>
              </a:rPr>
              <a:t>Questão 6) (1 ponto) </a:t>
            </a:r>
            <a:r>
              <a:rPr lang="pt-BR" sz="1500" i="1" dirty="0">
                <a:latin typeface="Arial" panose="020B0604020202020204" pitchFamily="34" charset="0"/>
                <a:ea typeface="Times New Roman" panose="02020603050405020304" pitchFamily="18" charset="0"/>
              </a:rPr>
              <a:t>Leia as perguntas abaixo antes de ler o enunciado. Isso pode ajudar</a:t>
            </a:r>
            <a:r>
              <a:rPr lang="pt-BR" sz="1500" dirty="0">
                <a:latin typeface="Arial" panose="020B0604020202020204" pitchFamily="34" charset="0"/>
                <a:ea typeface="Times New Roman" panose="02020603050405020304" pitchFamily="18" charset="0"/>
              </a:rPr>
              <a:t>.</a:t>
            </a:r>
            <a:r>
              <a:rPr lang="pt-BR" sz="1500" dirty="0">
                <a:latin typeface="Times New Roman" panose="02020603050405020304" pitchFamily="18" charset="0"/>
                <a:ea typeface="Times New Roman" panose="02020603050405020304" pitchFamily="18" charset="0"/>
              </a:rPr>
              <a:t> </a:t>
            </a:r>
            <a:r>
              <a:rPr lang="pt-BR" sz="1500" dirty="0">
                <a:latin typeface="Arial" panose="020B0604020202020204" pitchFamily="34" charset="0"/>
                <a:ea typeface="Times New Roman" panose="02020603050405020304" pitchFamily="18" charset="0"/>
              </a:rPr>
              <a:t> Consideraremos um foguete com 17.300 kg de massa colocando um satélite de 100 kg em órbita da Terra, conforme ilustrado na figura abaixo.  Após a contagem regressiva é iniciada a combustão dos 10.000 kg de propelente (combustível + oxidante) do 1</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estágio, fazendo com que o foguete atinja a velocidade de 1.650 m/s. O tanque vazio do 1</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estágio é, então, descartado caindo no mar.  Logo após é acionado o motor do 2</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estágio, consumindo mais 3.000 kg de propelente e aumentando a velocidade da parte que restou do foguete (3</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estágio e satélite) em 1.950 m/s, em relação aos 1.650 m/s já adicionados pelo 1</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estágio.  Antes de iniciar a ignição do motor do 3</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estágio é preciso descartar o tanque vazio do 2</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estágio e a coifa que protege o satélite do atrito com a atmosfera terrestre.  Ambos caem no mar. O 3</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estágio contém 1.000 kg de propelente, mas é capaz de aumentar a velocidade do foguete em 4.122 m/s. À medida que o propelente é consumido manobras são realizadas com o objetivo de fazer com que o satélite seja posicionado tangencialmente à superfície da Terra, conforme ilustrado na figura.  Finalmente, o 3</a:t>
            </a:r>
            <a:r>
              <a:rPr lang="pt-BR" sz="1500" baseline="30000" dirty="0">
                <a:latin typeface="Arial" panose="020B0604020202020204" pitchFamily="34" charset="0"/>
                <a:ea typeface="Times New Roman" panose="02020603050405020304" pitchFamily="18" charset="0"/>
              </a:rPr>
              <a:t>o</a:t>
            </a:r>
            <a:r>
              <a:rPr lang="pt-BR" sz="1500" dirty="0">
                <a:latin typeface="Arial" panose="020B0604020202020204" pitchFamily="34" charset="0"/>
                <a:ea typeface="Times New Roman" panose="02020603050405020304" pitchFamily="18" charset="0"/>
              </a:rPr>
              <a:t> estágio é separado do satélite ficando ambos em órbita da Terra.  O satélite, então, abre o seu coletor solar por meio do qual vai transformar a energia do Sol em eletricidade necessária ao seu funcionamento.</a:t>
            </a:r>
            <a:endParaRPr lang="pt-BR" sz="1500" dirty="0"/>
          </a:p>
        </p:txBody>
      </p:sp>
      <p:pic>
        <p:nvPicPr>
          <p:cNvPr id="2050" name="Imagem 2">
            <a:extLst>
              <a:ext uri="{FF2B5EF4-FFF2-40B4-BE49-F238E27FC236}">
                <a16:creationId xmlns:a16="http://schemas.microsoft.com/office/drawing/2014/main" id="{51FCC09B-A49B-4569-9103-7537BD628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4910" y="2362120"/>
            <a:ext cx="29194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4FA12117-5DC3-4938-919E-C2A6A09B15BF}"/>
              </a:ext>
            </a:extLst>
          </p:cNvPr>
          <p:cNvSpPr/>
          <p:nvPr/>
        </p:nvSpPr>
        <p:spPr>
          <a:xfrm>
            <a:off x="202916" y="4605645"/>
            <a:ext cx="7917296" cy="620876"/>
          </a:xfrm>
          <a:prstGeom prst="rect">
            <a:avLst/>
          </a:prstGeom>
        </p:spPr>
        <p:txBody>
          <a:bodyPr wrap="square">
            <a:spAutoFit/>
          </a:bodyPr>
          <a:lstStyle/>
          <a:p>
            <a:pPr algn="just" hangingPunct="0">
              <a:lnSpc>
                <a:spcPct val="120000"/>
              </a:lnSpc>
              <a:spcAft>
                <a:spcPts val="0"/>
              </a:spcAft>
            </a:pPr>
            <a:r>
              <a:rPr lang="pt-BR" sz="1500" b="1" dirty="0">
                <a:latin typeface="Arial" panose="020B0604020202020204" pitchFamily="34" charset="0"/>
                <a:ea typeface="Times New Roman" panose="02020603050405020304" pitchFamily="18" charset="0"/>
                <a:cs typeface="Arial" panose="020B0604020202020204" pitchFamily="34" charset="0"/>
              </a:rPr>
              <a:t>Pergunta 6a) (0,25 ponto)</a:t>
            </a:r>
            <a:r>
              <a:rPr lang="pt-BR" sz="1500" dirty="0">
                <a:latin typeface="Arial" panose="020B0604020202020204" pitchFamily="34" charset="0"/>
                <a:ea typeface="Times New Roman" panose="02020603050405020304" pitchFamily="18" charset="0"/>
                <a:cs typeface="Arial" panose="020B0604020202020204" pitchFamily="34" charset="0"/>
              </a:rPr>
              <a:t> Qual a massa total de propelente desse foguete? </a:t>
            </a:r>
          </a:p>
          <a:p>
            <a:pPr algn="just">
              <a:lnSpc>
                <a:spcPct val="120000"/>
              </a:lnSpc>
            </a:pPr>
            <a:r>
              <a:rPr lang="pt-BR" sz="1500" dirty="0">
                <a:latin typeface="Arial" panose="020B0604020202020204" pitchFamily="34" charset="0"/>
                <a:ea typeface="Times New Roman" panose="02020603050405020304" pitchFamily="18" charset="0"/>
                <a:cs typeface="Arial" panose="020B0604020202020204" pitchFamily="34" charset="0"/>
              </a:rPr>
              <a:t>Registre abaixo suas contas, senão perde os pontos.</a:t>
            </a:r>
            <a:endParaRPr lang="pt-BR" sz="15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5B308252-4E23-446F-BA4D-BEB70E396284}"/>
              </a:ext>
            </a:extLst>
          </p:cNvPr>
          <p:cNvSpPr/>
          <p:nvPr/>
        </p:nvSpPr>
        <p:spPr>
          <a:xfrm>
            <a:off x="1335031" y="6313910"/>
            <a:ext cx="2943434" cy="323165"/>
          </a:xfrm>
          <a:prstGeom prst="rect">
            <a:avLst/>
          </a:prstGeom>
        </p:spPr>
        <p:txBody>
          <a:bodyPr wrap="none">
            <a:spAutoFit/>
          </a:bodyPr>
          <a:lstStyle/>
          <a:p>
            <a:r>
              <a:rPr lang="pt-PT" sz="1500" b="1" dirty="0">
                <a:latin typeface="Arial" panose="020B0604020202020204" pitchFamily="34" charset="0"/>
                <a:ea typeface="Times New Roman" panose="02020603050405020304" pitchFamily="18" charset="0"/>
                <a:cs typeface="Arial" panose="020B0604020202020204" pitchFamily="34" charset="0"/>
              </a:rPr>
              <a:t>Resposta 6a</a:t>
            </a:r>
            <a:r>
              <a:rPr lang="pt-PT" sz="1500" b="1" dirty="0" smtClean="0">
                <a:latin typeface="Arial" panose="020B0604020202020204" pitchFamily="34" charset="0"/>
                <a:ea typeface="Times New Roman" panose="02020603050405020304" pitchFamily="18" charset="0"/>
                <a:cs typeface="Arial" panose="020B0604020202020204" pitchFamily="34" charset="0"/>
              </a:rPr>
              <a:t>)</a:t>
            </a:r>
            <a:r>
              <a:rPr lang="pt-BR" sz="1500" b="1" dirty="0" smtClean="0">
                <a:latin typeface="Arial" panose="020B0604020202020204" pitchFamily="34" charset="0"/>
                <a:ea typeface="Times New Roman" panose="02020603050405020304" pitchFamily="18" charset="0"/>
                <a:cs typeface="Arial" panose="020B0604020202020204" pitchFamily="34" charset="0"/>
              </a:rPr>
              <a:t>: </a:t>
            </a:r>
            <a:r>
              <a:rPr lang="pt-BR" sz="1500" dirty="0" smtClean="0">
                <a:latin typeface="Arial" panose="020B0604020202020204" pitchFamily="34" charset="0"/>
                <a:ea typeface="Times New Roman" panose="02020603050405020304" pitchFamily="18" charset="0"/>
                <a:cs typeface="Arial" panose="020B0604020202020204" pitchFamily="34" charset="0"/>
              </a:rPr>
              <a:t>_ _ _ _ _ _ _ _ _ </a:t>
            </a:r>
            <a:endParaRPr lang="pt-BR" sz="15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D5E1FAD8-6941-4B06-BB1F-303F6846F88B}"/>
              </a:ext>
            </a:extLst>
          </p:cNvPr>
          <p:cNvSpPr/>
          <p:nvPr/>
        </p:nvSpPr>
        <p:spPr>
          <a:xfrm>
            <a:off x="168081" y="5167262"/>
            <a:ext cx="11675575" cy="923330"/>
          </a:xfrm>
          <a:prstGeom prst="rect">
            <a:avLst/>
          </a:prstGeom>
        </p:spPr>
        <p:txBody>
          <a:bodyPr wrap="square">
            <a:spAutoFit/>
          </a:bodyPr>
          <a:lstStyle/>
          <a:p>
            <a:pPr algn="just">
              <a:lnSpc>
                <a:spcPct val="120000"/>
              </a:lnSpc>
            </a:pPr>
            <a:r>
              <a:rPr lang="pt-BR" sz="1500" b="1" i="1" dirty="0">
                <a:solidFill>
                  <a:srgbClr val="FF0000"/>
                </a:solidFill>
                <a:latin typeface="Arial" panose="020B0604020202020204" pitchFamily="34" charset="0"/>
                <a:ea typeface="Times New Roman" panose="02020603050405020304" pitchFamily="18" charset="0"/>
              </a:rPr>
              <a:t>Resposta: Está escrito no enunciado que o 1</a:t>
            </a:r>
            <a:r>
              <a:rPr lang="pt-BR" sz="1500" b="1" i="1" baseline="30000" dirty="0">
                <a:solidFill>
                  <a:srgbClr val="FF0000"/>
                </a:solidFill>
                <a:latin typeface="Arial" panose="020B0604020202020204" pitchFamily="34" charset="0"/>
                <a:ea typeface="Times New Roman" panose="02020603050405020304" pitchFamily="18" charset="0"/>
              </a:rPr>
              <a:t>o</a:t>
            </a:r>
            <a:r>
              <a:rPr lang="pt-BR" sz="1500" b="1" i="1" dirty="0">
                <a:solidFill>
                  <a:srgbClr val="FF0000"/>
                </a:solidFill>
                <a:latin typeface="Arial" panose="020B0604020202020204" pitchFamily="34" charset="0"/>
                <a:ea typeface="Times New Roman" panose="02020603050405020304" pitchFamily="18" charset="0"/>
              </a:rPr>
              <a:t> estágio tem 10.000 kg, que o 2</a:t>
            </a:r>
            <a:r>
              <a:rPr lang="pt-BR" sz="1500" b="1" i="1" baseline="30000" dirty="0">
                <a:solidFill>
                  <a:srgbClr val="FF0000"/>
                </a:solidFill>
                <a:latin typeface="Arial" panose="020B0604020202020204" pitchFamily="34" charset="0"/>
                <a:ea typeface="Times New Roman" panose="02020603050405020304" pitchFamily="18" charset="0"/>
              </a:rPr>
              <a:t>o</a:t>
            </a:r>
            <a:r>
              <a:rPr lang="pt-BR" sz="1500" b="1" i="1" dirty="0">
                <a:solidFill>
                  <a:srgbClr val="FF0000"/>
                </a:solidFill>
                <a:latin typeface="Arial" panose="020B0604020202020204" pitchFamily="34" charset="0"/>
                <a:ea typeface="Times New Roman" panose="02020603050405020304" pitchFamily="18" charset="0"/>
              </a:rPr>
              <a:t> estágio tem 3.000 kg e o 3</a:t>
            </a:r>
            <a:r>
              <a:rPr lang="pt-BR" sz="1500" b="1" i="1" baseline="30000" dirty="0">
                <a:solidFill>
                  <a:srgbClr val="FF0000"/>
                </a:solidFill>
                <a:latin typeface="Arial" panose="020B0604020202020204" pitchFamily="34" charset="0"/>
                <a:ea typeface="Times New Roman" panose="02020603050405020304" pitchFamily="18" charset="0"/>
              </a:rPr>
              <a:t>o</a:t>
            </a:r>
            <a:r>
              <a:rPr lang="pt-BR" sz="1500" b="1" i="1" dirty="0">
                <a:solidFill>
                  <a:srgbClr val="FF0000"/>
                </a:solidFill>
                <a:latin typeface="Arial" panose="020B0604020202020204" pitchFamily="34" charset="0"/>
                <a:ea typeface="Times New Roman" panose="02020603050405020304" pitchFamily="18" charset="0"/>
              </a:rPr>
              <a:t> estágio tem 1.000 kg de propelente, logo, somando-se estes valores obtemos a resposta de 14.000 kg. Sem a unidade na resposta final perde-se 0,1 ponto.</a:t>
            </a:r>
            <a:endParaRPr lang="pt-BR" sz="1500" dirty="0"/>
          </a:p>
        </p:txBody>
      </p:sp>
      <p:sp>
        <p:nvSpPr>
          <p:cNvPr id="7" name="Retângulo 6">
            <a:extLst>
              <a:ext uri="{FF2B5EF4-FFF2-40B4-BE49-F238E27FC236}">
                <a16:creationId xmlns:a16="http://schemas.microsoft.com/office/drawing/2014/main" id="{64FE59A0-BDCC-4EBB-9506-687C1AD6FA05}"/>
              </a:ext>
            </a:extLst>
          </p:cNvPr>
          <p:cNvSpPr/>
          <p:nvPr/>
        </p:nvSpPr>
        <p:spPr>
          <a:xfrm>
            <a:off x="2804126" y="6240587"/>
            <a:ext cx="1223412"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14.000 kg</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83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6C381D7-EB3B-4CB7-9FE2-5E3D3E280CC6}"/>
              </a:ext>
            </a:extLst>
          </p:cNvPr>
          <p:cNvSpPr/>
          <p:nvPr/>
        </p:nvSpPr>
        <p:spPr>
          <a:xfrm>
            <a:off x="251012" y="344139"/>
            <a:ext cx="8243333" cy="1754326"/>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Pergunta 6b) (0,25 ponto)</a:t>
            </a:r>
            <a:r>
              <a:rPr lang="pt-BR" dirty="0">
                <a:latin typeface="Arial" panose="020B0604020202020204" pitchFamily="34" charset="0"/>
                <a:ea typeface="Times New Roman" panose="02020603050405020304" pitchFamily="18" charset="0"/>
              </a:rPr>
              <a:t> O aumento da velocidade do foguete é o resultado do aumento de velocidade proporcionado por cada estágio. Qual é a velocidade final do satélite em relação ao solo? Ignore as velocidades de translação e rotação da Terra, bem como as mudanças de direções do foguete. Registre abaixo suas contas, senão perde os pontos.</a:t>
            </a:r>
            <a:endParaRPr lang="pt-BR" dirty="0"/>
          </a:p>
        </p:txBody>
      </p:sp>
      <p:sp>
        <p:nvSpPr>
          <p:cNvPr id="3" name="Retângulo 2">
            <a:extLst>
              <a:ext uri="{FF2B5EF4-FFF2-40B4-BE49-F238E27FC236}">
                <a16:creationId xmlns:a16="http://schemas.microsoft.com/office/drawing/2014/main" id="{2B1006F0-70BE-4F67-8885-F91BDEEF1AB4}"/>
              </a:ext>
            </a:extLst>
          </p:cNvPr>
          <p:cNvSpPr/>
          <p:nvPr/>
        </p:nvSpPr>
        <p:spPr>
          <a:xfrm>
            <a:off x="246659" y="2189020"/>
            <a:ext cx="11559860" cy="1089529"/>
          </a:xfrm>
          <a:prstGeom prst="rect">
            <a:avLst/>
          </a:prstGeom>
        </p:spPr>
        <p:txBody>
          <a:bodyPr wrap="square">
            <a:spAutoFit/>
          </a:bodyPr>
          <a:lstStyle/>
          <a:p>
            <a:pPr algn="just">
              <a:lnSpc>
                <a:spcPct val="120000"/>
              </a:lnSpc>
            </a:pPr>
            <a:r>
              <a:rPr lang="pt-BR" b="1" i="1" dirty="0">
                <a:solidFill>
                  <a:srgbClr val="FF0000"/>
                </a:solidFill>
                <a:latin typeface="Arial" panose="020B0604020202020204" pitchFamily="34" charset="0"/>
                <a:ea typeface="Times New Roman" panose="02020603050405020304" pitchFamily="18" charset="0"/>
              </a:rPr>
              <a:t>Resposta: Está escrito no enunciado que o 1</a:t>
            </a:r>
            <a:r>
              <a:rPr lang="pt-BR" b="1" i="1" baseline="30000" dirty="0">
                <a:solidFill>
                  <a:srgbClr val="FF0000"/>
                </a:solidFill>
                <a:latin typeface="Arial" panose="020B0604020202020204" pitchFamily="34" charset="0"/>
                <a:ea typeface="Times New Roman" panose="02020603050405020304" pitchFamily="18" charset="0"/>
              </a:rPr>
              <a:t>o</a:t>
            </a:r>
            <a:r>
              <a:rPr lang="pt-BR" b="1" i="1" dirty="0">
                <a:solidFill>
                  <a:srgbClr val="FF0000"/>
                </a:solidFill>
                <a:latin typeface="Arial" panose="020B0604020202020204" pitchFamily="34" charset="0"/>
                <a:ea typeface="Times New Roman" panose="02020603050405020304" pitchFamily="18" charset="0"/>
              </a:rPr>
              <a:t> estágio leva o foguete a 1.650 m/s, que o 2</a:t>
            </a:r>
            <a:r>
              <a:rPr lang="pt-BR" b="1" i="1" baseline="30000" dirty="0">
                <a:solidFill>
                  <a:srgbClr val="FF0000"/>
                </a:solidFill>
                <a:latin typeface="Arial" panose="020B0604020202020204" pitchFamily="34" charset="0"/>
                <a:ea typeface="Times New Roman" panose="02020603050405020304" pitchFamily="18" charset="0"/>
              </a:rPr>
              <a:t>o</a:t>
            </a:r>
            <a:r>
              <a:rPr lang="pt-BR" b="1" i="1" dirty="0">
                <a:solidFill>
                  <a:srgbClr val="FF0000"/>
                </a:solidFill>
                <a:latin typeface="Arial" panose="020B0604020202020204" pitchFamily="34" charset="0"/>
                <a:ea typeface="Times New Roman" panose="02020603050405020304" pitchFamily="18" charset="0"/>
              </a:rPr>
              <a:t> estágio adiciona 1.950 m/s e que o 3</a:t>
            </a:r>
            <a:r>
              <a:rPr lang="pt-BR" b="1" i="1" baseline="30000" dirty="0">
                <a:solidFill>
                  <a:srgbClr val="FF0000"/>
                </a:solidFill>
                <a:latin typeface="Arial" panose="020B0604020202020204" pitchFamily="34" charset="0"/>
                <a:ea typeface="Times New Roman" panose="02020603050405020304" pitchFamily="18" charset="0"/>
              </a:rPr>
              <a:t> o</a:t>
            </a:r>
            <a:r>
              <a:rPr lang="pt-BR" b="1" i="1" dirty="0">
                <a:solidFill>
                  <a:srgbClr val="FF0000"/>
                </a:solidFill>
                <a:latin typeface="Arial" panose="020B0604020202020204" pitchFamily="34" charset="0"/>
                <a:ea typeface="Times New Roman" panose="02020603050405020304" pitchFamily="18" charset="0"/>
              </a:rPr>
              <a:t> estágio adiciona mais 4.122 m/s, logo, somando-se estes valores obtemos </a:t>
            </a:r>
            <a:r>
              <a:rPr lang="pt-BR" b="1" i="1" dirty="0">
                <a:solidFill>
                  <a:srgbClr val="FF0000"/>
                </a:solidFill>
                <a:latin typeface="Arial" panose="020B0604020202020204" pitchFamily="34" charset="0"/>
                <a:ea typeface="Times New Roman" panose="02020603050405020304" pitchFamily="18" charset="0"/>
              </a:rPr>
              <a:t>a resposta de 7.722 m/s. </a:t>
            </a:r>
            <a:endParaRPr lang="pt-BR" dirty="0"/>
          </a:p>
        </p:txBody>
      </p:sp>
      <p:sp>
        <p:nvSpPr>
          <p:cNvPr id="6" name="Retângulo 5">
            <a:extLst>
              <a:ext uri="{FF2B5EF4-FFF2-40B4-BE49-F238E27FC236}">
                <a16:creationId xmlns:a16="http://schemas.microsoft.com/office/drawing/2014/main" id="{ACDD6202-D5AE-4084-BF80-27E238F6A51F}"/>
              </a:ext>
            </a:extLst>
          </p:cNvPr>
          <p:cNvSpPr/>
          <p:nvPr/>
        </p:nvSpPr>
        <p:spPr>
          <a:xfrm>
            <a:off x="3709424" y="3322507"/>
            <a:ext cx="5891356" cy="369332"/>
          </a:xfrm>
          <a:prstGeom prst="rect">
            <a:avLst/>
          </a:prstGeom>
        </p:spPr>
        <p:txBody>
          <a:bodyPr wrap="none">
            <a:spAutoFit/>
          </a:bodyPr>
          <a:lstStyle/>
          <a:p>
            <a:r>
              <a:rPr lang="pt-BR" b="1" i="1" dirty="0">
                <a:solidFill>
                  <a:srgbClr val="FF0000"/>
                </a:solidFill>
                <a:latin typeface="Arial" panose="020B0604020202020204" pitchFamily="34" charset="0"/>
                <a:ea typeface="Times New Roman" panose="02020603050405020304" pitchFamily="18" charset="0"/>
              </a:rPr>
              <a:t>Sem a unidade na resposta final perde-se 0,1 ponto.</a:t>
            </a:r>
            <a:endParaRPr lang="pt-BR" dirty="0"/>
          </a:p>
        </p:txBody>
      </p:sp>
      <p:sp>
        <p:nvSpPr>
          <p:cNvPr id="7" name="Retângulo 6">
            <a:extLst>
              <a:ext uri="{FF2B5EF4-FFF2-40B4-BE49-F238E27FC236}">
                <a16:creationId xmlns:a16="http://schemas.microsoft.com/office/drawing/2014/main" id="{CC5AF0D6-2234-4590-B6FE-764BB5AC8AC5}"/>
              </a:ext>
            </a:extLst>
          </p:cNvPr>
          <p:cNvSpPr/>
          <p:nvPr/>
        </p:nvSpPr>
        <p:spPr>
          <a:xfrm>
            <a:off x="228722" y="3307089"/>
            <a:ext cx="3634328"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6b)</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smtClean="0">
                <a:latin typeface="Arial" panose="020B0604020202020204" pitchFamily="34" charset="0"/>
                <a:ea typeface="Times New Roman" panose="02020603050405020304" pitchFamily="18" charset="0"/>
                <a:cs typeface="Arial" panose="020B0604020202020204" pitchFamily="34" charset="0"/>
              </a:rPr>
              <a:t>_ _ _ _ _ _ _ _ _ _</a:t>
            </a:r>
            <a:endParaRPr lang="pt-BR"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5D8C0777-5785-4055-91F2-FA0C3A70F71B}"/>
              </a:ext>
            </a:extLst>
          </p:cNvPr>
          <p:cNvSpPr/>
          <p:nvPr/>
        </p:nvSpPr>
        <p:spPr>
          <a:xfrm>
            <a:off x="2238755" y="3293801"/>
            <a:ext cx="1223412"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7.722 m/s</a:t>
            </a:r>
            <a:endParaRPr lang="pt-BR"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ABD791F6-BA2E-458D-8393-244C8E2C924B}"/>
              </a:ext>
            </a:extLst>
          </p:cNvPr>
          <p:cNvSpPr/>
          <p:nvPr/>
        </p:nvSpPr>
        <p:spPr>
          <a:xfrm>
            <a:off x="233084" y="3856617"/>
            <a:ext cx="11608576" cy="1089529"/>
          </a:xfrm>
          <a:prstGeom prst="rect">
            <a:avLst/>
          </a:prstGeom>
        </p:spPr>
        <p:txBody>
          <a:bodyPr wrap="square">
            <a:spAutoFit/>
          </a:bodyPr>
          <a:lstStyle/>
          <a:p>
            <a:pPr algn="just" hangingPunct="0">
              <a:lnSpc>
                <a:spcPct val="120000"/>
              </a:lnSpc>
              <a:spcAft>
                <a:spcPts val="0"/>
              </a:spcAft>
            </a:pPr>
            <a:r>
              <a:rPr lang="pt-BR" b="1" dirty="0">
                <a:latin typeface="Arial" panose="020B0604020202020204" pitchFamily="34" charset="0"/>
                <a:ea typeface="Times New Roman" panose="02020603050405020304" pitchFamily="18" charset="0"/>
              </a:rPr>
              <a:t>Pergunta 6c) (0,5 ponto) </a:t>
            </a:r>
            <a:r>
              <a:rPr lang="pt-BR" dirty="0">
                <a:latin typeface="Arial" panose="020B0604020202020204" pitchFamily="34" charset="0"/>
                <a:ea typeface="Times New Roman" panose="02020603050405020304" pitchFamily="18" charset="0"/>
              </a:rPr>
              <a:t>Lembrando que a massa total do foguete é de 17.300 kg, qual é a razão entre a massa de propelente e a massa total do foguete? </a:t>
            </a:r>
            <a:endParaRPr lang="pt-BR" dirty="0">
              <a:latin typeface="Times New Roman" panose="02020603050405020304" pitchFamily="18" charset="0"/>
              <a:ea typeface="Times New Roman" panose="02020603050405020304" pitchFamily="18" charset="0"/>
            </a:endParaRPr>
          </a:p>
          <a:p>
            <a:pPr algn="just">
              <a:lnSpc>
                <a:spcPct val="120000"/>
              </a:lnSpc>
            </a:pPr>
            <a:r>
              <a:rPr lang="pt-BR" dirty="0">
                <a:latin typeface="Arial" panose="020B0604020202020204" pitchFamily="34" charset="0"/>
                <a:ea typeface="Times New Roman" panose="02020603050405020304" pitchFamily="18" charset="0"/>
              </a:rPr>
              <a:t>Registre abaixo suas contas, senão perde os pontos.</a:t>
            </a:r>
            <a:endParaRPr lang="pt-BR" dirty="0"/>
          </a:p>
        </p:txBody>
      </p:sp>
      <p:sp>
        <p:nvSpPr>
          <p:cNvPr id="10" name="Retângulo 9">
            <a:extLst>
              <a:ext uri="{FF2B5EF4-FFF2-40B4-BE49-F238E27FC236}">
                <a16:creationId xmlns:a16="http://schemas.microsoft.com/office/drawing/2014/main" id="{77E7B173-EF67-4A2C-A694-51DD0D23C8C5}"/>
              </a:ext>
            </a:extLst>
          </p:cNvPr>
          <p:cNvSpPr/>
          <p:nvPr/>
        </p:nvSpPr>
        <p:spPr>
          <a:xfrm>
            <a:off x="224119" y="4947996"/>
            <a:ext cx="11590646" cy="1089529"/>
          </a:xfrm>
          <a:prstGeom prst="rect">
            <a:avLst/>
          </a:prstGeom>
        </p:spPr>
        <p:txBody>
          <a:bodyPr wrap="square">
            <a:spAutoFit/>
          </a:bodyPr>
          <a:lstStyle/>
          <a:p>
            <a:pPr algn="just">
              <a:lnSpc>
                <a:spcPct val="120000"/>
              </a:lnSpc>
            </a:pPr>
            <a:r>
              <a:rPr lang="pt-BR" b="1" i="1" dirty="0">
                <a:solidFill>
                  <a:srgbClr val="FF0000"/>
                </a:solidFill>
                <a:latin typeface="Arial" panose="020B0604020202020204" pitchFamily="34" charset="0"/>
                <a:ea typeface="Times New Roman" panose="02020603050405020304" pitchFamily="18" charset="0"/>
              </a:rPr>
              <a:t>Resposta: A massa total de propelente foi obtida no item 6a e vale 14.000 kg, logo a razão pedida é de 14.000 </a:t>
            </a:r>
            <a:r>
              <a:rPr lang="pt-BR" i="1" dirty="0">
                <a:solidFill>
                  <a:srgbClr val="FF0000"/>
                </a:solidFill>
                <a:effectLst/>
                <a:latin typeface="Arial" panose="020B0604020202020204" pitchFamily="34" charset="0"/>
                <a:ea typeface="Times New Roman" panose="02020603050405020304" pitchFamily="18" charset="0"/>
              </a:rPr>
              <a:t>/</a:t>
            </a:r>
            <a:r>
              <a:rPr lang="pt-BR" b="1" i="1" dirty="0">
                <a:solidFill>
                  <a:srgbClr val="FF0000"/>
                </a:solidFill>
                <a:latin typeface="Arial" panose="020B0604020202020204" pitchFamily="34" charset="0"/>
                <a:ea typeface="Times New Roman" panose="02020603050405020304" pitchFamily="18" charset="0"/>
              </a:rPr>
              <a:t> 17.300 = 0,81. Se fizerem a conta inversa (17.300/14.000) perde-se todos os pontos deste item. Aceitar a resposta 0,8 também.</a:t>
            </a:r>
            <a:endParaRPr lang="pt-BR" dirty="0"/>
          </a:p>
        </p:txBody>
      </p:sp>
      <p:sp>
        <p:nvSpPr>
          <p:cNvPr id="11" name="Retângulo 10">
            <a:extLst>
              <a:ext uri="{FF2B5EF4-FFF2-40B4-BE49-F238E27FC236}">
                <a16:creationId xmlns:a16="http://schemas.microsoft.com/office/drawing/2014/main" id="{CA9DE206-FF89-45DE-BA35-05133076EA4E}"/>
              </a:ext>
            </a:extLst>
          </p:cNvPr>
          <p:cNvSpPr/>
          <p:nvPr/>
        </p:nvSpPr>
        <p:spPr>
          <a:xfrm>
            <a:off x="1394137" y="6327299"/>
            <a:ext cx="3621504"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6c)</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smtClean="0">
                <a:latin typeface="Arial" panose="020B0604020202020204" pitchFamily="34" charset="0"/>
                <a:ea typeface="Times New Roman" panose="02020603050405020304" pitchFamily="18" charset="0"/>
                <a:cs typeface="Arial" panose="020B0604020202020204" pitchFamily="34" charset="0"/>
              </a:rPr>
              <a:t>_ _ _ _ _ _ _ _ _ _</a:t>
            </a:r>
            <a:endParaRPr lang="pt-BR" dirty="0">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CBD5207E-260A-4DE4-BDD2-6035D43E8DF5}"/>
              </a:ext>
            </a:extLst>
          </p:cNvPr>
          <p:cNvSpPr/>
          <p:nvPr/>
        </p:nvSpPr>
        <p:spPr>
          <a:xfrm>
            <a:off x="3621650" y="6290723"/>
            <a:ext cx="63350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0,81</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39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P spid="12"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2973</TotalTime>
  <Words>1635</Words>
  <Application>Microsoft Office PowerPoint</Application>
  <PresentationFormat>Widescreen</PresentationFormat>
  <Paragraphs>178</Paragraphs>
  <Slides>16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16</vt:i4>
      </vt:variant>
    </vt:vector>
  </HeadingPairs>
  <TitlesOfParts>
    <vt:vector size="22" baseType="lpstr">
      <vt:lpstr>Arial</vt:lpstr>
      <vt:lpstr>Calibri</vt:lpstr>
      <vt:lpstr>Calibri Light</vt:lpstr>
      <vt:lpstr>Cambria Math</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DVM</dc:creator>
  <cp:lastModifiedBy>DVM Informatica</cp:lastModifiedBy>
  <cp:revision>42</cp:revision>
  <dcterms:created xsi:type="dcterms:W3CDTF">2020-08-12T13:31:05Z</dcterms:created>
  <dcterms:modified xsi:type="dcterms:W3CDTF">2020-08-15T23:27:18Z</dcterms:modified>
</cp:coreProperties>
</file>