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4" r:id="rId16"/>
    <p:sldId id="269" r:id="rId17"/>
    <p:sldId id="270" r:id="rId18"/>
    <p:sldId id="271" r:id="rId19"/>
    <p:sldId id="273"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snapToGrid="0">
      <p:cViewPr varScale="1">
        <p:scale>
          <a:sx n="85" d="100"/>
          <a:sy n="85" d="100"/>
        </p:scale>
        <p:origin x="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3E948-96D3-42F2-8A05-886A1FA492F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BB9DCFA-C4CE-4F9B-BB78-98836E978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570CBBC-8FBE-459D-9C49-83738250E493}"/>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5" name="Espaço Reservado para Rodapé 4">
            <a:extLst>
              <a:ext uri="{FF2B5EF4-FFF2-40B4-BE49-F238E27FC236}">
                <a16:creationId xmlns:a16="http://schemas.microsoft.com/office/drawing/2014/main" id="{00670AF0-48CA-4B44-8ACF-2744A6819C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D334364-33CB-4E86-9CA6-CD494E61FB62}"/>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352911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A8B544-3F06-49B1-AF14-458F310C7FF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DCCD98C-AF92-4508-AE98-95022E34B557}"/>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F097D8-D9BA-4CD3-AB4E-E481B9D2E164}"/>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5" name="Espaço Reservado para Rodapé 4">
            <a:extLst>
              <a:ext uri="{FF2B5EF4-FFF2-40B4-BE49-F238E27FC236}">
                <a16:creationId xmlns:a16="http://schemas.microsoft.com/office/drawing/2014/main" id="{448C32EE-9662-4F71-84B3-95B02BFB399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14D4983-FC43-4288-B7D6-F585D9C5F89C}"/>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119188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868BD7F-EE13-4B91-89AA-231B71D3E44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81EEBB2-055D-4644-9C4A-13A1D8D858D6}"/>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354AD87-192A-457F-9AD2-856B13982AE4}"/>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5" name="Espaço Reservado para Rodapé 4">
            <a:extLst>
              <a:ext uri="{FF2B5EF4-FFF2-40B4-BE49-F238E27FC236}">
                <a16:creationId xmlns:a16="http://schemas.microsoft.com/office/drawing/2014/main" id="{78FFCE69-6CAD-450F-92FC-ABD12574D51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88BBD-F1D6-4A38-8E97-88F3D330BD4C}"/>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234717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082AF-A957-4EF2-9DEE-A6A7D3329B3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98C719E-D2ED-45B0-9562-320FABF5143F}"/>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D03593D-7858-4812-ACD2-DA2ADCDD7020}"/>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5" name="Espaço Reservado para Rodapé 4">
            <a:extLst>
              <a:ext uri="{FF2B5EF4-FFF2-40B4-BE49-F238E27FC236}">
                <a16:creationId xmlns:a16="http://schemas.microsoft.com/office/drawing/2014/main" id="{D40BFCDF-A4A9-496F-8B2C-75474F399CC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A7CD11-E7F3-4ABA-B985-767F03FD09DA}"/>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179900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C5252-D7A4-462A-A049-9E637FF1881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ECC3D57-8568-446C-8D6F-CF81C1C68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5F4976FA-AF80-437A-8082-DD2C8608293D}"/>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5" name="Espaço Reservado para Rodapé 4">
            <a:extLst>
              <a:ext uri="{FF2B5EF4-FFF2-40B4-BE49-F238E27FC236}">
                <a16:creationId xmlns:a16="http://schemas.microsoft.com/office/drawing/2014/main" id="{CC8EE61B-F72B-448A-BE6C-23C3219CE47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DEA19D-9451-4D3A-914F-965285048FAE}"/>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394153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9DECE-1CAB-4A21-A7F1-72D6CE43DF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5E55138-0407-4933-84CC-7B314E1A9B4E}"/>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845DA98-AE35-4937-A8B9-4A0E308CCFA6}"/>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2FFB0AF-B7B8-45E1-B6E7-48CA8860BE1B}"/>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6" name="Espaço Reservado para Rodapé 5">
            <a:extLst>
              <a:ext uri="{FF2B5EF4-FFF2-40B4-BE49-F238E27FC236}">
                <a16:creationId xmlns:a16="http://schemas.microsoft.com/office/drawing/2014/main" id="{150726E4-D79B-4612-A946-662CDFDA9BA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6869043-A7ED-4DC7-B4BA-CCBEF740F5FF}"/>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50183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B5B7B-845E-4E19-B5BE-505B1E495A2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0864B68-1EC8-4ACB-A0CD-9F9D348AE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CAFF53E9-B8EB-4C36-92AA-853DC3D0FFEC}"/>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3D6DD93-C974-423D-9F8C-DD81191A9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FA74290-2B10-48A7-8373-771B776BE675}"/>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DF2D0DF-1717-4C00-A58B-28F5042A148B}"/>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8" name="Espaço Reservado para Rodapé 7">
            <a:extLst>
              <a:ext uri="{FF2B5EF4-FFF2-40B4-BE49-F238E27FC236}">
                <a16:creationId xmlns:a16="http://schemas.microsoft.com/office/drawing/2014/main" id="{57A4686A-B5EE-436E-90CF-C12E4D1498A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414BEB2-C897-43F5-9542-45C55CD4869D}"/>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318430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CD7B9-BD7E-445A-9E11-23D48FFACEF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D10DD4C-760D-4FBA-9F22-AD390A417A9A}"/>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4" name="Espaço Reservado para Rodapé 3">
            <a:extLst>
              <a:ext uri="{FF2B5EF4-FFF2-40B4-BE49-F238E27FC236}">
                <a16:creationId xmlns:a16="http://schemas.microsoft.com/office/drawing/2014/main" id="{B81CD7FE-1CE7-497B-A701-A8A53AE1AD9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413049C-1E2C-47AC-8847-FADB9A26CFBB}"/>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11526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4C2854E-4929-45D1-94EB-4FFB38E6586A}"/>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3" name="Espaço Reservado para Rodapé 2">
            <a:extLst>
              <a:ext uri="{FF2B5EF4-FFF2-40B4-BE49-F238E27FC236}">
                <a16:creationId xmlns:a16="http://schemas.microsoft.com/office/drawing/2014/main" id="{2C00E7B1-029D-4135-8A67-3B612B395BE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8406CF1-3E1C-4F5E-BFC2-27B15232FC8E}"/>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239283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233D7-5EB6-41ED-B6F7-69D70F1391E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E7D543A-FB01-44BF-900C-F5FA4671F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5B1B0AC-6605-475F-B1DE-6BDD028F8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FC19CE00-18D4-4948-A4EB-44E05D838C35}"/>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6" name="Espaço Reservado para Rodapé 5">
            <a:extLst>
              <a:ext uri="{FF2B5EF4-FFF2-40B4-BE49-F238E27FC236}">
                <a16:creationId xmlns:a16="http://schemas.microsoft.com/office/drawing/2014/main" id="{4BD72D40-A39A-41D6-BB5F-F41E912A07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64AA600-D173-4157-9150-D5C6948F6977}"/>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145613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DCD12-A7B3-475E-BB70-B0B5433A0CF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13DB271-68B7-4E03-9183-1266EADC5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BD23087-F736-4B98-9DC2-1F3B0B32D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FA2DAC5-70E3-4B19-8D6A-D401519837EA}"/>
              </a:ext>
            </a:extLst>
          </p:cNvPr>
          <p:cNvSpPr>
            <a:spLocks noGrp="1"/>
          </p:cNvSpPr>
          <p:nvPr>
            <p:ph type="dt" sz="half" idx="10"/>
          </p:nvPr>
        </p:nvSpPr>
        <p:spPr/>
        <p:txBody>
          <a:bodyPr/>
          <a:lstStyle/>
          <a:p>
            <a:fld id="{1D4DA6C6-A23E-4F02-8B7E-492AB0E3839C}" type="datetimeFigureOut">
              <a:rPr lang="pt-BR" smtClean="0"/>
              <a:t>17/08/2020</a:t>
            </a:fld>
            <a:endParaRPr lang="pt-BR"/>
          </a:p>
        </p:txBody>
      </p:sp>
      <p:sp>
        <p:nvSpPr>
          <p:cNvPr id="6" name="Espaço Reservado para Rodapé 5">
            <a:extLst>
              <a:ext uri="{FF2B5EF4-FFF2-40B4-BE49-F238E27FC236}">
                <a16:creationId xmlns:a16="http://schemas.microsoft.com/office/drawing/2014/main" id="{E7A901AA-CF55-4536-9E36-40C302403FF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41A221A-8F5D-405A-9A0E-9471750A472A}"/>
              </a:ext>
            </a:extLst>
          </p:cNvPr>
          <p:cNvSpPr>
            <a:spLocks noGrp="1"/>
          </p:cNvSpPr>
          <p:nvPr>
            <p:ph type="sldNum" sz="quarter" idx="12"/>
          </p:nvPr>
        </p:nvSpPr>
        <p:spPr/>
        <p:txBody>
          <a:bodyPr/>
          <a:lstStyle/>
          <a:p>
            <a:fld id="{750A7E2E-5725-464B-874D-0FBEA181EA8F}" type="slidenum">
              <a:rPr lang="pt-BR" smtClean="0"/>
              <a:t>‹nº›</a:t>
            </a:fld>
            <a:endParaRPr lang="pt-BR"/>
          </a:p>
        </p:txBody>
      </p:sp>
    </p:spTree>
    <p:extLst>
      <p:ext uri="{BB962C8B-B14F-4D97-AF65-F5344CB8AC3E}">
        <p14:creationId xmlns:p14="http://schemas.microsoft.com/office/powerpoint/2010/main" val="251185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83000">
              <a:schemeClr val="accent5">
                <a:lumMod val="20000"/>
                <a:lumOff val="80000"/>
              </a:schemeClr>
            </a:gs>
            <a:gs pos="16000">
              <a:schemeClr val="accent6">
                <a:lumMod val="20000"/>
                <a:lumOff val="80000"/>
              </a:schemeClr>
            </a:gs>
            <a:gs pos="100000">
              <a:schemeClr val="accent5">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5AFA9FF-FBDD-4EB2-A956-A393C7F141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A8AABDE-B019-4FEE-B506-2A80C0ADFB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8698E1F-77AF-459E-94A9-1CF3E22EF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DA6C6-A23E-4F02-8B7E-492AB0E3839C}" type="datetimeFigureOut">
              <a:rPr lang="pt-BR" smtClean="0"/>
              <a:t>17/08/2020</a:t>
            </a:fld>
            <a:endParaRPr lang="pt-BR"/>
          </a:p>
        </p:txBody>
      </p:sp>
      <p:sp>
        <p:nvSpPr>
          <p:cNvPr id="5" name="Espaço Reservado para Rodapé 4">
            <a:extLst>
              <a:ext uri="{FF2B5EF4-FFF2-40B4-BE49-F238E27FC236}">
                <a16:creationId xmlns:a16="http://schemas.microsoft.com/office/drawing/2014/main" id="{4F2E60C4-42E9-4042-B0FE-C548A3A0D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42B1202-6A3B-4FA8-9572-71C7177C4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A7E2E-5725-464B-874D-0FBEA181EA8F}" type="slidenum">
              <a:rPr lang="pt-BR" smtClean="0"/>
              <a:t>‹nº›</a:t>
            </a:fld>
            <a:endParaRPr lang="pt-BR"/>
          </a:p>
        </p:txBody>
      </p:sp>
      <p:sp>
        <p:nvSpPr>
          <p:cNvPr id="7" name="Retângulo 6"/>
          <p:cNvSpPr/>
          <p:nvPr userDrawn="1"/>
        </p:nvSpPr>
        <p:spPr>
          <a:xfrm>
            <a:off x="0" y="6183084"/>
            <a:ext cx="1053737" cy="648789"/>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userDrawn="1"/>
        </p:nvSpPr>
        <p:spPr>
          <a:xfrm>
            <a:off x="10679997" y="6008914"/>
            <a:ext cx="1633924" cy="988423"/>
          </a:xfrm>
          <a:prstGeom prst="rect">
            <a:avLst/>
          </a:prstGeom>
          <a:blipFill dpi="0" rotWithShape="1">
            <a:blip r:embed="rId14"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1449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1.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46" y="2595153"/>
            <a:ext cx="7255828" cy="4815409"/>
          </a:xfrm>
          <a:prstGeom prst="rect">
            <a:avLst/>
          </a:prstGeom>
        </p:spPr>
      </p:pic>
      <p:sp>
        <p:nvSpPr>
          <p:cNvPr id="6" name="CaixaDeTexto 5"/>
          <p:cNvSpPr txBox="1"/>
          <p:nvPr/>
        </p:nvSpPr>
        <p:spPr>
          <a:xfrm>
            <a:off x="2485112" y="135327"/>
            <a:ext cx="6040589" cy="2954655"/>
          </a:xfrm>
          <a:prstGeom prst="rect">
            <a:avLst/>
          </a:prstGeom>
          <a:noFill/>
        </p:spPr>
        <p:txBody>
          <a:bodyPr wrap="square" rtlCol="0">
            <a:spAutoFit/>
          </a:bodyPr>
          <a:lstStyle/>
          <a:p>
            <a:pPr algn="ctr"/>
            <a:r>
              <a:rPr lang="pt-BR" sz="4400" b="1" dirty="0">
                <a:solidFill>
                  <a:srgbClr val="0E4D3C"/>
                </a:solidFill>
                <a:effectLst>
                  <a:outerShdw blurRad="38100" dist="38100" dir="2700000" algn="tl">
                    <a:srgbClr val="000000">
                      <a:alpha val="43137"/>
                    </a:srgbClr>
                  </a:outerShdw>
                </a:effectLst>
              </a:rPr>
              <a:t>GABARITO </a:t>
            </a:r>
            <a:r>
              <a:rPr lang="pt-BR" sz="4400" b="1" dirty="0" smtClean="0">
                <a:solidFill>
                  <a:srgbClr val="0E4D3C"/>
                </a:solidFill>
                <a:effectLst>
                  <a:outerShdw blurRad="38100" dist="38100" dir="2700000" algn="tl">
                    <a:srgbClr val="000000">
                      <a:alpha val="43137"/>
                    </a:srgbClr>
                  </a:outerShdw>
                </a:effectLst>
              </a:rPr>
              <a:t>COMENTADO </a:t>
            </a:r>
          </a:p>
          <a:p>
            <a:pPr algn="ctr"/>
            <a:r>
              <a:rPr lang="pt-BR" sz="4400" b="1" dirty="0" smtClean="0">
                <a:solidFill>
                  <a:srgbClr val="0E4D3C"/>
                </a:solidFill>
                <a:effectLst>
                  <a:outerShdw blurRad="38100" dist="38100" dir="2700000" algn="tl">
                    <a:srgbClr val="000000">
                      <a:alpha val="43137"/>
                    </a:srgbClr>
                  </a:outerShdw>
                </a:effectLst>
              </a:rPr>
              <a:t>DA PROVA</a:t>
            </a:r>
          </a:p>
          <a:p>
            <a:pPr algn="ctr"/>
            <a:endParaRPr lang="pt-BR" sz="4400" b="1" dirty="0" smtClean="0">
              <a:solidFill>
                <a:srgbClr val="0E4D3C"/>
              </a:solidFill>
              <a:effectLst>
                <a:outerShdw blurRad="38100" dist="38100" dir="2700000" algn="tl">
                  <a:srgbClr val="000000">
                    <a:alpha val="43137"/>
                  </a:srgbClr>
                </a:outerShdw>
              </a:effectLst>
            </a:endParaRPr>
          </a:p>
          <a:p>
            <a:pPr algn="ctr"/>
            <a:r>
              <a:rPr lang="pt-BR" sz="5400" b="1" dirty="0" smtClean="0">
                <a:solidFill>
                  <a:srgbClr val="0E4D3C"/>
                </a:solidFill>
                <a:effectLst>
                  <a:outerShdw blurRad="38100" dist="38100" dir="2700000" algn="tl">
                    <a:srgbClr val="000000">
                      <a:alpha val="43137"/>
                    </a:srgbClr>
                  </a:outerShdw>
                </a:effectLst>
              </a:rPr>
              <a:t>OBA </a:t>
            </a:r>
            <a:r>
              <a:rPr lang="pt-BR" sz="5400" b="1" dirty="0" smtClean="0">
                <a:solidFill>
                  <a:srgbClr val="0E4D3C"/>
                </a:solidFill>
                <a:effectLst>
                  <a:outerShdw blurRad="38100" dist="38100" dir="2700000" algn="tl">
                    <a:srgbClr val="000000">
                      <a:alpha val="43137"/>
                    </a:srgbClr>
                  </a:outerShdw>
                </a:effectLst>
              </a:rPr>
              <a:t>2011 </a:t>
            </a:r>
            <a:r>
              <a:rPr lang="pt-BR" sz="5400" b="1" dirty="0" smtClean="0">
                <a:solidFill>
                  <a:srgbClr val="0E4D3C"/>
                </a:solidFill>
                <a:effectLst>
                  <a:outerShdw blurRad="38100" dist="38100" dir="2700000" algn="tl">
                    <a:srgbClr val="000000">
                      <a:alpha val="43137"/>
                    </a:srgbClr>
                  </a:outerShdw>
                </a:effectLst>
              </a:rPr>
              <a:t>- </a:t>
            </a:r>
            <a:r>
              <a:rPr lang="pt-BR" sz="5400" b="1" dirty="0">
                <a:solidFill>
                  <a:srgbClr val="0E4D3C"/>
                </a:solidFill>
                <a:effectLst>
                  <a:outerShdw blurRad="38100" dist="38100" dir="2700000" algn="tl">
                    <a:srgbClr val="000000">
                      <a:alpha val="43137"/>
                    </a:srgbClr>
                  </a:outerShdw>
                </a:effectLst>
              </a:rPr>
              <a:t>NÍVEL </a:t>
            </a:r>
            <a:r>
              <a:rPr lang="pt-BR" sz="5400" b="1" dirty="0" smtClean="0">
                <a:solidFill>
                  <a:srgbClr val="0E4D3C"/>
                </a:solidFill>
                <a:effectLst>
                  <a:outerShdw blurRad="38100" dist="38100" dir="2700000" algn="tl">
                    <a:srgbClr val="000000">
                      <a:alpha val="43137"/>
                    </a:srgbClr>
                  </a:outerShdw>
                </a:effectLst>
              </a:rPr>
              <a:t>4</a:t>
            </a:r>
            <a:endParaRPr lang="pt-BR" sz="5400"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25" y="3727269"/>
            <a:ext cx="3942102" cy="2518084"/>
          </a:xfrm>
          <a:prstGeom prst="rect">
            <a:avLst/>
          </a:prstGeom>
        </p:spPr>
      </p:pic>
    </p:spTree>
    <p:extLst>
      <p:ext uri="{BB962C8B-B14F-4D97-AF65-F5344CB8AC3E}">
        <p14:creationId xmlns:p14="http://schemas.microsoft.com/office/powerpoint/2010/main" val="6244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877DEBB-83A2-43BB-98BF-AE0F739F61A3}"/>
              </a:ext>
            </a:extLst>
          </p:cNvPr>
          <p:cNvSpPr/>
          <p:nvPr/>
        </p:nvSpPr>
        <p:spPr>
          <a:xfrm>
            <a:off x="185604" y="194561"/>
            <a:ext cx="8226876" cy="2169825"/>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6c) (0,5 ponto)</a:t>
            </a:r>
            <a:r>
              <a:rPr lang="pt-BR" dirty="0">
                <a:latin typeface="Arial" panose="020B0604020202020204" pitchFamily="34" charset="0"/>
                <a:ea typeface="Times New Roman" panose="02020603050405020304" pitchFamily="18" charset="0"/>
              </a:rPr>
              <a:t> Apesar de simples, a equação de </a:t>
            </a:r>
            <a:r>
              <a:rPr lang="pt-BR" dirty="0" err="1">
                <a:latin typeface="Arial" panose="020B0604020202020204" pitchFamily="34" charset="0"/>
                <a:ea typeface="Times New Roman" panose="02020603050405020304" pitchFamily="18" charset="0"/>
              </a:rPr>
              <a:t>Tsiolkovsky</a:t>
            </a:r>
            <a:r>
              <a:rPr lang="pt-BR" dirty="0">
                <a:latin typeface="Arial" panose="020B0604020202020204" pitchFamily="34" charset="0"/>
                <a:ea typeface="Times New Roman" panose="02020603050405020304" pitchFamily="18" charset="0"/>
              </a:rPr>
              <a:t> não considera que 25% da energia química do propelente não será convertida em velocidade do foguete, mas será usada para vencer o atrito com a atmosfera terrestre.  Dessa forma, para que a velocidade final do foguete seja de 7.772 m/s (27.800 km/h), deve-se utilizar a equação de </a:t>
            </a:r>
            <a:r>
              <a:rPr lang="pt-BR" dirty="0" err="1">
                <a:latin typeface="Arial" panose="020B0604020202020204" pitchFamily="34" charset="0"/>
                <a:ea typeface="Times New Roman" panose="02020603050405020304" pitchFamily="18" charset="0"/>
              </a:rPr>
              <a:t>Tsiolkovsky</a:t>
            </a:r>
            <a:r>
              <a:rPr lang="pt-BR" dirty="0">
                <a:latin typeface="Arial" panose="020B0604020202020204" pitchFamily="34" charset="0"/>
                <a:ea typeface="Times New Roman" panose="02020603050405020304" pitchFamily="18" charset="0"/>
              </a:rPr>
              <a:t> visando atingir </a:t>
            </a:r>
            <a:r>
              <a:rPr lang="pt-BR" dirty="0" smtClean="0">
                <a:latin typeface="Arial" panose="020B0604020202020204" pitchFamily="34" charset="0"/>
                <a:ea typeface="Times New Roman" panose="02020603050405020304" pitchFamily="18" charset="0"/>
              </a:rPr>
              <a:t>no</a:t>
            </a:r>
            <a:endParaRPr lang="pt-BR" dirty="0"/>
          </a:p>
        </p:txBody>
      </p:sp>
      <p:sp>
        <p:nvSpPr>
          <p:cNvPr id="3" name="Retângulo 2">
            <a:extLst>
              <a:ext uri="{FF2B5EF4-FFF2-40B4-BE49-F238E27FC236}">
                <a16:creationId xmlns:a16="http://schemas.microsoft.com/office/drawing/2014/main" id="{FFC2DB67-430D-4AC5-BD64-5A9427CD6E80}"/>
              </a:ext>
            </a:extLst>
          </p:cNvPr>
          <p:cNvSpPr/>
          <p:nvPr/>
        </p:nvSpPr>
        <p:spPr>
          <a:xfrm>
            <a:off x="203022" y="3246120"/>
            <a:ext cx="1697901"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6c):</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36AFF048-87EA-439E-A9DA-7D8AAE826B86}"/>
              </a:ext>
            </a:extLst>
          </p:cNvPr>
          <p:cNvSpPr/>
          <p:nvPr/>
        </p:nvSpPr>
        <p:spPr>
          <a:xfrm>
            <a:off x="1800493" y="3194208"/>
            <a:ext cx="9960643" cy="507831"/>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Como a velocidade final atingida, obtida no item 6b, foi de 10.680 m/s, que é maior </a:t>
            </a:r>
            <a:r>
              <a:rPr lang="pt-PT"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do que</a:t>
            </a:r>
            <a:endParaRPr lang="pt-BR"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90723252-2929-41CC-A090-CAF0D4EC3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20" y="4701824"/>
            <a:ext cx="10767086" cy="950037"/>
          </a:xfrm>
          <a:prstGeom prst="rect">
            <a:avLst/>
          </a:prstGeom>
        </p:spPr>
      </p:pic>
      <p:sp>
        <p:nvSpPr>
          <p:cNvPr id="11" name="Retângulo 10">
            <a:extLst>
              <a:ext uri="{FF2B5EF4-FFF2-40B4-BE49-F238E27FC236}">
                <a16:creationId xmlns:a16="http://schemas.microsoft.com/office/drawing/2014/main" id="{B5FDA5D8-01DB-4295-A1A0-ADDCB8B4F86B}"/>
              </a:ext>
            </a:extLst>
          </p:cNvPr>
          <p:cNvSpPr/>
          <p:nvPr/>
        </p:nvSpPr>
        <p:spPr>
          <a:xfrm>
            <a:off x="185604" y="3658994"/>
            <a:ext cx="7051219" cy="507831"/>
          </a:xfrm>
          <a:prstGeom prst="rect">
            <a:avLst/>
          </a:prstGeom>
        </p:spPr>
        <p:txBody>
          <a:bodyPr wrap="square">
            <a:spAutoFit/>
          </a:bodyPr>
          <a:lstStyle/>
          <a:p>
            <a:pPr algn="just">
              <a:lnSpc>
                <a:spcPct val="150000"/>
              </a:lnSpc>
            </a:pPr>
            <a:r>
              <a:rPr lang="pt-PT"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10.000 </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m/s, podemos afirmar que o satélite entrará em órbita.</a:t>
            </a:r>
            <a:endParaRPr lang="pt-BR" dirty="0"/>
          </a:p>
        </p:txBody>
      </p:sp>
      <p:sp>
        <p:nvSpPr>
          <p:cNvPr id="6" name="Retângulo 5"/>
          <p:cNvSpPr/>
          <p:nvPr/>
        </p:nvSpPr>
        <p:spPr>
          <a:xfrm>
            <a:off x="182879" y="2220907"/>
            <a:ext cx="11486607" cy="923330"/>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rPr>
              <a:t>mínimo 10.000 m/s. Baseado nessa informação avalie se o foguete de dois estágios proposto será capaz de colocar o satélite em órbita.  Justifique sua resposta. Resultados sem contas não têm valor.</a:t>
            </a:r>
            <a:endParaRPr lang="pt-BR" dirty="0"/>
          </a:p>
        </p:txBody>
      </p:sp>
    </p:spTree>
    <p:extLst>
      <p:ext uri="{BB962C8B-B14F-4D97-AF65-F5344CB8AC3E}">
        <p14:creationId xmlns:p14="http://schemas.microsoft.com/office/powerpoint/2010/main" val="138746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9A718E9-614C-48E6-B94D-F900113D5170}"/>
              </a:ext>
            </a:extLst>
          </p:cNvPr>
          <p:cNvSpPr/>
          <p:nvPr/>
        </p:nvSpPr>
        <p:spPr>
          <a:xfrm>
            <a:off x="130630" y="145319"/>
            <a:ext cx="8355176" cy="1421928"/>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Questão 7) (1 ponto) </a:t>
            </a:r>
            <a:r>
              <a:rPr lang="pt-BR" dirty="0">
                <a:latin typeface="Arial" panose="020B0604020202020204" pitchFamily="34" charset="0"/>
                <a:ea typeface="Times New Roman" panose="02020603050405020304" pitchFamily="18" charset="0"/>
              </a:rPr>
              <a:t>Na questão anterior você aprendeu como um satélite é colocado em órbita da Terra.  Aprendeu ainda que sua velocidade orbital é de 27.800 km/h, viajando no vácuo do espaço, a 300 km de distância da superfície terrestre.</a:t>
            </a:r>
            <a:endParaRPr lang="pt-BR" dirty="0"/>
          </a:p>
        </p:txBody>
      </p:sp>
      <p:sp>
        <p:nvSpPr>
          <p:cNvPr id="3" name="Retângulo 2">
            <a:extLst>
              <a:ext uri="{FF2B5EF4-FFF2-40B4-BE49-F238E27FC236}">
                <a16:creationId xmlns:a16="http://schemas.microsoft.com/office/drawing/2014/main" id="{FC82FD18-32B6-4603-8181-71B5F9B67629}"/>
              </a:ext>
            </a:extLst>
          </p:cNvPr>
          <p:cNvSpPr/>
          <p:nvPr/>
        </p:nvSpPr>
        <p:spPr>
          <a:xfrm>
            <a:off x="139338" y="1562638"/>
            <a:ext cx="8363884" cy="1089529"/>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7a) (0,2 ponto)</a:t>
            </a:r>
            <a:r>
              <a:rPr lang="pt-BR" dirty="0">
                <a:latin typeface="Arial" panose="020B0604020202020204" pitchFamily="34" charset="0"/>
                <a:ea typeface="Times New Roman" panose="02020603050405020304" pitchFamily="18" charset="0"/>
              </a:rPr>
              <a:t> Um avião a jato voa a 10 km de altitude, percorrendo 500 km a cada 30 minutos.  Determine a velocidade do avião em km/h. Resultados sem contas não têm valor.</a:t>
            </a:r>
            <a:endParaRPr lang="pt-BR" dirty="0"/>
          </a:p>
        </p:txBody>
      </p:sp>
      <p:sp>
        <p:nvSpPr>
          <p:cNvPr id="5" name="Retângulo 4">
            <a:extLst>
              <a:ext uri="{FF2B5EF4-FFF2-40B4-BE49-F238E27FC236}">
                <a16:creationId xmlns:a16="http://schemas.microsoft.com/office/drawing/2014/main" id="{62FC43C1-7550-4D9F-8162-8A763BC807C7}"/>
              </a:ext>
            </a:extLst>
          </p:cNvPr>
          <p:cNvSpPr/>
          <p:nvPr/>
        </p:nvSpPr>
        <p:spPr>
          <a:xfrm>
            <a:off x="127666" y="2631348"/>
            <a:ext cx="1697901"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7a):</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A7B17491-6C66-48AB-B91D-54E88463DB4E}"/>
              </a:ext>
            </a:extLst>
          </p:cNvPr>
          <p:cNvSpPr/>
          <p:nvPr/>
        </p:nvSpPr>
        <p:spPr>
          <a:xfrm>
            <a:off x="1698676" y="2645299"/>
            <a:ext cx="7610787" cy="369332"/>
          </a:xfrm>
          <a:prstGeom prst="rect">
            <a:avLst/>
          </a:prstGeom>
        </p:spPr>
        <p:txBody>
          <a:bodyPr wrap="square">
            <a:spAutoFit/>
          </a:bodyPr>
          <a:lstStyle/>
          <a:p>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Usando regra de “três”: 500 km em 30 min, logo </a:t>
            </a:r>
            <a:r>
              <a:rPr lang="pt-PT"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x</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km em 60 min, ou</a:t>
            </a:r>
            <a:endParaRPr lang="pt-BR"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7FA6FD65-962A-46CD-BCDA-5AC535C42558}"/>
                  </a:ext>
                </a:extLst>
              </p:cNvPr>
              <p:cNvSpPr/>
              <p:nvPr/>
            </p:nvSpPr>
            <p:spPr>
              <a:xfrm>
                <a:off x="606638" y="3144379"/>
                <a:ext cx="1235402"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500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num>
                        <m:den>
                          <m:r>
                            <a:rPr lang="pt-BR" b="0" i="1">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a:extLst>
                  <a:ext uri="{FF2B5EF4-FFF2-40B4-BE49-F238E27FC236}">
                    <a16:creationId xmlns:a16="http://schemas.microsoft.com/office/drawing/2014/main" id="{7FA6FD65-962A-46CD-BCDA-5AC535C42558}"/>
                  </a:ext>
                </a:extLst>
              </p:cNvPr>
              <p:cNvSpPr>
                <a:spLocks noRot="1" noChangeAspect="1" noMove="1" noResize="1" noEditPoints="1" noAdjustHandles="1" noChangeArrowheads="1" noChangeShapeType="1" noTextEdit="1"/>
              </p:cNvSpPr>
              <p:nvPr/>
            </p:nvSpPr>
            <p:spPr>
              <a:xfrm>
                <a:off x="606638" y="3144379"/>
                <a:ext cx="1235402" cy="618311"/>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7CD2ABD3-79CF-4405-80EA-D3875BF7076B}"/>
                  </a:ext>
                </a:extLst>
              </p:cNvPr>
              <p:cNvSpPr/>
              <p:nvPr/>
            </p:nvSpPr>
            <p:spPr>
              <a:xfrm>
                <a:off x="1685164" y="3141281"/>
                <a:ext cx="120815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30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𝑚𝑖𝑛</m:t>
                          </m:r>
                        </m:num>
                        <m:den>
                          <m:r>
                            <a:rPr lang="pt-BR" b="0" i="0">
                              <a:solidFill>
                                <a:srgbClr val="FF0000"/>
                              </a:solidFill>
                              <a:latin typeface="Cambria Math" panose="02040503050406030204" pitchFamily="18" charset="0"/>
                            </a:rPr>
                            <m:t>60 </m:t>
                          </m:r>
                          <m:r>
                            <a:rPr lang="pt-BR" b="0" i="1">
                              <a:solidFill>
                                <a:srgbClr val="FF0000"/>
                              </a:solidFill>
                              <a:latin typeface="Cambria Math" panose="02040503050406030204" pitchFamily="18" charset="0"/>
                            </a:rPr>
                            <m:t>𝑚𝑖𝑛</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a:extLst>
                  <a:ext uri="{FF2B5EF4-FFF2-40B4-BE49-F238E27FC236}">
                    <a16:creationId xmlns:a16="http://schemas.microsoft.com/office/drawing/2014/main" id="{7CD2ABD3-79CF-4405-80EA-D3875BF7076B}"/>
                  </a:ext>
                </a:extLst>
              </p:cNvPr>
              <p:cNvSpPr>
                <a:spLocks noRot="1" noChangeAspect="1" noMove="1" noResize="1" noEditPoints="1" noAdjustHandles="1" noChangeArrowheads="1" noChangeShapeType="1" noTextEdit="1"/>
              </p:cNvSpPr>
              <p:nvPr/>
            </p:nvSpPr>
            <p:spPr>
              <a:xfrm>
                <a:off x="1685164" y="3141281"/>
                <a:ext cx="1208151" cy="6127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49CDB6B4-9850-4F79-A57A-A32CC10CA8BB}"/>
                  </a:ext>
                </a:extLst>
              </p:cNvPr>
              <p:cNvSpPr/>
              <p:nvPr/>
            </p:nvSpPr>
            <p:spPr>
              <a:xfrm>
                <a:off x="2770102" y="3265948"/>
                <a:ext cx="12145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500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0" name="Retângulo 9">
                <a:extLst>
                  <a:ext uri="{FF2B5EF4-FFF2-40B4-BE49-F238E27FC236}">
                    <a16:creationId xmlns:a16="http://schemas.microsoft.com/office/drawing/2014/main" id="{49CDB6B4-9850-4F79-A57A-A32CC10CA8BB}"/>
                  </a:ext>
                </a:extLst>
              </p:cNvPr>
              <p:cNvSpPr>
                <a:spLocks noRot="1" noChangeAspect="1" noMove="1" noResize="1" noEditPoints="1" noAdjustHandles="1" noChangeArrowheads="1" noChangeShapeType="1" noTextEdit="1"/>
              </p:cNvSpPr>
              <p:nvPr/>
            </p:nvSpPr>
            <p:spPr>
              <a:xfrm>
                <a:off x="2770102" y="3265948"/>
                <a:ext cx="1214563"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48B843D4-8B65-40FC-A43B-A8947E406864}"/>
                  </a:ext>
                </a:extLst>
              </p:cNvPr>
              <p:cNvSpPr/>
              <p:nvPr/>
            </p:nvSpPr>
            <p:spPr>
              <a:xfrm>
                <a:off x="3834202" y="3263526"/>
                <a:ext cx="11873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60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𝑚𝑖𝑛</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1" name="Retângulo 10">
                <a:extLst>
                  <a:ext uri="{FF2B5EF4-FFF2-40B4-BE49-F238E27FC236}">
                    <a16:creationId xmlns:a16="http://schemas.microsoft.com/office/drawing/2014/main" id="{48B843D4-8B65-40FC-A43B-A8947E406864}"/>
                  </a:ext>
                </a:extLst>
              </p:cNvPr>
              <p:cNvSpPr>
                <a:spLocks noRot="1" noChangeAspect="1" noMove="1" noResize="1" noEditPoints="1" noAdjustHandles="1" noChangeArrowheads="1" noChangeShapeType="1" noTextEdit="1"/>
              </p:cNvSpPr>
              <p:nvPr/>
            </p:nvSpPr>
            <p:spPr>
              <a:xfrm>
                <a:off x="3834202" y="3263526"/>
                <a:ext cx="1187313"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9560945E-A64D-425C-9D3C-99C542F8D45D}"/>
                  </a:ext>
                </a:extLst>
              </p:cNvPr>
              <p:cNvSpPr/>
              <p:nvPr/>
            </p:nvSpPr>
            <p:spPr>
              <a:xfrm>
                <a:off x="4916922" y="3261104"/>
                <a:ext cx="10454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 ×</m:t>
                      </m:r>
                    </m:oMath>
                  </m:oMathPara>
                </a14:m>
                <a:endParaRPr lang="pt-BR" dirty="0">
                  <a:solidFill>
                    <a:srgbClr val="FF0000"/>
                  </a:solidFill>
                </a:endParaRPr>
              </a:p>
            </p:txBody>
          </p:sp>
        </mc:Choice>
        <mc:Fallback xmlns="">
          <p:sp>
            <p:nvSpPr>
              <p:cNvPr id="12" name="Retângulo 11">
                <a:extLst>
                  <a:ext uri="{FF2B5EF4-FFF2-40B4-BE49-F238E27FC236}">
                    <a16:creationId xmlns:a16="http://schemas.microsoft.com/office/drawing/2014/main" id="{9560945E-A64D-425C-9D3C-99C542F8D45D}"/>
                  </a:ext>
                </a:extLst>
              </p:cNvPr>
              <p:cNvSpPr>
                <a:spLocks noRot="1" noChangeAspect="1" noMove="1" noResize="1" noEditPoints="1" noAdjustHandles="1" noChangeArrowheads="1" noChangeShapeType="1" noTextEdit="1"/>
              </p:cNvSpPr>
              <p:nvPr/>
            </p:nvSpPr>
            <p:spPr>
              <a:xfrm>
                <a:off x="4916922" y="3261104"/>
                <a:ext cx="1045479"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ACA370B0-9A66-46F5-86FC-EE819C3C4A7F}"/>
                  </a:ext>
                </a:extLst>
              </p:cNvPr>
              <p:cNvSpPr/>
              <p:nvPr/>
            </p:nvSpPr>
            <p:spPr>
              <a:xfrm>
                <a:off x="5809099" y="3268932"/>
                <a:ext cx="1208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30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𝑚𝑖𝑛</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3" name="Retângulo 12">
                <a:extLst>
                  <a:ext uri="{FF2B5EF4-FFF2-40B4-BE49-F238E27FC236}">
                    <a16:creationId xmlns:a16="http://schemas.microsoft.com/office/drawing/2014/main" id="{ACA370B0-9A66-46F5-86FC-EE819C3C4A7F}"/>
                  </a:ext>
                </a:extLst>
              </p:cNvPr>
              <p:cNvSpPr>
                <a:spLocks noRot="1" noChangeAspect="1" noMove="1" noResize="1" noEditPoints="1" noAdjustHandles="1" noChangeArrowheads="1" noChangeShapeType="1" noTextEdit="1"/>
              </p:cNvSpPr>
              <p:nvPr/>
            </p:nvSpPr>
            <p:spPr>
              <a:xfrm>
                <a:off x="5809099" y="3268932"/>
                <a:ext cx="1208151"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a:extLst>
                  <a:ext uri="{FF2B5EF4-FFF2-40B4-BE49-F238E27FC236}">
                    <a16:creationId xmlns:a16="http://schemas.microsoft.com/office/drawing/2014/main" id="{045D9E4B-F6EF-4901-9CDD-6AB9C1177798}"/>
                  </a:ext>
                </a:extLst>
              </p:cNvPr>
              <p:cNvSpPr/>
              <p:nvPr/>
            </p:nvSpPr>
            <p:spPr>
              <a:xfrm>
                <a:off x="6920338" y="3261104"/>
                <a:ext cx="607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4" name="Retângulo 13">
                <a:extLst>
                  <a:ext uri="{FF2B5EF4-FFF2-40B4-BE49-F238E27FC236}">
                    <a16:creationId xmlns:a16="http://schemas.microsoft.com/office/drawing/2014/main" id="{045D9E4B-F6EF-4901-9CDD-6AB9C1177798}"/>
                  </a:ext>
                </a:extLst>
              </p:cNvPr>
              <p:cNvSpPr>
                <a:spLocks noRot="1" noChangeAspect="1" noMove="1" noResize="1" noEditPoints="1" noAdjustHandles="1" noChangeArrowheads="1" noChangeShapeType="1" noTextEdit="1"/>
              </p:cNvSpPr>
              <p:nvPr/>
            </p:nvSpPr>
            <p:spPr>
              <a:xfrm>
                <a:off x="6920338" y="3261104"/>
                <a:ext cx="607859"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DAAE7B8F-BDB7-4AEB-960D-7D25B1E2C466}"/>
                  </a:ext>
                </a:extLst>
              </p:cNvPr>
              <p:cNvSpPr/>
              <p:nvPr/>
            </p:nvSpPr>
            <p:spPr>
              <a:xfrm>
                <a:off x="7366276" y="3145099"/>
                <a:ext cx="216431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500</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×60 </m:t>
                          </m:r>
                          <m:r>
                            <a:rPr lang="pt-BR" b="0" i="1">
                              <a:solidFill>
                                <a:srgbClr val="FF0000"/>
                              </a:solidFill>
                              <a:latin typeface="Cambria Math" panose="02040503050406030204" pitchFamily="18" charset="0"/>
                            </a:rPr>
                            <m:t>𝑚𝑖𝑛</m:t>
                          </m:r>
                        </m:num>
                        <m:den>
                          <m:r>
                            <a:rPr lang="pt-BR" b="0" i="0">
                              <a:solidFill>
                                <a:srgbClr val="FF0000"/>
                              </a:solidFill>
                              <a:latin typeface="Cambria Math" panose="02040503050406030204" pitchFamily="18" charset="0"/>
                            </a:rPr>
                            <m:t>30 </m:t>
                          </m:r>
                          <m:r>
                            <a:rPr lang="pt-BR" b="0" i="1">
                              <a:solidFill>
                                <a:srgbClr val="FF0000"/>
                              </a:solidFill>
                              <a:latin typeface="Cambria Math" panose="02040503050406030204" pitchFamily="18" charset="0"/>
                            </a:rPr>
                            <m:t>𝑚𝑖𝑛</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5" name="Retângulo 14">
                <a:extLst>
                  <a:ext uri="{FF2B5EF4-FFF2-40B4-BE49-F238E27FC236}">
                    <a16:creationId xmlns:a16="http://schemas.microsoft.com/office/drawing/2014/main" id="{DAAE7B8F-BDB7-4AEB-960D-7D25B1E2C466}"/>
                  </a:ext>
                </a:extLst>
              </p:cNvPr>
              <p:cNvSpPr>
                <a:spLocks noRot="1" noChangeAspect="1" noMove="1" noResize="1" noEditPoints="1" noAdjustHandles="1" noChangeArrowheads="1" noChangeShapeType="1" noTextEdit="1"/>
              </p:cNvSpPr>
              <p:nvPr/>
            </p:nvSpPr>
            <p:spPr>
              <a:xfrm>
                <a:off x="7366276" y="3145099"/>
                <a:ext cx="2164310" cy="618311"/>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a:extLst>
                  <a:ext uri="{FF2B5EF4-FFF2-40B4-BE49-F238E27FC236}">
                    <a16:creationId xmlns:a16="http://schemas.microsoft.com/office/drawing/2014/main" id="{373C39CF-14B9-435A-AB43-000377DE7D19}"/>
                  </a:ext>
                </a:extLst>
              </p:cNvPr>
              <p:cNvSpPr/>
              <p:nvPr/>
            </p:nvSpPr>
            <p:spPr>
              <a:xfrm>
                <a:off x="9473086" y="3268932"/>
                <a:ext cx="11263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1000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16" name="Retângulo 15">
                <a:extLst>
                  <a:ext uri="{FF2B5EF4-FFF2-40B4-BE49-F238E27FC236}">
                    <a16:creationId xmlns:a16="http://schemas.microsoft.com/office/drawing/2014/main" id="{373C39CF-14B9-435A-AB43-000377DE7D19}"/>
                  </a:ext>
                </a:extLst>
              </p:cNvPr>
              <p:cNvSpPr>
                <a:spLocks noRot="1" noChangeAspect="1" noMove="1" noResize="1" noEditPoints="1" noAdjustHandles="1" noChangeArrowheads="1" noChangeShapeType="1" noTextEdit="1"/>
              </p:cNvSpPr>
              <p:nvPr/>
            </p:nvSpPr>
            <p:spPr>
              <a:xfrm>
                <a:off x="9473086" y="3268932"/>
                <a:ext cx="1126399" cy="369332"/>
              </a:xfrm>
              <a:prstGeom prst="rect">
                <a:avLst/>
              </a:prstGeom>
              <a:blipFill>
                <a:blip r:embed="rId10"/>
                <a:stretch>
                  <a:fillRect/>
                </a:stretch>
              </a:blipFill>
            </p:spPr>
            <p:txBody>
              <a:bodyPr/>
              <a:lstStyle/>
              <a:p>
                <a:r>
                  <a:rPr lang="pt-BR">
                    <a:noFill/>
                  </a:rPr>
                  <a:t> </a:t>
                </a:r>
              </a:p>
            </p:txBody>
          </p:sp>
        </mc:Fallback>
      </mc:AlternateContent>
      <p:sp>
        <p:nvSpPr>
          <p:cNvPr id="17" name="Retângulo 16">
            <a:extLst>
              <a:ext uri="{FF2B5EF4-FFF2-40B4-BE49-F238E27FC236}">
                <a16:creationId xmlns:a16="http://schemas.microsoft.com/office/drawing/2014/main" id="{D5D95FA0-494A-4567-882A-FE3D4CDB126B}"/>
              </a:ext>
            </a:extLst>
          </p:cNvPr>
          <p:cNvSpPr/>
          <p:nvPr/>
        </p:nvSpPr>
        <p:spPr>
          <a:xfrm>
            <a:off x="152154" y="3979916"/>
            <a:ext cx="11442841" cy="369332"/>
          </a:xfrm>
          <a:prstGeom prst="rect">
            <a:avLst/>
          </a:prstGeom>
        </p:spPr>
        <p:txBody>
          <a:bodyPr wrap="square">
            <a:spAutoFit/>
          </a:bodyPr>
          <a:lstStyle/>
          <a:p>
            <a:pPr algn="just" hangingPunct="0">
              <a:spcAft>
                <a:spcPts val="0"/>
              </a:spcAft>
              <a:tabLst>
                <a:tab pos="6481445" algn="r"/>
              </a:tabLst>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Resposta: O avião voa a 1000 km/h. Perde-se 0,1 ponto pela falta ou erro na unidade.</a:t>
            </a:r>
            <a:endParaRPr lang="pt-BR" dirty="0">
              <a:latin typeface="Arial" panose="020B0604020202020204" pitchFamily="34" charset="0"/>
              <a:cs typeface="Arial" panose="020B0604020202020204" pitchFamily="34" charset="0"/>
            </a:endParaRPr>
          </a:p>
        </p:txBody>
      </p:sp>
      <p:sp>
        <p:nvSpPr>
          <p:cNvPr id="18" name="Retângulo 17">
            <a:extLst>
              <a:ext uri="{FF2B5EF4-FFF2-40B4-BE49-F238E27FC236}">
                <a16:creationId xmlns:a16="http://schemas.microsoft.com/office/drawing/2014/main" id="{6C7A0E72-1E15-4F4E-96A4-F69FE0848881}"/>
              </a:ext>
            </a:extLst>
          </p:cNvPr>
          <p:cNvSpPr/>
          <p:nvPr/>
        </p:nvSpPr>
        <p:spPr>
          <a:xfrm>
            <a:off x="160863" y="4383563"/>
            <a:ext cx="10672600" cy="1089529"/>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7b) (0,2 ponto) </a:t>
            </a:r>
            <a:r>
              <a:rPr lang="pt-BR" dirty="0">
                <a:latin typeface="Arial" panose="020B0604020202020204" pitchFamily="34" charset="0"/>
                <a:ea typeface="Times New Roman" panose="02020603050405020304" pitchFamily="18" charset="0"/>
              </a:rPr>
              <a:t>Calcule o perímetro da Terra, medido sobre seu equador, o qual é dado </a:t>
            </a:r>
            <a:r>
              <a:rPr lang="pt-BR" dirty="0" smtClean="0">
                <a:latin typeface="Arial" panose="020B0604020202020204" pitchFamily="34" charset="0"/>
                <a:ea typeface="Times New Roman" panose="02020603050405020304" pitchFamily="18" charset="0"/>
              </a:rPr>
              <a:t>por:</a:t>
            </a:r>
          </a:p>
          <a:p>
            <a:pPr algn="just">
              <a:lnSpc>
                <a:spcPct val="120000"/>
              </a:lnSpc>
            </a:pPr>
            <a:r>
              <a:rPr lang="pt-BR" dirty="0" smtClean="0">
                <a:latin typeface="Arial" panose="020B0604020202020204" pitchFamily="34" charset="0"/>
                <a:ea typeface="Times New Roman" panose="02020603050405020304" pitchFamily="18" charset="0"/>
              </a:rPr>
              <a:t>p </a:t>
            </a:r>
            <a:r>
              <a:rPr lang="pt-BR" dirty="0">
                <a:latin typeface="Arial" panose="020B0604020202020204" pitchFamily="34" charset="0"/>
                <a:ea typeface="Times New Roman" panose="02020603050405020304" pitchFamily="18" charset="0"/>
              </a:rPr>
              <a:t>= 2 × π × R, onde R (= 6.500 km) é o raio da Terra.  </a:t>
            </a:r>
            <a:endParaRPr lang="pt-BR" dirty="0" smtClean="0">
              <a:latin typeface="Arial" panose="020B0604020202020204" pitchFamily="34" charset="0"/>
              <a:ea typeface="Times New Roman" panose="02020603050405020304" pitchFamily="18" charset="0"/>
            </a:endParaRPr>
          </a:p>
          <a:p>
            <a:pPr algn="just">
              <a:lnSpc>
                <a:spcPct val="120000"/>
              </a:lnSpc>
            </a:pPr>
            <a:r>
              <a:rPr lang="pt-BR" dirty="0" smtClean="0">
                <a:latin typeface="Arial" panose="020B0604020202020204" pitchFamily="34" charset="0"/>
                <a:ea typeface="Times New Roman" panose="02020603050405020304" pitchFamily="18" charset="0"/>
              </a:rPr>
              <a:t>Para </a:t>
            </a:r>
            <a:r>
              <a:rPr lang="pt-BR" dirty="0">
                <a:latin typeface="Arial" panose="020B0604020202020204" pitchFamily="34" charset="0"/>
                <a:ea typeface="Times New Roman" panose="02020603050405020304" pitchFamily="18" charset="0"/>
              </a:rPr>
              <a:t>simplificar use π = 3. Resultados sem contas não têm valor.</a:t>
            </a:r>
            <a:endParaRPr lang="pt-BR" dirty="0"/>
          </a:p>
        </p:txBody>
      </p:sp>
      <p:sp>
        <p:nvSpPr>
          <p:cNvPr id="19" name="Retângulo 18">
            <a:extLst>
              <a:ext uri="{FF2B5EF4-FFF2-40B4-BE49-F238E27FC236}">
                <a16:creationId xmlns:a16="http://schemas.microsoft.com/office/drawing/2014/main" id="{4B74CCC6-D2F7-462E-A924-43C986BE16E1}"/>
              </a:ext>
            </a:extLst>
          </p:cNvPr>
          <p:cNvSpPr/>
          <p:nvPr/>
        </p:nvSpPr>
        <p:spPr>
          <a:xfrm>
            <a:off x="178280" y="5454420"/>
            <a:ext cx="1710725"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7b):</a:t>
            </a:r>
            <a:endParaRPr lang="pt-BR"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Retângulo 19">
                <a:extLst>
                  <a:ext uri="{FF2B5EF4-FFF2-40B4-BE49-F238E27FC236}">
                    <a16:creationId xmlns:a16="http://schemas.microsoft.com/office/drawing/2014/main" id="{5DB54FBC-95BD-4746-8EC5-4F780F038F76}"/>
                  </a:ext>
                </a:extLst>
              </p:cNvPr>
              <p:cNvSpPr/>
              <p:nvPr/>
            </p:nvSpPr>
            <p:spPr>
              <a:xfrm>
                <a:off x="1793834" y="5471829"/>
                <a:ext cx="6335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𝑃</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0" name="Retângulo 19">
                <a:extLst>
                  <a:ext uri="{FF2B5EF4-FFF2-40B4-BE49-F238E27FC236}">
                    <a16:creationId xmlns:a16="http://schemas.microsoft.com/office/drawing/2014/main" id="{5DB54FBC-95BD-4746-8EC5-4F780F038F76}"/>
                  </a:ext>
                </a:extLst>
              </p:cNvPr>
              <p:cNvSpPr>
                <a:spLocks noRot="1" noChangeAspect="1" noMove="1" noResize="1" noEditPoints="1" noAdjustHandles="1" noChangeArrowheads="1" noChangeShapeType="1" noTextEdit="1"/>
              </p:cNvSpPr>
              <p:nvPr/>
            </p:nvSpPr>
            <p:spPr>
              <a:xfrm>
                <a:off x="1793834" y="5471829"/>
                <a:ext cx="633507"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1" name="Retângulo 20">
                <a:extLst>
                  <a:ext uri="{FF2B5EF4-FFF2-40B4-BE49-F238E27FC236}">
                    <a16:creationId xmlns:a16="http://schemas.microsoft.com/office/drawing/2014/main" id="{69BDE09F-71A2-47A5-9948-0BDC987218C7}"/>
                  </a:ext>
                </a:extLst>
              </p:cNvPr>
              <p:cNvSpPr/>
              <p:nvPr/>
            </p:nvSpPr>
            <p:spPr>
              <a:xfrm>
                <a:off x="2273600" y="5471829"/>
                <a:ext cx="6431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2</m:t>
                      </m:r>
                      <m:r>
                        <a:rPr lang="pt-BR" b="0" i="0">
                          <a:solidFill>
                            <a:srgbClr val="FF0000"/>
                          </a:solidFill>
                          <a:latin typeface="Cambria Math" panose="02040503050406030204" pitchFamily="18" charset="0"/>
                        </a:rPr>
                        <m:t> ×</m:t>
                      </m:r>
                    </m:oMath>
                  </m:oMathPara>
                </a14:m>
                <a:endParaRPr lang="pt-BR" dirty="0">
                  <a:solidFill>
                    <a:srgbClr val="FF0000"/>
                  </a:solidFill>
                </a:endParaRPr>
              </a:p>
            </p:txBody>
          </p:sp>
        </mc:Choice>
        <mc:Fallback>
          <p:sp>
            <p:nvSpPr>
              <p:cNvPr id="21" name="Retângulo 20">
                <a:extLst>
                  <a:ext uri="{FF2B5EF4-FFF2-40B4-BE49-F238E27FC236}">
                    <a16:creationId xmlns:a16="http://schemas.microsoft.com/office/drawing/2014/main" id="{69BDE09F-71A2-47A5-9948-0BDC987218C7}"/>
                  </a:ext>
                </a:extLst>
              </p:cNvPr>
              <p:cNvSpPr>
                <a:spLocks noRot="1" noChangeAspect="1" noMove="1" noResize="1" noEditPoints="1" noAdjustHandles="1" noChangeArrowheads="1" noChangeShapeType="1" noTextEdit="1"/>
              </p:cNvSpPr>
              <p:nvPr/>
            </p:nvSpPr>
            <p:spPr>
              <a:xfrm>
                <a:off x="2273600" y="5471829"/>
                <a:ext cx="643125" cy="36933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2" name="Retângulo 21">
                <a:extLst>
                  <a:ext uri="{FF2B5EF4-FFF2-40B4-BE49-F238E27FC236}">
                    <a16:creationId xmlns:a16="http://schemas.microsoft.com/office/drawing/2014/main" id="{B3FDF253-7C49-42C6-8335-D7DE9FC71AED}"/>
                  </a:ext>
                </a:extLst>
              </p:cNvPr>
              <p:cNvSpPr/>
              <p:nvPr/>
            </p:nvSpPr>
            <p:spPr>
              <a:xfrm>
                <a:off x="2769849" y="5469641"/>
                <a:ext cx="5918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3</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2" name="Retângulo 21">
                <a:extLst>
                  <a:ext uri="{FF2B5EF4-FFF2-40B4-BE49-F238E27FC236}">
                    <a16:creationId xmlns:a16="http://schemas.microsoft.com/office/drawing/2014/main" id="{B3FDF253-7C49-42C6-8335-D7DE9FC71AED}"/>
                  </a:ext>
                </a:extLst>
              </p:cNvPr>
              <p:cNvSpPr>
                <a:spLocks noRot="1" noChangeAspect="1" noMove="1" noResize="1" noEditPoints="1" noAdjustHandles="1" noChangeArrowheads="1" noChangeShapeType="1" noTextEdit="1"/>
              </p:cNvSpPr>
              <p:nvPr/>
            </p:nvSpPr>
            <p:spPr>
              <a:xfrm>
                <a:off x="2769849" y="5469641"/>
                <a:ext cx="591829"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3" name="Retângulo 22">
                <a:extLst>
                  <a:ext uri="{FF2B5EF4-FFF2-40B4-BE49-F238E27FC236}">
                    <a16:creationId xmlns:a16="http://schemas.microsoft.com/office/drawing/2014/main" id="{BB6AF412-048A-4954-B34F-69F261899263}"/>
                  </a:ext>
                </a:extLst>
              </p:cNvPr>
              <p:cNvSpPr/>
              <p:nvPr/>
            </p:nvSpPr>
            <p:spPr>
              <a:xfrm>
                <a:off x="3173924" y="5475889"/>
                <a:ext cx="1411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6</m:t>
                      </m:r>
                      <m:r>
                        <a:rPr lang="pt-BR" b="0"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500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3" name="Retângulo 22">
                <a:extLst>
                  <a:ext uri="{FF2B5EF4-FFF2-40B4-BE49-F238E27FC236}">
                    <a16:creationId xmlns:a16="http://schemas.microsoft.com/office/drawing/2014/main" id="{BB6AF412-048A-4954-B34F-69F261899263}"/>
                  </a:ext>
                </a:extLst>
              </p:cNvPr>
              <p:cNvSpPr>
                <a:spLocks noRot="1" noChangeAspect="1" noMove="1" noResize="1" noEditPoints="1" noAdjustHandles="1" noChangeArrowheads="1" noChangeShapeType="1" noTextEdit="1"/>
              </p:cNvSpPr>
              <p:nvPr/>
            </p:nvSpPr>
            <p:spPr>
              <a:xfrm>
                <a:off x="3173924" y="5475889"/>
                <a:ext cx="1411732"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4" name="Retângulo 23">
                <a:extLst>
                  <a:ext uri="{FF2B5EF4-FFF2-40B4-BE49-F238E27FC236}">
                    <a16:creationId xmlns:a16="http://schemas.microsoft.com/office/drawing/2014/main" id="{0A9472FA-4084-4841-8347-BDD787E7F9B8}"/>
                  </a:ext>
                </a:extLst>
              </p:cNvPr>
              <p:cNvSpPr/>
              <p:nvPr/>
            </p:nvSpPr>
            <p:spPr>
              <a:xfrm>
                <a:off x="4446646" y="5467011"/>
                <a:ext cx="13027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39</m:t>
                      </m:r>
                      <m:r>
                        <a:rPr lang="pt-BR" b="0"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000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p:sp>
            <p:nvSpPr>
              <p:cNvPr id="24" name="Retângulo 23">
                <a:extLst>
                  <a:ext uri="{FF2B5EF4-FFF2-40B4-BE49-F238E27FC236}">
                    <a16:creationId xmlns:a16="http://schemas.microsoft.com/office/drawing/2014/main" id="{0A9472FA-4084-4841-8347-BDD787E7F9B8}"/>
                  </a:ext>
                </a:extLst>
              </p:cNvPr>
              <p:cNvSpPr>
                <a:spLocks noRot="1" noChangeAspect="1" noMove="1" noResize="1" noEditPoints="1" noAdjustHandles="1" noChangeArrowheads="1" noChangeShapeType="1" noTextEdit="1"/>
              </p:cNvSpPr>
              <p:nvPr/>
            </p:nvSpPr>
            <p:spPr>
              <a:xfrm>
                <a:off x="4446646" y="5467011"/>
                <a:ext cx="1302728" cy="369332"/>
              </a:xfrm>
              <a:prstGeom prst="rect">
                <a:avLst/>
              </a:prstGeom>
              <a:blipFill>
                <a:blip r:embed="rId15"/>
                <a:stretch>
                  <a:fillRect/>
                </a:stretch>
              </a:blipFill>
            </p:spPr>
            <p:txBody>
              <a:bodyPr/>
              <a:lstStyle/>
              <a:p>
                <a:r>
                  <a:rPr lang="pt-BR">
                    <a:noFill/>
                  </a:rPr>
                  <a:t> </a:t>
                </a:r>
              </a:p>
            </p:txBody>
          </p:sp>
        </mc:Fallback>
      </mc:AlternateContent>
      <p:sp>
        <p:nvSpPr>
          <p:cNvPr id="25" name="Retângulo 24">
            <a:extLst>
              <a:ext uri="{FF2B5EF4-FFF2-40B4-BE49-F238E27FC236}">
                <a16:creationId xmlns:a16="http://schemas.microsoft.com/office/drawing/2014/main" id="{558C6580-9F5C-47DF-B3C8-2E3CE6860B05}"/>
              </a:ext>
            </a:extLst>
          </p:cNvPr>
          <p:cNvSpPr/>
          <p:nvPr/>
        </p:nvSpPr>
        <p:spPr>
          <a:xfrm>
            <a:off x="186988" y="5820277"/>
            <a:ext cx="11150003" cy="369332"/>
          </a:xfrm>
          <a:prstGeom prst="rect">
            <a:avLst/>
          </a:prstGeom>
        </p:spPr>
        <p:txBody>
          <a:bodyPr wrap="square">
            <a:spAutoFit/>
          </a:bodyPr>
          <a:lstStyle/>
          <a:p>
            <a:pPr algn="just" hangingPunct="0">
              <a:spcAft>
                <a:spcPts val="0"/>
              </a:spcAft>
              <a:tabLst>
                <a:tab pos="6481445" algn="r"/>
              </a:tabLst>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Resposta: O perímetro da Terra é de 39.000 km. Perde-se 0,1 ponto pela falta ou erro na unidade.</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2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28E0670-B7B5-4F45-BBF5-74877443D310}"/>
              </a:ext>
            </a:extLst>
          </p:cNvPr>
          <p:cNvSpPr/>
          <p:nvPr/>
        </p:nvSpPr>
        <p:spPr>
          <a:xfrm>
            <a:off x="209013" y="170645"/>
            <a:ext cx="8133806" cy="1421928"/>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7c (0,3 ponto)</a:t>
            </a:r>
            <a:r>
              <a:rPr lang="pt-BR" dirty="0">
                <a:latin typeface="Arial" panose="020B0604020202020204" pitchFamily="34" charset="0"/>
                <a:ea typeface="Times New Roman" panose="02020603050405020304" pitchFamily="18" charset="0"/>
              </a:rPr>
              <a:t> Suponha que a sua escola está situada em um ponto sobre o equador terrestre e que numa segunda-feira, às 8 horas da manhã, você olha para cima e vê o avião do item 7a) e um satélite passarem sobre a sua cabeça, ao mesmo tempo. </a:t>
            </a:r>
            <a:endParaRPr lang="pt-BR" dirty="0"/>
          </a:p>
        </p:txBody>
      </p:sp>
      <p:sp>
        <p:nvSpPr>
          <p:cNvPr id="3" name="Retângulo 2">
            <a:extLst>
              <a:ext uri="{FF2B5EF4-FFF2-40B4-BE49-F238E27FC236}">
                <a16:creationId xmlns:a16="http://schemas.microsoft.com/office/drawing/2014/main" id="{B635DBCA-0379-4DD5-AB77-CB68DF5D3E01}"/>
              </a:ext>
            </a:extLst>
          </p:cNvPr>
          <p:cNvSpPr/>
          <p:nvPr/>
        </p:nvSpPr>
        <p:spPr>
          <a:xfrm>
            <a:off x="204023" y="1545147"/>
            <a:ext cx="8173629" cy="757130"/>
          </a:xfrm>
          <a:prstGeom prst="rect">
            <a:avLst/>
          </a:prstGeom>
        </p:spPr>
        <p:txBody>
          <a:bodyPr wrap="square">
            <a:spAutoFit/>
          </a:bodyPr>
          <a:lstStyle/>
          <a:p>
            <a:pPr algn="just">
              <a:lnSpc>
                <a:spcPct val="120000"/>
              </a:lnSpc>
            </a:pPr>
            <a:r>
              <a:rPr lang="pt-BR" dirty="0">
                <a:latin typeface="Arial" panose="020B0604020202020204" pitchFamily="34" charset="0"/>
                <a:ea typeface="Times New Roman" panose="02020603050405020304" pitchFamily="18" charset="0"/>
              </a:rPr>
              <a:t>Supondo que o avião continue voando sobre o equador terrestre, em qual dia e hora ele passará novamente sobre a sua escola? Despreze o movimento </a:t>
            </a:r>
            <a:r>
              <a:rPr lang="pt-BR" dirty="0" smtClean="0">
                <a:latin typeface="Arial" panose="020B0604020202020204" pitchFamily="34" charset="0"/>
                <a:ea typeface="Times New Roman" panose="02020603050405020304" pitchFamily="18" charset="0"/>
              </a:rPr>
              <a:t>de</a:t>
            </a:r>
            <a:endParaRPr lang="pt-BR" dirty="0"/>
          </a:p>
        </p:txBody>
      </p:sp>
      <p:sp>
        <p:nvSpPr>
          <p:cNvPr id="6" name="Retângulo 5">
            <a:extLst>
              <a:ext uri="{FF2B5EF4-FFF2-40B4-BE49-F238E27FC236}">
                <a16:creationId xmlns:a16="http://schemas.microsoft.com/office/drawing/2014/main" id="{F45C37C8-6233-4481-B58A-029B0A3717D5}"/>
              </a:ext>
            </a:extLst>
          </p:cNvPr>
          <p:cNvSpPr/>
          <p:nvPr/>
        </p:nvSpPr>
        <p:spPr>
          <a:xfrm>
            <a:off x="230142" y="2937748"/>
            <a:ext cx="1697901"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7c):</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D10B127A-E2BC-45FE-B573-BDD85EA30945}"/>
              </a:ext>
            </a:extLst>
          </p:cNvPr>
          <p:cNvSpPr/>
          <p:nvPr/>
        </p:nvSpPr>
        <p:spPr>
          <a:xfrm>
            <a:off x="1810536" y="2952804"/>
            <a:ext cx="8082401" cy="369332"/>
          </a:xfrm>
          <a:prstGeom prst="rect">
            <a:avLst/>
          </a:prstGeom>
        </p:spPr>
        <p:txBody>
          <a:bodyPr wrap="square">
            <a:spAutoFit/>
          </a:bodyPr>
          <a:lstStyle/>
          <a:p>
            <a:pPr algn="just"/>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P é o perímetro da Terra a ser viajado pelo avião, calculado no item 7b). </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1DD133B4-ABFB-49B0-BDDC-BB2FE8A7D9B9}"/>
              </a:ext>
            </a:extLst>
          </p:cNvPr>
          <p:cNvSpPr/>
          <p:nvPr/>
        </p:nvSpPr>
        <p:spPr>
          <a:xfrm>
            <a:off x="2893106" y="3330844"/>
            <a:ext cx="7217546" cy="369332"/>
          </a:xfrm>
          <a:prstGeom prst="rect">
            <a:avLst/>
          </a:prstGeom>
        </p:spPr>
        <p:txBody>
          <a:bodyPr wrap="square">
            <a:spAutoFit/>
          </a:bodyPr>
          <a:lstStyle/>
          <a:p>
            <a:r>
              <a:rPr lang="pt-PT"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1000 </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km voado em 1 hora, logo P será percorrido em x horas, ou</a:t>
            </a:r>
            <a:endParaRPr lang="pt-BR" dirty="0"/>
          </a:p>
        </p:txBody>
      </p:sp>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E41DEE62-D609-4125-B249-E906E1C87540}"/>
                  </a:ext>
                </a:extLst>
              </p:cNvPr>
              <p:cNvSpPr/>
              <p:nvPr/>
            </p:nvSpPr>
            <p:spPr>
              <a:xfrm>
                <a:off x="252258" y="3811754"/>
                <a:ext cx="153997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1000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num>
                        <m:den>
                          <m:r>
                            <a:rPr lang="pt-BR" b="0" i="0">
                              <a:solidFill>
                                <a:srgbClr val="FF0000"/>
                              </a:solidFill>
                              <a:latin typeface="Cambria Math" panose="02040503050406030204" pitchFamily="18" charset="0"/>
                            </a:rPr>
                            <m:t>39.000 </m:t>
                          </m:r>
                          <m:r>
                            <a:rPr lang="pt-BR" b="0" i="1">
                              <a:solidFill>
                                <a:srgbClr val="FF0000"/>
                              </a:solidFill>
                              <a:latin typeface="Cambria Math" panose="02040503050406030204" pitchFamily="18" charset="0"/>
                            </a:rPr>
                            <m:t>𝑘𝑚</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9" name="Retângulo 8">
                <a:extLst>
                  <a:ext uri="{FF2B5EF4-FFF2-40B4-BE49-F238E27FC236}">
                    <a16:creationId xmlns:a16="http://schemas.microsoft.com/office/drawing/2014/main" id="{E41DEE62-D609-4125-B249-E906E1C87540}"/>
                  </a:ext>
                </a:extLst>
              </p:cNvPr>
              <p:cNvSpPr>
                <a:spLocks noRot="1" noChangeAspect="1" noMove="1" noResize="1" noEditPoints="1" noAdjustHandles="1" noChangeArrowheads="1" noChangeShapeType="1" noTextEdit="1"/>
              </p:cNvSpPr>
              <p:nvPr/>
            </p:nvSpPr>
            <p:spPr>
              <a:xfrm>
                <a:off x="252258" y="3811754"/>
                <a:ext cx="1539973" cy="618246"/>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9A15D43E-DD3A-4745-8FD3-772C8CC2D2AB}"/>
                  </a:ext>
                </a:extLst>
              </p:cNvPr>
              <p:cNvSpPr/>
              <p:nvPr/>
            </p:nvSpPr>
            <p:spPr>
              <a:xfrm>
                <a:off x="1642271" y="3823476"/>
                <a:ext cx="1278427"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1</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m:t>
                          </m:r>
                        </m:num>
                        <m:den>
                          <m:r>
                            <a:rPr lang="pt-BR" b="0" i="1">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h𝑜𝑟𝑎𝑠</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0" name="Retângulo 9">
                <a:extLst>
                  <a:ext uri="{FF2B5EF4-FFF2-40B4-BE49-F238E27FC236}">
                    <a16:creationId xmlns:a16="http://schemas.microsoft.com/office/drawing/2014/main" id="{9A15D43E-DD3A-4745-8FD3-772C8CC2D2AB}"/>
                  </a:ext>
                </a:extLst>
              </p:cNvPr>
              <p:cNvSpPr>
                <a:spLocks noRot="1" noChangeAspect="1" noMove="1" noResize="1" noEditPoints="1" noAdjustHandles="1" noChangeArrowheads="1" noChangeShapeType="1" noTextEdit="1"/>
              </p:cNvSpPr>
              <p:nvPr/>
            </p:nvSpPr>
            <p:spPr>
              <a:xfrm>
                <a:off x="1642271" y="3823476"/>
                <a:ext cx="1278427" cy="618311"/>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Retângulo 10">
                <a:extLst>
                  <a:ext uri="{FF2B5EF4-FFF2-40B4-BE49-F238E27FC236}">
                    <a16:creationId xmlns:a16="http://schemas.microsoft.com/office/drawing/2014/main" id="{59C86227-7B49-4A41-950F-94614BE35FC9}"/>
                  </a:ext>
                </a:extLst>
              </p:cNvPr>
              <p:cNvSpPr/>
              <p:nvPr/>
            </p:nvSpPr>
            <p:spPr>
              <a:xfrm>
                <a:off x="2817636" y="3948029"/>
                <a:ext cx="13908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1</m:t>
                      </m:r>
                      <m:r>
                        <a:rPr lang="pt-BR" b="0"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000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1" name="Retângulo 10">
                <a:extLst>
                  <a:ext uri="{FF2B5EF4-FFF2-40B4-BE49-F238E27FC236}">
                    <a16:creationId xmlns:a16="http://schemas.microsoft.com/office/drawing/2014/main" id="{59C86227-7B49-4A41-950F-94614BE35FC9}"/>
                  </a:ext>
                </a:extLst>
              </p:cNvPr>
              <p:cNvSpPr>
                <a:spLocks noRot="1" noChangeAspect="1" noMove="1" noResize="1" noEditPoints="1" noAdjustHandles="1" noChangeArrowheads="1" noChangeShapeType="1" noTextEdit="1"/>
              </p:cNvSpPr>
              <p:nvPr/>
            </p:nvSpPr>
            <p:spPr>
              <a:xfrm>
                <a:off x="2817636" y="3948029"/>
                <a:ext cx="1390894"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2" name="Retângulo 11">
                <a:extLst>
                  <a:ext uri="{FF2B5EF4-FFF2-40B4-BE49-F238E27FC236}">
                    <a16:creationId xmlns:a16="http://schemas.microsoft.com/office/drawing/2014/main" id="{010D28B1-7523-4D53-ACCB-5158275269F8}"/>
                  </a:ext>
                </a:extLst>
              </p:cNvPr>
              <p:cNvSpPr/>
              <p:nvPr/>
            </p:nvSpPr>
            <p:spPr>
              <a:xfrm>
                <a:off x="4056156" y="3948029"/>
                <a:ext cx="12575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h𝑜𝑟𝑎𝑠</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2" name="Retângulo 11">
                <a:extLst>
                  <a:ext uri="{FF2B5EF4-FFF2-40B4-BE49-F238E27FC236}">
                    <a16:creationId xmlns:a16="http://schemas.microsoft.com/office/drawing/2014/main" id="{010D28B1-7523-4D53-ACCB-5158275269F8}"/>
                  </a:ext>
                </a:extLst>
              </p:cNvPr>
              <p:cNvSpPr>
                <a:spLocks noRot="1" noChangeAspect="1" noMove="1" noResize="1" noEditPoints="1" noAdjustHandles="1" noChangeArrowheads="1" noChangeShapeType="1" noTextEdit="1"/>
              </p:cNvSpPr>
              <p:nvPr/>
            </p:nvSpPr>
            <p:spPr>
              <a:xfrm>
                <a:off x="4056156" y="3948029"/>
                <a:ext cx="1257588"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3" name="Retângulo 12">
                <a:extLst>
                  <a:ext uri="{FF2B5EF4-FFF2-40B4-BE49-F238E27FC236}">
                    <a16:creationId xmlns:a16="http://schemas.microsoft.com/office/drawing/2014/main" id="{438F69C2-E5DC-4C57-A7C1-874CE5D79D56}"/>
                  </a:ext>
                </a:extLst>
              </p:cNvPr>
              <p:cNvSpPr/>
              <p:nvPr/>
            </p:nvSpPr>
            <p:spPr>
              <a:xfrm>
                <a:off x="5212244" y="3929238"/>
                <a:ext cx="14678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39</m:t>
                      </m:r>
                      <m:r>
                        <a:rPr lang="pt-BR" b="0"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000</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3" name="Retângulo 12">
                <a:extLst>
                  <a:ext uri="{FF2B5EF4-FFF2-40B4-BE49-F238E27FC236}">
                    <a16:creationId xmlns:a16="http://schemas.microsoft.com/office/drawing/2014/main" id="{438F69C2-E5DC-4C57-A7C1-874CE5D79D56}"/>
                  </a:ext>
                </a:extLst>
              </p:cNvPr>
              <p:cNvSpPr>
                <a:spLocks noRot="1" noChangeAspect="1" noMove="1" noResize="1" noEditPoints="1" noAdjustHandles="1" noChangeArrowheads="1" noChangeShapeType="1" noTextEdit="1"/>
              </p:cNvSpPr>
              <p:nvPr/>
            </p:nvSpPr>
            <p:spPr>
              <a:xfrm>
                <a:off x="5212244" y="3929238"/>
                <a:ext cx="1467838"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Retângulo 13">
                <a:extLst>
                  <a:ext uri="{FF2B5EF4-FFF2-40B4-BE49-F238E27FC236}">
                    <a16:creationId xmlns:a16="http://schemas.microsoft.com/office/drawing/2014/main" id="{E7C5FC33-F2B6-4118-AD05-86FA39A6F745}"/>
                  </a:ext>
                </a:extLst>
              </p:cNvPr>
              <p:cNvSpPr/>
              <p:nvPr/>
            </p:nvSpPr>
            <p:spPr>
              <a:xfrm>
                <a:off x="6487117" y="3928203"/>
                <a:ext cx="11697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1</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4" name="Retângulo 13">
                <a:extLst>
                  <a:ext uri="{FF2B5EF4-FFF2-40B4-BE49-F238E27FC236}">
                    <a16:creationId xmlns:a16="http://schemas.microsoft.com/office/drawing/2014/main" id="{E7C5FC33-F2B6-4118-AD05-86FA39A6F745}"/>
                  </a:ext>
                </a:extLst>
              </p:cNvPr>
              <p:cNvSpPr>
                <a:spLocks noRot="1" noChangeAspect="1" noMove="1" noResize="1" noEditPoints="1" noAdjustHandles="1" noChangeArrowheads="1" noChangeShapeType="1" noTextEdit="1"/>
              </p:cNvSpPr>
              <p:nvPr/>
            </p:nvSpPr>
            <p:spPr>
              <a:xfrm>
                <a:off x="6487117" y="3928203"/>
                <a:ext cx="1169743"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Retângulo 14">
                <a:extLst>
                  <a:ext uri="{FF2B5EF4-FFF2-40B4-BE49-F238E27FC236}">
                    <a16:creationId xmlns:a16="http://schemas.microsoft.com/office/drawing/2014/main" id="{61EED628-45C9-400F-9608-AC4214E259CA}"/>
                  </a:ext>
                </a:extLst>
              </p:cNvPr>
              <p:cNvSpPr/>
              <p:nvPr/>
            </p:nvSpPr>
            <p:spPr>
              <a:xfrm>
                <a:off x="7518811" y="3927168"/>
                <a:ext cx="607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5" name="Retângulo 14">
                <a:extLst>
                  <a:ext uri="{FF2B5EF4-FFF2-40B4-BE49-F238E27FC236}">
                    <a16:creationId xmlns:a16="http://schemas.microsoft.com/office/drawing/2014/main" id="{61EED628-45C9-400F-9608-AC4214E259CA}"/>
                  </a:ext>
                </a:extLst>
              </p:cNvPr>
              <p:cNvSpPr>
                <a:spLocks noRot="1" noChangeAspect="1" noMove="1" noResize="1" noEditPoints="1" noAdjustHandles="1" noChangeArrowheads="1" noChangeShapeType="1" noTextEdit="1"/>
              </p:cNvSpPr>
              <p:nvPr/>
            </p:nvSpPr>
            <p:spPr>
              <a:xfrm>
                <a:off x="7518811" y="3927168"/>
                <a:ext cx="607859"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6" name="Retângulo 15">
                <a:extLst>
                  <a:ext uri="{FF2B5EF4-FFF2-40B4-BE49-F238E27FC236}">
                    <a16:creationId xmlns:a16="http://schemas.microsoft.com/office/drawing/2014/main" id="{D12F1FD4-4C4F-452C-B44E-E15E1C192139}"/>
                  </a:ext>
                </a:extLst>
              </p:cNvPr>
              <p:cNvSpPr/>
              <p:nvPr/>
            </p:nvSpPr>
            <p:spPr>
              <a:xfrm>
                <a:off x="8029799" y="3802614"/>
                <a:ext cx="243047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39</m:t>
                          </m:r>
                          <m:r>
                            <a:rPr lang="pt-BR" b="0">
                              <a:solidFill>
                                <a:srgbClr val="FF0000"/>
                              </a:solidFill>
                              <a:latin typeface="Cambria Math" panose="02040503050406030204" pitchFamily="18" charset="0"/>
                            </a:rPr>
                            <m:t>.</m:t>
                          </m:r>
                          <m:r>
                            <a:rPr lang="pt-BR" b="0" i="1">
                              <a:solidFill>
                                <a:srgbClr val="FF0000"/>
                              </a:solidFill>
                              <a:latin typeface="Cambria Math" panose="02040503050406030204" pitchFamily="18" charset="0"/>
                            </a:rPr>
                            <m:t>000</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×1 </m:t>
                          </m:r>
                          <m:r>
                            <a:rPr lang="pt-BR" b="0" i="1">
                              <a:solidFill>
                                <a:srgbClr val="FF0000"/>
                              </a:solidFill>
                              <a:latin typeface="Cambria Math" panose="02040503050406030204" pitchFamily="18" charset="0"/>
                            </a:rPr>
                            <m:t>h𝑜𝑟𝑎</m:t>
                          </m:r>
                        </m:num>
                        <m:den>
                          <m:r>
                            <a:rPr lang="pt-BR" b="0" i="0">
                              <a:solidFill>
                                <a:srgbClr val="FF0000"/>
                              </a:solidFill>
                              <a:latin typeface="Cambria Math" panose="02040503050406030204" pitchFamily="18" charset="0"/>
                            </a:rPr>
                            <m:t>1000 </m:t>
                          </m:r>
                          <m:r>
                            <a:rPr lang="pt-BR" b="0" i="1">
                              <a:solidFill>
                                <a:srgbClr val="FF0000"/>
                              </a:solidFill>
                              <a:latin typeface="Cambria Math" panose="02040503050406030204" pitchFamily="18" charset="0"/>
                            </a:rPr>
                            <m:t>𝑘𝑚</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6" name="Retângulo 15">
                <a:extLst>
                  <a:ext uri="{FF2B5EF4-FFF2-40B4-BE49-F238E27FC236}">
                    <a16:creationId xmlns:a16="http://schemas.microsoft.com/office/drawing/2014/main" id="{D12F1FD4-4C4F-452C-B44E-E15E1C192139}"/>
                  </a:ext>
                </a:extLst>
              </p:cNvPr>
              <p:cNvSpPr>
                <a:spLocks noRot="1" noChangeAspect="1" noMove="1" noResize="1" noEditPoints="1" noAdjustHandles="1" noChangeArrowheads="1" noChangeShapeType="1" noTextEdit="1"/>
              </p:cNvSpPr>
              <p:nvPr/>
            </p:nvSpPr>
            <p:spPr>
              <a:xfrm>
                <a:off x="8029799" y="3802614"/>
                <a:ext cx="2430473" cy="618246"/>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Retângulo 16">
                <a:extLst>
                  <a:ext uri="{FF2B5EF4-FFF2-40B4-BE49-F238E27FC236}">
                    <a16:creationId xmlns:a16="http://schemas.microsoft.com/office/drawing/2014/main" id="{80C7A798-08CF-4B3B-B17F-0027386C22D0}"/>
                  </a:ext>
                </a:extLst>
              </p:cNvPr>
              <p:cNvSpPr/>
              <p:nvPr/>
            </p:nvSpPr>
            <p:spPr>
              <a:xfrm>
                <a:off x="10361798" y="3927167"/>
                <a:ext cx="6775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39</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m:t>
                      </m:r>
                    </m:oMath>
                  </m:oMathPara>
                </a14:m>
                <a:endParaRPr lang="pt-BR" dirty="0">
                  <a:solidFill>
                    <a:srgbClr val="FF0000"/>
                  </a:solidFill>
                </a:endParaRPr>
              </a:p>
            </p:txBody>
          </p:sp>
        </mc:Choice>
        <mc:Fallback>
          <p:sp>
            <p:nvSpPr>
              <p:cNvPr id="17" name="Retângulo 16">
                <a:extLst>
                  <a:ext uri="{FF2B5EF4-FFF2-40B4-BE49-F238E27FC236}">
                    <a16:creationId xmlns:a16="http://schemas.microsoft.com/office/drawing/2014/main" id="{80C7A798-08CF-4B3B-B17F-0027386C22D0}"/>
                  </a:ext>
                </a:extLst>
              </p:cNvPr>
              <p:cNvSpPr>
                <a:spLocks noRot="1" noChangeAspect="1" noMove="1" noResize="1" noEditPoints="1" noAdjustHandles="1" noChangeArrowheads="1" noChangeShapeType="1" noTextEdit="1"/>
              </p:cNvSpPr>
              <p:nvPr/>
            </p:nvSpPr>
            <p:spPr>
              <a:xfrm>
                <a:off x="10361798" y="3927167"/>
                <a:ext cx="677557" cy="369332"/>
              </a:xfrm>
              <a:prstGeom prst="rect">
                <a:avLst/>
              </a:prstGeom>
              <a:blipFill>
                <a:blip r:embed="rId10"/>
                <a:stretch>
                  <a:fillRect/>
                </a:stretch>
              </a:blipFill>
            </p:spPr>
            <p:txBody>
              <a:bodyPr/>
              <a:lstStyle/>
              <a:p>
                <a:r>
                  <a:rPr lang="pt-BR">
                    <a:noFill/>
                  </a:rPr>
                  <a:t> </a:t>
                </a:r>
              </a:p>
            </p:txBody>
          </p:sp>
        </mc:Fallback>
      </mc:AlternateContent>
      <p:sp>
        <p:nvSpPr>
          <p:cNvPr id="18" name="Retângulo 17">
            <a:extLst>
              <a:ext uri="{FF2B5EF4-FFF2-40B4-BE49-F238E27FC236}">
                <a16:creationId xmlns:a16="http://schemas.microsoft.com/office/drawing/2014/main" id="{50C05E57-6BD8-4070-8845-8CC163294FDB}"/>
              </a:ext>
            </a:extLst>
          </p:cNvPr>
          <p:cNvSpPr/>
          <p:nvPr/>
        </p:nvSpPr>
        <p:spPr>
          <a:xfrm>
            <a:off x="275593" y="4648905"/>
            <a:ext cx="11568064" cy="757130"/>
          </a:xfrm>
          <a:prstGeom prst="rect">
            <a:avLst/>
          </a:prstGeom>
        </p:spPr>
        <p:txBody>
          <a:bodyPr wrap="square">
            <a:spAutoFit/>
          </a:bodyPr>
          <a:lstStyle/>
          <a:p>
            <a:pPr algn="just">
              <a:lnSpc>
                <a:spcPct val="12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Note que 39 h = 24 h + 15 h = 1 dia + 15 h. Como o avião foi visto na segunda-feira às 8 h da manhã, ele voltará a ser visto na terça-feira às 23 h, pois 23 h = 8 h + 15 h.</a:t>
            </a:r>
            <a:r>
              <a:rPr lang="pt-PT" b="1"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19" name="Retângulo 18">
            <a:extLst>
              <a:ext uri="{FF2B5EF4-FFF2-40B4-BE49-F238E27FC236}">
                <a16:creationId xmlns:a16="http://schemas.microsoft.com/office/drawing/2014/main" id="{FCF5558C-67E1-40D4-B136-252CF93E2601}"/>
              </a:ext>
            </a:extLst>
          </p:cNvPr>
          <p:cNvSpPr/>
          <p:nvPr/>
        </p:nvSpPr>
        <p:spPr>
          <a:xfrm>
            <a:off x="293010" y="5474049"/>
            <a:ext cx="7276416" cy="369332"/>
          </a:xfrm>
          <a:prstGeom prst="rect">
            <a:avLst/>
          </a:prstGeom>
        </p:spPr>
        <p:txBody>
          <a:bodyPr wrap="none">
            <a:spAutoFit/>
          </a:bodyPr>
          <a:lstStyle/>
          <a:p>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Logo o avião será visto na terça-feira às 23 horas </a:t>
            </a:r>
            <a:r>
              <a:rPr lang="pt-PT"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(11 h da noite)</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20" name="Retângulo 19"/>
          <p:cNvSpPr/>
          <p:nvPr/>
        </p:nvSpPr>
        <p:spPr>
          <a:xfrm>
            <a:off x="209011" y="2192273"/>
            <a:ext cx="11782697" cy="757130"/>
          </a:xfrm>
          <a:prstGeom prst="rect">
            <a:avLst/>
          </a:prstGeom>
        </p:spPr>
        <p:txBody>
          <a:bodyPr wrap="square">
            <a:spAutoFit/>
          </a:bodyPr>
          <a:lstStyle/>
          <a:p>
            <a:pPr algn="just">
              <a:lnSpc>
                <a:spcPct val="120000"/>
              </a:lnSpc>
            </a:pPr>
            <a:r>
              <a:rPr lang="pt-BR" dirty="0">
                <a:latin typeface="Arial" panose="020B0604020202020204" pitchFamily="34" charset="0"/>
                <a:ea typeface="Times New Roman" panose="02020603050405020304" pitchFamily="18" charset="0"/>
              </a:rPr>
              <a:t>rotação da Terra e que a distância a ser percorrida pelo avião seja igual ao perímetro calculado no item anterior. Resultados sem contas não têm valor.</a:t>
            </a:r>
            <a:endParaRPr lang="pt-BR" dirty="0"/>
          </a:p>
        </p:txBody>
      </p:sp>
      <p:sp>
        <p:nvSpPr>
          <p:cNvPr id="21" name="Retângulo 20"/>
          <p:cNvSpPr/>
          <p:nvPr/>
        </p:nvSpPr>
        <p:spPr>
          <a:xfrm>
            <a:off x="230893" y="3314003"/>
            <a:ext cx="2864887" cy="369332"/>
          </a:xfrm>
          <a:prstGeom prst="rect">
            <a:avLst/>
          </a:prstGeom>
        </p:spPr>
        <p:txBody>
          <a:bodyPr wrap="none">
            <a:spAutoFit/>
          </a:bodyPr>
          <a:lstStyle/>
          <a:p>
            <a:pPr algn="just"/>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Usando regra de “três”: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17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
                            </p:stCondLst>
                            <p:childTnLst>
                              <p:par>
                                <p:cTn id="63" presetID="2" presetClass="entr" presetSubtype="2"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CC3A7E9-6743-4A56-8D0B-38C63EDE1B8E}"/>
              </a:ext>
            </a:extLst>
          </p:cNvPr>
          <p:cNvSpPr/>
          <p:nvPr/>
        </p:nvSpPr>
        <p:spPr>
          <a:xfrm>
            <a:off x="167830" y="145727"/>
            <a:ext cx="8279484" cy="2169825"/>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7d (0,3 ponto)</a:t>
            </a:r>
            <a:r>
              <a:rPr lang="pt-BR" dirty="0">
                <a:latin typeface="Arial" panose="020B0604020202020204" pitchFamily="34" charset="0"/>
                <a:ea typeface="Times New Roman" panose="02020603050405020304" pitchFamily="18" charset="0"/>
              </a:rPr>
              <a:t> Ainda desprezando o movimento de rotação da Terra e supondo que a distância a ser percorrida pelo satélite é dada pelo perímetro da circunferência da Terra no plano do equador, calcule o dia e a hora em que o satélite (cuja velocidade é de 27.800 km/h) passará sobre a sua escola novamente. Resultados sem contas não têm valor.</a:t>
            </a:r>
            <a:endParaRPr lang="pt-BR" dirty="0"/>
          </a:p>
        </p:txBody>
      </p:sp>
      <p:sp>
        <p:nvSpPr>
          <p:cNvPr id="3" name="Retângulo 2">
            <a:extLst>
              <a:ext uri="{FF2B5EF4-FFF2-40B4-BE49-F238E27FC236}">
                <a16:creationId xmlns:a16="http://schemas.microsoft.com/office/drawing/2014/main" id="{3643D219-5703-4477-A649-F04AF5A57929}"/>
              </a:ext>
            </a:extLst>
          </p:cNvPr>
          <p:cNvSpPr/>
          <p:nvPr/>
        </p:nvSpPr>
        <p:spPr>
          <a:xfrm>
            <a:off x="176538" y="2334133"/>
            <a:ext cx="1774845"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7d):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1D58DC3F-7751-4811-AF09-FE027AA4C35F}"/>
              </a:ext>
            </a:extLst>
          </p:cNvPr>
          <p:cNvSpPr/>
          <p:nvPr/>
        </p:nvSpPr>
        <p:spPr>
          <a:xfrm>
            <a:off x="1808845" y="2344554"/>
            <a:ext cx="8232138" cy="369332"/>
          </a:xfrm>
          <a:prstGeom prst="rect">
            <a:avLst/>
          </a:prstGeom>
        </p:spPr>
        <p:txBody>
          <a:bodyPr wrap="square">
            <a:spAutoFit/>
          </a:bodyPr>
          <a:lstStyle/>
          <a:p>
            <a:pPr algn="just" hangingPunct="0">
              <a:tabLst>
                <a:tab pos="6481445" algn="r"/>
              </a:tabLst>
            </a:pPr>
            <a:r>
              <a:rPr lang="pt-PT" b="1" dirty="0">
                <a:solidFill>
                  <a:srgbClr val="FF0000"/>
                </a:solidFill>
                <a:latin typeface="Arial" panose="020B0604020202020204" pitchFamily="34" charset="0"/>
                <a:ea typeface="Times New Roman" panose="02020603050405020304" pitchFamily="18" charset="0"/>
              </a:rPr>
              <a:t>P é o perímetro da Terra a ser viajado pelo satélite, calculado no item 7b). </a:t>
            </a:r>
            <a:endParaRPr lang="pt-BR" i="1" dirty="0">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A2C822C4-932F-41B1-8B62-37A49B538785}"/>
                  </a:ext>
                </a:extLst>
              </p:cNvPr>
              <p:cNvSpPr/>
              <p:nvPr/>
            </p:nvSpPr>
            <p:spPr>
              <a:xfrm>
                <a:off x="246281" y="3237403"/>
                <a:ext cx="153997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27</m:t>
                          </m:r>
                          <m:r>
                            <a:rPr lang="pt-BR" b="0">
                              <a:solidFill>
                                <a:srgbClr val="FF0000"/>
                              </a:solidFill>
                              <a:latin typeface="Cambria Math" panose="02040503050406030204" pitchFamily="18" charset="0"/>
                            </a:rPr>
                            <m:t>.</m:t>
                          </m:r>
                          <m:r>
                            <a:rPr lang="pt-BR" b="0" i="1">
                              <a:solidFill>
                                <a:srgbClr val="FF0000"/>
                              </a:solidFill>
                              <a:latin typeface="Cambria Math" panose="02040503050406030204" pitchFamily="18" charset="0"/>
                            </a:rPr>
                            <m:t>800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num>
                        <m:den>
                          <m:r>
                            <a:rPr lang="pt-BR" b="0" i="0">
                              <a:solidFill>
                                <a:srgbClr val="FF0000"/>
                              </a:solidFill>
                              <a:latin typeface="Cambria Math" panose="02040503050406030204" pitchFamily="18" charset="0"/>
                            </a:rPr>
                            <m:t>39.000 </m:t>
                          </m:r>
                          <m:r>
                            <a:rPr lang="pt-BR" b="0" i="1">
                              <a:solidFill>
                                <a:srgbClr val="FF0000"/>
                              </a:solidFill>
                              <a:latin typeface="Cambria Math" panose="02040503050406030204" pitchFamily="18" charset="0"/>
                            </a:rPr>
                            <m:t>𝑘𝑚</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7" name="Retângulo 6">
                <a:extLst>
                  <a:ext uri="{FF2B5EF4-FFF2-40B4-BE49-F238E27FC236}">
                    <a16:creationId xmlns:a16="http://schemas.microsoft.com/office/drawing/2014/main" id="{A2C822C4-932F-41B1-8B62-37A49B538785}"/>
                  </a:ext>
                </a:extLst>
              </p:cNvPr>
              <p:cNvSpPr>
                <a:spLocks noRot="1" noChangeAspect="1" noMove="1" noResize="1" noEditPoints="1" noAdjustHandles="1" noChangeArrowheads="1" noChangeShapeType="1" noTextEdit="1"/>
              </p:cNvSpPr>
              <p:nvPr/>
            </p:nvSpPr>
            <p:spPr>
              <a:xfrm>
                <a:off x="246281" y="3237403"/>
                <a:ext cx="1539973" cy="618246"/>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8" name="Retângulo 7">
                <a:extLst>
                  <a:ext uri="{FF2B5EF4-FFF2-40B4-BE49-F238E27FC236}">
                    <a16:creationId xmlns:a16="http://schemas.microsoft.com/office/drawing/2014/main" id="{31C77A8E-4935-4FC0-A961-5AF2D020A8C9}"/>
                  </a:ext>
                </a:extLst>
              </p:cNvPr>
              <p:cNvSpPr/>
              <p:nvPr/>
            </p:nvSpPr>
            <p:spPr>
              <a:xfrm>
                <a:off x="1682949" y="3237403"/>
                <a:ext cx="1278427"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1</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m:t>
                          </m:r>
                        </m:num>
                        <m:den>
                          <m:r>
                            <a:rPr lang="pt-BR" b="0" i="1">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h𝑜𝑟𝑎𝑠</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8" name="Retângulo 7">
                <a:extLst>
                  <a:ext uri="{FF2B5EF4-FFF2-40B4-BE49-F238E27FC236}">
                    <a16:creationId xmlns:a16="http://schemas.microsoft.com/office/drawing/2014/main" id="{31C77A8E-4935-4FC0-A961-5AF2D020A8C9}"/>
                  </a:ext>
                </a:extLst>
              </p:cNvPr>
              <p:cNvSpPr>
                <a:spLocks noRot="1" noChangeAspect="1" noMove="1" noResize="1" noEditPoints="1" noAdjustHandles="1" noChangeArrowheads="1" noChangeShapeType="1" noTextEdit="1"/>
              </p:cNvSpPr>
              <p:nvPr/>
            </p:nvSpPr>
            <p:spPr>
              <a:xfrm>
                <a:off x="1682949" y="3237403"/>
                <a:ext cx="1278427" cy="618311"/>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AF99F2DF-BCE7-4A8E-B3D8-E446410FBCDE}"/>
                  </a:ext>
                </a:extLst>
              </p:cNvPr>
              <p:cNvSpPr/>
              <p:nvPr/>
            </p:nvSpPr>
            <p:spPr>
              <a:xfrm>
                <a:off x="2847461" y="3354967"/>
                <a:ext cx="1519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27</m:t>
                      </m:r>
                      <m:r>
                        <a:rPr lang="pt-BR" b="0"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800</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9" name="Retângulo 8">
                <a:extLst>
                  <a:ext uri="{FF2B5EF4-FFF2-40B4-BE49-F238E27FC236}">
                    <a16:creationId xmlns:a16="http://schemas.microsoft.com/office/drawing/2014/main" id="{AF99F2DF-BCE7-4A8E-B3D8-E446410FBCDE}"/>
                  </a:ext>
                </a:extLst>
              </p:cNvPr>
              <p:cNvSpPr>
                <a:spLocks noRot="1" noChangeAspect="1" noMove="1" noResize="1" noEditPoints="1" noAdjustHandles="1" noChangeArrowheads="1" noChangeShapeType="1" noTextEdit="1"/>
              </p:cNvSpPr>
              <p:nvPr/>
            </p:nvSpPr>
            <p:spPr>
              <a:xfrm>
                <a:off x="2847461" y="3354967"/>
                <a:ext cx="1519134"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F14CDA47-77A8-4FC8-AE9C-43DAF06C78F1}"/>
                  </a:ext>
                </a:extLst>
              </p:cNvPr>
              <p:cNvSpPr/>
              <p:nvPr/>
            </p:nvSpPr>
            <p:spPr>
              <a:xfrm>
                <a:off x="4212244" y="3354967"/>
                <a:ext cx="12575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h𝑜𝑟𝑎𝑠</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0" name="Retângulo 9">
                <a:extLst>
                  <a:ext uri="{FF2B5EF4-FFF2-40B4-BE49-F238E27FC236}">
                    <a16:creationId xmlns:a16="http://schemas.microsoft.com/office/drawing/2014/main" id="{F14CDA47-77A8-4FC8-AE9C-43DAF06C78F1}"/>
                  </a:ext>
                </a:extLst>
              </p:cNvPr>
              <p:cNvSpPr>
                <a:spLocks noRot="1" noChangeAspect="1" noMove="1" noResize="1" noEditPoints="1" noAdjustHandles="1" noChangeArrowheads="1" noChangeShapeType="1" noTextEdit="1"/>
              </p:cNvSpPr>
              <p:nvPr/>
            </p:nvSpPr>
            <p:spPr>
              <a:xfrm>
                <a:off x="4212244" y="3354967"/>
                <a:ext cx="1257588"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Retângulo 10">
                <a:extLst>
                  <a:ext uri="{FF2B5EF4-FFF2-40B4-BE49-F238E27FC236}">
                    <a16:creationId xmlns:a16="http://schemas.microsoft.com/office/drawing/2014/main" id="{846B0623-D44F-47E6-AA30-3A995284A887}"/>
                  </a:ext>
                </a:extLst>
              </p:cNvPr>
              <p:cNvSpPr/>
              <p:nvPr/>
            </p:nvSpPr>
            <p:spPr>
              <a:xfrm>
                <a:off x="5363893" y="3353078"/>
                <a:ext cx="14678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39</m:t>
                      </m:r>
                      <m:r>
                        <a:rPr lang="pt-BR" b="0"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000</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1" name="Retângulo 10">
                <a:extLst>
                  <a:ext uri="{FF2B5EF4-FFF2-40B4-BE49-F238E27FC236}">
                    <a16:creationId xmlns:a16="http://schemas.microsoft.com/office/drawing/2014/main" id="{846B0623-D44F-47E6-AA30-3A995284A887}"/>
                  </a:ext>
                </a:extLst>
              </p:cNvPr>
              <p:cNvSpPr>
                <a:spLocks noRot="1" noChangeAspect="1" noMove="1" noResize="1" noEditPoints="1" noAdjustHandles="1" noChangeArrowheads="1" noChangeShapeType="1" noTextEdit="1"/>
              </p:cNvSpPr>
              <p:nvPr/>
            </p:nvSpPr>
            <p:spPr>
              <a:xfrm>
                <a:off x="5363893" y="3353078"/>
                <a:ext cx="1467838"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2" name="Retângulo 11">
                <a:extLst>
                  <a:ext uri="{FF2B5EF4-FFF2-40B4-BE49-F238E27FC236}">
                    <a16:creationId xmlns:a16="http://schemas.microsoft.com/office/drawing/2014/main" id="{E4E48B9F-5466-4FAE-A56A-2D08B00D5C89}"/>
                  </a:ext>
                </a:extLst>
              </p:cNvPr>
              <p:cNvSpPr/>
              <p:nvPr/>
            </p:nvSpPr>
            <p:spPr>
              <a:xfrm>
                <a:off x="6632202" y="3360471"/>
                <a:ext cx="16546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1</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h𝑜𝑟𝑎</m:t>
                      </m:r>
                      <m:r>
                        <a:rPr lang="pt-BR" b="0" i="0">
                          <a:solidFill>
                            <a:srgbClr val="FF0000"/>
                          </a:solidFill>
                          <a:latin typeface="Cambria Math" panose="02040503050406030204" pitchFamily="18" charset="0"/>
                        </a:rPr>
                        <m:t>→</m:t>
                      </m:r>
                      <m:r>
                        <a:rPr lang="pt-BR" b="0" i="1">
                          <a:solidFill>
                            <a:srgbClr val="FF0000"/>
                          </a:solidFill>
                          <a:latin typeface="Cambria Math" panose="02040503050406030204" pitchFamily="18" charset="0"/>
                        </a:rPr>
                        <m:t>𝑥</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2" name="Retângulo 11">
                <a:extLst>
                  <a:ext uri="{FF2B5EF4-FFF2-40B4-BE49-F238E27FC236}">
                    <a16:creationId xmlns:a16="http://schemas.microsoft.com/office/drawing/2014/main" id="{E4E48B9F-5466-4FAE-A56A-2D08B00D5C89}"/>
                  </a:ext>
                </a:extLst>
              </p:cNvPr>
              <p:cNvSpPr>
                <a:spLocks noRot="1" noChangeAspect="1" noMove="1" noResize="1" noEditPoints="1" noAdjustHandles="1" noChangeArrowheads="1" noChangeShapeType="1" noTextEdit="1"/>
              </p:cNvSpPr>
              <p:nvPr/>
            </p:nvSpPr>
            <p:spPr>
              <a:xfrm>
                <a:off x="6632202" y="3360471"/>
                <a:ext cx="1654620"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3" name="Retângulo 12">
                <a:extLst>
                  <a:ext uri="{FF2B5EF4-FFF2-40B4-BE49-F238E27FC236}">
                    <a16:creationId xmlns:a16="http://schemas.microsoft.com/office/drawing/2014/main" id="{1D763E82-2A41-4338-A33B-A1C9408DFB73}"/>
                  </a:ext>
                </a:extLst>
              </p:cNvPr>
              <p:cNvSpPr/>
              <p:nvPr/>
            </p:nvSpPr>
            <p:spPr>
              <a:xfrm>
                <a:off x="8131075" y="3237403"/>
                <a:ext cx="243047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b="0" i="1">
                              <a:solidFill>
                                <a:srgbClr val="FF0000"/>
                              </a:solidFill>
                              <a:latin typeface="Cambria Math" panose="02040503050406030204" pitchFamily="18" charset="0"/>
                            </a:rPr>
                            <m:t>39</m:t>
                          </m:r>
                          <m:r>
                            <a:rPr lang="pt-BR" b="0">
                              <a:solidFill>
                                <a:srgbClr val="FF0000"/>
                              </a:solidFill>
                              <a:latin typeface="Cambria Math" panose="02040503050406030204" pitchFamily="18" charset="0"/>
                            </a:rPr>
                            <m:t>.</m:t>
                          </m:r>
                          <m:r>
                            <a:rPr lang="pt-BR" b="0" i="1">
                              <a:solidFill>
                                <a:srgbClr val="FF0000"/>
                              </a:solidFill>
                              <a:latin typeface="Cambria Math" panose="02040503050406030204" pitchFamily="18" charset="0"/>
                            </a:rPr>
                            <m:t>000</m:t>
                          </m:r>
                          <m:r>
                            <a:rPr lang="pt-BR" b="0" i="1">
                              <a:solidFill>
                                <a:srgbClr val="FF0000"/>
                              </a:solidFill>
                              <a:latin typeface="Cambria Math" panose="02040503050406030204" pitchFamily="18" charset="0"/>
                            </a:rPr>
                            <m:t>𝑘𝑚</m:t>
                          </m:r>
                          <m:r>
                            <a:rPr lang="pt-BR" b="0" i="0">
                              <a:solidFill>
                                <a:srgbClr val="FF0000"/>
                              </a:solidFill>
                              <a:latin typeface="Cambria Math" panose="02040503050406030204" pitchFamily="18" charset="0"/>
                            </a:rPr>
                            <m:t>×1 </m:t>
                          </m:r>
                          <m:r>
                            <a:rPr lang="pt-BR" b="0" i="1">
                              <a:solidFill>
                                <a:srgbClr val="FF0000"/>
                              </a:solidFill>
                              <a:latin typeface="Cambria Math" panose="02040503050406030204" pitchFamily="18" charset="0"/>
                            </a:rPr>
                            <m:t>h𝑜𝑟𝑎</m:t>
                          </m:r>
                        </m:num>
                        <m:den>
                          <m:r>
                            <a:rPr lang="pt-BR" b="0" i="0">
                              <a:solidFill>
                                <a:srgbClr val="FF0000"/>
                              </a:solidFill>
                              <a:latin typeface="Cambria Math" panose="02040503050406030204" pitchFamily="18" charset="0"/>
                            </a:rPr>
                            <m:t>27.800 </m:t>
                          </m:r>
                          <m:r>
                            <a:rPr lang="pt-BR" b="0" i="1">
                              <a:solidFill>
                                <a:srgbClr val="FF0000"/>
                              </a:solidFill>
                              <a:latin typeface="Cambria Math" panose="02040503050406030204" pitchFamily="18" charset="0"/>
                            </a:rPr>
                            <m:t>𝑘𝑚</m:t>
                          </m:r>
                        </m:den>
                      </m:f>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3" name="Retângulo 12">
                <a:extLst>
                  <a:ext uri="{FF2B5EF4-FFF2-40B4-BE49-F238E27FC236}">
                    <a16:creationId xmlns:a16="http://schemas.microsoft.com/office/drawing/2014/main" id="{1D763E82-2A41-4338-A33B-A1C9408DFB73}"/>
                  </a:ext>
                </a:extLst>
              </p:cNvPr>
              <p:cNvSpPr>
                <a:spLocks noRot="1" noChangeAspect="1" noMove="1" noResize="1" noEditPoints="1" noAdjustHandles="1" noChangeArrowheads="1" noChangeShapeType="1" noTextEdit="1"/>
              </p:cNvSpPr>
              <p:nvPr/>
            </p:nvSpPr>
            <p:spPr>
              <a:xfrm>
                <a:off x="8131075" y="3237403"/>
                <a:ext cx="2430473" cy="618246"/>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Retângulo 13">
                <a:extLst>
                  <a:ext uri="{FF2B5EF4-FFF2-40B4-BE49-F238E27FC236}">
                    <a16:creationId xmlns:a16="http://schemas.microsoft.com/office/drawing/2014/main" id="{5219A932-9B8D-43EE-8C97-BEC64F89FA77}"/>
                  </a:ext>
                </a:extLst>
              </p:cNvPr>
              <p:cNvSpPr/>
              <p:nvPr/>
            </p:nvSpPr>
            <p:spPr>
              <a:xfrm>
                <a:off x="10507811" y="3353078"/>
                <a:ext cx="7256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1</m:t>
                      </m:r>
                      <m:r>
                        <a:rPr lang="pt-BR" b="0"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4</m:t>
                      </m:r>
                      <m:r>
                        <a:rPr lang="pt-BR" b="0" i="0">
                          <a:solidFill>
                            <a:srgbClr val="FF0000"/>
                          </a:solidFill>
                          <a:latin typeface="Cambria Math" panose="02040503050406030204" pitchFamily="18" charset="0"/>
                        </a:rPr>
                        <m:t> </m:t>
                      </m:r>
                      <m:r>
                        <a:rPr lang="pt-BR" b="0" i="1">
                          <a:solidFill>
                            <a:srgbClr val="FF0000"/>
                          </a:solidFill>
                          <a:latin typeface="Cambria Math" panose="02040503050406030204" pitchFamily="18" charset="0"/>
                        </a:rPr>
                        <m:t>h</m:t>
                      </m:r>
                    </m:oMath>
                  </m:oMathPara>
                </a14:m>
                <a:endParaRPr lang="pt-BR" dirty="0">
                  <a:solidFill>
                    <a:srgbClr val="FF0000"/>
                  </a:solidFill>
                </a:endParaRPr>
              </a:p>
            </p:txBody>
          </p:sp>
        </mc:Choice>
        <mc:Fallback>
          <p:sp>
            <p:nvSpPr>
              <p:cNvPr id="14" name="Retângulo 13">
                <a:extLst>
                  <a:ext uri="{FF2B5EF4-FFF2-40B4-BE49-F238E27FC236}">
                    <a16:creationId xmlns:a16="http://schemas.microsoft.com/office/drawing/2014/main" id="{5219A932-9B8D-43EE-8C97-BEC64F89FA77}"/>
                  </a:ext>
                </a:extLst>
              </p:cNvPr>
              <p:cNvSpPr>
                <a:spLocks noRot="1" noChangeAspect="1" noMove="1" noResize="1" noEditPoints="1" noAdjustHandles="1" noChangeArrowheads="1" noChangeShapeType="1" noTextEdit="1"/>
              </p:cNvSpPr>
              <p:nvPr/>
            </p:nvSpPr>
            <p:spPr>
              <a:xfrm>
                <a:off x="10507811" y="3353078"/>
                <a:ext cx="725647" cy="369332"/>
              </a:xfrm>
              <a:prstGeom prst="rect">
                <a:avLst/>
              </a:prstGeom>
              <a:blipFill>
                <a:blip r:embed="rId9"/>
                <a:stretch>
                  <a:fillRect/>
                </a:stretch>
              </a:blipFill>
            </p:spPr>
            <p:txBody>
              <a:bodyPr/>
              <a:lstStyle/>
              <a:p>
                <a:r>
                  <a:rPr lang="pt-BR">
                    <a:noFill/>
                  </a:rPr>
                  <a:t> </a:t>
                </a:r>
              </a:p>
            </p:txBody>
          </p:sp>
        </mc:Fallback>
      </mc:AlternateContent>
      <p:sp>
        <p:nvSpPr>
          <p:cNvPr id="15" name="Retângulo 14">
            <a:extLst>
              <a:ext uri="{FF2B5EF4-FFF2-40B4-BE49-F238E27FC236}">
                <a16:creationId xmlns:a16="http://schemas.microsoft.com/office/drawing/2014/main" id="{4787C059-EDA5-42B3-A5EC-F8036526EC6A}"/>
              </a:ext>
            </a:extLst>
          </p:cNvPr>
          <p:cNvSpPr/>
          <p:nvPr/>
        </p:nvSpPr>
        <p:spPr>
          <a:xfrm>
            <a:off x="209005" y="4213949"/>
            <a:ext cx="11730445" cy="923330"/>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Note que 1,4 h = 1h + 0,4 h, mas 0,4 h = 0,4x60 = 24 min. Como o satélite foi visto na segunda-feira às 8 h da manhã, ele voltará a ser visto na segunda-feira às 9 h e 24 min.</a:t>
            </a:r>
            <a:endParaRPr lang="pt-BR" dirty="0">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DEEF816F-7AEC-4F91-AE05-C9B4C7827886}"/>
              </a:ext>
            </a:extLst>
          </p:cNvPr>
          <p:cNvSpPr/>
          <p:nvPr/>
        </p:nvSpPr>
        <p:spPr>
          <a:xfrm>
            <a:off x="226423" y="5481213"/>
            <a:ext cx="6093836" cy="369332"/>
          </a:xfrm>
          <a:prstGeom prst="rect">
            <a:avLst/>
          </a:prstGeom>
        </p:spPr>
        <p:txBody>
          <a:bodyPr wrap="square">
            <a:spAutoFit/>
          </a:bodyPr>
          <a:lstStyle/>
          <a:p>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Se foi dada só a resposta de 1,4 h, perde-se 0,1 ponto.</a:t>
            </a:r>
            <a:endParaRPr lang="pt-BR" dirty="0">
              <a:latin typeface="Arial" panose="020B0604020202020204" pitchFamily="34" charset="0"/>
              <a:cs typeface="Arial" panose="020B0604020202020204" pitchFamily="34" charset="0"/>
            </a:endParaRPr>
          </a:p>
        </p:txBody>
      </p:sp>
      <p:sp>
        <p:nvSpPr>
          <p:cNvPr id="17" name="Retângulo 16"/>
          <p:cNvSpPr/>
          <p:nvPr/>
        </p:nvSpPr>
        <p:spPr>
          <a:xfrm>
            <a:off x="2952206" y="2757492"/>
            <a:ext cx="8255726" cy="369332"/>
          </a:xfrm>
          <a:prstGeom prst="rect">
            <a:avLst/>
          </a:prstGeom>
        </p:spPr>
        <p:txBody>
          <a:bodyPr wrap="square">
            <a:spAutoFit/>
          </a:bodyPr>
          <a:lstStyle/>
          <a:p>
            <a:r>
              <a:rPr lang="pt-PT" b="1" dirty="0">
                <a:solidFill>
                  <a:srgbClr val="FF0000"/>
                </a:solidFill>
                <a:latin typeface="Arial" panose="020B0604020202020204" pitchFamily="34" charset="0"/>
                <a:ea typeface="Times New Roman" panose="02020603050405020304" pitchFamily="18" charset="0"/>
              </a:rPr>
              <a:t>27.800 km voado em 1 hora, logo P será percorrido em x horas, ou</a:t>
            </a:r>
            <a:endParaRPr lang="pt-BR" dirty="0"/>
          </a:p>
        </p:txBody>
      </p:sp>
      <p:sp>
        <p:nvSpPr>
          <p:cNvPr id="18" name="Retângulo 17"/>
          <p:cNvSpPr/>
          <p:nvPr/>
        </p:nvSpPr>
        <p:spPr>
          <a:xfrm>
            <a:off x="174172" y="2757492"/>
            <a:ext cx="6096000" cy="646331"/>
          </a:xfrm>
          <a:prstGeom prst="rect">
            <a:avLst/>
          </a:prstGeom>
        </p:spPr>
        <p:txBody>
          <a:bodyPr>
            <a:spAutoFit/>
          </a:bodyPr>
          <a:lstStyle/>
          <a:p>
            <a:pPr algn="just" hangingPunct="0">
              <a:tabLst>
                <a:tab pos="6481445" algn="r"/>
              </a:tabLst>
            </a:pPr>
            <a:r>
              <a:rPr lang="pt-PT" b="1" dirty="0">
                <a:solidFill>
                  <a:srgbClr val="FF0000"/>
                </a:solidFill>
                <a:latin typeface="Arial" panose="020B0604020202020204" pitchFamily="34" charset="0"/>
                <a:ea typeface="Times New Roman" panose="02020603050405020304" pitchFamily="18" charset="0"/>
              </a:rPr>
              <a:t>Usando regra de “três”:</a:t>
            </a:r>
            <a:endParaRPr lang="pt-BR" dirty="0"/>
          </a:p>
          <a:p>
            <a:pPr algn="just" hangingPunct="0">
              <a:spcAft>
                <a:spcPts val="0"/>
              </a:spcAft>
              <a:tabLst>
                <a:tab pos="6481445" algn="r"/>
              </a:tabLst>
            </a:pPr>
            <a:endParaRPr lang="pt-BR" i="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768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AAEB734-B3C2-477A-8378-A260FE4D27F0}"/>
              </a:ext>
            </a:extLst>
          </p:cNvPr>
          <p:cNvSpPr/>
          <p:nvPr/>
        </p:nvSpPr>
        <p:spPr>
          <a:xfrm>
            <a:off x="149737" y="134947"/>
            <a:ext cx="8306286" cy="2132892"/>
          </a:xfrm>
          <a:prstGeom prst="rect">
            <a:avLst/>
          </a:prstGeom>
        </p:spPr>
        <p:txBody>
          <a:bodyPr wrap="square">
            <a:spAutoFit/>
          </a:bodyPr>
          <a:lstStyle/>
          <a:p>
            <a:pPr algn="just">
              <a:lnSpc>
                <a:spcPct val="130000"/>
              </a:lnSpc>
            </a:pPr>
            <a:r>
              <a:rPr lang="pt-BR" sz="1700" b="1" dirty="0">
                <a:latin typeface="Arial" panose="020B0604020202020204" pitchFamily="34" charset="0"/>
                <a:ea typeface="Times New Roman" panose="02020603050405020304" pitchFamily="18" charset="0"/>
              </a:rPr>
              <a:t>Questão 8) (1 ponto)</a:t>
            </a:r>
            <a:r>
              <a:rPr lang="pt-BR" sz="1700" dirty="0">
                <a:latin typeface="Arial" panose="020B0604020202020204" pitchFamily="34" charset="0"/>
                <a:ea typeface="Times New Roman" panose="02020603050405020304" pitchFamily="18" charset="0"/>
              </a:rPr>
              <a:t> </a:t>
            </a:r>
            <a:r>
              <a:rPr lang="pt-BR" sz="1700" i="1" dirty="0">
                <a:latin typeface="Arial" panose="020B0604020202020204" pitchFamily="34" charset="0"/>
                <a:ea typeface="Times New Roman" panose="02020603050405020304" pitchFamily="18" charset="0"/>
              </a:rPr>
              <a:t>Antes de ler o enunciado, leia as perguntas. Isso pode ajudá-lo.</a:t>
            </a:r>
            <a:r>
              <a:rPr lang="pt-BR" sz="1700" dirty="0">
                <a:latin typeface="Arial" panose="020B0604020202020204" pitchFamily="34" charset="0"/>
                <a:ea typeface="Times New Roman" panose="02020603050405020304" pitchFamily="18" charset="0"/>
              </a:rPr>
              <a:t> Baseado nas duas questões anteriores você já deve ter concluído o quanto é difícil colocar um satélite em órbita da Terra e deve estar imaginando para que tanto trabalho. Contudo, a partir de satélites de sensoriamento remoto são obtidas imagens da superfície terrestre que servem para diferentes aplicações, tais como o monitoramento das queimadas. Em função das queimadas, o Brasil é </a:t>
            </a:r>
            <a:r>
              <a:rPr lang="pt-BR" sz="1700" dirty="0" smtClean="0">
                <a:latin typeface="Arial" panose="020B0604020202020204" pitchFamily="34" charset="0"/>
                <a:ea typeface="Times New Roman" panose="02020603050405020304" pitchFamily="18" charset="0"/>
              </a:rPr>
              <a:t>considerado</a:t>
            </a:r>
            <a:endParaRPr lang="pt-BR" sz="1700" dirty="0"/>
          </a:p>
        </p:txBody>
      </p:sp>
      <p:sp>
        <p:nvSpPr>
          <p:cNvPr id="7" name="Retângulo 6"/>
          <p:cNvSpPr/>
          <p:nvPr/>
        </p:nvSpPr>
        <p:spPr>
          <a:xfrm>
            <a:off x="148046" y="2102022"/>
            <a:ext cx="11887200" cy="4144340"/>
          </a:xfrm>
          <a:prstGeom prst="rect">
            <a:avLst/>
          </a:prstGeom>
        </p:spPr>
        <p:txBody>
          <a:bodyPr wrap="square">
            <a:spAutoFit/>
          </a:bodyPr>
          <a:lstStyle/>
          <a:p>
            <a:pPr algn="just">
              <a:lnSpc>
                <a:spcPct val="130000"/>
              </a:lnSpc>
            </a:pPr>
            <a:r>
              <a:rPr lang="pt-BR" sz="1700" dirty="0">
                <a:latin typeface="Arial" panose="020B0604020202020204" pitchFamily="34" charset="0"/>
                <a:ea typeface="Times New Roman" panose="02020603050405020304" pitchFamily="18" charset="0"/>
              </a:rPr>
              <a:t>um dos países que mais contribui com a emissão de gases do efeito estufa, responsável pelo aquecimento do planeta.  Sensores instalados em satélites de sensoriamento remoto são capazes de detectar a energia emitida pelos objetos na superfície da Terra, da mesma forma que os sensores da sua máquina fotográfica digital captam a energia refletida pelos objetos na faixa do espectro visível. Uma imagem digital é formada por milhões </a:t>
            </a:r>
            <a:r>
              <a:rPr lang="pt-BR" sz="1700" dirty="0" smtClean="0">
                <a:latin typeface="Arial" panose="020B0604020202020204" pitchFamily="34" charset="0"/>
                <a:ea typeface="Times New Roman" panose="02020603050405020304" pitchFamily="18" charset="0"/>
              </a:rPr>
              <a:t>de </a:t>
            </a:r>
            <a:r>
              <a:rPr lang="pt-BR" sz="1700" dirty="0">
                <a:latin typeface="Arial" panose="020B0604020202020204" pitchFamily="34" charset="0"/>
                <a:ea typeface="Times New Roman" panose="02020603050405020304" pitchFamily="18" charset="0"/>
              </a:rPr>
              <a:t>pixels.  O pixel é o menor elemento da imagem, ao qual é possível atribuir uma cor.  Na forma digital, a tonalidade de cada pixel da imagem obtida pelo sensor do satélite é representada por um valor numérico variando de 0 (zero) a 15.  Se o valor numérico de determinado pixel é 0 (zero), ele é representado em preto, significando que o sensor recebeu quase nenhuma radiação emitida da Terra.  Se o valor numérico do pixel é 15 ele é representado em branco, significando que ele recebeu a máxima quantidade de emissão dos objetos sobre a superfície terrestre.  Entre esses dois valores extremos há outros catorze, representados em vários tons de cinza, do mais escuro ao mais claro.  É a partir dessas variações de tonalidade de cinza obtidas nas imagens dos satélites, que os cientistas conseguem, por exemplo, identificar as regiões de queimadas na superfície da Terra, bem como suas dimensões</a:t>
            </a:r>
            <a:r>
              <a:rPr lang="pt-BR" sz="1700" dirty="0" smtClean="0">
                <a:latin typeface="Arial" panose="020B0604020202020204" pitchFamily="34" charset="0"/>
                <a:ea typeface="Times New Roman" panose="02020603050405020304" pitchFamily="18" charset="0"/>
              </a:rPr>
              <a:t>. </a:t>
            </a:r>
            <a:endParaRPr lang="pt-BR" sz="1700" dirty="0"/>
          </a:p>
        </p:txBody>
      </p:sp>
    </p:spTree>
    <p:extLst>
      <p:ext uri="{BB962C8B-B14F-4D97-AF65-F5344CB8AC3E}">
        <p14:creationId xmlns:p14="http://schemas.microsoft.com/office/powerpoint/2010/main" val="269573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5BBCF8D-A314-4836-B00B-6980FBBCA8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83430" y="4049164"/>
            <a:ext cx="3184082" cy="2533248"/>
          </a:xfrm>
          <a:prstGeom prst="rect">
            <a:avLst/>
          </a:prstGeom>
        </p:spPr>
      </p:pic>
      <p:sp>
        <p:nvSpPr>
          <p:cNvPr id="3" name="Retângulo 2">
            <a:extLst>
              <a:ext uri="{FF2B5EF4-FFF2-40B4-BE49-F238E27FC236}">
                <a16:creationId xmlns:a16="http://schemas.microsoft.com/office/drawing/2014/main" id="{AEC9B650-3F06-45C0-9C4E-417CEA47E728}"/>
              </a:ext>
            </a:extLst>
          </p:cNvPr>
          <p:cNvSpPr/>
          <p:nvPr/>
        </p:nvSpPr>
        <p:spPr>
          <a:xfrm>
            <a:off x="5407421" y="4510642"/>
            <a:ext cx="73609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Neve</a:t>
            </a:r>
            <a:endParaRPr lang="pt-BR" dirty="0"/>
          </a:p>
        </p:txBody>
      </p:sp>
      <p:sp>
        <p:nvSpPr>
          <p:cNvPr id="4" name="Retângulo 3">
            <a:extLst>
              <a:ext uri="{FF2B5EF4-FFF2-40B4-BE49-F238E27FC236}">
                <a16:creationId xmlns:a16="http://schemas.microsoft.com/office/drawing/2014/main" id="{47BF1A81-636E-434B-9B2C-FFE9D11F1350}"/>
              </a:ext>
            </a:extLst>
          </p:cNvPr>
          <p:cNvSpPr/>
          <p:nvPr/>
        </p:nvSpPr>
        <p:spPr>
          <a:xfrm>
            <a:off x="5407421" y="4864570"/>
            <a:ext cx="76174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Água</a:t>
            </a:r>
            <a:endParaRPr lang="pt-BR" dirty="0"/>
          </a:p>
        </p:txBody>
      </p:sp>
      <p:sp>
        <p:nvSpPr>
          <p:cNvPr id="5" name="Retângulo 4">
            <a:extLst>
              <a:ext uri="{FF2B5EF4-FFF2-40B4-BE49-F238E27FC236}">
                <a16:creationId xmlns:a16="http://schemas.microsoft.com/office/drawing/2014/main" id="{488D88E0-9674-40AE-ADC0-83A77BAEE812}"/>
              </a:ext>
            </a:extLst>
          </p:cNvPr>
          <p:cNvSpPr/>
          <p:nvPr/>
        </p:nvSpPr>
        <p:spPr>
          <a:xfrm>
            <a:off x="5407421" y="5227810"/>
            <a:ext cx="76174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Areia</a:t>
            </a:r>
            <a:endParaRPr lang="pt-BR" dirty="0"/>
          </a:p>
        </p:txBody>
      </p:sp>
      <p:sp>
        <p:nvSpPr>
          <p:cNvPr id="6" name="Retângulo 5">
            <a:extLst>
              <a:ext uri="{FF2B5EF4-FFF2-40B4-BE49-F238E27FC236}">
                <a16:creationId xmlns:a16="http://schemas.microsoft.com/office/drawing/2014/main" id="{17798E43-7D11-4010-AB5F-67A8957030C5}"/>
              </a:ext>
            </a:extLst>
          </p:cNvPr>
          <p:cNvSpPr/>
          <p:nvPr/>
        </p:nvSpPr>
        <p:spPr>
          <a:xfrm>
            <a:off x="5304828" y="5597142"/>
            <a:ext cx="966931"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Asfalto</a:t>
            </a:r>
            <a:endParaRPr lang="pt-BR" dirty="0"/>
          </a:p>
        </p:txBody>
      </p:sp>
      <p:sp>
        <p:nvSpPr>
          <p:cNvPr id="7" name="Retângulo 6">
            <a:extLst>
              <a:ext uri="{FF2B5EF4-FFF2-40B4-BE49-F238E27FC236}">
                <a16:creationId xmlns:a16="http://schemas.microsoft.com/office/drawing/2014/main" id="{6CD2093E-B0DC-47E9-85CE-2DD02DD9E325}"/>
              </a:ext>
            </a:extLst>
          </p:cNvPr>
          <p:cNvSpPr/>
          <p:nvPr/>
        </p:nvSpPr>
        <p:spPr>
          <a:xfrm>
            <a:off x="5155871" y="5980056"/>
            <a:ext cx="130035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Queimada</a:t>
            </a:r>
            <a:endParaRPr lang="pt-BR" dirty="0"/>
          </a:p>
        </p:txBody>
      </p:sp>
      <p:sp>
        <p:nvSpPr>
          <p:cNvPr id="8" name="Retângulo 7">
            <a:extLst>
              <a:ext uri="{FF2B5EF4-FFF2-40B4-BE49-F238E27FC236}">
                <a16:creationId xmlns:a16="http://schemas.microsoft.com/office/drawing/2014/main" id="{94D70AEF-D32A-48D5-B5C4-9DAF42105D93}"/>
              </a:ext>
            </a:extLst>
          </p:cNvPr>
          <p:cNvSpPr/>
          <p:nvPr/>
        </p:nvSpPr>
        <p:spPr>
          <a:xfrm>
            <a:off x="262948" y="152434"/>
            <a:ext cx="8166949" cy="2169825"/>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8a) (0,5 ponto – 0,1 ponto cada acerto)</a:t>
            </a:r>
            <a:r>
              <a:rPr lang="pt-BR" dirty="0">
                <a:latin typeface="Arial" panose="020B0604020202020204" pitchFamily="34" charset="0"/>
                <a:ea typeface="Times New Roman" panose="02020603050405020304" pitchFamily="18" charset="0"/>
              </a:rPr>
              <a:t> Ao orbitar em torno da Terra um satélite é capaz de observar diferentes cenários e objetos.  Durante o verão, por exemplo, ao passar sobre a cidade do Rio de Janeiro os sensores do satélite poderão detectar a energia emitida pelo asfalto, areia e água da Praia de Copacabana.  Ao passar pela região amazônica </a:t>
            </a:r>
            <a:r>
              <a:rPr lang="pt-BR" dirty="0" smtClean="0">
                <a:latin typeface="Arial" panose="020B0604020202020204" pitchFamily="34" charset="0"/>
                <a:ea typeface="Times New Roman" panose="02020603050405020304" pitchFamily="18" charset="0"/>
              </a:rPr>
              <a:t>este mesmo</a:t>
            </a:r>
            <a:endParaRPr lang="pt-BR" dirty="0"/>
          </a:p>
        </p:txBody>
      </p:sp>
      <p:sp>
        <p:nvSpPr>
          <p:cNvPr id="10" name="Retângulo 9"/>
          <p:cNvSpPr/>
          <p:nvPr/>
        </p:nvSpPr>
        <p:spPr>
          <a:xfrm>
            <a:off x="235132" y="2199811"/>
            <a:ext cx="11756571" cy="1754326"/>
          </a:xfrm>
          <a:prstGeom prst="rect">
            <a:avLst/>
          </a:prstGeom>
        </p:spPr>
        <p:txBody>
          <a:bodyPr wrap="square">
            <a:spAutoFit/>
          </a:bodyPr>
          <a:lstStyle/>
          <a:p>
            <a:pPr algn="just">
              <a:lnSpc>
                <a:spcPct val="150000"/>
              </a:lnSpc>
            </a:pPr>
            <a:r>
              <a:rPr lang="pt-BR" dirty="0" smtClean="0">
                <a:latin typeface="Arial" panose="020B0604020202020204" pitchFamily="34" charset="0"/>
                <a:ea typeface="Times New Roman" panose="02020603050405020304" pitchFamily="18" charset="0"/>
              </a:rPr>
              <a:t>satélite </a:t>
            </a:r>
            <a:r>
              <a:rPr lang="pt-BR" dirty="0">
                <a:latin typeface="Arial" panose="020B0604020202020204" pitchFamily="34" charset="0"/>
                <a:ea typeface="Times New Roman" panose="02020603050405020304" pitchFamily="18" charset="0"/>
              </a:rPr>
              <a:t>observará vários focos de queimada e, continuando em sua órbita em torno da Terra, detectará várias regiões cobertas de neve no Hemisfério Norte.  Sabendo-se que quanto maior a temperatura de um objeto, maior é a energia por ele emitida, coloque em ordem crescente de temperatura as imagens de satélites obtidas do: 1) asfalto, 2) areia, 3) água, 4) neve e 5) queimadas.</a:t>
            </a:r>
            <a:endParaRPr lang="pt-BR" dirty="0"/>
          </a:p>
        </p:txBody>
      </p:sp>
    </p:spTree>
    <p:extLst>
      <p:ext uri="{BB962C8B-B14F-4D97-AF65-F5344CB8AC3E}">
        <p14:creationId xmlns:p14="http://schemas.microsoft.com/office/powerpoint/2010/main" val="21098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900D010-E76C-4456-8DAE-0BF896201EB9}"/>
              </a:ext>
            </a:extLst>
          </p:cNvPr>
          <p:cNvSpPr/>
          <p:nvPr/>
        </p:nvSpPr>
        <p:spPr>
          <a:xfrm>
            <a:off x="266330" y="243694"/>
            <a:ext cx="8120024" cy="1754326"/>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8b) (0,5 ponto – 0,1 ponto cada acerto)</a:t>
            </a:r>
            <a:r>
              <a:rPr lang="pt-BR" dirty="0">
                <a:latin typeface="Arial" panose="020B0604020202020204" pitchFamily="34" charset="0"/>
                <a:ea typeface="Times New Roman" panose="02020603050405020304" pitchFamily="18" charset="0"/>
              </a:rPr>
              <a:t> Baseado na escala de tons (do branco ao preto), associe cada objeto da coluna à esquerda à respectiva cor, da coluna da direita, com a qual seria representado em uma imagem de satélite.</a:t>
            </a:r>
            <a:endParaRPr lang="pt-BR" dirty="0"/>
          </a:p>
        </p:txBody>
      </p:sp>
      <p:sp>
        <p:nvSpPr>
          <p:cNvPr id="6" name="Retângulo 5">
            <a:extLst>
              <a:ext uri="{FF2B5EF4-FFF2-40B4-BE49-F238E27FC236}">
                <a16:creationId xmlns:a16="http://schemas.microsoft.com/office/drawing/2014/main" id="{5FC28789-3E08-4ECB-9C2D-36C86A9441DD}"/>
              </a:ext>
            </a:extLst>
          </p:cNvPr>
          <p:cNvSpPr/>
          <p:nvPr/>
        </p:nvSpPr>
        <p:spPr>
          <a:xfrm>
            <a:off x="383844" y="2577237"/>
            <a:ext cx="2082814"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A ) Areia da praia</a:t>
            </a:r>
            <a:endParaRPr lang="pt-BR" dirty="0"/>
          </a:p>
        </p:txBody>
      </p:sp>
      <p:sp>
        <p:nvSpPr>
          <p:cNvPr id="7" name="Retângulo 6">
            <a:extLst>
              <a:ext uri="{FF2B5EF4-FFF2-40B4-BE49-F238E27FC236}">
                <a16:creationId xmlns:a16="http://schemas.microsoft.com/office/drawing/2014/main" id="{A4B54C2A-F0B6-443F-93EF-09C3E6FFF5A1}"/>
              </a:ext>
            </a:extLst>
          </p:cNvPr>
          <p:cNvSpPr/>
          <p:nvPr/>
        </p:nvSpPr>
        <p:spPr>
          <a:xfrm>
            <a:off x="383844" y="3127654"/>
            <a:ext cx="2005677"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B ) Água do mar</a:t>
            </a:r>
            <a:endParaRPr lang="pt-BR" dirty="0"/>
          </a:p>
        </p:txBody>
      </p:sp>
      <p:sp>
        <p:nvSpPr>
          <p:cNvPr id="8" name="Retângulo 7">
            <a:extLst>
              <a:ext uri="{FF2B5EF4-FFF2-40B4-BE49-F238E27FC236}">
                <a16:creationId xmlns:a16="http://schemas.microsoft.com/office/drawing/2014/main" id="{2EE550DA-BD26-4405-B513-560D404FFBEA}"/>
              </a:ext>
            </a:extLst>
          </p:cNvPr>
          <p:cNvSpPr/>
          <p:nvPr/>
        </p:nvSpPr>
        <p:spPr>
          <a:xfrm>
            <a:off x="383844" y="3678071"/>
            <a:ext cx="2454518"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C ) Foco de incêndio</a:t>
            </a:r>
            <a:endParaRPr lang="pt-BR" dirty="0"/>
          </a:p>
        </p:txBody>
      </p:sp>
      <p:sp>
        <p:nvSpPr>
          <p:cNvPr id="9" name="Retângulo 8">
            <a:extLst>
              <a:ext uri="{FF2B5EF4-FFF2-40B4-BE49-F238E27FC236}">
                <a16:creationId xmlns:a16="http://schemas.microsoft.com/office/drawing/2014/main" id="{9D2CCA2C-9A18-44E1-B303-A1126D716A25}"/>
              </a:ext>
            </a:extLst>
          </p:cNvPr>
          <p:cNvSpPr/>
          <p:nvPr/>
        </p:nvSpPr>
        <p:spPr>
          <a:xfrm>
            <a:off x="374867" y="4228488"/>
            <a:ext cx="1236236"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D ) Neve</a:t>
            </a:r>
            <a:endParaRPr lang="pt-BR" dirty="0"/>
          </a:p>
        </p:txBody>
      </p:sp>
      <p:sp>
        <p:nvSpPr>
          <p:cNvPr id="10" name="Retângulo 9">
            <a:extLst>
              <a:ext uri="{FF2B5EF4-FFF2-40B4-BE49-F238E27FC236}">
                <a16:creationId xmlns:a16="http://schemas.microsoft.com/office/drawing/2014/main" id="{A237F47E-1C56-42EE-9B77-4E506B75C02F}"/>
              </a:ext>
            </a:extLst>
          </p:cNvPr>
          <p:cNvSpPr/>
          <p:nvPr/>
        </p:nvSpPr>
        <p:spPr>
          <a:xfrm>
            <a:off x="374867" y="4778905"/>
            <a:ext cx="137736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E ) Asfalto</a:t>
            </a:r>
            <a:endParaRPr lang="pt-BR" dirty="0"/>
          </a:p>
        </p:txBody>
      </p:sp>
      <p:sp>
        <p:nvSpPr>
          <p:cNvPr id="11" name="Retângulo 10">
            <a:extLst>
              <a:ext uri="{FF2B5EF4-FFF2-40B4-BE49-F238E27FC236}">
                <a16:creationId xmlns:a16="http://schemas.microsoft.com/office/drawing/2014/main" id="{371C9AA2-02DF-42E0-988C-6E8D0197389F}"/>
              </a:ext>
            </a:extLst>
          </p:cNvPr>
          <p:cNvSpPr/>
          <p:nvPr/>
        </p:nvSpPr>
        <p:spPr>
          <a:xfrm>
            <a:off x="4626997" y="2577237"/>
            <a:ext cx="1274708"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Preto</a:t>
            </a:r>
            <a:endParaRPr lang="pt-BR" dirty="0"/>
          </a:p>
        </p:txBody>
      </p:sp>
      <p:sp>
        <p:nvSpPr>
          <p:cNvPr id="12" name="Retângulo 11">
            <a:extLst>
              <a:ext uri="{FF2B5EF4-FFF2-40B4-BE49-F238E27FC236}">
                <a16:creationId xmlns:a16="http://schemas.microsoft.com/office/drawing/2014/main" id="{16D77B3B-37D5-41D7-A6AD-8840EF1F74C0}"/>
              </a:ext>
            </a:extLst>
          </p:cNvPr>
          <p:cNvSpPr/>
          <p:nvPr/>
        </p:nvSpPr>
        <p:spPr>
          <a:xfrm>
            <a:off x="4626997" y="3127654"/>
            <a:ext cx="2069797"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Cinza escuro</a:t>
            </a:r>
            <a:endParaRPr lang="pt-BR" dirty="0"/>
          </a:p>
        </p:txBody>
      </p:sp>
      <p:sp>
        <p:nvSpPr>
          <p:cNvPr id="13" name="Retângulo 12">
            <a:extLst>
              <a:ext uri="{FF2B5EF4-FFF2-40B4-BE49-F238E27FC236}">
                <a16:creationId xmlns:a16="http://schemas.microsoft.com/office/drawing/2014/main" id="{9157B01F-DAB4-4185-BC32-8622F277C08D}"/>
              </a:ext>
            </a:extLst>
          </p:cNvPr>
          <p:cNvSpPr/>
          <p:nvPr/>
        </p:nvSpPr>
        <p:spPr>
          <a:xfrm>
            <a:off x="4626997" y="3678071"/>
            <a:ext cx="2005677"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a:t>
            </a:r>
            <a:r>
              <a:rPr lang="pt-BR" b="1" dirty="0">
                <a:solidFill>
                  <a:srgbClr val="FF0000"/>
                </a:solidFill>
                <a:latin typeface="Arial" panose="020B0604020202020204" pitchFamily="34"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 ) Cinza médio</a:t>
            </a:r>
            <a:endParaRPr lang="pt-BR" dirty="0"/>
          </a:p>
        </p:txBody>
      </p:sp>
      <p:sp>
        <p:nvSpPr>
          <p:cNvPr id="14" name="Retângulo 13">
            <a:extLst>
              <a:ext uri="{FF2B5EF4-FFF2-40B4-BE49-F238E27FC236}">
                <a16:creationId xmlns:a16="http://schemas.microsoft.com/office/drawing/2014/main" id="{EC573993-E2CA-42AE-BFAD-B9A2F36E1734}"/>
              </a:ext>
            </a:extLst>
          </p:cNvPr>
          <p:cNvSpPr/>
          <p:nvPr/>
        </p:nvSpPr>
        <p:spPr>
          <a:xfrm>
            <a:off x="4626997" y="4228488"/>
            <a:ext cx="1877437"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a:t>
            </a:r>
            <a:r>
              <a:rPr lang="pt-BR" b="1" dirty="0">
                <a:solidFill>
                  <a:srgbClr val="FF0000"/>
                </a:solidFill>
                <a:latin typeface="Arial" panose="020B0604020202020204" pitchFamily="34"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 ) Cinza claro</a:t>
            </a:r>
            <a:endParaRPr lang="pt-BR" dirty="0"/>
          </a:p>
        </p:txBody>
      </p:sp>
      <p:sp>
        <p:nvSpPr>
          <p:cNvPr id="15" name="Retângulo 14">
            <a:extLst>
              <a:ext uri="{FF2B5EF4-FFF2-40B4-BE49-F238E27FC236}">
                <a16:creationId xmlns:a16="http://schemas.microsoft.com/office/drawing/2014/main" id="{4459C065-438B-432D-926F-865C7290D971}"/>
              </a:ext>
            </a:extLst>
          </p:cNvPr>
          <p:cNvSpPr/>
          <p:nvPr/>
        </p:nvSpPr>
        <p:spPr>
          <a:xfrm>
            <a:off x="4626997" y="4764067"/>
            <a:ext cx="1454244"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a:t>
            </a:r>
            <a:r>
              <a:rPr lang="pt-BR" b="1" dirty="0">
                <a:solidFill>
                  <a:srgbClr val="FF0000"/>
                </a:solidFill>
                <a:latin typeface="Arial" panose="020B0604020202020204" pitchFamily="34"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 ) Branco</a:t>
            </a:r>
            <a:endParaRPr lang="pt-BR" dirty="0"/>
          </a:p>
        </p:txBody>
      </p:sp>
      <p:sp>
        <p:nvSpPr>
          <p:cNvPr id="16" name="Retângulo 15">
            <a:extLst>
              <a:ext uri="{FF2B5EF4-FFF2-40B4-BE49-F238E27FC236}">
                <a16:creationId xmlns:a16="http://schemas.microsoft.com/office/drawing/2014/main" id="{EBE6A90B-6214-4487-B5EE-71C3BF392B68}"/>
              </a:ext>
            </a:extLst>
          </p:cNvPr>
          <p:cNvSpPr/>
          <p:nvPr/>
        </p:nvSpPr>
        <p:spPr>
          <a:xfrm>
            <a:off x="4795806" y="2580876"/>
            <a:ext cx="35137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D</a:t>
            </a:r>
            <a:endParaRPr lang="pt-BR" dirty="0"/>
          </a:p>
        </p:txBody>
      </p:sp>
      <p:sp>
        <p:nvSpPr>
          <p:cNvPr id="17" name="Retângulo 16">
            <a:extLst>
              <a:ext uri="{FF2B5EF4-FFF2-40B4-BE49-F238E27FC236}">
                <a16:creationId xmlns:a16="http://schemas.microsoft.com/office/drawing/2014/main" id="{DBF997B0-9422-4879-A7CA-42FA86A49B39}"/>
              </a:ext>
            </a:extLst>
          </p:cNvPr>
          <p:cNvSpPr/>
          <p:nvPr/>
        </p:nvSpPr>
        <p:spPr>
          <a:xfrm>
            <a:off x="4781010" y="3142492"/>
            <a:ext cx="35137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B</a:t>
            </a:r>
            <a:endParaRPr lang="pt-BR" dirty="0"/>
          </a:p>
        </p:txBody>
      </p:sp>
      <p:sp>
        <p:nvSpPr>
          <p:cNvPr id="18" name="Retângulo 17">
            <a:extLst>
              <a:ext uri="{FF2B5EF4-FFF2-40B4-BE49-F238E27FC236}">
                <a16:creationId xmlns:a16="http://schemas.microsoft.com/office/drawing/2014/main" id="{8B3B724E-DCB7-4DCE-A5E6-3FF5C4CED023}"/>
              </a:ext>
            </a:extLst>
          </p:cNvPr>
          <p:cNvSpPr/>
          <p:nvPr/>
        </p:nvSpPr>
        <p:spPr>
          <a:xfrm>
            <a:off x="4781010" y="3692909"/>
            <a:ext cx="35137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A</a:t>
            </a:r>
            <a:endParaRPr lang="pt-BR" dirty="0"/>
          </a:p>
        </p:txBody>
      </p:sp>
      <p:sp>
        <p:nvSpPr>
          <p:cNvPr id="19" name="Retângulo 18">
            <a:extLst>
              <a:ext uri="{FF2B5EF4-FFF2-40B4-BE49-F238E27FC236}">
                <a16:creationId xmlns:a16="http://schemas.microsoft.com/office/drawing/2014/main" id="{C94A5620-2139-4C6E-983B-F001F027191B}"/>
              </a:ext>
            </a:extLst>
          </p:cNvPr>
          <p:cNvSpPr/>
          <p:nvPr/>
        </p:nvSpPr>
        <p:spPr>
          <a:xfrm>
            <a:off x="4781010" y="4243326"/>
            <a:ext cx="33855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E</a:t>
            </a:r>
            <a:endParaRPr lang="pt-BR" dirty="0"/>
          </a:p>
        </p:txBody>
      </p:sp>
      <p:sp>
        <p:nvSpPr>
          <p:cNvPr id="20" name="Retângulo 19">
            <a:extLst>
              <a:ext uri="{FF2B5EF4-FFF2-40B4-BE49-F238E27FC236}">
                <a16:creationId xmlns:a16="http://schemas.microsoft.com/office/drawing/2014/main" id="{94643C4B-13C9-404C-858F-8913BD2F9BCD}"/>
              </a:ext>
            </a:extLst>
          </p:cNvPr>
          <p:cNvSpPr/>
          <p:nvPr/>
        </p:nvSpPr>
        <p:spPr>
          <a:xfrm>
            <a:off x="4774598" y="4778905"/>
            <a:ext cx="35137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C</a:t>
            </a:r>
            <a:endParaRPr lang="pt-BR" dirty="0"/>
          </a:p>
        </p:txBody>
      </p:sp>
    </p:spTree>
    <p:extLst>
      <p:ext uri="{BB962C8B-B14F-4D97-AF65-F5344CB8AC3E}">
        <p14:creationId xmlns:p14="http://schemas.microsoft.com/office/powerpoint/2010/main" val="4101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21D6341-A9D2-49FE-B6B6-662CF5D61BF9}"/>
              </a:ext>
            </a:extLst>
          </p:cNvPr>
          <p:cNvSpPr/>
          <p:nvPr/>
        </p:nvSpPr>
        <p:spPr>
          <a:xfrm>
            <a:off x="191588" y="121622"/>
            <a:ext cx="8281852" cy="2086725"/>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Questão 9) (1 ponto) </a:t>
            </a:r>
            <a:r>
              <a:rPr lang="pt-BR" dirty="0">
                <a:latin typeface="Arial" panose="020B0604020202020204" pitchFamily="34" charset="0"/>
                <a:ea typeface="Times New Roman" panose="02020603050405020304" pitchFamily="18" charset="0"/>
              </a:rPr>
              <a:t>Você já deve ter percebido que se está debaixo da lâmpada de iluminação pública vê muito menos estrelas, ou seja, não vê as menos brilhantes. Na verdade basta estarmos numa região urbana para vermos muito menos estrelas do que numa região rural. O brilho da Lua, principalmente da lua cheia, também nos impede de ver, à noite, as estrelas menos brilhantes, logo vemos menos estrelas.</a:t>
            </a:r>
            <a:endParaRPr lang="pt-BR" dirty="0"/>
          </a:p>
        </p:txBody>
      </p:sp>
      <p:sp>
        <p:nvSpPr>
          <p:cNvPr id="3" name="Retângulo 2">
            <a:extLst>
              <a:ext uri="{FF2B5EF4-FFF2-40B4-BE49-F238E27FC236}">
                <a16:creationId xmlns:a16="http://schemas.microsoft.com/office/drawing/2014/main" id="{08B54B69-C919-4365-BA3F-09485A85A645}"/>
              </a:ext>
            </a:extLst>
          </p:cNvPr>
          <p:cNvSpPr/>
          <p:nvPr/>
        </p:nvSpPr>
        <p:spPr>
          <a:xfrm>
            <a:off x="196662" y="2119260"/>
            <a:ext cx="11520256" cy="1065548"/>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9a) (0,5 ponto) </a:t>
            </a:r>
            <a:r>
              <a:rPr lang="pt-BR" dirty="0">
                <a:latin typeface="Arial" panose="020B0604020202020204" pitchFamily="34" charset="0"/>
                <a:ea typeface="Times New Roman" panose="02020603050405020304" pitchFamily="18" charset="0"/>
              </a:rPr>
              <a:t>A iluminação pública e de jardim malfeita, nos impede de ver as estrelas mais fracas. Se continuarmos assim, no futuro não veremos nenhuma estrela. </a:t>
            </a:r>
            <a:endParaRPr lang="pt-BR" dirty="0">
              <a:latin typeface="Times New Roman" panose="02020603050405020304" pitchFamily="18" charset="0"/>
              <a:ea typeface="Times New Roman" panose="02020603050405020304" pitchFamily="18" charset="0"/>
            </a:endParaRPr>
          </a:p>
          <a:p>
            <a:pPr algn="just">
              <a:lnSpc>
                <a:spcPct val="120000"/>
              </a:lnSpc>
            </a:pPr>
            <a:r>
              <a:rPr lang="pt-BR" dirty="0">
                <a:latin typeface="Arial" panose="020B0604020202020204" pitchFamily="34" charset="0"/>
                <a:ea typeface="Times New Roman" panose="02020603050405020304" pitchFamily="18" charset="0"/>
              </a:rPr>
              <a:t>Coloque um grande </a:t>
            </a:r>
            <a:r>
              <a:rPr lang="pt-BR" b="1" dirty="0">
                <a:effectLst/>
                <a:latin typeface="Arial" panose="020B0604020202020204" pitchFamily="34" charset="0"/>
                <a:ea typeface="Times New Roman" panose="02020603050405020304" pitchFamily="18" charset="0"/>
              </a:rPr>
              <a:t>X</a:t>
            </a:r>
            <a:r>
              <a:rPr lang="pt-BR" dirty="0">
                <a:latin typeface="Arial" panose="020B0604020202020204" pitchFamily="34" charset="0"/>
                <a:ea typeface="Times New Roman" panose="02020603050405020304" pitchFamily="18" charset="0"/>
              </a:rPr>
              <a:t> sobre a luminária que não desperdiça luz, pois ilumina só o chão. </a:t>
            </a:r>
            <a:endParaRPr lang="pt-BR" dirty="0"/>
          </a:p>
        </p:txBody>
      </p:sp>
      <p:pic>
        <p:nvPicPr>
          <p:cNvPr id="5" name="Imagem 4" descr="b luminarias">
            <a:extLst>
              <a:ext uri="{FF2B5EF4-FFF2-40B4-BE49-F238E27FC236}">
                <a16:creationId xmlns:a16="http://schemas.microsoft.com/office/drawing/2014/main" id="{4B4E81EB-C4F1-4175-91FD-BF7F22BC0426}"/>
              </a:ext>
            </a:extLst>
          </p:cNvPr>
          <p:cNvPicPr/>
          <p:nvPr/>
        </p:nvPicPr>
        <p:blipFill>
          <a:blip r:embed="rId2" cstate="print">
            <a:extLst>
              <a:ext uri="{28A0092B-C50C-407E-A947-70E740481C1C}">
                <a14:useLocalDpi xmlns:a14="http://schemas.microsoft.com/office/drawing/2010/main" val="0"/>
              </a:ext>
            </a:extLst>
          </a:blip>
          <a:srcRect l="2290" t="4776" r="1920" b="5269"/>
          <a:stretch>
            <a:fillRect/>
          </a:stretch>
        </p:blipFill>
        <p:spPr bwMode="auto">
          <a:xfrm>
            <a:off x="2476442" y="3229593"/>
            <a:ext cx="6749344" cy="1446910"/>
          </a:xfrm>
          <a:prstGeom prst="rect">
            <a:avLst/>
          </a:prstGeom>
          <a:noFill/>
          <a:ln>
            <a:noFill/>
          </a:ln>
        </p:spPr>
      </p:pic>
      <p:sp>
        <p:nvSpPr>
          <p:cNvPr id="6" name="Retângulo 5">
            <a:extLst>
              <a:ext uri="{FF2B5EF4-FFF2-40B4-BE49-F238E27FC236}">
                <a16:creationId xmlns:a16="http://schemas.microsoft.com/office/drawing/2014/main" id="{EA7C3AF2-9352-4811-B58C-79B8F86DAE2A}"/>
              </a:ext>
            </a:extLst>
          </p:cNvPr>
          <p:cNvSpPr/>
          <p:nvPr/>
        </p:nvSpPr>
        <p:spPr>
          <a:xfrm>
            <a:off x="1504216" y="4642922"/>
            <a:ext cx="8649979" cy="757130"/>
          </a:xfrm>
          <a:prstGeom prst="rect">
            <a:avLst/>
          </a:prstGeom>
        </p:spPr>
        <p:txBody>
          <a:bodyPr wrap="square">
            <a:spAutoFit/>
          </a:bodyPr>
          <a:lstStyle/>
          <a:p>
            <a:pPr algn="ctr">
              <a:lnSpc>
                <a:spcPct val="120000"/>
              </a:lnSpc>
            </a:pPr>
            <a:r>
              <a:rPr lang="pt-BR" b="1" i="1" dirty="0">
                <a:latin typeface="Arial" panose="020B0604020202020204" pitchFamily="34" charset="0"/>
                <a:ea typeface="Times New Roman" panose="02020603050405020304" pitchFamily="18" charset="0"/>
              </a:rPr>
              <a:t>Observação:</a:t>
            </a:r>
            <a:r>
              <a:rPr lang="pt-BR" i="1" dirty="0">
                <a:latin typeface="Arial" panose="020B0604020202020204" pitchFamily="34" charset="0"/>
                <a:ea typeface="Times New Roman" panose="02020603050405020304" pitchFamily="18" charset="0"/>
              </a:rPr>
              <a:t> Se na sua casa tem luminária assim, explique para seus pais que eles estão desperdiçando energia, gastando mais dinheiro e poluindo o céu!</a:t>
            </a:r>
            <a:endParaRPr lang="pt-BR" dirty="0"/>
          </a:p>
        </p:txBody>
      </p:sp>
      <p:grpSp>
        <p:nvGrpSpPr>
          <p:cNvPr id="7" name="Grupo 15">
            <a:extLst>
              <a:ext uri="{FF2B5EF4-FFF2-40B4-BE49-F238E27FC236}">
                <a16:creationId xmlns:a16="http://schemas.microsoft.com/office/drawing/2014/main" id="{D3208803-4516-4209-9C83-BED7023B4C99}"/>
              </a:ext>
            </a:extLst>
          </p:cNvPr>
          <p:cNvGrpSpPr/>
          <p:nvPr/>
        </p:nvGrpSpPr>
        <p:grpSpPr>
          <a:xfrm>
            <a:off x="4063481" y="3562325"/>
            <a:ext cx="795902" cy="905171"/>
            <a:chOff x="0" y="0"/>
            <a:chExt cx="452755" cy="620202"/>
          </a:xfrm>
        </p:grpSpPr>
        <p:cxnSp>
          <p:nvCxnSpPr>
            <p:cNvPr id="8" name="Conector reto 7">
              <a:extLst>
                <a:ext uri="{FF2B5EF4-FFF2-40B4-BE49-F238E27FC236}">
                  <a16:creationId xmlns:a16="http://schemas.microsoft.com/office/drawing/2014/main" id="{7C534895-0539-44C9-867E-5F662F6848B4}"/>
                </a:ext>
              </a:extLst>
            </p:cNvPr>
            <p:cNvCxnSpPr/>
            <p:nvPr/>
          </p:nvCxnSpPr>
          <p:spPr>
            <a:xfrm>
              <a:off x="0" y="0"/>
              <a:ext cx="452755" cy="619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612D2B98-6187-4780-BA3A-35D5425682B0}"/>
                </a:ext>
              </a:extLst>
            </p:cNvPr>
            <p:cNvCxnSpPr/>
            <p:nvPr/>
          </p:nvCxnSpPr>
          <p:spPr>
            <a:xfrm flipH="1">
              <a:off x="103367" y="0"/>
              <a:ext cx="286247" cy="6202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Retângulo 9">
            <a:extLst>
              <a:ext uri="{FF2B5EF4-FFF2-40B4-BE49-F238E27FC236}">
                <a16:creationId xmlns:a16="http://schemas.microsoft.com/office/drawing/2014/main" id="{E3E0FCED-2B9F-4FC1-A5F6-4697CF00F8CB}"/>
              </a:ext>
            </a:extLst>
          </p:cNvPr>
          <p:cNvSpPr/>
          <p:nvPr/>
        </p:nvSpPr>
        <p:spPr>
          <a:xfrm>
            <a:off x="133674" y="5393199"/>
            <a:ext cx="11875448" cy="757130"/>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9b) (0,5 ponto - 0,25 ponto cada acerto) </a:t>
            </a:r>
            <a:r>
              <a:rPr lang="pt-BR" dirty="0">
                <a:latin typeface="Arial" panose="020B0604020202020204" pitchFamily="34" charset="0"/>
                <a:ea typeface="Times New Roman" panose="02020603050405020304" pitchFamily="18" charset="0"/>
              </a:rPr>
              <a:t>Escreva, abaixo, mais duas fontes de poluição luminosa diferente da iluminação pública inadequada e da poluição luminosa dos jardins das casas.</a:t>
            </a:r>
            <a:endParaRPr lang="pt-BR" dirty="0"/>
          </a:p>
        </p:txBody>
      </p:sp>
      <p:sp>
        <p:nvSpPr>
          <p:cNvPr id="11" name="Retângulo 10">
            <a:extLst>
              <a:ext uri="{FF2B5EF4-FFF2-40B4-BE49-F238E27FC236}">
                <a16:creationId xmlns:a16="http://schemas.microsoft.com/office/drawing/2014/main" id="{2116EDAA-4836-46B2-A841-8FD776C264FB}"/>
              </a:ext>
            </a:extLst>
          </p:cNvPr>
          <p:cNvSpPr/>
          <p:nvPr/>
        </p:nvSpPr>
        <p:spPr>
          <a:xfrm>
            <a:off x="1169994" y="6335039"/>
            <a:ext cx="696857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9b</a:t>
            </a:r>
            <a:r>
              <a:rPr lang="pt-PT" b="1" dirty="0" smtClean="0">
                <a:latin typeface="Arial" panose="020B0604020202020204" pitchFamily="34" charset="0"/>
                <a:ea typeface="Times New Roman" panose="02020603050405020304" pitchFamily="18" charset="0"/>
                <a:cs typeface="Arial" panose="020B0604020202020204" pitchFamily="34" charset="0"/>
              </a:rPr>
              <a:t>): </a:t>
            </a:r>
            <a:r>
              <a:rPr lang="pt-PT" dirty="0" smtClean="0">
                <a:latin typeface="Arial" panose="020B0604020202020204" pitchFamily="34" charset="0"/>
                <a:ea typeface="Times New Roman" panose="02020603050405020304" pitchFamily="18" charset="0"/>
                <a:cs typeface="Arial" panose="020B0604020202020204" pitchFamily="34" charset="0"/>
              </a:rPr>
              <a:t>_ _ _ _ _ _ _ _ _ _ _  e _ _ _ _ _ _ _ _ _ _ _ _ _ _ _</a:t>
            </a:r>
            <a:endParaRPr lang="pt-BR"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0AE3CCBD-399E-4B0F-BCE1-D85A752F8697}"/>
              </a:ext>
            </a:extLst>
          </p:cNvPr>
          <p:cNvSpPr/>
          <p:nvPr/>
        </p:nvSpPr>
        <p:spPr>
          <a:xfrm>
            <a:off x="2812802" y="6299435"/>
            <a:ext cx="2121093"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Faróis dos carros</a:t>
            </a:r>
            <a:endParaRPr lang="pt-BR"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B3A22DEE-C64F-4995-9F61-CBD0E58317C0}"/>
              </a:ext>
            </a:extLst>
          </p:cNvPr>
          <p:cNvSpPr/>
          <p:nvPr/>
        </p:nvSpPr>
        <p:spPr>
          <a:xfrm>
            <a:off x="5222084" y="6291663"/>
            <a:ext cx="263405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Placas de propaganda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9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418CD3D-B6EC-4078-A438-2D4A4E7B5D1F}"/>
              </a:ext>
            </a:extLst>
          </p:cNvPr>
          <p:cNvSpPr/>
          <p:nvPr/>
        </p:nvSpPr>
        <p:spPr>
          <a:xfrm>
            <a:off x="188259" y="59367"/>
            <a:ext cx="8355106" cy="2252924"/>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Questão 10) (1 ponto)</a:t>
            </a:r>
            <a:r>
              <a:rPr lang="pt-BR" dirty="0">
                <a:latin typeface="Arial" panose="020B0604020202020204" pitchFamily="34" charset="0"/>
                <a:ea typeface="Times New Roman" panose="02020603050405020304" pitchFamily="18" charset="0"/>
              </a:rPr>
              <a:t> Para produzir corrente elétrica (movimentar coletivamente os elétrons nos condutores) só precisamos girar um ímã permanente próximo de uma bobina feita com fios, por exemplo, de cobre (bobina é um fio enrolado com as pontas unidas). Também se pode girar a bobina e o ímã ficar parado, ou até mesmo girar ambos, desde que próximos entre si. Tudo o que precisamos é usar a natureza para girar o ímã, ou </a:t>
            </a:r>
            <a:r>
              <a:rPr lang="pt-BR" dirty="0" smtClean="0">
                <a:latin typeface="Arial" panose="020B0604020202020204" pitchFamily="34" charset="0"/>
                <a:ea typeface="Times New Roman" panose="02020603050405020304" pitchFamily="18" charset="0"/>
              </a:rPr>
              <a:t>a bobina,</a:t>
            </a:r>
            <a:endParaRPr lang="pt-BR" dirty="0"/>
          </a:p>
        </p:txBody>
      </p:sp>
      <p:sp>
        <p:nvSpPr>
          <p:cNvPr id="5" name="Retângulo 4">
            <a:extLst>
              <a:ext uri="{FF2B5EF4-FFF2-40B4-BE49-F238E27FC236}">
                <a16:creationId xmlns:a16="http://schemas.microsoft.com/office/drawing/2014/main" id="{D1CF99A5-2B8D-447E-A153-EBD057DC7D80}"/>
              </a:ext>
            </a:extLst>
          </p:cNvPr>
          <p:cNvSpPr/>
          <p:nvPr/>
        </p:nvSpPr>
        <p:spPr>
          <a:xfrm>
            <a:off x="175482" y="2188311"/>
            <a:ext cx="11756541" cy="1892826"/>
          </a:xfrm>
          <a:prstGeom prst="rect">
            <a:avLst/>
          </a:prstGeom>
        </p:spPr>
        <p:txBody>
          <a:bodyPr wrap="square">
            <a:spAutoFit/>
          </a:bodyPr>
          <a:lstStyle/>
          <a:p>
            <a:pPr algn="just">
              <a:lnSpc>
                <a:spcPct val="130000"/>
              </a:lnSpc>
            </a:pPr>
            <a:r>
              <a:rPr lang="pt-BR" dirty="0" smtClean="0">
                <a:latin typeface="Arial" panose="020B0604020202020204" pitchFamily="34" charset="0"/>
                <a:ea typeface="Times New Roman" panose="02020603050405020304" pitchFamily="18" charset="0"/>
              </a:rPr>
              <a:t>ou </a:t>
            </a:r>
            <a:r>
              <a:rPr lang="pt-BR" dirty="0">
                <a:latin typeface="Arial" panose="020B0604020202020204" pitchFamily="34" charset="0"/>
                <a:ea typeface="Times New Roman" panose="02020603050405020304" pitchFamily="18" charset="0"/>
              </a:rPr>
              <a:t>ambos para gerar corrente elétrica. Podemos girar o ímã usando os </a:t>
            </a:r>
            <a:r>
              <a:rPr lang="pt-BR" u="sng" dirty="0">
                <a:latin typeface="Arial" panose="020B0604020202020204" pitchFamily="34" charset="0"/>
                <a:ea typeface="Times New Roman" panose="02020603050405020304" pitchFamily="18" charset="0"/>
              </a:rPr>
              <a:t>ventos</a:t>
            </a:r>
            <a:r>
              <a:rPr lang="pt-BR" dirty="0">
                <a:latin typeface="Arial" panose="020B0604020202020204" pitchFamily="34" charset="0"/>
                <a:ea typeface="Times New Roman" panose="02020603050405020304" pitchFamily="18" charset="0"/>
              </a:rPr>
              <a:t> e chamamos a energia assim gerada de energia eólica. Podemos girar o ímã usando o vapor d’água aquecido pela queima de </a:t>
            </a:r>
            <a:r>
              <a:rPr lang="pt-BR" u="sng" dirty="0">
                <a:latin typeface="Arial" panose="020B0604020202020204" pitchFamily="34" charset="0"/>
                <a:ea typeface="Times New Roman" panose="02020603050405020304" pitchFamily="18" charset="0"/>
              </a:rPr>
              <a:t>carvão</a:t>
            </a:r>
            <a:r>
              <a:rPr lang="pt-BR" dirty="0">
                <a:latin typeface="Arial" panose="020B0604020202020204" pitchFamily="34" charset="0"/>
                <a:ea typeface="Times New Roman" panose="02020603050405020304" pitchFamily="18" charset="0"/>
              </a:rPr>
              <a:t>, de </a:t>
            </a:r>
            <a:r>
              <a:rPr lang="pt-BR" u="sng" dirty="0">
                <a:latin typeface="Arial" panose="020B0604020202020204" pitchFamily="34" charset="0"/>
                <a:ea typeface="Times New Roman" panose="02020603050405020304" pitchFamily="18" charset="0"/>
              </a:rPr>
              <a:t>madeira</a:t>
            </a:r>
            <a:r>
              <a:rPr lang="pt-BR" dirty="0">
                <a:latin typeface="Arial" panose="020B0604020202020204" pitchFamily="34" charset="0"/>
                <a:ea typeface="Times New Roman" panose="02020603050405020304" pitchFamily="18" charset="0"/>
              </a:rPr>
              <a:t>, de </a:t>
            </a:r>
            <a:r>
              <a:rPr lang="pt-BR" u="sng" dirty="0">
                <a:latin typeface="Arial" panose="020B0604020202020204" pitchFamily="34" charset="0"/>
                <a:ea typeface="Times New Roman" panose="02020603050405020304" pitchFamily="18" charset="0"/>
              </a:rPr>
              <a:t>óleo diesel</a:t>
            </a:r>
            <a:r>
              <a:rPr lang="pt-BR" dirty="0">
                <a:latin typeface="Arial" panose="020B0604020202020204" pitchFamily="34" charset="0"/>
                <a:ea typeface="Times New Roman" panose="02020603050405020304" pitchFamily="18" charset="0"/>
              </a:rPr>
              <a:t>, </a:t>
            </a:r>
            <a:r>
              <a:rPr lang="pt-BR" dirty="0" smtClean="0">
                <a:latin typeface="Arial" panose="020B0604020202020204" pitchFamily="34" charset="0"/>
                <a:ea typeface="Times New Roman" panose="02020603050405020304" pitchFamily="18" charset="0"/>
              </a:rPr>
              <a:t>de </a:t>
            </a:r>
            <a:r>
              <a:rPr lang="pt-BR" u="sng" dirty="0">
                <a:latin typeface="Arial" panose="020B0604020202020204" pitchFamily="34" charset="0"/>
                <a:ea typeface="Times New Roman" panose="02020603050405020304" pitchFamily="18" charset="0"/>
              </a:rPr>
              <a:t>gás natural</a:t>
            </a:r>
            <a:r>
              <a:rPr lang="pt-BR" dirty="0">
                <a:latin typeface="Arial" panose="020B0604020202020204" pitchFamily="34" charset="0"/>
                <a:ea typeface="Times New Roman" panose="02020603050405020304" pitchFamily="18" charset="0"/>
              </a:rPr>
              <a:t>, de </a:t>
            </a:r>
            <a:r>
              <a:rPr lang="pt-BR" u="sng" dirty="0">
                <a:latin typeface="Arial" panose="020B0604020202020204" pitchFamily="34" charset="0"/>
                <a:ea typeface="Times New Roman" panose="02020603050405020304" pitchFamily="18" charset="0"/>
              </a:rPr>
              <a:t>gás de biomassa</a:t>
            </a:r>
            <a:r>
              <a:rPr lang="pt-BR" dirty="0">
                <a:latin typeface="Arial" panose="020B0604020202020204" pitchFamily="34" charset="0"/>
                <a:ea typeface="Times New Roman" panose="02020603050405020304" pitchFamily="18" charset="0"/>
              </a:rPr>
              <a:t> ou pelo vapor d’água aquecido pela fissão de </a:t>
            </a:r>
            <a:r>
              <a:rPr lang="pt-BR" u="sng" dirty="0">
                <a:latin typeface="Arial" panose="020B0604020202020204" pitchFamily="34" charset="0"/>
                <a:ea typeface="Times New Roman" panose="02020603050405020304" pitchFamily="18" charset="0"/>
              </a:rPr>
              <a:t>urânio</a:t>
            </a:r>
            <a:r>
              <a:rPr lang="pt-BR" dirty="0">
                <a:latin typeface="Arial" panose="020B0604020202020204" pitchFamily="34" charset="0"/>
                <a:ea typeface="Times New Roman" panose="02020603050405020304" pitchFamily="18" charset="0"/>
              </a:rPr>
              <a:t> ou, ainda, pela </a:t>
            </a:r>
            <a:r>
              <a:rPr lang="pt-BR" u="sng" dirty="0">
                <a:latin typeface="Arial" panose="020B0604020202020204" pitchFamily="34" charset="0"/>
                <a:ea typeface="Times New Roman" panose="02020603050405020304" pitchFamily="18" charset="0"/>
              </a:rPr>
              <a:t>queda d’água</a:t>
            </a:r>
            <a:r>
              <a:rPr lang="pt-BR" dirty="0">
                <a:latin typeface="Arial" panose="020B0604020202020204" pitchFamily="34" charset="0"/>
                <a:ea typeface="Times New Roman" panose="02020603050405020304" pitchFamily="18" charset="0"/>
              </a:rPr>
              <a:t>, </a:t>
            </a:r>
            <a:r>
              <a:rPr lang="pt-BR" u="sng" dirty="0">
                <a:latin typeface="Arial" panose="020B0604020202020204" pitchFamily="34" charset="0"/>
                <a:ea typeface="Times New Roman" panose="02020603050405020304" pitchFamily="18" charset="0"/>
              </a:rPr>
              <a:t>marés</a:t>
            </a:r>
            <a:r>
              <a:rPr lang="pt-BR" dirty="0">
                <a:latin typeface="Arial" panose="020B0604020202020204" pitchFamily="34" charset="0"/>
                <a:ea typeface="Times New Roman" panose="02020603050405020304" pitchFamily="18" charset="0"/>
              </a:rPr>
              <a:t>, etc. Podemos usar o </a:t>
            </a:r>
            <a:r>
              <a:rPr lang="pt-BR" u="sng" dirty="0">
                <a:latin typeface="Arial" panose="020B0604020202020204" pitchFamily="34" charset="0"/>
                <a:ea typeface="Times New Roman" panose="02020603050405020304" pitchFamily="18" charset="0"/>
              </a:rPr>
              <a:t>Sol</a:t>
            </a:r>
            <a:r>
              <a:rPr lang="pt-BR" dirty="0">
                <a:latin typeface="Arial" panose="020B0604020202020204" pitchFamily="34" charset="0"/>
                <a:ea typeface="Times New Roman" panose="02020603050405020304" pitchFamily="18" charset="0"/>
              </a:rPr>
              <a:t> para gerar energia, porém de forma diferente daquela acima explicada.</a:t>
            </a:r>
            <a:endParaRPr lang="pt-BR" dirty="0"/>
          </a:p>
        </p:txBody>
      </p:sp>
      <p:sp>
        <p:nvSpPr>
          <p:cNvPr id="6" name="Retângulo 5">
            <a:extLst>
              <a:ext uri="{FF2B5EF4-FFF2-40B4-BE49-F238E27FC236}">
                <a16:creationId xmlns:a16="http://schemas.microsoft.com/office/drawing/2014/main" id="{A323CA09-2510-418E-8603-CCDA23950B60}"/>
              </a:ext>
            </a:extLst>
          </p:cNvPr>
          <p:cNvSpPr/>
          <p:nvPr/>
        </p:nvSpPr>
        <p:spPr>
          <a:xfrm>
            <a:off x="211340" y="4095071"/>
            <a:ext cx="11536366" cy="781624"/>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Pergunta 10) (0,1 ponto cada acerto)</a:t>
            </a:r>
            <a:r>
              <a:rPr lang="pt-BR" dirty="0">
                <a:latin typeface="Arial" panose="020B0604020202020204" pitchFamily="34" charset="0"/>
                <a:ea typeface="Times New Roman" panose="02020603050405020304" pitchFamily="18" charset="0"/>
              </a:rPr>
              <a:t> Separe as “fontes” de energia acima </a:t>
            </a:r>
            <a:r>
              <a:rPr lang="pt-BR" u="sng" dirty="0">
                <a:latin typeface="Arial" panose="020B0604020202020204" pitchFamily="34" charset="0"/>
                <a:ea typeface="Times New Roman" panose="02020603050405020304" pitchFamily="18" charset="0"/>
              </a:rPr>
              <a:t>grifadas</a:t>
            </a:r>
            <a:r>
              <a:rPr lang="pt-BR" dirty="0">
                <a:latin typeface="Arial" panose="020B0604020202020204" pitchFamily="34" charset="0"/>
                <a:ea typeface="Times New Roman" panose="02020603050405020304" pitchFamily="18" charset="0"/>
              </a:rPr>
              <a:t> entre aquelas que são renováveis e aquelas que não são renováveis.</a:t>
            </a:r>
            <a:endParaRPr lang="pt-BR" dirty="0"/>
          </a:p>
        </p:txBody>
      </p:sp>
      <p:sp>
        <p:nvSpPr>
          <p:cNvPr id="7" name="Retângulo 6">
            <a:extLst>
              <a:ext uri="{FF2B5EF4-FFF2-40B4-BE49-F238E27FC236}">
                <a16:creationId xmlns:a16="http://schemas.microsoft.com/office/drawing/2014/main" id="{DB57BC7D-9B8B-490C-BE8F-ED091302FFD6}"/>
              </a:ext>
            </a:extLst>
          </p:cNvPr>
          <p:cNvSpPr/>
          <p:nvPr/>
        </p:nvSpPr>
        <p:spPr>
          <a:xfrm>
            <a:off x="238600" y="5031896"/>
            <a:ext cx="9721186" cy="369332"/>
          </a:xfrm>
          <a:prstGeom prst="rect">
            <a:avLst/>
          </a:prstGeom>
        </p:spPr>
        <p:txBody>
          <a:bodyPr wrap="square">
            <a:spAutoFit/>
          </a:bodyPr>
          <a:lstStyle/>
          <a:p>
            <a:r>
              <a:rPr lang="pt-BR" b="1" dirty="0">
                <a:latin typeface="Arial" panose="020B0604020202020204" pitchFamily="34" charset="0"/>
                <a:ea typeface="Times New Roman" panose="02020603050405020304" pitchFamily="18" charset="0"/>
              </a:rPr>
              <a:t>Não renováveis</a:t>
            </a:r>
            <a:r>
              <a:rPr lang="pt-BR" dirty="0">
                <a:latin typeface="Arial" panose="020B0604020202020204" pitchFamily="34" charset="0"/>
                <a:ea typeface="Times New Roman" panose="02020603050405020304" pitchFamily="18" charset="0"/>
              </a:rPr>
              <a:t>: _ _ _ _ _ _ _ _ _ _ _ _ _ _ _ _ _ _ _ _ _ _ _ _ _ _ _ _ _ _ _ _ _ _ _ _ </a:t>
            </a:r>
            <a:r>
              <a:rPr lang="pt-BR" dirty="0" smtClean="0">
                <a:latin typeface="Arial" panose="020B0604020202020204" pitchFamily="34" charset="0"/>
                <a:ea typeface="Times New Roman" panose="02020603050405020304" pitchFamily="18" charset="0"/>
              </a:rPr>
              <a:t>_ </a:t>
            </a:r>
            <a:endParaRPr lang="pt-BR" dirty="0"/>
          </a:p>
        </p:txBody>
      </p:sp>
      <p:sp>
        <p:nvSpPr>
          <p:cNvPr id="8" name="Retângulo 7">
            <a:extLst>
              <a:ext uri="{FF2B5EF4-FFF2-40B4-BE49-F238E27FC236}">
                <a16:creationId xmlns:a16="http://schemas.microsoft.com/office/drawing/2014/main" id="{CCFDFDF4-238B-4031-A3BE-CC9FA88D4AAB}"/>
              </a:ext>
            </a:extLst>
          </p:cNvPr>
          <p:cNvSpPr/>
          <p:nvPr/>
        </p:nvSpPr>
        <p:spPr>
          <a:xfrm>
            <a:off x="244005" y="5650488"/>
            <a:ext cx="9581307" cy="369332"/>
          </a:xfrm>
          <a:prstGeom prst="rect">
            <a:avLst/>
          </a:prstGeom>
        </p:spPr>
        <p:txBody>
          <a:bodyPr wrap="square">
            <a:spAutoFit/>
          </a:bodyPr>
          <a:lstStyle/>
          <a:p>
            <a:r>
              <a:rPr lang="pt-BR" b="1" dirty="0">
                <a:latin typeface="Arial" panose="020B0604020202020204" pitchFamily="34" charset="0"/>
                <a:ea typeface="Times New Roman" panose="02020603050405020304" pitchFamily="18" charset="0"/>
              </a:rPr>
              <a:t>Renováveis</a:t>
            </a:r>
            <a:r>
              <a:rPr lang="pt-BR" dirty="0" smtClean="0">
                <a:latin typeface="Arial" panose="020B0604020202020204" pitchFamily="34" charset="0"/>
                <a:ea typeface="Times New Roman" panose="02020603050405020304" pitchFamily="18" charset="0"/>
              </a:rPr>
              <a:t>: _ _ _ _ _ _ _ _ _ _ _ _ _ _ _ _ _ _ _ _ _ _ _ _ _ _ _ _ _ _ _ _ _ _ _ _ _ _ _ </a:t>
            </a:r>
            <a:endParaRPr lang="pt-BR" dirty="0"/>
          </a:p>
        </p:txBody>
      </p:sp>
      <p:sp>
        <p:nvSpPr>
          <p:cNvPr id="9" name="Retângulo 8">
            <a:extLst>
              <a:ext uri="{FF2B5EF4-FFF2-40B4-BE49-F238E27FC236}">
                <a16:creationId xmlns:a16="http://schemas.microsoft.com/office/drawing/2014/main" id="{B9BA1939-D965-4FB2-A848-D7B87B0E2AFB}"/>
              </a:ext>
            </a:extLst>
          </p:cNvPr>
          <p:cNvSpPr/>
          <p:nvPr/>
        </p:nvSpPr>
        <p:spPr>
          <a:xfrm>
            <a:off x="2198260" y="5005009"/>
            <a:ext cx="1031051"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Carvão,</a:t>
            </a:r>
            <a:endParaRPr lang="pt-BR" dirty="0"/>
          </a:p>
        </p:txBody>
      </p:sp>
      <p:sp>
        <p:nvSpPr>
          <p:cNvPr id="10" name="Retângulo 9">
            <a:extLst>
              <a:ext uri="{FF2B5EF4-FFF2-40B4-BE49-F238E27FC236}">
                <a16:creationId xmlns:a16="http://schemas.microsoft.com/office/drawing/2014/main" id="{54799506-AA9D-4349-B0CE-8C17C4789B9C}"/>
              </a:ext>
            </a:extLst>
          </p:cNvPr>
          <p:cNvSpPr/>
          <p:nvPr/>
        </p:nvSpPr>
        <p:spPr>
          <a:xfrm>
            <a:off x="3099500" y="5004205"/>
            <a:ext cx="1441420"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óleo diesel,</a:t>
            </a:r>
            <a:endParaRPr lang="pt-BR" dirty="0"/>
          </a:p>
        </p:txBody>
      </p:sp>
      <p:sp>
        <p:nvSpPr>
          <p:cNvPr id="11" name="Retângulo 10">
            <a:extLst>
              <a:ext uri="{FF2B5EF4-FFF2-40B4-BE49-F238E27FC236}">
                <a16:creationId xmlns:a16="http://schemas.microsoft.com/office/drawing/2014/main" id="{180102B0-6F77-4E6D-BA9B-034B7D2EBA8B}"/>
              </a:ext>
            </a:extLst>
          </p:cNvPr>
          <p:cNvSpPr/>
          <p:nvPr/>
        </p:nvSpPr>
        <p:spPr>
          <a:xfrm>
            <a:off x="4387856" y="5005009"/>
            <a:ext cx="1479892"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gás natural,</a:t>
            </a:r>
            <a:endParaRPr lang="pt-BR" dirty="0"/>
          </a:p>
        </p:txBody>
      </p:sp>
      <p:sp>
        <p:nvSpPr>
          <p:cNvPr id="12" name="Retângulo 11">
            <a:extLst>
              <a:ext uri="{FF2B5EF4-FFF2-40B4-BE49-F238E27FC236}">
                <a16:creationId xmlns:a16="http://schemas.microsoft.com/office/drawing/2014/main" id="{8C9C3588-40AC-4322-8A33-40F71CC03A1B}"/>
              </a:ext>
            </a:extLst>
          </p:cNvPr>
          <p:cNvSpPr/>
          <p:nvPr/>
        </p:nvSpPr>
        <p:spPr>
          <a:xfrm>
            <a:off x="5699465" y="5004205"/>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urânio.</a:t>
            </a:r>
            <a:endParaRPr lang="pt-BR" dirty="0"/>
          </a:p>
        </p:txBody>
      </p:sp>
      <p:sp>
        <p:nvSpPr>
          <p:cNvPr id="13" name="Retângulo 12">
            <a:extLst>
              <a:ext uri="{FF2B5EF4-FFF2-40B4-BE49-F238E27FC236}">
                <a16:creationId xmlns:a16="http://schemas.microsoft.com/office/drawing/2014/main" id="{53550D72-A05E-4601-A341-CD6C1FE29685}"/>
              </a:ext>
            </a:extLst>
          </p:cNvPr>
          <p:cNvSpPr/>
          <p:nvPr/>
        </p:nvSpPr>
        <p:spPr>
          <a:xfrm>
            <a:off x="1955207" y="5614629"/>
            <a:ext cx="100546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Ventos,</a:t>
            </a:r>
            <a:endParaRPr lang="pt-BR" dirty="0"/>
          </a:p>
        </p:txBody>
      </p:sp>
      <p:sp>
        <p:nvSpPr>
          <p:cNvPr id="14" name="Retângulo 13">
            <a:extLst>
              <a:ext uri="{FF2B5EF4-FFF2-40B4-BE49-F238E27FC236}">
                <a16:creationId xmlns:a16="http://schemas.microsoft.com/office/drawing/2014/main" id="{DD6AE1A9-FE42-4CAE-8AD7-631D6F3E0F5E}"/>
              </a:ext>
            </a:extLst>
          </p:cNvPr>
          <p:cNvSpPr/>
          <p:nvPr/>
        </p:nvSpPr>
        <p:spPr>
          <a:xfrm>
            <a:off x="2814938" y="5614629"/>
            <a:ext cx="1864613"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quedas d’água,</a:t>
            </a:r>
            <a:endParaRPr lang="pt-BR" dirty="0"/>
          </a:p>
        </p:txBody>
      </p:sp>
      <p:sp>
        <p:nvSpPr>
          <p:cNvPr id="15" name="Retângulo 14">
            <a:extLst>
              <a:ext uri="{FF2B5EF4-FFF2-40B4-BE49-F238E27FC236}">
                <a16:creationId xmlns:a16="http://schemas.microsoft.com/office/drawing/2014/main" id="{6785BE14-EE94-4761-8A7C-893CD4A47A6D}"/>
              </a:ext>
            </a:extLst>
          </p:cNvPr>
          <p:cNvSpPr/>
          <p:nvPr/>
        </p:nvSpPr>
        <p:spPr>
          <a:xfrm>
            <a:off x="4512928" y="5613021"/>
            <a:ext cx="92845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marés,</a:t>
            </a:r>
            <a:endParaRPr lang="pt-BR" dirty="0"/>
          </a:p>
        </p:txBody>
      </p:sp>
      <p:sp>
        <p:nvSpPr>
          <p:cNvPr id="16" name="Retângulo 15">
            <a:extLst>
              <a:ext uri="{FF2B5EF4-FFF2-40B4-BE49-F238E27FC236}">
                <a16:creationId xmlns:a16="http://schemas.microsoft.com/office/drawing/2014/main" id="{E5658375-4411-4D0A-9368-44253886CAFD}"/>
              </a:ext>
            </a:extLst>
          </p:cNvPr>
          <p:cNvSpPr/>
          <p:nvPr/>
        </p:nvSpPr>
        <p:spPr>
          <a:xfrm>
            <a:off x="5296778" y="5611413"/>
            <a:ext cx="787460"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solar,</a:t>
            </a:r>
            <a:endParaRPr lang="pt-BR" dirty="0"/>
          </a:p>
        </p:txBody>
      </p:sp>
      <p:sp>
        <p:nvSpPr>
          <p:cNvPr id="17" name="Retângulo 16">
            <a:extLst>
              <a:ext uri="{FF2B5EF4-FFF2-40B4-BE49-F238E27FC236}">
                <a16:creationId xmlns:a16="http://schemas.microsoft.com/office/drawing/2014/main" id="{5457CEDA-34A2-4694-A80B-64D3BA1F898E}"/>
              </a:ext>
            </a:extLst>
          </p:cNvPr>
          <p:cNvSpPr/>
          <p:nvPr/>
        </p:nvSpPr>
        <p:spPr>
          <a:xfrm>
            <a:off x="5970836" y="5611413"/>
            <a:ext cx="113364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madeira,</a:t>
            </a:r>
            <a:endParaRPr lang="pt-BR" dirty="0"/>
          </a:p>
        </p:txBody>
      </p:sp>
      <p:sp>
        <p:nvSpPr>
          <p:cNvPr id="18" name="Retângulo 17">
            <a:extLst>
              <a:ext uri="{FF2B5EF4-FFF2-40B4-BE49-F238E27FC236}">
                <a16:creationId xmlns:a16="http://schemas.microsoft.com/office/drawing/2014/main" id="{799265C0-F50F-46E1-81F2-8574C2C4CDB3}"/>
              </a:ext>
            </a:extLst>
          </p:cNvPr>
          <p:cNvSpPr/>
          <p:nvPr/>
        </p:nvSpPr>
        <p:spPr>
          <a:xfrm>
            <a:off x="6957064" y="5609329"/>
            <a:ext cx="210826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gás de biomassa.</a:t>
            </a:r>
            <a:endParaRPr lang="pt-BR" dirty="0"/>
          </a:p>
        </p:txBody>
      </p:sp>
    </p:spTree>
    <p:extLst>
      <p:ext uri="{BB962C8B-B14F-4D97-AF65-F5344CB8AC3E}">
        <p14:creationId xmlns:p14="http://schemas.microsoft.com/office/powerpoint/2010/main" val="275078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nvPr>
        </p:nvGraphicFramePr>
        <p:xfrm>
          <a:off x="3952239" y="683090"/>
          <a:ext cx="4268216" cy="5574420"/>
        </p:xfrm>
        <a:graphic>
          <a:graphicData uri="http://schemas.openxmlformats.org/drawingml/2006/table">
            <a:tbl>
              <a:tblPr firstRow="1" bandRow="1">
                <a:tableStyleId>{5C22544A-7EE6-4342-B048-85BDC9FD1C3A}</a:tableStyleId>
              </a:tblPr>
              <a:tblGrid>
                <a:gridCol w="702056">
                  <a:extLst>
                    <a:ext uri="{9D8B030D-6E8A-4147-A177-3AD203B41FA5}">
                      <a16:colId xmlns:a16="http://schemas.microsoft.com/office/drawing/2014/main" val="77620037"/>
                    </a:ext>
                  </a:extLst>
                </a:gridCol>
                <a:gridCol w="3566160">
                  <a:extLst>
                    <a:ext uri="{9D8B030D-6E8A-4147-A177-3AD203B41FA5}">
                      <a16:colId xmlns:a16="http://schemas.microsoft.com/office/drawing/2014/main" val="3578718802"/>
                    </a:ext>
                  </a:extLst>
                </a:gridCol>
              </a:tblGrid>
              <a:tr h="396206">
                <a:tc gridSpan="2">
                  <a:txBody>
                    <a:bodyPr/>
                    <a:lstStyle/>
                    <a:p>
                      <a:pPr algn="ctr"/>
                      <a:r>
                        <a:rPr lang="pt-BR" sz="1800" dirty="0" smtClean="0">
                          <a:solidFill>
                            <a:schemeClr val="tx1"/>
                          </a:solidFill>
                        </a:rPr>
                        <a:t>Contatos:</a:t>
                      </a:r>
                      <a:endParaRPr lang="pt-BR" dirty="0">
                        <a:solidFill>
                          <a:schemeClr val="tx1"/>
                        </a:solidFill>
                      </a:endParaRPr>
                    </a:p>
                  </a:txBody>
                  <a:tcPr>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39776">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640790837"/>
                  </a:ext>
                </a:extLst>
              </a:tr>
              <a:tr h="62179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203746611"/>
                  </a:ext>
                </a:extLst>
              </a:tr>
              <a:tr h="57607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635729194"/>
                  </a:ext>
                </a:extLst>
              </a:tr>
              <a:tr h="64008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510419485"/>
                  </a:ext>
                </a:extLst>
              </a:tr>
              <a:tr h="566628">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anchor="ctr">
                    <a:solidFill>
                      <a:schemeClr val="accent1">
                        <a:lumMod val="20000"/>
                        <a:lumOff val="80000"/>
                      </a:schemeClr>
                    </a:solidFill>
                  </a:tcPr>
                </a:tc>
                <a:extLst>
                  <a:ext uri="{0D108BD9-81ED-4DB2-BD59-A6C34878D82A}">
                    <a16:rowId xmlns:a16="http://schemas.microsoft.com/office/drawing/2014/main" val="2571587587"/>
                  </a:ext>
                </a:extLst>
              </a:tr>
              <a:tr h="61605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anchor="ctr">
                    <a:solidFill>
                      <a:schemeClr val="accent1">
                        <a:lumMod val="20000"/>
                        <a:lumOff val="80000"/>
                      </a:schemeClr>
                    </a:solidFill>
                  </a:tcPr>
                </a:tc>
                <a:extLst>
                  <a:ext uri="{0D108BD9-81ED-4DB2-BD59-A6C34878D82A}">
                    <a16:rowId xmlns:a16="http://schemas.microsoft.com/office/drawing/2014/main" val="1529904417"/>
                  </a:ext>
                </a:extLst>
              </a:tr>
              <a:tr h="1121610">
                <a:tc>
                  <a:txBody>
                    <a:bodyPr/>
                    <a:lstStyle/>
                    <a:p>
                      <a:endParaRPr lang="pt-BR" dirty="0"/>
                    </a:p>
                  </a:txBody>
                  <a:tcPr>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anchor="ctr">
                    <a:solidFill>
                      <a:schemeClr val="accent1">
                        <a:lumMod val="20000"/>
                        <a:lumOff val="80000"/>
                      </a:schemeClr>
                    </a:solidFill>
                  </a:tcPr>
                </a:tc>
                <a:extLst>
                  <a:ext uri="{0D108BD9-81ED-4DB2-BD59-A6C34878D82A}">
                    <a16:rowId xmlns:a16="http://schemas.microsoft.com/office/drawing/2014/main" val="1146621586"/>
                  </a:ext>
                </a:extLst>
              </a:tr>
              <a:tr h="3962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986911" y="1167955"/>
            <a:ext cx="667511" cy="4446461"/>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429" y="2134037"/>
            <a:ext cx="4119654" cy="2734054"/>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0431" y="2573726"/>
            <a:ext cx="2801130" cy="1789268"/>
          </a:xfrm>
          <a:prstGeom prst="rect">
            <a:avLst/>
          </a:prstGeom>
        </p:spPr>
      </p:pic>
    </p:spTree>
    <p:extLst>
      <p:ext uri="{BB962C8B-B14F-4D97-AF65-F5344CB8AC3E}">
        <p14:creationId xmlns:p14="http://schemas.microsoft.com/office/powerpoint/2010/main" val="16911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EDAE05E-6AFB-4DAE-9BD5-4B191E7D70E0}"/>
              </a:ext>
            </a:extLst>
          </p:cNvPr>
          <p:cNvSpPr/>
          <p:nvPr/>
        </p:nvSpPr>
        <p:spPr>
          <a:xfrm>
            <a:off x="233081" y="226772"/>
            <a:ext cx="8218025" cy="923330"/>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Questão 1) (1 ponto) </a:t>
            </a:r>
            <a:r>
              <a:rPr lang="pt-BR" dirty="0">
                <a:latin typeface="Arial" panose="020B0604020202020204" pitchFamily="34" charset="0"/>
                <a:ea typeface="Times New Roman" panose="02020603050405020304" pitchFamily="18" charset="0"/>
              </a:rPr>
              <a:t>Dadas as características dos astros a seguir, dê os seus nomes.</a:t>
            </a:r>
            <a:endParaRPr lang="pt-BR" dirty="0"/>
          </a:p>
        </p:txBody>
      </p:sp>
      <p:sp>
        <p:nvSpPr>
          <p:cNvPr id="6" name="Retângulo 5">
            <a:extLst>
              <a:ext uri="{FF2B5EF4-FFF2-40B4-BE49-F238E27FC236}">
                <a16:creationId xmlns:a16="http://schemas.microsoft.com/office/drawing/2014/main" id="{2C69A551-9DDF-4C33-AB9F-223CF4D6569F}"/>
              </a:ext>
            </a:extLst>
          </p:cNvPr>
          <p:cNvSpPr/>
          <p:nvPr/>
        </p:nvSpPr>
        <p:spPr>
          <a:xfrm>
            <a:off x="224117" y="1402581"/>
            <a:ext cx="8241511" cy="878574"/>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1a) (0,25 ponto)</a:t>
            </a:r>
            <a:r>
              <a:rPr lang="pt-BR" dirty="0">
                <a:latin typeface="Arial" panose="020B0604020202020204" pitchFamily="34" charset="0"/>
                <a:ea typeface="Times New Roman" panose="02020603050405020304" pitchFamily="18" charset="0"/>
              </a:rPr>
              <a:t> Seu nome é de um dos deuses da mitologia romana, deus da guerra, da juventude e da primavera; é um grande deserto </a:t>
            </a:r>
            <a:r>
              <a:rPr lang="pt-BR" dirty="0" smtClean="0">
                <a:latin typeface="Arial" panose="020B0604020202020204" pitchFamily="34" charset="0"/>
                <a:ea typeface="Times New Roman" panose="02020603050405020304" pitchFamily="18" charset="0"/>
              </a:rPr>
              <a:t>de</a:t>
            </a:r>
            <a:endParaRPr lang="pt-BR" dirty="0"/>
          </a:p>
        </p:txBody>
      </p:sp>
      <p:sp>
        <p:nvSpPr>
          <p:cNvPr id="9" name="Retângulo 8">
            <a:extLst>
              <a:ext uri="{FF2B5EF4-FFF2-40B4-BE49-F238E27FC236}">
                <a16:creationId xmlns:a16="http://schemas.microsoft.com/office/drawing/2014/main" id="{76C22A97-104B-445B-AE33-42DDAC2C4DA7}"/>
              </a:ext>
            </a:extLst>
          </p:cNvPr>
          <p:cNvSpPr/>
          <p:nvPr/>
        </p:nvSpPr>
        <p:spPr>
          <a:xfrm>
            <a:off x="246051" y="5619698"/>
            <a:ext cx="362150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1a)</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a:t>
            </a:r>
            <a:endParaRPr lang="pt-BR"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BCD04C44-6A5F-4515-9446-F5FB5192C827}"/>
              </a:ext>
            </a:extLst>
          </p:cNvPr>
          <p:cNvSpPr/>
          <p:nvPr/>
        </p:nvSpPr>
        <p:spPr>
          <a:xfrm>
            <a:off x="2341158" y="5612471"/>
            <a:ext cx="1035733"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MARTE</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224117" y="2167915"/>
            <a:ext cx="11573435" cy="3000821"/>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rPr>
              <a:t>rocha e areia, gelo de dióxido de carbono e um pouco de gelo de água. </a:t>
            </a:r>
            <a:r>
              <a:rPr lang="pt-BR" dirty="0" smtClean="0">
                <a:latin typeface="Arial" panose="020B0604020202020204" pitchFamily="34" charset="0"/>
                <a:ea typeface="Times New Roman" panose="02020603050405020304" pitchFamily="18" charset="0"/>
              </a:rPr>
              <a:t>Tem</a:t>
            </a:r>
            <a:r>
              <a:rPr lang="pt-BR" dirty="0" smtClean="0"/>
              <a:t> </a:t>
            </a:r>
            <a:r>
              <a:rPr lang="pt-BR" dirty="0" smtClean="0">
                <a:latin typeface="Arial" panose="020B0604020202020204" pitchFamily="34" charset="0"/>
                <a:ea typeface="Times New Roman" panose="02020603050405020304" pitchFamily="18" charset="0"/>
              </a:rPr>
              <a:t>atmosfera </a:t>
            </a:r>
            <a:r>
              <a:rPr lang="pt-BR" dirty="0">
                <a:latin typeface="Arial" panose="020B0604020202020204" pitchFamily="34" charset="0"/>
                <a:ea typeface="Times New Roman" panose="02020603050405020304" pitchFamily="18" charset="0"/>
              </a:rPr>
              <a:t>bem menos densa que a da Terra com vapor de água e muito dióxido de carbono. Seu céu tem cor variável, pois depende da quantidade de poeira </a:t>
            </a:r>
            <a:r>
              <a:rPr lang="pt-BR" dirty="0" smtClean="0">
                <a:latin typeface="Arial" panose="020B0604020202020204" pitchFamily="34" charset="0"/>
                <a:ea typeface="Times New Roman" panose="02020603050405020304" pitchFamily="18" charset="0"/>
              </a:rPr>
              <a:t>em </a:t>
            </a:r>
            <a:r>
              <a:rPr lang="pt-BR" dirty="0">
                <a:latin typeface="Arial" panose="020B0604020202020204" pitchFamily="34" charset="0"/>
                <a:ea typeface="Times New Roman" panose="02020603050405020304" pitchFamily="18" charset="0"/>
              </a:rPr>
              <a:t>suspensão, mas varia entre rosa e vermelho claro. Na superfície tem muito óxido de ferro (ferrugem). Frequentemente grandes tempestades de areia são observadas e algumas envolvem todo o astro. Tem o maior vulcão do sistema solar (com altura de 3 vezes a do monte Everest) e um vale com 4000 km de comprimento e 7 km de profundidade. No passado, com telescópios pouco potentes se pensou ter observado canais de irrigação sobre este astro</a:t>
            </a:r>
            <a:r>
              <a:rPr lang="pt-BR" dirty="0" smtClean="0">
                <a:latin typeface="Arial" panose="020B0604020202020204" pitchFamily="34" charset="0"/>
                <a:ea typeface="Times New Roman" panose="02020603050405020304" pitchFamily="18" charset="0"/>
              </a:rPr>
              <a:t>.</a:t>
            </a:r>
            <a:endParaRPr lang="pt-BR" dirty="0"/>
          </a:p>
        </p:txBody>
      </p:sp>
    </p:spTree>
    <p:extLst>
      <p:ext uri="{BB962C8B-B14F-4D97-AF65-F5344CB8AC3E}">
        <p14:creationId xmlns:p14="http://schemas.microsoft.com/office/powerpoint/2010/main" val="14822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3EA2F68-FCA9-45EE-9EF6-24FB2F3E7BBE}"/>
              </a:ext>
            </a:extLst>
          </p:cNvPr>
          <p:cNvSpPr/>
          <p:nvPr/>
        </p:nvSpPr>
        <p:spPr>
          <a:xfrm>
            <a:off x="233082" y="182223"/>
            <a:ext cx="8152504" cy="2252924"/>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Pergunta 1b) (0,25 ponto) </a:t>
            </a:r>
            <a:r>
              <a:rPr lang="pt-BR" dirty="0">
                <a:latin typeface="Arial" panose="020B0604020202020204" pitchFamily="34" charset="0"/>
                <a:ea typeface="Times New Roman" panose="02020603050405020304" pitchFamily="18" charset="0"/>
              </a:rPr>
              <a:t>Tem quase 11 vezes o diâmetro da Terra, 318 vezes a massa da Terra e ¼ da densidade da Terra. É gasoso e constituído basicamente de hidrogênio e hélio. Seus anéis foram descobertos pela Voyager 1. Podemos ver suas faixas equatoriais através das lunetas que a OBA está distribuindo. Há faixas vermelhas, brancas, marrons e azuladas e uma grande mancha vermelha. Entre 16 e 22 de julho de 1994 observamos, </a:t>
            </a:r>
            <a:endParaRPr lang="pt-BR" dirty="0"/>
          </a:p>
        </p:txBody>
      </p:sp>
      <p:sp>
        <p:nvSpPr>
          <p:cNvPr id="5" name="Retângulo 4">
            <a:extLst>
              <a:ext uri="{FF2B5EF4-FFF2-40B4-BE49-F238E27FC236}">
                <a16:creationId xmlns:a16="http://schemas.microsoft.com/office/drawing/2014/main" id="{8C3B7BBE-2B86-4826-84F1-CAB2F93BB9A0}"/>
              </a:ext>
            </a:extLst>
          </p:cNvPr>
          <p:cNvSpPr/>
          <p:nvPr/>
        </p:nvSpPr>
        <p:spPr>
          <a:xfrm>
            <a:off x="232170" y="2845399"/>
            <a:ext cx="3506088"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1b)</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a:t>
            </a:r>
            <a:endParaRPr lang="pt-BR"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33F880F0-C951-4D62-8B50-2A1F94015588}"/>
              </a:ext>
            </a:extLst>
          </p:cNvPr>
          <p:cNvSpPr/>
          <p:nvPr/>
        </p:nvSpPr>
        <p:spPr>
          <a:xfrm>
            <a:off x="2128652" y="2808823"/>
            <a:ext cx="1223412" cy="369332"/>
          </a:xfrm>
          <a:prstGeom prst="rect">
            <a:avLst/>
          </a:prstGeom>
        </p:spPr>
        <p:txBody>
          <a:bodyPr wrap="none">
            <a:spAutoFit/>
          </a:bodyPr>
          <a:lstStyle/>
          <a:p>
            <a:r>
              <a:rPr lang="pt-BR"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JÚPITER</a:t>
            </a:r>
            <a:r>
              <a:rPr lang="pt-PT" dirty="0" smtClean="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31D8EFA8-A7C6-499B-A25F-193C1EE15354}"/>
              </a:ext>
            </a:extLst>
          </p:cNvPr>
          <p:cNvSpPr/>
          <p:nvPr/>
        </p:nvSpPr>
        <p:spPr>
          <a:xfrm>
            <a:off x="233082" y="3256779"/>
            <a:ext cx="11806518" cy="2973122"/>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Pergunta 1c) (0,5 ponto)</a:t>
            </a:r>
            <a:r>
              <a:rPr lang="pt-BR" dirty="0">
                <a:latin typeface="Arial" panose="020B0604020202020204" pitchFamily="34" charset="0"/>
                <a:ea typeface="Times New Roman" panose="02020603050405020304" pitchFamily="18" charset="0"/>
              </a:rPr>
              <a:t> Seu nome em grego é </a:t>
            </a:r>
            <a:r>
              <a:rPr lang="pt-PT" i="1" dirty="0">
                <a:latin typeface="Times New Roman" panose="02020603050405020304" pitchFamily="18" charset="0"/>
                <a:ea typeface="Times New Roman" panose="02020603050405020304" pitchFamily="18" charset="0"/>
              </a:rPr>
              <a:t>Ουρανός.</a:t>
            </a:r>
            <a:r>
              <a:rPr lang="pt-PT" dirty="0">
                <a:latin typeface="Times New Roman" panose="02020603050405020304" pitchFamily="18"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Na mitologia foi pai dos Titãs, dos </a:t>
            </a:r>
            <a:r>
              <a:rPr lang="pt-BR" dirty="0" err="1">
                <a:latin typeface="Arial" panose="020B0604020202020204" pitchFamily="34" charset="0"/>
                <a:ea typeface="Times New Roman" panose="02020603050405020304" pitchFamily="18" charset="0"/>
              </a:rPr>
              <a:t>Hecatônquiros</a:t>
            </a:r>
            <a:r>
              <a:rPr lang="pt-BR" dirty="0">
                <a:latin typeface="Arial" panose="020B0604020202020204" pitchFamily="34" charset="0"/>
                <a:ea typeface="Times New Roman" panose="02020603050405020304" pitchFamily="18" charset="0"/>
              </a:rPr>
              <a:t> (gigantes de cem braços) e dos Ciclopes (gigantes de um só olho), entre outros.</a:t>
            </a:r>
            <a:r>
              <a:rPr lang="pt-BR" dirty="0">
                <a:latin typeface="Times New Roman" panose="02020603050405020304" pitchFamily="18" charset="0"/>
                <a:ea typeface="Times New Roman" panose="02020603050405020304" pitchFamily="18" charset="0"/>
              </a:rPr>
              <a:t> </a:t>
            </a:r>
            <a:r>
              <a:rPr lang="pt-BR" i="1" dirty="0">
                <a:latin typeface="Times New Roman" panose="02020603050405020304" pitchFamily="18"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É de cor azul-esverdeada devido à grande quantidade de metano, mas tem também muito hidrogênio e hélio. O mais interessante deste astro é que possui o seu eixo de rotação muito inclinado, cerca de 97,86 graus em relação à perpendicular ao plano de sua órbita, ou seja, o eixo está praticamente “deitado” no plano da sua órbita. Isso implica que numa época a luz solar atinge um hemisfério (praticamente no polo) enquanto o outro não recebe nenhuma luz solar e 42 anos depois a situação se inverte. Em 10/03/1977 ao se observar a ocultação da estrela SAO 158687 por este astro se observou que a mesma desapareceu 5 vezes antes de passar atrás deste astro. Assim se descobriram os seus anéis.</a:t>
            </a:r>
            <a:endParaRPr lang="pt-BR" dirty="0"/>
          </a:p>
        </p:txBody>
      </p:sp>
      <p:sp>
        <p:nvSpPr>
          <p:cNvPr id="7" name="Retângulo 6">
            <a:extLst>
              <a:ext uri="{FF2B5EF4-FFF2-40B4-BE49-F238E27FC236}">
                <a16:creationId xmlns:a16="http://schemas.microsoft.com/office/drawing/2014/main" id="{AE932CC9-36B3-47D4-96F8-8F7603AD2624}"/>
              </a:ext>
            </a:extLst>
          </p:cNvPr>
          <p:cNvSpPr/>
          <p:nvPr/>
        </p:nvSpPr>
        <p:spPr>
          <a:xfrm>
            <a:off x="1119680" y="6356472"/>
            <a:ext cx="330090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1c)</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2083C2AE-F5DF-44A5-978A-23430C2C9506}"/>
              </a:ext>
            </a:extLst>
          </p:cNvPr>
          <p:cNvSpPr/>
          <p:nvPr/>
        </p:nvSpPr>
        <p:spPr>
          <a:xfrm>
            <a:off x="2971875" y="6337826"/>
            <a:ext cx="1095172"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URANO</a:t>
            </a:r>
            <a:r>
              <a:rPr lang="pt-PT"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9" name="Retângulo 8"/>
          <p:cNvSpPr/>
          <p:nvPr/>
        </p:nvSpPr>
        <p:spPr>
          <a:xfrm>
            <a:off x="233081" y="2314522"/>
            <a:ext cx="11752730" cy="452432"/>
          </a:xfrm>
          <a:prstGeom prst="rect">
            <a:avLst/>
          </a:prstGeom>
        </p:spPr>
        <p:txBody>
          <a:bodyPr wrap="square">
            <a:spAutoFit/>
          </a:bodyPr>
          <a:lstStyle/>
          <a:p>
            <a:pPr algn="just">
              <a:lnSpc>
                <a:spcPct val="130000"/>
              </a:lnSpc>
            </a:pPr>
            <a:r>
              <a:rPr lang="pt-BR" dirty="0">
                <a:latin typeface="Arial" panose="020B0604020202020204" pitchFamily="34" charset="0"/>
                <a:ea typeface="Times New Roman" panose="02020603050405020304" pitchFamily="18" charset="0"/>
              </a:rPr>
              <a:t>pela primeira vez, a colisão dos fragmentos de um cometa, o </a:t>
            </a:r>
            <a:r>
              <a:rPr lang="pt-BR" dirty="0" err="1">
                <a:latin typeface="Arial" panose="020B0604020202020204" pitchFamily="34" charset="0"/>
                <a:ea typeface="Times New Roman" panose="02020603050405020304" pitchFamily="18" charset="0"/>
              </a:rPr>
              <a:t>Shoemaker</a:t>
            </a:r>
            <a:r>
              <a:rPr lang="pt-BR" dirty="0">
                <a:latin typeface="Arial" panose="020B0604020202020204" pitchFamily="34" charset="0"/>
                <a:ea typeface="Times New Roman" panose="02020603050405020304" pitchFamily="18" charset="0"/>
              </a:rPr>
              <a:t>-Levy 9, sobre o seu hemisfério sul.</a:t>
            </a:r>
            <a:endParaRPr lang="pt-BR" dirty="0"/>
          </a:p>
        </p:txBody>
      </p:sp>
    </p:spTree>
    <p:extLst>
      <p:ext uri="{BB962C8B-B14F-4D97-AF65-F5344CB8AC3E}">
        <p14:creationId xmlns:p14="http://schemas.microsoft.com/office/powerpoint/2010/main" val="4767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EB595FB-62A5-4C89-A58A-C89C35D40D42}"/>
              </a:ext>
            </a:extLst>
          </p:cNvPr>
          <p:cNvSpPr/>
          <p:nvPr/>
        </p:nvSpPr>
        <p:spPr>
          <a:xfrm>
            <a:off x="143436" y="202222"/>
            <a:ext cx="8301317" cy="978729"/>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Questão 2) (1 ponto) </a:t>
            </a:r>
            <a:r>
              <a:rPr lang="pt-BR" sz="1600" dirty="0">
                <a:latin typeface="Arial" panose="020B0604020202020204" pitchFamily="34" charset="0"/>
                <a:ea typeface="Times New Roman" panose="02020603050405020304" pitchFamily="18" charset="0"/>
              </a:rPr>
              <a:t>Ao lado copiamos o</a:t>
            </a:r>
            <a:r>
              <a:rPr lang="pt-BR" sz="1600" b="1" dirty="0">
                <a:latin typeface="Arial" panose="020B0604020202020204" pitchFamily="34" charset="0"/>
                <a:ea typeface="Times New Roman" panose="02020603050405020304" pitchFamily="18" charset="0"/>
              </a:rPr>
              <a:t> </a:t>
            </a:r>
            <a:r>
              <a:rPr lang="pt-BR" sz="1600" dirty="0">
                <a:latin typeface="Arial" panose="020B0604020202020204" pitchFamily="34" charset="0"/>
                <a:ea typeface="Times New Roman" panose="02020603050405020304" pitchFamily="18" charset="0"/>
              </a:rPr>
              <a:t>poema </a:t>
            </a:r>
            <a:r>
              <a:rPr lang="pt-BR" sz="1600" b="1" dirty="0">
                <a:latin typeface="Arial" panose="020B0604020202020204" pitchFamily="34" charset="0"/>
                <a:ea typeface="Times New Roman" panose="02020603050405020304" pitchFamily="18" charset="0"/>
              </a:rPr>
              <a:t>“Planeta Deserto</a:t>
            </a:r>
            <a:r>
              <a:rPr lang="pt-BR" sz="1600" dirty="0">
                <a:latin typeface="Arial" panose="020B0604020202020204" pitchFamily="34" charset="0"/>
                <a:ea typeface="Times New Roman" panose="02020603050405020304" pitchFamily="18" charset="0"/>
              </a:rPr>
              <a:t>” (SILVESTRIN, Ricardo. Pequenas observações sobre a vida em outros planetas. São Paulo: Ed. Moderna, 2004.)</a:t>
            </a:r>
            <a:endParaRPr lang="pt-BR" sz="1600" dirty="0"/>
          </a:p>
        </p:txBody>
      </p:sp>
      <p:sp>
        <p:nvSpPr>
          <p:cNvPr id="3" name="Retângulo 2">
            <a:extLst>
              <a:ext uri="{FF2B5EF4-FFF2-40B4-BE49-F238E27FC236}">
                <a16:creationId xmlns:a16="http://schemas.microsoft.com/office/drawing/2014/main" id="{5E5B6A70-8D2B-41C5-A342-4BC753D372EB}"/>
              </a:ext>
            </a:extLst>
          </p:cNvPr>
          <p:cNvSpPr/>
          <p:nvPr/>
        </p:nvSpPr>
        <p:spPr>
          <a:xfrm>
            <a:off x="134469" y="1186574"/>
            <a:ext cx="8274424" cy="978729"/>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Pergunta 2a) (0,5 ponto) </a:t>
            </a:r>
            <a:r>
              <a:rPr lang="pt-BR" sz="1600" dirty="0">
                <a:latin typeface="Arial" panose="020B0604020202020204" pitchFamily="34" charset="0"/>
                <a:ea typeface="Times New Roman" panose="02020603050405020304" pitchFamily="18" charset="0"/>
              </a:rPr>
              <a:t>O poema diz que no planeta deserto </a:t>
            </a:r>
            <a:r>
              <a:rPr lang="pt-BR" sz="1600" b="1" dirty="0">
                <a:latin typeface="Arial" panose="020B0604020202020204" pitchFamily="34" charset="0"/>
                <a:ea typeface="Times New Roman" panose="02020603050405020304" pitchFamily="18" charset="0"/>
              </a:rPr>
              <a:t>“A noite é igual ao dia”</a:t>
            </a:r>
            <a:r>
              <a:rPr lang="pt-BR" sz="1600" dirty="0">
                <a:latin typeface="Arial" panose="020B0604020202020204" pitchFamily="34" charset="0"/>
                <a:ea typeface="Times New Roman" panose="02020603050405020304" pitchFamily="18" charset="0"/>
              </a:rPr>
              <a:t>, ou seja, as partes clara e escura do dia têm sempre a mesma duração. Qual é o nome do planeta deserto a que se refere o poema? Como ajuda mostramos a figura abaixo.</a:t>
            </a:r>
            <a:r>
              <a:rPr lang="pt-BR" sz="1600" b="1" dirty="0">
                <a:latin typeface="Arial" panose="020B0604020202020204" pitchFamily="34" charset="0"/>
                <a:ea typeface="Times New Roman" panose="02020603050405020304" pitchFamily="18" charset="0"/>
              </a:rPr>
              <a:t> </a:t>
            </a:r>
            <a:endParaRPr lang="pt-BR" sz="1600" dirty="0"/>
          </a:p>
        </p:txBody>
      </p:sp>
      <p:pic>
        <p:nvPicPr>
          <p:cNvPr id="5" name="Imagem 4">
            <a:extLst>
              <a:ext uri="{FF2B5EF4-FFF2-40B4-BE49-F238E27FC236}">
                <a16:creationId xmlns:a16="http://schemas.microsoft.com/office/drawing/2014/main" id="{246C2C46-8284-445F-9036-284ADED864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317" y="2283702"/>
            <a:ext cx="7529961" cy="1665045"/>
          </a:xfrm>
          <a:prstGeom prst="rect">
            <a:avLst/>
          </a:prstGeom>
          <a:noFill/>
          <a:ln>
            <a:noFill/>
          </a:ln>
        </p:spPr>
      </p:pic>
      <p:sp>
        <p:nvSpPr>
          <p:cNvPr id="6" name="Caixa de Texto 2">
            <a:extLst>
              <a:ext uri="{FF2B5EF4-FFF2-40B4-BE49-F238E27FC236}">
                <a16:creationId xmlns:a16="http://schemas.microsoft.com/office/drawing/2014/main" id="{BC139EB7-3022-406E-B259-4C641F38BDC3}"/>
              </a:ext>
            </a:extLst>
          </p:cNvPr>
          <p:cNvSpPr txBox="1">
            <a:spLocks noChangeArrowheads="1"/>
          </p:cNvSpPr>
          <p:nvPr/>
        </p:nvSpPr>
        <p:spPr bwMode="auto">
          <a:xfrm>
            <a:off x="9412922" y="2319563"/>
            <a:ext cx="2483421" cy="28799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hangingPunct="0">
              <a:spcAft>
                <a:spcPts val="0"/>
              </a:spcAft>
            </a:pPr>
            <a:r>
              <a:rPr lang="pt-BR" sz="1200" i="1" dirty="0">
                <a:effectLst/>
                <a:latin typeface="Arial" panose="020B0604020202020204" pitchFamily="34" charset="0"/>
                <a:ea typeface="Times New Roman" panose="02020603050405020304" pitchFamily="18" charset="0"/>
              </a:rPr>
              <a:t>Do planeta deserto,</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ninguém chega perto.</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Não adianta bater palmas</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e dizer “Oh de casa!”</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Não vem cachorro latindo,</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vizinho espiando,</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criança sorrindo.</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O carteiro não leva carta,</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o circo não leva alegria.</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A noite é igual ao dia.</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No planeta deserto,</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não existe errado</a:t>
            </a:r>
            <a:endParaRPr lang="pt-BR" sz="1200" dirty="0">
              <a:effectLst/>
              <a:latin typeface="Times New Roman" panose="02020603050405020304" pitchFamily="18" charset="0"/>
              <a:ea typeface="Times New Roman" panose="02020603050405020304" pitchFamily="18" charset="0"/>
            </a:endParaRPr>
          </a:p>
          <a:p>
            <a:pPr algn="ctr" hangingPunct="0">
              <a:spcAft>
                <a:spcPts val="0"/>
              </a:spcAft>
            </a:pPr>
            <a:r>
              <a:rPr lang="pt-BR" sz="1200" i="1" dirty="0">
                <a:effectLst/>
                <a:latin typeface="Arial" panose="020B0604020202020204" pitchFamily="34" charset="0"/>
                <a:ea typeface="Times New Roman" panose="02020603050405020304" pitchFamily="18" charset="0"/>
              </a:rPr>
              <a:t>nem certo.</a:t>
            </a:r>
            <a:endParaRPr lang="pt-BR" sz="1200" dirty="0">
              <a:effectLst/>
              <a:latin typeface="Times New Roman" panose="02020603050405020304" pitchFamily="18" charset="0"/>
              <a:ea typeface="Times New Roman" panose="02020603050405020304" pitchFamily="18" charset="0"/>
            </a:endParaRPr>
          </a:p>
        </p:txBody>
      </p:sp>
      <p:sp>
        <p:nvSpPr>
          <p:cNvPr id="7" name="Retângulo 6">
            <a:extLst>
              <a:ext uri="{FF2B5EF4-FFF2-40B4-BE49-F238E27FC236}">
                <a16:creationId xmlns:a16="http://schemas.microsoft.com/office/drawing/2014/main" id="{08A53919-1963-4884-911A-7ED7B1E85F19}"/>
              </a:ext>
            </a:extLst>
          </p:cNvPr>
          <p:cNvSpPr/>
          <p:nvPr/>
        </p:nvSpPr>
        <p:spPr>
          <a:xfrm>
            <a:off x="161366" y="4092967"/>
            <a:ext cx="9045388" cy="978729"/>
          </a:xfrm>
          <a:prstGeom prst="rect">
            <a:avLst/>
          </a:prstGeom>
        </p:spPr>
        <p:txBody>
          <a:bodyPr wrap="square">
            <a:spAutoFit/>
          </a:bodyPr>
          <a:lstStyle/>
          <a:p>
            <a:pPr algn="just">
              <a:lnSpc>
                <a:spcPct val="120000"/>
              </a:lnSpc>
            </a:pPr>
            <a:r>
              <a:rPr lang="pt-BR" sz="1600" dirty="0">
                <a:latin typeface="Arial" panose="020B0604020202020204" pitchFamily="34" charset="0"/>
                <a:ea typeface="Times New Roman" panose="02020603050405020304" pitchFamily="18" charset="0"/>
              </a:rPr>
              <a:t>A Figura mostra o ângulo entre o eixo de rotação e a perpendicular ao plano da órbita dos planetas: Mercúrio (0,1</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 Vênus (177</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 Terra (23</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 Marte (25</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 Júpiter (3</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 Saturno (27</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 Urano (98</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 e Netuno (30</a:t>
            </a:r>
            <a:r>
              <a:rPr lang="pt-BR" sz="1600" baseline="30000" dirty="0">
                <a:latin typeface="Arial" panose="020B0604020202020204" pitchFamily="34" charset="0"/>
                <a:ea typeface="Times New Roman" panose="02020603050405020304" pitchFamily="18" charset="0"/>
              </a:rPr>
              <a:t>o</a:t>
            </a:r>
            <a:r>
              <a:rPr lang="pt-BR" sz="1600" dirty="0">
                <a:latin typeface="Arial" panose="020B0604020202020204" pitchFamily="34" charset="0"/>
                <a:ea typeface="Times New Roman" panose="02020603050405020304" pitchFamily="18" charset="0"/>
              </a:rPr>
              <a:t>).</a:t>
            </a:r>
            <a:endParaRPr lang="pt-BR" sz="1600" dirty="0"/>
          </a:p>
        </p:txBody>
      </p:sp>
      <p:sp>
        <p:nvSpPr>
          <p:cNvPr id="8" name="Retângulo 7">
            <a:extLst>
              <a:ext uri="{FF2B5EF4-FFF2-40B4-BE49-F238E27FC236}">
                <a16:creationId xmlns:a16="http://schemas.microsoft.com/office/drawing/2014/main" id="{962321C9-1F71-4644-B405-37C397705A25}"/>
              </a:ext>
            </a:extLst>
          </p:cNvPr>
          <p:cNvSpPr/>
          <p:nvPr/>
        </p:nvSpPr>
        <p:spPr>
          <a:xfrm>
            <a:off x="174402" y="5055671"/>
            <a:ext cx="3371436" cy="323165"/>
          </a:xfrm>
          <a:prstGeom prst="rect">
            <a:avLst/>
          </a:prstGeom>
        </p:spPr>
        <p:txBody>
          <a:bodyPr wrap="none">
            <a:spAutoFit/>
          </a:bodyPr>
          <a:lstStyle/>
          <a:p>
            <a:r>
              <a:rPr lang="pt-PT" sz="1500" b="1" dirty="0">
                <a:latin typeface="Arial" panose="020B0604020202020204" pitchFamily="34" charset="0"/>
                <a:ea typeface="Times New Roman" panose="02020603050405020304" pitchFamily="18" charset="0"/>
                <a:cs typeface="Arial" panose="020B0604020202020204" pitchFamily="34" charset="0"/>
              </a:rPr>
              <a:t>Resposta 2a): </a:t>
            </a:r>
            <a:r>
              <a:rPr lang="pt-PT" sz="1500" dirty="0" smtClean="0">
                <a:latin typeface="Arial" panose="020B0604020202020204" pitchFamily="34" charset="0"/>
                <a:ea typeface="Times New Roman" panose="02020603050405020304" pitchFamily="18" charset="0"/>
                <a:cs typeface="Arial" panose="020B0604020202020204" pitchFamily="34" charset="0"/>
              </a:rPr>
              <a:t>_ _ _ _ _ _ _ _ _ _ _ _</a:t>
            </a:r>
            <a:endParaRPr lang="pt-BR" sz="1500"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D7B4EC09-FAFF-4ED2-9F47-773822225692}"/>
              </a:ext>
            </a:extLst>
          </p:cNvPr>
          <p:cNvSpPr/>
          <p:nvPr/>
        </p:nvSpPr>
        <p:spPr>
          <a:xfrm>
            <a:off x="1834936" y="5027434"/>
            <a:ext cx="1233030" cy="323165"/>
          </a:xfrm>
          <a:prstGeom prst="rect">
            <a:avLst/>
          </a:prstGeom>
        </p:spPr>
        <p:txBody>
          <a:bodyPr wrap="none">
            <a:spAutoFit/>
          </a:bodyPr>
          <a:lstStyle/>
          <a:p>
            <a:r>
              <a:rPr lang="pt-BR"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MERCÚRIO</a:t>
            </a:r>
            <a:endParaRPr lang="pt-BR" sz="15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25E911BD-B80B-4965-93FC-6E37EEE53382}"/>
              </a:ext>
            </a:extLst>
          </p:cNvPr>
          <p:cNvSpPr/>
          <p:nvPr/>
        </p:nvSpPr>
        <p:spPr>
          <a:xfrm>
            <a:off x="147511" y="5470704"/>
            <a:ext cx="10490905" cy="387798"/>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Pergunta 2b) (0,5 ponto)</a:t>
            </a:r>
            <a:r>
              <a:rPr lang="pt-BR" sz="1600" dirty="0">
                <a:latin typeface="Arial" panose="020B0604020202020204" pitchFamily="34" charset="0"/>
                <a:ea typeface="Times New Roman" panose="02020603050405020304" pitchFamily="18" charset="0"/>
              </a:rPr>
              <a:t> Justifique, abaixo, detalhadamente sua resposta ao item 2a)</a:t>
            </a:r>
            <a:endParaRPr lang="pt-BR" sz="1600" dirty="0"/>
          </a:p>
        </p:txBody>
      </p:sp>
      <p:sp>
        <p:nvSpPr>
          <p:cNvPr id="11" name="Retângulo 10">
            <a:extLst>
              <a:ext uri="{FF2B5EF4-FFF2-40B4-BE49-F238E27FC236}">
                <a16:creationId xmlns:a16="http://schemas.microsoft.com/office/drawing/2014/main" id="{725930FA-1595-4CB5-ABFD-1F5D983B3D74}"/>
              </a:ext>
            </a:extLst>
          </p:cNvPr>
          <p:cNvSpPr/>
          <p:nvPr/>
        </p:nvSpPr>
        <p:spPr>
          <a:xfrm>
            <a:off x="147510" y="5822774"/>
            <a:ext cx="1446230" cy="323165"/>
          </a:xfrm>
          <a:prstGeom prst="rect">
            <a:avLst/>
          </a:prstGeom>
        </p:spPr>
        <p:txBody>
          <a:bodyPr wrap="none">
            <a:spAutoFit/>
          </a:bodyPr>
          <a:lstStyle/>
          <a:p>
            <a:r>
              <a:rPr lang="pt-BR" sz="1500" b="1" dirty="0">
                <a:latin typeface="Arial" panose="020B0604020202020204" pitchFamily="34" charset="0"/>
                <a:ea typeface="Times New Roman" panose="02020603050405020304" pitchFamily="18" charset="0"/>
              </a:rPr>
              <a:t>Resposta 2b):</a:t>
            </a:r>
            <a:endParaRPr lang="pt-BR" sz="1500" b="1" dirty="0"/>
          </a:p>
        </p:txBody>
      </p:sp>
      <p:sp>
        <p:nvSpPr>
          <p:cNvPr id="12" name="Retângulo 11">
            <a:extLst>
              <a:ext uri="{FF2B5EF4-FFF2-40B4-BE49-F238E27FC236}">
                <a16:creationId xmlns:a16="http://schemas.microsoft.com/office/drawing/2014/main" id="{026D904A-20B9-4A0B-9770-EE8B6817E4EB}"/>
              </a:ext>
            </a:extLst>
          </p:cNvPr>
          <p:cNvSpPr/>
          <p:nvPr/>
        </p:nvSpPr>
        <p:spPr>
          <a:xfrm>
            <a:off x="1465723" y="5815622"/>
            <a:ext cx="9175382" cy="978729"/>
          </a:xfrm>
          <a:prstGeom prst="rect">
            <a:avLst/>
          </a:prstGeom>
        </p:spPr>
        <p:txBody>
          <a:bodyPr wrap="square">
            <a:spAutoFit/>
          </a:bodyPr>
          <a:lstStyle/>
          <a:p>
            <a:pPr algn="just">
              <a:lnSpc>
                <a:spcPct val="120000"/>
              </a:lnSpc>
            </a:pPr>
            <a:r>
              <a:rPr lang="pt-BR" sz="1600" b="1" dirty="0">
                <a:solidFill>
                  <a:srgbClr val="FF0000"/>
                </a:solidFill>
                <a:latin typeface="Arial" panose="020B0604020202020204" pitchFamily="34" charset="0"/>
                <a:ea typeface="Times New Roman" panose="02020603050405020304" pitchFamily="18" charset="0"/>
              </a:rPr>
              <a:t>Mercúrio, por ter seu eixo de rotação praticamente perpendicular ao plano da sua órbita tem o Sol incidindo a “pino” sobre o seu equador, o que implica em ter a parte clara igual à parte escura do dia.</a:t>
            </a:r>
            <a:endParaRPr lang="pt-BR" sz="1600" dirty="0"/>
          </a:p>
        </p:txBody>
      </p:sp>
    </p:spTree>
    <p:extLst>
      <p:ext uri="{BB962C8B-B14F-4D97-AF65-F5344CB8AC3E}">
        <p14:creationId xmlns:p14="http://schemas.microsoft.com/office/powerpoint/2010/main" val="2879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1CFB406-027F-4CB3-B377-F95028210080}"/>
              </a:ext>
            </a:extLst>
          </p:cNvPr>
          <p:cNvSpPr/>
          <p:nvPr/>
        </p:nvSpPr>
        <p:spPr>
          <a:xfrm>
            <a:off x="170330" y="219231"/>
            <a:ext cx="8306517" cy="1477328"/>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Questão 3) (1 ponto) </a:t>
            </a:r>
            <a:r>
              <a:rPr lang="pt-BR" sz="1500" dirty="0">
                <a:latin typeface="Arial" panose="020B0604020202020204" pitchFamily="34" charset="0"/>
                <a:ea typeface="Times New Roman" panose="02020603050405020304" pitchFamily="18" charset="0"/>
              </a:rPr>
              <a:t>Todo o céu foi dividido em 88 áreas, de diferentes tamanhos e formas. Cada área chamamos de constelação. Todas as estrelas dentro daquela área pertencem àquela constelação. Como exemplo, veja a figura da constelação de Órion. Nesta constelação está o conjunto de estrelas chamadas de “Três Marias”, cujos nomes na verdade são: </a:t>
            </a:r>
            <a:r>
              <a:rPr lang="pt-BR" sz="1500" dirty="0" err="1">
                <a:latin typeface="Arial" panose="020B0604020202020204" pitchFamily="34" charset="0"/>
                <a:ea typeface="Times New Roman" panose="02020603050405020304" pitchFamily="18" charset="0"/>
              </a:rPr>
              <a:t>Alnitak</a:t>
            </a:r>
            <a:r>
              <a:rPr lang="pt-BR" sz="1500" dirty="0">
                <a:latin typeface="Arial" panose="020B0604020202020204" pitchFamily="34" charset="0"/>
                <a:ea typeface="Times New Roman" panose="02020603050405020304" pitchFamily="18" charset="0"/>
              </a:rPr>
              <a:t>, </a:t>
            </a:r>
            <a:r>
              <a:rPr lang="pt-BR" sz="1500" dirty="0" err="1">
                <a:latin typeface="Arial" panose="020B0604020202020204" pitchFamily="34" charset="0"/>
                <a:ea typeface="Times New Roman" panose="02020603050405020304" pitchFamily="18" charset="0"/>
              </a:rPr>
              <a:t>Alnilam</a:t>
            </a:r>
            <a:r>
              <a:rPr lang="pt-BR" sz="1500" dirty="0">
                <a:latin typeface="Arial" panose="020B0604020202020204" pitchFamily="34" charset="0"/>
                <a:ea typeface="Times New Roman" panose="02020603050405020304" pitchFamily="18" charset="0"/>
              </a:rPr>
              <a:t> e </a:t>
            </a:r>
            <a:r>
              <a:rPr lang="pt-BR" sz="1500" dirty="0" err="1">
                <a:latin typeface="Arial" panose="020B0604020202020204" pitchFamily="34" charset="0"/>
                <a:ea typeface="Times New Roman" panose="02020603050405020304" pitchFamily="18" charset="0"/>
              </a:rPr>
              <a:t>Mintaka</a:t>
            </a:r>
            <a:r>
              <a:rPr lang="pt-BR" sz="1500" dirty="0">
                <a:latin typeface="Arial" panose="020B0604020202020204" pitchFamily="34" charset="0"/>
                <a:ea typeface="Times New Roman" panose="02020603050405020304" pitchFamily="18" charset="0"/>
              </a:rPr>
              <a:t>.</a:t>
            </a:r>
            <a:endParaRPr lang="pt-BR" sz="1500" dirty="0"/>
          </a:p>
        </p:txBody>
      </p:sp>
      <p:sp>
        <p:nvSpPr>
          <p:cNvPr id="3" name="Retângulo 2">
            <a:extLst>
              <a:ext uri="{FF2B5EF4-FFF2-40B4-BE49-F238E27FC236}">
                <a16:creationId xmlns:a16="http://schemas.microsoft.com/office/drawing/2014/main" id="{DC2CB6C9-5853-4799-9722-ADFF4B4C1EDD}"/>
              </a:ext>
            </a:extLst>
          </p:cNvPr>
          <p:cNvSpPr/>
          <p:nvPr/>
        </p:nvSpPr>
        <p:spPr>
          <a:xfrm>
            <a:off x="161364" y="1688548"/>
            <a:ext cx="8306518" cy="646331"/>
          </a:xfrm>
          <a:prstGeom prst="rect">
            <a:avLst/>
          </a:prstGeom>
        </p:spPr>
        <p:txBody>
          <a:bodyPr wrap="square">
            <a:spAutoFit/>
          </a:bodyPr>
          <a:lstStyle/>
          <a:p>
            <a:pPr algn="just" hangingPunct="0">
              <a:lnSpc>
                <a:spcPct val="120000"/>
              </a:lnSpc>
            </a:pPr>
            <a:r>
              <a:rPr lang="pt-BR" sz="1500" b="1" dirty="0">
                <a:latin typeface="Arial" panose="020B0604020202020204" pitchFamily="34" charset="0"/>
                <a:ea typeface="Times New Roman" panose="02020603050405020304" pitchFamily="18" charset="0"/>
              </a:rPr>
              <a:t>Pergunta 3a) (0,5 ponto) </a:t>
            </a:r>
            <a:r>
              <a:rPr lang="pt-BR" sz="1500" dirty="0">
                <a:latin typeface="Arial" panose="020B0604020202020204" pitchFamily="34" charset="0"/>
                <a:ea typeface="Times New Roman" panose="02020603050405020304" pitchFamily="18" charset="0"/>
              </a:rPr>
              <a:t>Como mostra a figura, </a:t>
            </a:r>
            <a:r>
              <a:rPr lang="pt-BR" sz="1500" dirty="0" err="1">
                <a:latin typeface="Arial" panose="020B0604020202020204" pitchFamily="34" charset="0"/>
                <a:ea typeface="Times New Roman" panose="02020603050405020304" pitchFamily="18" charset="0"/>
              </a:rPr>
              <a:t>Mintaka</a:t>
            </a:r>
            <a:r>
              <a:rPr lang="pt-BR" sz="1500" dirty="0">
                <a:latin typeface="Arial" panose="020B0604020202020204" pitchFamily="34" charset="0"/>
                <a:ea typeface="Times New Roman" panose="02020603050405020304" pitchFamily="18" charset="0"/>
              </a:rPr>
              <a:t> está exatamente sobre o Equador Celeste, que é o Equador Terrestre ampliado até a Esfera Celeste. Imagine você sobre a </a:t>
            </a:r>
            <a:r>
              <a:rPr lang="pt-BR" sz="1500" dirty="0" smtClean="0">
                <a:latin typeface="Arial" panose="020B0604020202020204" pitchFamily="34" charset="0"/>
                <a:ea typeface="Times New Roman" panose="02020603050405020304" pitchFamily="18" charset="0"/>
              </a:rPr>
              <a:t>linha</a:t>
            </a:r>
            <a:endParaRPr lang="pt-BR" sz="1500" dirty="0">
              <a:latin typeface="Times New Roman" panose="02020603050405020304" pitchFamily="18" charset="0"/>
              <a:ea typeface="Times New Roman" panose="02020603050405020304" pitchFamily="18" charset="0"/>
            </a:endParaRPr>
          </a:p>
        </p:txBody>
      </p:sp>
      <p:pic>
        <p:nvPicPr>
          <p:cNvPr id="7" name="Imagem 6">
            <a:extLst>
              <a:ext uri="{FF2B5EF4-FFF2-40B4-BE49-F238E27FC236}">
                <a16:creationId xmlns:a16="http://schemas.microsoft.com/office/drawing/2014/main" id="{CF7666CD-E1B1-455E-92DE-3A3DB34172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4776" y="2712178"/>
            <a:ext cx="3412490" cy="2452370"/>
          </a:xfrm>
          <a:prstGeom prst="rect">
            <a:avLst/>
          </a:prstGeom>
          <a:noFill/>
          <a:ln>
            <a:noFill/>
          </a:ln>
        </p:spPr>
      </p:pic>
      <p:sp>
        <p:nvSpPr>
          <p:cNvPr id="8" name="Retângulo 7">
            <a:extLst>
              <a:ext uri="{FF2B5EF4-FFF2-40B4-BE49-F238E27FC236}">
                <a16:creationId xmlns:a16="http://schemas.microsoft.com/office/drawing/2014/main" id="{6BB3CCF5-049E-4C38-8336-D45FF58F746D}"/>
              </a:ext>
            </a:extLst>
          </p:cNvPr>
          <p:cNvSpPr/>
          <p:nvPr/>
        </p:nvSpPr>
        <p:spPr>
          <a:xfrm>
            <a:off x="174227" y="2936307"/>
            <a:ext cx="1447832" cy="323165"/>
          </a:xfrm>
          <a:prstGeom prst="rect">
            <a:avLst/>
          </a:prstGeom>
        </p:spPr>
        <p:txBody>
          <a:bodyPr wrap="none">
            <a:spAutoFit/>
          </a:bodyPr>
          <a:lstStyle/>
          <a:p>
            <a:r>
              <a:rPr lang="pt-BR" sz="1500" b="1" dirty="0">
                <a:latin typeface="Arial" panose="020B0604020202020204" pitchFamily="34" charset="0"/>
                <a:ea typeface="Times New Roman" panose="02020603050405020304" pitchFamily="18" charset="0"/>
              </a:rPr>
              <a:t>Resposta 3a):</a:t>
            </a:r>
            <a:endParaRPr lang="pt-BR" sz="1500" dirty="0"/>
          </a:p>
        </p:txBody>
      </p:sp>
      <p:sp>
        <p:nvSpPr>
          <p:cNvPr id="9" name="Retângulo 8">
            <a:extLst>
              <a:ext uri="{FF2B5EF4-FFF2-40B4-BE49-F238E27FC236}">
                <a16:creationId xmlns:a16="http://schemas.microsoft.com/office/drawing/2014/main" id="{420145E9-83AA-4F60-A304-A1F3DAE42AF9}"/>
              </a:ext>
            </a:extLst>
          </p:cNvPr>
          <p:cNvSpPr/>
          <p:nvPr/>
        </p:nvSpPr>
        <p:spPr>
          <a:xfrm>
            <a:off x="1487245" y="2925405"/>
            <a:ext cx="6406896" cy="369332"/>
          </a:xfrm>
          <a:prstGeom prst="rect">
            <a:avLst/>
          </a:prstGeom>
        </p:spPr>
        <p:txBody>
          <a:bodyPr wrap="squar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A trajetória de </a:t>
            </a:r>
            <a:r>
              <a:rPr lang="pt-BR" sz="1500" b="1" dirty="0" err="1">
                <a:solidFill>
                  <a:srgbClr val="FF0000"/>
                </a:solidFill>
                <a:latin typeface="Arial" panose="020B0604020202020204" pitchFamily="34" charset="0"/>
                <a:ea typeface="Times New Roman" panose="02020603050405020304" pitchFamily="18" charset="0"/>
              </a:rPr>
              <a:t>Mintaka</a:t>
            </a:r>
            <a:r>
              <a:rPr lang="pt-BR" sz="1500" b="1" dirty="0">
                <a:solidFill>
                  <a:srgbClr val="FF0000"/>
                </a:solidFill>
                <a:latin typeface="Arial" panose="020B0604020202020204" pitchFamily="34" charset="0"/>
                <a:ea typeface="Times New Roman" panose="02020603050405020304" pitchFamily="18" charset="0"/>
              </a:rPr>
              <a:t> entre o nascer e ocaso será um semicírculo</a:t>
            </a:r>
            <a:endParaRPr lang="pt-BR" sz="1500" dirty="0"/>
          </a:p>
        </p:txBody>
      </p:sp>
      <p:sp>
        <p:nvSpPr>
          <p:cNvPr id="10" name="Retângulo 9">
            <a:extLst>
              <a:ext uri="{FF2B5EF4-FFF2-40B4-BE49-F238E27FC236}">
                <a16:creationId xmlns:a16="http://schemas.microsoft.com/office/drawing/2014/main" id="{865EC2F5-E99E-46EF-A42E-04104BDF6896}"/>
              </a:ext>
            </a:extLst>
          </p:cNvPr>
          <p:cNvSpPr/>
          <p:nvPr/>
        </p:nvSpPr>
        <p:spPr>
          <a:xfrm>
            <a:off x="165440" y="3197437"/>
            <a:ext cx="7553171" cy="646331"/>
          </a:xfrm>
          <a:prstGeom prst="rect">
            <a:avLst/>
          </a:prstGeom>
        </p:spPr>
        <p:txBody>
          <a:bodyPr wrap="squar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perpendicular ao plano do horizonte (plano do campo de futebol) e estará sobre a linha do equador (linha divisória do campo “Zerão”)</a:t>
            </a:r>
            <a:endParaRPr lang="pt-BR" sz="1500" dirty="0"/>
          </a:p>
        </p:txBody>
      </p:sp>
      <p:sp>
        <p:nvSpPr>
          <p:cNvPr id="11" name="Retângulo 10">
            <a:extLst>
              <a:ext uri="{FF2B5EF4-FFF2-40B4-BE49-F238E27FC236}">
                <a16:creationId xmlns:a16="http://schemas.microsoft.com/office/drawing/2014/main" id="{7D116372-4856-45C8-98AB-43EAEB124B5F}"/>
              </a:ext>
            </a:extLst>
          </p:cNvPr>
          <p:cNvSpPr/>
          <p:nvPr/>
        </p:nvSpPr>
        <p:spPr>
          <a:xfrm>
            <a:off x="156298" y="3931089"/>
            <a:ext cx="8145020" cy="1200329"/>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Pergunta 3b) (0,3 ponto) </a:t>
            </a:r>
            <a:r>
              <a:rPr lang="pt-BR" sz="1500" dirty="0">
                <a:latin typeface="Arial" panose="020B0604020202020204" pitchFamily="34" charset="0"/>
                <a:ea typeface="Times New Roman" panose="02020603050405020304" pitchFamily="18" charset="0"/>
              </a:rPr>
              <a:t>A Terra gira ao redor do seu eixo em cerca de 24 horas, logo parece que é o céu que gira no mesmo tempo no sentido contrário. Pois bem, certo dia observamos </a:t>
            </a:r>
            <a:r>
              <a:rPr lang="pt-BR" sz="1500" dirty="0" err="1">
                <a:latin typeface="Arial" panose="020B0604020202020204" pitchFamily="34" charset="0"/>
                <a:ea typeface="Times New Roman" panose="02020603050405020304" pitchFamily="18" charset="0"/>
              </a:rPr>
              <a:t>Mintaka</a:t>
            </a:r>
            <a:r>
              <a:rPr lang="pt-BR" sz="1500" dirty="0">
                <a:latin typeface="Arial" panose="020B0604020202020204" pitchFamily="34" charset="0"/>
                <a:ea typeface="Times New Roman" panose="02020603050405020304" pitchFamily="18" charset="0"/>
              </a:rPr>
              <a:t> exatamente sobre nossas cabeças quando o Sol estava se pondo. Quantas horas depois se pôs </a:t>
            </a:r>
            <a:r>
              <a:rPr lang="pt-BR" sz="1500" dirty="0" err="1">
                <a:latin typeface="Arial" panose="020B0604020202020204" pitchFamily="34" charset="0"/>
                <a:ea typeface="Times New Roman" panose="02020603050405020304" pitchFamily="18" charset="0"/>
              </a:rPr>
              <a:t>Mintaka</a:t>
            </a:r>
            <a:r>
              <a:rPr lang="pt-BR" sz="1500" dirty="0">
                <a:latin typeface="Arial" panose="020B0604020202020204" pitchFamily="34" charset="0"/>
                <a:ea typeface="Times New Roman" panose="02020603050405020304" pitchFamily="18" charset="0"/>
              </a:rPr>
              <a:t>?</a:t>
            </a:r>
            <a:endParaRPr lang="pt-BR" sz="1500" dirty="0"/>
          </a:p>
        </p:txBody>
      </p:sp>
      <p:sp>
        <p:nvSpPr>
          <p:cNvPr id="12" name="Retângulo 11">
            <a:extLst>
              <a:ext uri="{FF2B5EF4-FFF2-40B4-BE49-F238E27FC236}">
                <a16:creationId xmlns:a16="http://schemas.microsoft.com/office/drawing/2014/main" id="{8FE2A030-16EE-496F-A9EF-AA13F977B7B1}"/>
              </a:ext>
            </a:extLst>
          </p:cNvPr>
          <p:cNvSpPr/>
          <p:nvPr/>
        </p:nvSpPr>
        <p:spPr>
          <a:xfrm>
            <a:off x="156478" y="5100139"/>
            <a:ext cx="3060453" cy="323165"/>
          </a:xfrm>
          <a:prstGeom prst="rect">
            <a:avLst/>
          </a:prstGeom>
        </p:spPr>
        <p:txBody>
          <a:bodyPr wrap="none">
            <a:spAutoFit/>
          </a:bodyPr>
          <a:lstStyle/>
          <a:p>
            <a:r>
              <a:rPr lang="pt-PT" sz="1500" b="1" dirty="0">
                <a:latin typeface="Arial" panose="020B0604020202020204" pitchFamily="34" charset="0"/>
                <a:ea typeface="Times New Roman" panose="02020603050405020304" pitchFamily="18" charset="0"/>
                <a:cs typeface="Arial" panose="020B0604020202020204" pitchFamily="34" charset="0"/>
              </a:rPr>
              <a:t>Resposta 3b)</a:t>
            </a:r>
            <a:r>
              <a:rPr lang="pt-BR" sz="1500" b="1" dirty="0">
                <a:latin typeface="Arial" panose="020B0604020202020204" pitchFamily="34" charset="0"/>
                <a:ea typeface="Times New Roman" panose="02020603050405020304" pitchFamily="18" charset="0"/>
                <a:cs typeface="Arial" panose="020B0604020202020204" pitchFamily="34" charset="0"/>
              </a:rPr>
              <a:t>: </a:t>
            </a:r>
            <a:r>
              <a:rPr lang="pt-BR" sz="1500" dirty="0" smtClean="0">
                <a:latin typeface="Arial" panose="020B0604020202020204" pitchFamily="34" charset="0"/>
                <a:ea typeface="Times New Roman" panose="02020603050405020304" pitchFamily="18" charset="0"/>
                <a:cs typeface="Arial" panose="020B0604020202020204" pitchFamily="34" charset="0"/>
              </a:rPr>
              <a:t>_ _ _ _ _ _ _ _ _ _</a:t>
            </a:r>
            <a:endParaRPr lang="pt-BR" sz="1500"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03259140-8677-482A-B708-A29B2D5BBDF1}"/>
              </a:ext>
            </a:extLst>
          </p:cNvPr>
          <p:cNvSpPr/>
          <p:nvPr/>
        </p:nvSpPr>
        <p:spPr>
          <a:xfrm>
            <a:off x="1841250" y="5045614"/>
            <a:ext cx="1005403"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6 horas</a:t>
            </a:r>
            <a:endParaRPr lang="pt-BR" dirty="0">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9BCAFAC8-22C3-40EC-BAA6-34BB7E9BFABF}"/>
              </a:ext>
            </a:extLst>
          </p:cNvPr>
          <p:cNvSpPr/>
          <p:nvPr/>
        </p:nvSpPr>
        <p:spPr>
          <a:xfrm>
            <a:off x="152400" y="5494276"/>
            <a:ext cx="11779624" cy="646331"/>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Pergunta 3c) (0,2 ponto)</a:t>
            </a:r>
            <a:r>
              <a:rPr lang="pt-BR" sz="1500" dirty="0">
                <a:latin typeface="Arial" panose="020B0604020202020204" pitchFamily="34" charset="0"/>
                <a:ea typeface="Times New Roman" panose="02020603050405020304" pitchFamily="18" charset="0"/>
              </a:rPr>
              <a:t> Como escrevemos, todo o céu foi dividido em 88 áreas ou constelações, logo toda estrela está numa constelação. Qual é a única estrela que não está fixa em nenhuma constelação?</a:t>
            </a:r>
            <a:endParaRPr lang="pt-BR" sz="1500" dirty="0"/>
          </a:p>
        </p:txBody>
      </p:sp>
      <p:sp>
        <p:nvSpPr>
          <p:cNvPr id="15" name="Retângulo 14">
            <a:extLst>
              <a:ext uri="{FF2B5EF4-FFF2-40B4-BE49-F238E27FC236}">
                <a16:creationId xmlns:a16="http://schemas.microsoft.com/office/drawing/2014/main" id="{B496C609-DE25-4AD3-B223-E9E12AFAEE96}"/>
              </a:ext>
            </a:extLst>
          </p:cNvPr>
          <p:cNvSpPr/>
          <p:nvPr/>
        </p:nvSpPr>
        <p:spPr>
          <a:xfrm>
            <a:off x="1106559" y="6377186"/>
            <a:ext cx="3050835" cy="323165"/>
          </a:xfrm>
          <a:prstGeom prst="rect">
            <a:avLst/>
          </a:prstGeom>
        </p:spPr>
        <p:txBody>
          <a:bodyPr wrap="none">
            <a:spAutoFit/>
          </a:bodyPr>
          <a:lstStyle/>
          <a:p>
            <a:r>
              <a:rPr lang="pt-PT" sz="1500" b="1" dirty="0">
                <a:latin typeface="Arial" panose="020B0604020202020204" pitchFamily="34" charset="0"/>
                <a:ea typeface="Times New Roman" panose="02020603050405020304" pitchFamily="18" charset="0"/>
                <a:cs typeface="Arial" panose="020B0604020202020204" pitchFamily="34" charset="0"/>
              </a:rPr>
              <a:t>Resposta 3c)</a:t>
            </a:r>
            <a:r>
              <a:rPr lang="pt-BR" sz="1500" b="1" dirty="0">
                <a:latin typeface="Arial" panose="020B0604020202020204" pitchFamily="34" charset="0"/>
                <a:ea typeface="Times New Roman" panose="02020603050405020304" pitchFamily="18" charset="0"/>
                <a:cs typeface="Arial" panose="020B0604020202020204" pitchFamily="34" charset="0"/>
              </a:rPr>
              <a:t>: </a:t>
            </a:r>
            <a:r>
              <a:rPr lang="pt-BR" sz="1500" dirty="0" smtClean="0">
                <a:latin typeface="Arial" panose="020B0604020202020204" pitchFamily="34" charset="0"/>
                <a:ea typeface="Times New Roman" panose="02020603050405020304" pitchFamily="18" charset="0"/>
                <a:cs typeface="Arial" panose="020B0604020202020204" pitchFamily="34" charset="0"/>
              </a:rPr>
              <a:t>_ _ _ _ _ _ _ _ _ _</a:t>
            </a:r>
            <a:endParaRPr lang="pt-BR" sz="1500" dirty="0">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CA33917A-D9E9-4046-B65F-360311B3AB59}"/>
              </a:ext>
            </a:extLst>
          </p:cNvPr>
          <p:cNvSpPr/>
          <p:nvPr/>
        </p:nvSpPr>
        <p:spPr>
          <a:xfrm>
            <a:off x="2831769" y="6349716"/>
            <a:ext cx="824265" cy="338554"/>
          </a:xfrm>
          <a:prstGeom prst="rect">
            <a:avLst/>
          </a:prstGeom>
        </p:spPr>
        <p:txBody>
          <a:bodyPr wrap="none">
            <a:spAutoFit/>
          </a:bodyPr>
          <a:lstStyle/>
          <a:p>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O SOL</a:t>
            </a:r>
            <a:endParaRPr lang="pt-BR" sz="1600" dirty="0">
              <a:latin typeface="Arial" panose="020B0604020202020204" pitchFamily="34" charset="0"/>
              <a:cs typeface="Arial" panose="020B0604020202020204" pitchFamily="34" charset="0"/>
            </a:endParaRPr>
          </a:p>
        </p:txBody>
      </p:sp>
      <p:sp>
        <p:nvSpPr>
          <p:cNvPr id="17" name="Retângulo 16"/>
          <p:cNvSpPr/>
          <p:nvPr/>
        </p:nvSpPr>
        <p:spPr>
          <a:xfrm>
            <a:off x="170328" y="2260837"/>
            <a:ext cx="11788589" cy="646331"/>
          </a:xfrm>
          <a:prstGeom prst="rect">
            <a:avLst/>
          </a:prstGeom>
        </p:spPr>
        <p:txBody>
          <a:bodyPr wrap="square">
            <a:spAutoFit/>
          </a:bodyPr>
          <a:lstStyle/>
          <a:p>
            <a:pPr algn="just" hangingPunct="0">
              <a:lnSpc>
                <a:spcPct val="120000"/>
              </a:lnSpc>
            </a:pPr>
            <a:r>
              <a:rPr lang="pt-BR" sz="1500" dirty="0">
                <a:latin typeface="Arial" panose="020B0604020202020204" pitchFamily="34" charset="0"/>
                <a:ea typeface="Times New Roman" panose="02020603050405020304" pitchFamily="18" charset="0"/>
              </a:rPr>
              <a:t>divisória do campo de futebol “Zerão” (Milton Correa) em Macapá, observando </a:t>
            </a:r>
            <a:r>
              <a:rPr lang="pt-BR" sz="1500" dirty="0" err="1">
                <a:latin typeface="Arial" panose="020B0604020202020204" pitchFamily="34" charset="0"/>
                <a:ea typeface="Times New Roman" panose="02020603050405020304" pitchFamily="18" charset="0"/>
              </a:rPr>
              <a:t>Mintaka</a:t>
            </a:r>
            <a:r>
              <a:rPr lang="pt-BR" sz="1500" dirty="0">
                <a:latin typeface="Arial" panose="020B0604020202020204" pitchFamily="34" charset="0"/>
                <a:ea typeface="Times New Roman" panose="02020603050405020304" pitchFamily="18" charset="0"/>
              </a:rPr>
              <a:t>. A linha divisória do “Zerão” está sobre o equador terrestre. </a:t>
            </a:r>
            <a:r>
              <a:rPr lang="pt-BR" sz="1500" dirty="0">
                <a:latin typeface="Arial" panose="020B0604020202020204" pitchFamily="34" charset="0"/>
                <a:ea typeface="Times New Roman" panose="02020603050405020304" pitchFamily="18" charset="0"/>
                <a:cs typeface="Arial" panose="020B0604020202020204" pitchFamily="34" charset="0"/>
              </a:rPr>
              <a:t>Descreva detalhadamente qual será a trajetória de </a:t>
            </a:r>
            <a:r>
              <a:rPr lang="pt-BR" sz="1500" dirty="0" err="1">
                <a:latin typeface="Arial" panose="020B0604020202020204" pitchFamily="34" charset="0"/>
                <a:ea typeface="Times New Roman" panose="02020603050405020304" pitchFamily="18" charset="0"/>
                <a:cs typeface="Arial" panose="020B0604020202020204" pitchFamily="34" charset="0"/>
              </a:rPr>
              <a:t>Mintaka</a:t>
            </a:r>
            <a:r>
              <a:rPr lang="pt-BR" sz="1500" dirty="0">
                <a:latin typeface="Arial" panose="020B0604020202020204" pitchFamily="34" charset="0"/>
                <a:ea typeface="Times New Roman" panose="02020603050405020304" pitchFamily="18" charset="0"/>
                <a:cs typeface="Arial" panose="020B0604020202020204" pitchFamily="34" charset="0"/>
              </a:rPr>
              <a:t> entre o nascer e ocaso. </a:t>
            </a:r>
            <a:endParaRPr lang="pt-BR"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823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8FB46CB-CD0F-4552-96C4-3ADB55DA80C8}"/>
              </a:ext>
            </a:extLst>
          </p:cNvPr>
          <p:cNvSpPr/>
          <p:nvPr/>
        </p:nvSpPr>
        <p:spPr>
          <a:xfrm>
            <a:off x="158496" y="215640"/>
            <a:ext cx="8250398" cy="1892826"/>
          </a:xfrm>
          <a:prstGeom prst="rect">
            <a:avLst/>
          </a:prstGeom>
        </p:spPr>
        <p:txBody>
          <a:bodyPr wrap="square">
            <a:spAutoFit/>
          </a:bodyPr>
          <a:lstStyle/>
          <a:p>
            <a:pPr algn="just" hangingPunct="0">
              <a:lnSpc>
                <a:spcPct val="130000"/>
              </a:lnSpc>
              <a:spcAft>
                <a:spcPts val="0"/>
              </a:spcAft>
            </a:pPr>
            <a:r>
              <a:rPr lang="pt-BR" b="1" dirty="0">
                <a:latin typeface="Arial" panose="020B0604020202020204" pitchFamily="34" charset="0"/>
                <a:ea typeface="Times New Roman" panose="02020603050405020304" pitchFamily="18" charset="0"/>
              </a:rPr>
              <a:t>Questão 4)  (1 ponto)</a:t>
            </a:r>
            <a:r>
              <a:rPr lang="pt-BR" dirty="0">
                <a:latin typeface="Times New Roman" panose="02020603050405020304" pitchFamily="18" charset="0"/>
                <a:ea typeface="Times New Roman" panose="02020603050405020304" pitchFamily="18" charset="0"/>
              </a:rPr>
              <a:t> </a:t>
            </a:r>
            <a:r>
              <a:rPr lang="pt-BR" b="1" dirty="0">
                <a:latin typeface="Arial" panose="020B0604020202020204" pitchFamily="34" charset="0"/>
                <a:ea typeface="Times New Roman" panose="02020603050405020304" pitchFamily="18" charset="0"/>
              </a:rPr>
              <a:t>(0,1 ponto cada acerto) </a:t>
            </a:r>
            <a:r>
              <a:rPr lang="pt-BR" dirty="0">
                <a:latin typeface="Arial" panose="020B0604020202020204" pitchFamily="34" charset="0"/>
                <a:ea typeface="Times New Roman" panose="02020603050405020304" pitchFamily="18" charset="0"/>
              </a:rPr>
              <a:t>Ao lado está um esquema mostrando a Terra no seu movimento anual ao redor do Sol, em perspectiva, fora de escala, em 4 datas especiais para 2010. Coloque a data em que ocorre cada um dos eventos da lista abaixo. </a:t>
            </a:r>
            <a:r>
              <a:rPr lang="pt-BR" i="1" dirty="0">
                <a:latin typeface="Arial" panose="020B0604020202020204" pitchFamily="34" charset="0"/>
                <a:ea typeface="Times New Roman" panose="02020603050405020304" pitchFamily="18" charset="0"/>
              </a:rPr>
              <a:t>Ajuda: Só há 4 datas, mas 10 itens, logo algumas se repetem.</a:t>
            </a:r>
            <a:endParaRPr lang="pt-BR" dirty="0">
              <a:latin typeface="Times New Roman" panose="02020603050405020304" pitchFamily="18" charset="0"/>
              <a:ea typeface="Times New Roman" panose="02020603050405020304" pitchFamily="18" charset="0"/>
            </a:endParaRPr>
          </a:p>
        </p:txBody>
      </p:sp>
      <p:pic>
        <p:nvPicPr>
          <p:cNvPr id="5" name="Imagem 4">
            <a:extLst>
              <a:ext uri="{FF2B5EF4-FFF2-40B4-BE49-F238E27FC236}">
                <a16:creationId xmlns:a16="http://schemas.microsoft.com/office/drawing/2014/main" id="{CDE5A815-2F1E-4DF6-8D8D-565D57CCB3BE}"/>
              </a:ext>
            </a:extLst>
          </p:cNvPr>
          <p:cNvPicPr/>
          <p:nvPr/>
        </p:nvPicPr>
        <p:blipFill>
          <a:blip r:embed="rId2">
            <a:extLst>
              <a:ext uri="{28A0092B-C50C-407E-A947-70E740481C1C}">
                <a14:useLocalDpi xmlns:a14="http://schemas.microsoft.com/office/drawing/2010/main" val="0"/>
              </a:ext>
            </a:extLst>
          </a:blip>
          <a:srcRect l="3233" b="7918"/>
          <a:stretch>
            <a:fillRect/>
          </a:stretch>
        </p:blipFill>
        <p:spPr bwMode="auto">
          <a:xfrm>
            <a:off x="6840071" y="2659211"/>
            <a:ext cx="5243130" cy="2961021"/>
          </a:xfrm>
          <a:prstGeom prst="rect">
            <a:avLst/>
          </a:prstGeom>
          <a:noFill/>
          <a:ln>
            <a:noFill/>
          </a:ln>
        </p:spPr>
      </p:pic>
      <p:sp>
        <p:nvSpPr>
          <p:cNvPr id="3" name="Retângulo 2">
            <a:extLst>
              <a:ext uri="{FF2B5EF4-FFF2-40B4-BE49-F238E27FC236}">
                <a16:creationId xmlns:a16="http://schemas.microsoft.com/office/drawing/2014/main" id="{09D069DC-4EFD-497E-ADB7-963224F84FD5}"/>
              </a:ext>
            </a:extLst>
          </p:cNvPr>
          <p:cNvSpPr/>
          <p:nvPr/>
        </p:nvSpPr>
        <p:spPr>
          <a:xfrm>
            <a:off x="1217600" y="2055425"/>
            <a:ext cx="4185761"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Equinócio de outono no Hemisfério</a:t>
            </a:r>
            <a:r>
              <a:rPr lang="pt-BR" sz="1600" dirty="0">
                <a:effectLst/>
                <a:latin typeface="Arial" panose="020B0604020202020204" pitchFamily="34" charset="0"/>
                <a:ea typeface="Times New Roman" panose="02020603050405020304" pitchFamily="18" charset="0"/>
              </a:rPr>
              <a:t> Sul.</a:t>
            </a:r>
            <a:endParaRPr lang="pt-BR" dirty="0"/>
          </a:p>
        </p:txBody>
      </p:sp>
      <p:sp>
        <p:nvSpPr>
          <p:cNvPr id="6" name="Retângulo 5">
            <a:extLst>
              <a:ext uri="{FF2B5EF4-FFF2-40B4-BE49-F238E27FC236}">
                <a16:creationId xmlns:a16="http://schemas.microsoft.com/office/drawing/2014/main" id="{68F33715-9EE6-417F-B2DB-2A4F09FEC2AD}"/>
              </a:ext>
            </a:extLst>
          </p:cNvPr>
          <p:cNvSpPr/>
          <p:nvPr/>
        </p:nvSpPr>
        <p:spPr>
          <a:xfrm>
            <a:off x="1217600" y="2458507"/>
            <a:ext cx="3531864"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Sol a pino no Trópico de Câncer.</a:t>
            </a:r>
            <a:endParaRPr lang="pt-BR" dirty="0"/>
          </a:p>
        </p:txBody>
      </p:sp>
      <p:sp>
        <p:nvSpPr>
          <p:cNvPr id="7" name="Retângulo 6">
            <a:extLst>
              <a:ext uri="{FF2B5EF4-FFF2-40B4-BE49-F238E27FC236}">
                <a16:creationId xmlns:a16="http://schemas.microsoft.com/office/drawing/2014/main" id="{CAF65191-71BF-4410-B57F-7A6503919074}"/>
              </a:ext>
            </a:extLst>
          </p:cNvPr>
          <p:cNvSpPr/>
          <p:nvPr/>
        </p:nvSpPr>
        <p:spPr>
          <a:xfrm>
            <a:off x="1217600" y="2861589"/>
            <a:ext cx="3826689"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Início do inverno no Hemisfério Sul.</a:t>
            </a:r>
            <a:endParaRPr lang="pt-BR" dirty="0"/>
          </a:p>
        </p:txBody>
      </p:sp>
      <p:sp>
        <p:nvSpPr>
          <p:cNvPr id="8" name="Retângulo 7">
            <a:extLst>
              <a:ext uri="{FF2B5EF4-FFF2-40B4-BE49-F238E27FC236}">
                <a16:creationId xmlns:a16="http://schemas.microsoft.com/office/drawing/2014/main" id="{4984C45E-2DD7-4AEF-9AF3-840910FB0A5A}"/>
              </a:ext>
            </a:extLst>
          </p:cNvPr>
          <p:cNvSpPr/>
          <p:nvPr/>
        </p:nvSpPr>
        <p:spPr>
          <a:xfrm>
            <a:off x="1217600" y="3264671"/>
            <a:ext cx="4095993"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Início da primavera no Hemisfério Sul.</a:t>
            </a:r>
            <a:endParaRPr lang="pt-BR" dirty="0"/>
          </a:p>
        </p:txBody>
      </p:sp>
      <p:sp>
        <p:nvSpPr>
          <p:cNvPr id="9" name="Retângulo 8">
            <a:extLst>
              <a:ext uri="{FF2B5EF4-FFF2-40B4-BE49-F238E27FC236}">
                <a16:creationId xmlns:a16="http://schemas.microsoft.com/office/drawing/2014/main" id="{63284580-79CE-4107-B00A-161378937E63}"/>
              </a:ext>
            </a:extLst>
          </p:cNvPr>
          <p:cNvSpPr/>
          <p:nvPr/>
        </p:nvSpPr>
        <p:spPr>
          <a:xfrm>
            <a:off x="1199669" y="3634003"/>
            <a:ext cx="5434213" cy="704104"/>
          </a:xfrm>
          <a:prstGeom prst="rect">
            <a:avLst/>
          </a:prstGeom>
        </p:spPr>
        <p:txBody>
          <a:bodyPr wrap="square">
            <a:spAutoFit/>
          </a:bodyPr>
          <a:lstStyle/>
          <a:p>
            <a:pPr>
              <a:lnSpc>
                <a:spcPct val="114000"/>
              </a:lnSpc>
            </a:pPr>
            <a:r>
              <a:rPr lang="pt-BR" dirty="0">
                <a:latin typeface="Arial" panose="020B0604020202020204" pitchFamily="34" charset="0"/>
                <a:ea typeface="Times New Roman" panose="02020603050405020304" pitchFamily="18" charset="0"/>
              </a:rPr>
              <a:t>Sol sobre a intersecção da eclíptica com o Equador </a:t>
            </a:r>
          </a:p>
          <a:p>
            <a:pPr>
              <a:lnSpc>
                <a:spcPct val="114000"/>
              </a:lnSpc>
            </a:pPr>
            <a:r>
              <a:rPr lang="pt-BR" dirty="0">
                <a:latin typeface="Arial" panose="020B0604020202020204" pitchFamily="34" charset="0"/>
                <a:ea typeface="Times New Roman" panose="02020603050405020304" pitchFamily="18" charset="0"/>
              </a:rPr>
              <a:t>Celeste indo do Hemisfério Sul para o Norte.</a:t>
            </a:r>
            <a:endParaRPr lang="pt-BR" dirty="0"/>
          </a:p>
        </p:txBody>
      </p:sp>
      <p:sp>
        <p:nvSpPr>
          <p:cNvPr id="10" name="Retângulo 9">
            <a:extLst>
              <a:ext uri="{FF2B5EF4-FFF2-40B4-BE49-F238E27FC236}">
                <a16:creationId xmlns:a16="http://schemas.microsoft.com/office/drawing/2014/main" id="{70F1172B-D28C-4046-A7D4-0BE48F2ACE65}"/>
              </a:ext>
            </a:extLst>
          </p:cNvPr>
          <p:cNvSpPr/>
          <p:nvPr/>
        </p:nvSpPr>
        <p:spPr>
          <a:xfrm>
            <a:off x="1204776" y="4302496"/>
            <a:ext cx="419858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Solstício de verão no Hemisfério Norte.</a:t>
            </a:r>
            <a:endParaRPr lang="pt-BR" dirty="0"/>
          </a:p>
        </p:txBody>
      </p:sp>
      <p:sp>
        <p:nvSpPr>
          <p:cNvPr id="11" name="Retângulo 10">
            <a:extLst>
              <a:ext uri="{FF2B5EF4-FFF2-40B4-BE49-F238E27FC236}">
                <a16:creationId xmlns:a16="http://schemas.microsoft.com/office/drawing/2014/main" id="{32201825-AA2A-4863-8CC8-A616B990B076}"/>
              </a:ext>
            </a:extLst>
          </p:cNvPr>
          <p:cNvSpPr/>
          <p:nvPr/>
        </p:nvSpPr>
        <p:spPr>
          <a:xfrm>
            <a:off x="1204776" y="4714364"/>
            <a:ext cx="3647152"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Início do verão no Hemisfério Sul.</a:t>
            </a:r>
            <a:endParaRPr lang="pt-BR" dirty="0"/>
          </a:p>
        </p:txBody>
      </p:sp>
      <p:sp>
        <p:nvSpPr>
          <p:cNvPr id="12" name="Retângulo 11">
            <a:extLst>
              <a:ext uri="{FF2B5EF4-FFF2-40B4-BE49-F238E27FC236}">
                <a16:creationId xmlns:a16="http://schemas.microsoft.com/office/drawing/2014/main" id="{C9E063CA-03CD-40AF-9DF0-36C1E963E978}"/>
              </a:ext>
            </a:extLst>
          </p:cNvPr>
          <p:cNvSpPr/>
          <p:nvPr/>
        </p:nvSpPr>
        <p:spPr>
          <a:xfrm>
            <a:off x="1204776" y="5099610"/>
            <a:ext cx="3775393"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Início do outono no Hemisfério Sul.</a:t>
            </a:r>
            <a:endParaRPr lang="pt-BR" dirty="0"/>
          </a:p>
        </p:txBody>
      </p:sp>
      <p:sp>
        <p:nvSpPr>
          <p:cNvPr id="13" name="Retângulo 12">
            <a:extLst>
              <a:ext uri="{FF2B5EF4-FFF2-40B4-BE49-F238E27FC236}">
                <a16:creationId xmlns:a16="http://schemas.microsoft.com/office/drawing/2014/main" id="{4E65E79D-BC28-4A77-90E1-5AC1D8CDF8A7}"/>
              </a:ext>
            </a:extLst>
          </p:cNvPr>
          <p:cNvSpPr/>
          <p:nvPr/>
        </p:nvSpPr>
        <p:spPr>
          <a:xfrm>
            <a:off x="1204776" y="5477907"/>
            <a:ext cx="387798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Início do verão no Hemisfério Norte.</a:t>
            </a:r>
            <a:endParaRPr lang="pt-BR" dirty="0"/>
          </a:p>
        </p:txBody>
      </p:sp>
      <p:sp>
        <p:nvSpPr>
          <p:cNvPr id="14" name="Retângulo 13">
            <a:extLst>
              <a:ext uri="{FF2B5EF4-FFF2-40B4-BE49-F238E27FC236}">
                <a16:creationId xmlns:a16="http://schemas.microsoft.com/office/drawing/2014/main" id="{E44081CB-59EB-40B3-9D0B-356C8F2F7FD0}"/>
              </a:ext>
            </a:extLst>
          </p:cNvPr>
          <p:cNvSpPr/>
          <p:nvPr/>
        </p:nvSpPr>
        <p:spPr>
          <a:xfrm>
            <a:off x="1212909" y="5845675"/>
            <a:ext cx="3980642"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Sol a pino no Trópico de C</a:t>
            </a:r>
            <a:r>
              <a:rPr lang="pt-BR" dirty="0">
                <a:effectLst/>
                <a:latin typeface="Arial" panose="020B0604020202020204" pitchFamily="34" charset="0"/>
                <a:ea typeface="Times New Roman" panose="02020603050405020304" pitchFamily="18" charset="0"/>
              </a:rPr>
              <a:t>apricórnio.</a:t>
            </a:r>
            <a:endParaRPr lang="pt-BR" dirty="0"/>
          </a:p>
        </p:txBody>
      </p:sp>
      <p:sp>
        <p:nvSpPr>
          <p:cNvPr id="15" name="CaixaDeTexto 14">
            <a:extLst>
              <a:ext uri="{FF2B5EF4-FFF2-40B4-BE49-F238E27FC236}">
                <a16:creationId xmlns:a16="http://schemas.microsoft.com/office/drawing/2014/main" id="{C0F540B9-235B-4466-86AB-FC40C1BBFBEE}"/>
              </a:ext>
            </a:extLst>
          </p:cNvPr>
          <p:cNvSpPr txBox="1"/>
          <p:nvPr/>
        </p:nvSpPr>
        <p:spPr>
          <a:xfrm>
            <a:off x="122273" y="2048655"/>
            <a:ext cx="1154712" cy="369332"/>
          </a:xfrm>
          <a:prstGeom prst="rect">
            <a:avLst/>
          </a:prstGeom>
          <a:noFill/>
        </p:spPr>
        <p:txBody>
          <a:bodyPr wrap="square" rtlCol="0">
            <a:spAutoFit/>
          </a:bodyPr>
          <a:lstStyle/>
          <a:p>
            <a:r>
              <a:rPr lang="pt-BR" dirty="0"/>
              <a:t>(               )</a:t>
            </a:r>
          </a:p>
        </p:txBody>
      </p:sp>
      <p:sp>
        <p:nvSpPr>
          <p:cNvPr id="16" name="CaixaDeTexto 15">
            <a:extLst>
              <a:ext uri="{FF2B5EF4-FFF2-40B4-BE49-F238E27FC236}">
                <a16:creationId xmlns:a16="http://schemas.microsoft.com/office/drawing/2014/main" id="{00FF022D-B9C8-4BA1-8209-C490F46ED3AC}"/>
              </a:ext>
            </a:extLst>
          </p:cNvPr>
          <p:cNvSpPr txBox="1"/>
          <p:nvPr/>
        </p:nvSpPr>
        <p:spPr>
          <a:xfrm>
            <a:off x="122273" y="2438938"/>
            <a:ext cx="1154712" cy="369332"/>
          </a:xfrm>
          <a:prstGeom prst="rect">
            <a:avLst/>
          </a:prstGeom>
          <a:noFill/>
        </p:spPr>
        <p:txBody>
          <a:bodyPr wrap="square" rtlCol="0">
            <a:spAutoFit/>
          </a:bodyPr>
          <a:lstStyle/>
          <a:p>
            <a:r>
              <a:rPr lang="pt-BR" dirty="0"/>
              <a:t>(               )</a:t>
            </a:r>
          </a:p>
        </p:txBody>
      </p:sp>
      <p:sp>
        <p:nvSpPr>
          <p:cNvPr id="17" name="CaixaDeTexto 16">
            <a:extLst>
              <a:ext uri="{FF2B5EF4-FFF2-40B4-BE49-F238E27FC236}">
                <a16:creationId xmlns:a16="http://schemas.microsoft.com/office/drawing/2014/main" id="{F36B4279-88ED-423C-94C0-E5371DDDA7CB}"/>
              </a:ext>
            </a:extLst>
          </p:cNvPr>
          <p:cNvSpPr txBox="1"/>
          <p:nvPr/>
        </p:nvSpPr>
        <p:spPr>
          <a:xfrm>
            <a:off x="122273" y="2856282"/>
            <a:ext cx="1154712" cy="369332"/>
          </a:xfrm>
          <a:prstGeom prst="rect">
            <a:avLst/>
          </a:prstGeom>
          <a:noFill/>
        </p:spPr>
        <p:txBody>
          <a:bodyPr wrap="square" rtlCol="0">
            <a:spAutoFit/>
          </a:bodyPr>
          <a:lstStyle/>
          <a:p>
            <a:r>
              <a:rPr lang="pt-BR" dirty="0"/>
              <a:t>(               )</a:t>
            </a:r>
          </a:p>
        </p:txBody>
      </p:sp>
      <p:sp>
        <p:nvSpPr>
          <p:cNvPr id="18" name="CaixaDeTexto 17">
            <a:extLst>
              <a:ext uri="{FF2B5EF4-FFF2-40B4-BE49-F238E27FC236}">
                <a16:creationId xmlns:a16="http://schemas.microsoft.com/office/drawing/2014/main" id="{245D0576-CD5F-4356-A85A-74264ED50C5A}"/>
              </a:ext>
            </a:extLst>
          </p:cNvPr>
          <p:cNvSpPr txBox="1"/>
          <p:nvPr/>
        </p:nvSpPr>
        <p:spPr>
          <a:xfrm>
            <a:off x="122273" y="3257901"/>
            <a:ext cx="1154712" cy="369332"/>
          </a:xfrm>
          <a:prstGeom prst="rect">
            <a:avLst/>
          </a:prstGeom>
          <a:noFill/>
        </p:spPr>
        <p:txBody>
          <a:bodyPr wrap="square" rtlCol="0">
            <a:spAutoFit/>
          </a:bodyPr>
          <a:lstStyle/>
          <a:p>
            <a:r>
              <a:rPr lang="pt-BR" dirty="0"/>
              <a:t>(               )</a:t>
            </a:r>
          </a:p>
        </p:txBody>
      </p:sp>
      <p:sp>
        <p:nvSpPr>
          <p:cNvPr id="19" name="CaixaDeTexto 18">
            <a:extLst>
              <a:ext uri="{FF2B5EF4-FFF2-40B4-BE49-F238E27FC236}">
                <a16:creationId xmlns:a16="http://schemas.microsoft.com/office/drawing/2014/main" id="{46EDCF4E-DA8C-4EA4-A01A-5229EBCA5107}"/>
              </a:ext>
            </a:extLst>
          </p:cNvPr>
          <p:cNvSpPr txBox="1"/>
          <p:nvPr/>
        </p:nvSpPr>
        <p:spPr>
          <a:xfrm>
            <a:off x="123557" y="3628889"/>
            <a:ext cx="1154712" cy="369332"/>
          </a:xfrm>
          <a:prstGeom prst="rect">
            <a:avLst/>
          </a:prstGeom>
          <a:noFill/>
        </p:spPr>
        <p:txBody>
          <a:bodyPr wrap="square" rtlCol="0">
            <a:spAutoFit/>
          </a:bodyPr>
          <a:lstStyle/>
          <a:p>
            <a:r>
              <a:rPr lang="pt-BR" dirty="0"/>
              <a:t>(               )</a:t>
            </a:r>
          </a:p>
        </p:txBody>
      </p:sp>
      <p:sp>
        <p:nvSpPr>
          <p:cNvPr id="20" name="CaixaDeTexto 19">
            <a:extLst>
              <a:ext uri="{FF2B5EF4-FFF2-40B4-BE49-F238E27FC236}">
                <a16:creationId xmlns:a16="http://schemas.microsoft.com/office/drawing/2014/main" id="{4225A331-7170-49E1-B886-EDF994783769}"/>
              </a:ext>
            </a:extLst>
          </p:cNvPr>
          <p:cNvSpPr txBox="1"/>
          <p:nvPr/>
        </p:nvSpPr>
        <p:spPr>
          <a:xfrm>
            <a:off x="122273" y="4287261"/>
            <a:ext cx="1154712" cy="369332"/>
          </a:xfrm>
          <a:prstGeom prst="rect">
            <a:avLst/>
          </a:prstGeom>
          <a:noFill/>
        </p:spPr>
        <p:txBody>
          <a:bodyPr wrap="square" rtlCol="0">
            <a:spAutoFit/>
          </a:bodyPr>
          <a:lstStyle/>
          <a:p>
            <a:r>
              <a:rPr lang="pt-BR" dirty="0"/>
              <a:t>(               )</a:t>
            </a:r>
          </a:p>
        </p:txBody>
      </p:sp>
      <p:sp>
        <p:nvSpPr>
          <p:cNvPr id="21" name="CaixaDeTexto 20">
            <a:extLst>
              <a:ext uri="{FF2B5EF4-FFF2-40B4-BE49-F238E27FC236}">
                <a16:creationId xmlns:a16="http://schemas.microsoft.com/office/drawing/2014/main" id="{FB52594A-AE7D-4342-9196-D0636E280ECC}"/>
              </a:ext>
            </a:extLst>
          </p:cNvPr>
          <p:cNvSpPr txBox="1"/>
          <p:nvPr/>
        </p:nvSpPr>
        <p:spPr>
          <a:xfrm>
            <a:off x="122273" y="4703419"/>
            <a:ext cx="1154712" cy="369332"/>
          </a:xfrm>
          <a:prstGeom prst="rect">
            <a:avLst/>
          </a:prstGeom>
          <a:noFill/>
        </p:spPr>
        <p:txBody>
          <a:bodyPr wrap="square" rtlCol="0">
            <a:spAutoFit/>
          </a:bodyPr>
          <a:lstStyle/>
          <a:p>
            <a:r>
              <a:rPr lang="pt-BR" dirty="0"/>
              <a:t>(               )</a:t>
            </a:r>
          </a:p>
        </p:txBody>
      </p:sp>
      <p:sp>
        <p:nvSpPr>
          <p:cNvPr id="22" name="CaixaDeTexto 21">
            <a:extLst>
              <a:ext uri="{FF2B5EF4-FFF2-40B4-BE49-F238E27FC236}">
                <a16:creationId xmlns:a16="http://schemas.microsoft.com/office/drawing/2014/main" id="{CB209CCC-DB58-46CF-BFA0-7AAA6488D6FB}"/>
              </a:ext>
            </a:extLst>
          </p:cNvPr>
          <p:cNvSpPr txBox="1"/>
          <p:nvPr/>
        </p:nvSpPr>
        <p:spPr>
          <a:xfrm>
            <a:off x="122273" y="5097594"/>
            <a:ext cx="1154712" cy="369332"/>
          </a:xfrm>
          <a:prstGeom prst="rect">
            <a:avLst/>
          </a:prstGeom>
          <a:noFill/>
        </p:spPr>
        <p:txBody>
          <a:bodyPr wrap="square" rtlCol="0">
            <a:spAutoFit/>
          </a:bodyPr>
          <a:lstStyle/>
          <a:p>
            <a:r>
              <a:rPr lang="pt-BR" dirty="0"/>
              <a:t>(               )</a:t>
            </a:r>
          </a:p>
        </p:txBody>
      </p:sp>
      <p:sp>
        <p:nvSpPr>
          <p:cNvPr id="23" name="CaixaDeTexto 22">
            <a:extLst>
              <a:ext uri="{FF2B5EF4-FFF2-40B4-BE49-F238E27FC236}">
                <a16:creationId xmlns:a16="http://schemas.microsoft.com/office/drawing/2014/main" id="{E66B5F03-DF4A-4E9E-B738-7A4403E05558}"/>
              </a:ext>
            </a:extLst>
          </p:cNvPr>
          <p:cNvSpPr txBox="1"/>
          <p:nvPr/>
        </p:nvSpPr>
        <p:spPr>
          <a:xfrm>
            <a:off x="122273" y="5475490"/>
            <a:ext cx="1154712" cy="369332"/>
          </a:xfrm>
          <a:prstGeom prst="rect">
            <a:avLst/>
          </a:prstGeom>
          <a:noFill/>
        </p:spPr>
        <p:txBody>
          <a:bodyPr wrap="square" rtlCol="0">
            <a:spAutoFit/>
          </a:bodyPr>
          <a:lstStyle/>
          <a:p>
            <a:r>
              <a:rPr lang="pt-BR" dirty="0"/>
              <a:t>(               )</a:t>
            </a:r>
          </a:p>
        </p:txBody>
      </p:sp>
      <p:sp>
        <p:nvSpPr>
          <p:cNvPr id="24" name="CaixaDeTexto 23">
            <a:extLst>
              <a:ext uri="{FF2B5EF4-FFF2-40B4-BE49-F238E27FC236}">
                <a16:creationId xmlns:a16="http://schemas.microsoft.com/office/drawing/2014/main" id="{2235D47C-37D4-4C79-808D-C8A0AA474AAB}"/>
              </a:ext>
            </a:extLst>
          </p:cNvPr>
          <p:cNvSpPr txBox="1"/>
          <p:nvPr/>
        </p:nvSpPr>
        <p:spPr>
          <a:xfrm>
            <a:off x="122273" y="5822762"/>
            <a:ext cx="1154712" cy="369332"/>
          </a:xfrm>
          <a:prstGeom prst="rect">
            <a:avLst/>
          </a:prstGeom>
          <a:noFill/>
        </p:spPr>
        <p:txBody>
          <a:bodyPr wrap="square" rtlCol="0">
            <a:spAutoFit/>
          </a:bodyPr>
          <a:lstStyle/>
          <a:p>
            <a:r>
              <a:rPr lang="pt-BR" dirty="0"/>
              <a:t>(               )</a:t>
            </a:r>
          </a:p>
        </p:txBody>
      </p:sp>
      <p:sp>
        <p:nvSpPr>
          <p:cNvPr id="25" name="Retângulo 24">
            <a:extLst>
              <a:ext uri="{FF2B5EF4-FFF2-40B4-BE49-F238E27FC236}">
                <a16:creationId xmlns:a16="http://schemas.microsoft.com/office/drawing/2014/main" id="{7BF5FA90-901B-4BC2-9950-DF2FF3F65852}"/>
              </a:ext>
            </a:extLst>
          </p:cNvPr>
          <p:cNvSpPr/>
          <p:nvPr/>
        </p:nvSpPr>
        <p:spPr>
          <a:xfrm>
            <a:off x="224943" y="2064799"/>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20 / 03</a:t>
            </a:r>
            <a:endParaRPr lang="pt-BR" dirty="0"/>
          </a:p>
        </p:txBody>
      </p:sp>
      <p:sp>
        <p:nvSpPr>
          <p:cNvPr id="26" name="Retângulo 25">
            <a:extLst>
              <a:ext uri="{FF2B5EF4-FFF2-40B4-BE49-F238E27FC236}">
                <a16:creationId xmlns:a16="http://schemas.microsoft.com/office/drawing/2014/main" id="{EEDF0B00-F56D-453D-9EB2-2B2AD4AEB863}"/>
              </a:ext>
            </a:extLst>
          </p:cNvPr>
          <p:cNvSpPr/>
          <p:nvPr/>
        </p:nvSpPr>
        <p:spPr>
          <a:xfrm>
            <a:off x="224943" y="2438938"/>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06 </a:t>
            </a:r>
            <a:endParaRPr lang="pt-BR" dirty="0"/>
          </a:p>
        </p:txBody>
      </p:sp>
      <p:sp>
        <p:nvSpPr>
          <p:cNvPr id="27" name="Retângulo 26">
            <a:extLst>
              <a:ext uri="{FF2B5EF4-FFF2-40B4-BE49-F238E27FC236}">
                <a16:creationId xmlns:a16="http://schemas.microsoft.com/office/drawing/2014/main" id="{87D5E326-C108-4DFB-A6E5-4266C010D25C}"/>
              </a:ext>
            </a:extLst>
          </p:cNvPr>
          <p:cNvSpPr/>
          <p:nvPr/>
        </p:nvSpPr>
        <p:spPr>
          <a:xfrm>
            <a:off x="232381" y="2861589"/>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06 </a:t>
            </a:r>
            <a:endParaRPr lang="pt-BR" dirty="0"/>
          </a:p>
        </p:txBody>
      </p:sp>
      <p:sp>
        <p:nvSpPr>
          <p:cNvPr id="28" name="Retângulo 27">
            <a:extLst>
              <a:ext uri="{FF2B5EF4-FFF2-40B4-BE49-F238E27FC236}">
                <a16:creationId xmlns:a16="http://schemas.microsoft.com/office/drawing/2014/main" id="{F25E7CCF-FED1-4E15-9F96-A544443C871D}"/>
              </a:ext>
            </a:extLst>
          </p:cNvPr>
          <p:cNvSpPr/>
          <p:nvPr/>
        </p:nvSpPr>
        <p:spPr>
          <a:xfrm>
            <a:off x="241525" y="3263201"/>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23 / 09</a:t>
            </a:r>
            <a:endParaRPr lang="pt-BR" dirty="0"/>
          </a:p>
        </p:txBody>
      </p:sp>
      <p:sp>
        <p:nvSpPr>
          <p:cNvPr id="29" name="Retângulo 28">
            <a:extLst>
              <a:ext uri="{FF2B5EF4-FFF2-40B4-BE49-F238E27FC236}">
                <a16:creationId xmlns:a16="http://schemas.microsoft.com/office/drawing/2014/main" id="{3E85ECF3-3F9B-4FE7-AADA-E4C1F6ED70A1}"/>
              </a:ext>
            </a:extLst>
          </p:cNvPr>
          <p:cNvSpPr/>
          <p:nvPr/>
        </p:nvSpPr>
        <p:spPr>
          <a:xfrm>
            <a:off x="232381" y="3628889"/>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20 / 03</a:t>
            </a:r>
            <a:endParaRPr lang="pt-BR" dirty="0"/>
          </a:p>
        </p:txBody>
      </p:sp>
      <p:sp>
        <p:nvSpPr>
          <p:cNvPr id="30" name="Retângulo 29">
            <a:extLst>
              <a:ext uri="{FF2B5EF4-FFF2-40B4-BE49-F238E27FC236}">
                <a16:creationId xmlns:a16="http://schemas.microsoft.com/office/drawing/2014/main" id="{8EA20403-B4DC-4116-A1C8-304775B873F1}"/>
              </a:ext>
            </a:extLst>
          </p:cNvPr>
          <p:cNvSpPr/>
          <p:nvPr/>
        </p:nvSpPr>
        <p:spPr>
          <a:xfrm>
            <a:off x="224942" y="4294246"/>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06</a:t>
            </a:r>
            <a:endParaRPr lang="pt-BR" dirty="0"/>
          </a:p>
        </p:txBody>
      </p:sp>
      <p:sp>
        <p:nvSpPr>
          <p:cNvPr id="31" name="Retângulo 30">
            <a:extLst>
              <a:ext uri="{FF2B5EF4-FFF2-40B4-BE49-F238E27FC236}">
                <a16:creationId xmlns:a16="http://schemas.microsoft.com/office/drawing/2014/main" id="{40A4A6C3-2B5C-43E2-B935-F24C1C03B8FB}"/>
              </a:ext>
            </a:extLst>
          </p:cNvPr>
          <p:cNvSpPr/>
          <p:nvPr/>
        </p:nvSpPr>
        <p:spPr>
          <a:xfrm>
            <a:off x="216589" y="4715841"/>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12</a:t>
            </a:r>
            <a:endParaRPr lang="pt-BR" dirty="0"/>
          </a:p>
        </p:txBody>
      </p:sp>
      <p:sp>
        <p:nvSpPr>
          <p:cNvPr id="32" name="Retângulo 31">
            <a:extLst>
              <a:ext uri="{FF2B5EF4-FFF2-40B4-BE49-F238E27FC236}">
                <a16:creationId xmlns:a16="http://schemas.microsoft.com/office/drawing/2014/main" id="{65946314-94AC-4F09-AA1B-E33984A098F9}"/>
              </a:ext>
            </a:extLst>
          </p:cNvPr>
          <p:cNvSpPr/>
          <p:nvPr/>
        </p:nvSpPr>
        <p:spPr>
          <a:xfrm>
            <a:off x="244324" y="5110433"/>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20 / 03</a:t>
            </a:r>
            <a:r>
              <a:rPr lang="pt-BR" dirty="0">
                <a:latin typeface="Arial" panose="020B0604020202020204" pitchFamily="34" charset="0"/>
                <a:ea typeface="Times New Roman" panose="02020603050405020304" pitchFamily="18" charset="0"/>
              </a:rPr>
              <a:t> </a:t>
            </a:r>
            <a:endParaRPr lang="pt-BR" dirty="0"/>
          </a:p>
        </p:txBody>
      </p:sp>
      <p:sp>
        <p:nvSpPr>
          <p:cNvPr id="33" name="Retângulo 32">
            <a:extLst>
              <a:ext uri="{FF2B5EF4-FFF2-40B4-BE49-F238E27FC236}">
                <a16:creationId xmlns:a16="http://schemas.microsoft.com/office/drawing/2014/main" id="{967F827A-74D9-43B5-8737-CD342056A003}"/>
              </a:ext>
            </a:extLst>
          </p:cNvPr>
          <p:cNvSpPr/>
          <p:nvPr/>
        </p:nvSpPr>
        <p:spPr>
          <a:xfrm>
            <a:off x="241525" y="5483173"/>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06</a:t>
            </a:r>
            <a:r>
              <a:rPr lang="pt-BR" dirty="0">
                <a:latin typeface="Arial" panose="020B0604020202020204" pitchFamily="34" charset="0"/>
                <a:ea typeface="Times New Roman" panose="02020603050405020304" pitchFamily="18" charset="0"/>
              </a:rPr>
              <a:t> </a:t>
            </a:r>
            <a:endParaRPr lang="pt-BR" dirty="0"/>
          </a:p>
        </p:txBody>
      </p:sp>
      <p:sp>
        <p:nvSpPr>
          <p:cNvPr id="34" name="Retângulo 33">
            <a:extLst>
              <a:ext uri="{FF2B5EF4-FFF2-40B4-BE49-F238E27FC236}">
                <a16:creationId xmlns:a16="http://schemas.microsoft.com/office/drawing/2014/main" id="{65419881-AF65-4169-BA6C-F519692B786A}"/>
              </a:ext>
            </a:extLst>
          </p:cNvPr>
          <p:cNvSpPr/>
          <p:nvPr/>
        </p:nvSpPr>
        <p:spPr>
          <a:xfrm>
            <a:off x="241525" y="5832486"/>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12</a:t>
            </a:r>
            <a:r>
              <a:rPr lang="pt-BR" dirty="0">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9693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71ACA9E-7960-433D-BA4D-C1552042160C}"/>
              </a:ext>
            </a:extLst>
          </p:cNvPr>
          <p:cNvSpPr/>
          <p:nvPr/>
        </p:nvSpPr>
        <p:spPr>
          <a:xfrm>
            <a:off x="95794" y="154765"/>
            <a:ext cx="4946469" cy="2308324"/>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Questão 5) (1 ponto)</a:t>
            </a:r>
            <a:r>
              <a:rPr lang="pt-BR" sz="1500" dirty="0">
                <a:latin typeface="Arial" panose="020B0604020202020204" pitchFamily="34" charset="0"/>
                <a:ea typeface="Times New Roman" panose="02020603050405020304" pitchFamily="18" charset="0"/>
              </a:rPr>
              <a:t> Netuno, assim como os demais planetas gasosos, possui anéis. Os de Netuno e de Urano foram descobertos indiretamente quando uma estrela passou atrás destes planetas. Os de Netuno foram descobertos em 1984, usando a técnica de fotometria de alta resolução temporal. A ocultação de uma estrela por um planeta, </a:t>
            </a:r>
            <a:r>
              <a:rPr lang="pt-BR" sz="1500" dirty="0" err="1">
                <a:latin typeface="Arial" panose="020B0604020202020204" pitchFamily="34" charset="0"/>
                <a:ea typeface="Times New Roman" panose="02020603050405020304" pitchFamily="18" charset="0"/>
              </a:rPr>
              <a:t>asteróide</a:t>
            </a:r>
            <a:r>
              <a:rPr lang="pt-BR" sz="1500" dirty="0">
                <a:latin typeface="Arial" panose="020B0604020202020204" pitchFamily="34" charset="0"/>
                <a:ea typeface="Times New Roman" panose="02020603050405020304" pitchFamily="18" charset="0"/>
              </a:rPr>
              <a:t>, anel planetário, satélite, </a:t>
            </a:r>
            <a:r>
              <a:rPr lang="pt-BR" sz="1500" dirty="0" err="1">
                <a:latin typeface="Arial" panose="020B0604020202020204" pitchFamily="34" charset="0"/>
                <a:ea typeface="Times New Roman" panose="02020603050405020304" pitchFamily="18" charset="0"/>
              </a:rPr>
              <a:t>etc</a:t>
            </a:r>
            <a:r>
              <a:rPr lang="pt-BR" sz="1500" dirty="0">
                <a:latin typeface="Arial" panose="020B0604020202020204" pitchFamily="34" charset="0"/>
                <a:ea typeface="Times New Roman" panose="02020603050405020304" pitchFamily="18" charset="0"/>
              </a:rPr>
              <a:t>, é fonte de informações valiosas.</a:t>
            </a:r>
            <a:endParaRPr lang="pt-BR" sz="1500" dirty="0"/>
          </a:p>
        </p:txBody>
      </p:sp>
      <p:sp>
        <p:nvSpPr>
          <p:cNvPr id="3" name="Retângulo 2">
            <a:extLst>
              <a:ext uri="{FF2B5EF4-FFF2-40B4-BE49-F238E27FC236}">
                <a16:creationId xmlns:a16="http://schemas.microsoft.com/office/drawing/2014/main" id="{89606F22-E5D5-4AA0-8278-AFEFDEEF8939}"/>
              </a:ext>
            </a:extLst>
          </p:cNvPr>
          <p:cNvSpPr/>
          <p:nvPr/>
        </p:nvSpPr>
        <p:spPr>
          <a:xfrm>
            <a:off x="113213" y="2521518"/>
            <a:ext cx="11834948" cy="1200329"/>
          </a:xfrm>
          <a:prstGeom prst="rect">
            <a:avLst/>
          </a:prstGeom>
        </p:spPr>
        <p:txBody>
          <a:bodyPr wrap="square">
            <a:spAutoFit/>
          </a:bodyPr>
          <a:lstStyle/>
          <a:p>
            <a:pPr algn="just">
              <a:lnSpc>
                <a:spcPct val="120000"/>
              </a:lnSpc>
            </a:pPr>
            <a:r>
              <a:rPr lang="pt-BR" sz="1500" dirty="0">
                <a:latin typeface="Arial" panose="020B0604020202020204" pitchFamily="34" charset="0"/>
                <a:ea typeface="Times New Roman" panose="02020603050405020304" pitchFamily="18" charset="0"/>
              </a:rPr>
              <a:t>O gráfico esquemático ao lado representa a observação fotométrica de uma ocultação </a:t>
            </a:r>
            <a:r>
              <a:rPr lang="pt-BR" sz="1500" u="sng" dirty="0">
                <a:latin typeface="Arial" panose="020B0604020202020204" pitchFamily="34" charset="0"/>
                <a:ea typeface="Times New Roman" panose="02020603050405020304" pitchFamily="18" charset="0"/>
              </a:rPr>
              <a:t>central</a:t>
            </a:r>
            <a:r>
              <a:rPr lang="pt-BR" sz="1500" dirty="0">
                <a:latin typeface="Arial" panose="020B0604020202020204" pitchFamily="34" charset="0"/>
                <a:ea typeface="Times New Roman" panose="02020603050405020304" pitchFamily="18" charset="0"/>
              </a:rPr>
              <a:t> (a estrela passou pelo centro do planeta) de </a:t>
            </a:r>
            <a:r>
              <a:rPr lang="pt-BR" sz="1500" dirty="0">
                <a:latin typeface="Arial" panose="020B0604020202020204" pitchFamily="34" charset="0"/>
                <a:ea typeface="Times New Roman" panose="02020603050405020304" pitchFamily="18" charset="0"/>
              </a:rPr>
              <a:t>uma estrela por um planeta. O </a:t>
            </a:r>
            <a:r>
              <a:rPr lang="pt-BR" sz="1500" dirty="0" smtClean="0">
                <a:latin typeface="Arial" panose="020B0604020202020204" pitchFamily="34" charset="0"/>
                <a:ea typeface="Times New Roman" panose="02020603050405020304" pitchFamily="18" charset="0"/>
              </a:rPr>
              <a:t>eixo horizontal marca os </a:t>
            </a:r>
            <a:r>
              <a:rPr lang="pt-BR" sz="1500" dirty="0">
                <a:latin typeface="Arial" panose="020B0604020202020204" pitchFamily="34" charset="0"/>
                <a:ea typeface="Times New Roman" panose="02020603050405020304" pitchFamily="18" charset="0"/>
              </a:rPr>
              <a:t>tempos decorridos de observação a partir de uma origem pré-fixada e o vertical o fluxo de energia recebido no detector. O fluxo de energia foi emitido pelo planeta, estrela, incluindo a contribuição do céu, além da inevitável presença do ruído instrumental. </a:t>
            </a:r>
            <a:endParaRPr lang="pt-BR" sz="1500" dirty="0"/>
          </a:p>
        </p:txBody>
      </p:sp>
      <p:pic>
        <p:nvPicPr>
          <p:cNvPr id="7" name="Imagem 6">
            <a:extLst>
              <a:ext uri="{FF2B5EF4-FFF2-40B4-BE49-F238E27FC236}">
                <a16:creationId xmlns:a16="http://schemas.microsoft.com/office/drawing/2014/main" id="{F57566D6-B8A4-49F2-8695-220A092B7C0E}"/>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36367" y="94435"/>
            <a:ext cx="3362789" cy="2361381"/>
          </a:xfrm>
          <a:prstGeom prst="rect">
            <a:avLst/>
          </a:prstGeom>
          <a:noFill/>
          <a:ln>
            <a:noFill/>
          </a:ln>
        </p:spPr>
      </p:pic>
      <p:sp>
        <p:nvSpPr>
          <p:cNvPr id="8" name="Retângulo 7">
            <a:extLst>
              <a:ext uri="{FF2B5EF4-FFF2-40B4-BE49-F238E27FC236}">
                <a16:creationId xmlns:a16="http://schemas.microsoft.com/office/drawing/2014/main" id="{C52E2381-43C6-4277-ADEC-849C00244B92}"/>
              </a:ext>
            </a:extLst>
          </p:cNvPr>
          <p:cNvSpPr/>
          <p:nvPr/>
        </p:nvSpPr>
        <p:spPr>
          <a:xfrm>
            <a:off x="114139" y="3717238"/>
            <a:ext cx="11903689" cy="646331"/>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Pergunta 5a) (0,7 ponto) </a:t>
            </a:r>
            <a:r>
              <a:rPr lang="pt-BR" sz="1500" dirty="0">
                <a:latin typeface="Arial" panose="020B0604020202020204" pitchFamily="34" charset="0"/>
                <a:ea typeface="Times New Roman" panose="02020603050405020304" pitchFamily="18" charset="0"/>
              </a:rPr>
              <a:t>Admitindo que a pequena depressão assinalada (anel?) no gráfico foi a da ocultação da estrela pelo anel do planeta, determine, </a:t>
            </a:r>
            <a:r>
              <a:rPr lang="pt-BR" sz="1500" u="sng" dirty="0">
                <a:latin typeface="Arial" panose="020B0604020202020204" pitchFamily="34" charset="0"/>
                <a:ea typeface="Times New Roman" panose="02020603050405020304" pitchFamily="18" charset="0"/>
              </a:rPr>
              <a:t>em função do raio (R) do planeta</a:t>
            </a:r>
            <a:r>
              <a:rPr lang="pt-BR" sz="1500" dirty="0">
                <a:latin typeface="Arial" panose="020B0604020202020204" pitchFamily="34" charset="0"/>
                <a:ea typeface="Times New Roman" panose="02020603050405020304" pitchFamily="18" charset="0"/>
              </a:rPr>
              <a:t> a que distância (D) o anel se encontra do </a:t>
            </a:r>
            <a:r>
              <a:rPr lang="pt-BR" sz="1500" u="sng" dirty="0">
                <a:latin typeface="Arial" panose="020B0604020202020204" pitchFamily="34" charset="0"/>
                <a:ea typeface="Times New Roman" panose="02020603050405020304" pitchFamily="18" charset="0"/>
              </a:rPr>
              <a:t>centro do planeta</a:t>
            </a:r>
            <a:r>
              <a:rPr lang="pt-BR" sz="1500" dirty="0">
                <a:latin typeface="Arial" panose="020B0604020202020204" pitchFamily="34" charset="0"/>
                <a:ea typeface="Times New Roman" panose="02020603050405020304" pitchFamily="18" charset="0"/>
              </a:rPr>
              <a:t>. Justifique seu resultado!</a:t>
            </a:r>
            <a:endParaRPr lang="pt-BR" sz="1500" dirty="0"/>
          </a:p>
        </p:txBody>
      </p:sp>
      <p:sp>
        <p:nvSpPr>
          <p:cNvPr id="9" name="Retângulo 8">
            <a:extLst>
              <a:ext uri="{FF2B5EF4-FFF2-40B4-BE49-F238E27FC236}">
                <a16:creationId xmlns:a16="http://schemas.microsoft.com/office/drawing/2014/main" id="{1E7DBB29-1B8C-4D2A-9354-DA3FE25AF2F7}"/>
              </a:ext>
            </a:extLst>
          </p:cNvPr>
          <p:cNvSpPr/>
          <p:nvPr/>
        </p:nvSpPr>
        <p:spPr>
          <a:xfrm>
            <a:off x="140266" y="4382733"/>
            <a:ext cx="1447832" cy="323165"/>
          </a:xfrm>
          <a:prstGeom prst="rect">
            <a:avLst/>
          </a:prstGeom>
        </p:spPr>
        <p:txBody>
          <a:bodyPr wrap="none">
            <a:spAutoFit/>
          </a:bodyPr>
          <a:lstStyle/>
          <a:p>
            <a:r>
              <a:rPr lang="pt-PT" sz="1500" b="1" dirty="0">
                <a:latin typeface="Arial" panose="020B0604020202020204" pitchFamily="34" charset="0"/>
                <a:ea typeface="Times New Roman" panose="02020603050405020304" pitchFamily="18" charset="0"/>
                <a:cs typeface="Arial" panose="020B0604020202020204" pitchFamily="34" charset="0"/>
              </a:rPr>
              <a:t>Resposta 5a):</a:t>
            </a:r>
            <a:endParaRPr lang="pt-BR" sz="1500"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C5751321-240F-4A6B-93D0-B8D30CBA5BD7}"/>
              </a:ext>
            </a:extLst>
          </p:cNvPr>
          <p:cNvSpPr/>
          <p:nvPr/>
        </p:nvSpPr>
        <p:spPr>
          <a:xfrm>
            <a:off x="140265" y="4644938"/>
            <a:ext cx="11860145" cy="923330"/>
          </a:xfrm>
          <a:prstGeom prst="rect">
            <a:avLst/>
          </a:prstGeom>
        </p:spPr>
        <p:txBody>
          <a:bodyPr wrap="square">
            <a:spAutoFit/>
          </a:bodyPr>
          <a:lstStyle/>
          <a:p>
            <a:pPr algn="just">
              <a:lnSpc>
                <a:spcPct val="120000"/>
              </a:lnSpc>
            </a:pPr>
            <a:r>
              <a:rPr lang="pt-PT" sz="1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ela </a:t>
            </a: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cruzou todo </a:t>
            </a:r>
            <a:r>
              <a:rPr lang="pt-PT" sz="1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a:t>
            </a:r>
            <a:r>
              <a:rPr lang="pt-BR" sz="1500" dirty="0" smtClean="0">
                <a:latin typeface="Arial" panose="020B0604020202020204" pitchFamily="34" charset="0"/>
                <a:cs typeface="Arial" panose="020B0604020202020204" pitchFamily="34" charset="0"/>
              </a:rPr>
              <a:t> </a:t>
            </a:r>
            <a:r>
              <a:rPr lang="pt-PT" sz="1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diâmetro </a:t>
            </a: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do planeta, ou 2R. O tempo para a estrela passar pelo possível anel e chegar à borda do planeta também foi de 40 min (= 120 – 80), logo esta distância também é de 2R. Portanto o anel está à distância D = 3R do centro do planeta.</a:t>
            </a:r>
            <a:endParaRPr lang="pt-BR" sz="1500" dirty="0"/>
          </a:p>
        </p:txBody>
      </p:sp>
      <p:sp>
        <p:nvSpPr>
          <p:cNvPr id="12" name="Retângulo 11">
            <a:extLst>
              <a:ext uri="{FF2B5EF4-FFF2-40B4-BE49-F238E27FC236}">
                <a16:creationId xmlns:a16="http://schemas.microsoft.com/office/drawing/2014/main" id="{E1C8E402-1D42-4494-93C1-A65E63E54220}"/>
              </a:ext>
            </a:extLst>
          </p:cNvPr>
          <p:cNvSpPr/>
          <p:nvPr/>
        </p:nvSpPr>
        <p:spPr>
          <a:xfrm>
            <a:off x="131557" y="5520849"/>
            <a:ext cx="11877563" cy="646331"/>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Pergunta 5b) (0,3 ponto) </a:t>
            </a:r>
            <a:r>
              <a:rPr lang="pt-BR" sz="1500" dirty="0">
                <a:latin typeface="Arial" panose="020B0604020202020204" pitchFamily="34" charset="0"/>
                <a:ea typeface="Times New Roman" panose="02020603050405020304" pitchFamily="18" charset="0"/>
              </a:rPr>
              <a:t>Determine, pelo gráfico dado, o instante (em minutos) da ocultação da estrela pelo centro da sombra do planeta a partir do instante inicial </a:t>
            </a:r>
            <a:r>
              <a:rPr lang="pt-BR" sz="1500" dirty="0">
                <a:latin typeface="Arial" panose="020B0604020202020204" pitchFamily="34" charset="0"/>
                <a:ea typeface="Times New Roman" panose="02020603050405020304" pitchFamily="18" charset="0"/>
              </a:rPr>
              <a:t>das medições</a:t>
            </a:r>
            <a:r>
              <a:rPr lang="pt-BR" sz="1500" dirty="0" smtClean="0">
                <a:latin typeface="Arial" panose="020B0604020202020204" pitchFamily="34" charset="0"/>
                <a:ea typeface="Times New Roman" panose="02020603050405020304" pitchFamily="18" charset="0"/>
              </a:rPr>
              <a:t>.</a:t>
            </a:r>
            <a:endParaRPr lang="pt-BR" sz="1500" dirty="0"/>
          </a:p>
        </p:txBody>
      </p:sp>
      <p:sp>
        <p:nvSpPr>
          <p:cNvPr id="14" name="Retângulo 13">
            <a:extLst>
              <a:ext uri="{FF2B5EF4-FFF2-40B4-BE49-F238E27FC236}">
                <a16:creationId xmlns:a16="http://schemas.microsoft.com/office/drawing/2014/main" id="{EA62A820-8DAB-4AE9-967C-6AD001ADD8B1}"/>
              </a:ext>
            </a:extLst>
          </p:cNvPr>
          <p:cNvSpPr/>
          <p:nvPr/>
        </p:nvSpPr>
        <p:spPr>
          <a:xfrm>
            <a:off x="1115619" y="6336641"/>
            <a:ext cx="1457450" cy="323165"/>
          </a:xfrm>
          <a:prstGeom prst="rect">
            <a:avLst/>
          </a:prstGeom>
        </p:spPr>
        <p:txBody>
          <a:bodyPr wrap="none">
            <a:spAutoFit/>
          </a:bodyPr>
          <a:lstStyle/>
          <a:p>
            <a:r>
              <a:rPr lang="pt-PT" sz="1500" b="1" dirty="0">
                <a:latin typeface="Arial" panose="020B0604020202020204" pitchFamily="34" charset="0"/>
                <a:ea typeface="Times New Roman" panose="02020603050405020304" pitchFamily="18" charset="0"/>
                <a:cs typeface="Arial" panose="020B0604020202020204" pitchFamily="34" charset="0"/>
              </a:rPr>
              <a:t>Resposta 5b):</a:t>
            </a:r>
            <a:endParaRPr lang="pt-BR" sz="1500"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736C26E1-DC49-4C74-B07B-5AD05C0FE453}"/>
              </a:ext>
            </a:extLst>
          </p:cNvPr>
          <p:cNvSpPr/>
          <p:nvPr/>
        </p:nvSpPr>
        <p:spPr>
          <a:xfrm>
            <a:off x="2465825" y="6340989"/>
            <a:ext cx="5108386" cy="323165"/>
          </a:xfrm>
          <a:prstGeom prst="rect">
            <a:avLst/>
          </a:prstGeom>
        </p:spPr>
        <p:txBody>
          <a:bodyPr wrap="none">
            <a:spAutoFit/>
          </a:bodyPr>
          <a:lstStyle/>
          <a:p>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A estrela passou pelo centro da sombra em t = 60 min</a:t>
            </a:r>
            <a:endParaRPr lang="pt-BR" sz="1500" b="1" dirty="0">
              <a:latin typeface="Arial" panose="020B0604020202020204" pitchFamily="34" charset="0"/>
              <a:cs typeface="Arial" panose="020B0604020202020204" pitchFamily="34" charset="0"/>
            </a:endParaRPr>
          </a:p>
        </p:txBody>
      </p:sp>
      <p:sp>
        <p:nvSpPr>
          <p:cNvPr id="16" name="Retângulo 15"/>
          <p:cNvSpPr/>
          <p:nvPr/>
        </p:nvSpPr>
        <p:spPr>
          <a:xfrm>
            <a:off x="1489165" y="4386832"/>
            <a:ext cx="10493829" cy="323165"/>
          </a:xfrm>
          <a:prstGeom prst="rect">
            <a:avLst/>
          </a:prstGeom>
        </p:spPr>
        <p:txBody>
          <a:bodyPr wrap="square">
            <a:spAutoFit/>
          </a:bodyPr>
          <a:lstStyle/>
          <a:p>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A grande depressão no gráfico representa a passagem da estrela atrás do planeta e durou 40 min (= 80 - 40</a:t>
            </a:r>
            <a:r>
              <a:rPr lang="pt-PT" sz="1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logo</a:t>
            </a:r>
            <a:endParaRPr lang="pt-BR" sz="1500" dirty="0"/>
          </a:p>
        </p:txBody>
      </p:sp>
    </p:spTree>
    <p:extLst>
      <p:ext uri="{BB962C8B-B14F-4D97-AF65-F5344CB8AC3E}">
        <p14:creationId xmlns:p14="http://schemas.microsoft.com/office/powerpoint/2010/main" val="358131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12A8983-3D81-4188-8FD0-C952BA068508}"/>
              </a:ext>
            </a:extLst>
          </p:cNvPr>
          <p:cNvSpPr/>
          <p:nvPr/>
        </p:nvSpPr>
        <p:spPr>
          <a:xfrm>
            <a:off x="130113" y="101551"/>
            <a:ext cx="8439119" cy="2160591"/>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Questão 6) (1 ponto) </a:t>
            </a:r>
            <a:r>
              <a:rPr lang="pt-BR" sz="1600" dirty="0">
                <a:latin typeface="Arial" panose="020B0604020202020204" pitchFamily="34" charset="0"/>
                <a:ea typeface="Times New Roman" panose="02020603050405020304" pitchFamily="18" charset="0"/>
              </a:rPr>
              <a:t>A cada ano quase cem satélites são colocados em órbita da Terra por meio de foguetes.  Para que não caiam de volta à superfície da Terra, os foguetes têm que colocá-los em órbita à velocidade de cerca de 27.800 km/h. Para atingir essa velocidade os foguetes fazem uso de toneladas de propelente, nome dado ao conjunto “combustível e oxidante”.  Nos automóveis há um único tanque de combustível, e o oxidante é obtido do ar atmosférico.  Por voarem no vácuo do espaço os foguetes carregam o seu próprio oxidante. Diferentemente dos automóveis, os </a:t>
            </a:r>
            <a:r>
              <a:rPr lang="pt-BR" sz="1600" dirty="0" smtClean="0">
                <a:latin typeface="Arial" panose="020B0604020202020204" pitchFamily="34" charset="0"/>
                <a:ea typeface="Times New Roman" panose="02020603050405020304" pitchFamily="18" charset="0"/>
              </a:rPr>
              <a:t>foguetes armazenam</a:t>
            </a:r>
            <a:endParaRPr lang="pt-BR" sz="1600" dirty="0"/>
          </a:p>
        </p:txBody>
      </p:sp>
      <p:sp>
        <p:nvSpPr>
          <p:cNvPr id="6" name="Retângulo 5">
            <a:extLst>
              <a:ext uri="{FF2B5EF4-FFF2-40B4-BE49-F238E27FC236}">
                <a16:creationId xmlns:a16="http://schemas.microsoft.com/office/drawing/2014/main" id="{604C15EA-8251-4402-A691-4B1C34E00674}"/>
              </a:ext>
            </a:extLst>
          </p:cNvPr>
          <p:cNvSpPr/>
          <p:nvPr/>
        </p:nvSpPr>
        <p:spPr>
          <a:xfrm>
            <a:off x="4224696" y="3707566"/>
            <a:ext cx="2568332" cy="369332"/>
          </a:xfrm>
          <a:prstGeom prst="rect">
            <a:avLst/>
          </a:prstGeom>
        </p:spPr>
        <p:txBody>
          <a:bodyPr wrap="none">
            <a:spAutoFit/>
          </a:bodyPr>
          <a:lstStyle/>
          <a:p>
            <a:r>
              <a:rPr lang="pt-BR" dirty="0" err="1">
                <a:latin typeface="Arial" panose="020B0604020202020204" pitchFamily="34" charset="0"/>
                <a:ea typeface="Times New Roman" panose="02020603050405020304" pitchFamily="18" charset="0"/>
              </a:rPr>
              <a:t>Δv</a:t>
            </a:r>
            <a:r>
              <a:rPr lang="pt-BR" dirty="0">
                <a:latin typeface="Arial" panose="020B0604020202020204" pitchFamily="34" charset="0"/>
                <a:ea typeface="Times New Roman" panose="02020603050405020304" pitchFamily="18" charset="0"/>
              </a:rPr>
              <a:t> = 3000 x </a:t>
            </a:r>
            <a:r>
              <a:rPr lang="pt-BR" i="1" dirty="0" err="1">
                <a:latin typeface="Arial" panose="020B0604020202020204" pitchFamily="34" charset="0"/>
                <a:ea typeface="Times New Roman" panose="02020603050405020304" pitchFamily="18" charset="0"/>
              </a:rPr>
              <a:t>ln</a:t>
            </a:r>
            <a:r>
              <a:rPr lang="pt-BR" dirty="0">
                <a:latin typeface="Arial" panose="020B0604020202020204" pitchFamily="34" charset="0"/>
                <a:ea typeface="Times New Roman" panose="02020603050405020304" pitchFamily="18" charset="0"/>
              </a:rPr>
              <a:t> (m</a:t>
            </a:r>
            <a:r>
              <a:rPr lang="pt-BR" baseline="-25000" dirty="0">
                <a:latin typeface="Arial" panose="020B0604020202020204" pitchFamily="34" charset="0"/>
                <a:ea typeface="Times New Roman" panose="02020603050405020304" pitchFamily="18" charset="0"/>
              </a:rPr>
              <a:t>i </a:t>
            </a:r>
            <a:r>
              <a:rPr lang="pt-BR" dirty="0">
                <a:latin typeface="Arial" panose="020B0604020202020204" pitchFamily="34" charset="0"/>
                <a:ea typeface="Times New Roman" panose="02020603050405020304" pitchFamily="18" charset="0"/>
              </a:rPr>
              <a:t>/</a:t>
            </a:r>
            <a:r>
              <a:rPr lang="pt-BR" dirty="0">
                <a:effectLst/>
                <a:latin typeface="Arial" panose="020B0604020202020204" pitchFamily="34" charset="0"/>
                <a:ea typeface="Times New Roman" panose="02020603050405020304" pitchFamily="18" charset="0"/>
              </a:rPr>
              <a:t> </a:t>
            </a:r>
            <a:r>
              <a:rPr lang="pt-BR" dirty="0" err="1">
                <a:latin typeface="Arial" panose="020B0604020202020204" pitchFamily="34" charset="0"/>
                <a:ea typeface="Times New Roman" panose="02020603050405020304" pitchFamily="18" charset="0"/>
              </a:rPr>
              <a:t>m</a:t>
            </a:r>
            <a:r>
              <a:rPr lang="pt-BR" baseline="-25000" dirty="0" err="1">
                <a:latin typeface="Arial" panose="020B0604020202020204" pitchFamily="34" charset="0"/>
                <a:ea typeface="Times New Roman" panose="02020603050405020304" pitchFamily="18" charset="0"/>
              </a:rPr>
              <a:t>f</a:t>
            </a:r>
            <a:r>
              <a:rPr lang="pt-BR" dirty="0">
                <a:latin typeface="Arial" panose="020B0604020202020204" pitchFamily="34" charset="0"/>
                <a:ea typeface="Times New Roman" panose="02020603050405020304" pitchFamily="18" charset="0"/>
              </a:rPr>
              <a:t>),</a:t>
            </a:r>
            <a:endParaRPr lang="pt-BR" dirty="0"/>
          </a:p>
        </p:txBody>
      </p:sp>
      <p:sp>
        <p:nvSpPr>
          <p:cNvPr id="10" name="Retângulo 9">
            <a:extLst>
              <a:ext uri="{FF2B5EF4-FFF2-40B4-BE49-F238E27FC236}">
                <a16:creationId xmlns:a16="http://schemas.microsoft.com/office/drawing/2014/main" id="{D60F442E-D836-46C1-84FD-432CCC584737}"/>
              </a:ext>
            </a:extLst>
          </p:cNvPr>
          <p:cNvSpPr/>
          <p:nvPr/>
        </p:nvSpPr>
        <p:spPr>
          <a:xfrm>
            <a:off x="70178" y="4059374"/>
            <a:ext cx="11926717" cy="2160591"/>
          </a:xfrm>
          <a:prstGeom prst="rect">
            <a:avLst/>
          </a:prstGeom>
        </p:spPr>
        <p:txBody>
          <a:bodyPr wrap="square">
            <a:spAutoFit/>
          </a:bodyPr>
          <a:lstStyle/>
          <a:p>
            <a:pPr algn="just">
              <a:lnSpc>
                <a:spcPct val="120000"/>
              </a:lnSpc>
            </a:pPr>
            <a:r>
              <a:rPr lang="pt-BR" sz="1600" dirty="0">
                <a:latin typeface="Arial" panose="020B0604020202020204" pitchFamily="34" charset="0"/>
                <a:ea typeface="Times New Roman" panose="02020603050405020304" pitchFamily="18" charset="0"/>
              </a:rPr>
              <a:t>conhecida como “equação </a:t>
            </a:r>
            <a:r>
              <a:rPr lang="pt-BR" sz="1600" dirty="0" smtClean="0">
                <a:latin typeface="Arial" panose="020B0604020202020204" pitchFamily="34" charset="0"/>
                <a:ea typeface="Times New Roman" panose="02020603050405020304" pitchFamily="18" charset="0"/>
              </a:rPr>
              <a:t>do</a:t>
            </a:r>
            <a:r>
              <a:rPr lang="pt-BR" sz="1600" dirty="0" smtClean="0"/>
              <a:t> </a:t>
            </a:r>
            <a:r>
              <a:rPr lang="pt-BR" sz="1600" dirty="0" smtClean="0">
                <a:latin typeface="Arial" panose="020B0604020202020204" pitchFamily="34" charset="0"/>
                <a:ea typeface="Times New Roman" panose="02020603050405020304" pitchFamily="18" charset="0"/>
              </a:rPr>
              <a:t>foguete</a:t>
            </a:r>
            <a:r>
              <a:rPr lang="pt-BR" sz="1600" dirty="0">
                <a:latin typeface="Arial" panose="020B0604020202020204" pitchFamily="34" charset="0"/>
                <a:ea typeface="Times New Roman" panose="02020603050405020304" pitchFamily="18" charset="0"/>
              </a:rPr>
              <a:t>”.  </a:t>
            </a:r>
            <a:r>
              <a:rPr lang="pt-BR" sz="1600" i="1" dirty="0" err="1">
                <a:latin typeface="Arial" panose="020B0604020202020204" pitchFamily="34" charset="0"/>
                <a:ea typeface="Times New Roman" panose="02020603050405020304" pitchFamily="18" charset="0"/>
              </a:rPr>
              <a:t>ln</a:t>
            </a:r>
            <a:r>
              <a:rPr lang="pt-BR" sz="1600" dirty="0">
                <a:latin typeface="Arial" panose="020B0604020202020204" pitchFamily="34" charset="0"/>
                <a:ea typeface="Times New Roman" panose="02020603050405020304" pitchFamily="18" charset="0"/>
              </a:rPr>
              <a:t> é a função logaritmo </a:t>
            </a:r>
            <a:r>
              <a:rPr lang="pt-BR" sz="1600" dirty="0" err="1">
                <a:latin typeface="Arial" panose="020B0604020202020204" pitchFamily="34" charset="0"/>
                <a:ea typeface="Times New Roman" panose="02020603050405020304" pitchFamily="18" charset="0"/>
              </a:rPr>
              <a:t>neperiano</a:t>
            </a:r>
            <a:r>
              <a:rPr lang="pt-BR" sz="1600" dirty="0">
                <a:latin typeface="Arial" panose="020B0604020202020204" pitchFamily="34" charset="0"/>
                <a:ea typeface="Times New Roman" panose="02020603050405020304" pitchFamily="18" charset="0"/>
              </a:rPr>
              <a:t>, ou logaritmo natural, cujos valores são dados na tabela abaixo para diferentes valores de m</a:t>
            </a:r>
            <a:r>
              <a:rPr lang="pt-BR" sz="1600" baseline="-25000" dirty="0">
                <a:latin typeface="Arial" panose="020B0604020202020204" pitchFamily="34" charset="0"/>
                <a:ea typeface="Times New Roman" panose="02020603050405020304" pitchFamily="18" charset="0"/>
              </a:rPr>
              <a:t>i </a:t>
            </a:r>
            <a:r>
              <a:rPr lang="pt-BR" sz="1600" dirty="0">
                <a:latin typeface="Arial" panose="020B0604020202020204" pitchFamily="34" charset="0"/>
                <a:ea typeface="Times New Roman" panose="02020603050405020304" pitchFamily="18" charset="0"/>
              </a:rPr>
              <a:t>/ </a:t>
            </a:r>
            <a:r>
              <a:rPr lang="pt-BR" sz="1600" dirty="0" err="1">
                <a:latin typeface="Arial" panose="020B0604020202020204" pitchFamily="34" charset="0"/>
                <a:ea typeface="Times New Roman" panose="02020603050405020304" pitchFamily="18" charset="0"/>
              </a:rPr>
              <a:t>m</a:t>
            </a:r>
            <a:r>
              <a:rPr lang="pt-BR" sz="1600" baseline="-25000" dirty="0" err="1">
                <a:latin typeface="Arial" panose="020B0604020202020204" pitchFamily="34" charset="0"/>
                <a:ea typeface="Times New Roman" panose="02020603050405020304" pitchFamily="18" charset="0"/>
              </a:rPr>
              <a:t>f</a:t>
            </a:r>
            <a:r>
              <a:rPr lang="pt-BR" sz="1600" dirty="0">
                <a:latin typeface="Arial" panose="020B0604020202020204" pitchFamily="34" charset="0"/>
                <a:ea typeface="Times New Roman" panose="02020603050405020304" pitchFamily="18" charset="0"/>
              </a:rPr>
              <a:t>.  Por exemplo, para m</a:t>
            </a:r>
            <a:r>
              <a:rPr lang="pt-BR" sz="1600" baseline="-25000" dirty="0">
                <a:latin typeface="Arial" panose="020B0604020202020204" pitchFamily="34" charset="0"/>
                <a:ea typeface="Times New Roman" panose="02020603050405020304" pitchFamily="18" charset="0"/>
              </a:rPr>
              <a:t>i </a:t>
            </a:r>
            <a:r>
              <a:rPr lang="pt-BR" sz="1600" dirty="0">
                <a:latin typeface="Arial" panose="020B0604020202020204" pitchFamily="34" charset="0"/>
                <a:ea typeface="Times New Roman" panose="02020603050405020304" pitchFamily="18" charset="0"/>
              </a:rPr>
              <a:t>/ </a:t>
            </a:r>
            <a:r>
              <a:rPr lang="pt-BR" sz="1600" dirty="0" err="1">
                <a:latin typeface="Arial" panose="020B0604020202020204" pitchFamily="34" charset="0"/>
                <a:ea typeface="Times New Roman" panose="02020603050405020304" pitchFamily="18" charset="0"/>
              </a:rPr>
              <a:t>m</a:t>
            </a:r>
            <a:r>
              <a:rPr lang="pt-BR" sz="1600" baseline="-25000" dirty="0" err="1">
                <a:latin typeface="Arial" panose="020B0604020202020204" pitchFamily="34" charset="0"/>
                <a:ea typeface="Times New Roman" panose="02020603050405020304" pitchFamily="18" charset="0"/>
              </a:rPr>
              <a:t>f</a:t>
            </a:r>
            <a:r>
              <a:rPr lang="pt-BR" sz="1600" dirty="0">
                <a:latin typeface="Arial" panose="020B0604020202020204" pitchFamily="34" charset="0"/>
                <a:ea typeface="Times New Roman" panose="02020603050405020304" pitchFamily="18" charset="0"/>
              </a:rPr>
              <a:t> = 9,0, </a:t>
            </a:r>
            <a:r>
              <a:rPr lang="pt-BR" sz="1600" i="1" dirty="0" err="1">
                <a:latin typeface="Arial" panose="020B0604020202020204" pitchFamily="34" charset="0"/>
                <a:ea typeface="Times New Roman" panose="02020603050405020304" pitchFamily="18" charset="0"/>
              </a:rPr>
              <a:t>ln</a:t>
            </a:r>
            <a:r>
              <a:rPr lang="pt-BR" sz="1600" dirty="0">
                <a:latin typeface="Arial" panose="020B0604020202020204" pitchFamily="34" charset="0"/>
                <a:ea typeface="Times New Roman" panose="02020603050405020304" pitchFamily="18" charset="0"/>
              </a:rPr>
              <a:t>(9,0) = 2,20.  Nesta equação o valor 3.000 representa o nível de desempenho do motor, </a:t>
            </a:r>
            <a:r>
              <a:rPr lang="pt-BR" sz="1600" dirty="0" smtClean="0">
                <a:latin typeface="Arial" panose="020B0604020202020204" pitchFamily="34" charset="0"/>
                <a:ea typeface="Times New Roman" panose="02020603050405020304" pitchFamily="18" charset="0"/>
              </a:rPr>
              <a:t>m</a:t>
            </a:r>
            <a:r>
              <a:rPr lang="pt-BR" sz="1600" baseline="-25000" dirty="0" smtClean="0">
                <a:latin typeface="Arial" panose="020B0604020202020204" pitchFamily="34" charset="0"/>
                <a:ea typeface="Times New Roman" panose="02020603050405020304" pitchFamily="18" charset="0"/>
              </a:rPr>
              <a:t>i</a:t>
            </a:r>
            <a:r>
              <a:rPr lang="pt-BR" sz="1600" dirty="0" smtClean="0">
                <a:latin typeface="Arial" panose="020B0604020202020204" pitchFamily="34" charset="0"/>
                <a:ea typeface="Times New Roman" panose="02020603050405020304" pitchFamily="18" charset="0"/>
              </a:rPr>
              <a:t> </a:t>
            </a:r>
            <a:r>
              <a:rPr lang="pt-BR" sz="1600" dirty="0">
                <a:latin typeface="Arial" panose="020B0604020202020204" pitchFamily="34" charset="0"/>
                <a:ea typeface="Times New Roman" panose="02020603050405020304" pitchFamily="18" charset="0"/>
              </a:rPr>
              <a:t>é a massa inicial do foguete e </a:t>
            </a:r>
            <a:r>
              <a:rPr lang="pt-BR" sz="1600" dirty="0" err="1">
                <a:latin typeface="Arial" panose="020B0604020202020204" pitchFamily="34" charset="0"/>
                <a:ea typeface="Times New Roman" panose="02020603050405020304" pitchFamily="18" charset="0"/>
              </a:rPr>
              <a:t>m</a:t>
            </a:r>
            <a:r>
              <a:rPr lang="pt-BR" sz="1600" baseline="-25000" dirty="0" err="1">
                <a:latin typeface="Arial" panose="020B0604020202020204" pitchFamily="34" charset="0"/>
                <a:ea typeface="Times New Roman" panose="02020603050405020304" pitchFamily="18" charset="0"/>
              </a:rPr>
              <a:t>f</a:t>
            </a:r>
            <a:r>
              <a:rPr lang="pt-BR" sz="1600" dirty="0">
                <a:latin typeface="Arial" panose="020B0604020202020204" pitchFamily="34" charset="0"/>
                <a:ea typeface="Times New Roman" panose="02020603050405020304" pitchFamily="18" charset="0"/>
              </a:rPr>
              <a:t> a massa final, obtida subtraindo-se da massa inicial do foguete a massa de propelente consumida naquele estágio.  Tipicamente a massa de propelente representa 80% da massa total de um foguete.  O restante, cerca de 20%, corresponde à massa estrutural do foguete, necessária não somente para armazenar e transportar o propelente, mas também para abrigar tubulações, redes elétricas, computadores e sistema de </a:t>
            </a:r>
            <a:r>
              <a:rPr lang="pt-BR" sz="1600" dirty="0" err="1">
                <a:latin typeface="Arial" panose="020B0604020202020204" pitchFamily="34" charset="0"/>
                <a:ea typeface="Times New Roman" panose="02020603050405020304" pitchFamily="18" charset="0"/>
              </a:rPr>
              <a:t>guiagem</a:t>
            </a:r>
            <a:r>
              <a:rPr lang="pt-BR" sz="1600" dirty="0">
                <a:latin typeface="Arial" panose="020B0604020202020204" pitchFamily="34" charset="0"/>
                <a:ea typeface="Times New Roman" panose="02020603050405020304" pitchFamily="18" charset="0"/>
              </a:rPr>
              <a:t> do foguete.  E a massa do satélite?  Bem, ela representa uma parcela inferior a 0,5% da massa total do foguete.  Para obter um </a:t>
            </a:r>
            <a:r>
              <a:rPr lang="pt-BR" sz="1600" dirty="0" smtClean="0">
                <a:latin typeface="Arial" panose="020B0604020202020204" pitchFamily="34" charset="0"/>
                <a:ea typeface="Times New Roman" panose="02020603050405020304" pitchFamily="18" charset="0"/>
              </a:rPr>
              <a:t>alto</a:t>
            </a:r>
            <a:endParaRPr lang="pt-BR" sz="1600" dirty="0"/>
          </a:p>
        </p:txBody>
      </p:sp>
      <p:sp>
        <p:nvSpPr>
          <p:cNvPr id="11" name="Retângulo 10"/>
          <p:cNvSpPr/>
          <p:nvPr/>
        </p:nvSpPr>
        <p:spPr>
          <a:xfrm>
            <a:off x="130629" y="2141061"/>
            <a:ext cx="11922034" cy="1548309"/>
          </a:xfrm>
          <a:prstGeom prst="rect">
            <a:avLst/>
          </a:prstGeom>
        </p:spPr>
        <p:txBody>
          <a:bodyPr wrap="square">
            <a:spAutoFit/>
          </a:bodyPr>
          <a:lstStyle/>
          <a:p>
            <a:pPr algn="just">
              <a:lnSpc>
                <a:spcPct val="120000"/>
              </a:lnSpc>
            </a:pPr>
            <a:r>
              <a:rPr lang="pt-BR" sz="1600" dirty="0" smtClean="0">
                <a:latin typeface="Arial" panose="020B0604020202020204" pitchFamily="34" charset="0"/>
                <a:ea typeface="Times New Roman" panose="02020603050405020304" pitchFamily="18" charset="0"/>
              </a:rPr>
              <a:t>seu </a:t>
            </a:r>
            <a:r>
              <a:rPr lang="pt-BR" sz="1600" dirty="0">
                <a:latin typeface="Arial" panose="020B0604020202020204" pitchFamily="34" charset="0"/>
                <a:ea typeface="Times New Roman" panose="02020603050405020304" pitchFamily="18" charset="0"/>
              </a:rPr>
              <a:t>propelente em vários tanques, denominados estágios, em número que varia entre 3 e 4.  Após a queima do propelente (combustível + oxidante) de um estágio o seu tanque vazio é descartado eliminando a necessidade de acelerar essa “massa morta” ao espaço.  O voo continua com </a:t>
            </a:r>
            <a:r>
              <a:rPr lang="pt-BR" sz="1600" dirty="0" smtClean="0">
                <a:latin typeface="Arial" panose="020B0604020202020204" pitchFamily="34" charset="0"/>
                <a:ea typeface="Times New Roman" panose="02020603050405020304" pitchFamily="18" charset="0"/>
              </a:rPr>
              <a:t>o </a:t>
            </a:r>
            <a:r>
              <a:rPr lang="pt-BR" sz="1600" dirty="0">
                <a:latin typeface="Arial" panose="020B0604020202020204" pitchFamily="34" charset="0"/>
                <a:ea typeface="Times New Roman" panose="02020603050405020304" pitchFamily="18" charset="0"/>
              </a:rPr>
              <a:t>acionamento sucessivo e posterior descarte dos demais estágios até que o satélite seja colocado no espaço à velocidade de 27.800 km/h, ou 7.722 m/s. Há mais de um século o russo </a:t>
            </a:r>
            <a:r>
              <a:rPr lang="pt-BR" sz="1600" dirty="0" err="1">
                <a:latin typeface="Arial" panose="020B0604020202020204" pitchFamily="34" charset="0"/>
                <a:ea typeface="Times New Roman" panose="02020603050405020304" pitchFamily="18" charset="0"/>
              </a:rPr>
              <a:t>Konstantin</a:t>
            </a:r>
            <a:r>
              <a:rPr lang="pt-BR" sz="1600" dirty="0">
                <a:latin typeface="Arial" panose="020B0604020202020204" pitchFamily="34" charset="0"/>
                <a:ea typeface="Times New Roman" panose="02020603050405020304" pitchFamily="18" charset="0"/>
              </a:rPr>
              <a:t> </a:t>
            </a:r>
            <a:r>
              <a:rPr lang="pt-BR" sz="1600" dirty="0" err="1">
                <a:latin typeface="Arial" panose="020B0604020202020204" pitchFamily="34" charset="0"/>
                <a:ea typeface="Times New Roman" panose="02020603050405020304" pitchFamily="18" charset="0"/>
              </a:rPr>
              <a:t>Tsiolkovsky</a:t>
            </a:r>
            <a:r>
              <a:rPr lang="pt-BR" sz="1600" dirty="0">
                <a:latin typeface="Arial" panose="020B0604020202020204" pitchFamily="34" charset="0"/>
                <a:ea typeface="Times New Roman" panose="02020603050405020304" pitchFamily="18" charset="0"/>
              </a:rPr>
              <a:t> demonstrou que o ganho de velocidade obtido pela queima do propelente de cada estágio de um foguete é dado pela equação</a:t>
            </a:r>
            <a:r>
              <a:rPr lang="pt-BR" sz="1600" dirty="0" smtClean="0">
                <a:latin typeface="Arial" panose="020B0604020202020204" pitchFamily="34" charset="0"/>
                <a:ea typeface="Times New Roman" panose="02020603050405020304" pitchFamily="18" charset="0"/>
              </a:rPr>
              <a:t>:</a:t>
            </a:r>
            <a:endParaRPr lang="pt-BR" sz="1600" dirty="0"/>
          </a:p>
        </p:txBody>
      </p:sp>
      <p:sp>
        <p:nvSpPr>
          <p:cNvPr id="12" name="Retângulo 11"/>
          <p:cNvSpPr/>
          <p:nvPr/>
        </p:nvSpPr>
        <p:spPr>
          <a:xfrm>
            <a:off x="1175656" y="6084128"/>
            <a:ext cx="9562013" cy="683264"/>
          </a:xfrm>
          <a:prstGeom prst="rect">
            <a:avLst/>
          </a:prstGeom>
        </p:spPr>
        <p:txBody>
          <a:bodyPr wrap="square">
            <a:spAutoFit/>
          </a:bodyPr>
          <a:lstStyle/>
          <a:p>
            <a:pPr algn="just">
              <a:lnSpc>
                <a:spcPct val="120000"/>
              </a:lnSpc>
            </a:pPr>
            <a:r>
              <a:rPr lang="pt-BR" sz="1600" dirty="0">
                <a:latin typeface="Arial" panose="020B0604020202020204" pitchFamily="34" charset="0"/>
                <a:ea typeface="Times New Roman" panose="02020603050405020304" pitchFamily="18" charset="0"/>
              </a:rPr>
              <a:t>valor de </a:t>
            </a:r>
            <a:r>
              <a:rPr lang="pt-BR" sz="1600" dirty="0" err="1">
                <a:latin typeface="Arial" panose="020B0604020202020204" pitchFamily="34" charset="0"/>
                <a:ea typeface="Times New Roman" panose="02020603050405020304" pitchFamily="18" charset="0"/>
              </a:rPr>
              <a:t>Δv</a:t>
            </a:r>
            <a:r>
              <a:rPr lang="pt-BR" sz="1600" dirty="0">
                <a:latin typeface="Arial" panose="020B0604020202020204" pitchFamily="34" charset="0"/>
                <a:ea typeface="Times New Roman" panose="02020603050405020304" pitchFamily="18" charset="0"/>
              </a:rPr>
              <a:t> torna-se necessário obter a razão (m</a:t>
            </a:r>
            <a:r>
              <a:rPr lang="pt-BR" sz="1600" baseline="-25000" dirty="0">
                <a:latin typeface="Arial" panose="020B0604020202020204" pitchFamily="34" charset="0"/>
                <a:ea typeface="Times New Roman" panose="02020603050405020304" pitchFamily="18" charset="0"/>
              </a:rPr>
              <a:t>i </a:t>
            </a:r>
            <a:r>
              <a:rPr lang="pt-BR" sz="1600" dirty="0">
                <a:latin typeface="Arial" panose="020B0604020202020204" pitchFamily="34" charset="0"/>
                <a:ea typeface="Times New Roman" panose="02020603050405020304" pitchFamily="18" charset="0"/>
              </a:rPr>
              <a:t>/</a:t>
            </a:r>
            <a:r>
              <a:rPr lang="pt-BR" sz="1600" baseline="-25000" dirty="0">
                <a:latin typeface="Arial" panose="020B0604020202020204" pitchFamily="34" charset="0"/>
                <a:ea typeface="Times New Roman" panose="02020603050405020304" pitchFamily="18" charset="0"/>
              </a:rPr>
              <a:t> </a:t>
            </a:r>
            <a:r>
              <a:rPr lang="pt-BR" sz="1600" dirty="0" err="1">
                <a:latin typeface="Arial" panose="020B0604020202020204" pitchFamily="34" charset="0"/>
                <a:ea typeface="Times New Roman" panose="02020603050405020304" pitchFamily="18" charset="0"/>
              </a:rPr>
              <a:t>m</a:t>
            </a:r>
            <a:r>
              <a:rPr lang="pt-BR" sz="1600" baseline="-25000" dirty="0" err="1">
                <a:latin typeface="Arial" panose="020B0604020202020204" pitchFamily="34" charset="0"/>
                <a:ea typeface="Times New Roman" panose="02020603050405020304" pitchFamily="18" charset="0"/>
              </a:rPr>
              <a:t>f</a:t>
            </a:r>
            <a:r>
              <a:rPr lang="pt-BR" sz="1600" dirty="0">
                <a:latin typeface="Arial" panose="020B0604020202020204" pitchFamily="34" charset="0"/>
                <a:ea typeface="Times New Roman" panose="02020603050405020304" pitchFamily="18" charset="0"/>
              </a:rPr>
              <a:t>) a mais alta possível.  Isso pode ser conseguido diminuindo-se a massa estrutural do foguete, o que é limitado pelos materiais e tecnologias disponíveis. </a:t>
            </a:r>
            <a:endParaRPr lang="pt-BR" sz="1600" dirty="0"/>
          </a:p>
        </p:txBody>
      </p:sp>
    </p:spTree>
    <p:extLst>
      <p:ext uri="{BB962C8B-B14F-4D97-AF65-F5344CB8AC3E}">
        <p14:creationId xmlns:p14="http://schemas.microsoft.com/office/powerpoint/2010/main" val="131730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F4E2EB5-7485-40D3-9D0F-EEB88359C9BA}"/>
              </a:ext>
            </a:extLst>
          </p:cNvPr>
          <p:cNvSpPr/>
          <p:nvPr/>
        </p:nvSpPr>
        <p:spPr>
          <a:xfrm>
            <a:off x="197676" y="2205397"/>
            <a:ext cx="11750484" cy="1200329"/>
          </a:xfrm>
          <a:prstGeom prst="rect">
            <a:avLst/>
          </a:prstGeom>
        </p:spPr>
        <p:txBody>
          <a:bodyPr wrap="square">
            <a:spAutoFit/>
          </a:bodyPr>
          <a:lstStyle/>
          <a:p>
            <a:pPr algn="just" hangingPunct="0">
              <a:lnSpc>
                <a:spcPct val="120000"/>
              </a:lnSpc>
            </a:pPr>
            <a:r>
              <a:rPr lang="pt-BR" sz="1500" dirty="0">
                <a:latin typeface="Arial" panose="020B0604020202020204" pitchFamily="34" charset="0"/>
                <a:ea typeface="Times New Roman" panose="02020603050405020304" pitchFamily="18" charset="0"/>
              </a:rPr>
              <a:t>inicial é a soma da massa de propelente e estrutural do 1</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 2</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estágios e da massa do satélite, </a:t>
            </a:r>
            <a:r>
              <a:rPr lang="pt-BR" sz="1500" dirty="0" smtClean="0">
                <a:latin typeface="Arial" panose="020B0604020202020204" pitchFamily="34" charset="0"/>
                <a:ea typeface="Times New Roman" panose="02020603050405020304" pitchFamily="18" charset="0"/>
              </a:rPr>
              <a:t>ou </a:t>
            </a:r>
            <a:r>
              <a:rPr lang="pt-BR" sz="1500" dirty="0">
                <a:latin typeface="Arial" panose="020B0604020202020204" pitchFamily="34" charset="0"/>
                <a:ea typeface="Times New Roman" panose="02020603050405020304" pitchFamily="18" charset="0"/>
              </a:rPr>
              <a:t>seja, </a:t>
            </a:r>
            <a:r>
              <a:rPr lang="pt-BR" sz="1500" dirty="0" smtClean="0">
                <a:latin typeface="Arial" panose="020B0604020202020204" pitchFamily="34" charset="0"/>
                <a:ea typeface="Times New Roman" panose="02020603050405020304" pitchFamily="18" charset="0"/>
              </a:rPr>
              <a:t>m</a:t>
            </a:r>
            <a:r>
              <a:rPr lang="pt-BR" sz="1500" baseline="-25000" dirty="0" smtClean="0">
                <a:latin typeface="Arial" panose="020B0604020202020204" pitchFamily="34" charset="0"/>
                <a:ea typeface="Times New Roman" panose="02020603050405020304" pitchFamily="18" charset="0"/>
              </a:rPr>
              <a:t>i</a:t>
            </a:r>
            <a:r>
              <a:rPr lang="pt-BR" sz="1500" dirty="0" smtClean="0">
                <a:latin typeface="Arial" panose="020B0604020202020204" pitchFamily="34" charset="0"/>
                <a:ea typeface="Times New Roman" panose="02020603050405020304" pitchFamily="18" charset="0"/>
              </a:rPr>
              <a:t> </a:t>
            </a:r>
            <a:r>
              <a:rPr lang="pt-BR" sz="1500" dirty="0">
                <a:latin typeface="Arial" panose="020B0604020202020204" pitchFamily="34" charset="0"/>
                <a:ea typeface="Times New Roman" panose="02020603050405020304" pitchFamily="18" charset="0"/>
              </a:rPr>
              <a:t>= (22.000 + 3.000) + (10.000 + 700) + 100 = 35.800 kg. O valor </a:t>
            </a:r>
            <a:r>
              <a:rPr lang="pt-BR" sz="1500" dirty="0" err="1">
                <a:latin typeface="Arial" panose="020B0604020202020204" pitchFamily="34" charset="0"/>
                <a:ea typeface="Times New Roman" panose="02020603050405020304" pitchFamily="18" charset="0"/>
              </a:rPr>
              <a:t>m</a:t>
            </a:r>
            <a:r>
              <a:rPr lang="pt-BR" sz="1500" baseline="-25000" dirty="0" err="1">
                <a:latin typeface="Arial" panose="020B0604020202020204" pitchFamily="34" charset="0"/>
                <a:ea typeface="Times New Roman" panose="02020603050405020304" pitchFamily="18" charset="0"/>
              </a:rPr>
              <a:t>f</a:t>
            </a:r>
            <a:r>
              <a:rPr lang="pt-BR" sz="1500" dirty="0">
                <a:latin typeface="Arial" panose="020B0604020202020204" pitchFamily="34" charset="0"/>
                <a:ea typeface="Times New Roman" panose="02020603050405020304" pitchFamily="18" charset="0"/>
              </a:rPr>
              <a:t> é obtido considerando-se que todo o propelente do 1</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tenha sido consumido, obtendo-se </a:t>
            </a:r>
            <a:r>
              <a:rPr lang="pt-BR" sz="1500" dirty="0" err="1">
                <a:latin typeface="Arial" panose="020B0604020202020204" pitchFamily="34" charset="0"/>
                <a:ea typeface="Times New Roman" panose="02020603050405020304" pitchFamily="18" charset="0"/>
              </a:rPr>
              <a:t>m</a:t>
            </a:r>
            <a:r>
              <a:rPr lang="pt-BR" sz="1500" baseline="-25000" dirty="0" err="1">
                <a:latin typeface="Arial" panose="020B0604020202020204" pitchFamily="34" charset="0"/>
                <a:ea typeface="Times New Roman" panose="02020603050405020304" pitchFamily="18" charset="0"/>
              </a:rPr>
              <a:t>f</a:t>
            </a:r>
            <a:r>
              <a:rPr lang="pt-BR" sz="1500" dirty="0">
                <a:latin typeface="Arial" panose="020B0604020202020204" pitchFamily="34" charset="0"/>
                <a:ea typeface="Times New Roman" panose="02020603050405020304" pitchFamily="18" charset="0"/>
              </a:rPr>
              <a:t> = 3.000 + (10.000 + 700) + 100 = 13.800 kg.  Dessa forma, m</a:t>
            </a:r>
            <a:r>
              <a:rPr lang="pt-BR" sz="1500" baseline="-25000" dirty="0">
                <a:latin typeface="Arial" panose="020B0604020202020204" pitchFamily="34" charset="0"/>
                <a:ea typeface="Times New Roman" panose="02020603050405020304" pitchFamily="18" charset="0"/>
              </a:rPr>
              <a:t>i</a:t>
            </a:r>
            <a:r>
              <a:rPr lang="pt-BR" sz="1500" dirty="0">
                <a:latin typeface="Arial" panose="020B0604020202020204" pitchFamily="34" charset="0"/>
                <a:ea typeface="Times New Roman" panose="02020603050405020304" pitchFamily="18" charset="0"/>
              </a:rPr>
              <a:t> / </a:t>
            </a:r>
            <a:r>
              <a:rPr lang="pt-BR" sz="1500" dirty="0" err="1">
                <a:latin typeface="Arial" panose="020B0604020202020204" pitchFamily="34" charset="0"/>
                <a:ea typeface="Times New Roman" panose="02020603050405020304" pitchFamily="18" charset="0"/>
              </a:rPr>
              <a:t>m</a:t>
            </a:r>
            <a:r>
              <a:rPr lang="pt-BR" sz="1500" baseline="-25000" dirty="0" err="1">
                <a:latin typeface="Arial" panose="020B0604020202020204" pitchFamily="34" charset="0"/>
                <a:ea typeface="Times New Roman" panose="02020603050405020304" pitchFamily="18" charset="0"/>
              </a:rPr>
              <a:t>f</a:t>
            </a:r>
            <a:r>
              <a:rPr lang="pt-BR" sz="1500" baseline="-25000" dirty="0">
                <a:latin typeface="Arial" panose="020B0604020202020204" pitchFamily="34" charset="0"/>
                <a:ea typeface="Times New Roman" panose="02020603050405020304" pitchFamily="18" charset="0"/>
              </a:rPr>
              <a:t> </a:t>
            </a:r>
            <a:r>
              <a:rPr lang="pt-BR" sz="1500" dirty="0">
                <a:latin typeface="Arial" panose="020B0604020202020204" pitchFamily="34" charset="0"/>
                <a:ea typeface="Times New Roman" panose="02020603050405020304" pitchFamily="18" charset="0"/>
              </a:rPr>
              <a:t>= 2,6.  A partir da tabela abaixo se obtém que para m</a:t>
            </a:r>
            <a:r>
              <a:rPr lang="pt-BR" sz="1500" baseline="-25000" dirty="0">
                <a:latin typeface="Arial" panose="020B0604020202020204" pitchFamily="34" charset="0"/>
                <a:ea typeface="Times New Roman" panose="02020603050405020304" pitchFamily="18" charset="0"/>
              </a:rPr>
              <a:t>i</a:t>
            </a:r>
            <a:r>
              <a:rPr lang="pt-BR" sz="1500" dirty="0">
                <a:latin typeface="Arial" panose="020B0604020202020204" pitchFamily="34" charset="0"/>
                <a:ea typeface="Times New Roman" panose="02020603050405020304" pitchFamily="18" charset="0"/>
              </a:rPr>
              <a:t> / </a:t>
            </a:r>
            <a:r>
              <a:rPr lang="pt-BR" sz="1500" dirty="0" err="1">
                <a:latin typeface="Arial" panose="020B0604020202020204" pitchFamily="34" charset="0"/>
                <a:ea typeface="Times New Roman" panose="02020603050405020304" pitchFamily="18" charset="0"/>
              </a:rPr>
              <a:t>m</a:t>
            </a:r>
            <a:r>
              <a:rPr lang="pt-BR" sz="1500" baseline="-25000" dirty="0" err="1">
                <a:latin typeface="Arial" panose="020B0604020202020204" pitchFamily="34" charset="0"/>
                <a:ea typeface="Times New Roman" panose="02020603050405020304" pitchFamily="18" charset="0"/>
              </a:rPr>
              <a:t>f</a:t>
            </a:r>
            <a:r>
              <a:rPr lang="pt-BR" sz="1500" baseline="-25000" dirty="0">
                <a:latin typeface="Arial" panose="020B0604020202020204" pitchFamily="34" charset="0"/>
                <a:ea typeface="Times New Roman" panose="02020603050405020304" pitchFamily="18" charset="0"/>
              </a:rPr>
              <a:t> </a:t>
            </a:r>
            <a:r>
              <a:rPr lang="pt-BR" sz="1500" dirty="0">
                <a:latin typeface="Arial" panose="020B0604020202020204" pitchFamily="34" charset="0"/>
                <a:ea typeface="Times New Roman" panose="02020603050405020304" pitchFamily="18" charset="0"/>
              </a:rPr>
              <a:t>= 2,6, </a:t>
            </a:r>
            <a:r>
              <a:rPr lang="pt-BR" sz="1500" i="1" dirty="0" err="1">
                <a:latin typeface="Arial" panose="020B0604020202020204" pitchFamily="34" charset="0"/>
                <a:ea typeface="Times New Roman" panose="02020603050405020304" pitchFamily="18" charset="0"/>
              </a:rPr>
              <a:t>ln</a:t>
            </a:r>
            <a:r>
              <a:rPr lang="pt-BR" sz="1500" dirty="0">
                <a:latin typeface="Arial" panose="020B0604020202020204" pitchFamily="34" charset="0"/>
                <a:ea typeface="Times New Roman" panose="02020603050405020304" pitchFamily="18" charset="0"/>
              </a:rPr>
              <a:t>(2,6) = 0,96.  Este valor multiplicado pela velocidade característica do propulsor leva a Δv</a:t>
            </a:r>
            <a:r>
              <a:rPr lang="pt-BR" sz="1500" baseline="-25000" dirty="0">
                <a:latin typeface="Arial" panose="020B0604020202020204" pitchFamily="34" charset="0"/>
                <a:ea typeface="Times New Roman" panose="02020603050405020304" pitchFamily="18" charset="0"/>
              </a:rPr>
              <a:t>1</a:t>
            </a:r>
            <a:r>
              <a:rPr lang="pt-BR" sz="1500" dirty="0">
                <a:latin typeface="Arial" panose="020B0604020202020204" pitchFamily="34" charset="0"/>
                <a:ea typeface="Times New Roman" panose="02020603050405020304" pitchFamily="18" charset="0"/>
              </a:rPr>
              <a:t> = 3.000 × 0,96 = 2.880 m/s.</a:t>
            </a:r>
            <a:endParaRPr lang="pt-BR" sz="1500" dirty="0">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1CA35E33-2EBF-4E8B-9C66-3E63E1D1F1A2}"/>
              </a:ext>
            </a:extLst>
          </p:cNvPr>
          <p:cNvSpPr/>
          <p:nvPr/>
        </p:nvSpPr>
        <p:spPr>
          <a:xfrm>
            <a:off x="192114" y="3569021"/>
            <a:ext cx="11756046" cy="923330"/>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Pergunta 6a) (0,25 ponto)</a:t>
            </a:r>
            <a:r>
              <a:rPr lang="pt-BR" sz="1500" dirty="0">
                <a:latin typeface="Arial" panose="020B0604020202020204" pitchFamily="34" charset="0"/>
                <a:ea typeface="Times New Roman" panose="02020603050405020304" pitchFamily="18" charset="0"/>
              </a:rPr>
              <a:t> É chegada a hora de você fazer suas contas para obter Δv</a:t>
            </a:r>
            <a:r>
              <a:rPr lang="pt-BR" sz="1500" baseline="-25000" dirty="0">
                <a:latin typeface="Arial" panose="020B0604020202020204" pitchFamily="34" charset="0"/>
                <a:ea typeface="Times New Roman" panose="02020603050405020304" pitchFamily="18" charset="0"/>
              </a:rPr>
              <a:t>2</a:t>
            </a:r>
            <a:r>
              <a:rPr lang="pt-BR" sz="1500" dirty="0">
                <a:latin typeface="Arial" panose="020B0604020202020204" pitchFamily="34" charset="0"/>
                <a:ea typeface="Times New Roman" panose="02020603050405020304" pitchFamily="18" charset="0"/>
              </a:rPr>
              <a:t>, lembrando que quando da ignição do 2</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a estrutura do 1</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já foi descartada.  Dessa forma, para o cálculo de Δv</a:t>
            </a:r>
            <a:r>
              <a:rPr lang="pt-BR" sz="1500" baseline="-25000" dirty="0">
                <a:latin typeface="Arial" panose="020B0604020202020204" pitchFamily="34" charset="0"/>
                <a:ea typeface="Times New Roman" panose="02020603050405020304" pitchFamily="18" charset="0"/>
              </a:rPr>
              <a:t>2</a:t>
            </a:r>
            <a:r>
              <a:rPr lang="pt-BR" sz="1500" dirty="0">
                <a:latin typeface="Arial" panose="020B0604020202020204" pitchFamily="34" charset="0"/>
                <a:ea typeface="Times New Roman" panose="02020603050405020304" pitchFamily="18" charset="0"/>
              </a:rPr>
              <a:t>, m</a:t>
            </a:r>
            <a:r>
              <a:rPr lang="pt-BR" sz="1500" baseline="-25000" dirty="0">
                <a:latin typeface="Arial" panose="020B0604020202020204" pitchFamily="34" charset="0"/>
                <a:ea typeface="Times New Roman" panose="02020603050405020304" pitchFamily="18" charset="0"/>
              </a:rPr>
              <a:t>i</a:t>
            </a:r>
            <a:r>
              <a:rPr lang="pt-BR" sz="1500" dirty="0">
                <a:latin typeface="Arial" panose="020B0604020202020204" pitchFamily="34" charset="0"/>
                <a:ea typeface="Times New Roman" panose="02020603050405020304" pitchFamily="18" charset="0"/>
              </a:rPr>
              <a:t> = 10.000 + 700 + 100.  Calcule Δv</a:t>
            </a:r>
            <a:r>
              <a:rPr lang="pt-BR" sz="1500" baseline="-25000" dirty="0">
                <a:latin typeface="Arial" panose="020B0604020202020204" pitchFamily="34" charset="0"/>
                <a:ea typeface="Times New Roman" panose="02020603050405020304" pitchFamily="18" charset="0"/>
              </a:rPr>
              <a:t>2</a:t>
            </a:r>
            <a:r>
              <a:rPr lang="pt-BR" sz="1500" dirty="0">
                <a:latin typeface="Arial" panose="020B0604020202020204" pitchFamily="34" charset="0"/>
                <a:ea typeface="Times New Roman" panose="02020603050405020304" pitchFamily="18" charset="0"/>
              </a:rPr>
              <a:t>. Resultados sem contas não têm valor.</a:t>
            </a:r>
            <a:endParaRPr lang="pt-BR" sz="1500" dirty="0"/>
          </a:p>
        </p:txBody>
      </p:sp>
      <p:sp>
        <p:nvSpPr>
          <p:cNvPr id="5" name="Retângulo 4">
            <a:extLst>
              <a:ext uri="{FF2B5EF4-FFF2-40B4-BE49-F238E27FC236}">
                <a16:creationId xmlns:a16="http://schemas.microsoft.com/office/drawing/2014/main" id="{1B72FDEA-8C9E-4020-9378-285D6228CEDF}"/>
              </a:ext>
            </a:extLst>
          </p:cNvPr>
          <p:cNvSpPr/>
          <p:nvPr/>
        </p:nvSpPr>
        <p:spPr>
          <a:xfrm>
            <a:off x="174690" y="4480955"/>
            <a:ext cx="1447832" cy="369332"/>
          </a:xfrm>
          <a:prstGeom prst="rect">
            <a:avLst/>
          </a:prstGeom>
        </p:spPr>
        <p:txBody>
          <a:bodyPr wrap="none">
            <a:spAutoFit/>
          </a:bodyPr>
          <a:lstStyle/>
          <a:p>
            <a:pPr algn="just">
              <a:lnSpc>
                <a:spcPct val="120000"/>
              </a:lnSpc>
            </a:pPr>
            <a:r>
              <a:rPr lang="pt-BR" sz="1500" b="1" dirty="0">
                <a:latin typeface="Arial" panose="020B0604020202020204" pitchFamily="34" charset="0"/>
                <a:ea typeface="Times New Roman" panose="02020603050405020304" pitchFamily="18" charset="0"/>
              </a:rPr>
              <a:t>Resposta 6a):</a:t>
            </a:r>
            <a:endParaRPr lang="pt-BR" sz="1500" dirty="0"/>
          </a:p>
        </p:txBody>
      </p:sp>
      <p:sp>
        <p:nvSpPr>
          <p:cNvPr id="6" name="Retângulo 5">
            <a:extLst>
              <a:ext uri="{FF2B5EF4-FFF2-40B4-BE49-F238E27FC236}">
                <a16:creationId xmlns:a16="http://schemas.microsoft.com/office/drawing/2014/main" id="{3DC6B771-ADA1-4A65-A3B7-9F14F3CA5877}"/>
              </a:ext>
            </a:extLst>
          </p:cNvPr>
          <p:cNvSpPr/>
          <p:nvPr/>
        </p:nvSpPr>
        <p:spPr>
          <a:xfrm>
            <a:off x="1471504" y="4480954"/>
            <a:ext cx="10929501" cy="369332"/>
          </a:xfrm>
          <a:prstGeom prst="rect">
            <a:avLst/>
          </a:prstGeom>
        </p:spPr>
        <p:txBody>
          <a:bodyPr wrap="squar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A massa inicial m</a:t>
            </a:r>
            <a:r>
              <a:rPr lang="pt-BR" sz="1500" b="1" baseline="-25000" dirty="0">
                <a:solidFill>
                  <a:srgbClr val="FF0000"/>
                </a:solidFill>
                <a:latin typeface="Arial" panose="020B0604020202020204" pitchFamily="34" charset="0"/>
                <a:ea typeface="Times New Roman" panose="02020603050405020304" pitchFamily="18" charset="0"/>
              </a:rPr>
              <a:t>i</a:t>
            </a:r>
            <a:r>
              <a:rPr lang="pt-BR" sz="1500" b="1" dirty="0">
                <a:solidFill>
                  <a:srgbClr val="FF0000"/>
                </a:solidFill>
                <a:latin typeface="Arial" panose="020B0604020202020204" pitchFamily="34" charset="0"/>
                <a:ea typeface="Times New Roman" panose="02020603050405020304" pitchFamily="18" charset="0"/>
              </a:rPr>
              <a:t> = 10.800 kg e foi dada no enunciado do item 6a. A massa final </a:t>
            </a:r>
            <a:r>
              <a:rPr lang="pt-BR" sz="1500" b="1" dirty="0" err="1">
                <a:solidFill>
                  <a:srgbClr val="FF0000"/>
                </a:solidFill>
                <a:latin typeface="Arial" panose="020B0604020202020204" pitchFamily="34" charset="0"/>
                <a:ea typeface="Times New Roman" panose="02020603050405020304" pitchFamily="18" charset="0"/>
              </a:rPr>
              <a:t>m</a:t>
            </a:r>
            <a:r>
              <a:rPr lang="pt-BR" sz="1500" b="1" baseline="-25000" dirty="0" err="1">
                <a:solidFill>
                  <a:srgbClr val="FF0000"/>
                </a:solidFill>
                <a:latin typeface="Arial" panose="020B0604020202020204" pitchFamily="34" charset="0"/>
                <a:ea typeface="Times New Roman" panose="02020603050405020304" pitchFamily="18" charset="0"/>
              </a:rPr>
              <a:t>f</a:t>
            </a:r>
            <a:r>
              <a:rPr lang="pt-BR" sz="1500" b="1" dirty="0">
                <a:solidFill>
                  <a:srgbClr val="FF0000"/>
                </a:solidFill>
                <a:latin typeface="Arial" panose="020B0604020202020204" pitchFamily="34" charset="0"/>
                <a:ea typeface="Times New Roman" panose="02020603050405020304" pitchFamily="18" charset="0"/>
              </a:rPr>
              <a:t> = m</a:t>
            </a:r>
            <a:r>
              <a:rPr lang="pt-BR" sz="1500" b="1" baseline="-25000" dirty="0">
                <a:solidFill>
                  <a:srgbClr val="FF0000"/>
                </a:solidFill>
                <a:latin typeface="Arial" panose="020B0604020202020204" pitchFamily="34" charset="0"/>
                <a:ea typeface="Times New Roman" panose="02020603050405020304" pitchFamily="18" charset="0"/>
              </a:rPr>
              <a:t>i</a:t>
            </a:r>
            <a:r>
              <a:rPr lang="pt-BR" sz="1500" b="1" dirty="0">
                <a:solidFill>
                  <a:srgbClr val="FF0000"/>
                </a:solidFill>
                <a:latin typeface="Arial" panose="020B0604020202020204" pitchFamily="34" charset="0"/>
                <a:ea typeface="Times New Roman" panose="02020603050405020304" pitchFamily="18" charset="0"/>
              </a:rPr>
              <a:t> – 10.000, pois </a:t>
            </a:r>
            <a:r>
              <a:rPr lang="pt-BR" sz="1500" b="1" dirty="0" smtClean="0">
                <a:solidFill>
                  <a:srgbClr val="FF0000"/>
                </a:solidFill>
                <a:latin typeface="Arial" panose="020B0604020202020204" pitchFamily="34" charset="0"/>
                <a:ea typeface="Times New Roman" panose="02020603050405020304" pitchFamily="18" charset="0"/>
              </a:rPr>
              <a:t>foi consumido</a:t>
            </a:r>
            <a:endParaRPr lang="pt-BR" sz="1500" dirty="0"/>
          </a:p>
        </p:txBody>
      </p:sp>
      <p:sp>
        <p:nvSpPr>
          <p:cNvPr id="7" name="Retângulo 6">
            <a:extLst>
              <a:ext uri="{FF2B5EF4-FFF2-40B4-BE49-F238E27FC236}">
                <a16:creationId xmlns:a16="http://schemas.microsoft.com/office/drawing/2014/main" id="{37C0B3F1-8734-4BFA-B78A-CD90C1C9DB65}"/>
              </a:ext>
            </a:extLst>
          </p:cNvPr>
          <p:cNvSpPr/>
          <p:nvPr/>
        </p:nvSpPr>
        <p:spPr>
          <a:xfrm>
            <a:off x="174689" y="4769837"/>
            <a:ext cx="3115358" cy="369332"/>
          </a:xfrm>
          <a:prstGeom prst="rect">
            <a:avLst/>
          </a:prstGeom>
        </p:spPr>
        <p:txBody>
          <a:bodyPr wrap="square">
            <a:spAutoFit/>
          </a:bodyPr>
          <a:lstStyle/>
          <a:p>
            <a:pPr algn="just">
              <a:lnSpc>
                <a:spcPct val="120000"/>
              </a:lnSpc>
            </a:pPr>
            <a:r>
              <a:rPr lang="pt-BR" sz="1500" b="1" dirty="0" smtClean="0">
                <a:solidFill>
                  <a:srgbClr val="FF0000"/>
                </a:solidFill>
                <a:latin typeface="Arial" panose="020B0604020202020204" pitchFamily="34" charset="0"/>
                <a:ea typeface="Times New Roman" panose="02020603050405020304" pitchFamily="18" charset="0"/>
              </a:rPr>
              <a:t>todo </a:t>
            </a:r>
            <a:r>
              <a:rPr lang="pt-BR" sz="1500" b="1" dirty="0">
                <a:solidFill>
                  <a:srgbClr val="FF0000"/>
                </a:solidFill>
                <a:latin typeface="Arial" panose="020B0604020202020204" pitchFamily="34" charset="0"/>
                <a:ea typeface="Times New Roman" panose="02020603050405020304" pitchFamily="18" charset="0"/>
              </a:rPr>
              <a:t>o propelente do 2</a:t>
            </a:r>
            <a:r>
              <a:rPr lang="pt-BR" sz="1500" b="1" baseline="30000" dirty="0">
                <a:solidFill>
                  <a:srgbClr val="FF0000"/>
                </a:solidFill>
                <a:latin typeface="Arial" panose="020B0604020202020204" pitchFamily="34" charset="0"/>
                <a:ea typeface="Times New Roman" panose="02020603050405020304" pitchFamily="18" charset="0"/>
              </a:rPr>
              <a:t>o</a:t>
            </a:r>
            <a:r>
              <a:rPr lang="pt-BR" sz="1500" b="1" dirty="0">
                <a:solidFill>
                  <a:srgbClr val="FF0000"/>
                </a:solidFill>
                <a:latin typeface="Arial" panose="020B0604020202020204" pitchFamily="34" charset="0"/>
                <a:ea typeface="Times New Roman" panose="02020603050405020304" pitchFamily="18" charset="0"/>
              </a:rPr>
              <a:t> estágio. </a:t>
            </a:r>
            <a:endParaRPr lang="pt-BR" sz="1500" dirty="0"/>
          </a:p>
        </p:txBody>
      </p:sp>
      <p:sp>
        <p:nvSpPr>
          <p:cNvPr id="8" name="Retângulo 7">
            <a:extLst>
              <a:ext uri="{FF2B5EF4-FFF2-40B4-BE49-F238E27FC236}">
                <a16:creationId xmlns:a16="http://schemas.microsoft.com/office/drawing/2014/main" id="{2A0BDD8C-9B14-42C4-85C2-B9E04061192D}"/>
              </a:ext>
            </a:extLst>
          </p:cNvPr>
          <p:cNvSpPr/>
          <p:nvPr/>
        </p:nvSpPr>
        <p:spPr>
          <a:xfrm>
            <a:off x="183410" y="5474662"/>
            <a:ext cx="11629747" cy="646331"/>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Pergunta 6b) (0,25 ponto)</a:t>
            </a:r>
            <a:r>
              <a:rPr lang="pt-BR" sz="1500" dirty="0">
                <a:latin typeface="Arial" panose="020B0604020202020204" pitchFamily="34" charset="0"/>
                <a:ea typeface="Times New Roman" panose="02020603050405020304" pitchFamily="18" charset="0"/>
              </a:rPr>
              <a:t> Considerando-se que a velocidade do foguete em questão, </a:t>
            </a:r>
            <a:r>
              <a:rPr lang="pt-BR" sz="1500" dirty="0" err="1">
                <a:latin typeface="Arial" panose="020B0604020202020204" pitchFamily="34" charset="0"/>
                <a:ea typeface="Times New Roman" panose="02020603050405020304" pitchFamily="18" charset="0"/>
              </a:rPr>
              <a:t>Δv</a:t>
            </a:r>
            <a:r>
              <a:rPr lang="pt-BR" sz="1500" dirty="0">
                <a:latin typeface="Arial" panose="020B0604020202020204" pitchFamily="34" charset="0"/>
                <a:ea typeface="Times New Roman" panose="02020603050405020304" pitchFamily="18" charset="0"/>
              </a:rPr>
              <a:t>, é dado pela soma de Δv</a:t>
            </a:r>
            <a:r>
              <a:rPr lang="pt-BR" sz="1500" baseline="-25000" dirty="0">
                <a:latin typeface="Arial" panose="020B0604020202020204" pitchFamily="34" charset="0"/>
                <a:ea typeface="Times New Roman" panose="02020603050405020304" pitchFamily="18" charset="0"/>
              </a:rPr>
              <a:t>1</a:t>
            </a:r>
            <a:r>
              <a:rPr lang="pt-BR" sz="1500" dirty="0">
                <a:latin typeface="Arial" panose="020B0604020202020204" pitchFamily="34" charset="0"/>
                <a:ea typeface="Times New Roman" panose="02020603050405020304" pitchFamily="18" charset="0"/>
              </a:rPr>
              <a:t> e  Δv</a:t>
            </a:r>
            <a:r>
              <a:rPr lang="pt-BR" sz="1500" baseline="-25000" dirty="0">
                <a:latin typeface="Arial" panose="020B0604020202020204" pitchFamily="34" charset="0"/>
                <a:ea typeface="Times New Roman" panose="02020603050405020304" pitchFamily="18" charset="0"/>
              </a:rPr>
              <a:t>2</a:t>
            </a:r>
            <a:r>
              <a:rPr lang="pt-BR" sz="1500" dirty="0">
                <a:latin typeface="Arial" panose="020B0604020202020204" pitchFamily="34" charset="0"/>
                <a:ea typeface="Times New Roman" panose="02020603050405020304" pitchFamily="18" charset="0"/>
              </a:rPr>
              <a:t>, calcule </a:t>
            </a:r>
            <a:r>
              <a:rPr lang="pt-BR" sz="1500" dirty="0" err="1">
                <a:latin typeface="Arial" panose="020B0604020202020204" pitchFamily="34" charset="0"/>
                <a:ea typeface="Times New Roman" panose="02020603050405020304" pitchFamily="18" charset="0"/>
              </a:rPr>
              <a:t>Δv</a:t>
            </a:r>
            <a:r>
              <a:rPr lang="pt-BR" sz="1500" dirty="0">
                <a:latin typeface="Arial" panose="020B0604020202020204" pitchFamily="34" charset="0"/>
                <a:ea typeface="Times New Roman" panose="02020603050405020304" pitchFamily="18" charset="0"/>
              </a:rPr>
              <a:t>. Considere que o foguete está subindo em linha reta. Resultados sem contas não têm valor. </a:t>
            </a:r>
            <a:endParaRPr lang="pt-BR" sz="1500" dirty="0"/>
          </a:p>
        </p:txBody>
      </p:sp>
      <p:sp>
        <p:nvSpPr>
          <p:cNvPr id="9" name="Retângulo 8">
            <a:extLst>
              <a:ext uri="{FF2B5EF4-FFF2-40B4-BE49-F238E27FC236}">
                <a16:creationId xmlns:a16="http://schemas.microsoft.com/office/drawing/2014/main" id="{E77DC9D4-FE96-4439-AF69-3FE70C76917F}"/>
              </a:ext>
            </a:extLst>
          </p:cNvPr>
          <p:cNvSpPr/>
          <p:nvPr/>
        </p:nvSpPr>
        <p:spPr>
          <a:xfrm>
            <a:off x="1197070" y="6320179"/>
            <a:ext cx="1457450" cy="323165"/>
          </a:xfrm>
          <a:prstGeom prst="rect">
            <a:avLst/>
          </a:prstGeom>
        </p:spPr>
        <p:txBody>
          <a:bodyPr wrap="none">
            <a:spAutoFit/>
          </a:bodyPr>
          <a:lstStyle/>
          <a:p>
            <a:r>
              <a:rPr lang="pt-BR" sz="1500" b="1" dirty="0">
                <a:latin typeface="Arial" panose="020B0604020202020204" pitchFamily="34" charset="0"/>
                <a:ea typeface="Times New Roman" panose="02020603050405020304" pitchFamily="18" charset="0"/>
              </a:rPr>
              <a:t>Resposta 6b):</a:t>
            </a:r>
            <a:endParaRPr lang="pt-BR" sz="1500" dirty="0"/>
          </a:p>
        </p:txBody>
      </p:sp>
      <p:sp>
        <p:nvSpPr>
          <p:cNvPr id="10" name="Retângulo 9">
            <a:extLst>
              <a:ext uri="{FF2B5EF4-FFF2-40B4-BE49-F238E27FC236}">
                <a16:creationId xmlns:a16="http://schemas.microsoft.com/office/drawing/2014/main" id="{8B458888-9B07-46AD-A883-A2A6DA24FBB3}"/>
              </a:ext>
            </a:extLst>
          </p:cNvPr>
          <p:cNvSpPr/>
          <p:nvPr/>
        </p:nvSpPr>
        <p:spPr>
          <a:xfrm>
            <a:off x="2538338" y="6279757"/>
            <a:ext cx="444352" cy="369332"/>
          </a:xfrm>
          <a:prstGeom prst="rect">
            <a:avLst/>
          </a:prstGeom>
        </p:spPr>
        <p:txBody>
          <a:bodyPr wrap="none">
            <a:spAutoFit/>
          </a:bodyPr>
          <a:lstStyle/>
          <a:p>
            <a:r>
              <a:rPr lang="pt-BR" b="1" dirty="0" err="1">
                <a:solidFill>
                  <a:srgbClr val="FF0000"/>
                </a:solidFill>
                <a:latin typeface="Times New Roman" panose="02020603050405020304" pitchFamily="18" charset="0"/>
                <a:ea typeface="Times New Roman" panose="02020603050405020304" pitchFamily="18" charset="0"/>
              </a:rPr>
              <a:t>Δv</a:t>
            </a:r>
            <a:endParaRPr lang="pt-BR" dirty="0"/>
          </a:p>
        </p:txBody>
      </p:sp>
      <p:sp>
        <p:nvSpPr>
          <p:cNvPr id="11" name="Retângulo 10">
            <a:extLst>
              <a:ext uri="{FF2B5EF4-FFF2-40B4-BE49-F238E27FC236}">
                <a16:creationId xmlns:a16="http://schemas.microsoft.com/office/drawing/2014/main" id="{A2A2067A-C982-49C9-8CB6-BDC2D3CC8DB0}"/>
              </a:ext>
            </a:extLst>
          </p:cNvPr>
          <p:cNvSpPr/>
          <p:nvPr/>
        </p:nvSpPr>
        <p:spPr>
          <a:xfrm>
            <a:off x="2861818" y="6276291"/>
            <a:ext cx="373820"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 </a:t>
            </a:r>
            <a:endParaRPr lang="pt-BR" dirty="0"/>
          </a:p>
        </p:txBody>
      </p:sp>
      <p:sp>
        <p:nvSpPr>
          <p:cNvPr id="12" name="Retângulo 11">
            <a:extLst>
              <a:ext uri="{FF2B5EF4-FFF2-40B4-BE49-F238E27FC236}">
                <a16:creationId xmlns:a16="http://schemas.microsoft.com/office/drawing/2014/main" id="{E6D2EACD-9C8A-4A56-A949-5879B2FF95C7}"/>
              </a:ext>
            </a:extLst>
          </p:cNvPr>
          <p:cNvSpPr/>
          <p:nvPr/>
        </p:nvSpPr>
        <p:spPr>
          <a:xfrm>
            <a:off x="3050764" y="6279757"/>
            <a:ext cx="521297"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Δv</a:t>
            </a:r>
            <a:r>
              <a:rPr lang="pt-BR" b="1" baseline="-25000" dirty="0">
                <a:solidFill>
                  <a:srgbClr val="FF0000"/>
                </a:solidFill>
                <a:latin typeface="Times New Roman" panose="02020603050405020304" pitchFamily="18" charset="0"/>
                <a:ea typeface="Times New Roman" panose="02020603050405020304" pitchFamily="18" charset="0"/>
              </a:rPr>
              <a:t>1</a:t>
            </a:r>
            <a:endParaRPr lang="pt-BR" dirty="0"/>
          </a:p>
        </p:txBody>
      </p:sp>
      <p:sp>
        <p:nvSpPr>
          <p:cNvPr id="13" name="Retângulo 12">
            <a:extLst>
              <a:ext uri="{FF2B5EF4-FFF2-40B4-BE49-F238E27FC236}">
                <a16:creationId xmlns:a16="http://schemas.microsoft.com/office/drawing/2014/main" id="{E6F8E566-5ADF-4C71-B5FF-B83D95E83F04}"/>
              </a:ext>
            </a:extLst>
          </p:cNvPr>
          <p:cNvSpPr/>
          <p:nvPr/>
        </p:nvSpPr>
        <p:spPr>
          <a:xfrm>
            <a:off x="3402169" y="6289524"/>
            <a:ext cx="316112"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a:t>
            </a:r>
            <a:endParaRPr lang="pt-BR" dirty="0"/>
          </a:p>
        </p:txBody>
      </p:sp>
      <p:sp>
        <p:nvSpPr>
          <p:cNvPr id="14" name="Retângulo 13">
            <a:extLst>
              <a:ext uri="{FF2B5EF4-FFF2-40B4-BE49-F238E27FC236}">
                <a16:creationId xmlns:a16="http://schemas.microsoft.com/office/drawing/2014/main" id="{7BCC3F36-8ADF-4104-A787-1A1752582D85}"/>
              </a:ext>
            </a:extLst>
          </p:cNvPr>
          <p:cNvSpPr/>
          <p:nvPr/>
        </p:nvSpPr>
        <p:spPr>
          <a:xfrm>
            <a:off x="3589079" y="6274012"/>
            <a:ext cx="521297"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Δv</a:t>
            </a:r>
            <a:r>
              <a:rPr lang="pt-BR" b="1" baseline="-25000" dirty="0">
                <a:solidFill>
                  <a:srgbClr val="FF0000"/>
                </a:solidFill>
                <a:latin typeface="Times New Roman" panose="02020603050405020304" pitchFamily="18" charset="0"/>
                <a:ea typeface="Times New Roman" panose="02020603050405020304" pitchFamily="18" charset="0"/>
              </a:rPr>
              <a:t>2</a:t>
            </a:r>
            <a:endParaRPr lang="pt-BR" dirty="0"/>
          </a:p>
        </p:txBody>
      </p:sp>
      <p:sp>
        <p:nvSpPr>
          <p:cNvPr id="15" name="Retângulo 14">
            <a:extLst>
              <a:ext uri="{FF2B5EF4-FFF2-40B4-BE49-F238E27FC236}">
                <a16:creationId xmlns:a16="http://schemas.microsoft.com/office/drawing/2014/main" id="{ABAF4CDF-7C49-4BEA-9E78-F7CC81C6CBBC}"/>
              </a:ext>
            </a:extLst>
          </p:cNvPr>
          <p:cNvSpPr/>
          <p:nvPr/>
        </p:nvSpPr>
        <p:spPr>
          <a:xfrm>
            <a:off x="3965038" y="6276291"/>
            <a:ext cx="373820"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 </a:t>
            </a:r>
            <a:endParaRPr lang="pt-BR" dirty="0"/>
          </a:p>
        </p:txBody>
      </p:sp>
      <p:sp>
        <p:nvSpPr>
          <p:cNvPr id="16" name="Retângulo 15">
            <a:extLst>
              <a:ext uri="{FF2B5EF4-FFF2-40B4-BE49-F238E27FC236}">
                <a16:creationId xmlns:a16="http://schemas.microsoft.com/office/drawing/2014/main" id="{3493C103-D9D7-43B1-96E6-15FFADD78C4F}"/>
              </a:ext>
            </a:extLst>
          </p:cNvPr>
          <p:cNvSpPr/>
          <p:nvPr/>
        </p:nvSpPr>
        <p:spPr>
          <a:xfrm>
            <a:off x="4178450" y="6274012"/>
            <a:ext cx="893193"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2.880 +</a:t>
            </a:r>
            <a:endParaRPr lang="pt-BR" dirty="0"/>
          </a:p>
        </p:txBody>
      </p:sp>
      <p:sp>
        <p:nvSpPr>
          <p:cNvPr id="17" name="Retângulo 16">
            <a:extLst>
              <a:ext uri="{FF2B5EF4-FFF2-40B4-BE49-F238E27FC236}">
                <a16:creationId xmlns:a16="http://schemas.microsoft.com/office/drawing/2014/main" id="{8030CAD3-5095-459A-850D-2A97A81F715E}"/>
              </a:ext>
            </a:extLst>
          </p:cNvPr>
          <p:cNvSpPr/>
          <p:nvPr/>
        </p:nvSpPr>
        <p:spPr>
          <a:xfrm>
            <a:off x="4959436" y="6274012"/>
            <a:ext cx="893193"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7.800 =</a:t>
            </a:r>
            <a:endParaRPr lang="pt-BR" dirty="0"/>
          </a:p>
        </p:txBody>
      </p:sp>
      <p:sp>
        <p:nvSpPr>
          <p:cNvPr id="18" name="Retângulo 17">
            <a:extLst>
              <a:ext uri="{FF2B5EF4-FFF2-40B4-BE49-F238E27FC236}">
                <a16:creationId xmlns:a16="http://schemas.microsoft.com/office/drawing/2014/main" id="{E9632E9B-BD30-4F38-936A-513E5A6E1B30}"/>
              </a:ext>
            </a:extLst>
          </p:cNvPr>
          <p:cNvSpPr/>
          <p:nvPr/>
        </p:nvSpPr>
        <p:spPr>
          <a:xfrm>
            <a:off x="5701231" y="6274012"/>
            <a:ext cx="1281120"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10.680 m/s.</a:t>
            </a:r>
            <a:endParaRPr lang="pt-BR" dirty="0"/>
          </a:p>
        </p:txBody>
      </p:sp>
      <p:sp>
        <p:nvSpPr>
          <p:cNvPr id="22" name="Retângulo 21">
            <a:extLst>
              <a:ext uri="{FF2B5EF4-FFF2-40B4-BE49-F238E27FC236}">
                <a16:creationId xmlns:a16="http://schemas.microsoft.com/office/drawing/2014/main" id="{8958CC57-9DC1-41C0-9A7C-D87D0876B5B7}"/>
              </a:ext>
            </a:extLst>
          </p:cNvPr>
          <p:cNvSpPr/>
          <p:nvPr/>
        </p:nvSpPr>
        <p:spPr>
          <a:xfrm>
            <a:off x="6961423" y="6280643"/>
            <a:ext cx="1146468"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Resposta:</a:t>
            </a:r>
            <a:endParaRPr lang="pt-BR" dirty="0"/>
          </a:p>
        </p:txBody>
      </p:sp>
      <p:sp>
        <p:nvSpPr>
          <p:cNvPr id="23" name="Retângulo 22">
            <a:extLst>
              <a:ext uri="{FF2B5EF4-FFF2-40B4-BE49-F238E27FC236}">
                <a16:creationId xmlns:a16="http://schemas.microsoft.com/office/drawing/2014/main" id="{96368835-F8DE-4185-8712-AE89E99D2B3A}"/>
              </a:ext>
            </a:extLst>
          </p:cNvPr>
          <p:cNvSpPr/>
          <p:nvPr/>
        </p:nvSpPr>
        <p:spPr>
          <a:xfrm>
            <a:off x="7961301" y="6274009"/>
            <a:ext cx="1672253" cy="369332"/>
          </a:xfrm>
          <a:prstGeom prst="rect">
            <a:avLst/>
          </a:prstGeom>
        </p:spPr>
        <p:txBody>
          <a:bodyPr wrap="none">
            <a:spAutoFit/>
          </a:bodyPr>
          <a:lstStyle/>
          <a:p>
            <a:r>
              <a:rPr lang="pt-BR" b="1" dirty="0" err="1">
                <a:solidFill>
                  <a:srgbClr val="FF0000"/>
                </a:solidFill>
                <a:latin typeface="Times New Roman" panose="02020603050405020304" pitchFamily="18" charset="0"/>
                <a:ea typeface="Times New Roman" panose="02020603050405020304" pitchFamily="18" charset="0"/>
              </a:rPr>
              <a:t>Δv</a:t>
            </a:r>
            <a:r>
              <a:rPr lang="pt-BR" b="1" dirty="0">
                <a:solidFill>
                  <a:srgbClr val="FF0000"/>
                </a:solidFill>
                <a:latin typeface="Times New Roman" panose="02020603050405020304" pitchFamily="18" charset="0"/>
                <a:ea typeface="Times New Roman" panose="02020603050405020304" pitchFamily="18" charset="0"/>
              </a:rPr>
              <a:t> =10.680 m/s</a:t>
            </a:r>
            <a:endParaRPr lang="pt-BR" dirty="0"/>
          </a:p>
        </p:txBody>
      </p:sp>
      <p:pic>
        <p:nvPicPr>
          <p:cNvPr id="21" name="Imagem 20">
            <a:extLst>
              <a:ext uri="{FF2B5EF4-FFF2-40B4-BE49-F238E27FC236}">
                <a16:creationId xmlns:a16="http://schemas.microsoft.com/office/drawing/2014/main" id="{8B26BC71-4967-44DF-A674-051B30894E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8281" y="830719"/>
            <a:ext cx="6123867" cy="1048949"/>
          </a:xfrm>
          <a:prstGeom prst="rect">
            <a:avLst/>
          </a:prstGeom>
        </p:spPr>
      </p:pic>
      <p:sp>
        <p:nvSpPr>
          <p:cNvPr id="19" name="Retângulo 18"/>
          <p:cNvSpPr/>
          <p:nvPr/>
        </p:nvSpPr>
        <p:spPr>
          <a:xfrm>
            <a:off x="165460" y="137049"/>
            <a:ext cx="8194766" cy="646331"/>
          </a:xfrm>
          <a:prstGeom prst="rect">
            <a:avLst/>
          </a:prstGeom>
        </p:spPr>
        <p:txBody>
          <a:bodyPr wrap="square">
            <a:spAutoFit/>
          </a:bodyPr>
          <a:lstStyle/>
          <a:p>
            <a:pPr algn="just">
              <a:lnSpc>
                <a:spcPct val="120000"/>
              </a:lnSpc>
            </a:pPr>
            <a:r>
              <a:rPr lang="pt-BR" sz="1500" dirty="0">
                <a:latin typeface="Arial" panose="020B0604020202020204" pitchFamily="34" charset="0"/>
                <a:ea typeface="Times New Roman" panose="02020603050405020304" pitchFamily="18" charset="0"/>
              </a:rPr>
              <a:t>Como exemplo de aplicação da “equação do foguete” considere um foguete de dois estágios, com as massas da tabela abaixo:</a:t>
            </a:r>
            <a:endParaRPr lang="pt-BR" sz="1500" dirty="0"/>
          </a:p>
        </p:txBody>
      </p:sp>
      <p:sp>
        <p:nvSpPr>
          <p:cNvPr id="20" name="Retângulo 19"/>
          <p:cNvSpPr/>
          <p:nvPr/>
        </p:nvSpPr>
        <p:spPr>
          <a:xfrm>
            <a:off x="200298" y="737942"/>
            <a:ext cx="2107474" cy="1200329"/>
          </a:xfrm>
          <a:prstGeom prst="rect">
            <a:avLst/>
          </a:prstGeom>
        </p:spPr>
        <p:txBody>
          <a:bodyPr wrap="square">
            <a:spAutoFit/>
          </a:bodyPr>
          <a:lstStyle/>
          <a:p>
            <a:pPr algn="just">
              <a:lnSpc>
                <a:spcPct val="120000"/>
              </a:lnSpc>
            </a:pPr>
            <a:r>
              <a:rPr lang="pt-BR" sz="1500" dirty="0">
                <a:latin typeface="Arial" panose="020B0604020202020204" pitchFamily="34" charset="0"/>
                <a:ea typeface="Times New Roman" panose="02020603050405020304" pitchFamily="18" charset="0"/>
              </a:rPr>
              <a:t>A velocidade (</a:t>
            </a:r>
            <a:r>
              <a:rPr lang="pt-BR" sz="1500" dirty="0" err="1">
                <a:latin typeface="Arial" panose="020B0604020202020204" pitchFamily="34" charset="0"/>
                <a:ea typeface="Times New Roman" panose="02020603050405020304" pitchFamily="18" charset="0"/>
              </a:rPr>
              <a:t>Δv</a:t>
            </a:r>
            <a:r>
              <a:rPr lang="pt-BR" sz="1500" dirty="0">
                <a:latin typeface="Arial" panose="020B0604020202020204" pitchFamily="34" charset="0"/>
                <a:ea typeface="Times New Roman" panose="02020603050405020304" pitchFamily="18" charset="0"/>
              </a:rPr>
              <a:t>) final será a soma da velocidade obtida em cada estágio, ou seja, </a:t>
            </a:r>
            <a:endParaRPr lang="pt-BR" sz="1500" dirty="0"/>
          </a:p>
        </p:txBody>
      </p:sp>
      <p:sp>
        <p:nvSpPr>
          <p:cNvPr id="24" name="Retângulo 23"/>
          <p:cNvSpPr/>
          <p:nvPr/>
        </p:nvSpPr>
        <p:spPr>
          <a:xfrm>
            <a:off x="182879" y="1886635"/>
            <a:ext cx="8351519" cy="369332"/>
          </a:xfrm>
          <a:prstGeom prst="rect">
            <a:avLst/>
          </a:prstGeom>
        </p:spPr>
        <p:txBody>
          <a:bodyPr wrap="square">
            <a:spAutoFit/>
          </a:bodyPr>
          <a:lstStyle/>
          <a:p>
            <a:pPr algn="just">
              <a:lnSpc>
                <a:spcPct val="120000"/>
              </a:lnSpc>
            </a:pPr>
            <a:r>
              <a:rPr lang="pt-BR" sz="1500" dirty="0" err="1">
                <a:latin typeface="Arial" panose="020B0604020202020204" pitchFamily="34" charset="0"/>
                <a:ea typeface="Times New Roman" panose="02020603050405020304" pitchFamily="18" charset="0"/>
              </a:rPr>
              <a:t>Δv</a:t>
            </a:r>
            <a:r>
              <a:rPr lang="pt-BR" sz="1500" dirty="0">
                <a:latin typeface="Arial" panose="020B0604020202020204" pitchFamily="34" charset="0"/>
                <a:ea typeface="Times New Roman" panose="02020603050405020304" pitchFamily="18" charset="0"/>
              </a:rPr>
              <a:t> = Δv</a:t>
            </a:r>
            <a:r>
              <a:rPr lang="pt-BR" sz="1500" baseline="-25000" dirty="0">
                <a:latin typeface="Arial" panose="020B0604020202020204" pitchFamily="34" charset="0"/>
                <a:ea typeface="Times New Roman" panose="02020603050405020304" pitchFamily="18" charset="0"/>
              </a:rPr>
              <a:t>1</a:t>
            </a:r>
            <a:r>
              <a:rPr lang="pt-BR" sz="1500" dirty="0">
                <a:latin typeface="Arial" panose="020B0604020202020204" pitchFamily="34" charset="0"/>
                <a:ea typeface="Times New Roman" panose="02020603050405020304" pitchFamily="18" charset="0"/>
              </a:rPr>
              <a:t> + Δv</a:t>
            </a:r>
            <a:r>
              <a:rPr lang="pt-BR" sz="1500" baseline="-25000" dirty="0">
                <a:latin typeface="Arial" panose="020B0604020202020204" pitchFamily="34" charset="0"/>
                <a:ea typeface="Times New Roman" panose="02020603050405020304" pitchFamily="18" charset="0"/>
              </a:rPr>
              <a:t>2</a:t>
            </a:r>
            <a:r>
              <a:rPr lang="pt-BR" sz="1500" dirty="0">
                <a:latin typeface="Arial" panose="020B0604020202020204" pitchFamily="34" charset="0"/>
                <a:ea typeface="Times New Roman" panose="02020603050405020304" pitchFamily="18" charset="0"/>
              </a:rPr>
              <a:t>.  Considere que o satélite possua massa de 100 kg</a:t>
            </a:r>
            <a:r>
              <a:rPr lang="pt-BR" sz="1500" dirty="0" smtClean="0">
                <a:latin typeface="Arial" panose="020B0604020202020204" pitchFamily="34" charset="0"/>
                <a:ea typeface="Times New Roman" panose="02020603050405020304" pitchFamily="18" charset="0"/>
              </a:rPr>
              <a:t>. </a:t>
            </a:r>
            <a:r>
              <a:rPr lang="pt-BR" sz="1500" dirty="0">
                <a:latin typeface="Arial" panose="020B0604020202020204" pitchFamily="34" charset="0"/>
                <a:ea typeface="Times New Roman" panose="02020603050405020304" pitchFamily="18" charset="0"/>
              </a:rPr>
              <a:t>Para calcular Δv</a:t>
            </a:r>
            <a:r>
              <a:rPr lang="pt-BR" sz="1500" baseline="-25000" dirty="0">
                <a:latin typeface="Arial" panose="020B0604020202020204" pitchFamily="34" charset="0"/>
                <a:ea typeface="Times New Roman" panose="02020603050405020304" pitchFamily="18" charset="0"/>
              </a:rPr>
              <a:t>1</a:t>
            </a:r>
            <a:r>
              <a:rPr lang="pt-BR" sz="1500" dirty="0">
                <a:latin typeface="Arial" panose="020B0604020202020204" pitchFamily="34" charset="0"/>
                <a:ea typeface="Times New Roman" panose="02020603050405020304" pitchFamily="18" charset="0"/>
              </a:rPr>
              <a:t>, a </a:t>
            </a:r>
            <a:r>
              <a:rPr lang="pt-BR" sz="1500" dirty="0" smtClean="0">
                <a:latin typeface="Arial" panose="020B0604020202020204" pitchFamily="34" charset="0"/>
                <a:ea typeface="Times New Roman" panose="02020603050405020304" pitchFamily="18" charset="0"/>
              </a:rPr>
              <a:t>massa</a:t>
            </a:r>
            <a:endParaRPr lang="pt-BR" sz="1500" dirty="0"/>
          </a:p>
        </p:txBody>
      </p:sp>
      <p:sp>
        <p:nvSpPr>
          <p:cNvPr id="25" name="Retângulo 24"/>
          <p:cNvSpPr/>
          <p:nvPr/>
        </p:nvSpPr>
        <p:spPr>
          <a:xfrm>
            <a:off x="3182470" y="4784754"/>
            <a:ext cx="1828801" cy="369332"/>
          </a:xfrm>
          <a:prstGeom prst="rect">
            <a:avLst/>
          </a:prstGeom>
        </p:spPr>
        <p:txBody>
          <a:bodyPr wrap="squar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Logo </a:t>
            </a:r>
            <a:r>
              <a:rPr lang="pt-BR" sz="1500" b="1" dirty="0" err="1">
                <a:solidFill>
                  <a:srgbClr val="FF0000"/>
                </a:solidFill>
                <a:latin typeface="Arial" panose="020B0604020202020204" pitchFamily="34" charset="0"/>
                <a:ea typeface="Times New Roman" panose="02020603050405020304" pitchFamily="18" charset="0"/>
              </a:rPr>
              <a:t>m</a:t>
            </a:r>
            <a:r>
              <a:rPr lang="pt-BR" sz="1500" b="1" baseline="-25000" dirty="0" err="1">
                <a:solidFill>
                  <a:srgbClr val="FF0000"/>
                </a:solidFill>
                <a:latin typeface="Arial" panose="020B0604020202020204" pitchFamily="34" charset="0"/>
                <a:ea typeface="Times New Roman" panose="02020603050405020304" pitchFamily="18" charset="0"/>
              </a:rPr>
              <a:t>f</a:t>
            </a:r>
            <a:r>
              <a:rPr lang="pt-BR" sz="1500" b="1" dirty="0">
                <a:solidFill>
                  <a:srgbClr val="FF0000"/>
                </a:solidFill>
                <a:latin typeface="Arial" panose="020B0604020202020204" pitchFamily="34" charset="0"/>
                <a:ea typeface="Times New Roman" panose="02020603050405020304" pitchFamily="18" charset="0"/>
              </a:rPr>
              <a:t> = 800 kg. </a:t>
            </a:r>
            <a:endParaRPr lang="pt-BR" sz="1500" dirty="0"/>
          </a:p>
        </p:txBody>
      </p:sp>
      <p:sp>
        <p:nvSpPr>
          <p:cNvPr id="26" name="Retângulo 25"/>
          <p:cNvSpPr/>
          <p:nvPr/>
        </p:nvSpPr>
        <p:spPr>
          <a:xfrm>
            <a:off x="4840943" y="4784756"/>
            <a:ext cx="3325904" cy="369332"/>
          </a:xfrm>
          <a:prstGeom prst="rect">
            <a:avLst/>
          </a:prstGeom>
        </p:spPr>
        <p:txBody>
          <a:bodyPr wrap="squar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A razão m</a:t>
            </a:r>
            <a:r>
              <a:rPr lang="pt-BR" sz="1500" b="1" baseline="-25000" dirty="0">
                <a:solidFill>
                  <a:srgbClr val="FF0000"/>
                </a:solidFill>
                <a:latin typeface="Arial" panose="020B0604020202020204" pitchFamily="34" charset="0"/>
                <a:ea typeface="Times New Roman" panose="02020603050405020304" pitchFamily="18" charset="0"/>
              </a:rPr>
              <a:t>i </a:t>
            </a:r>
            <a:r>
              <a:rPr lang="pt-BR" sz="1500" b="1" dirty="0">
                <a:solidFill>
                  <a:srgbClr val="FF0000"/>
                </a:solidFill>
                <a:latin typeface="Arial" panose="020B0604020202020204" pitchFamily="34" charset="0"/>
                <a:ea typeface="Times New Roman" panose="02020603050405020304" pitchFamily="18" charset="0"/>
              </a:rPr>
              <a:t>/ </a:t>
            </a:r>
            <a:r>
              <a:rPr lang="pt-BR" sz="1500" b="1" dirty="0" err="1">
                <a:solidFill>
                  <a:srgbClr val="FF0000"/>
                </a:solidFill>
                <a:latin typeface="Arial" panose="020B0604020202020204" pitchFamily="34" charset="0"/>
                <a:ea typeface="Times New Roman" panose="02020603050405020304" pitchFamily="18" charset="0"/>
              </a:rPr>
              <a:t>m</a:t>
            </a:r>
            <a:r>
              <a:rPr lang="pt-BR" sz="1500" b="1" baseline="-25000" dirty="0" err="1">
                <a:solidFill>
                  <a:srgbClr val="FF0000"/>
                </a:solidFill>
                <a:latin typeface="Arial" panose="020B0604020202020204" pitchFamily="34" charset="0"/>
                <a:ea typeface="Times New Roman" panose="02020603050405020304" pitchFamily="18" charset="0"/>
              </a:rPr>
              <a:t>f</a:t>
            </a:r>
            <a:r>
              <a:rPr lang="pt-BR" sz="1500" b="1" dirty="0">
                <a:solidFill>
                  <a:srgbClr val="FF0000"/>
                </a:solidFill>
                <a:latin typeface="Arial" panose="020B0604020202020204" pitchFamily="34" charset="0"/>
                <a:ea typeface="Times New Roman" panose="02020603050405020304" pitchFamily="18" charset="0"/>
              </a:rPr>
              <a:t> = 10.800/800 = 13,5. </a:t>
            </a:r>
            <a:endParaRPr lang="pt-BR" sz="1500" dirty="0"/>
          </a:p>
        </p:txBody>
      </p:sp>
      <p:sp>
        <p:nvSpPr>
          <p:cNvPr id="27" name="Retângulo 26"/>
          <p:cNvSpPr/>
          <p:nvPr/>
        </p:nvSpPr>
        <p:spPr>
          <a:xfrm>
            <a:off x="8068236" y="4789588"/>
            <a:ext cx="2626658" cy="369332"/>
          </a:xfrm>
          <a:prstGeom prst="rect">
            <a:avLst/>
          </a:prstGeom>
        </p:spPr>
        <p:txBody>
          <a:bodyPr wrap="squar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Pela tabela </a:t>
            </a:r>
            <a:r>
              <a:rPr lang="pt-BR" sz="1500" b="1" dirty="0" err="1">
                <a:solidFill>
                  <a:srgbClr val="FF0000"/>
                </a:solidFill>
                <a:latin typeface="Arial" panose="020B0604020202020204" pitchFamily="34" charset="0"/>
                <a:ea typeface="Times New Roman" panose="02020603050405020304" pitchFamily="18" charset="0"/>
              </a:rPr>
              <a:t>ln</a:t>
            </a:r>
            <a:r>
              <a:rPr lang="pt-BR" sz="1500" b="1" dirty="0">
                <a:solidFill>
                  <a:srgbClr val="FF0000"/>
                </a:solidFill>
                <a:latin typeface="Arial" panose="020B0604020202020204" pitchFamily="34" charset="0"/>
                <a:ea typeface="Times New Roman" panose="02020603050405020304" pitchFamily="18" charset="0"/>
              </a:rPr>
              <a:t>(13,5) = 2,60. </a:t>
            </a:r>
            <a:endParaRPr lang="pt-BR" sz="1500" dirty="0"/>
          </a:p>
        </p:txBody>
      </p:sp>
      <p:sp>
        <p:nvSpPr>
          <p:cNvPr id="28" name="Retângulo 27"/>
          <p:cNvSpPr/>
          <p:nvPr/>
        </p:nvSpPr>
        <p:spPr>
          <a:xfrm>
            <a:off x="197222" y="5067494"/>
            <a:ext cx="4966449" cy="369332"/>
          </a:xfrm>
          <a:prstGeom prst="rect">
            <a:avLst/>
          </a:prstGeom>
        </p:spPr>
        <p:txBody>
          <a:bodyPr wrap="squar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Logo  Δv</a:t>
            </a:r>
            <a:r>
              <a:rPr lang="pt-BR" sz="1500" b="1" baseline="-25000" dirty="0">
                <a:solidFill>
                  <a:srgbClr val="FF0000"/>
                </a:solidFill>
                <a:latin typeface="Arial" panose="020B0604020202020204" pitchFamily="34" charset="0"/>
                <a:ea typeface="Times New Roman" panose="02020603050405020304" pitchFamily="18" charset="0"/>
              </a:rPr>
              <a:t>2 </a:t>
            </a:r>
            <a:r>
              <a:rPr lang="pt-BR" sz="1500" b="1" dirty="0">
                <a:solidFill>
                  <a:srgbClr val="FF0000"/>
                </a:solidFill>
                <a:latin typeface="Arial" panose="020B0604020202020204" pitchFamily="34" charset="0"/>
                <a:ea typeface="Times New Roman" panose="02020603050405020304" pitchFamily="18" charset="0"/>
              </a:rPr>
              <a:t>= 3.000 x </a:t>
            </a:r>
            <a:r>
              <a:rPr lang="pt-BR" sz="1500" b="1" dirty="0" err="1">
                <a:solidFill>
                  <a:srgbClr val="FF0000"/>
                </a:solidFill>
                <a:latin typeface="Arial" panose="020B0604020202020204" pitchFamily="34" charset="0"/>
                <a:ea typeface="Times New Roman" panose="02020603050405020304" pitchFamily="18" charset="0"/>
              </a:rPr>
              <a:t>ln</a:t>
            </a:r>
            <a:r>
              <a:rPr lang="pt-BR" sz="1500" b="1" dirty="0">
                <a:solidFill>
                  <a:srgbClr val="FF0000"/>
                </a:solidFill>
                <a:latin typeface="Arial" panose="020B0604020202020204" pitchFamily="34" charset="0"/>
                <a:ea typeface="Times New Roman" panose="02020603050405020304" pitchFamily="18" charset="0"/>
              </a:rPr>
              <a:t>(13,5) = 3.000 x 2,6 = 7.800 m/s. </a:t>
            </a:r>
            <a:endParaRPr lang="pt-BR" sz="1500" dirty="0"/>
          </a:p>
        </p:txBody>
      </p:sp>
      <p:sp>
        <p:nvSpPr>
          <p:cNvPr id="29" name="Retângulo 28"/>
          <p:cNvSpPr/>
          <p:nvPr/>
        </p:nvSpPr>
        <p:spPr>
          <a:xfrm>
            <a:off x="4993885" y="5063364"/>
            <a:ext cx="2562817" cy="349391"/>
          </a:xfrm>
          <a:prstGeom prst="rect">
            <a:avLst/>
          </a:prstGeom>
        </p:spPr>
        <p:txBody>
          <a:bodyPr wrap="none">
            <a:spAutoFit/>
          </a:bodyPr>
          <a:lstStyle/>
          <a:p>
            <a:pPr algn="just">
              <a:lnSpc>
                <a:spcPct val="120000"/>
              </a:lnSpc>
            </a:pPr>
            <a:r>
              <a:rPr lang="pt-BR" sz="1500" b="1" dirty="0">
                <a:solidFill>
                  <a:srgbClr val="FF0000"/>
                </a:solidFill>
                <a:latin typeface="Arial" panose="020B0604020202020204" pitchFamily="34" charset="0"/>
                <a:ea typeface="Times New Roman" panose="02020603050405020304" pitchFamily="18" charset="0"/>
              </a:rPr>
              <a:t>Portando Δv</a:t>
            </a:r>
            <a:r>
              <a:rPr lang="pt-BR" sz="1500" b="1" baseline="-25000" dirty="0">
                <a:solidFill>
                  <a:srgbClr val="FF0000"/>
                </a:solidFill>
                <a:latin typeface="Arial" panose="020B0604020202020204" pitchFamily="34" charset="0"/>
                <a:ea typeface="Times New Roman" panose="02020603050405020304" pitchFamily="18" charset="0"/>
              </a:rPr>
              <a:t>2 </a:t>
            </a:r>
            <a:r>
              <a:rPr lang="pt-BR" sz="1500" b="1" dirty="0">
                <a:solidFill>
                  <a:srgbClr val="FF0000"/>
                </a:solidFill>
                <a:latin typeface="Arial" panose="020B0604020202020204" pitchFamily="34" charset="0"/>
                <a:ea typeface="Times New Roman" panose="02020603050405020304" pitchFamily="18" charset="0"/>
              </a:rPr>
              <a:t> = 7.800 m/s.</a:t>
            </a:r>
            <a:endParaRPr lang="pt-BR" sz="1500" dirty="0"/>
          </a:p>
        </p:txBody>
      </p:sp>
    </p:spTree>
    <p:extLst>
      <p:ext uri="{BB962C8B-B14F-4D97-AF65-F5344CB8AC3E}">
        <p14:creationId xmlns:p14="http://schemas.microsoft.com/office/powerpoint/2010/main" val="13167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randombar(horizont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P spid="15" grpId="0"/>
      <p:bldP spid="16" grpId="0"/>
      <p:bldP spid="17" grpId="0"/>
      <p:bldP spid="18" grpId="0"/>
      <p:bldP spid="22" grpId="0"/>
      <p:bldP spid="23" grpId="0"/>
      <p:bldP spid="25" grpId="0"/>
      <p:bldP spid="26" grpId="0"/>
      <p:bldP spid="27" grpId="0"/>
      <p:bldP spid="28" grpId="0"/>
      <p:bldP spid="29"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2762</Words>
  <Application>Microsoft Office PowerPoint</Application>
  <PresentationFormat>Widescreen</PresentationFormat>
  <Paragraphs>244</Paragraphs>
  <Slides>19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19</vt:i4>
      </vt:variant>
    </vt:vector>
  </HeadingPairs>
  <TitlesOfParts>
    <vt:vector size="25" baseType="lpstr">
      <vt:lpstr>Arial</vt:lpstr>
      <vt:lpstr>Calibri</vt:lpstr>
      <vt:lpstr>Calibri Light</vt:lpstr>
      <vt:lpstr>Cambria Math</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DVM</dc:creator>
  <cp:lastModifiedBy>DVM Informatica</cp:lastModifiedBy>
  <cp:revision>56</cp:revision>
  <dcterms:created xsi:type="dcterms:W3CDTF">2020-08-12T15:46:32Z</dcterms:created>
  <dcterms:modified xsi:type="dcterms:W3CDTF">2020-08-17T20:49:30Z</dcterms:modified>
</cp:coreProperties>
</file>