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12" r:id="rId3"/>
    <p:sldId id="307" r:id="rId4"/>
    <p:sldId id="293" r:id="rId5"/>
    <p:sldId id="294" r:id="rId6"/>
    <p:sldId id="275" r:id="rId7"/>
    <p:sldId id="277" r:id="rId8"/>
    <p:sldId id="278" r:id="rId9"/>
    <p:sldId id="295" r:id="rId10"/>
    <p:sldId id="296" r:id="rId11"/>
    <p:sldId id="279" r:id="rId12"/>
    <p:sldId id="280" r:id="rId13"/>
    <p:sldId id="281" r:id="rId14"/>
    <p:sldId id="282" r:id="rId15"/>
    <p:sldId id="283" r:id="rId16"/>
    <p:sldId id="298" r:id="rId17"/>
    <p:sldId id="299" r:id="rId18"/>
    <p:sldId id="297" r:id="rId19"/>
    <p:sldId id="300" r:id="rId20"/>
    <p:sldId id="301" r:id="rId21"/>
    <p:sldId id="284" r:id="rId22"/>
    <p:sldId id="302" r:id="rId23"/>
    <p:sldId id="290" r:id="rId24"/>
    <p:sldId id="285" r:id="rId25"/>
    <p:sldId id="304" r:id="rId26"/>
    <p:sldId id="303" r:id="rId27"/>
    <p:sldId id="286" r:id="rId28"/>
    <p:sldId id="287" r:id="rId29"/>
    <p:sldId id="291" r:id="rId30"/>
    <p:sldId id="288" r:id="rId31"/>
    <p:sldId id="306" r:id="rId32"/>
    <p:sldId id="305" r:id="rId33"/>
    <p:sldId id="289" r:id="rId34"/>
    <p:sldId id="29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8627" autoAdjust="0"/>
  </p:normalViewPr>
  <p:slideViewPr>
    <p:cSldViewPr snapToGrid="0">
      <p:cViewPr varScale="1">
        <p:scale>
          <a:sx n="84" d="100"/>
          <a:sy n="84" d="100"/>
        </p:scale>
        <p:origin x="667" y="82"/>
      </p:cViewPr>
      <p:guideLst>
        <p:guide orient="horz" pos="209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jgal\Documents\Excel%20Canalle\NOTAS%20PROVA%20SELETIVAS%202022%20-tratado%20-%20P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- seletivas 2022/P2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Brasil</c:v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notas'!$E$4:$E$23</c:f>
              <c:strCache>
                <c:ptCount val="20"/>
                <c:pt idx="0">
                  <c:v>[0,1]</c:v>
                </c:pt>
                <c:pt idx="1">
                  <c:v>[1,2]</c:v>
                </c:pt>
                <c:pt idx="2">
                  <c:v>[2,3]</c:v>
                </c:pt>
                <c:pt idx="3">
                  <c:v>[3,4]</c:v>
                </c:pt>
                <c:pt idx="4">
                  <c:v>[4,5]</c:v>
                </c:pt>
                <c:pt idx="5">
                  <c:v>[5,6]</c:v>
                </c:pt>
                <c:pt idx="6">
                  <c:v>[6,7]</c:v>
                </c:pt>
                <c:pt idx="7">
                  <c:v>[7,8]</c:v>
                </c:pt>
                <c:pt idx="8">
                  <c:v>[8,9]</c:v>
                </c:pt>
                <c:pt idx="9">
                  <c:v>[9,10]</c:v>
                </c:pt>
                <c:pt idx="10">
                  <c:v>[10,11]</c:v>
                </c:pt>
                <c:pt idx="11">
                  <c:v>[11,12]</c:v>
                </c:pt>
                <c:pt idx="12">
                  <c:v>[12,13]</c:v>
                </c:pt>
                <c:pt idx="13">
                  <c:v>[13,14]</c:v>
                </c:pt>
                <c:pt idx="14">
                  <c:v>[14,15]</c:v>
                </c:pt>
                <c:pt idx="15">
                  <c:v>[15,16]</c:v>
                </c:pt>
                <c:pt idx="16">
                  <c:v>[16,17]</c:v>
                </c:pt>
                <c:pt idx="17">
                  <c:v>[17,18]</c:v>
                </c:pt>
                <c:pt idx="18">
                  <c:v>[18,19]</c:v>
                </c:pt>
                <c:pt idx="19">
                  <c:v>[19,20]</c:v>
                </c:pt>
              </c:strCache>
            </c:strRef>
          </c:cat>
          <c:val>
            <c:numRef>
              <c:f>'Distribuição notas'!$G$4:$G$23</c:f>
              <c:numCache>
                <c:formatCode>0.0%</c:formatCode>
                <c:ptCount val="20"/>
                <c:pt idx="0">
                  <c:v>2.8334669874365143E-2</c:v>
                </c:pt>
                <c:pt idx="1">
                  <c:v>0</c:v>
                </c:pt>
                <c:pt idx="2">
                  <c:v>1.3365410318096765E-3</c:v>
                </c:pt>
                <c:pt idx="3">
                  <c:v>3.7423148890670943E-3</c:v>
                </c:pt>
                <c:pt idx="4">
                  <c:v>2.9136594493450949E-2</c:v>
                </c:pt>
                <c:pt idx="5">
                  <c:v>9.1954022988505746E-2</c:v>
                </c:pt>
                <c:pt idx="6">
                  <c:v>0.15076182838813151</c:v>
                </c:pt>
                <c:pt idx="7">
                  <c:v>0.16867147821438119</c:v>
                </c:pt>
                <c:pt idx="8">
                  <c:v>0.15797914995990378</c:v>
                </c:pt>
                <c:pt idx="9">
                  <c:v>9.8369419941192193E-2</c:v>
                </c:pt>
                <c:pt idx="10">
                  <c:v>7.7252071638599304E-2</c:v>
                </c:pt>
                <c:pt idx="11">
                  <c:v>4.6778936113338679E-2</c:v>
                </c:pt>
                <c:pt idx="12">
                  <c:v>3.2878909382518043E-2</c:v>
                </c:pt>
                <c:pt idx="13">
                  <c:v>2.9136594493450949E-2</c:v>
                </c:pt>
                <c:pt idx="14">
                  <c:v>2.4859663191659984E-2</c:v>
                </c:pt>
                <c:pt idx="15">
                  <c:v>1.9246190858059342E-2</c:v>
                </c:pt>
                <c:pt idx="16">
                  <c:v>1.6305800588078054E-2</c:v>
                </c:pt>
                <c:pt idx="17">
                  <c:v>1.0425020048115477E-2</c:v>
                </c:pt>
                <c:pt idx="18">
                  <c:v>7.7519379844961239E-3</c:v>
                </c:pt>
                <c:pt idx="19">
                  <c:v>5.0788559208767708E-3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6-4618-8906-418C43C4FC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6"/>
        <c:axId val="1774507808"/>
        <c:axId val="1774500320"/>
      </c:barChart>
      <c:catAx>
        <c:axId val="17745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Intervalos de Notas</a:t>
                </a:r>
              </a:p>
            </c:rich>
          </c:tx>
          <c:overlay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500320"/>
        <c:crosses val="autoZero"/>
        <c:auto val="1"/>
        <c:lblAlgn val="ctr"/>
        <c:lblOffset val="100"/>
        <c:noMultiLvlLbl val="0"/>
      </c:catAx>
      <c:valAx>
        <c:axId val="177450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507808"/>
        <c:crosses val="autoZero"/>
        <c:crossBetween val="between"/>
      </c:valAx>
      <c:spPr>
        <a:noFill/>
        <a:ln w="15875">
          <a:solidFill>
            <a:schemeClr val="accent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60000"/>
          <a:lumOff val="40000"/>
        </a:schemeClr>
      </a:solidFill>
      <a:round/>
    </a:ln>
    <a:effectLst/>
  </c:spPr>
  <c:txPr>
    <a:bodyPr rot="-1080000"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D2776-8C7A-4E3D-BC65-015AFC891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6E9CE-7736-4F31-9B4C-581011A31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F561B1-DB51-4EFD-929F-57061C38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A615DF-7A91-4239-8304-7275F0EB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2103D-2B0B-4314-8055-44A5310F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7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43129-3C80-4CAC-91A6-3BF3E0B2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834523-5546-42B5-8EE5-009D314BA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7D07D-7A27-4D8A-AD86-505F78ED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9E6D0C-26FC-46E6-AEEE-717692FD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942442-DD5D-4A64-8AA3-34CF6D9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254D1F-AA8D-4EC8-855E-39A2C45CE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625E65-AB40-49BF-B607-C0BA7D77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D5A62F-2BB9-4BFE-9B7B-426509A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61BD90-AF62-46E9-8BE6-358D4115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4B116E-0F81-4F42-A304-AFD57693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4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96582-405D-460C-BB67-AC0D302C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332709-D3E6-402F-BD4A-F0DE27AF5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D98595-98A4-445E-9EB9-159E7DBF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3DB586-645A-44FC-B6DD-75BD4B2D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6EF71D-DA02-477D-B4AE-53F3D4D7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3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DD83A-576A-45AF-8B24-62E0CC80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92D50F-61A9-416B-B632-AF2E36D1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59F016-E236-4531-BDA4-3857CDB6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8C2CD-2A72-4A9E-8297-1BF3DC76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FFAD2-94AA-4539-976F-8E8D695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9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F4C35-C4CA-4BE8-848C-E8644B3E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461547-67AD-4666-AE04-CBE9F0B86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FD28D-657F-4BEF-B5BA-E2301CC46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6BB322-D688-403F-AE8A-6B89BB50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10FE03-730D-4A25-9A4A-4E67026E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7676E0-9B39-4CC7-B43A-4F53760B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42CBE-7547-4F8C-8135-584D0A6D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DE8736-E364-4EE9-A243-CAC39673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7C05E2-B7EA-4B10-977B-66A7B3864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0B90A8-A51B-4F4C-99E0-A0D7E9594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E42DDEF-225E-466B-9A6C-2AA701E0E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4A46DD-0984-444D-A0EF-829FCA01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081554-345A-4C36-AC35-493809DA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C3EA49-FC6A-4878-AF69-B46F0F75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8BA9D-4A8A-4F2F-98D5-ABD5D7EF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688BEC-7087-4E74-A19F-80B0E231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901838-FDBE-4DC1-B4B2-486FA59E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844E44-B79F-4422-AFB3-4F3149A2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5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114E57D-4072-4C2C-BE50-ABC55CF2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9B2D82-3C20-4882-BAFB-458DD6D9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60C2A5-F0DE-43BC-846A-BE383984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2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0F33-C4BD-43EE-913D-EDCDBD3F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49656-7D8E-4D63-B46A-74039A1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7C433A-24EF-4A2A-BDA5-34CC4DE93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50037F-1C50-4425-B894-CA2944F1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120EF5-7F91-49E0-AA93-386780FD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CD3597-3182-40C5-9E8D-B3D325C6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70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8291C-B074-4960-AC3A-06AE8A534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9D1467-51C3-47EE-92A4-1FE0DEA3F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FD9401-73AA-49D2-8C9A-1FB83D82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E719C1-8336-4860-8AC4-44932E09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10C16A-9449-44B2-A72C-0B1C9989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0E3B8C-2C3B-42F3-AFFD-9DEFB6F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3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080ECA-782E-4EAB-B945-C1CB7B67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102F1D-AF66-4F76-A12A-4D360553A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4B67F4-ED55-4B8A-B06A-4627BC805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445A-5738-4D5B-BE23-5F5EB3423866}" type="datetimeFigureOut">
              <a:rPr lang="pt-BR" smtClean="0"/>
              <a:t>29/10/2021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58003-1A59-48BE-A323-E146EA337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E8BA15-542F-4B4D-A383-6EBB4AB7A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8F3E-F6B0-465C-9924-1D9538B05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0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1.jp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2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4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4F7C6-4140-4B9D-82C5-BCF5061CE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GABARITO COMENTADO </a:t>
            </a:r>
            <a:br>
              <a:rPr lang="pt-BR" dirty="0"/>
            </a:br>
            <a:r>
              <a:rPr lang="pt-BR" dirty="0"/>
              <a:t>Olimpíada Brasileira de Astronomia e Astronáutica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EF5E6C-7FEF-467A-B627-2B28A98B5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4579561"/>
            <a:ext cx="9144000" cy="1655762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Prof. Dr. Eugênio Reis</a:t>
            </a:r>
          </a:p>
          <a:p>
            <a:r>
              <a:rPr lang="pt-BR" dirty="0"/>
              <a:t>Prof. Dr. João B. G. Canalle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4074" y="3933230"/>
            <a:ext cx="788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2ª PROVA ONLINE DE 17 DE OUTUBRO DE 2021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PROCESSO DE SELEÇÃO DAS EQUIPES INTERNACIONAIS DE 2022 -</a:t>
            </a:r>
          </a:p>
        </p:txBody>
      </p:sp>
    </p:spTree>
    <p:extLst>
      <p:ext uri="{BB962C8B-B14F-4D97-AF65-F5344CB8AC3E}">
        <p14:creationId xmlns:p14="http://schemas.microsoft.com/office/powerpoint/2010/main" val="371025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58089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19 de outubro de 2017 o telescópio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Pan-STARRS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Havaí, descobriu o primeiro objeto interestelar dentro do Sistema Solar. Ele recebeu o nome de ‘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Oumuamua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’, que significa “o mensageiro do passado”. Sua curva de luz (magnitude em função do tempo) foi medida no dia 29 de outubro do mesmo ano e é mostrada na figura.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B0276A-DF27-4442-987E-5BB9D0AE6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0" y="2971959"/>
            <a:ext cx="3959860" cy="1344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F8FE4E-FD55-465A-9D47-7CB46E1D77D9}"/>
              </a:ext>
            </a:extLst>
          </p:cNvPr>
          <p:cNvSpPr txBox="1"/>
          <p:nvPr/>
        </p:nvSpPr>
        <p:spPr>
          <a:xfrm>
            <a:off x="131666" y="1248318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i="1" dirty="0"/>
              <a:t>Vamos considerar, em primeira aproximação, que o </a:t>
            </a:r>
            <a:r>
              <a:rPr lang="pt-BR" i="1" dirty="0" err="1"/>
              <a:t>Oumuamua</a:t>
            </a:r>
            <a:r>
              <a:rPr lang="pt-BR" i="1" dirty="0"/>
              <a:t> seja um elipsoide, que lembra uma bola de futebol americano, como ilustrado na figura seguinte, cujo eixo de rotação está ao longo do semieixo menor b, perpendicular à linha de visada.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62F0E9-4812-44E5-90B3-9E5EC1B7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5" y="4535406"/>
            <a:ext cx="4319905" cy="10515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A0AB0C-D89B-4727-AA3F-910050AAC3A4}"/>
              </a:ext>
            </a:extLst>
          </p:cNvPr>
          <p:cNvSpPr txBox="1"/>
          <p:nvPr/>
        </p:nvSpPr>
        <p:spPr>
          <a:xfrm>
            <a:off x="120650" y="2145200"/>
            <a:ext cx="9574194" cy="68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 que neste dia, devido à rotação, a amplitude da variação de magnitude do objeto foi 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= 2,5 mag.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essa informação, qual é a razão entre os semieixos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Oumuamua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ou seja, qual é o valor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46715C-5044-43D9-8119-FE4E966EAE10}"/>
              </a:ext>
            </a:extLst>
          </p:cNvPr>
          <p:cNvSpPr txBox="1"/>
          <p:nvPr/>
        </p:nvSpPr>
        <p:spPr>
          <a:xfrm>
            <a:off x="120649" y="2829683"/>
            <a:ext cx="6097836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10,0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3,5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5,0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2,5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7,5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B10C95-216F-4CE2-8B56-A3D0781840B3}"/>
              </a:ext>
            </a:extLst>
          </p:cNvPr>
          <p:cNvSpPr txBox="1"/>
          <p:nvPr/>
        </p:nvSpPr>
        <p:spPr>
          <a:xfrm>
            <a:off x="925434" y="2857266"/>
            <a:ext cx="697366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Pelo modelo do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Oumuamua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brilho máximo acontece quando o objeto é visto de lado e o brilho mínimo, quando visto de frente.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F8D287C-6425-4B1A-A12D-7652FF2334AE}"/>
              </a:ext>
            </a:extLst>
          </p:cNvPr>
          <p:cNvCxnSpPr>
            <a:cxnSpLocks/>
          </p:cNvCxnSpPr>
          <p:nvPr/>
        </p:nvCxnSpPr>
        <p:spPr>
          <a:xfrm flipV="1">
            <a:off x="9672104" y="5321148"/>
            <a:ext cx="0" cy="62796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0CEDABA-E037-45E7-8EB5-4A5773AF2534}"/>
              </a:ext>
            </a:extLst>
          </p:cNvPr>
          <p:cNvCxnSpPr>
            <a:cxnSpLocks/>
          </p:cNvCxnSpPr>
          <p:nvPr/>
        </p:nvCxnSpPr>
        <p:spPr>
          <a:xfrm flipV="1">
            <a:off x="10914750" y="5321148"/>
            <a:ext cx="0" cy="62796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3239E3-D891-4CBE-B90C-0E1BC7CEB1B9}"/>
              </a:ext>
            </a:extLst>
          </p:cNvPr>
          <p:cNvSpPr txBox="1"/>
          <p:nvPr/>
        </p:nvSpPr>
        <p:spPr>
          <a:xfrm>
            <a:off x="10199926" y="5956185"/>
            <a:ext cx="1429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brilho máximo</a:t>
            </a:r>
            <a:endParaRPr lang="pt-BR" sz="16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96A572-F97F-4444-B734-A50838584845}"/>
              </a:ext>
            </a:extLst>
          </p:cNvPr>
          <p:cNvSpPr txBox="1"/>
          <p:nvPr/>
        </p:nvSpPr>
        <p:spPr>
          <a:xfrm>
            <a:off x="9050781" y="5959137"/>
            <a:ext cx="1242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brilho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mínimo</a:t>
            </a:r>
            <a:endParaRPr lang="pt-BR" sz="16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98375D7-05AC-4F67-BCA9-64C720D58386}"/>
              </a:ext>
            </a:extLst>
          </p:cNvPr>
          <p:cNvSpPr txBox="1"/>
          <p:nvPr/>
        </p:nvSpPr>
        <p:spPr>
          <a:xfrm>
            <a:off x="1253681" y="3443458"/>
            <a:ext cx="208399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Equação de </a:t>
            </a:r>
            <a:r>
              <a:rPr lang="pt-BR" sz="1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Pogson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25214D0-44DA-4459-8E1F-CC34BED2E6CB}"/>
                  </a:ext>
                </a:extLst>
              </p:cNvPr>
              <p:cNvSpPr txBox="1"/>
              <p:nvPr/>
            </p:nvSpPr>
            <p:spPr>
              <a:xfrm>
                <a:off x="1049488" y="3858869"/>
                <a:ext cx="2288189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=−2,5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25214D0-44DA-4459-8E1F-CC34BED2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88" y="3858869"/>
                <a:ext cx="2288189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3A005BF-99AB-4875-A306-ABE690CF75F6}"/>
                  </a:ext>
                </a:extLst>
              </p:cNvPr>
              <p:cNvSpPr txBox="1"/>
              <p:nvPr/>
            </p:nvSpPr>
            <p:spPr>
              <a:xfrm>
                <a:off x="3580439" y="3854733"/>
                <a:ext cx="3904349" cy="601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𝑓𝑟𝑒𝑛𝑡𝑒</m:t>
                          </m:r>
                        </m:sub>
                      </m:sSub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𝑙𝑎𝑑𝑜</m:t>
                          </m:r>
                        </m:sub>
                      </m:sSub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=−2,5</m:t>
                      </m:r>
                      <m:func>
                        <m:func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𝑓𝑟𝑒𝑛𝑡𝑒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𝑙𝑎𝑑𝑜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3A005BF-99AB-4875-A306-ABE690CF7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39" y="3854733"/>
                <a:ext cx="3904349" cy="601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3FC5E153-C2DA-409A-82C3-8D024C550FA8}"/>
              </a:ext>
            </a:extLst>
          </p:cNvPr>
          <p:cNvSpPr/>
          <p:nvPr/>
        </p:nvSpPr>
        <p:spPr>
          <a:xfrm>
            <a:off x="3467848" y="4079481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693D163-063D-47FD-A14D-B7D48114588A}"/>
              </a:ext>
            </a:extLst>
          </p:cNvPr>
          <p:cNvSpPr txBox="1"/>
          <p:nvPr/>
        </p:nvSpPr>
        <p:spPr>
          <a:xfrm>
            <a:off x="131666" y="4596104"/>
            <a:ext cx="6086819" cy="925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 o fluxo é proporcional à área de visada, temos: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 vista de frente, o fluxo é proporcional à área da circunferência: F</a:t>
            </a:r>
            <a:r>
              <a:rPr lang="pt-BR" sz="1400" i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rente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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400" i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a vista de lado, o fluxo é proporcional à área da elipse: </a:t>
            </a:r>
            <a:r>
              <a:rPr lang="pt-BR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1400" i="1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lado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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</a:t>
            </a:r>
            <a:r>
              <a:rPr lang="pt-BR" sz="14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BED2485-7104-41BE-82CF-5E6C434C02A9}"/>
              </a:ext>
            </a:extLst>
          </p:cNvPr>
          <p:cNvSpPr txBox="1"/>
          <p:nvPr/>
        </p:nvSpPr>
        <p:spPr>
          <a:xfrm>
            <a:off x="131666" y="5837088"/>
            <a:ext cx="238822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Substituindo-se os valores: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99692F4-66E7-489C-96F9-500717AA8AE9}"/>
                  </a:ext>
                </a:extLst>
              </p:cNvPr>
              <p:cNvSpPr txBox="1"/>
              <p:nvPr/>
            </p:nvSpPr>
            <p:spPr>
              <a:xfrm>
                <a:off x="6758538" y="5752097"/>
                <a:ext cx="1041998" cy="514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D99692F4-66E7-489C-96F9-500717AA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38" y="5752097"/>
                <a:ext cx="1041998" cy="514051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6E7254FC-E79A-4C3E-B351-2862E0024CE3}"/>
                  </a:ext>
                </a:extLst>
              </p:cNvPr>
              <p:cNvSpPr txBox="1"/>
              <p:nvPr/>
            </p:nvSpPr>
            <p:spPr>
              <a:xfrm>
                <a:off x="2649416" y="5715901"/>
                <a:ext cx="1849613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2,5=−2,5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BR" sz="16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6E7254FC-E79A-4C3E-B351-2862E002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416" y="5715901"/>
                <a:ext cx="1849613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108ACC1-4A81-417D-88EE-FE2C2750F789}"/>
                  </a:ext>
                </a:extLst>
              </p:cNvPr>
              <p:cNvSpPr txBox="1"/>
              <p:nvPr/>
            </p:nvSpPr>
            <p:spPr>
              <a:xfrm>
                <a:off x="4868494" y="5729206"/>
                <a:ext cx="1403351" cy="559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7108ACC1-4A81-417D-88EE-FE2C2750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94" y="5729206"/>
                <a:ext cx="1403351" cy="559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22BD37F4-2875-402C-8E91-68FA7BA0E5EC}"/>
              </a:ext>
            </a:extLst>
          </p:cNvPr>
          <p:cNvSpPr/>
          <p:nvPr/>
        </p:nvSpPr>
        <p:spPr>
          <a:xfrm>
            <a:off x="4641047" y="5932922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0507A19E-D21D-465D-BAF3-46A50CDACCE4}"/>
              </a:ext>
            </a:extLst>
          </p:cNvPr>
          <p:cNvSpPr/>
          <p:nvPr/>
        </p:nvSpPr>
        <p:spPr>
          <a:xfrm>
            <a:off x="6330894" y="5932922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67CD9635-56B2-4948-84BF-E45E48A68774}"/>
              </a:ext>
            </a:extLst>
          </p:cNvPr>
          <p:cNvSpPr/>
          <p:nvPr/>
        </p:nvSpPr>
        <p:spPr>
          <a:xfrm>
            <a:off x="6691861" y="5709897"/>
            <a:ext cx="1105428" cy="6209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0279D8D-D89D-4EF6-8B3B-9784341FC9E2}"/>
              </a:ext>
            </a:extLst>
          </p:cNvPr>
          <p:cNvSpPr txBox="1"/>
          <p:nvPr/>
        </p:nvSpPr>
        <p:spPr>
          <a:xfrm>
            <a:off x="6488541" y="6371877"/>
            <a:ext cx="177707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Resposta: a) 10,0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842DD83E-E3A5-4BF0-BF17-60D26D886EDB}"/>
              </a:ext>
            </a:extLst>
          </p:cNvPr>
          <p:cNvGrpSpPr/>
          <p:nvPr/>
        </p:nvGrpSpPr>
        <p:grpSpPr>
          <a:xfrm>
            <a:off x="117971" y="2860164"/>
            <a:ext cx="264405" cy="308472"/>
            <a:chOff x="4968607" y="1564395"/>
            <a:chExt cx="264405" cy="308472"/>
          </a:xfrm>
        </p:grpSpPr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97A98082-5277-4F4B-B4B2-A8FB30D8C994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DA7B2156-5A66-4535-B850-50336C1E6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7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  <p:bldP spid="21" grpId="0"/>
      <p:bldP spid="23" grpId="0"/>
      <p:bldP spid="24" grpId="0" animBg="1"/>
      <p:bldP spid="26" grpId="0"/>
      <p:bldP spid="28" grpId="0"/>
      <p:bldP spid="30" grpId="0"/>
      <p:bldP spid="32" grpId="0"/>
      <p:bldP spid="34" grpId="0"/>
      <p:bldP spid="35" grpId="0" animBg="1"/>
      <p:bldP spid="36" grpId="0" animBg="1"/>
      <p:bldP spid="37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79568"/>
            <a:ext cx="914400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O esquema a seguir traz a configuração, fora de escala, de três Luas Novas consecutivas.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0484C8-2464-453E-82CF-7855410C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76" y="613317"/>
            <a:ext cx="3599815" cy="3487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C7F791-BC26-4EA8-906A-D39E4764CC5B}"/>
              </a:ext>
            </a:extLst>
          </p:cNvPr>
          <p:cNvSpPr txBox="1"/>
          <p:nvPr/>
        </p:nvSpPr>
        <p:spPr>
          <a:xfrm>
            <a:off x="120649" y="4290417"/>
            <a:ext cx="9144000" cy="21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o esquema, coloque F (falso) ou V (verdadeiro) na frente de cada afirmação.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A Lua Nova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acabou de passar pelo apogeu (ponto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O tempo decorrido entre as Luas Novas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maior do que entre as Luas Novas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Os intervalos de tempo entre as sucessivas fases principais da Lua são idênticos.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Quando a Lua Nova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atingir o ponto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Lua estará em Quarto Crescente.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Ao longo do ano, as Luas Novas só acontecem quando a Lua está entre os pontos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F1A0C15-DB66-4A23-B51E-3D7BFD815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70063"/>
              </p:ext>
            </p:extLst>
          </p:nvPr>
        </p:nvGraphicFramePr>
        <p:xfrm>
          <a:off x="10098157" y="2684339"/>
          <a:ext cx="1415102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440">
                  <a:extLst>
                    <a:ext uri="{9D8B030D-6E8A-4147-A177-3AD203B41FA5}">
                      <a16:colId xmlns:a16="http://schemas.microsoft.com/office/drawing/2014/main" val="176572868"/>
                    </a:ext>
                  </a:extLst>
                </a:gridCol>
                <a:gridCol w="615662">
                  <a:extLst>
                    <a:ext uri="{9D8B030D-6E8A-4147-A177-3AD203B41FA5}">
                      <a16:colId xmlns:a16="http://schemas.microsoft.com/office/drawing/2014/main" val="1617955783"/>
                    </a:ext>
                  </a:extLst>
                </a:gridCol>
              </a:tblGrid>
              <a:tr h="1936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Notas</a:t>
                      </a:r>
                      <a:endParaRPr lang="pt-BR" sz="18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Q.5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92137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76745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18,3%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683734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27,9%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35135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0,4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30,0%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32667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54152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7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7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79568"/>
            <a:ext cx="914400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O esquema a seguir traz a configuração, fora de escala, de três Luas Novas consecutivas.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0484C8-2464-453E-82CF-7855410C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17" y="3125162"/>
            <a:ext cx="3599815" cy="3487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BDC045E-28CE-4EFF-B91E-D6ECFC684C67}"/>
              </a:ext>
            </a:extLst>
          </p:cNvPr>
          <p:cNvSpPr txBox="1"/>
          <p:nvPr/>
        </p:nvSpPr>
        <p:spPr>
          <a:xfrm>
            <a:off x="120649" y="423637"/>
            <a:ext cx="75911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o esquema, coloque F (falso) ou V (verdadeiro) na frente de cada afirmação.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AA1CEB-F341-4488-BF16-5BA036434415}"/>
              </a:ext>
            </a:extLst>
          </p:cNvPr>
          <p:cNvSpPr txBox="1"/>
          <p:nvPr/>
        </p:nvSpPr>
        <p:spPr>
          <a:xfrm>
            <a:off x="120649" y="923999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A Lua Nova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acabou de passar pelo apogeu (ponto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EEE37C-F47D-4B9B-950E-9CBB59FBE268}"/>
              </a:ext>
            </a:extLst>
          </p:cNvPr>
          <p:cNvSpPr txBox="1"/>
          <p:nvPr/>
        </p:nvSpPr>
        <p:spPr>
          <a:xfrm>
            <a:off x="120649" y="127012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afirmativa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 Lua Nova 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acabou de passar pelo apogeu (ponto 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).” é VERDADEIRA, pois vemos que o ponto a é o ponto da órbita mais afastado da Terra e, portanto, corresponde ao apogeu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03A49D-2ADA-4418-8153-5451722CD1F9}"/>
              </a:ext>
            </a:extLst>
          </p:cNvPr>
          <p:cNvSpPr txBox="1"/>
          <p:nvPr/>
        </p:nvSpPr>
        <p:spPr>
          <a:xfrm>
            <a:off x="120648" y="1909983"/>
            <a:ext cx="793268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O tempo decorrido entre as Luas Novas 1 e 2 é maior do que entre as Luas Novas 2 e 3.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4FC876E-04D5-47E7-AA79-6ED3BD3896DB}"/>
              </a:ext>
            </a:extLst>
          </p:cNvPr>
          <p:cNvSpPr txBox="1"/>
          <p:nvPr/>
        </p:nvSpPr>
        <p:spPr>
          <a:xfrm>
            <a:off x="120648" y="2254052"/>
            <a:ext cx="10609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pt-BR" dirty="0"/>
              <a:t>A afirmativa “O tempo decorrido entre as Luas Novas 1 e 2 é maior do que entre as Luas Novas 2 e 3.” é 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VERDADEIRA</a:t>
            </a:r>
            <a:r>
              <a:rPr lang="pt-BR" dirty="0"/>
              <a:t>, pois a Lua entre os pontos 1 e 2 está mais afastada da Terra do que entre os pontos 2 e 3 e, portanto, sua velocidade orbital é menor.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89CDBF0-49DB-4CD2-B299-DCF42E2D0EC8}"/>
              </a:ext>
            </a:extLst>
          </p:cNvPr>
          <p:cNvSpPr txBox="1"/>
          <p:nvPr/>
        </p:nvSpPr>
        <p:spPr>
          <a:xfrm>
            <a:off x="120647" y="2895967"/>
            <a:ext cx="75911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Os intervalos de tempo entre as sucessivas fases principais da Lua são idênticos.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AED25B-F083-4E80-9B4F-51B08F34CA07}"/>
              </a:ext>
            </a:extLst>
          </p:cNvPr>
          <p:cNvSpPr txBox="1"/>
          <p:nvPr/>
        </p:nvSpPr>
        <p:spPr>
          <a:xfrm>
            <a:off x="120649" y="3227037"/>
            <a:ext cx="8119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afirmativa “Os intervalos de tempo entre as sucessivas fases principais da Lua são idênticos.” é FALSA, pois a velocidade orbital da Lua varia com sua distância à Terra, alterando os intervalos entre as sucessivas fases principais da Lua.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EC95624-D291-446D-A05E-9565FD112FD8}"/>
              </a:ext>
            </a:extLst>
          </p:cNvPr>
          <p:cNvSpPr txBox="1"/>
          <p:nvPr/>
        </p:nvSpPr>
        <p:spPr>
          <a:xfrm>
            <a:off x="120648" y="4040399"/>
            <a:ext cx="680896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Quando a Lua Nova 3 atingir o ponto b a Lua estará em Quarto Crescente.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C55A86-164E-4B33-BEEB-EA908D78D1B4}"/>
              </a:ext>
            </a:extLst>
          </p:cNvPr>
          <p:cNvSpPr txBox="1"/>
          <p:nvPr/>
        </p:nvSpPr>
        <p:spPr>
          <a:xfrm>
            <a:off x="120647" y="4389104"/>
            <a:ext cx="8119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afirmativa “Quando a Lua Nova 3 atingir o ponto b a Lua estará em Quarto Crescente.” é FALSA, pois o ponto correspondente ao Quarto Crescente precisa estar a 90° do ponto correspondente à Lua Nova.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28AAADE-D009-4B15-8CE1-7494BDB4F95B}"/>
              </a:ext>
            </a:extLst>
          </p:cNvPr>
          <p:cNvSpPr txBox="1"/>
          <p:nvPr/>
        </p:nvSpPr>
        <p:spPr>
          <a:xfrm>
            <a:off x="120646" y="5220101"/>
            <a:ext cx="793268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Ao longo do ano, as Luas Novas só acontecem quando a Lua está entre os pontos a e b.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3655B7E-39A8-4CB7-89DD-2E18F66B91A3}"/>
              </a:ext>
            </a:extLst>
          </p:cNvPr>
          <p:cNvSpPr txBox="1"/>
          <p:nvPr/>
        </p:nvSpPr>
        <p:spPr>
          <a:xfrm>
            <a:off x="120645" y="5564170"/>
            <a:ext cx="80208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afirmativa “Ao longo do ano, as Luas Novas só acontecem quando a Lua está entre os pontos a e b.” é FALSA, pois a translação do sistema faz com que a Lua Nova ocorra em outras pontos da órbita da Lua.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352235D-4922-4A1A-A438-AE94E75BFB22}"/>
              </a:ext>
            </a:extLst>
          </p:cNvPr>
          <p:cNvSpPr txBox="1"/>
          <p:nvPr/>
        </p:nvSpPr>
        <p:spPr>
          <a:xfrm>
            <a:off x="224773" y="929998"/>
            <a:ext cx="3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B258F29-E26D-4100-8364-94E39C132CB2}"/>
              </a:ext>
            </a:extLst>
          </p:cNvPr>
          <p:cNvSpPr txBox="1"/>
          <p:nvPr/>
        </p:nvSpPr>
        <p:spPr>
          <a:xfrm>
            <a:off x="235790" y="2894351"/>
            <a:ext cx="3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F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3298D67-E4FA-4840-9437-48E09633745B}"/>
              </a:ext>
            </a:extLst>
          </p:cNvPr>
          <p:cNvSpPr txBox="1"/>
          <p:nvPr/>
        </p:nvSpPr>
        <p:spPr>
          <a:xfrm>
            <a:off x="224773" y="1919055"/>
            <a:ext cx="3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AF20476-2C8D-4266-8113-6AF55ED2AE08}"/>
              </a:ext>
            </a:extLst>
          </p:cNvPr>
          <p:cNvSpPr txBox="1"/>
          <p:nvPr/>
        </p:nvSpPr>
        <p:spPr>
          <a:xfrm>
            <a:off x="235790" y="4038903"/>
            <a:ext cx="3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F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F12E1A5-FCDD-4683-8F66-542EBAD7F289}"/>
              </a:ext>
            </a:extLst>
          </p:cNvPr>
          <p:cNvSpPr txBox="1"/>
          <p:nvPr/>
        </p:nvSpPr>
        <p:spPr>
          <a:xfrm>
            <a:off x="235790" y="5227889"/>
            <a:ext cx="361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5444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9062"/>
            <a:ext cx="9144000" cy="60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No gráfico a seguir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 as curvas da elevação do Sol, sempre ao meio-dia solar verdadeiro, em três latitudes (Lat. ou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diferentes (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0°,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 -30° 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-60°), ao longo do ano.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ECC2B4-7CCF-4A68-AB5F-7206DD671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40" y="803200"/>
            <a:ext cx="4895605" cy="357638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098D0C0-9495-45F6-BAE2-F757B6273D56}"/>
              </a:ext>
            </a:extLst>
          </p:cNvPr>
          <p:cNvSpPr txBox="1"/>
          <p:nvPr/>
        </p:nvSpPr>
        <p:spPr>
          <a:xfrm>
            <a:off x="120649" y="4626677"/>
            <a:ext cx="11832652" cy="217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o gráfico, coloque F (falso) ou V (verdadeiro) na frente de cada afirmação, referente ao meio-dia solar verdadeiro.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Na latitude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 0°, no início de outubro a distância zenital do Sol é de 5°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Na latitude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 -30° o Sol passa pelo zênite duas vezes por ano.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Na latitude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 -60°, no Solstício de inverno o Sol fica abaixo do horizonte.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Não importa a latitude, a distância zenital do Sol sempre será mínima no Solstício de inverno.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Na latitude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 -30°, no início de maio, a altura do Sol é de 55°.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8087AB-9E5C-46FA-9D3C-5F68E9701635}"/>
              </a:ext>
            </a:extLst>
          </p:cNvPr>
          <p:cNvSpPr txBox="1"/>
          <p:nvPr/>
        </p:nvSpPr>
        <p:spPr>
          <a:xfrm>
            <a:off x="8253045" y="3900733"/>
            <a:ext cx="1562984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Fernando Lang da Silveira (UFRGS)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F1D4B3B-A375-419D-8171-8E1CC2D92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07539"/>
              </p:ext>
            </p:extLst>
          </p:nvPr>
        </p:nvGraphicFramePr>
        <p:xfrm>
          <a:off x="10190922" y="2193853"/>
          <a:ext cx="1294524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321">
                  <a:extLst>
                    <a:ext uri="{9D8B030D-6E8A-4147-A177-3AD203B41FA5}">
                      <a16:colId xmlns:a16="http://schemas.microsoft.com/office/drawing/2014/main" val="2832641141"/>
                    </a:ext>
                  </a:extLst>
                </a:gridCol>
                <a:gridCol w="563203">
                  <a:extLst>
                    <a:ext uri="{9D8B030D-6E8A-4147-A177-3AD203B41FA5}">
                      <a16:colId xmlns:a16="http://schemas.microsoft.com/office/drawing/2014/main" val="4130132562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61457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312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17,2%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75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22,7%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156974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24,7%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435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57017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6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8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9062"/>
            <a:ext cx="9144000" cy="60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No gráfico a seguir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 as curvas da elevação do Sol, sempre ao meio-dia solar verdadeiro, em três latitudes (Lat. ou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diferentes (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0°,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 -30° 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-60°), ao longo do ano.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ECC2B4-7CCF-4A68-AB5F-7206DD671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26" y="2597277"/>
            <a:ext cx="5551087" cy="405523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38087AB-9E5C-46FA-9D3C-5F68E9701635}"/>
              </a:ext>
            </a:extLst>
          </p:cNvPr>
          <p:cNvSpPr txBox="1"/>
          <p:nvPr/>
        </p:nvSpPr>
        <p:spPr>
          <a:xfrm>
            <a:off x="9232134" y="2277789"/>
            <a:ext cx="28203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Fernando Lang da Silveira (UFRGS)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09A9EE-6C8F-42E5-BD3B-7A53F160732C}"/>
              </a:ext>
            </a:extLst>
          </p:cNvPr>
          <p:cNvSpPr txBox="1"/>
          <p:nvPr/>
        </p:nvSpPr>
        <p:spPr>
          <a:xfrm>
            <a:off x="120649" y="664484"/>
            <a:ext cx="9144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o gráfico, coloque F (falso) ou V (verdadeiro) na frente de cada afirmação,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ao meio-dia solar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verdadeiro.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FC0BA1-727A-42E5-AEF5-F6225E17285C}"/>
              </a:ext>
            </a:extLst>
          </p:cNvPr>
          <p:cNvSpPr txBox="1"/>
          <p:nvPr/>
        </p:nvSpPr>
        <p:spPr>
          <a:xfrm>
            <a:off x="107910" y="1269906"/>
            <a:ext cx="6621674" cy="3419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 0°, no início de outubro a distância zenital do Sol é de 5°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1580EA-C7DE-4E48-805F-64385930F2AB}"/>
              </a:ext>
            </a:extLst>
          </p:cNvPr>
          <p:cNvSpPr txBox="1"/>
          <p:nvPr/>
        </p:nvSpPr>
        <p:spPr>
          <a:xfrm>
            <a:off x="107910" y="1597837"/>
            <a:ext cx="9144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“Na latitude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= 0°, no início de novembro a distância zenital do Sol é de 5°” é VERDADEIRA, pois vemos no gráfico que a altura do Sol será de 95°, ou seja, 5° afastado do zênite.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A7420A-CB91-41BA-86D3-B490BC533F73}"/>
              </a:ext>
            </a:extLst>
          </p:cNvPr>
          <p:cNvSpPr txBox="1"/>
          <p:nvPr/>
        </p:nvSpPr>
        <p:spPr>
          <a:xfrm>
            <a:off x="107910" y="2126977"/>
            <a:ext cx="6097836" cy="3419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 -30° o Sol passa pelo zênite duas vezes por ano.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F959011-6D0E-4811-86A5-BEB123AF99D3}"/>
              </a:ext>
            </a:extLst>
          </p:cNvPr>
          <p:cNvSpPr txBox="1"/>
          <p:nvPr/>
        </p:nvSpPr>
        <p:spPr>
          <a:xfrm>
            <a:off x="107910" y="2454908"/>
            <a:ext cx="626913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= -30° o Sol passa pelo zênite duas vezes por ano.” é FALSA, pois vemos que a altura máxima que o Sol atinge para esta latitude é de 85°.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9FFB9B-44AC-416D-B52B-0F513175A672}"/>
              </a:ext>
            </a:extLst>
          </p:cNvPr>
          <p:cNvSpPr txBox="1"/>
          <p:nvPr/>
        </p:nvSpPr>
        <p:spPr>
          <a:xfrm>
            <a:off x="107910" y="2984048"/>
            <a:ext cx="626913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) 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 -60°, no Solstício de inverno o Sol fica abaixo do horizonte.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0FFE542-19A7-465B-B30F-D0B3A757A821}"/>
              </a:ext>
            </a:extLst>
          </p:cNvPr>
          <p:cNvSpPr txBox="1"/>
          <p:nvPr/>
        </p:nvSpPr>
        <p:spPr>
          <a:xfrm>
            <a:off x="107910" y="3577565"/>
            <a:ext cx="6269133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 -60°, no Solstício de inverno o Sol fica abaixo do horizonte.” é FALSA, pois vemos no gráfico que o Sol para esta latitude ainda fica 5° acima do horizonte.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032D801-C1D1-4545-94CE-7CE7DA7D162C}"/>
              </a:ext>
            </a:extLst>
          </p:cNvPr>
          <p:cNvSpPr txBox="1"/>
          <p:nvPr/>
        </p:nvSpPr>
        <p:spPr>
          <a:xfrm>
            <a:off x="107910" y="4337216"/>
            <a:ext cx="626913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) Não importa a latitude, a distância zenital do Sol sempre será mínima no Solstício de inverno.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BFC154A-AF07-499A-B440-899267BF228D}"/>
              </a:ext>
            </a:extLst>
          </p:cNvPr>
          <p:cNvSpPr txBox="1"/>
          <p:nvPr/>
        </p:nvSpPr>
        <p:spPr>
          <a:xfrm>
            <a:off x="107910" y="4930733"/>
            <a:ext cx="628187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“Não importa a latitude, a distância zenital do Sol sempre será mínima no Solstício de inverno.” é FALSA, pois vemos no gráfico que para qualquer das latitudes a altura é mínima, portanto, a distância zenital é máxima.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9A2E30-9E52-4C6D-A48E-47E3ED63D5A2}"/>
              </a:ext>
            </a:extLst>
          </p:cNvPr>
          <p:cNvSpPr txBox="1"/>
          <p:nvPr/>
        </p:nvSpPr>
        <p:spPr>
          <a:xfrm>
            <a:off x="107910" y="5690384"/>
            <a:ext cx="6097836" cy="3419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 -30°, no início de maio, a altura do Sol é de 55°.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01C83DA-1320-4321-A68A-B6A9593EC8C3}"/>
              </a:ext>
            </a:extLst>
          </p:cNvPr>
          <p:cNvSpPr txBox="1"/>
          <p:nvPr/>
        </p:nvSpPr>
        <p:spPr>
          <a:xfrm>
            <a:off x="107910" y="6018319"/>
            <a:ext cx="628187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“Na latitude </a:t>
            </a:r>
            <a:r>
              <a:rPr lang="pt-BR" dirty="0">
                <a:sym typeface="Symbol" panose="05050102010706020507" pitchFamily="18" charset="2"/>
              </a:rPr>
              <a:t></a:t>
            </a:r>
            <a:r>
              <a:rPr lang="pt-BR" dirty="0"/>
              <a:t>  = -30°, no início de maio, o Sol a altura do Sol é de 55°.” é FALSA, pois vemos no gráfico que para esta latitude a altura do Sol será de 45°.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82616C8-9BDD-4426-BCED-60457A3F10BA}"/>
              </a:ext>
            </a:extLst>
          </p:cNvPr>
          <p:cNvSpPr txBox="1"/>
          <p:nvPr/>
        </p:nvSpPr>
        <p:spPr>
          <a:xfrm>
            <a:off x="217583" y="1278828"/>
            <a:ext cx="30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E631985-24F9-4082-AADB-4E4D6B5903E5}"/>
              </a:ext>
            </a:extLst>
          </p:cNvPr>
          <p:cNvSpPr txBox="1"/>
          <p:nvPr/>
        </p:nvSpPr>
        <p:spPr>
          <a:xfrm>
            <a:off x="228599" y="2122613"/>
            <a:ext cx="30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9D81A24-4478-418C-A3B7-4AAA70088CA6}"/>
              </a:ext>
            </a:extLst>
          </p:cNvPr>
          <p:cNvSpPr txBox="1"/>
          <p:nvPr/>
        </p:nvSpPr>
        <p:spPr>
          <a:xfrm>
            <a:off x="237779" y="2991254"/>
            <a:ext cx="30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E62BD15-001A-441D-B4F3-D72BA7F8A8DC}"/>
              </a:ext>
            </a:extLst>
          </p:cNvPr>
          <p:cNvSpPr txBox="1"/>
          <p:nvPr/>
        </p:nvSpPr>
        <p:spPr>
          <a:xfrm>
            <a:off x="237779" y="5704406"/>
            <a:ext cx="30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820A6BB-DDF6-40DA-8E53-A9F7862EECA2}"/>
              </a:ext>
            </a:extLst>
          </p:cNvPr>
          <p:cNvSpPr txBox="1"/>
          <p:nvPr/>
        </p:nvSpPr>
        <p:spPr>
          <a:xfrm>
            <a:off x="217583" y="4330400"/>
            <a:ext cx="30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FDE6E8A-55F6-4A18-812C-298E8444DB0D}"/>
              </a:ext>
            </a:extLst>
          </p:cNvPr>
          <p:cNvCxnSpPr/>
          <p:nvPr/>
        </p:nvCxnSpPr>
        <p:spPr>
          <a:xfrm flipV="1">
            <a:off x="9939476" y="3626756"/>
            <a:ext cx="0" cy="2700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80699D5F-00C3-450C-B9A0-F7A57FB0A1E3}"/>
              </a:ext>
            </a:extLst>
          </p:cNvPr>
          <p:cNvCxnSpPr/>
          <p:nvPr/>
        </p:nvCxnSpPr>
        <p:spPr>
          <a:xfrm flipH="1">
            <a:off x="6998677" y="3626756"/>
            <a:ext cx="2940799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ipse 42">
            <a:extLst>
              <a:ext uri="{FF2B5EF4-FFF2-40B4-BE49-F238E27FC236}">
                <a16:creationId xmlns:a16="http://schemas.microsoft.com/office/drawing/2014/main" id="{FD3F3424-BFB0-4488-A896-58F6DD2FE516}"/>
              </a:ext>
            </a:extLst>
          </p:cNvPr>
          <p:cNvSpPr/>
          <p:nvPr/>
        </p:nvSpPr>
        <p:spPr>
          <a:xfrm>
            <a:off x="6693878" y="3704493"/>
            <a:ext cx="668211" cy="5321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86912843-13E4-41FB-9B9C-45B54057F565}"/>
              </a:ext>
            </a:extLst>
          </p:cNvPr>
          <p:cNvSpPr/>
          <p:nvPr/>
        </p:nvSpPr>
        <p:spPr>
          <a:xfrm>
            <a:off x="8539410" y="5893195"/>
            <a:ext cx="668211" cy="5321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6906970-F8A1-45C4-A981-8BA6AEB1A596}"/>
              </a:ext>
            </a:extLst>
          </p:cNvPr>
          <p:cNvSpPr/>
          <p:nvPr/>
        </p:nvSpPr>
        <p:spPr>
          <a:xfrm>
            <a:off x="8539410" y="5053623"/>
            <a:ext cx="668211" cy="5321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CBB91376-17DE-4DD6-B4AE-7E85306F91C3}"/>
              </a:ext>
            </a:extLst>
          </p:cNvPr>
          <p:cNvSpPr/>
          <p:nvPr/>
        </p:nvSpPr>
        <p:spPr>
          <a:xfrm>
            <a:off x="8539410" y="4141376"/>
            <a:ext cx="668211" cy="53212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DC3DE41F-EE7A-4330-95C0-E0EBB9B676DC}"/>
              </a:ext>
            </a:extLst>
          </p:cNvPr>
          <p:cNvCxnSpPr>
            <a:cxnSpLocks/>
          </p:cNvCxnSpPr>
          <p:nvPr/>
        </p:nvCxnSpPr>
        <p:spPr>
          <a:xfrm flipV="1">
            <a:off x="8298246" y="5099538"/>
            <a:ext cx="0" cy="1224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3D578B4B-A40B-4B6A-AD08-063836E49804}"/>
              </a:ext>
            </a:extLst>
          </p:cNvPr>
          <p:cNvCxnSpPr>
            <a:cxnSpLocks/>
          </p:cNvCxnSpPr>
          <p:nvPr/>
        </p:nvCxnSpPr>
        <p:spPr>
          <a:xfrm flipH="1">
            <a:off x="6986954" y="5115586"/>
            <a:ext cx="1299570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0" grpId="0"/>
      <p:bldP spid="31" grpId="0"/>
      <p:bldP spid="32" grpId="0"/>
      <p:bldP spid="33" grpId="0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14023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Suponha que uma estação espacial, como a ilustrada abaixo (semelhante à estação do filme “2001: Uma Odisseia no Espaço”), mas localizada no espaço a muitos anos-luz de distância das estrelas mais próximas e gira sobre si mesma a uma velocidade angular constante para criar, em sua parte mais externa, uma gravidade artificial igual a um terço da aceleração gravitacional na superfície da Terra.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84F35F2-EA22-4FC7-802B-5CF5699BE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56" y="1353666"/>
            <a:ext cx="2595216" cy="2523694"/>
          </a:xfrm>
          <a:prstGeom prst="rect">
            <a:avLst/>
          </a:prstGeom>
          <a:noFill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A73BCBD-7326-489C-A5D0-8EE69332261A}"/>
              </a:ext>
            </a:extLst>
          </p:cNvPr>
          <p:cNvSpPr txBox="1"/>
          <p:nvPr/>
        </p:nvSpPr>
        <p:spPr>
          <a:xfrm>
            <a:off x="120648" y="3982525"/>
            <a:ext cx="11975871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Sabendo que o raio da estação é R = 298,0 m, marque a opção que traz (a) o número de voltas sobre si mesma que a estação faz a cada hora e (b) o valor da aceleração da gravidade artificial na sala de máquinas, localizada no centro da estação.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 a aceleração da gravidade na superfície da Terra g = 9,81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145EC0-5515-4A56-980E-61F752277709}"/>
              </a:ext>
            </a:extLst>
          </p:cNvPr>
          <p:cNvSpPr txBox="1"/>
          <p:nvPr/>
        </p:nvSpPr>
        <p:spPr>
          <a:xfrm>
            <a:off x="120648" y="4810729"/>
            <a:ext cx="10953521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60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0,00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120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0,00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60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3,27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30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3,27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40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9,81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9513C9D-320D-40DF-BCF6-CE82AB6B9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42493"/>
              </p:ext>
            </p:extLst>
          </p:nvPr>
        </p:nvGraphicFramePr>
        <p:xfrm>
          <a:off x="9793357" y="2697480"/>
          <a:ext cx="1280812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575">
                  <a:extLst>
                    <a:ext uri="{9D8B030D-6E8A-4147-A177-3AD203B41FA5}">
                      <a16:colId xmlns:a16="http://schemas.microsoft.com/office/drawing/2014/main" val="2759662462"/>
                    </a:ext>
                  </a:extLst>
                </a:gridCol>
                <a:gridCol w="557237">
                  <a:extLst>
                    <a:ext uri="{9D8B030D-6E8A-4147-A177-3AD203B41FA5}">
                      <a16:colId xmlns:a16="http://schemas.microsoft.com/office/drawing/2014/main" val="3429644146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157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33,1%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938809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66,9%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9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5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14023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Suponha que uma estação espacial, como a ilustrada abaixo (semelhante à estação do filme “2001: Uma Odisseia no Espaço”), mas localizada no espaço a muitos anos-luz de distância das estrelas mais próximas e gira sobre si mesma a uma velocidade angular constante para criar, em sua parte mais externa, uma gravidade artificial igual a um terço da aceleração gravitacional na superfície da Terra.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A73BCBD-7326-489C-A5D0-8EE69332261A}"/>
              </a:ext>
            </a:extLst>
          </p:cNvPr>
          <p:cNvSpPr txBox="1"/>
          <p:nvPr/>
        </p:nvSpPr>
        <p:spPr>
          <a:xfrm>
            <a:off x="120649" y="1248501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Sabendo que o raio da estação é R = 298,0 m, marque a opção que traz (a) o número de voltas sobre si mesma que a estação faz a cada hora e (b) o valor da aceleração da gravidade artificial na sala de máquinas, localizada no centro da estação.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Considere a aceleração da gravidade na superfície da Terra g = 9,81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145EC0-5515-4A56-980E-61F752277709}"/>
              </a:ext>
            </a:extLst>
          </p:cNvPr>
          <p:cNvSpPr txBox="1"/>
          <p:nvPr/>
        </p:nvSpPr>
        <p:spPr>
          <a:xfrm>
            <a:off x="120649" y="2273359"/>
            <a:ext cx="2556451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60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0,00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120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0,00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60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3,27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30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3,27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40 voltas;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9,81 m/s</a:t>
            </a:r>
            <a:r>
              <a:rPr lang="pt-BR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2D0A10-49DC-4637-9C11-85091A86944F}"/>
              </a:ext>
            </a:extLst>
          </p:cNvPr>
          <p:cNvSpPr txBox="1"/>
          <p:nvPr/>
        </p:nvSpPr>
        <p:spPr>
          <a:xfrm>
            <a:off x="2550746" y="2141415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A aceleração da gravidade na parte mais externa da estação vale: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16CCAF9-3D22-40B5-A013-840145D22A1E}"/>
                  </a:ext>
                </a:extLst>
              </p:cNvPr>
              <p:cNvSpPr txBox="1"/>
              <p:nvPr/>
            </p:nvSpPr>
            <p:spPr>
              <a:xfrm>
                <a:off x="2816648" y="2504171"/>
                <a:ext cx="1193490" cy="514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16CCAF9-3D22-40B5-A013-840145D22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648" y="2504171"/>
                <a:ext cx="1193490" cy="514051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AA8596B-4E1D-4AC0-A3E9-1774C5926004}"/>
                  </a:ext>
                </a:extLst>
              </p:cNvPr>
              <p:cNvSpPr txBox="1"/>
              <p:nvPr/>
            </p:nvSpPr>
            <p:spPr>
              <a:xfrm>
                <a:off x="5159795" y="2591919"/>
                <a:ext cx="14927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=3,27 </m:t>
                      </m:r>
                      <m:f>
                        <m:fPr>
                          <m:type m:val="lin"/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BR" sz="1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AA8596B-4E1D-4AC0-A3E9-1774C5926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795" y="2591919"/>
                <a:ext cx="1492785" cy="338554"/>
              </a:xfrm>
              <a:prstGeom prst="rect">
                <a:avLst/>
              </a:prstGeom>
              <a:blipFill>
                <a:blip r:embed="rId3"/>
                <a:stretch>
                  <a:fillRect t="-101786" r="-17551" b="-16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94B1618-0DF2-4747-8A98-D25BAF7E9C2A}"/>
                  </a:ext>
                </a:extLst>
              </p:cNvPr>
              <p:cNvSpPr txBox="1"/>
              <p:nvPr/>
            </p:nvSpPr>
            <p:spPr>
              <a:xfrm>
                <a:off x="3876331" y="2467975"/>
                <a:ext cx="1356678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9,81 </m:t>
                          </m:r>
                          <m:f>
                            <m:fPr>
                              <m:type m:val="li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94B1618-0DF2-4747-8A98-D25BAF7E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331" y="2467975"/>
                <a:ext cx="1356678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766375-7A98-4F63-A5D1-3FD11DA08C41}"/>
              </a:ext>
            </a:extLst>
          </p:cNvPr>
          <p:cNvSpPr txBox="1"/>
          <p:nvPr/>
        </p:nvSpPr>
        <p:spPr>
          <a:xfrm>
            <a:off x="2528984" y="2979211"/>
            <a:ext cx="9542367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gravidade artificial 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6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="1" i="1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gerada pela força Normal que atua sobre os pés dos astronautas, voltada para o centro da estação, ou seja, ela faz o papel da força centrípeta. A aceleração centrípeta (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b="1" i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está relacionada com a velocidade angular 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velocidade tangencial </a:t>
            </a:r>
            <a:r>
              <a:rPr lang="pt-BR" sz="16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 b="1" i="1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raio 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estação espacial através das seguintes fórmulas: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FA13BCD-DF86-4D5A-84D8-120A9306488F}"/>
                  </a:ext>
                </a:extLst>
              </p:cNvPr>
              <p:cNvSpPr txBox="1"/>
              <p:nvPr/>
            </p:nvSpPr>
            <p:spPr>
              <a:xfrm>
                <a:off x="29379" y="4158695"/>
                <a:ext cx="2468691" cy="584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1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FA13BCD-DF86-4D5A-84D8-120A93064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9" y="4158695"/>
                <a:ext cx="2468691" cy="584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0775C7-8E40-4B31-A1ED-81523B7B8312}"/>
              </a:ext>
            </a:extLst>
          </p:cNvPr>
          <p:cNvSpPr txBox="1"/>
          <p:nvPr/>
        </p:nvSpPr>
        <p:spPr>
          <a:xfrm>
            <a:off x="2528984" y="4029989"/>
            <a:ext cx="15262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Isolando </a:t>
            </a:r>
            <a:r>
              <a:rPr lang="pt-BR" sz="1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400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substituindo-se os valores, temos: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4BCE681-FC16-4425-B40B-7F3CFAFA9F93}"/>
                  </a:ext>
                </a:extLst>
              </p:cNvPr>
              <p:cNvSpPr txBox="1"/>
              <p:nvPr/>
            </p:nvSpPr>
            <p:spPr>
              <a:xfrm>
                <a:off x="4025970" y="4094571"/>
                <a:ext cx="1333501" cy="390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4BCE681-FC16-4425-B40B-7F3CFAFA9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70" y="4094571"/>
                <a:ext cx="1333501" cy="390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E19165F-42F6-4B99-8ED1-7C9A284F401B}"/>
                  </a:ext>
                </a:extLst>
              </p:cNvPr>
              <p:cNvSpPr txBox="1"/>
              <p:nvPr/>
            </p:nvSpPr>
            <p:spPr>
              <a:xfrm>
                <a:off x="7604503" y="4053196"/>
                <a:ext cx="1814572" cy="514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≅31,22 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E19165F-42F6-4B99-8ED1-7C9A284F4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503" y="4053196"/>
                <a:ext cx="1814572" cy="514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F2424D-AC9E-44C6-99FF-6C7C3420A874}"/>
                  </a:ext>
                </a:extLst>
              </p:cNvPr>
              <p:cNvSpPr txBox="1"/>
              <p:nvPr/>
            </p:nvSpPr>
            <p:spPr>
              <a:xfrm>
                <a:off x="5090940" y="3993101"/>
                <a:ext cx="2468691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3,27</m:t>
                          </m:r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×298,0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1F2424D-AC9E-44C6-99FF-6C7C3420A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40" y="3993101"/>
                <a:ext cx="2468691" cy="593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6B9F1128-8FCC-432F-92F8-D789070488A5}"/>
              </a:ext>
            </a:extLst>
          </p:cNvPr>
          <p:cNvSpPr/>
          <p:nvPr/>
        </p:nvSpPr>
        <p:spPr>
          <a:xfrm>
            <a:off x="7471153" y="4246864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E66F1D4-1914-4C4F-9FEE-0402E0744FE5}"/>
              </a:ext>
            </a:extLst>
          </p:cNvPr>
          <p:cNvSpPr txBox="1"/>
          <p:nvPr/>
        </p:nvSpPr>
        <p:spPr>
          <a:xfrm>
            <a:off x="9426624" y="4030728"/>
            <a:ext cx="228231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período P de rotação da estação vale: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439B5756-6513-457D-B800-5FF9B3703BD4}"/>
                  </a:ext>
                </a:extLst>
              </p:cNvPr>
              <p:cNvSpPr txBox="1"/>
              <p:nvPr/>
            </p:nvSpPr>
            <p:spPr>
              <a:xfrm>
                <a:off x="3105160" y="4974226"/>
                <a:ext cx="17137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≅60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439B5756-6513-457D-B800-5FF9B370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60" y="4974226"/>
                <a:ext cx="171377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BDB67E3-E60C-4747-A944-9EE327521FC7}"/>
                  </a:ext>
                </a:extLst>
              </p:cNvPr>
              <p:cNvSpPr txBox="1"/>
              <p:nvPr/>
            </p:nvSpPr>
            <p:spPr>
              <a:xfrm>
                <a:off x="185457" y="4845889"/>
                <a:ext cx="1081475" cy="595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BBDB67E3-E60C-4747-A944-9EE32752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57" y="4845889"/>
                <a:ext cx="1081475" cy="595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E969687-E270-4C35-B1BB-89B8413E46E3}"/>
                  </a:ext>
                </a:extLst>
              </p:cNvPr>
              <p:cNvSpPr txBox="1"/>
              <p:nvPr/>
            </p:nvSpPr>
            <p:spPr>
              <a:xfrm>
                <a:off x="1580279" y="4820206"/>
                <a:ext cx="1647655" cy="712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×298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31,22 </m:t>
                          </m:r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8E969687-E270-4C35-B1BB-89B8413E4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79" y="4820206"/>
                <a:ext cx="1647655" cy="712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8B6822CF-B7D6-489C-8922-45B5F9B1F52A}"/>
              </a:ext>
            </a:extLst>
          </p:cNvPr>
          <p:cNvSpPr/>
          <p:nvPr/>
        </p:nvSpPr>
        <p:spPr>
          <a:xfrm>
            <a:off x="1290255" y="5067303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059A6BA-F649-4F7C-9721-EAE9413E300E}"/>
              </a:ext>
            </a:extLst>
          </p:cNvPr>
          <p:cNvSpPr txBox="1"/>
          <p:nvPr/>
        </p:nvSpPr>
        <p:spPr>
          <a:xfrm>
            <a:off x="4782252" y="4742134"/>
            <a:ext cx="2282313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 estação dá 1 volta sobre si mesma a cada minuto, em 1 hora ela dará: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2379C24-47D2-4EDF-A311-50AEAEBC0F88}"/>
                  </a:ext>
                </a:extLst>
              </p:cNvPr>
              <p:cNvSpPr txBox="1"/>
              <p:nvPr/>
            </p:nvSpPr>
            <p:spPr>
              <a:xfrm>
                <a:off x="9528139" y="4817892"/>
                <a:ext cx="1362195" cy="554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62379C24-47D2-4EDF-A311-50AEAEBC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139" y="4817892"/>
                <a:ext cx="1362195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44357AB5-4F17-479F-B349-76C511829889}"/>
                  </a:ext>
                </a:extLst>
              </p:cNvPr>
              <p:cNvSpPr txBox="1"/>
              <p:nvPr/>
            </p:nvSpPr>
            <p:spPr>
              <a:xfrm>
                <a:off x="7180247" y="4849053"/>
                <a:ext cx="1897656" cy="559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𝑣𝑜𝑙𝑡𝑎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𝑣𝑜𝑙𝑡𝑎𝑠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44357AB5-4F17-479F-B349-76C51182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47" y="4849053"/>
                <a:ext cx="1897656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6D05405-B389-42E4-A2B5-11A350681739}"/>
                  </a:ext>
                </a:extLst>
              </p:cNvPr>
              <p:cNvSpPr txBox="1"/>
              <p:nvPr/>
            </p:nvSpPr>
            <p:spPr>
              <a:xfrm>
                <a:off x="10688587" y="4938015"/>
                <a:ext cx="136219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𝑣𝑜𝑙𝑡𝑎𝑠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16D05405-B389-42E4-A2B5-11A350681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587" y="4938015"/>
                <a:ext cx="1362195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C391FFCC-4D1C-4878-9781-301C6871FB6E}"/>
              </a:ext>
            </a:extLst>
          </p:cNvPr>
          <p:cNvSpPr/>
          <p:nvPr/>
        </p:nvSpPr>
        <p:spPr>
          <a:xfrm>
            <a:off x="10773116" y="4796804"/>
            <a:ext cx="1304123" cy="6209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A8F9BEC-B601-4A18-ACBD-3A48201855C2}"/>
              </a:ext>
            </a:extLst>
          </p:cNvPr>
          <p:cNvSpPr txBox="1"/>
          <p:nvPr/>
        </p:nvSpPr>
        <p:spPr>
          <a:xfrm>
            <a:off x="185457" y="5569938"/>
            <a:ext cx="9826122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Como a estação espacial está muito longe de qualquer estrela, podemos ignorar os efeitos gravitacionais destas. Da relação 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b="1" i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ω</a:t>
            </a:r>
            <a:r>
              <a:rPr lang="pt-BR" sz="1600" b="1" i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vemos que a aceleração centrípeta é diretamente proporcional ao raio da estação, lembrando que a velocidade angular é constante. Como no centro da estação R = 0, teremos: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F5BFE7FF-0387-4032-9ABE-803AF178451E}"/>
                  </a:ext>
                </a:extLst>
              </p:cNvPr>
              <p:cNvSpPr txBox="1"/>
              <p:nvPr/>
            </p:nvSpPr>
            <p:spPr>
              <a:xfrm>
                <a:off x="7157677" y="6247960"/>
                <a:ext cx="247053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𝑐𝑒𝑛𝑡𝑟𝑜</m:t>
                              </m:r>
                            </m:sup>
                          </m:sSubSup>
                          <m: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𝑐𝑒𝑛𝑡𝑟𝑜</m:t>
                          </m:r>
                        </m:sup>
                      </m:sSubSup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F5BFE7FF-0387-4032-9ABE-803AF1784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677" y="6247960"/>
                <a:ext cx="2470533" cy="338554"/>
              </a:xfrm>
              <a:prstGeom prst="rect">
                <a:avLst/>
              </a:prstGeom>
              <a:blipFill>
                <a:blip r:embed="rId1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Seta: para a Direita 49">
            <a:extLst>
              <a:ext uri="{FF2B5EF4-FFF2-40B4-BE49-F238E27FC236}">
                <a16:creationId xmlns:a16="http://schemas.microsoft.com/office/drawing/2014/main" id="{BBDFFE7D-1312-4197-96B8-49BBEB46FD01}"/>
              </a:ext>
            </a:extLst>
          </p:cNvPr>
          <p:cNvSpPr/>
          <p:nvPr/>
        </p:nvSpPr>
        <p:spPr>
          <a:xfrm>
            <a:off x="9193585" y="5052769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DD54EFA3-73F8-4D03-A09A-ABAD399C4BB3}"/>
              </a:ext>
            </a:extLst>
          </p:cNvPr>
          <p:cNvSpPr/>
          <p:nvPr/>
        </p:nvSpPr>
        <p:spPr>
          <a:xfrm>
            <a:off x="7242944" y="6123001"/>
            <a:ext cx="2183680" cy="6209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779B6F4-AEF0-49F3-A6B4-3A6D4C38F302}"/>
              </a:ext>
            </a:extLst>
          </p:cNvPr>
          <p:cNvSpPr txBox="1"/>
          <p:nvPr/>
        </p:nvSpPr>
        <p:spPr>
          <a:xfrm>
            <a:off x="9681112" y="6102972"/>
            <a:ext cx="206027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a) 60 voltas; </a:t>
            </a:r>
            <a:r>
              <a:rPr lang="pt-BR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sz="1600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0,0 m/s</a:t>
            </a:r>
            <a:r>
              <a:rPr lang="pt-BR" sz="16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1DF00E0-FFAC-4FBF-B243-22882FEFCC9F}"/>
              </a:ext>
            </a:extLst>
          </p:cNvPr>
          <p:cNvGrpSpPr/>
          <p:nvPr/>
        </p:nvGrpSpPr>
        <p:grpSpPr>
          <a:xfrm>
            <a:off x="128422" y="2319228"/>
            <a:ext cx="264405" cy="308472"/>
            <a:chOff x="4968607" y="1564395"/>
            <a:chExt cx="264405" cy="308472"/>
          </a:xfrm>
        </p:grpSpPr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6D98A1A9-9840-444A-8E1C-8D4F2728DCD8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25176399-E99A-423E-96B7-854E7F7873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1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6" grpId="0" animBg="1"/>
      <p:bldP spid="28" grpId="0"/>
      <p:bldP spid="30" grpId="0"/>
      <p:bldP spid="32" grpId="0"/>
      <p:bldP spid="34" grpId="0"/>
      <p:bldP spid="35" grpId="0" animBg="1"/>
      <p:bldP spid="37" grpId="0"/>
      <p:bldP spid="39" grpId="0"/>
      <p:bldP spid="41" grpId="0"/>
      <p:bldP spid="43" grpId="0"/>
      <p:bldP spid="45" grpId="0" animBg="1"/>
      <p:bldP spid="47" grpId="0"/>
      <p:bldP spid="49" grpId="0"/>
      <p:bldP spid="50" grpId="0" animBg="1"/>
      <p:bldP spid="51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14023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Os astrofísicos medem as velocidades radiais (</a:t>
            </a:r>
            <a:r>
              <a:rPr lang="pt-B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das estrelas, obtidas pelo efeito Doppler, usando o centro do Sol como referência (velocidades radiais heliocêntricas). Assim, quando uma velocidade radial é obtida a partir do deslocamento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Δλ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uma linha no espectro de uma estrela, parte desse deslocamento se deve, na verdade, ao movimento da Terra em sua órbita em torno do Sol e, portanto, deve ser considerado.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10500E-A71B-4157-BB55-E1AA92046382}"/>
              </a:ext>
            </a:extLst>
          </p:cNvPr>
          <p:cNvSpPr txBox="1"/>
          <p:nvPr/>
        </p:nvSpPr>
        <p:spPr>
          <a:xfrm>
            <a:off x="120649" y="1248501"/>
            <a:ext cx="9144000" cy="96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Marque a opção que traz o valor máximo aproximado do deslocamento Doppler </a:t>
            </a:r>
            <a:r>
              <a:rPr lang="pt-BR" dirty="0" err="1"/>
              <a:t>Δλ</a:t>
            </a:r>
            <a:r>
              <a:rPr lang="pt-BR" dirty="0"/>
              <a:t> devido ao movimento orbital da Terra para a linha espectral Hα (λ = 656,28 </a:t>
            </a:r>
            <a:r>
              <a:rPr lang="pt-BR" dirty="0" err="1"/>
              <a:t>nm</a:t>
            </a:r>
            <a:r>
              <a:rPr lang="pt-BR" dirty="0"/>
              <a:t>). Considere a órbita da Terra em torno do Sol como circular.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092520-6F0F-4A85-B911-BE8699EED88F}"/>
              </a:ext>
            </a:extLst>
          </p:cNvPr>
          <p:cNvSpPr txBox="1"/>
          <p:nvPr/>
        </p:nvSpPr>
        <p:spPr>
          <a:xfrm>
            <a:off x="120649" y="2039282"/>
            <a:ext cx="7108635" cy="110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Velocidade radial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pt-B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c∆λ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/λ, onde c é a velocidade da luz no vácuo (3,00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pt-B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km/s);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Distância média Terra-Sol d = 1,50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pt-B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km;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orbital da Terra P = 1 ano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3,00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pt-BR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264CAD-8C29-4EBD-A474-1B6897F2A406}"/>
              </a:ext>
            </a:extLst>
          </p:cNvPr>
          <p:cNvSpPr txBox="1"/>
          <p:nvPr/>
        </p:nvSpPr>
        <p:spPr>
          <a:xfrm>
            <a:off x="120649" y="3253987"/>
            <a:ext cx="1498831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0,07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0,10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0,03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0,14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0,21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766F56C-5DC1-480B-8C1A-33B7563ECF9E}"/>
              </a:ext>
            </a:extLst>
          </p:cNvPr>
          <p:cNvSpPr txBox="1"/>
          <p:nvPr/>
        </p:nvSpPr>
        <p:spPr>
          <a:xfrm>
            <a:off x="1275202" y="3144200"/>
            <a:ext cx="829845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máximo do deslocamento Doppler </a:t>
            </a:r>
            <a:r>
              <a:rPr lang="pt-BR" sz="16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Δλ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obtido pela observação de uma estrela na direção do plano da órbita da Terra e na direção do movimento orbital da Terra. A velocidade da Terra pode ser no sentido da estrela ou no sentido oposto.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EE10C93-6D39-4EB9-9F50-770B3FAA01CA}"/>
              </a:ext>
            </a:extLst>
          </p:cNvPr>
          <p:cNvSpPr txBox="1"/>
          <p:nvPr/>
        </p:nvSpPr>
        <p:spPr>
          <a:xfrm>
            <a:off x="1297236" y="4213514"/>
            <a:ext cx="798944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Considerando a órbita circular, a velocidade orbital da Terra (</a:t>
            </a:r>
            <a:r>
              <a:rPr lang="pt-BR" dirty="0" err="1"/>
              <a:t>v</a:t>
            </a:r>
            <a:r>
              <a:rPr lang="pt-BR" baseline="-25000" dirty="0" err="1"/>
              <a:t>Terra</a:t>
            </a:r>
            <a:r>
              <a:rPr lang="pt-BR" dirty="0"/>
              <a:t>), em valor absoluto, vale: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64B11B9-987B-4DD0-AE90-FD0A6028D0E8}"/>
                  </a:ext>
                </a:extLst>
              </p:cNvPr>
              <p:cNvSpPr txBox="1"/>
              <p:nvPr/>
            </p:nvSpPr>
            <p:spPr>
              <a:xfrm>
                <a:off x="1492884" y="4592547"/>
                <a:ext cx="1493703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𝑇𝑒𝑟𝑟𝑎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64B11B9-987B-4DD0-AE90-FD0A6028D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84" y="4592547"/>
                <a:ext cx="1493703" cy="558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9EB605-3F5F-46C9-BB34-2608429FF3AA}"/>
                  </a:ext>
                </a:extLst>
              </p:cNvPr>
              <p:cNvSpPr txBox="1"/>
              <p:nvPr/>
            </p:nvSpPr>
            <p:spPr>
              <a:xfrm>
                <a:off x="2859511" y="4585620"/>
                <a:ext cx="2208249" cy="612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×1,50×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3,00×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29EB605-3F5F-46C9-BB34-2608429FF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11" y="4585620"/>
                <a:ext cx="2208249" cy="612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96C1286-2AB5-40AA-8234-90C7ED962E38}"/>
                  </a:ext>
                </a:extLst>
              </p:cNvPr>
              <p:cNvSpPr txBox="1"/>
              <p:nvPr/>
            </p:nvSpPr>
            <p:spPr>
              <a:xfrm>
                <a:off x="4898298" y="4611908"/>
                <a:ext cx="1493704" cy="559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96C1286-2AB5-40AA-8234-90C7ED962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98" y="4611908"/>
                <a:ext cx="1493704" cy="559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41083190-B28A-4716-8797-8C65F570D356}"/>
                  </a:ext>
                </a:extLst>
              </p:cNvPr>
              <p:cNvSpPr txBox="1"/>
              <p:nvPr/>
            </p:nvSpPr>
            <p:spPr>
              <a:xfrm>
                <a:off x="6096000" y="4617806"/>
                <a:ext cx="1372595" cy="559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≅31,42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41083190-B28A-4716-8797-8C65F570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17806"/>
                <a:ext cx="1372595" cy="5598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30077FD1-07DE-44A0-8203-E2E3432A1867}"/>
              </a:ext>
            </a:extLst>
          </p:cNvPr>
          <p:cNvSpPr txBox="1"/>
          <p:nvPr/>
        </p:nvSpPr>
        <p:spPr>
          <a:xfrm>
            <a:off x="307968" y="5446284"/>
            <a:ext cx="1504389" cy="60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Então, para a linha H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99ADD86-3219-4CC1-BBEA-8046A54F2D40}"/>
                  </a:ext>
                </a:extLst>
              </p:cNvPr>
              <p:cNvSpPr txBox="1"/>
              <p:nvPr/>
            </p:nvSpPr>
            <p:spPr>
              <a:xfrm>
                <a:off x="8714982" y="5549613"/>
                <a:ext cx="17173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≅0,07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𝑛𝑚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99ADD86-3219-4CC1-BBEA-8046A54F2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982" y="5549613"/>
                <a:ext cx="1717352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1709F11D-0CC5-4583-80C8-DB3D9B4AE1DC}"/>
                  </a:ext>
                </a:extLst>
              </p:cNvPr>
              <p:cNvSpPr txBox="1"/>
              <p:nvPr/>
            </p:nvSpPr>
            <p:spPr>
              <a:xfrm>
                <a:off x="2015335" y="5483845"/>
                <a:ext cx="1194666" cy="559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1709F11D-0CC5-4583-80C8-DB3D9B4AE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35" y="5483845"/>
                <a:ext cx="1194666" cy="559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3C0768E0-0C1D-4419-9840-51E7476187C0}"/>
                  </a:ext>
                </a:extLst>
              </p:cNvPr>
              <p:cNvSpPr txBox="1"/>
              <p:nvPr/>
            </p:nvSpPr>
            <p:spPr>
              <a:xfrm>
                <a:off x="3740516" y="5488551"/>
                <a:ext cx="1493704" cy="560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3C0768E0-0C1D-4419-9840-51E747618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516" y="5488551"/>
                <a:ext cx="1493704" cy="560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87770CB-F642-48DD-8D69-05FE4206B424}"/>
                  </a:ext>
                </a:extLst>
              </p:cNvPr>
              <p:cNvSpPr txBox="1"/>
              <p:nvPr/>
            </p:nvSpPr>
            <p:spPr>
              <a:xfrm>
                <a:off x="5645150" y="5277028"/>
                <a:ext cx="2756654" cy="924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31,42</m:t>
                          </m:r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×656,28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𝑛𝑚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3,00×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A87770CB-F642-48DD-8D69-05FE4206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150" y="5277028"/>
                <a:ext cx="2756654" cy="924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: da Esquerda para a Direita 33">
            <a:extLst>
              <a:ext uri="{FF2B5EF4-FFF2-40B4-BE49-F238E27FC236}">
                <a16:creationId xmlns:a16="http://schemas.microsoft.com/office/drawing/2014/main" id="{7CE19B41-F931-40C7-8F48-466DFED49E0E}"/>
              </a:ext>
            </a:extLst>
          </p:cNvPr>
          <p:cNvSpPr/>
          <p:nvPr/>
        </p:nvSpPr>
        <p:spPr>
          <a:xfrm>
            <a:off x="3360813" y="5718890"/>
            <a:ext cx="334540" cy="15728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3CB4759C-4AFF-4E7A-AF5B-79BE3EECFBEF}"/>
              </a:ext>
            </a:extLst>
          </p:cNvPr>
          <p:cNvSpPr/>
          <p:nvPr/>
        </p:nvSpPr>
        <p:spPr>
          <a:xfrm>
            <a:off x="5280403" y="5687625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19FA93A7-5902-4985-AEA3-6DEC9738E9A2}"/>
              </a:ext>
            </a:extLst>
          </p:cNvPr>
          <p:cNvSpPr/>
          <p:nvPr/>
        </p:nvSpPr>
        <p:spPr>
          <a:xfrm>
            <a:off x="8401804" y="5642690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BB63C7A-5E8F-4524-B5D7-FEBFA52C451A}"/>
              </a:ext>
            </a:extLst>
          </p:cNvPr>
          <p:cNvSpPr/>
          <p:nvPr/>
        </p:nvSpPr>
        <p:spPr>
          <a:xfrm>
            <a:off x="8921596" y="5456042"/>
            <a:ext cx="1304123" cy="5859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9B3D888-BA8E-49CC-9FB2-93F8CA16C227}"/>
              </a:ext>
            </a:extLst>
          </p:cNvPr>
          <p:cNvGrpSpPr/>
          <p:nvPr/>
        </p:nvGrpSpPr>
        <p:grpSpPr>
          <a:xfrm>
            <a:off x="128422" y="3288712"/>
            <a:ext cx="264405" cy="308472"/>
            <a:chOff x="4968607" y="1564395"/>
            <a:chExt cx="264405" cy="308472"/>
          </a:xfrm>
        </p:grpSpPr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6F6EFDC4-47B4-4DE5-BBA0-D883336EA87A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6507076B-9B93-46F8-A077-F3627F31A1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ABBDE4D-0103-4F01-B570-AE9B2DE1735E}"/>
              </a:ext>
            </a:extLst>
          </p:cNvPr>
          <p:cNvSpPr txBox="1"/>
          <p:nvPr/>
        </p:nvSpPr>
        <p:spPr>
          <a:xfrm>
            <a:off x="8648040" y="6063542"/>
            <a:ext cx="217307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a) 0,07 </a:t>
            </a:r>
            <a:r>
              <a:rPr lang="pt-BR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DFA98375-0DFB-4770-A929-25B592677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64013"/>
              </p:ext>
            </p:extLst>
          </p:nvPr>
        </p:nvGraphicFramePr>
        <p:xfrm>
          <a:off x="10268145" y="2995565"/>
          <a:ext cx="1208238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2575">
                  <a:extLst>
                    <a:ext uri="{9D8B030D-6E8A-4147-A177-3AD203B41FA5}">
                      <a16:colId xmlns:a16="http://schemas.microsoft.com/office/drawing/2014/main" val="1560902427"/>
                    </a:ext>
                  </a:extLst>
                </a:gridCol>
                <a:gridCol w="525663">
                  <a:extLst>
                    <a:ext uri="{9D8B030D-6E8A-4147-A177-3AD203B41FA5}">
                      <a16:colId xmlns:a16="http://schemas.microsoft.com/office/drawing/2014/main" val="3795329124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06927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26,6%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30870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73,4%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9470"/>
                  </a:ext>
                </a:extLst>
              </a:tr>
            </a:tbl>
          </a:graphicData>
        </a:graphic>
      </p:graphicFrame>
      <p:pic>
        <p:nvPicPr>
          <p:cNvPr id="28" name="Imagem 27">
            <a:extLst>
              <a:ext uri="{FF2B5EF4-FFF2-40B4-BE49-F238E27FC236}">
                <a16:creationId xmlns:a16="http://schemas.microsoft.com/office/drawing/2014/main" id="{7A3CA0A9-33D3-42DA-8B06-99FCFB8D45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33" y="4071824"/>
            <a:ext cx="6645910" cy="23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Assinale a opção que traz o tempo aproximado, em dias, decorrido entre uma conjunção e a oposição subsequente de Júpiter. Considere o período orbital de Júpiter P</a:t>
            </a:r>
            <a:r>
              <a:rPr lang="pt-BR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12,0 anos.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C59BDB-5E81-4575-8164-C0A21161DC38}"/>
              </a:ext>
            </a:extLst>
          </p:cNvPr>
          <p:cNvSpPr txBox="1"/>
          <p:nvPr/>
        </p:nvSpPr>
        <p:spPr>
          <a:xfrm>
            <a:off x="120649" y="749470"/>
            <a:ext cx="994272" cy="197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a) 199,1</a:t>
            </a:r>
          </a:p>
          <a:p>
            <a:r>
              <a:rPr lang="pt-BR" dirty="0"/>
              <a:t>b) 182,5</a:t>
            </a:r>
          </a:p>
          <a:p>
            <a:r>
              <a:rPr lang="pt-BR" dirty="0"/>
              <a:t>c) 365,2</a:t>
            </a:r>
          </a:p>
          <a:p>
            <a:r>
              <a:rPr lang="pt-BR" dirty="0"/>
              <a:t>d) 336,9</a:t>
            </a:r>
          </a:p>
          <a:p>
            <a:r>
              <a:rPr lang="pt-BR" dirty="0"/>
              <a:t>e) 398,2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51D4F4E-E4DC-44DB-9A6E-B39853144A57}"/>
              </a:ext>
            </a:extLst>
          </p:cNvPr>
          <p:cNvSpPr txBox="1"/>
          <p:nvPr/>
        </p:nvSpPr>
        <p:spPr>
          <a:xfrm>
            <a:off x="1114921" y="1147995"/>
            <a:ext cx="8149728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período de revolução aparente de um planeta, em relação à Terra, é conhecido por Período Sinódico (S) e é o intervalo de tempo decorrido entre duas configurações iguais consecutivas. Seria o tempo decorrido entre duas conjunções ou duas oposições. Então, o tempo decorrido entre uma conjunção e uma oposição de Júpiter é a metade do seu Período Sinódico.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D4F025-6036-4C5D-8DC4-916D28E5EEEC}"/>
              </a:ext>
            </a:extLst>
          </p:cNvPr>
          <p:cNvSpPr txBox="1"/>
          <p:nvPr/>
        </p:nvSpPr>
        <p:spPr>
          <a:xfrm>
            <a:off x="120649" y="2764925"/>
            <a:ext cx="30852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O período sinódico de Júpiter vale: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481EE42-5A62-466C-9A4C-E9BD509A9EF5}"/>
                  </a:ext>
                </a:extLst>
              </p:cNvPr>
              <p:cNvSpPr txBox="1"/>
              <p:nvPr/>
            </p:nvSpPr>
            <p:spPr>
              <a:xfrm>
                <a:off x="6330030" y="3383568"/>
                <a:ext cx="16332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≅398,18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𝑑𝑖𝑎𝑠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481EE42-5A62-466C-9A4C-E9BD509A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030" y="3383568"/>
                <a:ext cx="1633251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E4CA7EE-7881-48B7-97B6-5D2A3068016A}"/>
                  </a:ext>
                </a:extLst>
              </p:cNvPr>
              <p:cNvSpPr txBox="1"/>
              <p:nvPr/>
            </p:nvSpPr>
            <p:spPr>
              <a:xfrm>
                <a:off x="617785" y="3241061"/>
                <a:ext cx="2556450" cy="623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𝑇𝑒𝑟𝑟𝑎</m:t>
                              </m:r>
                            </m:sub>
                          </m:sSub>
                        </m:den>
                      </m:f>
                      <m:r>
                        <a:rPr lang="pt-BR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𝑝𝑖𝑡𝑒𝑟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E4CA7EE-7881-48B7-97B6-5D2A3068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85" y="3241061"/>
                <a:ext cx="2556450" cy="623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EA30B69-4A69-458E-8056-AE364A9B276E}"/>
                  </a:ext>
                </a:extLst>
              </p:cNvPr>
              <p:cNvSpPr txBox="1"/>
              <p:nvPr/>
            </p:nvSpPr>
            <p:spPr>
              <a:xfrm>
                <a:off x="2742664" y="3241061"/>
                <a:ext cx="1949985" cy="555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𝑎𝑛𝑜</m:t>
                          </m:r>
                        </m:den>
                      </m:f>
                      <m:r>
                        <a:rPr lang="pt-BR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𝑎𝑛𝑜𝑠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EA30B69-4A69-458E-8056-AE364A9B2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64" y="3241061"/>
                <a:ext cx="1949985" cy="555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548EF-1E02-46FA-A76F-0F23FE02C7C4}"/>
                  </a:ext>
                </a:extLst>
              </p:cNvPr>
              <p:cNvSpPr txBox="1"/>
              <p:nvPr/>
            </p:nvSpPr>
            <p:spPr>
              <a:xfrm>
                <a:off x="4780096" y="3383568"/>
                <a:ext cx="19499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≅1,09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𝑎𝑛𝑜𝑠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15548EF-1E02-46FA-A76F-0F23FE02C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096" y="3383568"/>
                <a:ext cx="194998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A7892F87-14E5-41DB-8313-31CE3B90A67F}"/>
              </a:ext>
            </a:extLst>
          </p:cNvPr>
          <p:cNvSpPr/>
          <p:nvPr/>
        </p:nvSpPr>
        <p:spPr>
          <a:xfrm>
            <a:off x="4734193" y="3476645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059F09B-BFDA-4B1B-B93B-3A3CB72969BA}"/>
              </a:ext>
            </a:extLst>
          </p:cNvPr>
          <p:cNvSpPr/>
          <p:nvPr/>
        </p:nvSpPr>
        <p:spPr>
          <a:xfrm>
            <a:off x="7908196" y="3894645"/>
            <a:ext cx="1765988" cy="7267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15CE2E3-C274-4D19-B2D7-2789317FB178}"/>
              </a:ext>
            </a:extLst>
          </p:cNvPr>
          <p:cNvGrpSpPr/>
          <p:nvPr/>
        </p:nvGrpSpPr>
        <p:grpSpPr>
          <a:xfrm>
            <a:off x="120649" y="808306"/>
            <a:ext cx="264405" cy="308472"/>
            <a:chOff x="4968607" y="1564395"/>
            <a:chExt cx="264405" cy="308472"/>
          </a:xfrm>
        </p:grpSpPr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14AC8324-E9D0-4EDC-9623-2863EE69C6BA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0CA6DFB-4DFA-4C60-A27C-B10671AA6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FF4B3A5-5239-43B4-AEAB-9187B2787FB3}"/>
              </a:ext>
            </a:extLst>
          </p:cNvPr>
          <p:cNvSpPr txBox="1"/>
          <p:nvPr/>
        </p:nvSpPr>
        <p:spPr>
          <a:xfrm>
            <a:off x="242390" y="4110312"/>
            <a:ext cx="750246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 i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Portanto, o tempo decorrido entre uma conjunção e a subsequente oposição Júpiter vale: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82E1BD5-6D80-42BB-8ED7-08CF74344BDB}"/>
                  </a:ext>
                </a:extLst>
              </p:cNvPr>
              <p:cNvSpPr txBox="1"/>
              <p:nvPr/>
            </p:nvSpPr>
            <p:spPr>
              <a:xfrm>
                <a:off x="7869788" y="3987722"/>
                <a:ext cx="1915405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pt-BR" sz="1600" i="1" dirty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199,09 </m:t>
                      </m:r>
                      <m:r>
                        <a:rPr lang="pt-BR" sz="1600" i="1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𝑑𝑖𝑎𝑠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382E1BD5-6D80-42BB-8ED7-08CF74344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788" y="3987722"/>
                <a:ext cx="1915405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>
            <a:extLst>
              <a:ext uri="{FF2B5EF4-FFF2-40B4-BE49-F238E27FC236}">
                <a16:creationId xmlns:a16="http://schemas.microsoft.com/office/drawing/2014/main" id="{F5C4B02B-E4DB-42BC-ACE3-D7AA3BF8137A}"/>
              </a:ext>
            </a:extLst>
          </p:cNvPr>
          <p:cNvSpPr txBox="1"/>
          <p:nvPr/>
        </p:nvSpPr>
        <p:spPr>
          <a:xfrm>
            <a:off x="7963281" y="4621877"/>
            <a:ext cx="188663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a) 199,1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F521F598-796D-4EBD-9FC4-BCDF2246D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387967"/>
              </p:ext>
            </p:extLst>
          </p:nvPr>
        </p:nvGraphicFramePr>
        <p:xfrm>
          <a:off x="10301055" y="2901875"/>
          <a:ext cx="1273159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252">
                  <a:extLst>
                    <a:ext uri="{9D8B030D-6E8A-4147-A177-3AD203B41FA5}">
                      <a16:colId xmlns:a16="http://schemas.microsoft.com/office/drawing/2014/main" val="3075382906"/>
                    </a:ext>
                  </a:extLst>
                </a:gridCol>
                <a:gridCol w="553907">
                  <a:extLst>
                    <a:ext uri="{9D8B030D-6E8A-4147-A177-3AD203B41FA5}">
                      <a16:colId xmlns:a16="http://schemas.microsoft.com/office/drawing/2014/main" val="1941924640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09639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22,6%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16422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77,4%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3438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0DB939F-957E-427C-8937-51DD274903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77" y="2478674"/>
            <a:ext cx="4646686" cy="41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19" grpId="0" animBg="1"/>
      <p:bldP spid="20" grpId="0" animBg="1"/>
      <p:bldP spid="25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91525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A estrela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Bellatrix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é a terceira estrela mais brilhante da constelação de Orion e a 27ª mais brilhante do céu noturno, com uma magnitude aparente de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1,64. A estrela forma o ombro direito do caçador Órion e está a, aproximadamente, 77 parsecs da Terra.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4308A0-B4BC-44F6-AC3C-D358E716E93E}"/>
              </a:ext>
            </a:extLst>
          </p:cNvPr>
          <p:cNvSpPr txBox="1"/>
          <p:nvPr/>
        </p:nvSpPr>
        <p:spPr>
          <a:xfrm>
            <a:off x="120650" y="849447"/>
            <a:ext cx="9143999" cy="90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Marque a opção que traz a distância aproximada que um observador deveria estar de </a:t>
            </a:r>
            <a:r>
              <a:rPr lang="pt-BR" dirty="0" err="1"/>
              <a:t>Bellatrix</a:t>
            </a:r>
            <a:r>
              <a:rPr lang="pt-BR" dirty="0"/>
              <a:t> para ela parecer tão brilhante quanto a Lua Cheia (</a:t>
            </a:r>
            <a:r>
              <a:rPr lang="pt-BR" dirty="0" err="1"/>
              <a:t>m</a:t>
            </a:r>
            <a:r>
              <a:rPr lang="pt-BR" sz="900" dirty="0" err="1"/>
              <a:t>LC</a:t>
            </a:r>
            <a:r>
              <a:rPr lang="pt-BR" dirty="0"/>
              <a:t> = - 12,74). Desconsidere qualquer perda de luz entre o observador e </a:t>
            </a:r>
            <a:r>
              <a:rPr lang="pt-BR" dirty="0" err="1"/>
              <a:t>Bellatrix</a:t>
            </a:r>
            <a:r>
              <a:rPr lang="pt-BR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36C4C6-6108-432E-8831-A2E7C781D5CC}"/>
              </a:ext>
            </a:extLst>
          </p:cNvPr>
          <p:cNvSpPr txBox="1"/>
          <p:nvPr/>
        </p:nvSpPr>
        <p:spPr>
          <a:xfrm>
            <a:off x="120649" y="1720455"/>
            <a:ext cx="1104441" cy="197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a) 0,10 </a:t>
            </a:r>
            <a:r>
              <a:rPr lang="pt-BR" dirty="0" err="1"/>
              <a:t>pc</a:t>
            </a:r>
            <a:endParaRPr lang="pt-BR" dirty="0"/>
          </a:p>
          <a:p>
            <a:r>
              <a:rPr lang="pt-BR" dirty="0"/>
              <a:t>b) 0,01 </a:t>
            </a:r>
            <a:r>
              <a:rPr lang="pt-BR" dirty="0" err="1"/>
              <a:t>pc</a:t>
            </a:r>
            <a:endParaRPr lang="pt-BR" dirty="0"/>
          </a:p>
          <a:p>
            <a:r>
              <a:rPr lang="pt-BR" dirty="0"/>
              <a:t>c) 0,08 </a:t>
            </a:r>
            <a:r>
              <a:rPr lang="pt-BR" dirty="0" err="1"/>
              <a:t>pc</a:t>
            </a:r>
            <a:endParaRPr lang="pt-BR" dirty="0"/>
          </a:p>
          <a:p>
            <a:r>
              <a:rPr lang="pt-BR" dirty="0"/>
              <a:t>d) 0,27 </a:t>
            </a:r>
            <a:r>
              <a:rPr lang="pt-BR" dirty="0" err="1"/>
              <a:t>pc</a:t>
            </a:r>
            <a:endParaRPr lang="pt-BR" dirty="0"/>
          </a:p>
          <a:p>
            <a:r>
              <a:rPr lang="pt-BR" dirty="0"/>
              <a:t>e) 0,36 </a:t>
            </a:r>
            <a:r>
              <a:rPr lang="pt-BR" dirty="0" err="1"/>
              <a:t>pc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A022C9B-F566-4617-A638-3005CD74BB79}"/>
              </a:ext>
            </a:extLst>
          </p:cNvPr>
          <p:cNvSpPr txBox="1"/>
          <p:nvPr/>
        </p:nvSpPr>
        <p:spPr>
          <a:xfrm>
            <a:off x="1225089" y="1751938"/>
            <a:ext cx="816128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devemos calcular a magnitude absoluta M de </a:t>
            </a:r>
            <a:r>
              <a:rPr lang="pt-BR" sz="16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Bellatrix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através do módulo de distância: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9AF3250-3ABE-42D3-87D3-5E8869C24C79}"/>
                  </a:ext>
                </a:extLst>
              </p:cNvPr>
              <p:cNvSpPr txBox="1"/>
              <p:nvPr/>
            </p:nvSpPr>
            <p:spPr>
              <a:xfrm>
                <a:off x="3778249" y="2345964"/>
                <a:ext cx="293324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=1,64−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77</m:t>
                              </m:r>
                            </m:e>
                          </m:d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49AF3250-3ABE-42D3-87D3-5E8869C2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49" y="2345964"/>
                <a:ext cx="2933241" cy="338554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4B14DED-E780-44C5-98D1-0D0E44ECC90D}"/>
                  </a:ext>
                </a:extLst>
              </p:cNvPr>
              <p:cNvSpPr txBox="1"/>
              <p:nvPr/>
            </p:nvSpPr>
            <p:spPr>
              <a:xfrm>
                <a:off x="1418421" y="2345964"/>
                <a:ext cx="227222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pt-BR" sz="16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64B14DED-E780-44C5-98D1-0D0E44ECC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21" y="2345964"/>
                <a:ext cx="2272228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0FBBD67-2F1A-47F8-AB49-8A8CBF23D494}"/>
                  </a:ext>
                </a:extLst>
              </p:cNvPr>
              <p:cNvSpPr txBox="1"/>
              <p:nvPr/>
            </p:nvSpPr>
            <p:spPr>
              <a:xfrm>
                <a:off x="6248246" y="2345964"/>
                <a:ext cx="127795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≅−2,79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0FBBD67-2F1A-47F8-AB49-8A8CBF23D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246" y="2345964"/>
                <a:ext cx="127795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B71859AA-10AD-42E5-A452-08FE7F1CAEA9}"/>
              </a:ext>
            </a:extLst>
          </p:cNvPr>
          <p:cNvSpPr/>
          <p:nvPr/>
        </p:nvSpPr>
        <p:spPr>
          <a:xfrm>
            <a:off x="3644899" y="2443942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AF7D40-2E81-441E-BEBD-0843F0C403A2}"/>
              </a:ext>
            </a:extLst>
          </p:cNvPr>
          <p:cNvSpPr txBox="1"/>
          <p:nvPr/>
        </p:nvSpPr>
        <p:spPr>
          <a:xfrm>
            <a:off x="1131983" y="2888628"/>
            <a:ext cx="8132666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Usando novamente o módulo de distância para a magnitude aparente da Lua Cheia (-12,74), temos: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A5982DB-6E4B-4DFC-A71F-91E7950015B6}"/>
                  </a:ext>
                </a:extLst>
              </p:cNvPr>
              <p:cNvSpPr txBox="1"/>
              <p:nvPr/>
            </p:nvSpPr>
            <p:spPr>
              <a:xfrm>
                <a:off x="5659397" y="3601164"/>
                <a:ext cx="10168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=−4,95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A5982DB-6E4B-4DFC-A71F-91E79500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397" y="3601164"/>
                <a:ext cx="101682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7FA699-9127-47EB-80E2-6D4F80C64BBE}"/>
                  </a:ext>
                </a:extLst>
              </p:cNvPr>
              <p:cNvSpPr txBox="1"/>
              <p:nvPr/>
            </p:nvSpPr>
            <p:spPr>
              <a:xfrm>
                <a:off x="1483986" y="3601164"/>
                <a:ext cx="23052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E7FA699-9127-47EB-80E2-6D4F80C64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86" y="3601164"/>
                <a:ext cx="2305280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F347CFE-1C83-4435-8BA6-A16F19FBDB49}"/>
                  </a:ext>
                </a:extLst>
              </p:cNvPr>
              <p:cNvSpPr txBox="1"/>
              <p:nvPr/>
            </p:nvSpPr>
            <p:spPr>
              <a:xfrm>
                <a:off x="3614451" y="3601164"/>
                <a:ext cx="202618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=−12,74+2,79+5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F347CFE-1C83-4435-8BA6-A16F19FB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51" y="3601164"/>
                <a:ext cx="202618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14C9105-68BF-4F1D-87A2-4EFC823E4AD2}"/>
                  </a:ext>
                </a:extLst>
              </p:cNvPr>
              <p:cNvSpPr txBox="1"/>
              <p:nvPr/>
            </p:nvSpPr>
            <p:spPr>
              <a:xfrm>
                <a:off x="6866375" y="4353870"/>
                <a:ext cx="155226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≅0,10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𝑝𝑐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614C9105-68BF-4F1D-87A2-4EFC823E4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75" y="4353870"/>
                <a:ext cx="1552261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6B5557-8938-453F-A148-88A272ABE787}"/>
                  </a:ext>
                </a:extLst>
              </p:cNvPr>
              <p:cNvSpPr txBox="1"/>
              <p:nvPr/>
            </p:nvSpPr>
            <p:spPr>
              <a:xfrm>
                <a:off x="7282149" y="3593147"/>
                <a:ext cx="183068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smtClean="0">
                          <a:latin typeface="Cambria Math" panose="02040503050406030204" pitchFamily="18" charset="0"/>
                        </a:rPr>
                        <m:t>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−4,95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06B5557-8938-453F-A148-88A272ABE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49" y="3593147"/>
                <a:ext cx="1830681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3BB0F241-F260-4593-8734-8F5C38CB8212}"/>
              </a:ext>
            </a:extLst>
          </p:cNvPr>
          <p:cNvSpPr/>
          <p:nvPr/>
        </p:nvSpPr>
        <p:spPr>
          <a:xfrm>
            <a:off x="6857463" y="3678488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4E6EE98-8328-4663-947E-425D00A97876}"/>
                  </a:ext>
                </a:extLst>
              </p:cNvPr>
              <p:cNvSpPr txBox="1"/>
              <p:nvPr/>
            </p:nvSpPr>
            <p:spPr>
              <a:xfrm>
                <a:off x="4022887" y="4197735"/>
                <a:ext cx="1539837" cy="454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−4,95</m:t>
                              </m:r>
                            </m:num>
                            <m:den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C4E6EE98-8328-4663-947E-425D00A97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887" y="4197735"/>
                <a:ext cx="1539837" cy="454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E6EB651-2490-4D37-823F-3CA5AE1FE46E}"/>
                  </a:ext>
                </a:extLst>
              </p:cNvPr>
              <p:cNvSpPr txBox="1"/>
              <p:nvPr/>
            </p:nvSpPr>
            <p:spPr>
              <a:xfrm>
                <a:off x="5350239" y="4315693"/>
                <a:ext cx="106201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−0,99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DE6EB651-2490-4D37-823F-3CA5AE1FE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39" y="4315693"/>
                <a:ext cx="106201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1817DC0F-780C-4BFE-A50B-AFFF137DEC09}"/>
              </a:ext>
            </a:extLst>
          </p:cNvPr>
          <p:cNvSpPr/>
          <p:nvPr/>
        </p:nvSpPr>
        <p:spPr>
          <a:xfrm>
            <a:off x="6550263" y="4446947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0332C10-C4BF-460F-9AD5-424D0B2F7C01}"/>
              </a:ext>
            </a:extLst>
          </p:cNvPr>
          <p:cNvSpPr/>
          <p:nvPr/>
        </p:nvSpPr>
        <p:spPr>
          <a:xfrm>
            <a:off x="7080152" y="4288718"/>
            <a:ext cx="1226080" cy="454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F54DF017-9BEA-41DC-AFD1-624B70F31C3B}"/>
              </a:ext>
            </a:extLst>
          </p:cNvPr>
          <p:cNvGrpSpPr/>
          <p:nvPr/>
        </p:nvGrpSpPr>
        <p:grpSpPr>
          <a:xfrm>
            <a:off x="120648" y="1854210"/>
            <a:ext cx="264405" cy="308472"/>
            <a:chOff x="4968607" y="1564395"/>
            <a:chExt cx="264405" cy="308472"/>
          </a:xfrm>
        </p:grpSpPr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B4BB8E60-8DD1-47E2-BCAF-F8FBDB9D2B9F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35355F87-206C-4C50-ABD9-890296DB81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34AA423-815C-4BE9-A9DE-F6139E78E054}"/>
              </a:ext>
            </a:extLst>
          </p:cNvPr>
          <p:cNvSpPr txBox="1"/>
          <p:nvPr/>
        </p:nvSpPr>
        <p:spPr>
          <a:xfrm>
            <a:off x="6816963" y="4764787"/>
            <a:ext cx="210697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a) 0,10 </a:t>
            </a:r>
            <a:r>
              <a:rPr lang="pt-BR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CC84C9FD-F341-44B4-9140-BE47041E4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76514"/>
              </p:ext>
            </p:extLst>
          </p:nvPr>
        </p:nvGraphicFramePr>
        <p:xfrm>
          <a:off x="10086608" y="2888628"/>
          <a:ext cx="130850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220">
                  <a:extLst>
                    <a:ext uri="{9D8B030D-6E8A-4147-A177-3AD203B41FA5}">
                      <a16:colId xmlns:a16="http://schemas.microsoft.com/office/drawing/2014/main" val="643399176"/>
                    </a:ext>
                  </a:extLst>
                </a:gridCol>
                <a:gridCol w="569285">
                  <a:extLst>
                    <a:ext uri="{9D8B030D-6E8A-4147-A177-3AD203B41FA5}">
                      <a16:colId xmlns:a16="http://schemas.microsoft.com/office/drawing/2014/main" val="3310214906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507495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32,5%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93969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67,5%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577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3830342-9788-4E6D-8FB3-CB368351E6A9}"/>
                  </a:ext>
                </a:extLst>
              </p:cNvPr>
              <p:cNvSpPr txBox="1"/>
              <p:nvPr/>
            </p:nvSpPr>
            <p:spPr>
              <a:xfrm>
                <a:off x="1837133" y="4178976"/>
                <a:ext cx="1731628" cy="420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unc>
                            <m:func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−4,95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3830342-9788-4E6D-8FB3-CB368351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33" y="4178976"/>
                <a:ext cx="1731628" cy="4203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6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 animBg="1"/>
      <p:bldP spid="19" grpId="0"/>
      <p:bldP spid="21" grpId="0"/>
      <p:bldP spid="23" grpId="0"/>
      <p:bldP spid="25" grpId="0"/>
      <p:bldP spid="27" grpId="0"/>
      <p:bldP spid="28" grpId="0"/>
      <p:bldP spid="29" grpId="0" animBg="1"/>
      <p:bldP spid="31" grpId="0"/>
      <p:bldP spid="33" grpId="0"/>
      <p:bldP spid="34" grpId="0" animBg="1"/>
      <p:bldP spid="35" grpId="0" animBg="1"/>
      <p:bldP spid="4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2BEE8-82CB-4598-A8D1-BAC5923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Estatísticas da P2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D29A80-7A48-446A-ACBA-43A701EFDF4C}"/>
              </a:ext>
            </a:extLst>
          </p:cNvPr>
          <p:cNvSpPr txBox="1"/>
          <p:nvPr/>
        </p:nvSpPr>
        <p:spPr>
          <a:xfrm>
            <a:off x="357807" y="1799776"/>
            <a:ext cx="67354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9º Ano do Ensino Fundamental	663	17,71%</a:t>
            </a:r>
          </a:p>
          <a:p>
            <a:r>
              <a:rPr lang="pt-BR" sz="2000" dirty="0"/>
              <a:t>1º Ano do Ensino Médio		851	22,37%</a:t>
            </a:r>
          </a:p>
          <a:p>
            <a:r>
              <a:rPr lang="pt-BR" sz="2000" dirty="0"/>
              <a:t>2º Ano do Ensino Médio		1164	31,11%</a:t>
            </a:r>
          </a:p>
          <a:p>
            <a:r>
              <a:rPr lang="pt-BR" sz="2000" dirty="0"/>
              <a:t>3º Ano do Ensino Médio		1046	27,96%</a:t>
            </a:r>
          </a:p>
          <a:p>
            <a:r>
              <a:rPr lang="pt-BR" sz="2000" dirty="0"/>
              <a:t>4º Ano do Ensino Médio		16	0,43%</a:t>
            </a:r>
          </a:p>
          <a:p>
            <a:r>
              <a:rPr lang="pt-BR" sz="2000" dirty="0"/>
              <a:t>			     Total: 3741</a:t>
            </a:r>
            <a:r>
              <a:rPr lang="pt-BR" dirty="0"/>
              <a:t>	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81F9842-CF9A-43D4-AAD6-7DD5813AF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44663"/>
              </p:ext>
            </p:extLst>
          </p:nvPr>
        </p:nvGraphicFramePr>
        <p:xfrm>
          <a:off x="1055205" y="4401172"/>
          <a:ext cx="4842011" cy="1747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693">
                  <a:extLst>
                    <a:ext uri="{9D8B030D-6E8A-4147-A177-3AD203B41FA5}">
                      <a16:colId xmlns:a16="http://schemas.microsoft.com/office/drawing/2014/main" val="3959521666"/>
                    </a:ext>
                  </a:extLst>
                </a:gridCol>
                <a:gridCol w="1836625">
                  <a:extLst>
                    <a:ext uri="{9D8B030D-6E8A-4147-A177-3AD203B41FA5}">
                      <a16:colId xmlns:a16="http://schemas.microsoft.com/office/drawing/2014/main" val="856280538"/>
                    </a:ext>
                  </a:extLst>
                </a:gridCol>
                <a:gridCol w="1502693">
                  <a:extLst>
                    <a:ext uri="{9D8B030D-6E8A-4147-A177-3AD203B41FA5}">
                      <a16:colId xmlns:a16="http://schemas.microsoft.com/office/drawing/2014/main" val="4250359685"/>
                    </a:ext>
                  </a:extLst>
                </a:gridCol>
              </a:tblGrid>
              <a:tr h="582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Sexo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Total Alunos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dirty="0">
                          <a:effectLst/>
                        </a:rPr>
                        <a:t>%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063636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Masculino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2299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61,4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7378247"/>
                  </a:ext>
                </a:extLst>
              </a:tr>
              <a:tr h="5826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Feminino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1442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38,6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3782372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6EE2CB7-7936-4BE7-9363-BCFD803B9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71629"/>
              </p:ext>
            </p:extLst>
          </p:nvPr>
        </p:nvGraphicFramePr>
        <p:xfrm>
          <a:off x="6585296" y="232254"/>
          <a:ext cx="4450452" cy="6393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3027">
                  <a:extLst>
                    <a:ext uri="{9D8B030D-6E8A-4147-A177-3AD203B41FA5}">
                      <a16:colId xmlns:a16="http://schemas.microsoft.com/office/drawing/2014/main" val="3978157957"/>
                    </a:ext>
                  </a:extLst>
                </a:gridCol>
                <a:gridCol w="1246127">
                  <a:extLst>
                    <a:ext uri="{9D8B030D-6E8A-4147-A177-3AD203B41FA5}">
                      <a16:colId xmlns:a16="http://schemas.microsoft.com/office/drawing/2014/main" val="1191374936"/>
                    </a:ext>
                  </a:extLst>
                </a:gridCol>
                <a:gridCol w="961298">
                  <a:extLst>
                    <a:ext uri="{9D8B030D-6E8A-4147-A177-3AD203B41FA5}">
                      <a16:colId xmlns:a16="http://schemas.microsoft.com/office/drawing/2014/main" val="4157247000"/>
                    </a:ext>
                  </a:extLst>
                </a:gridCol>
              </a:tblGrid>
              <a:tr h="2283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Estado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Total Alunos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0" marR="7400" marT="7400" marB="0" anchor="ctr"/>
                </a:tc>
                <a:extLst>
                  <a:ext uri="{0D108BD9-81ED-4DB2-BD59-A6C34878D82A}">
                    <a16:rowId xmlns:a16="http://schemas.microsoft.com/office/drawing/2014/main" val="636293276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SÃO PAULO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38522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29235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0740867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139769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024175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37602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717803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224433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8748022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7512356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842683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383632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649786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36522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827144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0354008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517311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629368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099774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4761587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8473705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4212775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8392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549793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RONDÔNIA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5136251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556950"/>
                  </a:ext>
                </a:extLst>
              </a:tr>
              <a:tr h="22833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126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7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 Considere uma futura base lunar, construída no Mar da Tranquilidade, próxima ao local de pouso da Apolo 11, em 1969. O local está indicado na figura a seguir.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92B018-AD23-40E0-AFDA-40BB9204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31" y="1155549"/>
            <a:ext cx="4133779" cy="2981121"/>
          </a:xfrm>
          <a:prstGeom prst="rect">
            <a:avLst/>
          </a:prstGeom>
          <a:noFill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CF43BC6-4031-4B13-A347-825549DCAF5D}"/>
              </a:ext>
            </a:extLst>
          </p:cNvPr>
          <p:cNvSpPr txBox="1"/>
          <p:nvPr/>
        </p:nvSpPr>
        <p:spPr>
          <a:xfrm>
            <a:off x="120649" y="4426298"/>
            <a:ext cx="11072488" cy="21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oloque F (falso) ou V (verdadeiro) na frente de cada afirmação.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Os habitantes da base lunar verão as estrelas nascerem no horizonte leste e se porem no horizonte oeste da Lua.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Será noite na base lunar quando estiver ocorrendo um eclipse solar na Terra.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Por conta da Lua mostrar sempre quase a mesma face para a Terra, na base lunar a Terra será sempre vista em Fase Cheia.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Os habitantes da base lunar verão a Terra nascer e se pôr a cada mês solar.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As constelações no céu da Lua não terão as mesmas aparências como são vistas aqui na Terra.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A2C7177-5971-4392-AD44-DF88C0190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62081"/>
              </p:ext>
            </p:extLst>
          </p:nvPr>
        </p:nvGraphicFramePr>
        <p:xfrm>
          <a:off x="10100445" y="2431702"/>
          <a:ext cx="1296424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2395">
                  <a:extLst>
                    <a:ext uri="{9D8B030D-6E8A-4147-A177-3AD203B41FA5}">
                      <a16:colId xmlns:a16="http://schemas.microsoft.com/office/drawing/2014/main" val="2703325988"/>
                    </a:ext>
                  </a:extLst>
                </a:gridCol>
                <a:gridCol w="564029">
                  <a:extLst>
                    <a:ext uri="{9D8B030D-6E8A-4147-A177-3AD203B41FA5}">
                      <a16:colId xmlns:a16="http://schemas.microsoft.com/office/drawing/2014/main" val="1574878689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454241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10,2%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37308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24,4%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77950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28,8%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44646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23,6%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7367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8,0%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81612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13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8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11) Considere uma futura base lunar, construída no Mar da Tranquilidade, próxima ao local de pouso da Apolo 11, em 1969. O local está indicado na figura a seguir.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92B018-AD23-40E0-AFDA-40BB9204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88" y="3546210"/>
            <a:ext cx="4133779" cy="2981121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B4FBB8-DBF8-44A5-A92F-B95F793D4BDA}"/>
              </a:ext>
            </a:extLst>
          </p:cNvPr>
          <p:cNvSpPr txBox="1"/>
          <p:nvPr/>
        </p:nvSpPr>
        <p:spPr>
          <a:xfrm>
            <a:off x="97394" y="665543"/>
            <a:ext cx="914399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oloque F (falso) ou V (verdadeiro) na frente de cada afirmação.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CC1FC3-B6B0-4A89-A135-07B50D139E49}"/>
              </a:ext>
            </a:extLst>
          </p:cNvPr>
          <p:cNvSpPr txBox="1"/>
          <p:nvPr/>
        </p:nvSpPr>
        <p:spPr>
          <a:xfrm>
            <a:off x="97394" y="991914"/>
            <a:ext cx="905640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) Os habitantes da base lunar verão as estrelas nascerem no horizonte leste e se porem no horizonte oeste da Lua.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17E9ED-205C-4DB9-9379-5C68601F4652}"/>
              </a:ext>
            </a:extLst>
          </p:cNvPr>
          <p:cNvSpPr txBox="1"/>
          <p:nvPr/>
        </p:nvSpPr>
        <p:spPr>
          <a:xfrm>
            <a:off x="97394" y="1581755"/>
            <a:ext cx="9079656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afirmação “Os habitantes da base verão as estrelas nascerem no horizonte leste e se porem no horizonte oeste da Lua.” é VERDADEIRA, pois a Lua gira em torno do seu eixo no mesmo sentido da rotação da Terra, ou seja, de oeste para leste e, portanto, o sentido aparente de rotação das estrelas no céu da Lua será de leste para oeste.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E51A31D-95E8-4FEA-B3A1-F0BCC8A8AB44}"/>
              </a:ext>
            </a:extLst>
          </p:cNvPr>
          <p:cNvSpPr txBox="1"/>
          <p:nvPr/>
        </p:nvSpPr>
        <p:spPr>
          <a:xfrm>
            <a:off x="97394" y="2337730"/>
            <a:ext cx="689831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Será noite na base lunar quando estiver ocorrendo um eclipse solar na Terra.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F58970-C40A-4551-BCAF-99CC7F3DD5F3}"/>
              </a:ext>
            </a:extLst>
          </p:cNvPr>
          <p:cNvSpPr txBox="1"/>
          <p:nvPr/>
        </p:nvSpPr>
        <p:spPr>
          <a:xfrm>
            <a:off x="97394" y="2664101"/>
            <a:ext cx="9079655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“Será noite na base quando estiver ocorrendo um eclipse solar na Terra.” é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VERDADEIRA</a:t>
            </a:r>
            <a:r>
              <a:rPr lang="pt-BR" dirty="0"/>
              <a:t>, pois um eclipse solar ocorre com a Lua em sua fase Nova e, portanto, com o lado próximo não iluminado.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893A76-2E61-4FB6-9F34-BC417A76F799}"/>
              </a:ext>
            </a:extLst>
          </p:cNvPr>
          <p:cNvSpPr txBox="1"/>
          <p:nvPr/>
        </p:nvSpPr>
        <p:spPr>
          <a:xfrm>
            <a:off x="97394" y="3189565"/>
            <a:ext cx="7493228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) Por conta da Lua mostrar sempre quase a mesma face para a Terra, na base lunar a Terra será sempre vista em Fase Cheia.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87FAA4-3C30-4CB4-90D3-4E61E76972DB}"/>
              </a:ext>
            </a:extLst>
          </p:cNvPr>
          <p:cNvSpPr txBox="1"/>
          <p:nvPr/>
        </p:nvSpPr>
        <p:spPr>
          <a:xfrm>
            <a:off x="97394" y="3779406"/>
            <a:ext cx="763399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“Por conta da Lua mostrar sempre quase a mesma face para a Terra, na base lunar a Terra será sempre vista em Fase Cheia.” é FALSA, pois se da Terra vemos a Lua em fases, na Lua veremos a Terra em fases, também.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1653EFF-C542-434F-9C51-09E4B1F0D729}"/>
              </a:ext>
            </a:extLst>
          </p:cNvPr>
          <p:cNvSpPr txBox="1"/>
          <p:nvPr/>
        </p:nvSpPr>
        <p:spPr>
          <a:xfrm>
            <a:off x="97394" y="4535381"/>
            <a:ext cx="763399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Os habitantes da base lunar verão a Terra nascer e se pôr a cada mês solar.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F94F270-A8E9-4FFA-A78C-72EC6C6CEE6C}"/>
              </a:ext>
            </a:extLst>
          </p:cNvPr>
          <p:cNvSpPr txBox="1"/>
          <p:nvPr/>
        </p:nvSpPr>
        <p:spPr>
          <a:xfrm>
            <a:off x="97394" y="4861752"/>
            <a:ext cx="7633994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“Os habitantes da base verão a Terra nascer e se pôr a cada mês solar.” é FALSA, pois como a Lua exibe quase a mesma face para a Terra, a Terra está quase estacionária no céu desta base lunar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D236865-17E1-43E3-B22D-C23B0A1D809F}"/>
              </a:ext>
            </a:extLst>
          </p:cNvPr>
          <p:cNvSpPr txBox="1"/>
          <p:nvPr/>
        </p:nvSpPr>
        <p:spPr>
          <a:xfrm>
            <a:off x="97394" y="5387216"/>
            <a:ext cx="763399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) As constelações no céu da Lua não terão as mesmas aparências como são vistas aqui na Terra.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19F5010-17CD-4D7B-8317-0B03714BE593}"/>
              </a:ext>
            </a:extLst>
          </p:cNvPr>
          <p:cNvSpPr txBox="1"/>
          <p:nvPr/>
        </p:nvSpPr>
        <p:spPr>
          <a:xfrm>
            <a:off x="97394" y="5977061"/>
            <a:ext cx="7469974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“As constelações no céu da Lua não terão as mesmas aparências como são vistas aqui na Terra.” é FALSA, pois a distância às estrelas é muitíssimo maior do que a distância Terra-Lua, de forma que as constelações serão as mesmas de como vistas na Terra.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12AA480-1329-4F1D-88E2-0E00F60CF9FA}"/>
              </a:ext>
            </a:extLst>
          </p:cNvPr>
          <p:cNvSpPr txBox="1"/>
          <p:nvPr/>
        </p:nvSpPr>
        <p:spPr>
          <a:xfrm>
            <a:off x="200679" y="1001133"/>
            <a:ext cx="32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C8FBBF-9A63-4671-B817-CCE965E77DAC}"/>
              </a:ext>
            </a:extLst>
          </p:cNvPr>
          <p:cNvSpPr txBox="1"/>
          <p:nvPr/>
        </p:nvSpPr>
        <p:spPr>
          <a:xfrm>
            <a:off x="200679" y="2345743"/>
            <a:ext cx="32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85FC607-21B3-4715-90DD-48B7280B286A}"/>
              </a:ext>
            </a:extLst>
          </p:cNvPr>
          <p:cNvSpPr txBox="1"/>
          <p:nvPr/>
        </p:nvSpPr>
        <p:spPr>
          <a:xfrm>
            <a:off x="211696" y="3207069"/>
            <a:ext cx="32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6FAB46E-80AD-44A6-9F2A-91972967B939}"/>
              </a:ext>
            </a:extLst>
          </p:cNvPr>
          <p:cNvSpPr txBox="1"/>
          <p:nvPr/>
        </p:nvSpPr>
        <p:spPr>
          <a:xfrm>
            <a:off x="222713" y="4533767"/>
            <a:ext cx="32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788A4E0-7DA5-4B6D-8749-3D40A2B3C59B}"/>
              </a:ext>
            </a:extLst>
          </p:cNvPr>
          <p:cNvSpPr txBox="1"/>
          <p:nvPr/>
        </p:nvSpPr>
        <p:spPr>
          <a:xfrm>
            <a:off x="212572" y="5387705"/>
            <a:ext cx="32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806"/>
            <a:ext cx="9144000" cy="60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12) A magnitude aparente total de um sistema estelar triplo não resolvido (ou seja, com as três estrelas tão próximas umas das outras que não podem ser observadas individualmente da Terra) é </a:t>
            </a:r>
            <a:r>
              <a:rPr lang="pt-BR" sz="16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𝑚</a:t>
            </a:r>
            <a:r>
              <a:rPr lang="pt-BR" sz="1600" b="1" baseline="-25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t𝑜𝑡𝑎𝑙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0,0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D97BA6-8F74-41A8-81E7-797437B3DDD3}"/>
              </a:ext>
            </a:extLst>
          </p:cNvPr>
          <p:cNvSpPr txBox="1"/>
          <p:nvPr/>
        </p:nvSpPr>
        <p:spPr>
          <a:xfrm>
            <a:off x="120649" y="664741"/>
            <a:ext cx="9144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Sabendo que as magnitudes de dois dos três componentes são, respectivamente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pt-BR" sz="16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1,0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2,0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marque a opção que traz, aproximadamente, a magnitude aparente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terceiro componente.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ED4C9-88EE-4BB8-BC4E-E8418100ED9C}"/>
              </a:ext>
            </a:extLst>
          </p:cNvPr>
          <p:cNvSpPr txBox="1"/>
          <p:nvPr/>
        </p:nvSpPr>
        <p:spPr>
          <a:xfrm>
            <a:off x="120649" y="1270676"/>
            <a:ext cx="990600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+0,88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-3,00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-0,48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+0,70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+3,00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44EFA62-AFD0-433B-B06B-CD255EF01B69}"/>
              </a:ext>
            </a:extLst>
          </p:cNvPr>
          <p:cNvSpPr txBox="1"/>
          <p:nvPr/>
        </p:nvSpPr>
        <p:spPr>
          <a:xfrm>
            <a:off x="962025" y="1455290"/>
            <a:ext cx="8302624" cy="9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geral, dado qualquer número de estrelas, seus fluxos podem ser somados para se obter sua magnitude total.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Pode-se mostrar que no caso de "n" estrelas a fórmula geral é: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5D7C91-1495-4D4E-9907-891F0AB01993}"/>
                  </a:ext>
                </a:extLst>
              </p:cNvPr>
              <p:cNvSpPr txBox="1"/>
              <p:nvPr/>
            </p:nvSpPr>
            <p:spPr>
              <a:xfrm>
                <a:off x="2114550" y="2584664"/>
                <a:ext cx="5362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=−2,5</m:t>
                      </m:r>
                      <m:func>
                        <m:func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−0,4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t-BR" sz="1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−0,4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pt-BR" sz="1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 ⋯+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−0,4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C5D7C91-1495-4D4E-9907-891F0AB0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0" y="2584664"/>
                <a:ext cx="5362575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A405BE69-76D2-46FA-89E1-8360FDB77EF3}"/>
              </a:ext>
            </a:extLst>
          </p:cNvPr>
          <p:cNvSpPr txBox="1"/>
          <p:nvPr/>
        </p:nvSpPr>
        <p:spPr>
          <a:xfrm>
            <a:off x="120649" y="3169787"/>
            <a:ext cx="206692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 caso, temos: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5F72B3-4B61-4297-80EC-2E4793CCC02A}"/>
                  </a:ext>
                </a:extLst>
              </p:cNvPr>
              <p:cNvSpPr txBox="1"/>
              <p:nvPr/>
            </p:nvSpPr>
            <p:spPr>
              <a:xfrm>
                <a:off x="1895475" y="3172897"/>
                <a:ext cx="14763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=0,0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15F72B3-4B61-4297-80EC-2E4793CCC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75" y="3172897"/>
                <a:ext cx="147637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6C537EF-494E-4B12-BD19-1CA059C90ED7}"/>
                  </a:ext>
                </a:extLst>
              </p:cNvPr>
              <p:cNvSpPr txBox="1"/>
              <p:nvPr/>
            </p:nvSpPr>
            <p:spPr>
              <a:xfrm>
                <a:off x="543718" y="3856846"/>
                <a:ext cx="31138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−0,4</m:t>
                          </m:r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−0,8</m:t>
                          </m:r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−0,4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6C537EF-494E-4B12-BD19-1CA059C90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8" y="3856846"/>
                <a:ext cx="311388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F2C0DF-B324-41A0-B8C5-EB2C46C4D0DB}"/>
                  </a:ext>
                </a:extLst>
              </p:cNvPr>
              <p:cNvSpPr txBox="1"/>
              <p:nvPr/>
            </p:nvSpPr>
            <p:spPr>
              <a:xfrm>
                <a:off x="3190875" y="3172897"/>
                <a:ext cx="43338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−2,5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−0,4×1,0</m:t>
                                  </m:r>
                                </m:sup>
                              </m:s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−0,4×2,0</m:t>
                                  </m:r>
                                </m:sup>
                              </m:s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−0,4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5F2C0DF-B324-41A0-B8C5-EB2C46C4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75" y="3172897"/>
                <a:ext cx="4333875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EA5FB5-D259-4F75-8C1C-57312CE07575}"/>
                  </a:ext>
                </a:extLst>
              </p:cNvPr>
              <p:cNvSpPr txBox="1"/>
              <p:nvPr/>
            </p:nvSpPr>
            <p:spPr>
              <a:xfrm>
                <a:off x="4276725" y="3837796"/>
                <a:ext cx="41052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−0,4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=1−0,3981−0,1585=0,4434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7AEA5FB5-D259-4F75-8C1C-57312CE0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25" y="3837796"/>
                <a:ext cx="4105275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5AE4F6C-082E-4D1F-A079-18DEB457F8D2}"/>
                  </a:ext>
                </a:extLst>
              </p:cNvPr>
              <p:cNvSpPr txBox="1"/>
              <p:nvPr/>
            </p:nvSpPr>
            <p:spPr>
              <a:xfrm>
                <a:off x="323850" y="4601055"/>
                <a:ext cx="272415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−0,4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0,4434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5AE4F6C-082E-4D1F-A079-18DEB457F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4601055"/>
                <a:ext cx="2724150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EC2B669-0871-4D89-BB20-E5E40A1AA5E5}"/>
                  </a:ext>
                </a:extLst>
              </p:cNvPr>
              <p:cNvSpPr txBox="1"/>
              <p:nvPr/>
            </p:nvSpPr>
            <p:spPr>
              <a:xfrm>
                <a:off x="3590925" y="459153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−0,4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=−0,3532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2EC2B669-0871-4D89-BB20-E5E40A1AA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25" y="4591530"/>
                <a:ext cx="19050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EF125197-44D2-4697-AB19-E3FFA2C3A609}"/>
                  </a:ext>
                </a:extLst>
              </p:cNvPr>
              <p:cNvSpPr txBox="1"/>
              <p:nvPr/>
            </p:nvSpPr>
            <p:spPr>
              <a:xfrm>
                <a:off x="6132513" y="4532177"/>
                <a:ext cx="15049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1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=0,883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EF125197-44D2-4697-AB19-E3FFA2C3A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13" y="4532177"/>
                <a:ext cx="15049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2D4EA8FB-4587-4482-94D4-C71FDD3583A9}"/>
              </a:ext>
            </a:extLst>
          </p:cNvPr>
          <p:cNvSpPr/>
          <p:nvPr/>
        </p:nvSpPr>
        <p:spPr>
          <a:xfrm>
            <a:off x="3895329" y="3936622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80F27C6E-25C3-457D-B5E8-E87EFDF37E2B}"/>
              </a:ext>
            </a:extLst>
          </p:cNvPr>
          <p:cNvSpPr/>
          <p:nvPr/>
        </p:nvSpPr>
        <p:spPr>
          <a:xfrm>
            <a:off x="6096000" y="4505054"/>
            <a:ext cx="1541462" cy="454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2EB102E-95D0-42E2-8477-7E2029B1E553}"/>
              </a:ext>
            </a:extLst>
          </p:cNvPr>
          <p:cNvGrpSpPr/>
          <p:nvPr/>
        </p:nvGrpSpPr>
        <p:grpSpPr>
          <a:xfrm>
            <a:off x="120648" y="1301760"/>
            <a:ext cx="264405" cy="308472"/>
            <a:chOff x="4968607" y="1564395"/>
            <a:chExt cx="264405" cy="308472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5CF32ECB-2444-4713-A865-457B4D9D9DAD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5A96A115-979F-4400-AE69-5F4F7BDA7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BACBC9E1-7EC2-4466-B996-1B28210A5160}"/>
              </a:ext>
            </a:extLst>
          </p:cNvPr>
          <p:cNvSpPr/>
          <p:nvPr/>
        </p:nvSpPr>
        <p:spPr>
          <a:xfrm>
            <a:off x="3105150" y="4694131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CC3D2326-7762-4978-91CD-553F1ED0B192}"/>
              </a:ext>
            </a:extLst>
          </p:cNvPr>
          <p:cNvSpPr/>
          <p:nvPr/>
        </p:nvSpPr>
        <p:spPr>
          <a:xfrm>
            <a:off x="5581650" y="4678743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A79BE08-9FA3-447A-9F06-FD2A12376231}"/>
              </a:ext>
            </a:extLst>
          </p:cNvPr>
          <p:cNvSpPr txBox="1"/>
          <p:nvPr/>
        </p:nvSpPr>
        <p:spPr>
          <a:xfrm>
            <a:off x="6070599" y="4986532"/>
            <a:ext cx="1592263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Resposta: a) 0,88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142F406-20AB-40FA-B849-0FD3D49BF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702729"/>
              </p:ext>
            </p:extLst>
          </p:nvPr>
        </p:nvGraphicFramePr>
        <p:xfrm>
          <a:off x="10096500" y="2923218"/>
          <a:ext cx="136663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057">
                  <a:extLst>
                    <a:ext uri="{9D8B030D-6E8A-4147-A177-3AD203B41FA5}">
                      <a16:colId xmlns:a16="http://schemas.microsoft.com/office/drawing/2014/main" val="3235100702"/>
                    </a:ext>
                  </a:extLst>
                </a:gridCol>
                <a:gridCol w="594573">
                  <a:extLst>
                    <a:ext uri="{9D8B030D-6E8A-4147-A177-3AD203B41FA5}">
                      <a16:colId xmlns:a16="http://schemas.microsoft.com/office/drawing/2014/main" val="810361354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08406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02244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83,6%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86640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1BEA98B-1068-4C06-AC10-BE1E44B33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7132"/>
              </p:ext>
            </p:extLst>
          </p:nvPr>
        </p:nvGraphicFramePr>
        <p:xfrm>
          <a:off x="9952381" y="3670852"/>
          <a:ext cx="1841673" cy="365760"/>
        </p:xfrm>
        <a:graphic>
          <a:graphicData uri="http://schemas.openxmlformats.org/drawingml/2006/table">
            <a:tbl>
              <a:tblPr/>
              <a:tblGrid>
                <a:gridCol w="1841673">
                  <a:extLst>
                    <a:ext uri="{9D8B030D-6E8A-4147-A177-3AD203B41FA5}">
                      <a16:colId xmlns:a16="http://schemas.microsoft.com/office/drawing/2014/main" val="4139290871"/>
                    </a:ext>
                  </a:extLst>
                </a:gridCol>
              </a:tblGrid>
              <a:tr h="265044">
                <a:tc>
                  <a:txBody>
                    <a:bodyPr/>
                    <a:lstStyle/>
                    <a:p>
                      <a:r>
                        <a:rPr lang="pt-BR" dirty="0"/>
                        <a:t>Menos acertada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83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 animBg="1"/>
      <p:bldP spid="30" grpId="0" animBg="1"/>
      <p:bldP spid="34" grpId="0" animBg="1"/>
      <p:bldP spid="35" grpId="0" animBg="1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90586"/>
            <a:ext cx="914400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13) Marque a opção que traz os nomes dos planetas que não podem ser ocultados pela Lua Cheia.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2102BF-4D98-4978-895B-F4AB0C03D7F0}"/>
              </a:ext>
            </a:extLst>
          </p:cNvPr>
          <p:cNvSpPr txBox="1"/>
          <p:nvPr/>
        </p:nvSpPr>
        <p:spPr>
          <a:xfrm>
            <a:off x="261191" y="1057942"/>
            <a:ext cx="2490349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Vênus e Mercúrio.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Vênus e Marte.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Marte e Júpiter.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Júpiter e Saturno.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Urano e Netuno.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13F389-9595-4F61-AA7C-8376F123F41A}"/>
              </a:ext>
            </a:extLst>
          </p:cNvPr>
          <p:cNvSpPr txBox="1"/>
          <p:nvPr/>
        </p:nvSpPr>
        <p:spPr>
          <a:xfrm>
            <a:off x="261191" y="4898216"/>
            <a:ext cx="11669617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Resposta: a) Vênus e Mercúrio.</a:t>
            </a:r>
            <a:endParaRPr lang="pt-B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verdade, sendo planetas internos, Vênus e Mercúrio são observáveis da Terra apenas na direção do Sol (elongação máxima, respectivamente, de 46° e 28°).</a:t>
            </a:r>
            <a:endParaRPr lang="pt-B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Lua Cheia, no entanto, está sempre em oposição, ou seja, Sol, Terra, Lua, nesta ordem. Vênus e Mercúrio, portanto, nunca são observáveis na mesma direção da Lua Cheia, que só pode ocultar os planetas externos.</a:t>
            </a:r>
            <a:endParaRPr lang="pt-BR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CA41796-B071-40C5-8EAF-698A66B22903}"/>
              </a:ext>
            </a:extLst>
          </p:cNvPr>
          <p:cNvGrpSpPr/>
          <p:nvPr/>
        </p:nvGrpSpPr>
        <p:grpSpPr>
          <a:xfrm>
            <a:off x="261191" y="1067239"/>
            <a:ext cx="264405" cy="308472"/>
            <a:chOff x="4968607" y="1564395"/>
            <a:chExt cx="264405" cy="30847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C7CD4F0F-8436-46F6-B87A-BE214483F05B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33482A7-9610-4AA1-94F8-BD47FC78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2CA1FC1-4484-4908-9A40-F936E98EF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53603"/>
              </p:ext>
            </p:extLst>
          </p:nvPr>
        </p:nvGraphicFramePr>
        <p:xfrm>
          <a:off x="9921594" y="2674764"/>
          <a:ext cx="1369257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541">
                  <a:extLst>
                    <a:ext uri="{9D8B030D-6E8A-4147-A177-3AD203B41FA5}">
                      <a16:colId xmlns:a16="http://schemas.microsoft.com/office/drawing/2014/main" val="1701747024"/>
                    </a:ext>
                  </a:extLst>
                </a:gridCol>
                <a:gridCol w="595716">
                  <a:extLst>
                    <a:ext uri="{9D8B030D-6E8A-4147-A177-3AD203B41FA5}">
                      <a16:colId xmlns:a16="http://schemas.microsoft.com/office/drawing/2014/main" val="690668001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58227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34,6%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4416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65,4%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967753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EF9DC7AC-ACF6-4573-AAEC-AF58281F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667975"/>
            <a:ext cx="4753537" cy="429014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77DD486-779F-45FD-BE33-8969132601B9}"/>
              </a:ext>
            </a:extLst>
          </p:cNvPr>
          <p:cNvSpPr/>
          <p:nvPr/>
        </p:nvSpPr>
        <p:spPr>
          <a:xfrm>
            <a:off x="6856002" y="3670016"/>
            <a:ext cx="901148" cy="13748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imagem a seguir mostra o trânsito da Estação Espacial Internacional (ISS) pelo disco do Sol. A foto foi tirada por Carl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Huster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em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Changzhou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China, no dia 3 de novembro de 2016.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CC4CFF0-3145-47EB-9B8C-09109D077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6" y="843382"/>
            <a:ext cx="2879725" cy="28797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53108C-07CB-40A9-8312-B143D360CA03}"/>
              </a:ext>
            </a:extLst>
          </p:cNvPr>
          <p:cNvSpPr txBox="1"/>
          <p:nvPr/>
        </p:nvSpPr>
        <p:spPr>
          <a:xfrm>
            <a:off x="120648" y="3917099"/>
            <a:ext cx="91439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 que neste dia o diâmetro aparente do Sol (</a:t>
            </a:r>
            <a:r>
              <a:rPr lang="pt-BR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16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era de 32 minutos de arco, que a ISS se encontrava a uma altura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346 km, viajando à velocidade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27.700 km/h.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8C45B0-9C55-438D-A2F3-80B9D9E0B98F}"/>
              </a:ext>
            </a:extLst>
          </p:cNvPr>
          <p:cNvSpPr txBox="1"/>
          <p:nvPr/>
        </p:nvSpPr>
        <p:spPr>
          <a:xfrm>
            <a:off x="164716" y="4491587"/>
            <a:ext cx="6097836" cy="2046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Marque a opção que traz a duração aproximada do trânsito.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0,4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1,4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14,0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1,2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3,2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BD66464-30E7-492A-B646-718CA4C99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310513"/>
              </p:ext>
            </p:extLst>
          </p:nvPr>
        </p:nvGraphicFramePr>
        <p:xfrm>
          <a:off x="9916178" y="2899953"/>
          <a:ext cx="137467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601">
                  <a:extLst>
                    <a:ext uri="{9D8B030D-6E8A-4147-A177-3AD203B41FA5}">
                      <a16:colId xmlns:a16="http://schemas.microsoft.com/office/drawing/2014/main" val="3363049858"/>
                    </a:ext>
                  </a:extLst>
                </a:gridCol>
                <a:gridCol w="598073">
                  <a:extLst>
                    <a:ext uri="{9D8B030D-6E8A-4147-A177-3AD203B41FA5}">
                      <a16:colId xmlns:a16="http://schemas.microsoft.com/office/drawing/2014/main" val="4232083907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875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21,5%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31314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78,5%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07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78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imagem a seguir mostra o trânsito da Estação Espacial Internacional (ISS) pelo disco do Sol. A foto foi tirada por Carl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Huster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em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Changzhou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China, no dia 3 de novembro de 2016.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53108C-07CB-40A9-8312-B143D360CA03}"/>
              </a:ext>
            </a:extLst>
          </p:cNvPr>
          <p:cNvSpPr txBox="1"/>
          <p:nvPr/>
        </p:nvSpPr>
        <p:spPr>
          <a:xfrm>
            <a:off x="120649" y="665543"/>
            <a:ext cx="91439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 que neste dia o diâmetro aparente do Sol (</a:t>
            </a:r>
            <a:r>
              <a:rPr lang="pt-BR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t-BR" sz="16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era de 32 minutos de arco, que a ISS se encontrava a uma altura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346 km, viajando à velocidade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27.700 km/h.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78C45B0-9C55-438D-A2F3-80B9D9E0B98F}"/>
              </a:ext>
            </a:extLst>
          </p:cNvPr>
          <p:cNvSpPr txBox="1"/>
          <p:nvPr/>
        </p:nvSpPr>
        <p:spPr>
          <a:xfrm>
            <a:off x="117895" y="1651840"/>
            <a:ext cx="907380" cy="1705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0,4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1,4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14,0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1,2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3,2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E1C893-3F50-4330-8413-FD6B91D6195B}"/>
              </a:ext>
            </a:extLst>
          </p:cNvPr>
          <p:cNvSpPr txBox="1"/>
          <p:nvPr/>
        </p:nvSpPr>
        <p:spPr>
          <a:xfrm>
            <a:off x="117895" y="1273082"/>
            <a:ext cx="528037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Marque a opção que traz a duração aproximada do trânsito.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11A18E-9ED9-41C6-86FD-679F341784DF}"/>
              </a:ext>
            </a:extLst>
          </p:cNvPr>
          <p:cNvSpPr txBox="1"/>
          <p:nvPr/>
        </p:nvSpPr>
        <p:spPr>
          <a:xfrm>
            <a:off x="1025275" y="1651840"/>
            <a:ext cx="723929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tempo de trânsito será o tempo que a ISS precisa para cobrir o diâmetro aparente do Sol a 346 km de altura, viajando a 27.700 km/h.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9DA6380-D4E2-40FC-96E2-4CE8900E61FE}"/>
              </a:ext>
            </a:extLst>
          </p:cNvPr>
          <p:cNvSpPr txBox="1"/>
          <p:nvPr/>
        </p:nvSpPr>
        <p:spPr>
          <a:xfrm>
            <a:off x="1025273" y="2224690"/>
            <a:ext cx="427383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diâmetro aparente do Sol em radianos é: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8105602-982E-422C-8A4B-1920310A353B}"/>
                  </a:ext>
                </a:extLst>
              </p:cNvPr>
              <p:cNvSpPr txBox="1"/>
              <p:nvPr/>
            </p:nvSpPr>
            <p:spPr>
              <a:xfrm>
                <a:off x="1594691" y="2619606"/>
                <a:ext cx="2162061" cy="5692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𝑆𝑜𝑙</m:t>
                          </m:r>
                        </m:sub>
                      </m:sSub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8105602-982E-422C-8A4B-1920310A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691" y="2619606"/>
                <a:ext cx="2162061" cy="569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84AA68D-B702-461A-B937-4841F72D6EA8}"/>
                  </a:ext>
                </a:extLst>
              </p:cNvPr>
              <p:cNvSpPr txBox="1"/>
              <p:nvPr/>
            </p:nvSpPr>
            <p:spPr>
              <a:xfrm>
                <a:off x="3245137" y="2756992"/>
                <a:ext cx="216206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≅9,3×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84AA68D-B702-461A-B937-4841F72D6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37" y="2756992"/>
                <a:ext cx="216206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5F045B3B-7A78-486D-BDC8-935213213F16}"/>
              </a:ext>
            </a:extLst>
          </p:cNvPr>
          <p:cNvSpPr txBox="1"/>
          <p:nvPr/>
        </p:nvSpPr>
        <p:spPr>
          <a:xfrm>
            <a:off x="117895" y="3474888"/>
            <a:ext cx="3616823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distância l percorrida pela ISS será: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3CE1480-B9F7-4380-8BDB-6D6DD579DB1E}"/>
                  </a:ext>
                </a:extLst>
              </p:cNvPr>
              <p:cNvSpPr txBox="1"/>
              <p:nvPr/>
            </p:nvSpPr>
            <p:spPr>
              <a:xfrm>
                <a:off x="3339790" y="3506962"/>
                <a:ext cx="13528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𝑆𝑜𝑙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3CE1480-B9F7-4380-8BDB-6D6DD579D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790" y="3506962"/>
                <a:ext cx="135285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5249ACD-1E25-4C51-9924-3DD16414D664}"/>
                  </a:ext>
                </a:extLst>
              </p:cNvPr>
              <p:cNvSpPr txBox="1"/>
              <p:nvPr/>
            </p:nvSpPr>
            <p:spPr>
              <a:xfrm>
                <a:off x="4536195" y="3506962"/>
                <a:ext cx="265781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=346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×9,3×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5249ACD-1E25-4C51-9924-3DD16414D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95" y="3506962"/>
                <a:ext cx="265781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83D093D-BE6A-407A-8AB4-A82A6356CFF6}"/>
                  </a:ext>
                </a:extLst>
              </p:cNvPr>
              <p:cNvSpPr txBox="1"/>
              <p:nvPr/>
            </p:nvSpPr>
            <p:spPr>
              <a:xfrm>
                <a:off x="7204192" y="3506962"/>
                <a:ext cx="106037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≅3,2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83D093D-BE6A-407A-8AB4-A82A6356C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192" y="3506962"/>
                <a:ext cx="106037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>
            <a:extLst>
              <a:ext uri="{FF2B5EF4-FFF2-40B4-BE49-F238E27FC236}">
                <a16:creationId xmlns:a16="http://schemas.microsoft.com/office/drawing/2014/main" id="{EC4964EF-7D7A-48C7-BB24-A7CF1E182CB4}"/>
              </a:ext>
            </a:extLst>
          </p:cNvPr>
          <p:cNvSpPr txBox="1"/>
          <p:nvPr/>
        </p:nvSpPr>
        <p:spPr>
          <a:xfrm>
            <a:off x="113274" y="4042597"/>
            <a:ext cx="274009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velocidade v da ISS é de: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6D7AEFC-3BC6-44B8-8829-DCECF1B23A83}"/>
                  </a:ext>
                </a:extLst>
              </p:cNvPr>
              <p:cNvSpPr txBox="1"/>
              <p:nvPr/>
            </p:nvSpPr>
            <p:spPr>
              <a:xfrm>
                <a:off x="2523432" y="3934174"/>
                <a:ext cx="1773145" cy="601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27700</m:t>
                          </m:r>
                          <m:r>
                            <a:rPr lang="pt-BR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type m:val="lin"/>
                              <m:ctrlP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pt-BR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3600 </m:t>
                          </m:r>
                          <m:f>
                            <m:fPr>
                              <m:type m:val="lin"/>
                              <m:ctrlP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96D7AEFC-3BC6-44B8-8829-DCECF1B23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32" y="3934174"/>
                <a:ext cx="1773145" cy="6014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98ED531-AE4E-4EAC-857F-1214B549B9CD}"/>
                  </a:ext>
                </a:extLst>
              </p:cNvPr>
              <p:cNvSpPr txBox="1"/>
              <p:nvPr/>
            </p:nvSpPr>
            <p:spPr>
              <a:xfrm>
                <a:off x="4281435" y="4064631"/>
                <a:ext cx="13468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≅7,7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type m:val="li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98ED531-AE4E-4EAC-857F-1214B549B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35" y="4064631"/>
                <a:ext cx="1346812" cy="338554"/>
              </a:xfrm>
              <a:prstGeom prst="rect">
                <a:avLst/>
              </a:prstGeom>
              <a:blipFill>
                <a:blip r:embed="rId9"/>
                <a:stretch>
                  <a:fillRect t="-103636" r="-28959" b="-16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809242-9243-48C2-9A97-E4A515499B47}"/>
              </a:ext>
            </a:extLst>
          </p:cNvPr>
          <p:cNvSpPr txBox="1"/>
          <p:nvPr/>
        </p:nvSpPr>
        <p:spPr>
          <a:xfrm>
            <a:off x="120649" y="4605146"/>
            <a:ext cx="485897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tempo que a ISS demora para percorrer 3,2 km será: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56CF92E-5C10-4C4E-B341-865482596A37}"/>
                  </a:ext>
                </a:extLst>
              </p:cNvPr>
              <p:cNvSpPr txBox="1"/>
              <p:nvPr/>
            </p:nvSpPr>
            <p:spPr>
              <a:xfrm>
                <a:off x="6654356" y="4596884"/>
                <a:ext cx="95128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≅0,4 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456CF92E-5C10-4C4E-B341-86548259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356" y="4596884"/>
                <a:ext cx="951286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ACD15EB0-5B7E-4D6E-8436-9F9BC73394B9}"/>
                  </a:ext>
                </a:extLst>
              </p:cNvPr>
              <p:cNvSpPr txBox="1"/>
              <p:nvPr/>
            </p:nvSpPr>
            <p:spPr>
              <a:xfrm>
                <a:off x="4702287" y="4453163"/>
                <a:ext cx="907380" cy="559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ACD15EB0-5B7E-4D6E-8436-9F9BC7339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87" y="4453163"/>
                <a:ext cx="907380" cy="5598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DEC3DD73-7C98-40C0-8E1F-604615535EB8}"/>
                  </a:ext>
                </a:extLst>
              </p:cNvPr>
              <p:cNvSpPr txBox="1"/>
              <p:nvPr/>
            </p:nvSpPr>
            <p:spPr>
              <a:xfrm>
                <a:off x="5374317" y="4458717"/>
                <a:ext cx="1498159" cy="592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3,2 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7,7 </m:t>
                          </m:r>
                          <m:f>
                            <m:fPr>
                              <m:type m:val="li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DEC3DD73-7C98-40C0-8E1F-604615535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317" y="4458717"/>
                <a:ext cx="1498159" cy="5928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E46EB35A-123B-4E0D-ABE0-D9A5366BB1CB}"/>
              </a:ext>
            </a:extLst>
          </p:cNvPr>
          <p:cNvSpPr/>
          <p:nvPr/>
        </p:nvSpPr>
        <p:spPr>
          <a:xfrm>
            <a:off x="6729845" y="4527966"/>
            <a:ext cx="814661" cy="454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F5581E1-14CE-415E-BE06-84D168A2ABB8}"/>
              </a:ext>
            </a:extLst>
          </p:cNvPr>
          <p:cNvSpPr txBox="1"/>
          <p:nvPr/>
        </p:nvSpPr>
        <p:spPr>
          <a:xfrm>
            <a:off x="6383268" y="5001171"/>
            <a:ext cx="165044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Resposta: a) 0,4 s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01B52B33-2058-4A27-B6E2-4D2EF0BE7C02}"/>
              </a:ext>
            </a:extLst>
          </p:cNvPr>
          <p:cNvGrpSpPr/>
          <p:nvPr/>
        </p:nvGrpSpPr>
        <p:grpSpPr>
          <a:xfrm>
            <a:off x="140004" y="1695208"/>
            <a:ext cx="264405" cy="308472"/>
            <a:chOff x="4968607" y="1564395"/>
            <a:chExt cx="264405" cy="308472"/>
          </a:xfrm>
        </p:grpSpPr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09B8388A-83A2-4C4C-A3B3-381E0E35DDF5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573B4DAE-A488-44FD-A00F-CF095DEEC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3C6B284-3318-4173-939C-A0B5D47B9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97" y="1387570"/>
            <a:ext cx="3465576" cy="50932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B1A0A8-BE4F-495C-AA33-680F43E29711}"/>
              </a:ext>
            </a:extLst>
          </p:cNvPr>
          <p:cNvSpPr txBox="1"/>
          <p:nvPr/>
        </p:nvSpPr>
        <p:spPr>
          <a:xfrm>
            <a:off x="10042864" y="3691411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0F5866E-8C61-4FDA-A51F-71025B0ABBE2}"/>
              </a:ext>
            </a:extLst>
          </p:cNvPr>
          <p:cNvSpPr txBox="1"/>
          <p:nvPr/>
        </p:nvSpPr>
        <p:spPr>
          <a:xfrm>
            <a:off x="10474052" y="5386887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</a:t>
            </a:r>
            <a:endParaRPr lang="pt-B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8" grpId="0" animBg="1"/>
      <p:bldP spid="40" grpId="0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80508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figura representa a órbita relativa de uma estrela binária. Uma estrela de massa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move-se ao redor de uma estrela de massa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no sentido indicado. O eixo maior da elipse está alinhado na direção do observador e está no plano do diagrama.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0DCC1A-F3E2-4980-BEB5-BB9114178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07" y="1035095"/>
            <a:ext cx="4442810" cy="30411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6F7055-A176-41F4-8264-E9D760C80BAE}"/>
              </a:ext>
            </a:extLst>
          </p:cNvPr>
          <p:cNvSpPr txBox="1"/>
          <p:nvPr/>
        </p:nvSpPr>
        <p:spPr>
          <a:xfrm>
            <a:off x="120649" y="4370067"/>
            <a:ext cx="11314859" cy="217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acordo com o observador, marque F (falso) ou V (verdadeiro) na frente de cada afirmação.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) No ponto 4, a velocidade tangencial da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máxima.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) No ponto 5 teremos linhas espectrais da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deslocados para o azul.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) Nos pontos 3 e 5, 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irá apresentar espectros idênticos, sem deslocamentos.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) No ponto 1, a velocidade radial da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máxima.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) Nos pontos 2 e 3, teremos linhas espectrais da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deslocados para o azul.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A1245F-A079-49CF-B4F8-CB8A3C8F7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78767"/>
              </p:ext>
            </p:extLst>
          </p:nvPr>
        </p:nvGraphicFramePr>
        <p:xfrm>
          <a:off x="9965635" y="2579108"/>
          <a:ext cx="1469873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382">
                  <a:extLst>
                    <a:ext uri="{9D8B030D-6E8A-4147-A177-3AD203B41FA5}">
                      <a16:colId xmlns:a16="http://schemas.microsoft.com/office/drawing/2014/main" val="2096382908"/>
                    </a:ext>
                  </a:extLst>
                </a:gridCol>
                <a:gridCol w="639491">
                  <a:extLst>
                    <a:ext uri="{9D8B030D-6E8A-4147-A177-3AD203B41FA5}">
                      <a16:colId xmlns:a16="http://schemas.microsoft.com/office/drawing/2014/main" val="3095935246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9469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17,8%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3674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17,8%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2263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25,6%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4824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24,0%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5204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8,1%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71823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6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4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80508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15)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figura representa a órbita relativa de uma estrela binária. Uma estrela de massa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move-se ao redor de uma estrela de massa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no sentido indicado. O eixo maior da elipse está alinhado na direção do observador e está no plano do diagrama.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9360A7-985D-4A35-972B-D192BB9E0B77}"/>
              </a:ext>
            </a:extLst>
          </p:cNvPr>
          <p:cNvSpPr txBox="1"/>
          <p:nvPr/>
        </p:nvSpPr>
        <p:spPr>
          <a:xfrm>
            <a:off x="65561" y="951516"/>
            <a:ext cx="914400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acordo com o observador, marque F (falso) ou V (verdadeiro) na frente de cada afirmação.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A40EDAD-F2B3-47BB-84B7-C38664603691}"/>
              </a:ext>
            </a:extLst>
          </p:cNvPr>
          <p:cNvSpPr txBox="1"/>
          <p:nvPr/>
        </p:nvSpPr>
        <p:spPr>
          <a:xfrm>
            <a:off x="65561" y="1309952"/>
            <a:ext cx="810895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    ) No ponto 4, a velocidade tangencial da estrela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 máxima.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3D6170-54EC-4793-A5C4-2ECE62AD146F}"/>
              </a:ext>
            </a:extLst>
          </p:cNvPr>
          <p:cNvSpPr txBox="1"/>
          <p:nvPr/>
        </p:nvSpPr>
        <p:spPr>
          <a:xfrm>
            <a:off x="65561" y="1668388"/>
            <a:ext cx="9144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afirmação “No ponto 4, a velocidade tangencial da estrela m é máxima.” é VERDADEIRA, pois no ponto 4 a estrela m está no ponto mais próximo da estrela M (periastro) e, portanto, com sua velocidade orbital máxima;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4CB3BA-6E2B-4593-92D4-13BAECC786DE}"/>
              </a:ext>
            </a:extLst>
          </p:cNvPr>
          <p:cNvSpPr txBox="1"/>
          <p:nvPr/>
        </p:nvSpPr>
        <p:spPr>
          <a:xfrm>
            <a:off x="65561" y="2225917"/>
            <a:ext cx="81089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(     ) No ponto 5 teremos linhas espectrais da estrela m deslocados para o azul.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47711A-B765-460B-8EEF-6665EE8C9ACF}"/>
              </a:ext>
            </a:extLst>
          </p:cNvPr>
          <p:cNvSpPr txBox="1"/>
          <p:nvPr/>
        </p:nvSpPr>
        <p:spPr>
          <a:xfrm>
            <a:off x="65561" y="2584353"/>
            <a:ext cx="998181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600"/>
              </a:spcAft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400" dirty="0"/>
              <a:t>A afirmação “No ponto 5 teremos linhas espectrais da estrela m deslocados para o azul.” é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VERDADEIRA</a:t>
            </a:r>
            <a:r>
              <a:rPr lang="pt-BR" sz="1400" dirty="0"/>
              <a:t>, pois no ponto 5 a estrela está se aproximando do observador e, portanto, seu espectro será deslocado para o azul (</a:t>
            </a:r>
            <a:r>
              <a:rPr lang="pt-BR" sz="1400" dirty="0" err="1"/>
              <a:t>blueshift</a:t>
            </a:r>
            <a:r>
              <a:rPr lang="pt-BR" sz="1400" dirty="0"/>
              <a:t>).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4EF2DD-2AE6-4A94-8AD9-7673BD07D6EC}"/>
              </a:ext>
            </a:extLst>
          </p:cNvPr>
          <p:cNvSpPr txBox="1"/>
          <p:nvPr/>
        </p:nvSpPr>
        <p:spPr>
          <a:xfrm>
            <a:off x="65561" y="3141882"/>
            <a:ext cx="786658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(     ) Nos pontos 3 e 5, a estrela m irá apresentar espectros idênticos, sem deslocamentos.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EA23521-341C-45C8-8400-04D8C143B0FD}"/>
              </a:ext>
            </a:extLst>
          </p:cNvPr>
          <p:cNvSpPr txBox="1"/>
          <p:nvPr/>
        </p:nvSpPr>
        <p:spPr>
          <a:xfrm>
            <a:off x="65561" y="3500318"/>
            <a:ext cx="7480992" cy="10041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600"/>
              </a:spcAft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400" dirty="0"/>
              <a:t>A afirmação “Nos pontos 3 e 5, a estrela m irá apresentar espectros idênticos, sem deslocamentos.” é FALSA, pois no ponto 3 a estrela m está se afastando do observador e em 5, se aproximando. Portanto no ponto 3 seu espectro estará deslocado para o vermelho (</a:t>
            </a:r>
            <a:r>
              <a:rPr lang="pt-BR" sz="1400" dirty="0" err="1"/>
              <a:t>redshift</a:t>
            </a:r>
            <a:r>
              <a:rPr lang="pt-BR" sz="1400" dirty="0"/>
              <a:t>) e em 5, para o azul (</a:t>
            </a:r>
            <a:r>
              <a:rPr lang="pt-BR" sz="1400" dirty="0" err="1"/>
              <a:t>blueshift</a:t>
            </a:r>
            <a:r>
              <a:rPr lang="pt-BR" sz="1400" dirty="0"/>
              <a:t>).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5C7A9B-98A8-4F43-967D-B2F0087C0AA8}"/>
              </a:ext>
            </a:extLst>
          </p:cNvPr>
          <p:cNvSpPr txBox="1"/>
          <p:nvPr/>
        </p:nvSpPr>
        <p:spPr>
          <a:xfrm>
            <a:off x="65561" y="4518871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(     ) No ponto 1, a velocidade radial da estrela m é máxima.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21BEF4-FB71-437C-9394-29F670AAF5FC}"/>
              </a:ext>
            </a:extLst>
          </p:cNvPr>
          <p:cNvSpPr txBox="1"/>
          <p:nvPr/>
        </p:nvSpPr>
        <p:spPr>
          <a:xfrm>
            <a:off x="65561" y="4877307"/>
            <a:ext cx="7480991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6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“No ponto 1, a velocidade radial da estrela m é máxima.” é </a:t>
            </a:r>
            <a:r>
              <a:rPr lang="pt-BR" sz="1400" dirty="0"/>
              <a:t>FALSA</a:t>
            </a:r>
            <a:r>
              <a:rPr lang="pt-BR" dirty="0"/>
              <a:t>, pois no ponto 1 a velocidade radial da estrela m, em relação ao observador, é nula.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DC8A18-35B1-4DCB-876F-499448637323}"/>
              </a:ext>
            </a:extLst>
          </p:cNvPr>
          <p:cNvSpPr txBox="1"/>
          <p:nvPr/>
        </p:nvSpPr>
        <p:spPr>
          <a:xfrm>
            <a:off x="65561" y="5434836"/>
            <a:ext cx="748099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(     ) Nos pontos 2 e 3, teremos linhas espectrais da estrela m deslocados para o azul.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95728CA-AF16-4C23-B533-FA01125BA96A}"/>
              </a:ext>
            </a:extLst>
          </p:cNvPr>
          <p:cNvSpPr txBox="1"/>
          <p:nvPr/>
        </p:nvSpPr>
        <p:spPr>
          <a:xfrm>
            <a:off x="65561" y="5793274"/>
            <a:ext cx="748099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600"/>
              </a:spcAf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“Nos pontos 2 e 3, teremos linhas espectrais da estrela m deslocados para o azul.” é </a:t>
            </a:r>
            <a:r>
              <a:rPr lang="pt-BR" sz="1400" dirty="0"/>
              <a:t>FALSA</a:t>
            </a:r>
            <a:r>
              <a:rPr lang="pt-BR" dirty="0"/>
              <a:t>, pois como nos pontos 2 e 3 a estrela m está se afastando do observador, seu espectro será deslocado para o vermelho (</a:t>
            </a:r>
            <a:r>
              <a:rPr lang="pt-BR" dirty="0" err="1"/>
              <a:t>redshift</a:t>
            </a:r>
            <a:r>
              <a:rPr lang="pt-BR" dirty="0"/>
              <a:t>).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99B7CAA-359D-4497-8BA0-3864DF9EBC36}"/>
              </a:ext>
            </a:extLst>
          </p:cNvPr>
          <p:cNvSpPr txBox="1"/>
          <p:nvPr/>
        </p:nvSpPr>
        <p:spPr>
          <a:xfrm>
            <a:off x="180317" y="1317052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1E29373-D18E-44A2-961E-63D112924F15}"/>
              </a:ext>
            </a:extLst>
          </p:cNvPr>
          <p:cNvSpPr txBox="1"/>
          <p:nvPr/>
        </p:nvSpPr>
        <p:spPr>
          <a:xfrm>
            <a:off x="169300" y="2225603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F05BDCE-79A1-4601-A506-6AD30B311DAB}"/>
              </a:ext>
            </a:extLst>
          </p:cNvPr>
          <p:cNvSpPr txBox="1"/>
          <p:nvPr/>
        </p:nvSpPr>
        <p:spPr>
          <a:xfrm>
            <a:off x="180317" y="3134555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BA4AC45-8ED2-4778-89A2-261413E05F30}"/>
              </a:ext>
            </a:extLst>
          </p:cNvPr>
          <p:cNvSpPr txBox="1"/>
          <p:nvPr/>
        </p:nvSpPr>
        <p:spPr>
          <a:xfrm>
            <a:off x="180317" y="4529888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7D9967F-8D34-465F-88DA-1906799EB5A5}"/>
              </a:ext>
            </a:extLst>
          </p:cNvPr>
          <p:cNvSpPr txBox="1"/>
          <p:nvPr/>
        </p:nvSpPr>
        <p:spPr>
          <a:xfrm>
            <a:off x="180317" y="5445853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4BA3835-0AD4-4DE2-8BED-991B4950B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975" y="3504655"/>
            <a:ext cx="4244708" cy="29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90586"/>
            <a:ext cx="914400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16) Marque F (falso) ou V (verdadeiro) na frente de cada afirmação sobre telescópios ópticos.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6C37C7-AC25-4B38-A371-CA2BD9F57C48}"/>
              </a:ext>
            </a:extLst>
          </p:cNvPr>
          <p:cNvSpPr txBox="1"/>
          <p:nvPr/>
        </p:nvSpPr>
        <p:spPr>
          <a:xfrm>
            <a:off x="120648" y="577896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    ) Eles podem funcionar com lentes ou espelhos.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64878D-2CB6-4EA3-89C0-BC5559AD76F2}"/>
              </a:ext>
            </a:extLst>
          </p:cNvPr>
          <p:cNvSpPr txBox="1"/>
          <p:nvPr/>
        </p:nvSpPr>
        <p:spPr>
          <a:xfrm>
            <a:off x="120648" y="1016800"/>
            <a:ext cx="9144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afirmação “Eles podem funcionar com lentes ou espelhos.” é VERDADEIRA. No caso de lentes os telescópios são chamados de refratores e no caso de espelhos, de refletores.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2D99736-8F7B-486D-84E1-10475987EE11}"/>
              </a:ext>
            </a:extLst>
          </p:cNvPr>
          <p:cNvSpPr txBox="1"/>
          <p:nvPr/>
        </p:nvSpPr>
        <p:spPr>
          <a:xfrm>
            <a:off x="120648" y="1719174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Eles podem ter montagens equatoriais ou </a:t>
            </a:r>
            <a:r>
              <a:rPr lang="pt-BR" dirty="0" err="1"/>
              <a:t>altazimutais</a:t>
            </a:r>
            <a:r>
              <a:rPr lang="pt-BR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5C4A97-CBEA-4305-B652-06224ED2CDB5}"/>
              </a:ext>
            </a:extLst>
          </p:cNvPr>
          <p:cNvSpPr txBox="1"/>
          <p:nvPr/>
        </p:nvSpPr>
        <p:spPr>
          <a:xfrm>
            <a:off x="120648" y="2158078"/>
            <a:ext cx="9144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afirmação “Eles podem ter montagens equatoriais ou </a:t>
            </a:r>
            <a:r>
              <a:rPr lang="pt-BR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altazimutais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é VERDADEIRA, pois essas montagens indicam como o telescópio se movimentará no tripé.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7F11B74-B632-4172-AD75-50F613A59371}"/>
              </a:ext>
            </a:extLst>
          </p:cNvPr>
          <p:cNvSpPr txBox="1"/>
          <p:nvPr/>
        </p:nvSpPr>
        <p:spPr>
          <a:xfrm>
            <a:off x="120648" y="2860452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A ampliação da imagem depende da ocular usada.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6584A57-D7FE-4018-960A-7BE8359C0366}"/>
              </a:ext>
            </a:extLst>
          </p:cNvPr>
          <p:cNvSpPr txBox="1"/>
          <p:nvPr/>
        </p:nvSpPr>
        <p:spPr>
          <a:xfrm>
            <a:off x="120647" y="3299356"/>
            <a:ext cx="914399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“A ampliação da imagem depende da ocular usada.” é 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VERDADEIRA</a:t>
            </a:r>
            <a:r>
              <a:rPr lang="pt-BR" dirty="0"/>
              <a:t>, pois a ocular costuma ser a única lente intercambiável destes telescópios.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FBD9EDB-777E-4776-89FE-AFA2276C055F}"/>
              </a:ext>
            </a:extLst>
          </p:cNvPr>
          <p:cNvSpPr txBox="1"/>
          <p:nvPr/>
        </p:nvSpPr>
        <p:spPr>
          <a:xfrm>
            <a:off x="120648" y="4001730"/>
            <a:ext cx="108741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Para poder seguir uma estrela à noite é necessário que ele tenha um mecanismo de acompanhamento.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8DBA84D-4B6F-4187-B1BA-8E4F29355128}"/>
              </a:ext>
            </a:extLst>
          </p:cNvPr>
          <p:cNvSpPr txBox="1"/>
          <p:nvPr/>
        </p:nvSpPr>
        <p:spPr>
          <a:xfrm>
            <a:off x="120648" y="4440634"/>
            <a:ext cx="1167841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“Para poder seguir uma estrela à noite é necessário que você tenha um mecanismo de acompanhamento.” é 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VERDADEIRA</a:t>
            </a:r>
            <a:r>
              <a:rPr lang="pt-BR" dirty="0"/>
              <a:t>, pois o telescópio precisa de um sistema para compensar a rotação aparente do céu.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8397706-3180-4F4E-BD25-6F1BEBABFB17}"/>
              </a:ext>
            </a:extLst>
          </p:cNvPr>
          <p:cNvSpPr txBox="1"/>
          <p:nvPr/>
        </p:nvSpPr>
        <p:spPr>
          <a:xfrm>
            <a:off x="120648" y="5143008"/>
            <a:ext cx="783353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(     ) Eles servem para observar a luz visível e as ondas de rádio.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5FBABDD-DF31-4D9E-BAE4-ED48F74F8B51}"/>
              </a:ext>
            </a:extLst>
          </p:cNvPr>
          <p:cNvSpPr txBox="1"/>
          <p:nvPr/>
        </p:nvSpPr>
        <p:spPr>
          <a:xfrm>
            <a:off x="120648" y="5581909"/>
            <a:ext cx="1167841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defRPr sz="16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 afirmação “Eles servem para observar a luz visível e as ondas de rádio.” é FALSA, pois as ondas de rádio estão fora da faixa visível do espectro.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4A99113-343F-4E34-B3BE-788BC6D8E366}"/>
              </a:ext>
            </a:extLst>
          </p:cNvPr>
          <p:cNvSpPr txBox="1"/>
          <p:nvPr/>
        </p:nvSpPr>
        <p:spPr>
          <a:xfrm flipH="1">
            <a:off x="231355" y="591342"/>
            <a:ext cx="3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4FA289A-B4B9-4C2F-A8F7-79D15EDAECF3}"/>
              </a:ext>
            </a:extLst>
          </p:cNvPr>
          <p:cNvSpPr txBox="1"/>
          <p:nvPr/>
        </p:nvSpPr>
        <p:spPr>
          <a:xfrm>
            <a:off x="246962" y="5143127"/>
            <a:ext cx="358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83B686C-0AFC-4BDB-B4BC-612EB94C8E45}"/>
              </a:ext>
            </a:extLst>
          </p:cNvPr>
          <p:cNvSpPr txBox="1"/>
          <p:nvPr/>
        </p:nvSpPr>
        <p:spPr>
          <a:xfrm flipH="1">
            <a:off x="220338" y="4012866"/>
            <a:ext cx="3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8DA8419-496D-4335-8E5F-7FBE84A50F5C}"/>
              </a:ext>
            </a:extLst>
          </p:cNvPr>
          <p:cNvSpPr txBox="1"/>
          <p:nvPr/>
        </p:nvSpPr>
        <p:spPr>
          <a:xfrm flipH="1">
            <a:off x="231355" y="1730188"/>
            <a:ext cx="3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1370D89-39D7-409C-874F-FFCCA6023A19}"/>
              </a:ext>
            </a:extLst>
          </p:cNvPr>
          <p:cNvSpPr txBox="1"/>
          <p:nvPr/>
        </p:nvSpPr>
        <p:spPr>
          <a:xfrm flipH="1">
            <a:off x="222175" y="2871588"/>
            <a:ext cx="385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3484E91-DDA0-437D-99AE-49F288EEC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27936"/>
              </p:ext>
            </p:extLst>
          </p:nvPr>
        </p:nvGraphicFramePr>
        <p:xfrm>
          <a:off x="10204174" y="1942630"/>
          <a:ext cx="1392372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599">
                  <a:extLst>
                    <a:ext uri="{9D8B030D-6E8A-4147-A177-3AD203B41FA5}">
                      <a16:colId xmlns:a16="http://schemas.microsoft.com/office/drawing/2014/main" val="2366473359"/>
                    </a:ext>
                  </a:extLst>
                </a:gridCol>
                <a:gridCol w="605773">
                  <a:extLst>
                    <a:ext uri="{9D8B030D-6E8A-4147-A177-3AD203B41FA5}">
                      <a16:colId xmlns:a16="http://schemas.microsoft.com/office/drawing/2014/main" val="243136421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4688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37,9%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9964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41,3%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13508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1710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64975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8854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65424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08AB8795-15D7-4538-883D-D39EF3A55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17671"/>
              </p:ext>
            </p:extLst>
          </p:nvPr>
        </p:nvGraphicFramePr>
        <p:xfrm>
          <a:off x="10164413" y="3670852"/>
          <a:ext cx="1524897" cy="365760"/>
        </p:xfrm>
        <a:graphic>
          <a:graphicData uri="http://schemas.openxmlformats.org/drawingml/2006/table">
            <a:tbl>
              <a:tblPr/>
              <a:tblGrid>
                <a:gridCol w="1524897">
                  <a:extLst>
                    <a:ext uri="{9D8B030D-6E8A-4147-A177-3AD203B41FA5}">
                      <a16:colId xmlns:a16="http://schemas.microsoft.com/office/drawing/2014/main" val="4139290871"/>
                    </a:ext>
                  </a:extLst>
                </a:gridCol>
              </a:tblGrid>
              <a:tr h="265044">
                <a:tc>
                  <a:txBody>
                    <a:bodyPr/>
                    <a:lstStyle/>
                    <a:p>
                      <a:r>
                        <a:rPr lang="pt-BR" dirty="0"/>
                        <a:t>Mais acertada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830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E22B079-7EEC-423D-8CA4-76E911217ECD}"/>
              </a:ext>
            </a:extLst>
          </p:cNvPr>
          <p:cNvSpPr txBox="1"/>
          <p:nvPr/>
        </p:nvSpPr>
        <p:spPr>
          <a:xfrm>
            <a:off x="261191" y="1025264"/>
            <a:ext cx="1819620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Órion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Cruzeiro do Sul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Mosca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Ursa Maior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Ursa Menor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79191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17) Marque a opção que traz o nome da constelação que não pode ser circumpolar para qualquer observador.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13F389-9595-4F61-AA7C-8376F123F41A}"/>
              </a:ext>
            </a:extLst>
          </p:cNvPr>
          <p:cNvSpPr txBox="1"/>
          <p:nvPr/>
        </p:nvSpPr>
        <p:spPr>
          <a:xfrm>
            <a:off x="261191" y="3653077"/>
            <a:ext cx="53974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Resposta: a) Órion </a:t>
            </a:r>
          </a:p>
          <a:p>
            <a:endParaRPr lang="pt-BR" i="1" dirty="0">
              <a:solidFill>
                <a:srgbClr val="FF0000"/>
              </a:solidFill>
            </a:endParaRPr>
          </a:p>
          <a:p>
            <a:pPr algn="just"/>
            <a:r>
              <a:rPr lang="pt-BR" i="1" dirty="0">
                <a:solidFill>
                  <a:srgbClr val="FF0000"/>
                </a:solidFill>
              </a:rPr>
              <a:t>Para uma constelação ser circumpolar para algum observador ela precisa estar inteiramente em um dos Hemisférios Celestes. A constelação de Órion é cortada pelo Equador Celeste, de forma que parte dela está no Hemisfério Celeste Sul e a outra parte está no Hemisfério Celeste Norte. Em todas as demais opções temos as constelações inteiramente contidas em seus respectivos hemisférios celestes.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CA41796-B071-40C5-8EAF-698A66B22903}"/>
              </a:ext>
            </a:extLst>
          </p:cNvPr>
          <p:cNvGrpSpPr/>
          <p:nvPr/>
        </p:nvGrpSpPr>
        <p:grpSpPr>
          <a:xfrm>
            <a:off x="261191" y="1067239"/>
            <a:ext cx="264405" cy="308472"/>
            <a:chOff x="4968607" y="1564395"/>
            <a:chExt cx="264405" cy="30847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C7CD4F0F-8436-46F6-B87A-BE214483F05B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33482A7-9610-4AA1-94F8-BD47FC78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3786920-576F-42F5-B9E8-1A4D5A081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16628"/>
              </p:ext>
            </p:extLst>
          </p:nvPr>
        </p:nvGraphicFramePr>
        <p:xfrm>
          <a:off x="4305084" y="2102060"/>
          <a:ext cx="135359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692">
                  <a:extLst>
                    <a:ext uri="{9D8B030D-6E8A-4147-A177-3AD203B41FA5}">
                      <a16:colId xmlns:a16="http://schemas.microsoft.com/office/drawing/2014/main" val="1619434681"/>
                    </a:ext>
                  </a:extLst>
                </a:gridCol>
                <a:gridCol w="588902">
                  <a:extLst>
                    <a:ext uri="{9D8B030D-6E8A-4147-A177-3AD203B41FA5}">
                      <a16:colId xmlns:a16="http://schemas.microsoft.com/office/drawing/2014/main" val="634833179"/>
                    </a:ext>
                  </a:extLst>
                </a:gridCol>
              </a:tblGrid>
              <a:tr h="238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87252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62994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60,0%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36039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AD052B46-F87F-44A8-AFFA-7B3E9953F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57" y="580022"/>
            <a:ext cx="4770783" cy="61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D40017-547B-479D-AC78-7A26ED8D40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10991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D212301-5466-4FA4-92D3-4D3F13E02A64}"/>
              </a:ext>
            </a:extLst>
          </p:cNvPr>
          <p:cNvSpPr txBox="1"/>
          <p:nvPr/>
        </p:nvSpPr>
        <p:spPr>
          <a:xfrm>
            <a:off x="6920008" y="1175828"/>
            <a:ext cx="4312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		  P1	  P2</a:t>
            </a:r>
          </a:p>
          <a:p>
            <a:r>
              <a:rPr lang="pt-BR" sz="2000" dirty="0">
                <a:solidFill>
                  <a:srgbClr val="000000"/>
                </a:solidFill>
              </a:rPr>
              <a:t>Nota máxima:	20,0	20,0</a:t>
            </a:r>
          </a:p>
          <a:p>
            <a:r>
              <a:rPr lang="pt-BR" sz="2000" dirty="0">
                <a:solidFill>
                  <a:srgbClr val="000000"/>
                </a:solidFill>
              </a:rPr>
              <a:t>Nota mínima:	   0,0	  0,0</a:t>
            </a:r>
          </a:p>
          <a:p>
            <a:r>
              <a:rPr lang="pt-BR" sz="2000" dirty="0">
                <a:solidFill>
                  <a:srgbClr val="000000"/>
                </a:solidFill>
              </a:rPr>
              <a:t>Nota m</a:t>
            </a:r>
            <a:r>
              <a:rPr lang="pt-BR" sz="2000" i="0" u="none" strike="noStrike" dirty="0">
                <a:solidFill>
                  <a:srgbClr val="000000"/>
                </a:solidFill>
              </a:rPr>
              <a:t>édia:	11,1</a:t>
            </a:r>
            <a:r>
              <a:rPr lang="pt-BR" sz="2000" dirty="0"/>
              <a:t> 	  9,0</a:t>
            </a:r>
          </a:p>
          <a:p>
            <a:r>
              <a:rPr lang="pt-BR" sz="2000" dirty="0"/>
              <a:t>Nota modal:	10,4	  7,2</a:t>
            </a:r>
          </a:p>
          <a:p>
            <a:r>
              <a:rPr lang="pt-BR" sz="2000" dirty="0"/>
              <a:t>Mediana:	11,0	  8,4</a:t>
            </a:r>
          </a:p>
        </p:txBody>
      </p:sp>
    </p:spTree>
    <p:extLst>
      <p:ext uri="{BB962C8B-B14F-4D97-AF65-F5344CB8AC3E}">
        <p14:creationId xmlns:p14="http://schemas.microsoft.com/office/powerpoint/2010/main" val="110197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92460"/>
            <a:ext cx="9144000" cy="13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18) Considere uma cidade cujas coordenadas geográficas são: latitude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26° 2’ S e longitude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59° 55’ W. Nessa cidade um pedreiro construiu uma parede e inseriu um tubo fino e oco em seu interior, contido no plano Norte-Sul-Vertical do lugar. O pedreiro percebe que em certos dias, quando é meio-dia solar verdadeiro, um ponto de luz pode ser avistado no chão. A figura a seguir, fora de escala, mostra um esboço da situação: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DA7C8C-F567-4A7E-A985-2FAA3E06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1" y="1490407"/>
            <a:ext cx="3815773" cy="25421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73BE6D-F38F-472B-B677-B69528655988}"/>
              </a:ext>
            </a:extLst>
          </p:cNvPr>
          <p:cNvSpPr txBox="1"/>
          <p:nvPr/>
        </p:nvSpPr>
        <p:spPr>
          <a:xfrm>
            <a:off x="193831" y="4149311"/>
            <a:ext cx="10477578" cy="2436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desses dados, marque a opção que traz a declinação </a:t>
            </a: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aproximada do Sol nos dias em que o ponto de luz é observado no chão.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+14°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-14°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+4° 5’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-4° 5’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+18°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D2BEFF5-BBFF-44DF-8540-26CC031D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79330"/>
              </p:ext>
            </p:extLst>
          </p:nvPr>
        </p:nvGraphicFramePr>
        <p:xfrm>
          <a:off x="10118437" y="2893889"/>
          <a:ext cx="1105944" cy="64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86">
                  <a:extLst>
                    <a:ext uri="{9D8B030D-6E8A-4147-A177-3AD203B41FA5}">
                      <a16:colId xmlns:a16="http://schemas.microsoft.com/office/drawing/2014/main" val="2751660297"/>
                    </a:ext>
                  </a:extLst>
                </a:gridCol>
                <a:gridCol w="481158">
                  <a:extLst>
                    <a:ext uri="{9D8B030D-6E8A-4147-A177-3AD203B41FA5}">
                      <a16:colId xmlns:a16="http://schemas.microsoft.com/office/drawing/2014/main" val="3498291340"/>
                    </a:ext>
                  </a:extLst>
                </a:gridCol>
              </a:tblGrid>
              <a:tr h="2136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Notas</a:t>
                      </a:r>
                      <a:endParaRPr lang="pt-BR" sz="10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Q.18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562374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1,0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42,7%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69188"/>
                  </a:ext>
                </a:extLst>
              </a:tr>
              <a:tr h="2136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57,3%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6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55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92460"/>
            <a:ext cx="9144000" cy="13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18) Considere uma cidade cujas coordenadas geográficas são: latitude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26° 2’ S e longitude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59° 55’ W. Nessa cidade um pedreiro construiu uma parede e inseriu um tubo fino e oco em seu interior, contido no plano Norte-Sul-Vertical do lugar. O pedreiro percebe que em certos dias, quando é meio-dia solar verdadeiro, um ponto de luz pode ser avistado no chão. A figura a seguir, fora de escala, mostra um esboço da situação: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DA7C8C-F567-4A7E-A985-2FAA3E06A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78" y="3987117"/>
            <a:ext cx="3815773" cy="254210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C73BE6D-F38F-472B-B677-B69528655988}"/>
              </a:ext>
            </a:extLst>
          </p:cNvPr>
          <p:cNvSpPr txBox="1"/>
          <p:nvPr/>
        </p:nvSpPr>
        <p:spPr>
          <a:xfrm>
            <a:off x="120649" y="2097946"/>
            <a:ext cx="1249379" cy="1807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+14°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-14°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+4° 5’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-4° 5’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+18°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64C6636-02FE-49E2-BC7C-8C4F67E1FC99}"/>
              </a:ext>
            </a:extLst>
          </p:cNvPr>
          <p:cNvSpPr txBox="1"/>
          <p:nvPr/>
        </p:nvSpPr>
        <p:spPr>
          <a:xfrm>
            <a:off x="120649" y="1490407"/>
            <a:ext cx="9144000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desses dados, marque a opção que traz a declinação </a:t>
            </a:r>
            <a:r>
              <a:rPr lang="pt-B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aproximada do Sol nos dias em que o ponto de luz é observado no chão.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688E4D8-2AE9-4683-85CB-3079CA1F21FB}"/>
              </a:ext>
            </a:extLst>
          </p:cNvPr>
          <p:cNvSpPr txBox="1"/>
          <p:nvPr/>
        </p:nvSpPr>
        <p:spPr>
          <a:xfrm>
            <a:off x="1370028" y="2097946"/>
            <a:ext cx="753160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partir dos dados fornecidos, a altura </a:t>
            </a:r>
            <a:r>
              <a:rPr lang="pt-BR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Sol pode ser determinada por trigonometria: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6EF561-71B5-41D3-9356-B2570FF05A29}"/>
                  </a:ext>
                </a:extLst>
              </p:cNvPr>
              <p:cNvSpPr txBox="1"/>
              <p:nvPr/>
            </p:nvSpPr>
            <p:spPr>
              <a:xfrm>
                <a:off x="1462484" y="2472849"/>
                <a:ext cx="1743419" cy="580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2,3 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2,0 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6EF561-71B5-41D3-9356-B2570FF05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484" y="2472849"/>
                <a:ext cx="1743419" cy="58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EBB3969-06D8-4F39-AC4A-7B02842133F3}"/>
                  </a:ext>
                </a:extLst>
              </p:cNvPr>
              <p:cNvSpPr txBox="1"/>
              <p:nvPr/>
            </p:nvSpPr>
            <p:spPr>
              <a:xfrm>
                <a:off x="3654844" y="2594068"/>
                <a:ext cx="261375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e>
                          </m:d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≅49,0°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EBB3969-06D8-4F39-AC4A-7B028421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844" y="2594068"/>
                <a:ext cx="26137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9927B301-C1FF-441F-9047-FA1E3CEB7058}"/>
              </a:ext>
            </a:extLst>
          </p:cNvPr>
          <p:cNvSpPr/>
          <p:nvPr/>
        </p:nvSpPr>
        <p:spPr>
          <a:xfrm>
            <a:off x="3420258" y="4216705"/>
            <a:ext cx="1391358" cy="454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2C4752D-322D-497A-800C-02AB448E195E}"/>
              </a:ext>
            </a:extLst>
          </p:cNvPr>
          <p:cNvGrpSpPr/>
          <p:nvPr/>
        </p:nvGrpSpPr>
        <p:grpSpPr>
          <a:xfrm>
            <a:off x="120648" y="2161075"/>
            <a:ext cx="264405" cy="308472"/>
            <a:chOff x="4968607" y="1564395"/>
            <a:chExt cx="264405" cy="308472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69E70200-D5C5-4EF7-9E6C-23F93ADC27AC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7876AB66-5A63-441D-9A03-C33363EEE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E976CBD1-2DC6-45BE-A5B8-C9CBE30DEE39}"/>
              </a:ext>
            </a:extLst>
          </p:cNvPr>
          <p:cNvSpPr/>
          <p:nvPr/>
        </p:nvSpPr>
        <p:spPr>
          <a:xfrm>
            <a:off x="3357615" y="2687145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932AD61-81D4-4940-9FA5-3A34A4668071}"/>
              </a:ext>
            </a:extLst>
          </p:cNvPr>
          <p:cNvSpPr txBox="1"/>
          <p:nvPr/>
        </p:nvSpPr>
        <p:spPr>
          <a:xfrm>
            <a:off x="2799455" y="3082599"/>
            <a:ext cx="620800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figura seguinte traz o esquema do plano meridiano do problema: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E3A4716-F794-485D-9A78-6B5CBD3E6E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396" y="2127833"/>
            <a:ext cx="2713209" cy="18174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561C8D5-4124-4059-BBA3-A7F2EA313CA0}"/>
              </a:ext>
            </a:extLst>
          </p:cNvPr>
          <p:cNvSpPr txBox="1"/>
          <p:nvPr/>
        </p:nvSpPr>
        <p:spPr>
          <a:xfrm>
            <a:off x="1747546" y="3615272"/>
            <a:ext cx="17434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Assim, temos:</a:t>
            </a: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29D8677-15C1-422B-BEF3-ECD48F6FBCA0}"/>
              </a:ext>
            </a:extLst>
          </p:cNvPr>
          <p:cNvSpPr txBox="1"/>
          <p:nvPr/>
        </p:nvSpPr>
        <p:spPr>
          <a:xfrm>
            <a:off x="3205903" y="3618029"/>
            <a:ext cx="1827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90° = h + 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|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pt-BR" sz="1600" b="1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429DBEB-5BA9-4349-B91F-A6DC9B403CA6}"/>
              </a:ext>
            </a:extLst>
          </p:cNvPr>
          <p:cNvSpPr txBox="1"/>
          <p:nvPr/>
        </p:nvSpPr>
        <p:spPr>
          <a:xfrm>
            <a:off x="5260803" y="3618029"/>
            <a:ext cx="1743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90° - h - |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pt-BR" sz="1600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101C96C-75E0-4060-9919-20EB37C3C060}"/>
              </a:ext>
            </a:extLst>
          </p:cNvPr>
          <p:cNvSpPr txBox="1"/>
          <p:nvPr/>
        </p:nvSpPr>
        <p:spPr>
          <a:xfrm>
            <a:off x="3490965" y="4288481"/>
            <a:ext cx="1320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+14° 58’ </a:t>
            </a:r>
            <a:endParaRPr lang="pt-BR" sz="1600" dirty="0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033135FA-F8EB-4E40-AD53-A99177B93073}"/>
              </a:ext>
            </a:extLst>
          </p:cNvPr>
          <p:cNvSpPr/>
          <p:nvPr/>
        </p:nvSpPr>
        <p:spPr>
          <a:xfrm>
            <a:off x="4900182" y="3709455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05F34EB-5036-4D1D-A4D0-9675B4019353}"/>
              </a:ext>
            </a:extLst>
          </p:cNvPr>
          <p:cNvSpPr txBox="1"/>
          <p:nvPr/>
        </p:nvSpPr>
        <p:spPr>
          <a:xfrm>
            <a:off x="1832736" y="4723223"/>
            <a:ext cx="4435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 Sol está ao norte do Equador Celeste, portanto sua declinação é positiva).</a:t>
            </a:r>
            <a:endParaRPr lang="pt-BR" sz="1600" i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91DD2DC-A559-401C-B8C0-F720C7F88EF4}"/>
              </a:ext>
            </a:extLst>
          </p:cNvPr>
          <p:cNvSpPr txBox="1"/>
          <p:nvPr/>
        </p:nvSpPr>
        <p:spPr>
          <a:xfrm>
            <a:off x="3205903" y="5307998"/>
            <a:ext cx="217661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Resposta: a) +14° 58’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7" grpId="0" animBg="1"/>
      <p:bldP spid="19" grpId="0"/>
      <p:bldP spid="22" grpId="0"/>
      <p:bldP spid="24" grpId="0"/>
      <p:bldP spid="26" grpId="0"/>
      <p:bldP spid="28" grpId="0"/>
      <p:bldP spid="29" grpId="0" animBg="1"/>
      <p:bldP spid="31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19) O gráfico abaixo traz a visibilidade diária (eixo horizontal) do planeta Marte ao longo do ano de 2021 (eixo vertical), para o Rio de Janeiro.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2CF64A-CEE7-4A21-BBBA-31FE867D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170" y="665544"/>
            <a:ext cx="3189198" cy="33305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E1ED6FE-F086-4549-BF44-1B633A8B176B}"/>
              </a:ext>
            </a:extLst>
          </p:cNvPr>
          <p:cNvSpPr txBox="1"/>
          <p:nvPr/>
        </p:nvSpPr>
        <p:spPr>
          <a:xfrm>
            <a:off x="120649" y="3996093"/>
            <a:ext cx="11953838" cy="2803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gráfico, o tom mais escuro significa que o planeta está abaixo do horizonte, o tom cinza significa que o planeta está visível e o branco significa que o planeta está acima do horizonte juntamente com o Sol.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Agora que você já sabe como ler as informações no gráfico, marque F (falso) ou V (verdadeiro) na frente de cada afirmação.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    ) Em dezembro Marte irá nascer um pouco antes do Sol.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    ) Durante todo o ano, Marte sempre estará acima do horizonte às 14h.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    ) Em outubro, Marte está em conjunção com o Sol.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    ) Durante todo o ano, Marte nunca estará visível à meia-noite.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    ) No mês de agosto, Marte estava próximo ao horizonte leste quando o Sol se pôs.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74100627-1A5B-49EE-A7F5-A9429A76F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14101"/>
              </p:ext>
            </p:extLst>
          </p:nvPr>
        </p:nvGraphicFramePr>
        <p:xfrm>
          <a:off x="10182972" y="2498960"/>
          <a:ext cx="1105944" cy="1497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786">
                  <a:extLst>
                    <a:ext uri="{9D8B030D-6E8A-4147-A177-3AD203B41FA5}">
                      <a16:colId xmlns:a16="http://schemas.microsoft.com/office/drawing/2014/main" val="3091602195"/>
                    </a:ext>
                  </a:extLst>
                </a:gridCol>
                <a:gridCol w="481158">
                  <a:extLst>
                    <a:ext uri="{9D8B030D-6E8A-4147-A177-3AD203B41FA5}">
                      <a16:colId xmlns:a16="http://schemas.microsoft.com/office/drawing/2014/main" val="1617450265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Notas</a:t>
                      </a:r>
                      <a:endParaRPr lang="pt-BR" sz="10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Q.19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35163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1,0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31,3%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29854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33,5%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38175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22,1%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54265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7,1%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88292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2,1%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30964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0,0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3,9%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596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58004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19) O gráfico abaixo traz a visibilidade diária (eixo horizontal) do planeta Marte ao longo do ano de 2021 (eixo vertical), para o Rio de Janeiro.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22CF64A-CEE7-4A21-BBBA-31FE867D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7" y="2165049"/>
            <a:ext cx="4331100" cy="4523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5422996-A7A1-45F9-A4A2-DC5EF194B233}"/>
              </a:ext>
            </a:extLst>
          </p:cNvPr>
          <p:cNvSpPr txBox="1"/>
          <p:nvPr/>
        </p:nvSpPr>
        <p:spPr>
          <a:xfrm>
            <a:off x="131666" y="610458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No gráfico, o tom mais escuro significa que o planeta está abaixo do horizonte, o tom cinza significa que o planeta está visível e o branco significa que o planeta está acima do horizonte juntamente com o Sol.</a:t>
            </a: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Agora que você já sabe como ler as informações no gráfico,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marque F (falso) ou V (verdadeiro) na frente de cada afirmação.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147FD4-E3B4-4716-A23B-32A44670E9E4}"/>
              </a:ext>
            </a:extLst>
          </p:cNvPr>
          <p:cNvSpPr txBox="1"/>
          <p:nvPr/>
        </p:nvSpPr>
        <p:spPr>
          <a:xfrm>
            <a:off x="87582" y="1744936"/>
            <a:ext cx="6097836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(     ) Em dezembro Marte irá nascer um pouco antes do Sol.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CC64D42-0D83-4FFE-B711-6DE1F0947074}"/>
              </a:ext>
            </a:extLst>
          </p:cNvPr>
          <p:cNvSpPr txBox="1"/>
          <p:nvPr/>
        </p:nvSpPr>
        <p:spPr>
          <a:xfrm>
            <a:off x="87582" y="2084946"/>
            <a:ext cx="7558108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66800" algn="l"/>
              </a:tabLs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afirmação “Em dezembro Marte irá nascer um pouco antes do Sol.” é VERDADEIRA, pois vemos no gráfico que no mês de dezembro, Marte já estará acima do horizonte quando o Sol nascer.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D2A312-2C93-47CC-93BD-234FB1D4F7B2}"/>
              </a:ext>
            </a:extLst>
          </p:cNvPr>
          <p:cNvSpPr txBox="1"/>
          <p:nvPr/>
        </p:nvSpPr>
        <p:spPr>
          <a:xfrm>
            <a:off x="87582" y="2624049"/>
            <a:ext cx="748099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(     ) Durante todo o ano, Marte sempre estará acima do horizonte às 14h.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C129DA-4371-462A-ADE2-4E16F7953C8F}"/>
              </a:ext>
            </a:extLst>
          </p:cNvPr>
          <p:cNvSpPr txBox="1"/>
          <p:nvPr/>
        </p:nvSpPr>
        <p:spPr>
          <a:xfrm>
            <a:off x="87582" y="2964059"/>
            <a:ext cx="7558107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tabLst>
                <a:tab pos="1066800" algn="l"/>
              </a:tabLs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“Durante todo o ano, Marte sempre estará acima do horizonte às 14h.” é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VERDADEIRA</a:t>
            </a:r>
            <a:r>
              <a:rPr lang="pt-BR" dirty="0"/>
              <a:t>, pois vemos no gráfico que Marte estará junto com o Sol, às 14h, durante todo o ano de 2021.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94C614-8B23-4DC5-8563-96D48EB7E34E}"/>
              </a:ext>
            </a:extLst>
          </p:cNvPr>
          <p:cNvSpPr txBox="1"/>
          <p:nvPr/>
        </p:nvSpPr>
        <p:spPr>
          <a:xfrm>
            <a:off x="87582" y="3503162"/>
            <a:ext cx="6097836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(     ) Em outubro, Marte está em conjunção com o Sol.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7E56D6F-2FB9-46C1-A0EE-DB47E996ED7B}"/>
              </a:ext>
            </a:extLst>
          </p:cNvPr>
          <p:cNvSpPr txBox="1"/>
          <p:nvPr/>
        </p:nvSpPr>
        <p:spPr>
          <a:xfrm>
            <a:off x="87582" y="3843172"/>
            <a:ext cx="754708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tabLst>
                <a:tab pos="1066800" algn="l"/>
              </a:tabLs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“Em outubro, Marte está em conjunção com o Sol.” é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VERDADEIRA</a:t>
            </a:r>
            <a:r>
              <a:rPr lang="pt-BR" dirty="0"/>
              <a:t>, pois vemos no gráfico que Marte nasce e se põe com o Sol e, portanto, eles estão em conjunção.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1F555F1-EB97-442C-A798-4CB3366087F7}"/>
              </a:ext>
            </a:extLst>
          </p:cNvPr>
          <p:cNvSpPr txBox="1"/>
          <p:nvPr/>
        </p:nvSpPr>
        <p:spPr>
          <a:xfrm>
            <a:off x="87582" y="4382275"/>
            <a:ext cx="7547089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(     ) Durante todo o ano, Marte nunca estará visível à meia-noite.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C2A902E-229F-4720-87BE-3FB69EA886A3}"/>
              </a:ext>
            </a:extLst>
          </p:cNvPr>
          <p:cNvSpPr txBox="1"/>
          <p:nvPr/>
        </p:nvSpPr>
        <p:spPr>
          <a:xfrm>
            <a:off x="87582" y="4722285"/>
            <a:ext cx="7547088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tabLst>
                <a:tab pos="1066800" algn="l"/>
              </a:tabLs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“Durante todo o ano, Marte nunca estará visível à meia-noite.” é FALSA, pois vemos no gráfico que bem no final do ano (e um pouco no início do ano) Marte estava visível à meia-noite.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6207F78-97AE-431A-8A3D-B2B2E66CCC35}"/>
              </a:ext>
            </a:extLst>
          </p:cNvPr>
          <p:cNvSpPr txBox="1"/>
          <p:nvPr/>
        </p:nvSpPr>
        <p:spPr>
          <a:xfrm>
            <a:off x="87582" y="5261388"/>
            <a:ext cx="7569131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(     ) No mês de agosto, Marte estava próximo ao horizonte leste quando o Sol se pôs.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CDCF791-AFFC-42E1-A829-F5383BFEE388}"/>
              </a:ext>
            </a:extLst>
          </p:cNvPr>
          <p:cNvSpPr txBox="1"/>
          <p:nvPr/>
        </p:nvSpPr>
        <p:spPr>
          <a:xfrm>
            <a:off x="87582" y="5601399"/>
            <a:ext cx="7536066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07000"/>
              </a:lnSpc>
              <a:spcAft>
                <a:spcPts val="800"/>
              </a:spcAft>
              <a:tabLst>
                <a:tab pos="1066800" algn="l"/>
              </a:tabLst>
              <a:defRPr sz="1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A afirmação “No mês de agosto, Marte estava próximo ao horizonte leste quando o Sol se pôs.” é FALSA, pois vemos no gráfico que no mês de agosto Marte se põe logo depois do Sol e, portanto, ele está no horizonte oeste.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6106DAF2-7719-4F03-AA11-0214E338A5F2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8910994" y="6037244"/>
            <a:ext cx="51875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98303C2-5DAE-4E43-810B-A2A109503814}"/>
              </a:ext>
            </a:extLst>
          </p:cNvPr>
          <p:cNvSpPr txBox="1"/>
          <p:nvPr/>
        </p:nvSpPr>
        <p:spPr>
          <a:xfrm>
            <a:off x="9429750" y="58293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 nasce antes do Sol</a:t>
            </a: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5E6B85FB-E7B7-4896-B5DF-177C6722E7B4}"/>
              </a:ext>
            </a:extLst>
          </p:cNvPr>
          <p:cNvSpPr/>
          <p:nvPr/>
        </p:nvSpPr>
        <p:spPr>
          <a:xfrm>
            <a:off x="8665042" y="5923294"/>
            <a:ext cx="274320" cy="220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24000E2-9832-4A48-BB6C-52D0D77277FC}"/>
              </a:ext>
            </a:extLst>
          </p:cNvPr>
          <p:cNvCxnSpPr>
            <a:cxnSpLocks/>
          </p:cNvCxnSpPr>
          <p:nvPr/>
        </p:nvCxnSpPr>
        <p:spPr>
          <a:xfrm flipV="1">
            <a:off x="10349226" y="2434590"/>
            <a:ext cx="0" cy="264033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5C44813-FA22-4A41-B20F-29BB19281A0A}"/>
              </a:ext>
            </a:extLst>
          </p:cNvPr>
          <p:cNvSpPr txBox="1"/>
          <p:nvPr/>
        </p:nvSpPr>
        <p:spPr>
          <a:xfrm rot="16200000">
            <a:off x="8969403" y="3616531"/>
            <a:ext cx="2475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 acima do horizonte com o Sol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28C6FD24-64D3-40F4-85E6-8DF15BD3411B}"/>
              </a:ext>
            </a:extLst>
          </p:cNvPr>
          <p:cNvCxnSpPr>
            <a:cxnSpLocks/>
          </p:cNvCxnSpPr>
          <p:nvPr/>
        </p:nvCxnSpPr>
        <p:spPr>
          <a:xfrm>
            <a:off x="10337796" y="5669579"/>
            <a:ext cx="0" cy="66675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C2BDCCA7-4092-41C8-8C61-9DD97A9C63F4}"/>
              </a:ext>
            </a:extLst>
          </p:cNvPr>
          <p:cNvCxnSpPr/>
          <p:nvPr/>
        </p:nvCxnSpPr>
        <p:spPr>
          <a:xfrm>
            <a:off x="9029700" y="5383530"/>
            <a:ext cx="1954530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2820C140-3A88-4802-90CE-297A9A593B19}"/>
              </a:ext>
            </a:extLst>
          </p:cNvPr>
          <p:cNvSpPr txBox="1"/>
          <p:nvPr/>
        </p:nvSpPr>
        <p:spPr>
          <a:xfrm>
            <a:off x="9007659" y="5135880"/>
            <a:ext cx="203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 nasce e se põe com o Sol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D8198983-7502-4868-AA77-15254CBB2CAD}"/>
              </a:ext>
            </a:extLst>
          </p:cNvPr>
          <p:cNvCxnSpPr>
            <a:cxnSpLocks/>
          </p:cNvCxnSpPr>
          <p:nvPr/>
        </p:nvCxnSpPr>
        <p:spPr>
          <a:xfrm flipV="1">
            <a:off x="11407140" y="2481472"/>
            <a:ext cx="51875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D9E7942-D560-4F36-972C-A3C3DBD9F22C}"/>
              </a:ext>
            </a:extLst>
          </p:cNvPr>
          <p:cNvSpPr txBox="1"/>
          <p:nvPr/>
        </p:nvSpPr>
        <p:spPr>
          <a:xfrm>
            <a:off x="10504169" y="2287519"/>
            <a:ext cx="960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 visível à meia-noite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24A83F0D-F77C-42FA-A65D-629DEBB43F6E}"/>
              </a:ext>
            </a:extLst>
          </p:cNvPr>
          <p:cNvSpPr/>
          <p:nvPr/>
        </p:nvSpPr>
        <p:spPr>
          <a:xfrm>
            <a:off x="7925902" y="2326654"/>
            <a:ext cx="274320" cy="2200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12F9B5CC-8660-46EE-8661-068181A620A0}"/>
              </a:ext>
            </a:extLst>
          </p:cNvPr>
          <p:cNvCxnSpPr>
            <a:cxnSpLocks/>
          </p:cNvCxnSpPr>
          <p:nvPr/>
        </p:nvCxnSpPr>
        <p:spPr>
          <a:xfrm>
            <a:off x="11004545" y="4563294"/>
            <a:ext cx="1" cy="26161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CFDBC18E-70C3-4D27-84D1-59A3C0FB193A}"/>
              </a:ext>
            </a:extLst>
          </p:cNvPr>
          <p:cNvSpPr txBox="1"/>
          <p:nvPr/>
        </p:nvSpPr>
        <p:spPr>
          <a:xfrm>
            <a:off x="10467005" y="3899565"/>
            <a:ext cx="11115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 Próximo ao horizonte oeste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B8C57E5-0EC5-4CDC-843B-8C59ABCBD7E8}"/>
              </a:ext>
            </a:extLst>
          </p:cNvPr>
          <p:cNvSpPr txBox="1"/>
          <p:nvPr/>
        </p:nvSpPr>
        <p:spPr>
          <a:xfrm flipH="1">
            <a:off x="204624" y="1747747"/>
            <a:ext cx="32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21A91B5-6972-4820-B45A-7F36638A4151}"/>
              </a:ext>
            </a:extLst>
          </p:cNvPr>
          <p:cNvSpPr txBox="1"/>
          <p:nvPr/>
        </p:nvSpPr>
        <p:spPr>
          <a:xfrm>
            <a:off x="213023" y="5261387"/>
            <a:ext cx="30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039C932-22DC-4EA7-9241-5A6CDB07ADA6}"/>
              </a:ext>
            </a:extLst>
          </p:cNvPr>
          <p:cNvSpPr txBox="1"/>
          <p:nvPr/>
        </p:nvSpPr>
        <p:spPr>
          <a:xfrm flipH="1">
            <a:off x="204623" y="2628107"/>
            <a:ext cx="32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F1E6B54-6398-467A-9D25-3636CEBF4B28}"/>
              </a:ext>
            </a:extLst>
          </p:cNvPr>
          <p:cNvSpPr txBox="1"/>
          <p:nvPr/>
        </p:nvSpPr>
        <p:spPr>
          <a:xfrm flipH="1">
            <a:off x="204623" y="3503475"/>
            <a:ext cx="32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C2CE5B9-73ED-4BF4-A607-B0F344626925}"/>
              </a:ext>
            </a:extLst>
          </p:cNvPr>
          <p:cNvSpPr txBox="1"/>
          <p:nvPr/>
        </p:nvSpPr>
        <p:spPr>
          <a:xfrm>
            <a:off x="216053" y="4374903"/>
            <a:ext cx="301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1" grpId="0"/>
      <p:bldP spid="34" grpId="0" animBg="1"/>
      <p:bldP spid="37" grpId="0"/>
      <p:bldP spid="43" grpId="0"/>
      <p:bldP spid="45" grpId="0"/>
      <p:bldP spid="46" grpId="0" animBg="1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A89C56-51A7-45A2-A30A-094D7AEC09A2}"/>
              </a:ext>
            </a:extLst>
          </p:cNvPr>
          <p:cNvSpPr txBox="1"/>
          <p:nvPr/>
        </p:nvSpPr>
        <p:spPr>
          <a:xfrm>
            <a:off x="250174" y="919716"/>
            <a:ext cx="9435947" cy="243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Marque a única opção correta.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Mais do que na Terra, pois a linha-base dos triângulos seria maior.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Mais do que na Terra, pois a distância às estrelas seria menor.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Mais do que na Terra, pois a atmosfera rarefeita de Marte iria melhorar a qualidade das medidas.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Menos do que na Terra, pois a distância ao Sol seria maior, deixando mais incerto o uso do método.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O mesmo que na Terra, já que as dimensões do Sistema Solar são desprezíveis com relação às distâncias às estrelas.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79191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20) Considere um observatório astronômico em uma futura base em Marte, a 1,5 UA do Sol. Usando o método da paralaxe trigonométrica, seria possível estimar a distância de quantas estrelas?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13F389-9595-4F61-AA7C-8376F123F41A}"/>
              </a:ext>
            </a:extLst>
          </p:cNvPr>
          <p:cNvSpPr txBox="1"/>
          <p:nvPr/>
        </p:nvSpPr>
        <p:spPr>
          <a:xfrm>
            <a:off x="261191" y="5057808"/>
            <a:ext cx="86442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FF0000"/>
                </a:solidFill>
              </a:rPr>
              <a:t>Resposta: a) mais do que na Terra, pois a linha-base dos triângulos seria maior</a:t>
            </a:r>
          </a:p>
          <a:p>
            <a:endParaRPr lang="pt-BR" i="1" dirty="0">
              <a:solidFill>
                <a:srgbClr val="FF0000"/>
              </a:solidFill>
            </a:endParaRPr>
          </a:p>
          <a:p>
            <a:r>
              <a:rPr lang="pt-BR" i="1" dirty="0">
                <a:solidFill>
                  <a:srgbClr val="FF0000"/>
                </a:solidFill>
              </a:rPr>
              <a:t>O que importa no método é o tamanho da linha de base usada. Se a distância ao Sol aumentou 1,5 vezes, os ângulos de paralaxe também aumentaram 1,5 vezes.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CA41796-B071-40C5-8EAF-698A66B22903}"/>
              </a:ext>
            </a:extLst>
          </p:cNvPr>
          <p:cNvGrpSpPr/>
          <p:nvPr/>
        </p:nvGrpSpPr>
        <p:grpSpPr>
          <a:xfrm>
            <a:off x="261191" y="1342662"/>
            <a:ext cx="264405" cy="308472"/>
            <a:chOff x="4968607" y="1564395"/>
            <a:chExt cx="264405" cy="30847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C7CD4F0F-8436-46F6-B87A-BE214483F05B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633482A7-9610-4AA1-94F8-BD47FC78E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A3E7C81-12E3-4F73-B744-7D8C58ED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51307"/>
              </p:ext>
            </p:extLst>
          </p:nvPr>
        </p:nvGraphicFramePr>
        <p:xfrm>
          <a:off x="9799497" y="2143402"/>
          <a:ext cx="152497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508">
                  <a:extLst>
                    <a:ext uri="{9D8B030D-6E8A-4147-A177-3AD203B41FA5}">
                      <a16:colId xmlns:a16="http://schemas.microsoft.com/office/drawing/2014/main" val="3399081476"/>
                    </a:ext>
                  </a:extLst>
                </a:gridCol>
                <a:gridCol w="663462">
                  <a:extLst>
                    <a:ext uri="{9D8B030D-6E8A-4147-A177-3AD203B41FA5}">
                      <a16:colId xmlns:a16="http://schemas.microsoft.com/office/drawing/2014/main" val="3027549109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19675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43,7%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42017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56,3%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38247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BCBE8649-F110-4AAA-808B-49C6CEB1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32" y="3191910"/>
            <a:ext cx="2095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8" y="49446"/>
            <a:ext cx="9144000" cy="176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Um estudante, com o auxílio de uma Carta Celeste, anotou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coordenadas equatoriais, Ascensão Reta (AR) e Declinação (Dec.),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quatro principais estrelas da constelação do Cruzeiro do Sul: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-63° 13'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49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-59° 48'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-57° 14'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-58° 52'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CE84F7-458E-4333-A75B-B9C2D7B3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18" y="1255801"/>
            <a:ext cx="3198918" cy="33828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CD29355-6F35-4FC7-9A27-FF168E645FD7}"/>
              </a:ext>
            </a:extLst>
          </p:cNvPr>
          <p:cNvSpPr txBox="1"/>
          <p:nvPr/>
        </p:nvSpPr>
        <p:spPr>
          <a:xfrm>
            <a:off x="95058" y="1948954"/>
            <a:ext cx="3810192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um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planisfério celeste rotativo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ele descobriu a data e a hora certa para observar esta constelação, próxima do horizonte e de cabeça para baixo, como vemos na imagem a seguir.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6FBCFC-9CEE-4475-A22A-89AB57A55A18}"/>
              </a:ext>
            </a:extLst>
          </p:cNvPr>
          <p:cNvSpPr txBox="1"/>
          <p:nvPr/>
        </p:nvSpPr>
        <p:spPr>
          <a:xfrm>
            <a:off x="95058" y="4638675"/>
            <a:ext cx="11287125" cy="1976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as informações acima, podemos afirmar que a latitude geográfica do estudante vale, aproximadamente: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28° 47’ 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28° 47’ 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32° 46’ 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F3C3E6A-903A-430C-AA63-5A7125EA0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50048"/>
              </p:ext>
            </p:extLst>
          </p:nvPr>
        </p:nvGraphicFramePr>
        <p:xfrm>
          <a:off x="10263116" y="2327113"/>
          <a:ext cx="128084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619">
                  <a:extLst>
                    <a:ext uri="{9D8B030D-6E8A-4147-A177-3AD203B41FA5}">
                      <a16:colId xmlns:a16="http://schemas.microsoft.com/office/drawing/2014/main" val="8277914"/>
                    </a:ext>
                  </a:extLst>
                </a:gridCol>
                <a:gridCol w="558225">
                  <a:extLst>
                    <a:ext uri="{9D8B030D-6E8A-4147-A177-3AD203B41FA5}">
                      <a16:colId xmlns:a16="http://schemas.microsoft.com/office/drawing/2014/main" val="1103380745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127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36,1%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5099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63,9%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8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3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D6FBCFC-9CEE-4475-A22A-89AB57A55A18}"/>
              </a:ext>
            </a:extLst>
          </p:cNvPr>
          <p:cNvSpPr txBox="1"/>
          <p:nvPr/>
        </p:nvSpPr>
        <p:spPr>
          <a:xfrm>
            <a:off x="95058" y="2551334"/>
            <a:ext cx="8182168" cy="1976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as informações acima, podemos afirmar que a latitude geográfica do estudante vale, aproximadamente: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28° 47’ 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28° 47’ 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32° 46’ 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58" y="49446"/>
            <a:ext cx="9144000" cy="176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Um estudante, com o auxílio de uma Carta Celeste, anotou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coordenadas equatoriais, Ascensão Reta (AR) e Declinação (Dec.),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quatro principais estrelas da constelação do Cruzeiro do Sul: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-63° 13'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49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-59° 48'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-57° 14'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Cru: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 12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</a:t>
            </a:r>
            <a:r>
              <a:rPr lang="pt-BR" sz="16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-58° 52'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CE84F7-458E-4333-A75B-B9C2D7B3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68" y="3232111"/>
            <a:ext cx="3198918" cy="33828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CD29355-6F35-4FC7-9A27-FF168E645FD7}"/>
              </a:ext>
            </a:extLst>
          </p:cNvPr>
          <p:cNvSpPr txBox="1"/>
          <p:nvPr/>
        </p:nvSpPr>
        <p:spPr>
          <a:xfrm>
            <a:off x="95057" y="1948954"/>
            <a:ext cx="9143999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um </a:t>
            </a:r>
            <a:r>
              <a:rPr lang="pt-B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planisfério celeste rotativo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ele descobriu a data e a hora certa para observar esta constelação, próxima do horizonte e de cabeça para baixo, como vemos na imagem a seguir.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39F5C6A-4C5E-4D4D-89FA-E169E07F3F9F}"/>
              </a:ext>
            </a:extLst>
          </p:cNvPr>
          <p:cNvSpPr txBox="1"/>
          <p:nvPr/>
        </p:nvSpPr>
        <p:spPr>
          <a:xfrm>
            <a:off x="1428749" y="2845274"/>
            <a:ext cx="7372476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linha imaginária, passando sobre o “madeiro maior da Cruz”, indo da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 para a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 passa próximo do Polo Celeste Sul (PCS), que, portanto, está acima do horizonte. Então nosso estudante está no Hemisfério Sul.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73E80B7-7392-4E7E-8BEE-F14A405D4776}"/>
              </a:ext>
            </a:extLst>
          </p:cNvPr>
          <p:cNvSpPr txBox="1"/>
          <p:nvPr/>
        </p:nvSpPr>
        <p:spPr>
          <a:xfrm>
            <a:off x="1428749" y="3678165"/>
            <a:ext cx="6172201" cy="310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declinação de 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Cru (a estrela do Cruzeiro mais afastada do Polo Celeste Sul) vale: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A427081-C246-419D-B0F8-5628B57E929B}"/>
              </a:ext>
            </a:extLst>
          </p:cNvPr>
          <p:cNvSpPr txBox="1"/>
          <p:nvPr/>
        </p:nvSpPr>
        <p:spPr>
          <a:xfrm>
            <a:off x="7501254" y="3678165"/>
            <a:ext cx="12858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 = -57° 14’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A8ADFF-2DCE-4F06-BBD8-61C337C5840B}"/>
              </a:ext>
            </a:extLst>
          </p:cNvPr>
          <p:cNvSpPr txBox="1"/>
          <p:nvPr/>
        </p:nvSpPr>
        <p:spPr>
          <a:xfrm>
            <a:off x="1428749" y="4070524"/>
            <a:ext cx="301942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Portanto sua distância até o PCS vale: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6AC31C-7A10-4152-865E-5187056EBEF4}"/>
              </a:ext>
            </a:extLst>
          </p:cNvPr>
          <p:cNvSpPr txBox="1"/>
          <p:nvPr/>
        </p:nvSpPr>
        <p:spPr>
          <a:xfrm>
            <a:off x="4305300" y="4075397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90° - |-57° 14’| = 32° 46’</a:t>
            </a:r>
            <a:endParaRPr lang="pt-BR" sz="14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31A153-56E7-47CF-92A8-C2FA143F8484}"/>
              </a:ext>
            </a:extLst>
          </p:cNvPr>
          <p:cNvSpPr txBox="1"/>
          <p:nvPr/>
        </p:nvSpPr>
        <p:spPr>
          <a:xfrm>
            <a:off x="172614" y="4487874"/>
            <a:ext cx="758073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esta estrela está 2° acima do horizonte, podemos afirmar que a altura (h) do Polo elevado vale: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284990-BF08-4317-A4C8-E549AAC08CB7}"/>
              </a:ext>
            </a:extLst>
          </p:cNvPr>
          <p:cNvSpPr txBox="1"/>
          <p:nvPr/>
        </p:nvSpPr>
        <p:spPr>
          <a:xfrm>
            <a:off x="2131171" y="4905224"/>
            <a:ext cx="1488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= 32° 46’ + 2°</a:t>
            </a:r>
            <a:endParaRPr lang="pt-BR" sz="1600" b="1" dirty="0"/>
          </a:p>
        </p:txBody>
      </p:sp>
      <p:sp>
        <p:nvSpPr>
          <p:cNvPr id="21" name="Seta: para a Direita 20">
            <a:extLst>
              <a:ext uri="{FF2B5EF4-FFF2-40B4-BE49-F238E27FC236}">
                <a16:creationId xmlns:a16="http://schemas.microsoft.com/office/drawing/2014/main" id="{46CADA89-944C-4F80-A781-FB6487B3C190}"/>
              </a:ext>
            </a:extLst>
          </p:cNvPr>
          <p:cNvSpPr/>
          <p:nvPr/>
        </p:nvSpPr>
        <p:spPr>
          <a:xfrm>
            <a:off x="3810000" y="4998301"/>
            <a:ext cx="2667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26925DA-0EF2-434F-B822-13392F21B0D9}"/>
              </a:ext>
            </a:extLst>
          </p:cNvPr>
          <p:cNvSpPr txBox="1"/>
          <p:nvPr/>
        </p:nvSpPr>
        <p:spPr>
          <a:xfrm>
            <a:off x="4395692" y="4905224"/>
            <a:ext cx="1076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= 34° 46’</a:t>
            </a:r>
            <a:endParaRPr lang="pt-BR" sz="1600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6AB867B-C0DE-4675-A697-191878F8CBF2}"/>
              </a:ext>
            </a:extLst>
          </p:cNvPr>
          <p:cNvSpPr txBox="1"/>
          <p:nvPr/>
        </p:nvSpPr>
        <p:spPr>
          <a:xfrm>
            <a:off x="172614" y="5297583"/>
            <a:ext cx="7580736" cy="310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a altura (h) do Polo Celeste elevado é equivalente à latitude geográfica (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 lugar, temos que: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459BE49-04A3-43F0-B40B-38884A94A01A}"/>
              </a:ext>
            </a:extLst>
          </p:cNvPr>
          <p:cNvSpPr txBox="1"/>
          <p:nvPr/>
        </p:nvSpPr>
        <p:spPr>
          <a:xfrm>
            <a:off x="3119243" y="5706253"/>
            <a:ext cx="3095625" cy="34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S ou 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-34° 46’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B9C11D2-1BA5-4841-B596-D154BE8ECDEF}"/>
              </a:ext>
            </a:extLst>
          </p:cNvPr>
          <p:cNvSpPr/>
          <p:nvPr/>
        </p:nvSpPr>
        <p:spPr>
          <a:xfrm>
            <a:off x="3314700" y="5608374"/>
            <a:ext cx="2781300" cy="6209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B45D00D-5B68-4706-A5AD-8AEE5FD2CF46}"/>
              </a:ext>
            </a:extLst>
          </p:cNvPr>
          <p:cNvSpPr txBox="1"/>
          <p:nvPr/>
        </p:nvSpPr>
        <p:spPr>
          <a:xfrm>
            <a:off x="3626215" y="6304194"/>
            <a:ext cx="2158269" cy="310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a) 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34° 46’ S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915934C-815F-474E-B3E5-372670EEF080}"/>
              </a:ext>
            </a:extLst>
          </p:cNvPr>
          <p:cNvGrpSpPr/>
          <p:nvPr/>
        </p:nvGrpSpPr>
        <p:grpSpPr>
          <a:xfrm>
            <a:off x="117971" y="2907056"/>
            <a:ext cx="264405" cy="308472"/>
            <a:chOff x="4968607" y="1564395"/>
            <a:chExt cx="264405" cy="308472"/>
          </a:xfrm>
        </p:grpSpPr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98A07CBD-F0E6-4FB1-92C2-546A8F29E03C}"/>
                </a:ext>
              </a:extLst>
            </p:cNvPr>
            <p:cNvCxnSpPr/>
            <p:nvPr/>
          </p:nvCxnSpPr>
          <p:spPr>
            <a:xfrm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F4BFC59-9B14-4973-816A-D8655F0876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8607" y="1564395"/>
              <a:ext cx="264405" cy="3084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7" grpId="0"/>
      <p:bldP spid="19" grpId="0"/>
      <p:bldP spid="21" grpId="0" animBg="1"/>
      <p:bldP spid="23" grpId="0"/>
      <p:bldP spid="25" grpId="0"/>
      <p:bldP spid="27" grpId="0"/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83" y="121798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imagem a seguir mostra um esquema do Planeta Vênus em três datas distintas (A, B e C) ao longo de sua órbita.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54209F-D776-42A7-92E4-32B24BDF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53" y="729337"/>
            <a:ext cx="4113722" cy="32937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78BAC6F-80E2-4E36-8D31-5E631BE88196}"/>
              </a:ext>
            </a:extLst>
          </p:cNvPr>
          <p:cNvSpPr txBox="1"/>
          <p:nvPr/>
        </p:nvSpPr>
        <p:spPr>
          <a:xfrm>
            <a:off x="276224" y="4290417"/>
            <a:ext cx="11268075" cy="2046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a figura, coloque F (falso) ou V (verdadeiro) na frente de cada afirmação.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) De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sua fase minguante.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)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Vênus está em Movimento Retrógrado.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) Em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Conjunção Superior.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) Em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Máxima Elongação Oeste.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) De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também é conhecido por ‘estrela matutina’.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97158B9-68D9-479F-B46E-77F4A105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61850"/>
              </p:ext>
            </p:extLst>
          </p:nvPr>
        </p:nvGraphicFramePr>
        <p:xfrm>
          <a:off x="10153934" y="2793285"/>
          <a:ext cx="1390365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465">
                  <a:extLst>
                    <a:ext uri="{9D8B030D-6E8A-4147-A177-3AD203B41FA5}">
                      <a16:colId xmlns:a16="http://schemas.microsoft.com/office/drawing/2014/main" val="334584813"/>
                    </a:ext>
                  </a:extLst>
                </a:gridCol>
                <a:gridCol w="604900">
                  <a:extLst>
                    <a:ext uri="{9D8B030D-6E8A-4147-A177-3AD203B41FA5}">
                      <a16:colId xmlns:a16="http://schemas.microsoft.com/office/drawing/2014/main" val="2836129096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020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97127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3283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39,3%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522892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29,1%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14278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11932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3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95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83" y="121798"/>
            <a:ext cx="9144000" cy="6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imagem a seguir mostra um esquema do Planeta Vênus em três datas distintas (A, B e C) ao longo de sua órbita.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54209F-D776-42A7-92E4-32B24BDF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54" y="3253462"/>
            <a:ext cx="4113722" cy="329374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D6230C2-9AFB-46F3-ADE7-A91B0A268392}"/>
              </a:ext>
            </a:extLst>
          </p:cNvPr>
          <p:cNvSpPr txBox="1"/>
          <p:nvPr/>
        </p:nvSpPr>
        <p:spPr>
          <a:xfrm>
            <a:off x="142683" y="729337"/>
            <a:ext cx="718204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Analisando a figura, coloque F (falso) ou V (verdadeiro) na frente de cada afirmação.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7A4312-8385-4F4A-AC35-623DCEA9A1EA}"/>
              </a:ext>
            </a:extLst>
          </p:cNvPr>
          <p:cNvSpPr txBox="1"/>
          <p:nvPr/>
        </p:nvSpPr>
        <p:spPr>
          <a:xfrm>
            <a:off x="142683" y="1097893"/>
            <a:ext cx="609600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De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sua fase minguante.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E0C693-287A-4C9A-BE9D-94887DA7015E}"/>
              </a:ext>
            </a:extLst>
          </p:cNvPr>
          <p:cNvSpPr txBox="1"/>
          <p:nvPr/>
        </p:nvSpPr>
        <p:spPr>
          <a:xfrm>
            <a:off x="142683" y="1507260"/>
            <a:ext cx="9144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“De </a:t>
            </a:r>
            <a:r>
              <a:rPr lang="pt-BR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</a:t>
            </a:r>
            <a:r>
              <a:rPr lang="pt-BR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sua fase minguante.” é VERDADEIRA, pois vemos que de B até C vemos cada vez menos do hemisfério iluminado de Vênus.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8A959B-11FB-4E45-9994-06390FCEA078}"/>
              </a:ext>
            </a:extLst>
          </p:cNvPr>
          <p:cNvSpPr txBox="1"/>
          <p:nvPr/>
        </p:nvSpPr>
        <p:spPr>
          <a:xfrm>
            <a:off x="142683" y="2038910"/>
            <a:ext cx="609600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Vênus está em Movimento Retrógrado.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A969CB-6D6B-4E2A-A90B-2D8CBBF25203}"/>
              </a:ext>
            </a:extLst>
          </p:cNvPr>
          <p:cNvSpPr txBox="1"/>
          <p:nvPr/>
        </p:nvSpPr>
        <p:spPr>
          <a:xfrm>
            <a:off x="142682" y="2377203"/>
            <a:ext cx="9144000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“De A para B Vênus está em Movimento Retrógrado.” é FALSA, pois de A para B Vênus está indo de Oeste para Leste, como a Lua. Este movimento é denominado direto. De B para C Vênus está indo de Leste para Oeste. Este movimento é denominado retrógrado.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18FEBF-306E-4CC4-86CF-078E75CFFCC8}"/>
              </a:ext>
            </a:extLst>
          </p:cNvPr>
          <p:cNvSpPr txBox="1"/>
          <p:nvPr/>
        </p:nvSpPr>
        <p:spPr>
          <a:xfrm>
            <a:off x="142681" y="3149299"/>
            <a:ext cx="609600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Em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Conjunção Superior.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D47375-B018-4FEE-83ED-51B6B794B710}"/>
              </a:ext>
            </a:extLst>
          </p:cNvPr>
          <p:cNvSpPr txBox="1"/>
          <p:nvPr/>
        </p:nvSpPr>
        <p:spPr>
          <a:xfrm>
            <a:off x="142680" y="3518145"/>
            <a:ext cx="7591617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“Em B o planeta Vênus está em Conjunção Superior.” é FALSA, pois Vênus não está “atrás” do Sol em relação à posição da Terra.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CA87155-9A8F-4FAE-BE0F-82E7D266354D}"/>
              </a:ext>
            </a:extLst>
          </p:cNvPr>
          <p:cNvSpPr txBox="1"/>
          <p:nvPr/>
        </p:nvSpPr>
        <p:spPr>
          <a:xfrm>
            <a:off x="142680" y="409331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Em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está em Máxima Elongação Oeste</a:t>
            </a:r>
            <a:endParaRPr lang="pt-BR" sz="16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1007814-364F-426A-B764-488C22CB6523}"/>
              </a:ext>
            </a:extLst>
          </p:cNvPr>
          <p:cNvSpPr txBox="1"/>
          <p:nvPr/>
        </p:nvSpPr>
        <p:spPr>
          <a:xfrm>
            <a:off x="142679" y="4446757"/>
            <a:ext cx="759161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“Em B o planeta Vênus está em Máxima Elongação Oeste.” é FALSA, pois em B Vênus está o mais afastado possível do Sol e está a Leste do Sol. Portanto em B Vênus está em Máxima Elongação Leste.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D58224-6F2F-4047-9126-581C89F20B99}"/>
              </a:ext>
            </a:extLst>
          </p:cNvPr>
          <p:cNvSpPr txBox="1"/>
          <p:nvPr/>
        </p:nvSpPr>
        <p:spPr>
          <a:xfrm>
            <a:off x="142679" y="5196473"/>
            <a:ext cx="662959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) De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até </a:t>
            </a:r>
            <a:r>
              <a:rPr lang="pt-B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planeta Vênus também é conhecido por ‘estrela matutina’.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B70E0FF-C9CF-42A0-96B6-2F268258B7B5}"/>
              </a:ext>
            </a:extLst>
          </p:cNvPr>
          <p:cNvSpPr txBox="1"/>
          <p:nvPr/>
        </p:nvSpPr>
        <p:spPr>
          <a:xfrm>
            <a:off x="142680" y="5557146"/>
            <a:ext cx="7591616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afirmação “De A até C o planeta Vênus também é conhecido por ‘estrela matutina’.” é FALSA, pois como Vênus está a Leste do Sol, ele nasce depois do Sol e se põe depois, também. Assim ele também é conhecido por ‘estrela vespertina’.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208D98F-7078-47E6-A27A-3F31DED38826}"/>
              </a:ext>
            </a:extLst>
          </p:cNvPr>
          <p:cNvSpPr txBox="1"/>
          <p:nvPr/>
        </p:nvSpPr>
        <p:spPr>
          <a:xfrm>
            <a:off x="224377" y="1104499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E38C174-CD12-4FBF-BBEA-17EF602557B9}"/>
              </a:ext>
            </a:extLst>
          </p:cNvPr>
          <p:cNvSpPr txBox="1"/>
          <p:nvPr/>
        </p:nvSpPr>
        <p:spPr>
          <a:xfrm>
            <a:off x="234153" y="2046106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0E61D1F-2985-4139-BA36-1ED936CB0BD6}"/>
              </a:ext>
            </a:extLst>
          </p:cNvPr>
          <p:cNvSpPr txBox="1"/>
          <p:nvPr/>
        </p:nvSpPr>
        <p:spPr>
          <a:xfrm>
            <a:off x="234152" y="3151702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CB02B92-BA78-4540-9526-A0A29602034E}"/>
              </a:ext>
            </a:extLst>
          </p:cNvPr>
          <p:cNvSpPr txBox="1"/>
          <p:nvPr/>
        </p:nvSpPr>
        <p:spPr>
          <a:xfrm>
            <a:off x="234152" y="4086084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B654A5E-CE8F-45B2-97D7-5C408FECA63A}"/>
              </a:ext>
            </a:extLst>
          </p:cNvPr>
          <p:cNvSpPr txBox="1"/>
          <p:nvPr/>
        </p:nvSpPr>
        <p:spPr>
          <a:xfrm>
            <a:off x="234152" y="5199929"/>
            <a:ext cx="295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02194"/>
            <a:ext cx="9144000" cy="34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A visibilidade de uma estrela depende de uma série de fatores.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F93D6D-6308-43D5-A3C3-0988FB6F2C0D}"/>
              </a:ext>
            </a:extLst>
          </p:cNvPr>
          <p:cNvSpPr txBox="1"/>
          <p:nvPr/>
        </p:nvSpPr>
        <p:spPr>
          <a:xfrm>
            <a:off x="120649" y="446263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Coloque F (falso) ou V (verdadeiro) na frente de cada possível fator.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A93C11-3DC9-40BD-A066-EC80F58F45B1}"/>
              </a:ext>
            </a:extLst>
          </p:cNvPr>
          <p:cNvSpPr txBox="1"/>
          <p:nvPr/>
        </p:nvSpPr>
        <p:spPr>
          <a:xfrm>
            <a:off x="120649" y="946625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Poluição luminosa.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E6EAD87-E70D-456C-8600-4A65A616EBA2}"/>
              </a:ext>
            </a:extLst>
          </p:cNvPr>
          <p:cNvSpPr txBox="1"/>
          <p:nvPr/>
        </p:nvSpPr>
        <p:spPr>
          <a:xfrm>
            <a:off x="120649" y="1883942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Altura da estrela em relação ao horizonte (por exemplo,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+3°).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ECC354-A211-4795-8879-63A56B50657F}"/>
              </a:ext>
            </a:extLst>
          </p:cNvPr>
          <p:cNvSpPr txBox="1"/>
          <p:nvPr/>
        </p:nvSpPr>
        <p:spPr>
          <a:xfrm>
            <a:off x="120649" y="2929846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Brilho da estrela.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4F0D6B8-C227-4D4C-AE5E-DED75253E4F0}"/>
              </a:ext>
            </a:extLst>
          </p:cNvPr>
          <p:cNvSpPr txBox="1"/>
          <p:nvPr/>
        </p:nvSpPr>
        <p:spPr>
          <a:xfrm>
            <a:off x="120649" y="3855961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Altura do Sol em relação ao horizonte (por exemplo,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16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-7°).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065E23-EB27-4D58-BC11-88635D1F3CDD}"/>
              </a:ext>
            </a:extLst>
          </p:cNvPr>
          <p:cNvSpPr txBox="1"/>
          <p:nvPr/>
        </p:nvSpPr>
        <p:spPr>
          <a:xfrm>
            <a:off x="120649" y="4890663"/>
            <a:ext cx="6097836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    ) Estação do ano.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6CE669B-FF5E-4750-907D-192175EBF8E0}"/>
              </a:ext>
            </a:extLst>
          </p:cNvPr>
          <p:cNvSpPr txBox="1"/>
          <p:nvPr/>
        </p:nvSpPr>
        <p:spPr>
          <a:xfrm>
            <a:off x="120647" y="1310411"/>
            <a:ext cx="9144000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fator “Poluição luminosa.” é VERDADEIRO, pois a poluição luminosa é configurada pelo uso de luz artificial de modo excessivo e inapropriado. Quanto maior a poluição luminosa, menos estrelas vemos no céu.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D1D78E1-A4CC-4AE3-9CEC-F24ACB225D14}"/>
              </a:ext>
            </a:extLst>
          </p:cNvPr>
          <p:cNvSpPr txBox="1"/>
          <p:nvPr/>
        </p:nvSpPr>
        <p:spPr>
          <a:xfrm>
            <a:off x="120649" y="2272625"/>
            <a:ext cx="9143998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fator “Altura da estrela em relação ao horizonte (por exemplo, 3°).” é VERDADEIRO, pois só vemos as estrelas que estão acima do horizonte.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1CE6107-2DC8-457E-9825-9A92B8AC1C8D}"/>
              </a:ext>
            </a:extLst>
          </p:cNvPr>
          <p:cNvSpPr txBox="1"/>
          <p:nvPr/>
        </p:nvSpPr>
        <p:spPr>
          <a:xfrm>
            <a:off x="120649" y="3234839"/>
            <a:ext cx="791064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fator “Brilho da estrela.” é VERDADEIRO, pois se a estrela for pouco brilhante podemos não a ver no céu.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BEFD274-C153-48A5-9559-716E140B10A2}"/>
              </a:ext>
            </a:extLst>
          </p:cNvPr>
          <p:cNvSpPr txBox="1"/>
          <p:nvPr/>
        </p:nvSpPr>
        <p:spPr>
          <a:xfrm>
            <a:off x="120647" y="4200030"/>
            <a:ext cx="11548432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fator “Altura do Sol em relação ao horizonte (por exemplo, -7°).” é VERDADEIRO, pois o brilho do Sol, mesmo quando ele está abaixo do horizonte, mas próximo a ele, pode impedir que vejamos as estrelas naquela direção.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467B0A8-148D-4D38-A1F0-29A8FA1A17BC}"/>
              </a:ext>
            </a:extLst>
          </p:cNvPr>
          <p:cNvSpPr txBox="1"/>
          <p:nvPr/>
        </p:nvSpPr>
        <p:spPr>
          <a:xfrm>
            <a:off x="120649" y="5239183"/>
            <a:ext cx="9981818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fator “Estação do ano.” é VERDADEIRO, pois sabemos que as estrelas que hoje não são visíveis, meses depois estarão visíveis à noite.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5AC4DF0-1A88-4C9B-926D-A244BA8E495F}"/>
              </a:ext>
            </a:extLst>
          </p:cNvPr>
          <p:cNvSpPr txBox="1"/>
          <p:nvPr/>
        </p:nvSpPr>
        <p:spPr>
          <a:xfrm>
            <a:off x="221254" y="953711"/>
            <a:ext cx="32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9D832B7-EEA8-4FEF-84AB-6CC96CAEE6A5}"/>
              </a:ext>
            </a:extLst>
          </p:cNvPr>
          <p:cNvSpPr txBox="1"/>
          <p:nvPr/>
        </p:nvSpPr>
        <p:spPr>
          <a:xfrm>
            <a:off x="232271" y="1896153"/>
            <a:ext cx="32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267823C-C66A-49D7-958D-1DE0B8423938}"/>
              </a:ext>
            </a:extLst>
          </p:cNvPr>
          <p:cNvSpPr txBox="1"/>
          <p:nvPr/>
        </p:nvSpPr>
        <p:spPr>
          <a:xfrm>
            <a:off x="232271" y="2942446"/>
            <a:ext cx="32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62936C4-211B-4974-AF70-B1C8AF8E7B1C}"/>
              </a:ext>
            </a:extLst>
          </p:cNvPr>
          <p:cNvSpPr txBox="1"/>
          <p:nvPr/>
        </p:nvSpPr>
        <p:spPr>
          <a:xfrm>
            <a:off x="232271" y="3867893"/>
            <a:ext cx="32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B66843F-BBD0-4DC0-8A1F-46CD84582505}"/>
              </a:ext>
            </a:extLst>
          </p:cNvPr>
          <p:cNvSpPr txBox="1"/>
          <p:nvPr/>
        </p:nvSpPr>
        <p:spPr>
          <a:xfrm>
            <a:off x="232271" y="4900783"/>
            <a:ext cx="328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pt-BR" dirty="0">
              <a:solidFill>
                <a:srgbClr val="FF0000"/>
              </a:solidFill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0370897F-A919-4565-B32A-13ACF75C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44051"/>
              </p:ext>
            </p:extLst>
          </p:nvPr>
        </p:nvGraphicFramePr>
        <p:xfrm>
          <a:off x="10076762" y="2098572"/>
          <a:ext cx="1566612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033">
                  <a:extLst>
                    <a:ext uri="{9D8B030D-6E8A-4147-A177-3AD203B41FA5}">
                      <a16:colId xmlns:a16="http://schemas.microsoft.com/office/drawing/2014/main" val="220282140"/>
                    </a:ext>
                  </a:extLst>
                </a:gridCol>
                <a:gridCol w="681579">
                  <a:extLst>
                    <a:ext uri="{9D8B030D-6E8A-4147-A177-3AD203B41FA5}">
                      <a16:colId xmlns:a16="http://schemas.microsoft.com/office/drawing/2014/main" val="1066451867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5212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31,1%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896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38,8%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1096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24,4%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92644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39899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82812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7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6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2774F9-0B67-4490-B0A9-BE4390FB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9" y="158089"/>
            <a:ext cx="9144000" cy="11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19 de outubro de 2017 o telescópio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Pan-STARRS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Havaí, descobriu o primeiro objeto interestelar dentro do Sistema Solar. Ele recebeu o nome de ‘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Oumuamua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’, que significa “o mensageiro do passado”. Sua curva de luz (magnitude em função do tempo) foi medida no dia 29 de outubro do mesmo ano e é mostrada na figura a seguir.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B0276A-DF27-4442-987E-5BB9D0AE6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7" y="1292567"/>
            <a:ext cx="3959860" cy="134429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F8FE4E-FD55-465A-9D47-7CB46E1D77D9}"/>
              </a:ext>
            </a:extLst>
          </p:cNvPr>
          <p:cNvSpPr txBox="1"/>
          <p:nvPr/>
        </p:nvSpPr>
        <p:spPr>
          <a:xfrm>
            <a:off x="120648" y="2625620"/>
            <a:ext cx="9144000" cy="87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defRPr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pt-BR" dirty="0"/>
              <a:t>Vamos considerar, em primeira aproximação, que o </a:t>
            </a:r>
            <a:r>
              <a:rPr lang="pt-BR" dirty="0" err="1"/>
              <a:t>Oumuamua</a:t>
            </a:r>
            <a:r>
              <a:rPr lang="pt-BR" dirty="0"/>
              <a:t> seja um elipsoide, que lembra uma bola de futebol americano, como ilustrado na figura seguinte, cujo eixo de rotação está ao longo do semieixo menor b, perpendicular à linha de visada.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62F0E9-4812-44E5-90B3-9E5EC1B7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95" y="3429813"/>
            <a:ext cx="4319905" cy="10515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A0AB0C-D89B-4727-AA3F-910050AAC3A4}"/>
              </a:ext>
            </a:extLst>
          </p:cNvPr>
          <p:cNvSpPr txBox="1"/>
          <p:nvPr/>
        </p:nvSpPr>
        <p:spPr>
          <a:xfrm>
            <a:off x="120648" y="4442672"/>
            <a:ext cx="11931805" cy="2386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Considere que neste dia, devido à rotação, a amplitude da variação de magnitude do objeto foi de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= 2,5 mag.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essa informação, qual é a razão entre os semieixos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t-B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Oumuamua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ou seja, qual é o valor de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10,0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3,5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5,0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2,5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e) 7,5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D1962C2D-855F-4E95-A3D9-78440E0A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72566"/>
              </p:ext>
            </p:extLst>
          </p:nvPr>
        </p:nvGraphicFramePr>
        <p:xfrm>
          <a:off x="10153934" y="3000236"/>
          <a:ext cx="1272116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662">
                  <a:extLst>
                    <a:ext uri="{9D8B030D-6E8A-4147-A177-3AD203B41FA5}">
                      <a16:colId xmlns:a16="http://schemas.microsoft.com/office/drawing/2014/main" val="3617749432"/>
                    </a:ext>
                  </a:extLst>
                </a:gridCol>
                <a:gridCol w="553454">
                  <a:extLst>
                    <a:ext uri="{9D8B030D-6E8A-4147-A177-3AD203B41FA5}">
                      <a16:colId xmlns:a16="http://schemas.microsoft.com/office/drawing/2014/main" val="2979279149"/>
                    </a:ext>
                  </a:extLst>
                </a:gridCol>
              </a:tblGrid>
              <a:tr h="2138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Notas</a:t>
                      </a:r>
                      <a:endParaRPr lang="pt-BR" sz="1600" b="1" i="0" u="none" strike="noStrike" dirty="0">
                        <a:solidFill>
                          <a:srgbClr val="16365C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Q.4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955600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10418"/>
                  </a:ext>
                </a:extLst>
              </a:tr>
              <a:tr h="2138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79,3%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8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29753</TotalTime>
  <Words>8132</Words>
  <Application>Microsoft Office PowerPoint</Application>
  <PresentationFormat>Widescreen</PresentationFormat>
  <Paragraphs>751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2" baseType="lpstr">
      <vt:lpstr>Arial</vt:lpstr>
      <vt:lpstr>Arial Nova</vt:lpstr>
      <vt:lpstr>Calibri</vt:lpstr>
      <vt:lpstr>Calibri Light</vt:lpstr>
      <vt:lpstr>Cambria Math</vt:lpstr>
      <vt:lpstr>Symbol</vt:lpstr>
      <vt:lpstr>Times New Roman</vt:lpstr>
      <vt:lpstr>Tema do Office</vt:lpstr>
      <vt:lpstr>GABARITO COMENTADO  Olimpíada Brasileira de Astronomia e Astronáutica </vt:lpstr>
      <vt:lpstr>Estatísticas da P2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EXERCÍCIOS SOBRE SISTEMAS BINÁRIOS</dc:title>
  <dc:creator>João Canalle</dc:creator>
  <cp:lastModifiedBy>João Canalle</cp:lastModifiedBy>
  <cp:revision>342</cp:revision>
  <dcterms:created xsi:type="dcterms:W3CDTF">2021-03-24T02:49:17Z</dcterms:created>
  <dcterms:modified xsi:type="dcterms:W3CDTF">2021-10-29T19:56:51Z</dcterms:modified>
</cp:coreProperties>
</file>