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08" r:id="rId3"/>
    <p:sldId id="316" r:id="rId4"/>
    <p:sldId id="315" r:id="rId5"/>
    <p:sldId id="317" r:id="rId6"/>
    <p:sldId id="318" r:id="rId7"/>
    <p:sldId id="319" r:id="rId8"/>
    <p:sldId id="320" r:id="rId9"/>
    <p:sldId id="321" r:id="rId10"/>
    <p:sldId id="275" r:id="rId11"/>
    <p:sldId id="310" r:id="rId12"/>
    <p:sldId id="309" r:id="rId13"/>
    <p:sldId id="311" r:id="rId14"/>
    <p:sldId id="322" r:id="rId15"/>
    <p:sldId id="323" r:id="rId16"/>
    <p:sldId id="324" r:id="rId17"/>
    <p:sldId id="325" r:id="rId18"/>
    <p:sldId id="277" r:id="rId19"/>
    <p:sldId id="312" r:id="rId20"/>
    <p:sldId id="313" r:id="rId21"/>
    <p:sldId id="314" r:id="rId22"/>
    <p:sldId id="292"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07" r:id="rId38"/>
    <p:sldId id="340" r:id="rId39"/>
    <p:sldId id="341" r:id="rId4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0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1" autoAdjust="0"/>
    <p:restoredTop sz="98627" autoAdjust="0"/>
  </p:normalViewPr>
  <p:slideViewPr>
    <p:cSldViewPr snapToGrid="0">
      <p:cViewPr varScale="1">
        <p:scale>
          <a:sx n="83" d="100"/>
          <a:sy n="83" d="100"/>
        </p:scale>
        <p:origin x="427" y="77"/>
      </p:cViewPr>
      <p:guideLst>
        <p:guide orient="horz" pos="2115"/>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D2776-8C7A-4E3D-BC65-015AFC891CB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526E9CE-7736-4F31-9B4C-581011A31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3F561B1-DB51-4EFD-929F-57061C387885}"/>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5" name="Espaço Reservado para Rodapé 4">
            <a:extLst>
              <a:ext uri="{FF2B5EF4-FFF2-40B4-BE49-F238E27FC236}">
                <a16:creationId xmlns:a16="http://schemas.microsoft.com/office/drawing/2014/main" id="{99A615DF-7A91-4239-8304-7275F0EB00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42103D-2B0B-4314-8055-44A5310FE587}"/>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245479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43129-3C80-4CAC-91A6-3BF3E0B29F7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0834523-5546-42B5-8EE5-009D314BAFA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D47D07D-7A27-4D8A-AD86-505F78EDF31E}"/>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5" name="Espaço Reservado para Rodapé 4">
            <a:extLst>
              <a:ext uri="{FF2B5EF4-FFF2-40B4-BE49-F238E27FC236}">
                <a16:creationId xmlns:a16="http://schemas.microsoft.com/office/drawing/2014/main" id="{9B9E6D0C-26FC-46E6-AEEE-717692FDF7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7942442-DD5D-4A64-8AA3-34CF6D9BF142}"/>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124398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0254D1F-AA8D-4EC8-855E-39A2C45CEDB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0625E65-AB40-49BF-B607-C0BA7D77A82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2D5A62F-2BB9-4BFE-9B7B-426509A3315F}"/>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5" name="Espaço Reservado para Rodapé 4">
            <a:extLst>
              <a:ext uri="{FF2B5EF4-FFF2-40B4-BE49-F238E27FC236}">
                <a16:creationId xmlns:a16="http://schemas.microsoft.com/office/drawing/2014/main" id="{4961BD90-AF62-46E9-8BE6-358D4115AE4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4B116E-0F81-4F42-A304-AFD576935FB9}"/>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85744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96582-405D-460C-BB67-AC0D302C6E4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E332709-D3E6-402F-BD4A-F0DE27AF573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D98595-98A4-445E-9EB9-159E7DBF8A1D}"/>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5" name="Espaço Reservado para Rodapé 4">
            <a:extLst>
              <a:ext uri="{FF2B5EF4-FFF2-40B4-BE49-F238E27FC236}">
                <a16:creationId xmlns:a16="http://schemas.microsoft.com/office/drawing/2014/main" id="{433DB586-645A-44FC-B6DD-75BD4B2D07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C6EF71D-DA02-477D-B4AE-53F3D4D7EC26}"/>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45932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DD83A-576A-45AF-8B24-62E0CC802FE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F92D50F-61A9-416B-B632-AF2E36D1D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759F016-E236-4531-BDA4-3857CDB6605F}"/>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5" name="Espaço Reservado para Rodapé 4">
            <a:extLst>
              <a:ext uri="{FF2B5EF4-FFF2-40B4-BE49-F238E27FC236}">
                <a16:creationId xmlns:a16="http://schemas.microsoft.com/office/drawing/2014/main" id="{2E28C2CD-2A72-4A9E-8297-1BF3DC76F9A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9BFFAD2-94AA-4539-976F-8E8D6958C04E}"/>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14539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F4C35-C4CA-4BE8-848C-E8644B3EC4F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6461547-67AD-4666-AE04-CBE9F0B86A4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FFFD28D-657F-4BEF-B5BA-E2301CC460E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96BB322-D688-403F-AE8A-6B89BB50A261}"/>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6" name="Espaço Reservado para Rodapé 5">
            <a:extLst>
              <a:ext uri="{FF2B5EF4-FFF2-40B4-BE49-F238E27FC236}">
                <a16:creationId xmlns:a16="http://schemas.microsoft.com/office/drawing/2014/main" id="{6D10FE03-730D-4A25-9A4A-4E67026ED9B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27676E0-9B39-4CC7-B43A-4F53760BC629}"/>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41314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42CBE-7547-4F8C-8135-584D0A6D59E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FDE8736-E364-4EE9-A243-CAC396738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97C05E2-B7EA-4B10-977B-66A7B3864EE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70B90A8-A51B-4F4C-99E0-A0D7E9594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42DDEF-225E-466B-9A6C-2AA701E0EA7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A4A46DD-0984-444D-A0EF-829FCA01FF81}"/>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8" name="Espaço Reservado para Rodapé 7">
            <a:extLst>
              <a:ext uri="{FF2B5EF4-FFF2-40B4-BE49-F238E27FC236}">
                <a16:creationId xmlns:a16="http://schemas.microsoft.com/office/drawing/2014/main" id="{0B081554-345A-4C36-AC35-493809DABAE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CC3EA49-FC6A-4878-AF69-B46F0F7510E0}"/>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141725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8BA9D-4A8A-4F2F-98D5-ABD5D7EFD87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1688BEC-7087-4E74-A19F-80B0E23173F5}"/>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4" name="Espaço Reservado para Rodapé 3">
            <a:extLst>
              <a:ext uri="{FF2B5EF4-FFF2-40B4-BE49-F238E27FC236}">
                <a16:creationId xmlns:a16="http://schemas.microsoft.com/office/drawing/2014/main" id="{3D901838-FDBE-4DC1-B4B2-486FA59EDF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C844E44-B79F-4422-AFB3-4F3149A2FB5D}"/>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335559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114E57D-4072-4C2C-BE50-ABC55CF23B07}"/>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3" name="Espaço Reservado para Rodapé 2">
            <a:extLst>
              <a:ext uri="{FF2B5EF4-FFF2-40B4-BE49-F238E27FC236}">
                <a16:creationId xmlns:a16="http://schemas.microsoft.com/office/drawing/2014/main" id="{C19B2D82-3C20-4882-BAFB-458DD6D9403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B60C2A5-F0DE-43BC-846A-BE38398425CA}"/>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10362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90F33-C4BD-43EE-913D-EDCDBD3F88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4049656-7D8E-4D63-B46A-74039A18B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C7C433A-24EF-4A2A-BDA5-34CC4DE93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50037F-1C50-4425-B894-CA2944F1F1CE}"/>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6" name="Espaço Reservado para Rodapé 5">
            <a:extLst>
              <a:ext uri="{FF2B5EF4-FFF2-40B4-BE49-F238E27FC236}">
                <a16:creationId xmlns:a16="http://schemas.microsoft.com/office/drawing/2014/main" id="{21120EF5-7F91-49E0-AA93-386780FD1D1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ACD3597-3182-40C5-9E8D-B3D325C64B82}"/>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267870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8291C-B074-4960-AC3A-06AE8A5346C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79D1467-51C3-47EE-92A4-1FE0DEA3F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8FD9401-73AA-49D2-8C9A-1FB83D82A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FE719C1-8336-4860-8AC4-44932E097E83}"/>
              </a:ext>
            </a:extLst>
          </p:cNvPr>
          <p:cNvSpPr>
            <a:spLocks noGrp="1"/>
          </p:cNvSpPr>
          <p:nvPr>
            <p:ph type="dt" sz="half" idx="10"/>
          </p:nvPr>
        </p:nvSpPr>
        <p:spPr/>
        <p:txBody>
          <a:bodyPr/>
          <a:lstStyle/>
          <a:p>
            <a:fld id="{43E1445A-5738-4D5B-BE23-5F5EB3423866}" type="datetimeFigureOut">
              <a:rPr lang="pt-BR" smtClean="0"/>
              <a:t>15/12/2021</a:t>
            </a:fld>
            <a:endParaRPr lang="pt-BR"/>
          </a:p>
        </p:txBody>
      </p:sp>
      <p:sp>
        <p:nvSpPr>
          <p:cNvPr id="6" name="Espaço Reservado para Rodapé 5">
            <a:extLst>
              <a:ext uri="{FF2B5EF4-FFF2-40B4-BE49-F238E27FC236}">
                <a16:creationId xmlns:a16="http://schemas.microsoft.com/office/drawing/2014/main" id="{2F10C16A-9449-44B2-A72C-0B1C9989599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70E3B8C-2C3B-42F3-AFFD-9DEFB6FAB000}"/>
              </a:ext>
            </a:extLst>
          </p:cNvPr>
          <p:cNvSpPr>
            <a:spLocks noGrp="1"/>
          </p:cNvSpPr>
          <p:nvPr>
            <p:ph type="sldNum" sz="quarter" idx="12"/>
          </p:nvPr>
        </p:nvSpPr>
        <p:spPr/>
        <p:txBody>
          <a:bodyPr/>
          <a:lstStyle/>
          <a:p>
            <a:fld id="{6C948F3E-F6B0-465C-9924-1D9538B05628}" type="slidenum">
              <a:rPr lang="pt-BR" smtClean="0"/>
              <a:t>‹nº›</a:t>
            </a:fld>
            <a:endParaRPr lang="pt-BR"/>
          </a:p>
        </p:txBody>
      </p:sp>
    </p:spTree>
    <p:extLst>
      <p:ext uri="{BB962C8B-B14F-4D97-AF65-F5344CB8AC3E}">
        <p14:creationId xmlns:p14="http://schemas.microsoft.com/office/powerpoint/2010/main" val="217993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9080ECA-782E-4EAB-B945-C1CB7B67F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A102F1D-AF66-4F76-A12A-4D360553A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04B67F4-ED55-4B8A-B06A-4627BC805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1445A-5738-4D5B-BE23-5F5EB3423866}" type="datetimeFigureOut">
              <a:rPr lang="pt-BR" smtClean="0"/>
              <a:t>15/12/2021</a:t>
            </a:fld>
            <a:endParaRPr lang="pt-BR"/>
          </a:p>
        </p:txBody>
      </p:sp>
      <p:sp>
        <p:nvSpPr>
          <p:cNvPr id="5" name="Espaço Reservado para Rodapé 4">
            <a:extLst>
              <a:ext uri="{FF2B5EF4-FFF2-40B4-BE49-F238E27FC236}">
                <a16:creationId xmlns:a16="http://schemas.microsoft.com/office/drawing/2014/main" id="{BFD58003-1A59-48BE-A323-E146EA337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E8BA15-542F-4B4D-A383-6EBB4AB7A6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48F3E-F6B0-465C-9924-1D9538B05628}" type="slidenum">
              <a:rPr lang="pt-BR" smtClean="0"/>
              <a:t>‹nº›</a:t>
            </a:fld>
            <a:endParaRPr lang="pt-BR"/>
          </a:p>
        </p:txBody>
      </p:sp>
    </p:spTree>
    <p:extLst>
      <p:ext uri="{BB962C8B-B14F-4D97-AF65-F5344CB8AC3E}">
        <p14:creationId xmlns:p14="http://schemas.microsoft.com/office/powerpoint/2010/main" val="306707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0.png"/><Relationship Id="rId7" Type="http://schemas.openxmlformats.org/officeDocument/2006/relationships/image" Target="../media/image430.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40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60.png"/><Relationship Id="rId7" Type="http://schemas.openxmlformats.org/officeDocument/2006/relationships/image" Target="../media/image50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80.png"/><Relationship Id="rId4" Type="http://schemas.openxmlformats.org/officeDocument/2006/relationships/image" Target="../media/image4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7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26.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image" Target="../media/image113.png"/><Relationship Id="rId16"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7.jp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2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8.jp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astro.if.ufrgs.br/movplan2/movplan2.ht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1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3.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4F7C6-4140-4B9D-82C5-BCF5061CEAEE}"/>
              </a:ext>
            </a:extLst>
          </p:cNvPr>
          <p:cNvSpPr>
            <a:spLocks noGrp="1"/>
          </p:cNvSpPr>
          <p:nvPr>
            <p:ph type="ctrTitle"/>
          </p:nvPr>
        </p:nvSpPr>
        <p:spPr/>
        <p:txBody>
          <a:bodyPr>
            <a:normAutofit fontScale="90000"/>
          </a:bodyPr>
          <a:lstStyle/>
          <a:p>
            <a:r>
              <a:rPr lang="pt-BR" dirty="0"/>
              <a:t>GABARITO COMENTADO </a:t>
            </a:r>
            <a:br>
              <a:rPr lang="pt-BR" dirty="0"/>
            </a:br>
            <a:r>
              <a:rPr lang="pt-BR" dirty="0"/>
              <a:t>Olimpíada Brasileira de Astronomia e Astronáutica </a:t>
            </a:r>
          </a:p>
        </p:txBody>
      </p:sp>
      <p:sp>
        <p:nvSpPr>
          <p:cNvPr id="3" name="Subtítulo 2">
            <a:extLst>
              <a:ext uri="{FF2B5EF4-FFF2-40B4-BE49-F238E27FC236}">
                <a16:creationId xmlns:a16="http://schemas.microsoft.com/office/drawing/2014/main" id="{E3EF5E6C-7FEF-467A-B627-2B28A98B582A}"/>
              </a:ext>
            </a:extLst>
          </p:cNvPr>
          <p:cNvSpPr>
            <a:spLocks noGrp="1"/>
          </p:cNvSpPr>
          <p:nvPr>
            <p:ph type="subTitle" idx="1"/>
          </p:nvPr>
        </p:nvSpPr>
        <p:spPr>
          <a:xfrm>
            <a:off x="1419225" y="4579561"/>
            <a:ext cx="9144000" cy="1655762"/>
          </a:xfrm>
        </p:spPr>
        <p:txBody>
          <a:bodyPr>
            <a:normAutofit lnSpcReduction="10000"/>
          </a:bodyPr>
          <a:lstStyle/>
          <a:p>
            <a:endParaRPr lang="pt-BR" dirty="0"/>
          </a:p>
          <a:p>
            <a:endParaRPr lang="pt-BR" dirty="0"/>
          </a:p>
          <a:p>
            <a:r>
              <a:rPr lang="pt-BR" dirty="0"/>
              <a:t>Prof. Dr. João B. G. </a:t>
            </a:r>
            <a:r>
              <a:rPr lang="pt-BR" dirty="0" err="1"/>
              <a:t>Canalle</a:t>
            </a:r>
            <a:endParaRPr lang="pt-BR" dirty="0"/>
          </a:p>
          <a:p>
            <a:r>
              <a:rPr lang="pt-BR" dirty="0"/>
              <a:t>Prof. Dr. Eugênio Reis</a:t>
            </a:r>
          </a:p>
        </p:txBody>
      </p:sp>
      <p:sp>
        <p:nvSpPr>
          <p:cNvPr id="4" name="Retângulo 3"/>
          <p:cNvSpPr/>
          <p:nvPr/>
        </p:nvSpPr>
        <p:spPr>
          <a:xfrm>
            <a:off x="2124074" y="3933230"/>
            <a:ext cx="7886701" cy="646331"/>
          </a:xfrm>
          <a:prstGeom prst="rect">
            <a:avLst/>
          </a:prstGeom>
        </p:spPr>
        <p:txBody>
          <a:bodyPr wrap="square">
            <a:spAutoFit/>
          </a:bodyPr>
          <a:lstStyle/>
          <a:p>
            <a:pPr algn="ctr"/>
            <a:r>
              <a:rPr lang="pt-BR" b="1" dirty="0">
                <a:latin typeface="Arial" panose="020B0604020202020204" pitchFamily="34" charset="0"/>
                <a:cs typeface="Arial" panose="020B0604020202020204" pitchFamily="34" charset="0"/>
              </a:rPr>
              <a:t>3ª PROVA ONLINE DE 3 DE DEZEMBRO DE 2021</a:t>
            </a: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 PROCESSO DE SELEÇÃO DAS EQUIPES INTERNACIONAIS DE 2022 -</a:t>
            </a:r>
          </a:p>
        </p:txBody>
      </p:sp>
    </p:spTree>
    <p:extLst>
      <p:ext uri="{BB962C8B-B14F-4D97-AF65-F5344CB8AC3E}">
        <p14:creationId xmlns:p14="http://schemas.microsoft.com/office/powerpoint/2010/main" val="371025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42682" y="119012"/>
            <a:ext cx="9144000" cy="10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07000"/>
              </a:lnSpc>
              <a:spcBef>
                <a:spcPct val="0"/>
              </a:spcBef>
              <a:spcAft>
                <a:spcPts val="800"/>
              </a:spcAft>
            </a:pPr>
            <a:r>
              <a:rPr lang="pt-B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9) Nosso conhecimento sobre as Anãs Brancas começou em 1850 com a descoberta de uma companheira de Sirius, chamada Sirius B. Sua luminosidade era 10.000 vezes mais fraca do que Sirius A, porém sua massa era de 0,98 massa solar. Uma vez que sua temperatura medida foi de 10.000 K, sua pequena massa e luminosidade fraca não faziam sentido no contexto da relação massa-luminosidade para estrelas.</a:t>
            </a:r>
          </a:p>
        </p:txBody>
      </p:sp>
      <p:pic>
        <p:nvPicPr>
          <p:cNvPr id="9" name="Imagem 8">
            <a:extLst>
              <a:ext uri="{FF2B5EF4-FFF2-40B4-BE49-F238E27FC236}">
                <a16:creationId xmlns:a16="http://schemas.microsoft.com/office/drawing/2014/main" id="{904579D2-EF19-4169-83C6-58972F803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765" y="1939553"/>
            <a:ext cx="3239770" cy="2648585"/>
          </a:xfrm>
          <a:prstGeom prst="rect">
            <a:avLst/>
          </a:prstGeom>
        </p:spPr>
      </p:pic>
      <p:sp>
        <p:nvSpPr>
          <p:cNvPr id="10" name="CaixaDeTexto 9">
            <a:extLst>
              <a:ext uri="{FF2B5EF4-FFF2-40B4-BE49-F238E27FC236}">
                <a16:creationId xmlns:a16="http://schemas.microsoft.com/office/drawing/2014/main" id="{2BA84BC0-B6D7-4E70-833B-DC4A737C8CBF}"/>
              </a:ext>
            </a:extLst>
          </p:cNvPr>
          <p:cNvSpPr txBox="1"/>
          <p:nvPr/>
        </p:nvSpPr>
        <p:spPr>
          <a:xfrm>
            <a:off x="142683" y="1067290"/>
            <a:ext cx="9143999" cy="5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única maneira de ser quente e pouco luminosa era Sirius B ser muito, muito pequena, e por isso esse tipo de objeto foi chamado de estrela Anã Branca. As estrelas Anãs Brancas são muito menores do que as estrelas normais.</a:t>
            </a:r>
          </a:p>
        </p:txBody>
      </p:sp>
      <p:sp>
        <p:nvSpPr>
          <p:cNvPr id="11" name="CaixaDeTexto 10">
            <a:extLst>
              <a:ext uri="{FF2B5EF4-FFF2-40B4-BE49-F238E27FC236}">
                <a16:creationId xmlns:a16="http://schemas.microsoft.com/office/drawing/2014/main" id="{DD483C02-633A-473D-B880-847346C64B17}"/>
              </a:ext>
            </a:extLst>
          </p:cNvPr>
          <p:cNvSpPr txBox="1"/>
          <p:nvPr/>
        </p:nvSpPr>
        <p:spPr>
          <a:xfrm>
            <a:off x="142682" y="1626903"/>
            <a:ext cx="5096068"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figura a seguir traz a relação massa-raio para este tipo de objeto.</a:t>
            </a:r>
          </a:p>
        </p:txBody>
      </p:sp>
      <p:sp>
        <p:nvSpPr>
          <p:cNvPr id="12" name="CaixaDeTexto 11">
            <a:extLst>
              <a:ext uri="{FF2B5EF4-FFF2-40B4-BE49-F238E27FC236}">
                <a16:creationId xmlns:a16="http://schemas.microsoft.com/office/drawing/2014/main" id="{32A2A982-C3E3-4773-91D1-E1B49EC5D7FB}"/>
              </a:ext>
            </a:extLst>
          </p:cNvPr>
          <p:cNvSpPr txBox="1"/>
          <p:nvPr/>
        </p:nvSpPr>
        <p:spPr>
          <a:xfrm>
            <a:off x="142682" y="4672234"/>
            <a:ext cx="11877868" cy="197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sz="1400" dirty="0"/>
              <a:t>Analisando o gráfico, coloque F (falso) ou V (verdadeiro) na frente de cada afirmação.</a:t>
            </a:r>
          </a:p>
          <a:p>
            <a:r>
              <a:rPr lang="pt-BR" sz="1400" dirty="0"/>
              <a:t>(    ) Uma Anã Branca com massa semelhante ao Sol tem metade do tamanho da Terra.</a:t>
            </a:r>
          </a:p>
          <a:p>
            <a:r>
              <a:rPr lang="pt-BR" sz="1400" dirty="0"/>
              <a:t>(    ) Uma Anã Branca do tamanho da Terra tem menos massa do que o Sol.</a:t>
            </a:r>
          </a:p>
          <a:p>
            <a:r>
              <a:rPr lang="pt-BR" sz="1400" dirty="0"/>
              <a:t>(    ) À medida que uma Anã Branca ganha massa ela diminui de tamanho.</a:t>
            </a:r>
          </a:p>
          <a:p>
            <a:r>
              <a:rPr lang="pt-BR" sz="1400" dirty="0"/>
              <a:t>(    ) Devido ao seu tamanho, não conseguimos detectar Anãs Brancas com mais de 1,5 massa solar.</a:t>
            </a:r>
          </a:p>
          <a:p>
            <a:r>
              <a:rPr lang="pt-BR" sz="1400" dirty="0"/>
              <a:t>(    ) Entre duas Anãs Brancas, a maior será mais densa.</a:t>
            </a:r>
          </a:p>
        </p:txBody>
      </p:sp>
      <p:sp>
        <p:nvSpPr>
          <p:cNvPr id="14" name="CaixaDeTexto 13">
            <a:extLst>
              <a:ext uri="{FF2B5EF4-FFF2-40B4-BE49-F238E27FC236}">
                <a16:creationId xmlns:a16="http://schemas.microsoft.com/office/drawing/2014/main" id="{FEB12953-CD89-4A8F-8CF8-901CA788861F}"/>
              </a:ext>
            </a:extLst>
          </p:cNvPr>
          <p:cNvSpPr txBox="1"/>
          <p:nvPr/>
        </p:nvSpPr>
        <p:spPr>
          <a:xfrm>
            <a:off x="7201535" y="3911671"/>
            <a:ext cx="2085147" cy="676467"/>
          </a:xfrm>
          <a:prstGeom prst="rect">
            <a:avLst/>
          </a:prstGeom>
          <a:noFill/>
        </p:spPr>
        <p:txBody>
          <a:bodyPr wrap="square">
            <a:spAutoFit/>
          </a:bodyPr>
          <a:lstStyle/>
          <a:p>
            <a:pPr algn="just">
              <a:lnSpc>
                <a:spcPct val="107000"/>
              </a:lnSpc>
              <a:spcAft>
                <a:spcPts val="800"/>
              </a:spcAft>
            </a:pPr>
            <a:r>
              <a:rPr lang="pt-B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Imagem: https://www.if.ufrgs.br (adaptada).</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95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42682" y="119012"/>
            <a:ext cx="9144000" cy="10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07000"/>
              </a:lnSpc>
              <a:spcBef>
                <a:spcPct val="0"/>
              </a:spcBef>
              <a:spcAft>
                <a:spcPts val="800"/>
              </a:spcAft>
            </a:pPr>
            <a:r>
              <a:rPr lang="pt-B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9) Nosso conhecimento sobre as Anãs Brancas começou em 1850 com a descoberta de uma companheira de Sirius, chamada Sirius B. Sua luminosidade era 10.000 vezes mais fraca do que Sirius A, porém sua massa era de 0,98 massa solar. Uma vez que sua temperatura medida foi de 10.000 K, sua pequena massa e luminosidade fraca não faziam sentido no contexto da relação massa-luminosidade para estrelas.</a:t>
            </a:r>
          </a:p>
        </p:txBody>
      </p:sp>
      <p:pic>
        <p:nvPicPr>
          <p:cNvPr id="9" name="Imagem 8">
            <a:extLst>
              <a:ext uri="{FF2B5EF4-FFF2-40B4-BE49-F238E27FC236}">
                <a16:creationId xmlns:a16="http://schemas.microsoft.com/office/drawing/2014/main" id="{904579D2-EF19-4169-83C6-58972F803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459" y="2776366"/>
            <a:ext cx="4086860" cy="3341100"/>
          </a:xfrm>
          <a:prstGeom prst="rect">
            <a:avLst/>
          </a:prstGeom>
        </p:spPr>
      </p:pic>
      <p:sp>
        <p:nvSpPr>
          <p:cNvPr id="10" name="CaixaDeTexto 9">
            <a:extLst>
              <a:ext uri="{FF2B5EF4-FFF2-40B4-BE49-F238E27FC236}">
                <a16:creationId xmlns:a16="http://schemas.microsoft.com/office/drawing/2014/main" id="{2BA84BC0-B6D7-4E70-833B-DC4A737C8CBF}"/>
              </a:ext>
            </a:extLst>
          </p:cNvPr>
          <p:cNvSpPr txBox="1"/>
          <p:nvPr/>
        </p:nvSpPr>
        <p:spPr>
          <a:xfrm>
            <a:off x="142681" y="1030898"/>
            <a:ext cx="9143999" cy="5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única maneira de ser quente e pouco luminosa era Sirius B ser muito, muito pequena, e por isso esse tipo de objeto foi chamado de estrela Anã Branca. As estrelas Anãs Brancas são muito menores do que as estrelas normais.</a:t>
            </a:r>
          </a:p>
        </p:txBody>
      </p:sp>
      <p:sp>
        <p:nvSpPr>
          <p:cNvPr id="11" name="CaixaDeTexto 10">
            <a:extLst>
              <a:ext uri="{FF2B5EF4-FFF2-40B4-BE49-F238E27FC236}">
                <a16:creationId xmlns:a16="http://schemas.microsoft.com/office/drawing/2014/main" id="{DD483C02-633A-473D-B880-847346C64B17}"/>
              </a:ext>
            </a:extLst>
          </p:cNvPr>
          <p:cNvSpPr txBox="1"/>
          <p:nvPr/>
        </p:nvSpPr>
        <p:spPr>
          <a:xfrm>
            <a:off x="142679" y="1483904"/>
            <a:ext cx="5096068"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figura a seguir traz a relação massa-raio para este tipo de objeto.</a:t>
            </a:r>
          </a:p>
        </p:txBody>
      </p:sp>
      <p:sp>
        <p:nvSpPr>
          <p:cNvPr id="12" name="CaixaDeTexto 11">
            <a:extLst>
              <a:ext uri="{FF2B5EF4-FFF2-40B4-BE49-F238E27FC236}">
                <a16:creationId xmlns:a16="http://schemas.microsoft.com/office/drawing/2014/main" id="{32A2A982-C3E3-4773-91D1-E1B49EC5D7FB}"/>
              </a:ext>
            </a:extLst>
          </p:cNvPr>
          <p:cNvSpPr txBox="1"/>
          <p:nvPr/>
        </p:nvSpPr>
        <p:spPr>
          <a:xfrm>
            <a:off x="85054" y="5603355"/>
            <a:ext cx="4257675"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sz="1400" dirty="0"/>
              <a:t>(      ) Entre duas Anãs Brancas, a maior será mais densa.</a:t>
            </a:r>
          </a:p>
        </p:txBody>
      </p:sp>
      <p:sp>
        <p:nvSpPr>
          <p:cNvPr id="14" name="CaixaDeTexto 13">
            <a:extLst>
              <a:ext uri="{FF2B5EF4-FFF2-40B4-BE49-F238E27FC236}">
                <a16:creationId xmlns:a16="http://schemas.microsoft.com/office/drawing/2014/main" id="{FEB12953-CD89-4A8F-8CF8-901CA788861F}"/>
              </a:ext>
            </a:extLst>
          </p:cNvPr>
          <p:cNvSpPr txBox="1"/>
          <p:nvPr/>
        </p:nvSpPr>
        <p:spPr>
          <a:xfrm>
            <a:off x="8615336" y="6117466"/>
            <a:ext cx="2957540" cy="281231"/>
          </a:xfrm>
          <a:prstGeom prst="rect">
            <a:avLst/>
          </a:prstGeom>
          <a:noFill/>
        </p:spPr>
        <p:txBody>
          <a:bodyPr wrap="square">
            <a:spAutoFit/>
          </a:bodyPr>
          <a:lstStyle/>
          <a:p>
            <a:pPr algn="just">
              <a:lnSpc>
                <a:spcPct val="107000"/>
              </a:lnSpc>
              <a:spcAft>
                <a:spcPts val="800"/>
              </a:spcAft>
            </a:pPr>
            <a:r>
              <a:rPr lang="pt-B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Imagem: https://www.if.ufrgs.br (adaptada).</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ixaDeTexto 12">
            <a:extLst>
              <a:ext uri="{FF2B5EF4-FFF2-40B4-BE49-F238E27FC236}">
                <a16:creationId xmlns:a16="http://schemas.microsoft.com/office/drawing/2014/main" id="{BF4B77AD-CBD8-4F07-9359-92484A921868}"/>
              </a:ext>
            </a:extLst>
          </p:cNvPr>
          <p:cNvSpPr txBox="1"/>
          <p:nvPr/>
        </p:nvSpPr>
        <p:spPr>
          <a:xfrm>
            <a:off x="142681" y="1793370"/>
            <a:ext cx="9143999" cy="307777"/>
          </a:xfrm>
          <a:prstGeom prst="rect">
            <a:avLst/>
          </a:prstGeom>
          <a:noFill/>
        </p:spPr>
        <p:txBody>
          <a:bodyPr wrap="square">
            <a:spAutoFit/>
          </a:bodyPr>
          <a:lstStyle/>
          <a:p>
            <a:r>
              <a:rPr lang="pt-BR" sz="1400" dirty="0"/>
              <a:t>Analisando o gráfico, coloque F (falso) ou V (verdadeiro) na frente de cada afirmação.</a:t>
            </a:r>
          </a:p>
        </p:txBody>
      </p:sp>
      <p:sp>
        <p:nvSpPr>
          <p:cNvPr id="15" name="CaixaDeTexto 14">
            <a:extLst>
              <a:ext uri="{FF2B5EF4-FFF2-40B4-BE49-F238E27FC236}">
                <a16:creationId xmlns:a16="http://schemas.microsoft.com/office/drawing/2014/main" id="{741C5DAE-3897-46B1-AE43-8F98CA0FDAEB}"/>
              </a:ext>
            </a:extLst>
          </p:cNvPr>
          <p:cNvSpPr txBox="1"/>
          <p:nvPr/>
        </p:nvSpPr>
        <p:spPr>
          <a:xfrm>
            <a:off x="85054" y="2104819"/>
            <a:ext cx="7696394"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Uma Anã Branca com massa semelhante ao Sol tem metade do tamanho da Terra.</a:t>
            </a:r>
          </a:p>
        </p:txBody>
      </p:sp>
      <p:sp>
        <p:nvSpPr>
          <p:cNvPr id="16" name="CaixaDeTexto 15">
            <a:extLst>
              <a:ext uri="{FF2B5EF4-FFF2-40B4-BE49-F238E27FC236}">
                <a16:creationId xmlns:a16="http://schemas.microsoft.com/office/drawing/2014/main" id="{8ED958F6-9B74-41ED-85D1-1A773195E9B7}"/>
              </a:ext>
            </a:extLst>
          </p:cNvPr>
          <p:cNvSpPr txBox="1"/>
          <p:nvPr/>
        </p:nvSpPr>
        <p:spPr>
          <a:xfrm>
            <a:off x="85054" y="2691313"/>
            <a:ext cx="6096000"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Uma Anã Branca do tamanho da Terra tem menos massa do que o Sol.</a:t>
            </a:r>
          </a:p>
        </p:txBody>
      </p:sp>
      <p:sp>
        <p:nvSpPr>
          <p:cNvPr id="17" name="CaixaDeTexto 16">
            <a:extLst>
              <a:ext uri="{FF2B5EF4-FFF2-40B4-BE49-F238E27FC236}">
                <a16:creationId xmlns:a16="http://schemas.microsoft.com/office/drawing/2014/main" id="{F07A3827-EA0A-47DF-892B-634D5C536FAD}"/>
              </a:ext>
            </a:extLst>
          </p:cNvPr>
          <p:cNvSpPr txBox="1"/>
          <p:nvPr/>
        </p:nvSpPr>
        <p:spPr>
          <a:xfrm>
            <a:off x="85054" y="3508319"/>
            <a:ext cx="6096000"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À medida que uma Anã Branca ganha massa ela diminui de tamanho.</a:t>
            </a:r>
          </a:p>
        </p:txBody>
      </p:sp>
      <p:sp>
        <p:nvSpPr>
          <p:cNvPr id="18" name="CaixaDeTexto 17">
            <a:extLst>
              <a:ext uri="{FF2B5EF4-FFF2-40B4-BE49-F238E27FC236}">
                <a16:creationId xmlns:a16="http://schemas.microsoft.com/office/drawing/2014/main" id="{15A05557-84E7-4803-8C59-BF428FA674FA}"/>
              </a:ext>
            </a:extLst>
          </p:cNvPr>
          <p:cNvSpPr txBox="1"/>
          <p:nvPr/>
        </p:nvSpPr>
        <p:spPr>
          <a:xfrm>
            <a:off x="85054" y="4325325"/>
            <a:ext cx="7734810"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Devido ao seu tamanho, não conseguimos detectar Anãs Brancas com mais de 1,5 massa solar.</a:t>
            </a:r>
          </a:p>
        </p:txBody>
      </p:sp>
      <p:sp>
        <p:nvSpPr>
          <p:cNvPr id="19" name="CaixaDeTexto 18">
            <a:extLst>
              <a:ext uri="{FF2B5EF4-FFF2-40B4-BE49-F238E27FC236}">
                <a16:creationId xmlns:a16="http://schemas.microsoft.com/office/drawing/2014/main" id="{0127B66D-9B93-4586-A53B-8BD8B0DE87C9}"/>
              </a:ext>
            </a:extLst>
          </p:cNvPr>
          <p:cNvSpPr txBox="1"/>
          <p:nvPr/>
        </p:nvSpPr>
        <p:spPr>
          <a:xfrm>
            <a:off x="96484" y="2398066"/>
            <a:ext cx="10706612"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afirmação “Uma Anã Branca com massa semelhante ao Sol tem metade do tamanho da Terra.” é VERDADEIRA, pois vemos isso no gráfico.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aixaDeTexto 20">
            <a:extLst>
              <a:ext uri="{FF2B5EF4-FFF2-40B4-BE49-F238E27FC236}">
                <a16:creationId xmlns:a16="http://schemas.microsoft.com/office/drawing/2014/main" id="{87B090BC-ED46-49F8-A051-6B1E11B53452}"/>
              </a:ext>
            </a:extLst>
          </p:cNvPr>
          <p:cNvSpPr txBox="1"/>
          <p:nvPr/>
        </p:nvSpPr>
        <p:spPr>
          <a:xfrm>
            <a:off x="85054" y="2984560"/>
            <a:ext cx="7734811"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afirmação “Uma Anã Branca do tamanho da Terra tem menos massa do que o Sol.” é VERDADEIRA, pois vemos isso no gráfico.</a:t>
            </a:r>
          </a:p>
        </p:txBody>
      </p:sp>
      <p:sp>
        <p:nvSpPr>
          <p:cNvPr id="23" name="CaixaDeTexto 22">
            <a:extLst>
              <a:ext uri="{FF2B5EF4-FFF2-40B4-BE49-F238E27FC236}">
                <a16:creationId xmlns:a16="http://schemas.microsoft.com/office/drawing/2014/main" id="{4666D611-130E-45FE-80C6-F7D8F5CD9409}"/>
              </a:ext>
            </a:extLst>
          </p:cNvPr>
          <p:cNvSpPr txBox="1"/>
          <p:nvPr/>
        </p:nvSpPr>
        <p:spPr>
          <a:xfrm>
            <a:off x="85054" y="3801566"/>
            <a:ext cx="7734811"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afirmação “À medida que uma Anã Branca ganha massa ela diminui de tamanho.” é VERDADEIRA, pois o gráfico nos mostra que enquanto a massa cresce o raio diminui.</a:t>
            </a:r>
          </a:p>
        </p:txBody>
      </p:sp>
      <p:sp>
        <p:nvSpPr>
          <p:cNvPr id="25" name="CaixaDeTexto 24">
            <a:extLst>
              <a:ext uri="{FF2B5EF4-FFF2-40B4-BE49-F238E27FC236}">
                <a16:creationId xmlns:a16="http://schemas.microsoft.com/office/drawing/2014/main" id="{B7D2BD3D-F4B9-4BE3-AEA2-BB10C09E534B}"/>
              </a:ext>
            </a:extLst>
          </p:cNvPr>
          <p:cNvSpPr txBox="1"/>
          <p:nvPr/>
        </p:nvSpPr>
        <p:spPr>
          <a:xfrm>
            <a:off x="85054" y="4618572"/>
            <a:ext cx="7848593" cy="1004186"/>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afirmação “Devido ao seu tamanho, não conseguimos detectar Anãs Brancas com mais de 1,5 massa solar.” é FALSA, pois não é uma questão de tecnologia. Vemos no gráfico que há um limite superior para a massa de uma Anã Branca, para o qual o seu raio tende a zero. Este limite é chamado de limite de Chandrasekhar, é da ordem de 1,4 massa solar.</a:t>
            </a:r>
          </a:p>
        </p:txBody>
      </p:sp>
      <p:sp>
        <p:nvSpPr>
          <p:cNvPr id="27" name="CaixaDeTexto 26">
            <a:extLst>
              <a:ext uri="{FF2B5EF4-FFF2-40B4-BE49-F238E27FC236}">
                <a16:creationId xmlns:a16="http://schemas.microsoft.com/office/drawing/2014/main" id="{437DCF77-5473-4247-9F79-EFEB167836A7}"/>
              </a:ext>
            </a:extLst>
          </p:cNvPr>
          <p:cNvSpPr txBox="1"/>
          <p:nvPr/>
        </p:nvSpPr>
        <p:spPr>
          <a:xfrm>
            <a:off x="85054" y="5896604"/>
            <a:ext cx="7838987" cy="773673"/>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afirmação “Entre duas Anãs Brancas, a maior será mais densa.” é FALSA, pois vemos pelo gráfico que quanto mais massa tem a Anã Branca, menor é o seu raio, ou seja, quanto menor for uma Anã Branca mais compactada estará sua massa e mais densa ela será.</a:t>
            </a:r>
          </a:p>
        </p:txBody>
      </p:sp>
      <p:cxnSp>
        <p:nvCxnSpPr>
          <p:cNvPr id="29" name="Conector de Seta Reta 28">
            <a:extLst>
              <a:ext uri="{FF2B5EF4-FFF2-40B4-BE49-F238E27FC236}">
                <a16:creationId xmlns:a16="http://schemas.microsoft.com/office/drawing/2014/main" id="{1737B7CC-6E5C-4814-A281-542BF4CF7173}"/>
              </a:ext>
            </a:extLst>
          </p:cNvPr>
          <p:cNvCxnSpPr>
            <a:cxnSpLocks/>
          </p:cNvCxnSpPr>
          <p:nvPr/>
        </p:nvCxnSpPr>
        <p:spPr>
          <a:xfrm flipV="1">
            <a:off x="10639425" y="4848225"/>
            <a:ext cx="0" cy="626745"/>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de Seta Reta 31">
            <a:extLst>
              <a:ext uri="{FF2B5EF4-FFF2-40B4-BE49-F238E27FC236}">
                <a16:creationId xmlns:a16="http://schemas.microsoft.com/office/drawing/2014/main" id="{F25658CE-7697-46D4-8916-7FC582F84096}"/>
              </a:ext>
            </a:extLst>
          </p:cNvPr>
          <p:cNvCxnSpPr>
            <a:cxnSpLocks/>
          </p:cNvCxnSpPr>
          <p:nvPr/>
        </p:nvCxnSpPr>
        <p:spPr>
          <a:xfrm flipH="1" flipV="1">
            <a:off x="8814274" y="4871345"/>
            <a:ext cx="1800000" cy="1"/>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37391FFB-3DC1-41DE-950D-192E5473B370}"/>
              </a:ext>
            </a:extLst>
          </p:cNvPr>
          <p:cNvCxnSpPr>
            <a:cxnSpLocks/>
          </p:cNvCxnSpPr>
          <p:nvPr/>
        </p:nvCxnSpPr>
        <p:spPr>
          <a:xfrm flipV="1">
            <a:off x="8816565" y="4348185"/>
            <a:ext cx="828000" cy="2"/>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de Seta Reta 37">
            <a:extLst>
              <a:ext uri="{FF2B5EF4-FFF2-40B4-BE49-F238E27FC236}">
                <a16:creationId xmlns:a16="http://schemas.microsoft.com/office/drawing/2014/main" id="{AEE531C5-288F-46A3-9114-48847EE2C783}"/>
              </a:ext>
            </a:extLst>
          </p:cNvPr>
          <p:cNvCxnSpPr>
            <a:cxnSpLocks/>
          </p:cNvCxnSpPr>
          <p:nvPr/>
        </p:nvCxnSpPr>
        <p:spPr>
          <a:xfrm>
            <a:off x="9666199" y="4336755"/>
            <a:ext cx="0" cy="1149645"/>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aixaDeTexto 41">
            <a:extLst>
              <a:ext uri="{FF2B5EF4-FFF2-40B4-BE49-F238E27FC236}">
                <a16:creationId xmlns:a16="http://schemas.microsoft.com/office/drawing/2014/main" id="{890A2E0B-92E2-4DD0-948B-54434C14F30A}"/>
              </a:ext>
            </a:extLst>
          </p:cNvPr>
          <p:cNvSpPr txBox="1"/>
          <p:nvPr/>
        </p:nvSpPr>
        <p:spPr>
          <a:xfrm>
            <a:off x="203712" y="3518589"/>
            <a:ext cx="310514"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a:t>
            </a:r>
            <a:endParaRPr lang="pt-BR" sz="1400" dirty="0"/>
          </a:p>
        </p:txBody>
      </p:sp>
      <p:sp>
        <p:nvSpPr>
          <p:cNvPr id="43" name="CaixaDeTexto 42">
            <a:extLst>
              <a:ext uri="{FF2B5EF4-FFF2-40B4-BE49-F238E27FC236}">
                <a16:creationId xmlns:a16="http://schemas.microsoft.com/office/drawing/2014/main" id="{01CAF4F5-69F4-4584-9DDB-1C6716AA1088}"/>
              </a:ext>
            </a:extLst>
          </p:cNvPr>
          <p:cNvSpPr txBox="1"/>
          <p:nvPr/>
        </p:nvSpPr>
        <p:spPr>
          <a:xfrm>
            <a:off x="207032" y="2708776"/>
            <a:ext cx="310514"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a:t>
            </a:r>
            <a:endParaRPr lang="pt-BR" sz="1400" dirty="0"/>
          </a:p>
        </p:txBody>
      </p:sp>
      <p:sp>
        <p:nvSpPr>
          <p:cNvPr id="44" name="CaixaDeTexto 43">
            <a:extLst>
              <a:ext uri="{FF2B5EF4-FFF2-40B4-BE49-F238E27FC236}">
                <a16:creationId xmlns:a16="http://schemas.microsoft.com/office/drawing/2014/main" id="{ACB0E9D6-94F8-42DB-92C9-5B31A1D5B2D7}"/>
              </a:ext>
            </a:extLst>
          </p:cNvPr>
          <p:cNvSpPr txBox="1"/>
          <p:nvPr/>
        </p:nvSpPr>
        <p:spPr>
          <a:xfrm>
            <a:off x="215142" y="2120080"/>
            <a:ext cx="310514"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a:t>
            </a:r>
            <a:endParaRPr lang="pt-BR" sz="1400" dirty="0"/>
          </a:p>
        </p:txBody>
      </p:sp>
      <p:sp>
        <p:nvSpPr>
          <p:cNvPr id="45" name="CaixaDeTexto 44">
            <a:extLst>
              <a:ext uri="{FF2B5EF4-FFF2-40B4-BE49-F238E27FC236}">
                <a16:creationId xmlns:a16="http://schemas.microsoft.com/office/drawing/2014/main" id="{D40A332C-FF19-48A0-B401-140F88E21B6B}"/>
              </a:ext>
            </a:extLst>
          </p:cNvPr>
          <p:cNvSpPr txBox="1"/>
          <p:nvPr/>
        </p:nvSpPr>
        <p:spPr>
          <a:xfrm>
            <a:off x="215142" y="4335713"/>
            <a:ext cx="310514"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t>
            </a:r>
            <a:endParaRPr lang="pt-BR" sz="1400" dirty="0"/>
          </a:p>
        </p:txBody>
      </p:sp>
      <p:sp>
        <p:nvSpPr>
          <p:cNvPr id="46" name="CaixaDeTexto 45">
            <a:extLst>
              <a:ext uri="{FF2B5EF4-FFF2-40B4-BE49-F238E27FC236}">
                <a16:creationId xmlns:a16="http://schemas.microsoft.com/office/drawing/2014/main" id="{3D54AF69-0E21-43AA-9F10-EBF04E0B7B79}"/>
              </a:ext>
            </a:extLst>
          </p:cNvPr>
          <p:cNvSpPr txBox="1"/>
          <p:nvPr/>
        </p:nvSpPr>
        <p:spPr>
          <a:xfrm>
            <a:off x="213005" y="5609270"/>
            <a:ext cx="310514"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t>
            </a:r>
            <a:endParaRPr lang="pt-BR" sz="1400" dirty="0"/>
          </a:p>
        </p:txBody>
      </p:sp>
    </p:spTree>
    <p:extLst>
      <p:ext uri="{BB962C8B-B14F-4D97-AF65-F5344CB8AC3E}">
        <p14:creationId xmlns:p14="http://schemas.microsoft.com/office/powerpoint/2010/main" val="18775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right)">
                                      <p:cBhvr>
                                        <p:cTn id="12" dur="1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1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1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P spid="27" grpId="0"/>
      <p:bldP spid="42" grpId="0"/>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14108" y="86488"/>
            <a:ext cx="9144000" cy="176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C/2021 A1 (Leonard) é um cometa de longo período que está se aproximando de nós. Ele foi descoberto por G.J. Leonard no Observatório do Monte </a:t>
            </a:r>
            <a:r>
              <a:rPr lang="pt-BR"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Lemmon</a:t>
            </a: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em 3 de janeiro de 2021 (um ano antes do periélio) quando o cometa estava a, aproximadamente, 5 UA (750 milhões de km) do Sol. Este é o primeiro cometa descoberto em 2021 e tem uma órbita retrógrada.</a:t>
            </a: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figura a seguir traz as medidas do brilho do cometa feitas com câmeras CCD desde sua descoberta. A linha contínua representa o melhor ajuste teórico do seu brilho aos pontos do gráfico.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a:extLst>
              <a:ext uri="{FF2B5EF4-FFF2-40B4-BE49-F238E27FC236}">
                <a16:creationId xmlns:a16="http://schemas.microsoft.com/office/drawing/2014/main" id="{C2A5BF66-6360-4622-8E3C-348F39A7D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892" y="1886406"/>
            <a:ext cx="4319905" cy="2592705"/>
          </a:xfrm>
          <a:prstGeom prst="rect">
            <a:avLst/>
          </a:prstGeom>
        </p:spPr>
      </p:pic>
      <p:sp>
        <p:nvSpPr>
          <p:cNvPr id="10" name="CaixaDeTexto 9">
            <a:extLst>
              <a:ext uri="{FF2B5EF4-FFF2-40B4-BE49-F238E27FC236}">
                <a16:creationId xmlns:a16="http://schemas.microsoft.com/office/drawing/2014/main" id="{65473EEC-FDAE-4D6D-B2FF-1AB8B4DF8B0C}"/>
              </a:ext>
            </a:extLst>
          </p:cNvPr>
          <p:cNvSpPr txBox="1"/>
          <p:nvPr/>
        </p:nvSpPr>
        <p:spPr>
          <a:xfrm>
            <a:off x="114108" y="4515019"/>
            <a:ext cx="11670966" cy="217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Analisando o gráfico, coloque F (falso) ou V (verdadeiro) na frente de cada afirmação.</a:t>
            </a:r>
          </a:p>
          <a:p>
            <a:r>
              <a:rPr lang="pt-BR" dirty="0"/>
              <a:t>(   ) O cometa atingirá seu brilho máximo antes de chegar ao periélio.</a:t>
            </a:r>
          </a:p>
          <a:p>
            <a:r>
              <a:rPr lang="pt-BR" dirty="0"/>
              <a:t>(   ) A partir de dezembro de 2021 ele já poderá ser visto a olho nu.</a:t>
            </a:r>
          </a:p>
          <a:p>
            <a:r>
              <a:rPr lang="pt-BR" dirty="0"/>
              <a:t>(   ) Se a órbita do cometa não fosse retrógrada, sua curva de luz teórica seria muito diferente.</a:t>
            </a:r>
          </a:p>
          <a:p>
            <a:r>
              <a:rPr lang="pt-BR" dirty="0"/>
              <a:t>(   ) O brilho do cometa é diretamente proporcional à sua distância ao Sol.</a:t>
            </a:r>
          </a:p>
          <a:p>
            <a:r>
              <a:rPr lang="pt-BR" dirty="0"/>
              <a:t>(   ) A previsão é que o cometa seja visível a olho nu durante todo o mês de janeiro de 2022.</a:t>
            </a:r>
          </a:p>
        </p:txBody>
      </p:sp>
      <p:sp>
        <p:nvSpPr>
          <p:cNvPr id="11" name="CaixaDeTexto 10">
            <a:extLst>
              <a:ext uri="{FF2B5EF4-FFF2-40B4-BE49-F238E27FC236}">
                <a16:creationId xmlns:a16="http://schemas.microsoft.com/office/drawing/2014/main" id="{B408B838-AC6B-4179-8E9C-D02D2AC40D08}"/>
              </a:ext>
            </a:extLst>
          </p:cNvPr>
          <p:cNvSpPr txBox="1"/>
          <p:nvPr/>
        </p:nvSpPr>
        <p:spPr>
          <a:xfrm>
            <a:off x="7253797" y="4032514"/>
            <a:ext cx="1909253" cy="446597"/>
          </a:xfrm>
          <a:prstGeom prst="rect">
            <a:avLst/>
          </a:prstGeom>
          <a:noFill/>
        </p:spPr>
        <p:txBody>
          <a:bodyPr wrap="square">
            <a:spAutoFit/>
          </a:bodyPr>
          <a:lstStyle/>
          <a:p>
            <a:pPr>
              <a:lnSpc>
                <a:spcPct val="107000"/>
              </a:lnSpc>
              <a:spcAft>
                <a:spcPts val="80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Imagem: </a:t>
            </a:r>
            <a:r>
              <a:rPr lang="pt-BR"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Comet</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Observation</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database</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(adaptada).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895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02992" y="73631"/>
            <a:ext cx="9144000" cy="154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07000"/>
              </a:lnSpc>
              <a:spcBef>
                <a:spcPct val="0"/>
              </a:spcBef>
              <a:spcAft>
                <a:spcPts val="600"/>
              </a:spcAft>
            </a:pPr>
            <a:r>
              <a:rPr lang="pt-B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10) C/2021 A1 (Leonard) é um cometa de longo período que está se aproximando de nós. Ele foi descoberto por G.J. Leonard no Observatório do Monte </a:t>
            </a:r>
            <a:r>
              <a:rPr lang="pt-BR"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Lemmon</a:t>
            </a:r>
            <a:r>
              <a:rPr lang="pt-B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em 3 de janeiro de 2021 (um ano antes do periélio) quando o cometa estava a, aproximadamente, 5 UA (750 milhões de km) do Sol. Este é o primeiro cometa descoberto em 2021 e tem uma órbita retrógrada.</a:t>
            </a:r>
          </a:p>
          <a:p>
            <a:pPr algn="just" eaLnBrk="0" fontAlgn="base" hangingPunct="0">
              <a:lnSpc>
                <a:spcPct val="107000"/>
              </a:lnSpc>
              <a:spcBef>
                <a:spcPct val="0"/>
              </a:spcBef>
              <a:spcAft>
                <a:spcPts val="600"/>
              </a:spcAft>
            </a:pPr>
            <a:r>
              <a:rPr lang="pt-B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figura a seguir traz as medidas do brilho do cometa feitas com câmeras CCD desde sua descoberta. A linha contínua representa o melhor ajuste teórico do seu brilho aos pontos do gráfico.</a:t>
            </a:r>
          </a:p>
        </p:txBody>
      </p:sp>
      <p:pic>
        <p:nvPicPr>
          <p:cNvPr id="9" name="Imagem 8">
            <a:extLst>
              <a:ext uri="{FF2B5EF4-FFF2-40B4-BE49-F238E27FC236}">
                <a16:creationId xmlns:a16="http://schemas.microsoft.com/office/drawing/2014/main" id="{C2A5BF66-6360-4622-8E3C-348F39A7D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667" y="2183194"/>
            <a:ext cx="5229225" cy="3138457"/>
          </a:xfrm>
          <a:prstGeom prst="rect">
            <a:avLst/>
          </a:prstGeom>
          <a:noFill/>
          <a:ln>
            <a:noFill/>
          </a:ln>
          <a:effectLst/>
        </p:spPr>
      </p:pic>
      <p:sp>
        <p:nvSpPr>
          <p:cNvPr id="10" name="CaixaDeTexto 9">
            <a:extLst>
              <a:ext uri="{FF2B5EF4-FFF2-40B4-BE49-F238E27FC236}">
                <a16:creationId xmlns:a16="http://schemas.microsoft.com/office/drawing/2014/main" id="{65473EEC-FDAE-4D6D-B2FF-1AB8B4DF8B0C}"/>
              </a:ext>
            </a:extLst>
          </p:cNvPr>
          <p:cNvSpPr txBox="1"/>
          <p:nvPr/>
        </p:nvSpPr>
        <p:spPr>
          <a:xfrm>
            <a:off x="85725" y="5916187"/>
            <a:ext cx="7858317"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sz="1400" dirty="0"/>
              <a:t>(     ) A previsão é que o cometa seja visível a olho nu durante todo o mês de janeiro de 2022.</a:t>
            </a:r>
          </a:p>
        </p:txBody>
      </p:sp>
      <p:sp>
        <p:nvSpPr>
          <p:cNvPr id="11" name="CaixaDeTexto 10">
            <a:extLst>
              <a:ext uri="{FF2B5EF4-FFF2-40B4-BE49-F238E27FC236}">
                <a16:creationId xmlns:a16="http://schemas.microsoft.com/office/drawing/2014/main" id="{B408B838-AC6B-4179-8E9C-D02D2AC40D08}"/>
              </a:ext>
            </a:extLst>
          </p:cNvPr>
          <p:cNvSpPr txBox="1"/>
          <p:nvPr/>
        </p:nvSpPr>
        <p:spPr>
          <a:xfrm>
            <a:off x="10145905" y="5360580"/>
            <a:ext cx="1943100" cy="446597"/>
          </a:xfrm>
          <a:prstGeom prst="rect">
            <a:avLst/>
          </a:prstGeom>
          <a:noFill/>
        </p:spPr>
        <p:txBody>
          <a:bodyPr wrap="square">
            <a:spAutoFit/>
          </a:bodyPr>
          <a:lstStyle/>
          <a:p>
            <a:pPr algn="r">
              <a:lnSpc>
                <a:spcPct val="107000"/>
              </a:lnSpc>
              <a:spcAft>
                <a:spcPts val="80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Imagem: </a:t>
            </a:r>
            <a:r>
              <a:rPr lang="pt-BR"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Comet</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Observation</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database</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(adaptada).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349222A0-4CEB-40EB-836E-3BBD6D021DCF}"/>
              </a:ext>
            </a:extLst>
          </p:cNvPr>
          <p:cNvSpPr txBox="1"/>
          <p:nvPr/>
        </p:nvSpPr>
        <p:spPr>
          <a:xfrm>
            <a:off x="85725" y="1577843"/>
            <a:ext cx="6524625"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sz="1400" dirty="0"/>
              <a:t>Analisando o gráfico, coloque F (falso) ou V (verdadeiro) na frente de cada afirmação.</a:t>
            </a:r>
          </a:p>
        </p:txBody>
      </p:sp>
      <p:sp>
        <p:nvSpPr>
          <p:cNvPr id="12" name="CaixaDeTexto 11">
            <a:extLst>
              <a:ext uri="{FF2B5EF4-FFF2-40B4-BE49-F238E27FC236}">
                <a16:creationId xmlns:a16="http://schemas.microsoft.com/office/drawing/2014/main" id="{4FCB7683-D7F9-47F4-BCA2-1E9264E36079}"/>
              </a:ext>
            </a:extLst>
          </p:cNvPr>
          <p:cNvSpPr txBox="1"/>
          <p:nvPr/>
        </p:nvSpPr>
        <p:spPr>
          <a:xfrm>
            <a:off x="85725" y="1854982"/>
            <a:ext cx="6096000"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sz="1400" dirty="0"/>
              <a:t>(     ) O cometa atingirá seu brilho máximo antes de chegar ao periélio.</a:t>
            </a:r>
          </a:p>
        </p:txBody>
      </p:sp>
      <p:sp>
        <p:nvSpPr>
          <p:cNvPr id="13" name="CaixaDeTexto 12">
            <a:extLst>
              <a:ext uri="{FF2B5EF4-FFF2-40B4-BE49-F238E27FC236}">
                <a16:creationId xmlns:a16="http://schemas.microsoft.com/office/drawing/2014/main" id="{50878B26-A4A7-4FF5-B2C4-CA3878CD0DFB}"/>
              </a:ext>
            </a:extLst>
          </p:cNvPr>
          <p:cNvSpPr txBox="1"/>
          <p:nvPr/>
        </p:nvSpPr>
        <p:spPr>
          <a:xfrm>
            <a:off x="85725" y="2870283"/>
            <a:ext cx="6096000"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A partir de dezembro de 2021 ele já poderá ser visto a olho nu.</a:t>
            </a:r>
          </a:p>
        </p:txBody>
      </p:sp>
      <p:sp>
        <p:nvSpPr>
          <p:cNvPr id="14" name="CaixaDeTexto 13">
            <a:extLst>
              <a:ext uri="{FF2B5EF4-FFF2-40B4-BE49-F238E27FC236}">
                <a16:creationId xmlns:a16="http://schemas.microsoft.com/office/drawing/2014/main" id="{586C534B-C859-4BB8-94A7-D83CD29CC6FC}"/>
              </a:ext>
            </a:extLst>
          </p:cNvPr>
          <p:cNvSpPr txBox="1"/>
          <p:nvPr/>
        </p:nvSpPr>
        <p:spPr>
          <a:xfrm>
            <a:off x="85725" y="3885584"/>
            <a:ext cx="6734559" cy="5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sz="1400" dirty="0"/>
              <a:t>(     ) Se a órbita do cometa não fosse retrógrada, sua curva de luz teórica seria muito diferente.</a:t>
            </a:r>
          </a:p>
        </p:txBody>
      </p:sp>
      <p:sp>
        <p:nvSpPr>
          <p:cNvPr id="15" name="CaixaDeTexto 14">
            <a:extLst>
              <a:ext uri="{FF2B5EF4-FFF2-40B4-BE49-F238E27FC236}">
                <a16:creationId xmlns:a16="http://schemas.microsoft.com/office/drawing/2014/main" id="{F279DE57-9AED-4013-8797-8D965D292005}"/>
              </a:ext>
            </a:extLst>
          </p:cNvPr>
          <p:cNvSpPr txBox="1"/>
          <p:nvPr/>
        </p:nvSpPr>
        <p:spPr>
          <a:xfrm>
            <a:off x="85725" y="5131397"/>
            <a:ext cx="6658167"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sz="1400" dirty="0"/>
              <a:t>(     ) O brilho do cometa é diretamente proporcional à sua distância ao Sol.</a:t>
            </a:r>
          </a:p>
        </p:txBody>
      </p:sp>
      <p:sp>
        <p:nvSpPr>
          <p:cNvPr id="17" name="CaixaDeTexto 16">
            <a:extLst>
              <a:ext uri="{FF2B5EF4-FFF2-40B4-BE49-F238E27FC236}">
                <a16:creationId xmlns:a16="http://schemas.microsoft.com/office/drawing/2014/main" id="{6AC45E11-33DC-4825-BDC6-FDB5749BF1C5}"/>
              </a:ext>
            </a:extLst>
          </p:cNvPr>
          <p:cNvSpPr txBox="1"/>
          <p:nvPr/>
        </p:nvSpPr>
        <p:spPr>
          <a:xfrm>
            <a:off x="85725" y="2132121"/>
            <a:ext cx="6658166" cy="773673"/>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afirmação “O cometa atingirá seu brilho máximo antes de chegar ao periélio.” é VERDADEIRA, pois vemos no gráfico que isso acontece antes de janeiro de 2022, quando ele atinge sua máxima aproximação do Sol.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aixaDeTexto 18">
            <a:extLst>
              <a:ext uri="{FF2B5EF4-FFF2-40B4-BE49-F238E27FC236}">
                <a16:creationId xmlns:a16="http://schemas.microsoft.com/office/drawing/2014/main" id="{51BFCE19-E5A0-4BDB-9B70-55A276F2A530}"/>
              </a:ext>
            </a:extLst>
          </p:cNvPr>
          <p:cNvSpPr txBox="1"/>
          <p:nvPr/>
        </p:nvSpPr>
        <p:spPr>
          <a:xfrm>
            <a:off x="85725" y="3147422"/>
            <a:ext cx="6658165" cy="7736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afirmação “A partir de dezembro de 2021 ele já poderá ser visto a olho nu.” ´VERDADEIRA, pois vemos no gráfico que sua magnitude aparente no início de dezembro é de m = 6,0, o que o torna visível a olho nu.</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aixaDeTexto 20">
            <a:extLst>
              <a:ext uri="{FF2B5EF4-FFF2-40B4-BE49-F238E27FC236}">
                <a16:creationId xmlns:a16="http://schemas.microsoft.com/office/drawing/2014/main" id="{B30AC166-C902-4346-B869-EDD138756E4A}"/>
              </a:ext>
            </a:extLst>
          </p:cNvPr>
          <p:cNvSpPr txBox="1"/>
          <p:nvPr/>
        </p:nvSpPr>
        <p:spPr>
          <a:xfrm>
            <a:off x="85725" y="4393235"/>
            <a:ext cx="6658164" cy="7736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afirmação “Se a órbita do cometa não fosse retrógrada, sua curva de luz teórica seria muito diferente.” é FALSA, pois sua curva de luz é uma função da sua aproximação ao Sol, não importando se sua órbita é direta ou retrógrada.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aixaDeTexto 22">
            <a:extLst>
              <a:ext uri="{FF2B5EF4-FFF2-40B4-BE49-F238E27FC236}">
                <a16:creationId xmlns:a16="http://schemas.microsoft.com/office/drawing/2014/main" id="{666DECDC-E577-41EF-97BB-853FA9D66F2D}"/>
              </a:ext>
            </a:extLst>
          </p:cNvPr>
          <p:cNvSpPr txBox="1"/>
          <p:nvPr/>
        </p:nvSpPr>
        <p:spPr>
          <a:xfrm>
            <a:off x="85725" y="5408536"/>
            <a:ext cx="10214360"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afirmação “O brilho do cometa é diretamente proporcional à sua distância ao Sol.” é FALSA, pois seu brilho é uma função inversa ao quadrado da sua distância ao Sol.</a:t>
            </a:r>
          </a:p>
        </p:txBody>
      </p:sp>
      <p:sp>
        <p:nvSpPr>
          <p:cNvPr id="25" name="CaixaDeTexto 24">
            <a:extLst>
              <a:ext uri="{FF2B5EF4-FFF2-40B4-BE49-F238E27FC236}">
                <a16:creationId xmlns:a16="http://schemas.microsoft.com/office/drawing/2014/main" id="{23A070A3-E440-46D5-94FD-7311B20A3BD6}"/>
              </a:ext>
            </a:extLst>
          </p:cNvPr>
          <p:cNvSpPr txBox="1"/>
          <p:nvPr/>
        </p:nvSpPr>
        <p:spPr>
          <a:xfrm>
            <a:off x="85725" y="6193329"/>
            <a:ext cx="11877867"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afirmação “A previsão é que o cometa seja visível a olho nu durante todo o mês de janeiro de 2022.” é FALSA, pois vemos que antes do final de janeiro de 2022 sua magnitude já atinge m = 7,5, que já não é mais visível a olho nu</a:t>
            </a:r>
          </a:p>
        </p:txBody>
      </p:sp>
      <p:sp>
        <p:nvSpPr>
          <p:cNvPr id="26" name="CaixaDeTexto 25">
            <a:extLst>
              <a:ext uri="{FF2B5EF4-FFF2-40B4-BE49-F238E27FC236}">
                <a16:creationId xmlns:a16="http://schemas.microsoft.com/office/drawing/2014/main" id="{D38CBD79-2AE0-4BD4-AC83-35568E71BB0D}"/>
              </a:ext>
            </a:extLst>
          </p:cNvPr>
          <p:cNvSpPr txBox="1"/>
          <p:nvPr/>
        </p:nvSpPr>
        <p:spPr>
          <a:xfrm rot="16200000">
            <a:off x="10406354" y="3479572"/>
            <a:ext cx="1114425" cy="307777"/>
          </a:xfrm>
          <a:prstGeom prst="rect">
            <a:avLst/>
          </a:prstGeom>
          <a:noFill/>
        </p:spPr>
        <p:txBody>
          <a:bodyPr wrap="square" rtlCol="0">
            <a:spAutoFit/>
          </a:bodyPr>
          <a:lstStyle/>
          <a:p>
            <a:pPr algn="ctr"/>
            <a:r>
              <a:rPr lang="pt-BR" sz="1400" b="1" dirty="0">
                <a:solidFill>
                  <a:srgbClr val="2B10F4"/>
                </a:solidFill>
              </a:rPr>
              <a:t>PERIÉLIO</a:t>
            </a:r>
          </a:p>
        </p:txBody>
      </p:sp>
      <p:sp>
        <p:nvSpPr>
          <p:cNvPr id="27" name="CaixaDeTexto 26">
            <a:extLst>
              <a:ext uri="{FF2B5EF4-FFF2-40B4-BE49-F238E27FC236}">
                <a16:creationId xmlns:a16="http://schemas.microsoft.com/office/drawing/2014/main" id="{A8831D18-070E-4F22-A88C-66A0425559B6}"/>
              </a:ext>
            </a:extLst>
          </p:cNvPr>
          <p:cNvSpPr txBox="1"/>
          <p:nvPr/>
        </p:nvSpPr>
        <p:spPr>
          <a:xfrm>
            <a:off x="10257614" y="4939363"/>
            <a:ext cx="747129" cy="276999"/>
          </a:xfrm>
          <a:prstGeom prst="rect">
            <a:avLst/>
          </a:prstGeom>
          <a:noFill/>
        </p:spPr>
        <p:txBody>
          <a:bodyPr wrap="square" rtlCol="0">
            <a:spAutoFit/>
          </a:bodyPr>
          <a:lstStyle/>
          <a:p>
            <a:pPr algn="ctr"/>
            <a:r>
              <a:rPr lang="pt-BR" sz="1200" b="1" dirty="0">
                <a:solidFill>
                  <a:srgbClr val="2B10F4"/>
                </a:solidFill>
                <a:latin typeface="Arial" panose="020B0604020202020204" pitchFamily="34" charset="0"/>
                <a:cs typeface="Arial" panose="020B0604020202020204" pitchFamily="34" charset="0"/>
              </a:rPr>
              <a:t>dez/21</a:t>
            </a:r>
          </a:p>
        </p:txBody>
      </p:sp>
      <p:sp>
        <p:nvSpPr>
          <p:cNvPr id="28" name="CaixaDeTexto 27">
            <a:extLst>
              <a:ext uri="{FF2B5EF4-FFF2-40B4-BE49-F238E27FC236}">
                <a16:creationId xmlns:a16="http://schemas.microsoft.com/office/drawing/2014/main" id="{C4025DE7-82A6-4300-85F0-AD4220F6155F}"/>
              </a:ext>
            </a:extLst>
          </p:cNvPr>
          <p:cNvSpPr txBox="1"/>
          <p:nvPr/>
        </p:nvSpPr>
        <p:spPr>
          <a:xfrm>
            <a:off x="10908486" y="4929838"/>
            <a:ext cx="642356" cy="276999"/>
          </a:xfrm>
          <a:prstGeom prst="rect">
            <a:avLst/>
          </a:prstGeom>
          <a:noFill/>
        </p:spPr>
        <p:txBody>
          <a:bodyPr wrap="square" rtlCol="0">
            <a:spAutoFit/>
          </a:bodyPr>
          <a:lstStyle/>
          <a:p>
            <a:pPr algn="ctr"/>
            <a:r>
              <a:rPr lang="pt-BR" sz="1200" b="1" dirty="0" err="1">
                <a:solidFill>
                  <a:srgbClr val="2B10F4"/>
                </a:solidFill>
                <a:latin typeface="Arial" panose="020B0604020202020204" pitchFamily="34" charset="0"/>
                <a:cs typeface="Arial" panose="020B0604020202020204" pitchFamily="34" charset="0"/>
              </a:rPr>
              <a:t>fev</a:t>
            </a:r>
            <a:r>
              <a:rPr lang="pt-BR" sz="1200" b="1" dirty="0">
                <a:solidFill>
                  <a:srgbClr val="2B10F4"/>
                </a:solidFill>
                <a:latin typeface="Arial" panose="020B0604020202020204" pitchFamily="34" charset="0"/>
                <a:cs typeface="Arial" panose="020B0604020202020204" pitchFamily="34" charset="0"/>
              </a:rPr>
              <a:t>/22</a:t>
            </a:r>
          </a:p>
        </p:txBody>
      </p:sp>
      <p:cxnSp>
        <p:nvCxnSpPr>
          <p:cNvPr id="30" name="Conector de Seta Reta 29">
            <a:extLst>
              <a:ext uri="{FF2B5EF4-FFF2-40B4-BE49-F238E27FC236}">
                <a16:creationId xmlns:a16="http://schemas.microsoft.com/office/drawing/2014/main" id="{66C930E5-28A4-4819-894D-DB1656AB0A57}"/>
              </a:ext>
            </a:extLst>
          </p:cNvPr>
          <p:cNvCxnSpPr>
            <a:cxnSpLocks/>
          </p:cNvCxnSpPr>
          <p:nvPr/>
        </p:nvCxnSpPr>
        <p:spPr>
          <a:xfrm flipH="1">
            <a:off x="10779198" y="4554720"/>
            <a:ext cx="439036" cy="0"/>
          </a:xfrm>
          <a:prstGeom prst="straightConnector1">
            <a:avLst/>
          </a:prstGeom>
          <a:ln w="25400">
            <a:solidFill>
              <a:srgbClr val="2B10F4"/>
            </a:solidFill>
            <a:tailEnd type="triangle"/>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8EF67305-FA60-4576-A314-B0A04BAA8D1A}"/>
              </a:ext>
            </a:extLst>
          </p:cNvPr>
          <p:cNvSpPr txBox="1"/>
          <p:nvPr/>
        </p:nvSpPr>
        <p:spPr>
          <a:xfrm>
            <a:off x="11117455" y="4318406"/>
            <a:ext cx="874415" cy="461665"/>
          </a:xfrm>
          <a:prstGeom prst="rect">
            <a:avLst/>
          </a:prstGeom>
          <a:noFill/>
        </p:spPr>
        <p:txBody>
          <a:bodyPr wrap="square" rtlCol="0">
            <a:spAutoFit/>
          </a:bodyPr>
          <a:lstStyle/>
          <a:p>
            <a:pPr algn="ctr"/>
            <a:r>
              <a:rPr lang="pt-BR" sz="1200" b="1" dirty="0">
                <a:solidFill>
                  <a:srgbClr val="2B10F4"/>
                </a:solidFill>
                <a:latin typeface="Arial" panose="020B0604020202020204" pitchFamily="34" charset="0"/>
                <a:cs typeface="Arial" panose="020B0604020202020204" pitchFamily="34" charset="0"/>
              </a:rPr>
              <a:t>Brilho máximo</a:t>
            </a:r>
          </a:p>
        </p:txBody>
      </p:sp>
      <p:cxnSp>
        <p:nvCxnSpPr>
          <p:cNvPr id="33" name="Conector de Seta Reta 32">
            <a:extLst>
              <a:ext uri="{FF2B5EF4-FFF2-40B4-BE49-F238E27FC236}">
                <a16:creationId xmlns:a16="http://schemas.microsoft.com/office/drawing/2014/main" id="{61CB01F2-4E6D-426E-BFAE-B91C3B4D4661}"/>
              </a:ext>
            </a:extLst>
          </p:cNvPr>
          <p:cNvCxnSpPr>
            <a:cxnSpLocks/>
          </p:cNvCxnSpPr>
          <p:nvPr/>
        </p:nvCxnSpPr>
        <p:spPr>
          <a:xfrm flipH="1">
            <a:off x="7463790" y="4157165"/>
            <a:ext cx="3682510" cy="0"/>
          </a:xfrm>
          <a:prstGeom prst="straightConnector1">
            <a:avLst/>
          </a:prstGeom>
          <a:ln w="25400">
            <a:solidFill>
              <a:srgbClr val="2B10F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323E126F-9314-4D7C-A43B-859CA3F26BBC}"/>
              </a:ext>
            </a:extLst>
          </p:cNvPr>
          <p:cNvCxnSpPr>
            <a:cxnSpLocks/>
          </p:cNvCxnSpPr>
          <p:nvPr/>
        </p:nvCxnSpPr>
        <p:spPr>
          <a:xfrm flipH="1">
            <a:off x="7463790" y="4325876"/>
            <a:ext cx="3204000" cy="0"/>
          </a:xfrm>
          <a:prstGeom prst="straightConnector1">
            <a:avLst/>
          </a:prstGeom>
          <a:ln w="25400">
            <a:solidFill>
              <a:srgbClr val="2B10F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de Seta Reta 37">
            <a:extLst>
              <a:ext uri="{FF2B5EF4-FFF2-40B4-BE49-F238E27FC236}">
                <a16:creationId xmlns:a16="http://schemas.microsoft.com/office/drawing/2014/main" id="{D9794161-CAC5-4A8A-B3A3-59A6ABBC426F}"/>
              </a:ext>
            </a:extLst>
          </p:cNvPr>
          <p:cNvCxnSpPr>
            <a:cxnSpLocks/>
          </p:cNvCxnSpPr>
          <p:nvPr/>
        </p:nvCxnSpPr>
        <p:spPr>
          <a:xfrm flipV="1">
            <a:off x="10667790" y="4318405"/>
            <a:ext cx="0" cy="396000"/>
          </a:xfrm>
          <a:prstGeom prst="straightConnector1">
            <a:avLst/>
          </a:prstGeom>
          <a:ln w="25400">
            <a:solidFill>
              <a:srgbClr val="2B10F4"/>
            </a:solidFill>
            <a:tailEnd type="triangle"/>
          </a:ln>
        </p:spPr>
        <p:style>
          <a:lnRef idx="1">
            <a:schemeClr val="accent1"/>
          </a:lnRef>
          <a:fillRef idx="0">
            <a:schemeClr val="accent1"/>
          </a:fillRef>
          <a:effectRef idx="0">
            <a:schemeClr val="accent1"/>
          </a:effectRef>
          <a:fontRef idx="minor">
            <a:schemeClr val="tx1"/>
          </a:fontRef>
        </p:style>
      </p:cxnSp>
      <p:sp>
        <p:nvSpPr>
          <p:cNvPr id="40" name="CaixaDeTexto 39">
            <a:extLst>
              <a:ext uri="{FF2B5EF4-FFF2-40B4-BE49-F238E27FC236}">
                <a16:creationId xmlns:a16="http://schemas.microsoft.com/office/drawing/2014/main" id="{4444DCC6-D085-44E5-9CA8-A6DEB7A0DE39}"/>
              </a:ext>
            </a:extLst>
          </p:cNvPr>
          <p:cNvSpPr txBox="1"/>
          <p:nvPr/>
        </p:nvSpPr>
        <p:spPr>
          <a:xfrm>
            <a:off x="6960117" y="4187376"/>
            <a:ext cx="463866" cy="276999"/>
          </a:xfrm>
          <a:prstGeom prst="rect">
            <a:avLst/>
          </a:prstGeom>
          <a:noFill/>
        </p:spPr>
        <p:txBody>
          <a:bodyPr wrap="square" rtlCol="0">
            <a:spAutoFit/>
          </a:bodyPr>
          <a:lstStyle/>
          <a:p>
            <a:pPr algn="ctr"/>
            <a:r>
              <a:rPr lang="pt-BR" sz="1200" b="1" dirty="0">
                <a:solidFill>
                  <a:srgbClr val="2B10F4"/>
                </a:solidFill>
                <a:latin typeface="Arial" panose="020B0604020202020204" pitchFamily="34" charset="0"/>
                <a:cs typeface="Arial" panose="020B0604020202020204" pitchFamily="34" charset="0"/>
              </a:rPr>
              <a:t>6,0</a:t>
            </a:r>
          </a:p>
        </p:txBody>
      </p:sp>
      <p:sp>
        <p:nvSpPr>
          <p:cNvPr id="42" name="CaixaDeTexto 41">
            <a:extLst>
              <a:ext uri="{FF2B5EF4-FFF2-40B4-BE49-F238E27FC236}">
                <a16:creationId xmlns:a16="http://schemas.microsoft.com/office/drawing/2014/main" id="{07ECDA7F-2266-460A-8896-50E0E00869C9}"/>
              </a:ext>
            </a:extLst>
          </p:cNvPr>
          <p:cNvSpPr txBox="1"/>
          <p:nvPr/>
        </p:nvSpPr>
        <p:spPr>
          <a:xfrm>
            <a:off x="187592" y="1848047"/>
            <a:ext cx="307852"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a:t>
            </a:r>
            <a:endParaRPr lang="pt-BR" sz="1400" dirty="0"/>
          </a:p>
        </p:txBody>
      </p:sp>
      <p:sp>
        <p:nvSpPr>
          <p:cNvPr id="43" name="CaixaDeTexto 42">
            <a:extLst>
              <a:ext uri="{FF2B5EF4-FFF2-40B4-BE49-F238E27FC236}">
                <a16:creationId xmlns:a16="http://schemas.microsoft.com/office/drawing/2014/main" id="{750D3F73-34FF-417B-9D92-4301606230B3}"/>
              </a:ext>
            </a:extLst>
          </p:cNvPr>
          <p:cNvSpPr txBox="1"/>
          <p:nvPr/>
        </p:nvSpPr>
        <p:spPr>
          <a:xfrm>
            <a:off x="187592" y="2867848"/>
            <a:ext cx="307852"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a:t>
            </a:r>
            <a:endParaRPr lang="pt-BR" sz="1400" dirty="0"/>
          </a:p>
        </p:txBody>
      </p:sp>
      <p:sp>
        <p:nvSpPr>
          <p:cNvPr id="44" name="CaixaDeTexto 43">
            <a:extLst>
              <a:ext uri="{FF2B5EF4-FFF2-40B4-BE49-F238E27FC236}">
                <a16:creationId xmlns:a16="http://schemas.microsoft.com/office/drawing/2014/main" id="{1B3A71A6-CB10-43FA-8C4E-4E94C3741147}"/>
              </a:ext>
            </a:extLst>
          </p:cNvPr>
          <p:cNvSpPr txBox="1"/>
          <p:nvPr/>
        </p:nvSpPr>
        <p:spPr>
          <a:xfrm>
            <a:off x="199022" y="3900891"/>
            <a:ext cx="307852"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t>
            </a:r>
            <a:endParaRPr lang="pt-BR" sz="1400" dirty="0"/>
          </a:p>
        </p:txBody>
      </p:sp>
      <p:sp>
        <p:nvSpPr>
          <p:cNvPr id="47" name="CaixaDeTexto 46">
            <a:extLst>
              <a:ext uri="{FF2B5EF4-FFF2-40B4-BE49-F238E27FC236}">
                <a16:creationId xmlns:a16="http://schemas.microsoft.com/office/drawing/2014/main" id="{214BE983-F2EE-46CF-A264-F55E35381B00}"/>
              </a:ext>
            </a:extLst>
          </p:cNvPr>
          <p:cNvSpPr txBox="1"/>
          <p:nvPr/>
        </p:nvSpPr>
        <p:spPr>
          <a:xfrm>
            <a:off x="210452" y="5136270"/>
            <a:ext cx="307852"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t>
            </a:r>
            <a:endParaRPr lang="pt-BR" sz="1400" dirty="0"/>
          </a:p>
        </p:txBody>
      </p:sp>
      <p:sp>
        <p:nvSpPr>
          <p:cNvPr id="48" name="CaixaDeTexto 47">
            <a:extLst>
              <a:ext uri="{FF2B5EF4-FFF2-40B4-BE49-F238E27FC236}">
                <a16:creationId xmlns:a16="http://schemas.microsoft.com/office/drawing/2014/main" id="{90258D5E-C394-4C89-A238-B1E32BE75F00}"/>
              </a:ext>
            </a:extLst>
          </p:cNvPr>
          <p:cNvSpPr txBox="1"/>
          <p:nvPr/>
        </p:nvSpPr>
        <p:spPr>
          <a:xfrm>
            <a:off x="210452" y="5924531"/>
            <a:ext cx="307852"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t>
            </a:r>
            <a:endParaRPr lang="pt-BR" sz="1400" dirty="0"/>
          </a:p>
        </p:txBody>
      </p:sp>
    </p:spTree>
    <p:extLst>
      <p:ext uri="{BB962C8B-B14F-4D97-AF65-F5344CB8AC3E}">
        <p14:creationId xmlns:p14="http://schemas.microsoft.com/office/powerpoint/2010/main" val="11125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2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1000"/>
                                        <p:tgtEl>
                                          <p:spTgt spid="38"/>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right)">
                                      <p:cBhvr>
                                        <p:cTn id="29" dur="2000"/>
                                        <p:tgtEl>
                                          <p:spTgt spid="35"/>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right)">
                                      <p:cBhvr>
                                        <p:cTn id="65" dur="175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25" grpId="0"/>
      <p:bldP spid="26" grpId="0"/>
      <p:bldP spid="27" grpId="0"/>
      <p:bldP spid="28" grpId="0"/>
      <p:bldP spid="32" grpId="0"/>
      <p:bldP spid="40" grpId="0"/>
      <p:bldP spid="42" grpId="0"/>
      <p:bldP spid="43" grpId="0"/>
      <p:bldP spid="44"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36477" y="229076"/>
            <a:ext cx="9102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pt-BR" sz="1400" dirty="0"/>
              <a:t>11) A imagem mostrada abaixo corresponde ao eclipse solar anular de 22 de agosto de 1998 registrado por um antigo filme fotográfico de 35 mm.</a:t>
            </a:r>
          </a:p>
        </p:txBody>
      </p:sp>
      <p:pic>
        <p:nvPicPr>
          <p:cNvPr id="22" name="Imagem 21">
            <a:extLst>
              <a:ext uri="{FF2B5EF4-FFF2-40B4-BE49-F238E27FC236}">
                <a16:creationId xmlns:a16="http://schemas.microsoft.com/office/drawing/2014/main" id="{6D609E35-2169-47C5-8481-6BDD60033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107" y="631110"/>
            <a:ext cx="2753252" cy="2418911"/>
          </a:xfrm>
          <a:prstGeom prst="rect">
            <a:avLst/>
          </a:prstGeom>
        </p:spPr>
      </p:pic>
      <p:sp>
        <p:nvSpPr>
          <p:cNvPr id="24" name="CaixaDeTexto 23">
            <a:extLst>
              <a:ext uri="{FF2B5EF4-FFF2-40B4-BE49-F238E27FC236}">
                <a16:creationId xmlns:a16="http://schemas.microsoft.com/office/drawing/2014/main" id="{98EB2289-D965-4E0F-BEC5-59DAB5FB5501}"/>
              </a:ext>
            </a:extLst>
          </p:cNvPr>
          <p:cNvSpPr txBox="1"/>
          <p:nvPr/>
        </p:nvSpPr>
        <p:spPr>
          <a:xfrm>
            <a:off x="136477" y="938271"/>
            <a:ext cx="56694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spcBef>
                <a:spcPct val="0"/>
              </a:spcBef>
              <a:spcAft>
                <a:spcPct val="0"/>
              </a:spcAft>
              <a:defRPr sz="1400"/>
            </a:lvl1pPr>
          </a:lstStyle>
          <a:p>
            <a:r>
              <a:rPr lang="pt-BR" dirty="0"/>
              <a:t>O diâmetro do disco solar na imagem do filme original é de 13,817 mm e o diâmetro do disco da Lua é de 13,235 mm.</a:t>
            </a:r>
          </a:p>
          <a:p>
            <a:endParaRPr lang="pt-BR" dirty="0"/>
          </a:p>
          <a:p>
            <a:r>
              <a:rPr lang="pt-BR" dirty="0"/>
              <a:t>Assinale a alternativa que traz o valor aproximado do módulo da variação </a:t>
            </a:r>
            <a:r>
              <a:rPr lang="pt-BR" dirty="0">
                <a:sym typeface="Symbol" panose="05050102010706020507" pitchFamily="18" charset="2"/>
              </a:rPr>
              <a:t></a:t>
            </a:r>
            <a:r>
              <a:rPr lang="pt-BR" dirty="0"/>
              <a:t>m da magnitude aparente do Sol no momento do máximo do eclipse. Considere o disco solar uniformemente brilhante.</a:t>
            </a:r>
          </a:p>
        </p:txBody>
      </p:sp>
      <p:sp>
        <p:nvSpPr>
          <p:cNvPr id="27" name="CaixaDeTexto 26">
            <a:extLst>
              <a:ext uri="{FF2B5EF4-FFF2-40B4-BE49-F238E27FC236}">
                <a16:creationId xmlns:a16="http://schemas.microsoft.com/office/drawing/2014/main" id="{AC456C4B-9BCF-4D13-8517-1F093977E9FB}"/>
              </a:ext>
            </a:extLst>
          </p:cNvPr>
          <p:cNvSpPr txBox="1"/>
          <p:nvPr/>
        </p:nvSpPr>
        <p:spPr>
          <a:xfrm>
            <a:off x="136477" y="2371876"/>
            <a:ext cx="930443"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a) 2,71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b) 5,82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c) 2,91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d) 3,82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e) 7,10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aixaDeTexto 28">
            <a:extLst>
              <a:ext uri="{FF2B5EF4-FFF2-40B4-BE49-F238E27FC236}">
                <a16:creationId xmlns:a16="http://schemas.microsoft.com/office/drawing/2014/main" id="{07FF38EF-9767-48DF-A6D5-50F6E2B3C38B}"/>
              </a:ext>
            </a:extLst>
          </p:cNvPr>
          <p:cNvSpPr txBox="1"/>
          <p:nvPr/>
        </p:nvSpPr>
        <p:spPr>
          <a:xfrm>
            <a:off x="924273" y="2349251"/>
            <a:ext cx="4881616" cy="773673"/>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Vamos considerar a magnitude aparente do disco do Sol como m</a:t>
            </a:r>
            <a:r>
              <a:rPr lang="pt-BR" sz="140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 a magnitude aparente do Sol no máximo do eclipse como m</a:t>
            </a:r>
            <a:r>
              <a:rPr lang="pt-BR" sz="1400" baseline="-25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aixaDeTexto 30">
            <a:extLst>
              <a:ext uri="{FF2B5EF4-FFF2-40B4-BE49-F238E27FC236}">
                <a16:creationId xmlns:a16="http://schemas.microsoft.com/office/drawing/2014/main" id="{1A24678E-09DE-4719-A95B-54DA471CDD4F}"/>
              </a:ext>
            </a:extLst>
          </p:cNvPr>
          <p:cNvSpPr txBox="1"/>
          <p:nvPr/>
        </p:nvSpPr>
        <p:spPr>
          <a:xfrm>
            <a:off x="924273" y="3194409"/>
            <a:ext cx="3219102" cy="37555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Pela equação de </a:t>
            </a:r>
            <a:r>
              <a:rPr lang="pt-BR" dirty="0" err="1"/>
              <a:t>Pogson</a:t>
            </a:r>
            <a:r>
              <a:rPr lang="pt-BR" dirty="0"/>
              <a:t>, temos:</a:t>
            </a:r>
          </a:p>
        </p:txBody>
      </p:sp>
      <mc:AlternateContent xmlns:mc="http://schemas.openxmlformats.org/markup-compatibility/2006" xmlns:a14="http://schemas.microsoft.com/office/drawing/2010/main">
        <mc:Choice Requires="a14">
          <p:sp>
            <p:nvSpPr>
              <p:cNvPr id="33" name="CaixaDeTexto 32">
                <a:extLst>
                  <a:ext uri="{FF2B5EF4-FFF2-40B4-BE49-F238E27FC236}">
                    <a16:creationId xmlns:a16="http://schemas.microsoft.com/office/drawing/2014/main" id="{D3184AAA-684E-42F8-BB3C-4E6D8BCD13FF}"/>
                  </a:ext>
                </a:extLst>
              </p:cNvPr>
              <p:cNvSpPr txBox="1"/>
              <p:nvPr/>
            </p:nvSpPr>
            <p:spPr>
              <a:xfrm>
                <a:off x="3611538" y="3069375"/>
                <a:ext cx="2152650" cy="576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𝑚</m:t>
                          </m:r>
                        </m:e>
                        <m:sub>
                          <m:r>
                            <a:rPr lang="pt-BR" sz="1400" i="0">
                              <a:solidFill>
                                <a:srgbClr val="FF0000"/>
                              </a:solidFill>
                              <a:latin typeface="Cambria Math" panose="02040503050406030204" pitchFamily="18" charset="0"/>
                            </a:rPr>
                            <m:t>1</m:t>
                          </m:r>
                        </m:sub>
                      </m:sSub>
                      <m:r>
                        <a:rPr lang="pt-BR" sz="1400" i="0">
                          <a:solidFill>
                            <a:srgbClr val="FF0000"/>
                          </a:solidFill>
                          <a:latin typeface="Cambria Math" panose="02040503050406030204" pitchFamily="18" charset="0"/>
                        </a:rPr>
                        <m:t>−</m:t>
                      </m:r>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𝑚</m:t>
                          </m:r>
                        </m:e>
                        <m:sub>
                          <m:r>
                            <a:rPr lang="pt-BR" sz="1400" i="0">
                              <a:solidFill>
                                <a:srgbClr val="FF0000"/>
                              </a:solidFill>
                              <a:latin typeface="Cambria Math" panose="02040503050406030204" pitchFamily="18" charset="0"/>
                            </a:rPr>
                            <m:t>2</m:t>
                          </m:r>
                        </m:sub>
                      </m:sSub>
                      <m:r>
                        <a:rPr lang="pt-BR" sz="1400" i="0">
                          <a:solidFill>
                            <a:srgbClr val="FF0000"/>
                          </a:solidFill>
                          <a:latin typeface="Cambria Math" panose="02040503050406030204" pitchFamily="18" charset="0"/>
                        </a:rPr>
                        <m:t>=−2,5</m:t>
                      </m:r>
                      <m:func>
                        <m:funcPr>
                          <m:ctrlPr>
                            <a:rPr lang="pt-BR" sz="1400" i="1">
                              <a:solidFill>
                                <a:srgbClr val="FF0000"/>
                              </a:solidFill>
                              <a:latin typeface="Cambria Math" panose="02040503050406030204" pitchFamily="18" charset="0"/>
                            </a:rPr>
                          </m:ctrlPr>
                        </m:funcPr>
                        <m:fName>
                          <m:r>
                            <m:rPr>
                              <m:sty m:val="p"/>
                            </m:rPr>
                            <a:rPr lang="pt-BR" sz="1400" i="0">
                              <a:solidFill>
                                <a:srgbClr val="FF0000"/>
                              </a:solidFill>
                              <a:latin typeface="Cambria Math" panose="02040503050406030204" pitchFamily="18" charset="0"/>
                            </a:rPr>
                            <m:t>log</m:t>
                          </m:r>
                        </m:fName>
                        <m:e>
                          <m:d>
                            <m:dPr>
                              <m:ctrlPr>
                                <a:rPr lang="pt-BR" sz="1400" i="1">
                                  <a:solidFill>
                                    <a:srgbClr val="FF0000"/>
                                  </a:solidFill>
                                  <a:latin typeface="Cambria Math" panose="02040503050406030204" pitchFamily="18" charset="0"/>
                                </a:rPr>
                              </m:ctrlPr>
                            </m:dPr>
                            <m:e>
                              <m:f>
                                <m:fPr>
                                  <m:ctrlPr>
                                    <a:rPr lang="pt-BR" sz="1400" i="1">
                                      <a:solidFill>
                                        <a:srgbClr val="FF0000"/>
                                      </a:solidFill>
                                      <a:latin typeface="Cambria Math" panose="02040503050406030204" pitchFamily="18" charset="0"/>
                                    </a:rPr>
                                  </m:ctrlPr>
                                </m:fPr>
                                <m:num>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𝐹</m:t>
                                      </m:r>
                                    </m:e>
                                    <m:sub>
                                      <m:r>
                                        <a:rPr lang="pt-BR" sz="1400" i="0">
                                          <a:solidFill>
                                            <a:srgbClr val="FF0000"/>
                                          </a:solidFill>
                                          <a:latin typeface="Cambria Math" panose="02040503050406030204" pitchFamily="18" charset="0"/>
                                        </a:rPr>
                                        <m:t>1</m:t>
                                      </m:r>
                                    </m:sub>
                                  </m:sSub>
                                </m:num>
                                <m:den>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𝐹</m:t>
                                      </m:r>
                                    </m:e>
                                    <m:sub>
                                      <m:r>
                                        <a:rPr lang="pt-BR" sz="1400" i="0">
                                          <a:solidFill>
                                            <a:srgbClr val="FF0000"/>
                                          </a:solidFill>
                                          <a:latin typeface="Cambria Math" panose="02040503050406030204" pitchFamily="18" charset="0"/>
                                        </a:rPr>
                                        <m:t>2</m:t>
                                      </m:r>
                                    </m:sub>
                                  </m:sSub>
                                </m:den>
                              </m:f>
                            </m:e>
                          </m:d>
                        </m:e>
                      </m:func>
                    </m:oMath>
                  </m:oMathPara>
                </a14:m>
                <a:endParaRPr lang="pt-BR" sz="1400" dirty="0">
                  <a:solidFill>
                    <a:srgbClr val="FF0000"/>
                  </a:solidFill>
                </a:endParaRPr>
              </a:p>
            </p:txBody>
          </p:sp>
        </mc:Choice>
        <mc:Fallback xmlns="">
          <p:sp>
            <p:nvSpPr>
              <p:cNvPr id="33" name="CaixaDeTexto 32">
                <a:extLst>
                  <a:ext uri="{FF2B5EF4-FFF2-40B4-BE49-F238E27FC236}">
                    <a16:creationId xmlns:a16="http://schemas.microsoft.com/office/drawing/2014/main" id="{D3184AAA-684E-42F8-BB3C-4E6D8BCD13FF}"/>
                  </a:ext>
                </a:extLst>
              </p:cNvPr>
              <p:cNvSpPr txBox="1">
                <a:spLocks noRot="1" noChangeAspect="1" noMove="1" noResize="1" noEditPoints="1" noAdjustHandles="1" noChangeArrowheads="1" noChangeShapeType="1" noTextEdit="1"/>
              </p:cNvSpPr>
              <p:nvPr/>
            </p:nvSpPr>
            <p:spPr>
              <a:xfrm>
                <a:off x="3611538" y="3069375"/>
                <a:ext cx="2152650" cy="576376"/>
              </a:xfrm>
              <a:prstGeom prst="rect">
                <a:avLst/>
              </a:prstGeom>
              <a:blipFill>
                <a:blip r:embed="rId3"/>
                <a:stretch>
                  <a:fillRect/>
                </a:stretch>
              </a:blipFill>
            </p:spPr>
            <p:txBody>
              <a:bodyPr/>
              <a:lstStyle/>
              <a:p>
                <a:r>
                  <a:rPr lang="pt-BR">
                    <a:noFill/>
                  </a:rPr>
                  <a:t> </a:t>
                </a:r>
              </a:p>
            </p:txBody>
          </p:sp>
        </mc:Fallback>
      </mc:AlternateContent>
      <p:sp>
        <p:nvSpPr>
          <p:cNvPr id="35" name="CaixaDeTexto 34">
            <a:extLst>
              <a:ext uri="{FF2B5EF4-FFF2-40B4-BE49-F238E27FC236}">
                <a16:creationId xmlns:a16="http://schemas.microsoft.com/office/drawing/2014/main" id="{3D713452-A3EC-4BC3-A190-9815F894BAEE}"/>
              </a:ext>
            </a:extLst>
          </p:cNvPr>
          <p:cNvSpPr txBox="1"/>
          <p:nvPr/>
        </p:nvSpPr>
        <p:spPr>
          <a:xfrm>
            <a:off x="924273" y="3662825"/>
            <a:ext cx="6524277"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 fluxo solar F é proporcional à área emissora. Então, pelos dados da fotografia, temos: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72CE2322-AA01-457B-A505-B83A6336E1A8}"/>
                  </a:ext>
                </a:extLst>
              </p:cNvPr>
              <p:cNvSpPr txBox="1"/>
              <p:nvPr/>
            </p:nvSpPr>
            <p:spPr>
              <a:xfrm>
                <a:off x="1359995" y="4051668"/>
                <a:ext cx="3377056" cy="61888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1</m:t>
                          </m:r>
                        </m:sub>
                      </m:sSub>
                      <m:r>
                        <a:rPr lang="pt-BR">
                          <a:latin typeface="Cambria Math" panose="02040503050406030204" pitchFamily="18" charset="0"/>
                        </a:rPr>
                        <m:t>=</m:t>
                      </m:r>
                      <m:r>
                        <a:rPr lang="pt-BR">
                          <a:latin typeface="Cambria Math" panose="02040503050406030204" pitchFamily="18" charset="0"/>
                        </a:rPr>
                        <m:t>𝜋</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13,817</m:t>
                                  </m:r>
                                </m:num>
                                <m:den>
                                  <m:r>
                                    <a:rPr lang="pt-BR">
                                      <a:latin typeface="Cambria Math" panose="02040503050406030204" pitchFamily="18" charset="0"/>
                                    </a:rPr>
                                    <m:t>2</m:t>
                                  </m:r>
                                </m:den>
                              </m:f>
                              <m:r>
                                <a:rPr lang="pt-BR">
                                  <a:latin typeface="Cambria Math" panose="02040503050406030204" pitchFamily="18" charset="0"/>
                                </a:rPr>
                                <m:t> </m:t>
                              </m:r>
                              <m:r>
                                <a:rPr lang="pt-BR">
                                  <a:latin typeface="Cambria Math" panose="02040503050406030204" pitchFamily="18" charset="0"/>
                                </a:rPr>
                                <m:t>𝑚𝑚</m:t>
                              </m:r>
                            </m:e>
                          </m:d>
                        </m:e>
                        <m:sup>
                          <m:r>
                            <a:rPr lang="pt-BR">
                              <a:latin typeface="Cambria Math" panose="02040503050406030204" pitchFamily="18" charset="0"/>
                            </a:rPr>
                            <m:t>2</m:t>
                          </m:r>
                        </m:sup>
                      </m:sSup>
                      <m:r>
                        <a:rPr lang="pt-BR">
                          <a:latin typeface="Cambria Math" panose="02040503050406030204" pitchFamily="18" charset="0"/>
                        </a:rPr>
                        <m:t>≅149,940 </m:t>
                      </m:r>
                      <m:sSup>
                        <m:sSupPr>
                          <m:ctrlPr>
                            <a:rPr lang="pt-BR" i="1">
                              <a:latin typeface="Cambria Math" panose="02040503050406030204" pitchFamily="18" charset="0"/>
                            </a:rPr>
                          </m:ctrlPr>
                        </m:sSupPr>
                        <m:e>
                          <m:r>
                            <a:rPr lang="pt-BR">
                              <a:latin typeface="Cambria Math" panose="02040503050406030204" pitchFamily="18" charset="0"/>
                            </a:rPr>
                            <m:t>𝑚𝑚</m:t>
                          </m:r>
                        </m:e>
                        <m:sup>
                          <m:r>
                            <a:rPr lang="pt-BR">
                              <a:latin typeface="Cambria Math" panose="02040503050406030204" pitchFamily="18" charset="0"/>
                            </a:rPr>
                            <m:t>2</m:t>
                          </m:r>
                        </m:sup>
                      </m:sSup>
                    </m:oMath>
                  </m:oMathPara>
                </a14:m>
                <a:endParaRPr lang="pt-BR" dirty="0"/>
              </a:p>
            </p:txBody>
          </p:sp>
        </mc:Choice>
        <mc:Fallback xmlns="">
          <p:sp>
            <p:nvSpPr>
              <p:cNvPr id="37" name="CaixaDeTexto 36">
                <a:extLst>
                  <a:ext uri="{FF2B5EF4-FFF2-40B4-BE49-F238E27FC236}">
                    <a16:creationId xmlns:a16="http://schemas.microsoft.com/office/drawing/2014/main" id="{72CE2322-AA01-457B-A505-B83A6336E1A8}"/>
                  </a:ext>
                </a:extLst>
              </p:cNvPr>
              <p:cNvSpPr txBox="1">
                <a:spLocks noRot="1" noChangeAspect="1" noMove="1" noResize="1" noEditPoints="1" noAdjustHandles="1" noChangeArrowheads="1" noChangeShapeType="1" noTextEdit="1"/>
              </p:cNvSpPr>
              <p:nvPr/>
            </p:nvSpPr>
            <p:spPr>
              <a:xfrm>
                <a:off x="1359995" y="4051668"/>
                <a:ext cx="3377056" cy="618887"/>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3C04E7F0-4F62-45E6-9270-E39A8088B9F6}"/>
                  </a:ext>
                </a:extLst>
              </p:cNvPr>
              <p:cNvSpPr txBox="1"/>
              <p:nvPr/>
            </p:nvSpPr>
            <p:spPr>
              <a:xfrm>
                <a:off x="4886325" y="4051668"/>
                <a:ext cx="4791075" cy="61888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2</m:t>
                          </m:r>
                        </m:sub>
                      </m:sSub>
                      <m:r>
                        <a:rPr lang="pt-BR">
                          <a:latin typeface="Cambria Math" panose="02040503050406030204" pitchFamily="18" charset="0"/>
                        </a:rPr>
                        <m:t>=</m:t>
                      </m:r>
                      <m:r>
                        <a:rPr lang="pt-BR">
                          <a:latin typeface="Cambria Math" panose="02040503050406030204" pitchFamily="18" charset="0"/>
                        </a:rPr>
                        <m:t>𝜋</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13,817 </m:t>
                                  </m:r>
                                </m:num>
                                <m:den>
                                  <m:r>
                                    <a:rPr lang="pt-BR">
                                      <a:latin typeface="Cambria Math" panose="02040503050406030204" pitchFamily="18" charset="0"/>
                                    </a:rPr>
                                    <m:t>2</m:t>
                                  </m:r>
                                </m:den>
                              </m:f>
                              <m:r>
                                <a:rPr lang="pt-BR">
                                  <a:latin typeface="Cambria Math" panose="02040503050406030204" pitchFamily="18" charset="0"/>
                                </a:rPr>
                                <m:t>𝑚𝑚</m:t>
                              </m:r>
                            </m:e>
                          </m:d>
                        </m:e>
                        <m:sup>
                          <m:r>
                            <a:rPr lang="pt-BR">
                              <a:latin typeface="Cambria Math" panose="02040503050406030204" pitchFamily="18" charset="0"/>
                            </a:rPr>
                            <m:t>2</m:t>
                          </m:r>
                        </m:sup>
                      </m:sSup>
                      <m:r>
                        <a:rPr lang="pt-BR">
                          <a:latin typeface="Cambria Math" panose="02040503050406030204" pitchFamily="18" charset="0"/>
                        </a:rPr>
                        <m:t>−</m:t>
                      </m:r>
                      <m:r>
                        <a:rPr lang="pt-BR">
                          <a:latin typeface="Cambria Math" panose="02040503050406030204" pitchFamily="18" charset="0"/>
                        </a:rPr>
                        <m:t>𝜋</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13,235 </m:t>
                                  </m:r>
                                </m:num>
                                <m:den>
                                  <m:r>
                                    <a:rPr lang="pt-BR">
                                      <a:latin typeface="Cambria Math" panose="02040503050406030204" pitchFamily="18" charset="0"/>
                                    </a:rPr>
                                    <m:t>2</m:t>
                                  </m:r>
                                </m:den>
                              </m:f>
                              <m:r>
                                <a:rPr lang="pt-BR">
                                  <a:latin typeface="Cambria Math" panose="02040503050406030204" pitchFamily="18" charset="0"/>
                                </a:rPr>
                                <m:t>𝑚𝑚</m:t>
                              </m:r>
                            </m:e>
                          </m:d>
                        </m:e>
                        <m:sup>
                          <m:r>
                            <a:rPr lang="pt-BR">
                              <a:latin typeface="Cambria Math" panose="02040503050406030204" pitchFamily="18" charset="0"/>
                            </a:rPr>
                            <m:t>2</m:t>
                          </m:r>
                        </m:sup>
                      </m:sSup>
                      <m:r>
                        <a:rPr lang="pt-BR">
                          <a:latin typeface="Cambria Math" panose="02040503050406030204" pitchFamily="18" charset="0"/>
                        </a:rPr>
                        <m:t>≅12,366 </m:t>
                      </m:r>
                      <m:sSup>
                        <m:sSupPr>
                          <m:ctrlPr>
                            <a:rPr lang="pt-BR" i="1">
                              <a:latin typeface="Cambria Math" panose="02040503050406030204" pitchFamily="18" charset="0"/>
                            </a:rPr>
                          </m:ctrlPr>
                        </m:sSupPr>
                        <m:e>
                          <m:r>
                            <a:rPr lang="pt-BR">
                              <a:latin typeface="Cambria Math" panose="02040503050406030204" pitchFamily="18" charset="0"/>
                            </a:rPr>
                            <m:t>𝑚𝑚</m:t>
                          </m:r>
                        </m:e>
                        <m:sup>
                          <m:r>
                            <a:rPr lang="pt-BR">
                              <a:latin typeface="Cambria Math" panose="02040503050406030204" pitchFamily="18" charset="0"/>
                            </a:rPr>
                            <m:t>2</m:t>
                          </m:r>
                        </m:sup>
                      </m:sSup>
                    </m:oMath>
                  </m:oMathPara>
                </a14:m>
                <a:endParaRPr lang="pt-BR" dirty="0"/>
              </a:p>
            </p:txBody>
          </p:sp>
        </mc:Choice>
        <mc:Fallback xmlns="">
          <p:sp>
            <p:nvSpPr>
              <p:cNvPr id="39" name="CaixaDeTexto 38">
                <a:extLst>
                  <a:ext uri="{FF2B5EF4-FFF2-40B4-BE49-F238E27FC236}">
                    <a16:creationId xmlns:a16="http://schemas.microsoft.com/office/drawing/2014/main" id="{3C04E7F0-4F62-45E6-9270-E39A8088B9F6}"/>
                  </a:ext>
                </a:extLst>
              </p:cNvPr>
              <p:cNvSpPr txBox="1">
                <a:spLocks noRot="1" noChangeAspect="1" noMove="1" noResize="1" noEditPoints="1" noAdjustHandles="1" noChangeArrowheads="1" noChangeShapeType="1" noTextEdit="1"/>
              </p:cNvSpPr>
              <p:nvPr/>
            </p:nvSpPr>
            <p:spPr>
              <a:xfrm>
                <a:off x="4886325" y="4051668"/>
                <a:ext cx="4791075" cy="618887"/>
              </a:xfrm>
              <a:prstGeom prst="rect">
                <a:avLst/>
              </a:prstGeom>
              <a:blipFill>
                <a:blip r:embed="rId5"/>
                <a:stretch>
                  <a:fillRect/>
                </a:stretch>
              </a:blipFill>
            </p:spPr>
            <p:txBody>
              <a:bodyPr/>
              <a:lstStyle/>
              <a:p>
                <a:r>
                  <a:rPr lang="pt-BR">
                    <a:noFill/>
                  </a:rPr>
                  <a:t> </a:t>
                </a:r>
              </a:p>
            </p:txBody>
          </p:sp>
        </mc:Fallback>
      </mc:AlternateContent>
      <p:sp>
        <p:nvSpPr>
          <p:cNvPr id="40" name="CaixaDeTexto 39">
            <a:extLst>
              <a:ext uri="{FF2B5EF4-FFF2-40B4-BE49-F238E27FC236}">
                <a16:creationId xmlns:a16="http://schemas.microsoft.com/office/drawing/2014/main" id="{068561A3-0A20-4C75-8A0F-AF017DC189BB}"/>
              </a:ext>
            </a:extLst>
          </p:cNvPr>
          <p:cNvSpPr txBox="1"/>
          <p:nvPr/>
        </p:nvSpPr>
        <p:spPr>
          <a:xfrm>
            <a:off x="222725" y="4846618"/>
            <a:ext cx="2825798"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Substituindo-se na equação, temos:</a:t>
            </a:r>
          </a:p>
        </p:txBody>
      </p:sp>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0671BBAB-C59D-4D22-914C-3D2B2FF6AE9A}"/>
                  </a:ext>
                </a:extLst>
              </p:cNvPr>
              <p:cNvSpPr txBox="1"/>
              <p:nvPr/>
            </p:nvSpPr>
            <p:spPr>
              <a:xfrm>
                <a:off x="5597696" y="5446875"/>
                <a:ext cx="140813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pt-BR" i="1" smtClean="0">
                              <a:solidFill>
                                <a:srgbClr val="FF0000"/>
                              </a:solidFill>
                              <a:latin typeface="Cambria Math" panose="02040503050406030204" pitchFamily="18" charset="0"/>
                            </a:rPr>
                          </m:ctrlPr>
                        </m:dPr>
                        <m:e>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𝑚</m:t>
                          </m:r>
                        </m:e>
                      </m:d>
                      <m:r>
                        <a:rPr lang="pt-BR" i="0">
                          <a:solidFill>
                            <a:srgbClr val="FF0000"/>
                          </a:solidFill>
                          <a:latin typeface="Cambria Math" panose="02040503050406030204" pitchFamily="18" charset="0"/>
                        </a:rPr>
                        <m:t>≅2,71</m:t>
                      </m:r>
                    </m:oMath>
                  </m:oMathPara>
                </a14:m>
                <a:endParaRPr lang="pt-BR" dirty="0">
                  <a:solidFill>
                    <a:srgbClr val="FF0000"/>
                  </a:solidFill>
                </a:endParaRPr>
              </a:p>
            </p:txBody>
          </p:sp>
        </mc:Choice>
        <mc:Fallback xmlns="">
          <p:sp>
            <p:nvSpPr>
              <p:cNvPr id="42" name="CaixaDeTexto 41">
                <a:extLst>
                  <a:ext uri="{FF2B5EF4-FFF2-40B4-BE49-F238E27FC236}">
                    <a16:creationId xmlns:a16="http://schemas.microsoft.com/office/drawing/2014/main" id="{0671BBAB-C59D-4D22-914C-3D2B2FF6AE9A}"/>
                  </a:ext>
                </a:extLst>
              </p:cNvPr>
              <p:cNvSpPr txBox="1">
                <a:spLocks noRot="1" noChangeAspect="1" noMove="1" noResize="1" noEditPoints="1" noAdjustHandles="1" noChangeArrowheads="1" noChangeShapeType="1" noTextEdit="1"/>
              </p:cNvSpPr>
              <p:nvPr/>
            </p:nvSpPr>
            <p:spPr>
              <a:xfrm>
                <a:off x="5597696" y="5446875"/>
                <a:ext cx="1408137"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42E998C8-B63F-4890-B524-0FC3E635AF65}"/>
                  </a:ext>
                </a:extLst>
              </p:cNvPr>
              <p:cNvSpPr txBox="1"/>
              <p:nvPr/>
            </p:nvSpPr>
            <p:spPr>
              <a:xfrm>
                <a:off x="924273" y="5343353"/>
                <a:ext cx="2309411" cy="576376"/>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r>
                        <a:rPr lang="pt-BR">
                          <a:latin typeface="Cambria Math" panose="02040503050406030204" pitchFamily="18" charset="0"/>
                        </a:rPr>
                        <m:t>𝑚</m:t>
                      </m:r>
                      <m:r>
                        <a:rPr lang="pt-BR">
                          <a:latin typeface="Cambria Math" panose="02040503050406030204" pitchFamily="18" charset="0"/>
                        </a:rPr>
                        <m:t>=−2,5</m:t>
                      </m:r>
                      <m:func>
                        <m:funcPr>
                          <m:ctrlPr>
                            <a:rPr lang="pt-BR" i="1">
                              <a:latin typeface="Cambria Math" panose="02040503050406030204" pitchFamily="18" charset="0"/>
                            </a:rPr>
                          </m:ctrlPr>
                        </m:funcPr>
                        <m:fName>
                          <m:r>
                            <m:rPr>
                              <m:sty m:val="p"/>
                            </m:rPr>
                            <a:rPr lang="pt-BR">
                              <a:latin typeface="Cambria Math" panose="02040503050406030204" pitchFamily="18" charset="0"/>
                            </a:rPr>
                            <m:t>log</m:t>
                          </m:r>
                        </m:fName>
                        <m:e>
                          <m:d>
                            <m:dPr>
                              <m:ctrlPr>
                                <a:rPr lang="pt-BR" i="1">
                                  <a:latin typeface="Cambria Math" panose="02040503050406030204" pitchFamily="18" charset="0"/>
                                </a:rPr>
                              </m:ctrlPr>
                            </m:dPr>
                            <m:e>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1</m:t>
                                      </m:r>
                                    </m:sub>
                                  </m:sSub>
                                </m:num>
                                <m:den>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2</m:t>
                                      </m:r>
                                    </m:sub>
                                  </m:sSub>
                                </m:den>
                              </m:f>
                            </m:e>
                          </m:d>
                        </m:e>
                      </m:func>
                    </m:oMath>
                  </m:oMathPara>
                </a14:m>
                <a:endParaRPr lang="pt-BR" dirty="0"/>
              </a:p>
            </p:txBody>
          </p:sp>
        </mc:Choice>
        <mc:Fallback xmlns="">
          <p:sp>
            <p:nvSpPr>
              <p:cNvPr id="44" name="CaixaDeTexto 43">
                <a:extLst>
                  <a:ext uri="{FF2B5EF4-FFF2-40B4-BE49-F238E27FC236}">
                    <a16:creationId xmlns:a16="http://schemas.microsoft.com/office/drawing/2014/main" id="{42E998C8-B63F-4890-B524-0FC3E635AF65}"/>
                  </a:ext>
                </a:extLst>
              </p:cNvPr>
              <p:cNvSpPr txBox="1">
                <a:spLocks noRot="1" noChangeAspect="1" noMove="1" noResize="1" noEditPoints="1" noAdjustHandles="1" noChangeArrowheads="1" noChangeShapeType="1" noTextEdit="1"/>
              </p:cNvSpPr>
              <p:nvPr/>
            </p:nvSpPr>
            <p:spPr>
              <a:xfrm>
                <a:off x="924273" y="5343353"/>
                <a:ext cx="2309411" cy="576376"/>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6" name="CaixaDeTexto 45">
                <a:extLst>
                  <a:ext uri="{FF2B5EF4-FFF2-40B4-BE49-F238E27FC236}">
                    <a16:creationId xmlns:a16="http://schemas.microsoft.com/office/drawing/2014/main" id="{86B5D672-91DB-4051-9613-968932B7C3BF}"/>
                  </a:ext>
                </a:extLst>
              </p:cNvPr>
              <p:cNvSpPr txBox="1"/>
              <p:nvPr/>
            </p:nvSpPr>
            <p:spPr>
              <a:xfrm>
                <a:off x="2533824" y="5343353"/>
                <a:ext cx="2495550" cy="576376"/>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=−2,5</m:t>
                      </m:r>
                      <m:func>
                        <m:funcPr>
                          <m:ctrlPr>
                            <a:rPr lang="pt-BR" i="1">
                              <a:latin typeface="Cambria Math" panose="02040503050406030204" pitchFamily="18" charset="0"/>
                            </a:rPr>
                          </m:ctrlPr>
                        </m:funcPr>
                        <m:fName>
                          <m:r>
                            <m:rPr>
                              <m:sty m:val="p"/>
                            </m:rPr>
                            <a:rPr lang="pt-BR">
                              <a:latin typeface="Cambria Math" panose="02040503050406030204" pitchFamily="18" charset="0"/>
                            </a:rPr>
                            <m:t>log</m:t>
                          </m:r>
                        </m:fName>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149,940</m:t>
                                  </m:r>
                                </m:num>
                                <m:den>
                                  <m:r>
                                    <a:rPr lang="pt-BR">
                                      <a:latin typeface="Cambria Math" panose="02040503050406030204" pitchFamily="18" charset="0"/>
                                    </a:rPr>
                                    <m:t>12,366</m:t>
                                  </m:r>
                                </m:den>
                              </m:f>
                            </m:e>
                          </m:d>
                        </m:e>
                      </m:func>
                    </m:oMath>
                  </m:oMathPara>
                </a14:m>
                <a:endParaRPr lang="pt-BR" dirty="0"/>
              </a:p>
            </p:txBody>
          </p:sp>
        </mc:Choice>
        <mc:Fallback xmlns="">
          <p:sp>
            <p:nvSpPr>
              <p:cNvPr id="46" name="CaixaDeTexto 45">
                <a:extLst>
                  <a:ext uri="{FF2B5EF4-FFF2-40B4-BE49-F238E27FC236}">
                    <a16:creationId xmlns:a16="http://schemas.microsoft.com/office/drawing/2014/main" id="{86B5D672-91DB-4051-9613-968932B7C3BF}"/>
                  </a:ext>
                </a:extLst>
              </p:cNvPr>
              <p:cNvSpPr txBox="1">
                <a:spLocks noRot="1" noChangeAspect="1" noMove="1" noResize="1" noEditPoints="1" noAdjustHandles="1" noChangeArrowheads="1" noChangeShapeType="1" noTextEdit="1"/>
              </p:cNvSpPr>
              <p:nvPr/>
            </p:nvSpPr>
            <p:spPr>
              <a:xfrm>
                <a:off x="2533824" y="5343353"/>
                <a:ext cx="2495550" cy="576376"/>
              </a:xfrm>
              <a:prstGeom prst="rect">
                <a:avLst/>
              </a:prstGeom>
              <a:blipFill>
                <a:blip r:embed="rId8"/>
                <a:stretch>
                  <a:fillRect/>
                </a:stretch>
              </a:blipFill>
            </p:spPr>
            <p:txBody>
              <a:bodyPr/>
              <a:lstStyle/>
              <a:p>
                <a:r>
                  <a:rPr lang="pt-BR">
                    <a:noFill/>
                  </a:rPr>
                  <a:t> </a:t>
                </a:r>
              </a:p>
            </p:txBody>
          </p:sp>
        </mc:Fallback>
      </mc:AlternateContent>
      <p:sp>
        <p:nvSpPr>
          <p:cNvPr id="47" name="Seta: para a Direita 46">
            <a:extLst>
              <a:ext uri="{FF2B5EF4-FFF2-40B4-BE49-F238E27FC236}">
                <a16:creationId xmlns:a16="http://schemas.microsoft.com/office/drawing/2014/main" id="{36509B5E-0AB7-464D-810D-791846F4443A}"/>
              </a:ext>
            </a:extLst>
          </p:cNvPr>
          <p:cNvSpPr/>
          <p:nvPr/>
        </p:nvSpPr>
        <p:spPr>
          <a:xfrm>
            <a:off x="4862731" y="551542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Retângulo 47">
            <a:extLst>
              <a:ext uri="{FF2B5EF4-FFF2-40B4-BE49-F238E27FC236}">
                <a16:creationId xmlns:a16="http://schemas.microsoft.com/office/drawing/2014/main" id="{60A576B7-1750-4874-BE63-7B85B8D516B7}"/>
              </a:ext>
            </a:extLst>
          </p:cNvPr>
          <p:cNvSpPr/>
          <p:nvPr/>
        </p:nvSpPr>
        <p:spPr>
          <a:xfrm>
            <a:off x="5597696" y="5379857"/>
            <a:ext cx="1474900" cy="5398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9" name="Agrupar 48">
            <a:extLst>
              <a:ext uri="{FF2B5EF4-FFF2-40B4-BE49-F238E27FC236}">
                <a16:creationId xmlns:a16="http://schemas.microsoft.com/office/drawing/2014/main" id="{947CB283-140A-48D8-B8D1-A9AE100052FF}"/>
              </a:ext>
            </a:extLst>
          </p:cNvPr>
          <p:cNvGrpSpPr/>
          <p:nvPr/>
        </p:nvGrpSpPr>
        <p:grpSpPr>
          <a:xfrm>
            <a:off x="145977" y="2371876"/>
            <a:ext cx="264405" cy="308472"/>
            <a:chOff x="4968607" y="1564395"/>
            <a:chExt cx="264405" cy="308472"/>
          </a:xfrm>
        </p:grpSpPr>
        <p:cxnSp>
          <p:nvCxnSpPr>
            <p:cNvPr id="51" name="Conector reto 50">
              <a:extLst>
                <a:ext uri="{FF2B5EF4-FFF2-40B4-BE49-F238E27FC236}">
                  <a16:creationId xmlns:a16="http://schemas.microsoft.com/office/drawing/2014/main" id="{87706387-E272-4667-AFE8-0E491F139A28}"/>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2558EC45-D37F-485B-8DED-11C8147C4633}"/>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53" name="CaixaDeTexto 52">
            <a:extLst>
              <a:ext uri="{FF2B5EF4-FFF2-40B4-BE49-F238E27FC236}">
                <a16:creationId xmlns:a16="http://schemas.microsoft.com/office/drawing/2014/main" id="{AC6141F0-7309-4ACE-B54F-2262B183B827}"/>
              </a:ext>
            </a:extLst>
          </p:cNvPr>
          <p:cNvSpPr txBox="1"/>
          <p:nvPr/>
        </p:nvSpPr>
        <p:spPr>
          <a:xfrm>
            <a:off x="5659608" y="5919729"/>
            <a:ext cx="1474900"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Resposta: a) 2,71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2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heel(1)">
                                      <p:cBhvr>
                                        <p:cTn id="49" dur="20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37" grpId="0"/>
      <p:bldP spid="39" grpId="0"/>
      <p:bldP spid="40" grpId="0"/>
      <p:bldP spid="42" grpId="0"/>
      <p:bldP spid="44" grpId="0"/>
      <p:bldP spid="46" grpId="0"/>
      <p:bldP spid="47" grpId="0" animBg="1"/>
      <p:bldP spid="48"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93627" y="125056"/>
            <a:ext cx="9102773" cy="120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Um aglomerado globular de 40 </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pc</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diâmetro tem uma velocidade de escape de </a:t>
            </a:r>
            <a:r>
              <a:rPr lang="pt-BR" sz="1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t>
            </a:r>
            <a:r>
              <a:rPr lang="pt-BR" sz="1400" b="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10,0 km/s em sua borda.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Assinale a opção que traz a ordem de grandeza do número estimado de estrelas deste aglomerado. Considere, em primeira aproximação que todas as estrelas sejam semelhantes ao Sol.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Dados: Constante gravitacional G = 6,67</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kg</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Massa do Sol </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pt-BR" sz="1400"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Sol</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1,99</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kg; 1 </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pc</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3,09</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aixaDeTexto 22">
            <a:extLst>
              <a:ext uri="{FF2B5EF4-FFF2-40B4-BE49-F238E27FC236}">
                <a16:creationId xmlns:a16="http://schemas.microsoft.com/office/drawing/2014/main" id="{EB96A5EA-9203-418D-BCE8-C40D64214B2A}"/>
              </a:ext>
            </a:extLst>
          </p:cNvPr>
          <p:cNvSpPr txBox="1"/>
          <p:nvPr/>
        </p:nvSpPr>
        <p:spPr>
          <a:xfrm>
            <a:off x="193627" y="1389716"/>
            <a:ext cx="866775"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a) 10</a:t>
            </a:r>
            <a:r>
              <a:rPr lang="pt-BR" sz="1400" baseline="30000" dirty="0">
                <a:effectLst/>
                <a:latin typeface="Calibri" panose="020F0502020204030204" pitchFamily="34" charset="0"/>
                <a:ea typeface="Times New Roman" panose="02020603050405020304" pitchFamily="18" charset="0"/>
                <a:cs typeface="Calibri" panose="020F0502020204030204" pitchFamily="34" charset="0"/>
              </a:rPr>
              <a:t>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b) 10</a:t>
            </a:r>
            <a:r>
              <a:rPr lang="pt-BR" sz="1400" baseline="30000" dirty="0">
                <a:effectLst/>
                <a:latin typeface="Calibri" panose="020F0502020204030204" pitchFamily="34" charset="0"/>
                <a:ea typeface="Times New Roman" panose="02020603050405020304" pitchFamily="18" charset="0"/>
                <a:cs typeface="Calibri" panose="020F0502020204030204" pitchFamily="34" charset="0"/>
              </a:rPr>
              <a:t>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c) 10</a:t>
            </a:r>
            <a:r>
              <a:rPr lang="pt-BR" sz="1400" baseline="30000" dirty="0">
                <a:effectLst/>
                <a:latin typeface="Calibri" panose="020F0502020204030204" pitchFamily="34" charset="0"/>
                <a:ea typeface="Times New Roman" panose="02020603050405020304" pitchFamily="18" charset="0"/>
                <a:cs typeface="Calibri" panose="020F0502020204030204" pitchFamily="34" charset="0"/>
              </a:rPr>
              <a:t>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d) 10</a:t>
            </a:r>
            <a:r>
              <a:rPr lang="pt-BR" sz="1400" baseline="30000" dirty="0">
                <a:effectLst/>
                <a:latin typeface="Calibri" panose="020F0502020204030204" pitchFamily="34" charset="0"/>
                <a:ea typeface="Times New Roman" panose="02020603050405020304" pitchFamily="18" charset="0"/>
                <a:cs typeface="Calibri" panose="020F0502020204030204" pitchFamily="34" charset="0"/>
              </a:rPr>
              <a:t>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e) 10</a:t>
            </a:r>
            <a:r>
              <a:rPr lang="pt-BR" sz="1400" baseline="30000" dirty="0">
                <a:effectLst/>
                <a:latin typeface="Calibri" panose="020F0502020204030204" pitchFamily="34" charset="0"/>
                <a:ea typeface="Times New Roman" panose="02020603050405020304" pitchFamily="18" charset="0"/>
                <a:cs typeface="Calibri" panose="020F0502020204030204" pitchFamily="34" charset="0"/>
              </a:rPr>
              <a:t>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CaixaDeTexto 24">
            <a:extLst>
              <a:ext uri="{FF2B5EF4-FFF2-40B4-BE49-F238E27FC236}">
                <a16:creationId xmlns:a16="http://schemas.microsoft.com/office/drawing/2014/main" id="{1DD28DA4-3D0B-4F1D-BAE4-FDFD42CF1E1F}"/>
              </a:ext>
            </a:extLst>
          </p:cNvPr>
          <p:cNvSpPr txBox="1"/>
          <p:nvPr/>
        </p:nvSpPr>
        <p:spPr>
          <a:xfrm>
            <a:off x="990599" y="1458961"/>
            <a:ext cx="8791575" cy="543162"/>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Considerando M como a massa total e r, a distância da borda ao centro do aglomerado, podemos escrever a velocidade de escape como: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BF3192CD-2CED-4548-9301-C76D50A531CE}"/>
                  </a:ext>
                </a:extLst>
              </p:cNvPr>
              <p:cNvSpPr txBox="1"/>
              <p:nvPr/>
            </p:nvSpPr>
            <p:spPr>
              <a:xfrm>
                <a:off x="3676650" y="1916398"/>
                <a:ext cx="1571625"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𝑣</m:t>
                          </m:r>
                        </m:e>
                        <m:sub>
                          <m:r>
                            <a:rPr lang="pt-BR" sz="1400" i="1">
                              <a:solidFill>
                                <a:srgbClr val="FF0000"/>
                              </a:solidFill>
                              <a:latin typeface="Cambria Math" panose="02040503050406030204" pitchFamily="18" charset="0"/>
                            </a:rPr>
                            <m:t>𝑒</m:t>
                          </m:r>
                        </m:sub>
                      </m:sSub>
                      <m:r>
                        <a:rPr lang="pt-BR" sz="1400" i="0">
                          <a:solidFill>
                            <a:srgbClr val="FF0000"/>
                          </a:solidFill>
                          <a:latin typeface="Cambria Math" panose="02040503050406030204" pitchFamily="18" charset="0"/>
                        </a:rPr>
                        <m:t>=</m:t>
                      </m:r>
                      <m:rad>
                        <m:radPr>
                          <m:degHide m:val="on"/>
                          <m:ctrlPr>
                            <a:rPr lang="pt-BR" sz="1400" i="1">
                              <a:solidFill>
                                <a:srgbClr val="FF0000"/>
                              </a:solidFill>
                              <a:latin typeface="Cambria Math" panose="02040503050406030204" pitchFamily="18" charset="0"/>
                            </a:rPr>
                          </m:ctrlPr>
                        </m:radPr>
                        <m:deg/>
                        <m:e>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2</m:t>
                              </m:r>
                              <m:r>
                                <a:rPr lang="pt-BR" sz="1400" i="1">
                                  <a:solidFill>
                                    <a:srgbClr val="FF0000"/>
                                  </a:solidFill>
                                  <a:latin typeface="Cambria Math" panose="02040503050406030204" pitchFamily="18" charset="0"/>
                                </a:rPr>
                                <m:t>𝐺𝑀</m:t>
                              </m:r>
                            </m:num>
                            <m:den>
                              <m:r>
                                <a:rPr lang="pt-BR" sz="1400" i="1">
                                  <a:solidFill>
                                    <a:srgbClr val="FF0000"/>
                                  </a:solidFill>
                                  <a:latin typeface="Cambria Math" panose="02040503050406030204" pitchFamily="18" charset="0"/>
                                </a:rPr>
                                <m:t>𝑟</m:t>
                              </m:r>
                            </m:den>
                          </m:f>
                        </m:e>
                      </m:rad>
                    </m:oMath>
                  </m:oMathPara>
                </a14:m>
                <a:endParaRPr lang="pt-BR" sz="1400" dirty="0">
                  <a:solidFill>
                    <a:srgbClr val="FF0000"/>
                  </a:solidFill>
                </a:endParaRPr>
              </a:p>
            </p:txBody>
          </p:sp>
        </mc:Choice>
        <mc:Fallback xmlns="">
          <p:sp>
            <p:nvSpPr>
              <p:cNvPr id="28" name="CaixaDeTexto 27">
                <a:extLst>
                  <a:ext uri="{FF2B5EF4-FFF2-40B4-BE49-F238E27FC236}">
                    <a16:creationId xmlns:a16="http://schemas.microsoft.com/office/drawing/2014/main" id="{BF3192CD-2CED-4548-9301-C76D50A531CE}"/>
                  </a:ext>
                </a:extLst>
              </p:cNvPr>
              <p:cNvSpPr txBox="1">
                <a:spLocks noRot="1" noChangeAspect="1" noMove="1" noResize="1" noEditPoints="1" noAdjustHandles="1" noChangeArrowheads="1" noChangeShapeType="1" noTextEdit="1"/>
              </p:cNvSpPr>
              <p:nvPr/>
            </p:nvSpPr>
            <p:spPr>
              <a:xfrm>
                <a:off x="3676650" y="1916398"/>
                <a:ext cx="1571625" cy="728854"/>
              </a:xfrm>
              <a:prstGeom prst="rect">
                <a:avLst/>
              </a:prstGeom>
              <a:blipFill>
                <a:blip r:embed="rId2"/>
                <a:stretch>
                  <a:fillRect/>
                </a:stretch>
              </a:blipFill>
            </p:spPr>
            <p:txBody>
              <a:bodyPr/>
              <a:lstStyle/>
              <a:p>
                <a:r>
                  <a:rPr lang="pt-BR">
                    <a:noFill/>
                  </a:rPr>
                  <a:t> </a:t>
                </a:r>
              </a:p>
            </p:txBody>
          </p:sp>
        </mc:Fallback>
      </mc:AlternateContent>
      <p:sp>
        <p:nvSpPr>
          <p:cNvPr id="30" name="CaixaDeTexto 29">
            <a:extLst>
              <a:ext uri="{FF2B5EF4-FFF2-40B4-BE49-F238E27FC236}">
                <a16:creationId xmlns:a16="http://schemas.microsoft.com/office/drawing/2014/main" id="{97D9CE04-B905-4868-A3CB-C4EBF4FD2635}"/>
              </a:ext>
            </a:extLst>
          </p:cNvPr>
          <p:cNvSpPr txBox="1"/>
          <p:nvPr/>
        </p:nvSpPr>
        <p:spPr>
          <a:xfrm>
            <a:off x="976311" y="2785625"/>
            <a:ext cx="4433889"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Como todas as n estrelas são semelhantes ao Sol, temos:</a:t>
            </a:r>
          </a:p>
        </p:txBody>
      </p:sp>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B12D29D5-B72A-4968-BFC9-A89C2B82B311}"/>
                  </a:ext>
                </a:extLst>
              </p:cNvPr>
              <p:cNvSpPr txBox="1"/>
              <p:nvPr/>
            </p:nvSpPr>
            <p:spPr>
              <a:xfrm>
                <a:off x="5140372" y="2785625"/>
                <a:ext cx="1460454"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𝑀</m:t>
                      </m:r>
                      <m:r>
                        <a:rPr lang="pt-BR">
                          <a:latin typeface="Cambria Math" panose="02040503050406030204" pitchFamily="18" charset="0"/>
                        </a:rPr>
                        <m:t>=</m:t>
                      </m:r>
                      <m:r>
                        <a:rPr lang="pt-BR">
                          <a:latin typeface="Cambria Math" panose="02040503050406030204" pitchFamily="18" charset="0"/>
                        </a:rPr>
                        <m:t>𝑛</m:t>
                      </m:r>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𝑆𝑜𝑙</m:t>
                          </m:r>
                        </m:sub>
                      </m:sSub>
                    </m:oMath>
                  </m:oMathPara>
                </a14:m>
                <a:endParaRPr lang="pt-BR" dirty="0"/>
              </a:p>
            </p:txBody>
          </p:sp>
        </mc:Choice>
        <mc:Fallback xmlns="">
          <p:sp>
            <p:nvSpPr>
              <p:cNvPr id="32" name="CaixaDeTexto 31">
                <a:extLst>
                  <a:ext uri="{FF2B5EF4-FFF2-40B4-BE49-F238E27FC236}">
                    <a16:creationId xmlns:a16="http://schemas.microsoft.com/office/drawing/2014/main" id="{B12D29D5-B72A-4968-BFC9-A89C2B82B311}"/>
                  </a:ext>
                </a:extLst>
              </p:cNvPr>
              <p:cNvSpPr txBox="1">
                <a:spLocks noRot="1" noChangeAspect="1" noMove="1" noResize="1" noEditPoints="1" noAdjustHandles="1" noChangeArrowheads="1" noChangeShapeType="1" noTextEdit="1"/>
              </p:cNvSpPr>
              <p:nvPr/>
            </p:nvSpPr>
            <p:spPr>
              <a:xfrm>
                <a:off x="5140372" y="2785625"/>
                <a:ext cx="1460454" cy="307777"/>
              </a:xfrm>
              <a:prstGeom prst="rect">
                <a:avLst/>
              </a:prstGeom>
              <a:blipFill>
                <a:blip r:embed="rId3"/>
                <a:stretch>
                  <a:fillRect/>
                </a:stretch>
              </a:blipFill>
            </p:spPr>
            <p:txBody>
              <a:bodyPr/>
              <a:lstStyle/>
              <a:p>
                <a:r>
                  <a:rPr lang="pt-BR">
                    <a:noFill/>
                  </a:rPr>
                  <a:t> </a:t>
                </a:r>
              </a:p>
            </p:txBody>
          </p:sp>
        </mc:Fallback>
      </mc:AlternateContent>
      <p:sp>
        <p:nvSpPr>
          <p:cNvPr id="34" name="CaixaDeTexto 33">
            <a:extLst>
              <a:ext uri="{FF2B5EF4-FFF2-40B4-BE49-F238E27FC236}">
                <a16:creationId xmlns:a16="http://schemas.microsoft.com/office/drawing/2014/main" id="{D9D28D31-98B7-4E29-A430-3EF863EF40F2}"/>
              </a:ext>
            </a:extLst>
          </p:cNvPr>
          <p:cNvSpPr txBox="1"/>
          <p:nvPr/>
        </p:nvSpPr>
        <p:spPr>
          <a:xfrm>
            <a:off x="193627" y="3298128"/>
            <a:ext cx="4083098"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A distância r da borda ao centro do aglomerado será:</a:t>
            </a:r>
          </a:p>
        </p:txBody>
      </p:sp>
      <mc:AlternateContent xmlns:mc="http://schemas.openxmlformats.org/markup-compatibility/2006" xmlns:a14="http://schemas.microsoft.com/office/drawing/2010/main">
        <mc:Choice Requires="a14">
          <p:sp>
            <p:nvSpPr>
              <p:cNvPr id="36" name="CaixaDeTexto 35">
                <a:extLst>
                  <a:ext uri="{FF2B5EF4-FFF2-40B4-BE49-F238E27FC236}">
                    <a16:creationId xmlns:a16="http://schemas.microsoft.com/office/drawing/2014/main" id="{34D15652-657B-4972-B550-606529A1FA4F}"/>
                  </a:ext>
                </a:extLst>
              </p:cNvPr>
              <p:cNvSpPr txBox="1"/>
              <p:nvPr/>
            </p:nvSpPr>
            <p:spPr>
              <a:xfrm>
                <a:off x="4203278" y="3189083"/>
                <a:ext cx="1083470" cy="49564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𝑟</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40 </m:t>
                          </m:r>
                          <m:r>
                            <a:rPr lang="pt-BR">
                              <a:latin typeface="Cambria Math" panose="02040503050406030204" pitchFamily="18" charset="0"/>
                            </a:rPr>
                            <m:t>𝑝𝑐</m:t>
                          </m:r>
                        </m:num>
                        <m:den>
                          <m:r>
                            <a:rPr lang="pt-BR">
                              <a:latin typeface="Cambria Math" panose="02040503050406030204" pitchFamily="18" charset="0"/>
                            </a:rPr>
                            <m:t>2</m:t>
                          </m:r>
                        </m:den>
                      </m:f>
                    </m:oMath>
                  </m:oMathPara>
                </a14:m>
                <a:endParaRPr lang="pt-BR" dirty="0"/>
              </a:p>
            </p:txBody>
          </p:sp>
        </mc:Choice>
        <mc:Fallback xmlns="">
          <p:sp>
            <p:nvSpPr>
              <p:cNvPr id="36" name="CaixaDeTexto 35">
                <a:extLst>
                  <a:ext uri="{FF2B5EF4-FFF2-40B4-BE49-F238E27FC236}">
                    <a16:creationId xmlns:a16="http://schemas.microsoft.com/office/drawing/2014/main" id="{34D15652-657B-4972-B550-606529A1FA4F}"/>
                  </a:ext>
                </a:extLst>
              </p:cNvPr>
              <p:cNvSpPr txBox="1">
                <a:spLocks noRot="1" noChangeAspect="1" noMove="1" noResize="1" noEditPoints="1" noAdjustHandles="1" noChangeArrowheads="1" noChangeShapeType="1" noTextEdit="1"/>
              </p:cNvSpPr>
              <p:nvPr/>
            </p:nvSpPr>
            <p:spPr>
              <a:xfrm>
                <a:off x="4203278" y="3189083"/>
                <a:ext cx="1083470" cy="495649"/>
              </a:xfrm>
              <a:prstGeom prst="rect">
                <a:avLst/>
              </a:prstGeom>
              <a:blipFill>
                <a:blip r:embed="rId4"/>
                <a:stretch>
                  <a:fillRect b="-24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8" name="CaixaDeTexto 37">
                <a:extLst>
                  <a:ext uri="{FF2B5EF4-FFF2-40B4-BE49-F238E27FC236}">
                    <a16:creationId xmlns:a16="http://schemas.microsoft.com/office/drawing/2014/main" id="{28C6BA07-68BD-4907-AE81-3A4B9366D693}"/>
                  </a:ext>
                </a:extLst>
              </p:cNvPr>
              <p:cNvSpPr txBox="1"/>
              <p:nvPr/>
            </p:nvSpPr>
            <p:spPr>
              <a:xfrm>
                <a:off x="5107035" y="3155635"/>
                <a:ext cx="1998616" cy="52315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40×3,09×</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16</m:t>
                              </m:r>
                            </m:sup>
                          </m:sSup>
                          <m:r>
                            <a:rPr lang="pt-BR">
                              <a:latin typeface="Cambria Math" panose="02040503050406030204" pitchFamily="18" charset="0"/>
                            </a:rPr>
                            <m:t> </m:t>
                          </m:r>
                          <m:r>
                            <a:rPr lang="pt-BR">
                              <a:latin typeface="Cambria Math" panose="02040503050406030204" pitchFamily="18" charset="0"/>
                            </a:rPr>
                            <m:t>𝑚</m:t>
                          </m:r>
                        </m:num>
                        <m:den>
                          <m:r>
                            <a:rPr lang="pt-BR">
                              <a:latin typeface="Cambria Math" panose="02040503050406030204" pitchFamily="18" charset="0"/>
                            </a:rPr>
                            <m:t>2</m:t>
                          </m:r>
                        </m:den>
                      </m:f>
                    </m:oMath>
                  </m:oMathPara>
                </a14:m>
                <a:endParaRPr lang="pt-BR" dirty="0"/>
              </a:p>
            </p:txBody>
          </p:sp>
        </mc:Choice>
        <mc:Fallback xmlns="">
          <p:sp>
            <p:nvSpPr>
              <p:cNvPr id="38" name="CaixaDeTexto 37">
                <a:extLst>
                  <a:ext uri="{FF2B5EF4-FFF2-40B4-BE49-F238E27FC236}">
                    <a16:creationId xmlns:a16="http://schemas.microsoft.com/office/drawing/2014/main" id="{28C6BA07-68BD-4907-AE81-3A4B9366D693}"/>
                  </a:ext>
                </a:extLst>
              </p:cNvPr>
              <p:cNvSpPr txBox="1">
                <a:spLocks noRot="1" noChangeAspect="1" noMove="1" noResize="1" noEditPoints="1" noAdjustHandles="1" noChangeArrowheads="1" noChangeShapeType="1" noTextEdit="1"/>
              </p:cNvSpPr>
              <p:nvPr/>
            </p:nvSpPr>
            <p:spPr>
              <a:xfrm>
                <a:off x="5107035" y="3155635"/>
                <a:ext cx="1998616" cy="523157"/>
              </a:xfrm>
              <a:prstGeom prst="rect">
                <a:avLst/>
              </a:prstGeom>
              <a:blipFill>
                <a:blip r:embed="rId5"/>
                <a:stretch>
                  <a:fillRect b="-117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A16EDDDB-534E-402B-9F8C-18FEB22F630A}"/>
                  </a:ext>
                </a:extLst>
              </p:cNvPr>
              <p:cNvSpPr txBox="1"/>
              <p:nvPr/>
            </p:nvSpPr>
            <p:spPr>
              <a:xfrm>
                <a:off x="6857629" y="3283018"/>
                <a:ext cx="1685923"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=6,18×</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17</m:t>
                          </m:r>
                        </m:sup>
                      </m:sSup>
                      <m:r>
                        <a:rPr lang="pt-BR">
                          <a:latin typeface="Cambria Math" panose="02040503050406030204" pitchFamily="18" charset="0"/>
                        </a:rPr>
                        <m:t> </m:t>
                      </m:r>
                      <m:r>
                        <a:rPr lang="pt-BR">
                          <a:latin typeface="Cambria Math" panose="02040503050406030204" pitchFamily="18" charset="0"/>
                        </a:rPr>
                        <m:t>𝑚</m:t>
                      </m:r>
                    </m:oMath>
                  </m:oMathPara>
                </a14:m>
                <a:endParaRPr lang="pt-BR" dirty="0"/>
              </a:p>
            </p:txBody>
          </p:sp>
        </mc:Choice>
        <mc:Fallback xmlns="">
          <p:sp>
            <p:nvSpPr>
              <p:cNvPr id="41" name="CaixaDeTexto 40">
                <a:extLst>
                  <a:ext uri="{FF2B5EF4-FFF2-40B4-BE49-F238E27FC236}">
                    <a16:creationId xmlns:a16="http://schemas.microsoft.com/office/drawing/2014/main" id="{A16EDDDB-534E-402B-9F8C-18FEB22F630A}"/>
                  </a:ext>
                </a:extLst>
              </p:cNvPr>
              <p:cNvSpPr txBox="1">
                <a:spLocks noRot="1" noChangeAspect="1" noMove="1" noResize="1" noEditPoints="1" noAdjustHandles="1" noChangeArrowheads="1" noChangeShapeType="1" noTextEdit="1"/>
              </p:cNvSpPr>
              <p:nvPr/>
            </p:nvSpPr>
            <p:spPr>
              <a:xfrm>
                <a:off x="6857629" y="3283018"/>
                <a:ext cx="1685923" cy="307777"/>
              </a:xfrm>
              <a:prstGeom prst="rect">
                <a:avLst/>
              </a:prstGeom>
              <a:blipFill>
                <a:blip r:embed="rId6"/>
                <a:stretch>
                  <a:fillRect/>
                </a:stretch>
              </a:blipFill>
            </p:spPr>
            <p:txBody>
              <a:bodyPr/>
              <a:lstStyle/>
              <a:p>
                <a:r>
                  <a:rPr lang="pt-BR">
                    <a:noFill/>
                  </a:rPr>
                  <a:t> </a:t>
                </a:r>
              </a:p>
            </p:txBody>
          </p:sp>
        </mc:Fallback>
      </mc:AlternateContent>
      <p:sp>
        <p:nvSpPr>
          <p:cNvPr id="43" name="CaixaDeTexto 42">
            <a:extLst>
              <a:ext uri="{FF2B5EF4-FFF2-40B4-BE49-F238E27FC236}">
                <a16:creationId xmlns:a16="http://schemas.microsoft.com/office/drawing/2014/main" id="{912CEF57-2A53-4430-A5E5-51FA2AE012B5}"/>
              </a:ext>
            </a:extLst>
          </p:cNvPr>
          <p:cNvSpPr txBox="1"/>
          <p:nvPr/>
        </p:nvSpPr>
        <p:spPr>
          <a:xfrm>
            <a:off x="193627" y="3855325"/>
            <a:ext cx="4292648"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Substituindo-se na equação e resolvendo para n, temos:</a:t>
            </a:r>
          </a:p>
        </p:txBody>
      </p:sp>
      <mc:AlternateContent xmlns:mc="http://schemas.openxmlformats.org/markup-compatibility/2006" xmlns:a14="http://schemas.microsoft.com/office/drawing/2010/main">
        <mc:Choice Requires="a14">
          <p:sp>
            <p:nvSpPr>
              <p:cNvPr id="45" name="CaixaDeTexto 44">
                <a:extLst>
                  <a:ext uri="{FF2B5EF4-FFF2-40B4-BE49-F238E27FC236}">
                    <a16:creationId xmlns:a16="http://schemas.microsoft.com/office/drawing/2014/main" id="{0F7A4635-CAB8-446C-B492-AD77528D96EF}"/>
                  </a:ext>
                </a:extLst>
              </p:cNvPr>
              <p:cNvSpPr txBox="1"/>
              <p:nvPr/>
            </p:nvSpPr>
            <p:spPr>
              <a:xfrm>
                <a:off x="4220766" y="3625012"/>
                <a:ext cx="1905371" cy="728854"/>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𝑣</m:t>
                          </m:r>
                        </m:e>
                        <m:sub>
                          <m:r>
                            <a:rPr lang="pt-BR">
                              <a:latin typeface="Cambria Math" panose="02040503050406030204" pitchFamily="18" charset="0"/>
                            </a:rPr>
                            <m:t>𝑒</m:t>
                          </m:r>
                        </m:sub>
                      </m:sSub>
                      <m:r>
                        <a:rPr lang="pt-BR">
                          <a:latin typeface="Cambria Math" panose="02040503050406030204" pitchFamily="18" charset="0"/>
                        </a:rPr>
                        <m:t>=</m:t>
                      </m:r>
                      <m:rad>
                        <m:radPr>
                          <m:degHide m:val="on"/>
                          <m:ctrlPr>
                            <a:rPr lang="pt-BR" i="1">
                              <a:latin typeface="Cambria Math" panose="02040503050406030204" pitchFamily="18" charset="0"/>
                            </a:rPr>
                          </m:ctrlPr>
                        </m:radPr>
                        <m:deg/>
                        <m:e>
                          <m:f>
                            <m:fPr>
                              <m:ctrlPr>
                                <a:rPr lang="pt-BR" i="1">
                                  <a:latin typeface="Cambria Math" panose="02040503050406030204" pitchFamily="18" charset="0"/>
                                </a:rPr>
                              </m:ctrlPr>
                            </m:fPr>
                            <m:num>
                              <m:r>
                                <a:rPr lang="pt-BR">
                                  <a:latin typeface="Cambria Math" panose="02040503050406030204" pitchFamily="18" charset="0"/>
                                </a:rPr>
                                <m:t>2</m:t>
                              </m:r>
                              <m:r>
                                <a:rPr lang="pt-BR">
                                  <a:latin typeface="Cambria Math" panose="02040503050406030204" pitchFamily="18" charset="0"/>
                                </a:rPr>
                                <m:t>𝐺𝑛</m:t>
                              </m:r>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𝑆𝑜𝑙</m:t>
                                  </m:r>
                                </m:sub>
                              </m:sSub>
                            </m:num>
                            <m:den>
                              <m:r>
                                <a:rPr lang="pt-BR">
                                  <a:latin typeface="Cambria Math" panose="02040503050406030204" pitchFamily="18" charset="0"/>
                                </a:rPr>
                                <m:t>𝑟</m:t>
                              </m:r>
                            </m:den>
                          </m:f>
                        </m:e>
                      </m:rad>
                    </m:oMath>
                  </m:oMathPara>
                </a14:m>
                <a:endParaRPr lang="pt-BR" dirty="0"/>
              </a:p>
            </p:txBody>
          </p:sp>
        </mc:Choice>
        <mc:Fallback xmlns="">
          <p:sp>
            <p:nvSpPr>
              <p:cNvPr id="45" name="CaixaDeTexto 44">
                <a:extLst>
                  <a:ext uri="{FF2B5EF4-FFF2-40B4-BE49-F238E27FC236}">
                    <a16:creationId xmlns:a16="http://schemas.microsoft.com/office/drawing/2014/main" id="{0F7A4635-CAB8-446C-B492-AD77528D96EF}"/>
                  </a:ext>
                </a:extLst>
              </p:cNvPr>
              <p:cNvSpPr txBox="1">
                <a:spLocks noRot="1" noChangeAspect="1" noMove="1" noResize="1" noEditPoints="1" noAdjustHandles="1" noChangeArrowheads="1" noChangeShapeType="1" noTextEdit="1"/>
              </p:cNvSpPr>
              <p:nvPr/>
            </p:nvSpPr>
            <p:spPr>
              <a:xfrm>
                <a:off x="4220766" y="3625012"/>
                <a:ext cx="1905371" cy="728854"/>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02F71D56-E8C6-4AB9-A01F-3B0A7747068B}"/>
                  </a:ext>
                </a:extLst>
              </p:cNvPr>
              <p:cNvSpPr txBox="1"/>
              <p:nvPr/>
            </p:nvSpPr>
            <p:spPr>
              <a:xfrm>
                <a:off x="6724650" y="3727703"/>
                <a:ext cx="1195015" cy="56117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𝑛</m:t>
                      </m:r>
                      <m:r>
                        <a:rPr lang="pt-BR">
                          <a:latin typeface="Cambria Math" panose="02040503050406030204" pitchFamily="18" charset="0"/>
                        </a:rPr>
                        <m:t>=</m:t>
                      </m:r>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a:latin typeface="Cambria Math" panose="02040503050406030204" pitchFamily="18" charset="0"/>
                                </a:rPr>
                                <m:t>𝑣</m:t>
                              </m:r>
                            </m:e>
                            <m:sub>
                              <m:r>
                                <a:rPr lang="pt-BR">
                                  <a:latin typeface="Cambria Math" panose="02040503050406030204" pitchFamily="18" charset="0"/>
                                </a:rPr>
                                <m:t>𝑒</m:t>
                              </m:r>
                            </m:sub>
                            <m:sup>
                              <m:r>
                                <a:rPr lang="pt-BR">
                                  <a:latin typeface="Cambria Math" panose="02040503050406030204" pitchFamily="18" charset="0"/>
                                </a:rPr>
                                <m:t>2</m:t>
                              </m:r>
                            </m:sup>
                          </m:sSubSup>
                          <m:r>
                            <a:rPr lang="pt-BR">
                              <a:latin typeface="Cambria Math" panose="02040503050406030204" pitchFamily="18" charset="0"/>
                            </a:rPr>
                            <m:t>𝑟</m:t>
                          </m:r>
                        </m:num>
                        <m:den>
                          <m:r>
                            <a:rPr lang="pt-BR">
                              <a:latin typeface="Cambria Math" panose="02040503050406030204" pitchFamily="18" charset="0"/>
                            </a:rPr>
                            <m:t>2</m:t>
                          </m:r>
                          <m:r>
                            <a:rPr lang="pt-BR">
                              <a:latin typeface="Cambria Math" panose="02040503050406030204" pitchFamily="18" charset="0"/>
                            </a:rPr>
                            <m:t>𝐺</m:t>
                          </m:r>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𝑆𝑜𝑙</m:t>
                              </m:r>
                            </m:sub>
                          </m:sSub>
                        </m:den>
                      </m:f>
                    </m:oMath>
                  </m:oMathPara>
                </a14:m>
                <a:endParaRPr lang="pt-BR" dirty="0"/>
              </a:p>
            </p:txBody>
          </p:sp>
        </mc:Choice>
        <mc:Fallback xmlns="">
          <p:sp>
            <p:nvSpPr>
              <p:cNvPr id="50" name="CaixaDeTexto 49">
                <a:extLst>
                  <a:ext uri="{FF2B5EF4-FFF2-40B4-BE49-F238E27FC236}">
                    <a16:creationId xmlns:a16="http://schemas.microsoft.com/office/drawing/2014/main" id="{02F71D56-E8C6-4AB9-A01F-3B0A7747068B}"/>
                  </a:ext>
                </a:extLst>
              </p:cNvPr>
              <p:cNvSpPr txBox="1">
                <a:spLocks noRot="1" noChangeAspect="1" noMove="1" noResize="1" noEditPoints="1" noAdjustHandles="1" noChangeArrowheads="1" noChangeShapeType="1" noTextEdit="1"/>
              </p:cNvSpPr>
              <p:nvPr/>
            </p:nvSpPr>
            <p:spPr>
              <a:xfrm>
                <a:off x="6724650" y="3727703"/>
                <a:ext cx="1195015" cy="561179"/>
              </a:xfrm>
              <a:prstGeom prst="rect">
                <a:avLst/>
              </a:prstGeom>
              <a:blipFill>
                <a:blip r:embed="rId8"/>
                <a:stretch>
                  <a:fillRect/>
                </a:stretch>
              </a:blipFill>
            </p:spPr>
            <p:txBody>
              <a:bodyPr/>
              <a:lstStyle/>
              <a:p>
                <a:r>
                  <a:rPr lang="pt-BR">
                    <a:noFill/>
                  </a:rPr>
                  <a:t> </a:t>
                </a:r>
              </a:p>
            </p:txBody>
          </p:sp>
        </mc:Fallback>
      </mc:AlternateContent>
      <p:sp>
        <p:nvSpPr>
          <p:cNvPr id="54" name="Seta: para a Direita 53">
            <a:extLst>
              <a:ext uri="{FF2B5EF4-FFF2-40B4-BE49-F238E27FC236}">
                <a16:creationId xmlns:a16="http://schemas.microsoft.com/office/drawing/2014/main" id="{22AD0EBF-A3C5-4F1F-A726-8E0A80F1D33E}"/>
              </a:ext>
            </a:extLst>
          </p:cNvPr>
          <p:cNvSpPr/>
          <p:nvPr/>
        </p:nvSpPr>
        <p:spPr>
          <a:xfrm>
            <a:off x="6096000" y="3909114"/>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xmlns:a14="http://schemas.microsoft.com/office/drawing/2010/main">
        <mc:Choice Requires="a14">
          <p:sp>
            <p:nvSpPr>
              <p:cNvPr id="55" name="CaixaDeTexto 54">
                <a:extLst>
                  <a:ext uri="{FF2B5EF4-FFF2-40B4-BE49-F238E27FC236}">
                    <a16:creationId xmlns:a16="http://schemas.microsoft.com/office/drawing/2014/main" id="{76400562-7BEA-4E23-A7AB-A9A81FE67CAC}"/>
                  </a:ext>
                </a:extLst>
              </p:cNvPr>
              <p:cNvSpPr txBox="1"/>
              <p:nvPr/>
            </p:nvSpPr>
            <p:spPr>
              <a:xfrm>
                <a:off x="698524" y="4677997"/>
                <a:ext cx="4429125" cy="562333"/>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𝑛</m:t>
                      </m:r>
                      <m:r>
                        <a:rPr lang="pt-BR">
                          <a:latin typeface="Cambria Math" panose="02040503050406030204" pitchFamily="18" charset="0"/>
                        </a:rPr>
                        <m:t>=</m:t>
                      </m:r>
                      <m:f>
                        <m:fPr>
                          <m:ctrlPr>
                            <a:rPr lang="pt-BR" i="1">
                              <a:latin typeface="Cambria Math" panose="02040503050406030204" pitchFamily="18" charset="0"/>
                            </a:rPr>
                          </m:ctrlPr>
                        </m:fPr>
                        <m:num>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a:latin typeface="Cambria Math" panose="02040503050406030204" pitchFamily="18" charset="0"/>
                                    </a:rPr>
                                    <m:t>10×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3</m:t>
                                      </m:r>
                                    </m:sup>
                                  </m:sSup>
                                  <m:f>
                                    <m:fPr>
                                      <m:type m:val="lin"/>
                                      <m:ctrlPr>
                                        <a:rPr lang="pt-BR" i="1">
                                          <a:latin typeface="Cambria Math" panose="02040503050406030204" pitchFamily="18" charset="0"/>
                                        </a:rPr>
                                      </m:ctrlPr>
                                    </m:fPr>
                                    <m:num>
                                      <m:r>
                                        <a:rPr lang="pt-BR">
                                          <a:latin typeface="Cambria Math" panose="02040503050406030204" pitchFamily="18" charset="0"/>
                                        </a:rPr>
                                        <m:t>𝑚</m:t>
                                      </m:r>
                                    </m:num>
                                    <m:den>
                                      <m:r>
                                        <a:rPr lang="pt-BR">
                                          <a:latin typeface="Cambria Math" panose="02040503050406030204" pitchFamily="18" charset="0"/>
                                        </a:rPr>
                                        <m:t>𝑠</m:t>
                                      </m:r>
                                    </m:den>
                                  </m:f>
                                </m:e>
                              </m:d>
                            </m:e>
                            <m:sup>
                              <m:r>
                                <a:rPr lang="pt-BR">
                                  <a:latin typeface="Cambria Math" panose="02040503050406030204" pitchFamily="18" charset="0"/>
                                </a:rPr>
                                <m:t>2</m:t>
                              </m:r>
                            </m:sup>
                          </m:sSup>
                          <m:r>
                            <a:rPr lang="pt-BR">
                              <a:latin typeface="Cambria Math" panose="02040503050406030204" pitchFamily="18" charset="0"/>
                            </a:rPr>
                            <m:t>×</m:t>
                          </m:r>
                          <m:d>
                            <m:dPr>
                              <m:ctrlPr>
                                <a:rPr lang="pt-BR" i="1">
                                  <a:latin typeface="Cambria Math" panose="02040503050406030204" pitchFamily="18" charset="0"/>
                                </a:rPr>
                              </m:ctrlPr>
                            </m:dPr>
                            <m:e>
                              <m:r>
                                <a:rPr lang="pt-BR">
                                  <a:latin typeface="Cambria Math" panose="02040503050406030204" pitchFamily="18" charset="0"/>
                                </a:rPr>
                                <m:t>6,18×</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17</m:t>
                                  </m:r>
                                </m:sup>
                              </m:sSup>
                              <m:r>
                                <a:rPr lang="pt-BR">
                                  <a:latin typeface="Cambria Math" panose="02040503050406030204" pitchFamily="18" charset="0"/>
                                </a:rPr>
                                <m:t> </m:t>
                              </m:r>
                              <m:r>
                                <a:rPr lang="pt-BR">
                                  <a:latin typeface="Cambria Math" panose="02040503050406030204" pitchFamily="18" charset="0"/>
                                </a:rPr>
                                <m:t>𝑚</m:t>
                              </m:r>
                            </m:e>
                          </m:d>
                        </m:num>
                        <m:den>
                          <m:r>
                            <a:rPr lang="pt-BR">
                              <a:latin typeface="Cambria Math" panose="02040503050406030204" pitchFamily="18" charset="0"/>
                            </a:rPr>
                            <m:t>2×</m:t>
                          </m:r>
                          <m:d>
                            <m:dPr>
                              <m:ctrlPr>
                                <a:rPr lang="pt-BR" i="1">
                                  <a:latin typeface="Cambria Math" panose="02040503050406030204" pitchFamily="18" charset="0"/>
                                </a:rPr>
                              </m:ctrlPr>
                            </m:dPr>
                            <m:e>
                              <m:r>
                                <a:rPr lang="pt-BR">
                                  <a:latin typeface="Cambria Math" panose="02040503050406030204" pitchFamily="18" charset="0"/>
                                </a:rPr>
                                <m:t>6,67×</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−11</m:t>
                                  </m:r>
                                </m:sup>
                              </m:sSup>
                              <m:r>
                                <a:rPr lang="pt-BR">
                                  <a:latin typeface="Cambria Math" panose="02040503050406030204" pitchFamily="18" charset="0"/>
                                </a:rPr>
                                <m:t> </m:t>
                              </m:r>
                              <m:sSup>
                                <m:sSupPr>
                                  <m:ctrlPr>
                                    <a:rPr lang="pt-BR" i="1">
                                      <a:latin typeface="Cambria Math" panose="02040503050406030204" pitchFamily="18" charset="0"/>
                                    </a:rPr>
                                  </m:ctrlPr>
                                </m:sSupPr>
                                <m:e>
                                  <m:r>
                                    <a:rPr lang="pt-BR">
                                      <a:latin typeface="Cambria Math" panose="02040503050406030204" pitchFamily="18" charset="0"/>
                                    </a:rPr>
                                    <m:t>𝑚</m:t>
                                  </m:r>
                                </m:e>
                                <m:sup>
                                  <m:r>
                                    <a:rPr lang="pt-BR">
                                      <a:latin typeface="Cambria Math" panose="02040503050406030204" pitchFamily="18" charset="0"/>
                                    </a:rPr>
                                    <m:t>3</m:t>
                                  </m:r>
                                </m:sup>
                              </m:sSup>
                              <m:sSup>
                                <m:sSupPr>
                                  <m:ctrlPr>
                                    <a:rPr lang="pt-BR" i="1">
                                      <a:latin typeface="Cambria Math" panose="02040503050406030204" pitchFamily="18" charset="0"/>
                                    </a:rPr>
                                  </m:ctrlPr>
                                </m:sSupPr>
                                <m:e>
                                  <m:r>
                                    <a:rPr lang="pt-BR">
                                      <a:latin typeface="Cambria Math" panose="02040503050406030204" pitchFamily="18" charset="0"/>
                                    </a:rPr>
                                    <m:t>𝑘𝑔</m:t>
                                  </m:r>
                                </m:e>
                                <m:sup>
                                  <m:r>
                                    <a:rPr lang="pt-BR">
                                      <a:latin typeface="Cambria Math" panose="02040503050406030204" pitchFamily="18" charset="0"/>
                                    </a:rPr>
                                    <m:t>−1</m:t>
                                  </m:r>
                                </m:sup>
                              </m:sSup>
                              <m:sSup>
                                <m:sSupPr>
                                  <m:ctrlPr>
                                    <a:rPr lang="pt-BR" i="1">
                                      <a:latin typeface="Cambria Math" panose="02040503050406030204" pitchFamily="18" charset="0"/>
                                    </a:rPr>
                                  </m:ctrlPr>
                                </m:sSupPr>
                                <m:e>
                                  <m:r>
                                    <a:rPr lang="pt-BR">
                                      <a:latin typeface="Cambria Math" panose="02040503050406030204" pitchFamily="18" charset="0"/>
                                    </a:rPr>
                                    <m:t>𝑠</m:t>
                                  </m:r>
                                </m:e>
                                <m:sup>
                                  <m:r>
                                    <a:rPr lang="pt-BR">
                                      <a:latin typeface="Cambria Math" panose="02040503050406030204" pitchFamily="18" charset="0"/>
                                    </a:rPr>
                                    <m:t>−2</m:t>
                                  </m:r>
                                </m:sup>
                              </m:sSup>
                            </m:e>
                          </m:d>
                          <m:r>
                            <a:rPr lang="pt-BR">
                              <a:latin typeface="Cambria Math" panose="02040503050406030204" pitchFamily="18" charset="0"/>
                            </a:rPr>
                            <m:t>×</m:t>
                          </m:r>
                          <m:d>
                            <m:dPr>
                              <m:ctrlPr>
                                <a:rPr lang="pt-BR" i="1">
                                  <a:latin typeface="Cambria Math" panose="02040503050406030204" pitchFamily="18" charset="0"/>
                                </a:rPr>
                              </m:ctrlPr>
                            </m:dPr>
                            <m:e>
                              <m:r>
                                <a:rPr lang="pt-BR">
                                  <a:latin typeface="Cambria Math" panose="02040503050406030204" pitchFamily="18" charset="0"/>
                                </a:rPr>
                                <m:t>1,99×</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30</m:t>
                                  </m:r>
                                </m:sup>
                              </m:sSup>
                              <m:r>
                                <a:rPr lang="pt-BR">
                                  <a:latin typeface="Cambria Math" panose="02040503050406030204" pitchFamily="18" charset="0"/>
                                </a:rPr>
                                <m:t> </m:t>
                              </m:r>
                              <m:r>
                                <a:rPr lang="pt-BR">
                                  <a:latin typeface="Cambria Math" panose="02040503050406030204" pitchFamily="18" charset="0"/>
                                </a:rPr>
                                <m:t>𝑘𝑔</m:t>
                              </m:r>
                            </m:e>
                          </m:d>
                        </m:den>
                      </m:f>
                    </m:oMath>
                  </m:oMathPara>
                </a14:m>
                <a:endParaRPr lang="pt-BR" dirty="0"/>
              </a:p>
            </p:txBody>
          </p:sp>
        </mc:Choice>
        <mc:Fallback xmlns="">
          <p:sp>
            <p:nvSpPr>
              <p:cNvPr id="55" name="CaixaDeTexto 54">
                <a:extLst>
                  <a:ext uri="{FF2B5EF4-FFF2-40B4-BE49-F238E27FC236}">
                    <a16:creationId xmlns:a16="http://schemas.microsoft.com/office/drawing/2014/main" id="{76400562-7BEA-4E23-A7AB-A9A81FE67CAC}"/>
                  </a:ext>
                </a:extLst>
              </p:cNvPr>
              <p:cNvSpPr txBox="1">
                <a:spLocks noRot="1" noChangeAspect="1" noMove="1" noResize="1" noEditPoints="1" noAdjustHandles="1" noChangeArrowheads="1" noChangeShapeType="1" noTextEdit="1"/>
              </p:cNvSpPr>
              <p:nvPr/>
            </p:nvSpPr>
            <p:spPr>
              <a:xfrm>
                <a:off x="698524" y="4677997"/>
                <a:ext cx="4429125" cy="562333"/>
              </a:xfrm>
              <a:prstGeom prst="rect">
                <a:avLst/>
              </a:prstGeom>
              <a:blipFill>
                <a:blip r:embed="rId9"/>
                <a:stretch>
                  <a:fillRect/>
                </a:stretch>
              </a:blipFill>
            </p:spPr>
            <p:txBody>
              <a:bodyPr/>
              <a:lstStyle/>
              <a:p>
                <a:r>
                  <a:rPr lang="pt-BR">
                    <a:noFill/>
                  </a:rPr>
                  <a:t> </a:t>
                </a:r>
              </a:p>
            </p:txBody>
          </p:sp>
        </mc:Fallback>
      </mc:AlternateContent>
      <p:cxnSp>
        <p:nvCxnSpPr>
          <p:cNvPr id="17" name="Conector: Angulado 16">
            <a:extLst>
              <a:ext uri="{FF2B5EF4-FFF2-40B4-BE49-F238E27FC236}">
                <a16:creationId xmlns:a16="http://schemas.microsoft.com/office/drawing/2014/main" id="{6B872A22-FC76-4C21-8911-E1E0496A141E}"/>
              </a:ext>
            </a:extLst>
          </p:cNvPr>
          <p:cNvCxnSpPr>
            <a:stCxn id="50" idx="2"/>
            <a:endCxn id="55" idx="1"/>
          </p:cNvCxnSpPr>
          <p:nvPr/>
        </p:nvCxnSpPr>
        <p:spPr>
          <a:xfrm rot="5400000">
            <a:off x="3675200" y="1312206"/>
            <a:ext cx="670282" cy="6623634"/>
          </a:xfrm>
          <a:prstGeom prst="bentConnector4">
            <a:avLst>
              <a:gd name="adj1" fmla="val 29026"/>
              <a:gd name="adj2" fmla="val 10345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CaixaDeTexto 55">
                <a:extLst>
                  <a:ext uri="{FF2B5EF4-FFF2-40B4-BE49-F238E27FC236}">
                    <a16:creationId xmlns:a16="http://schemas.microsoft.com/office/drawing/2014/main" id="{A619DC9D-A200-4ED4-B694-7DED61C13B5A}"/>
                  </a:ext>
                </a:extLst>
              </p:cNvPr>
              <p:cNvSpPr txBox="1"/>
              <p:nvPr/>
            </p:nvSpPr>
            <p:spPr>
              <a:xfrm>
                <a:off x="5861075" y="4789597"/>
                <a:ext cx="2843585" cy="310150"/>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𝑛</m:t>
                      </m:r>
                      <m:r>
                        <a:rPr lang="pt-BR">
                          <a:latin typeface="Cambria Math" panose="02040503050406030204" pitchFamily="18" charset="0"/>
                        </a:rPr>
                        <m:t>≅2,33×</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5</m:t>
                          </m:r>
                        </m:sup>
                      </m:sSup>
                      <m:r>
                        <a:rPr lang="pt-BR">
                          <a:latin typeface="Cambria Math" panose="02040503050406030204" pitchFamily="18" charset="0"/>
                        </a:rPr>
                        <m:t> </m:t>
                      </m:r>
                      <m:r>
                        <a:rPr lang="pt-BR">
                          <a:latin typeface="Cambria Math" panose="02040503050406030204" pitchFamily="18" charset="0"/>
                        </a:rPr>
                        <m:t>𝑒𝑠𝑡𝑟𝑒𝑙𝑎𝑠</m:t>
                      </m:r>
                    </m:oMath>
                  </m:oMathPara>
                </a14:m>
                <a:endParaRPr lang="pt-BR" dirty="0"/>
              </a:p>
            </p:txBody>
          </p:sp>
        </mc:Choice>
        <mc:Fallback xmlns="">
          <p:sp>
            <p:nvSpPr>
              <p:cNvPr id="56" name="CaixaDeTexto 55">
                <a:extLst>
                  <a:ext uri="{FF2B5EF4-FFF2-40B4-BE49-F238E27FC236}">
                    <a16:creationId xmlns:a16="http://schemas.microsoft.com/office/drawing/2014/main" id="{A619DC9D-A200-4ED4-B694-7DED61C13B5A}"/>
                  </a:ext>
                </a:extLst>
              </p:cNvPr>
              <p:cNvSpPr txBox="1">
                <a:spLocks noRot="1" noChangeAspect="1" noMove="1" noResize="1" noEditPoints="1" noAdjustHandles="1" noChangeArrowheads="1" noChangeShapeType="1" noTextEdit="1"/>
              </p:cNvSpPr>
              <p:nvPr/>
            </p:nvSpPr>
            <p:spPr>
              <a:xfrm>
                <a:off x="5861075" y="4789597"/>
                <a:ext cx="2843585" cy="310150"/>
              </a:xfrm>
              <a:prstGeom prst="rect">
                <a:avLst/>
              </a:prstGeom>
              <a:blipFill>
                <a:blip r:embed="rId10"/>
                <a:stretch>
                  <a:fillRect/>
                </a:stretch>
              </a:blipFill>
            </p:spPr>
            <p:txBody>
              <a:bodyPr/>
              <a:lstStyle/>
              <a:p>
                <a:r>
                  <a:rPr lang="pt-BR">
                    <a:noFill/>
                  </a:rPr>
                  <a:t> </a:t>
                </a:r>
              </a:p>
            </p:txBody>
          </p:sp>
        </mc:Fallback>
      </mc:AlternateContent>
      <p:sp>
        <p:nvSpPr>
          <p:cNvPr id="57" name="Seta: para a Direita 56">
            <a:extLst>
              <a:ext uri="{FF2B5EF4-FFF2-40B4-BE49-F238E27FC236}">
                <a16:creationId xmlns:a16="http://schemas.microsoft.com/office/drawing/2014/main" id="{4CCDF07B-957B-4BB1-8EE3-2FED7655FDE0}"/>
              </a:ext>
            </a:extLst>
          </p:cNvPr>
          <p:cNvSpPr/>
          <p:nvPr/>
        </p:nvSpPr>
        <p:spPr>
          <a:xfrm>
            <a:off x="5508649" y="484512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8" name="Retângulo 57">
            <a:extLst>
              <a:ext uri="{FF2B5EF4-FFF2-40B4-BE49-F238E27FC236}">
                <a16:creationId xmlns:a16="http://schemas.microsoft.com/office/drawing/2014/main" id="{1F0BF9D3-FE94-4269-884E-3C1F3B482233}"/>
              </a:ext>
            </a:extLst>
          </p:cNvPr>
          <p:cNvSpPr/>
          <p:nvPr/>
        </p:nvSpPr>
        <p:spPr>
          <a:xfrm>
            <a:off x="6225689" y="4674736"/>
            <a:ext cx="2184885" cy="5398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a:extLst>
              <a:ext uri="{FF2B5EF4-FFF2-40B4-BE49-F238E27FC236}">
                <a16:creationId xmlns:a16="http://schemas.microsoft.com/office/drawing/2014/main" id="{26ACC37E-03C3-4926-A3A4-6121A9786269}"/>
              </a:ext>
            </a:extLst>
          </p:cNvPr>
          <p:cNvSpPr txBox="1"/>
          <p:nvPr/>
        </p:nvSpPr>
        <p:spPr>
          <a:xfrm>
            <a:off x="1731987" y="5629445"/>
            <a:ext cx="7335814" cy="375552"/>
          </a:xfrm>
          <a:prstGeom prst="rect">
            <a:avLst/>
          </a:prstGeom>
          <a:noFill/>
        </p:spPr>
        <p:txBody>
          <a:bodyPr wrap="square">
            <a:spAutoFit/>
          </a:bodyPr>
          <a:lstStyle/>
          <a:p>
            <a:pPr algn="just">
              <a:lnSpc>
                <a:spcPct val="107000"/>
              </a:lnSpc>
              <a:spcAft>
                <a:spcPts val="800"/>
              </a:spcAft>
            </a:pPr>
            <a:r>
              <a:rPr lang="pt-BR"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ordem de grandeza do número de estrelas do aglomerado será, então, 10</a:t>
            </a:r>
            <a:r>
              <a:rPr lang="pt-BR" sz="1800" baseline="30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a:t>
            </a:r>
            <a:r>
              <a:rPr lang="pt-BR"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CaixaDeTexto 59">
            <a:extLst>
              <a:ext uri="{FF2B5EF4-FFF2-40B4-BE49-F238E27FC236}">
                <a16:creationId xmlns:a16="http://schemas.microsoft.com/office/drawing/2014/main" id="{967A5E68-4351-4D77-B572-96933FA650AC}"/>
              </a:ext>
            </a:extLst>
          </p:cNvPr>
          <p:cNvSpPr txBox="1"/>
          <p:nvPr/>
        </p:nvSpPr>
        <p:spPr>
          <a:xfrm>
            <a:off x="6600826" y="6004997"/>
            <a:ext cx="1739414"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Resposta: a) 10</a:t>
            </a:r>
            <a:r>
              <a:rPr lang="pt-BR" sz="1400" baseline="30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1" name="Agrupar 60">
            <a:extLst>
              <a:ext uri="{FF2B5EF4-FFF2-40B4-BE49-F238E27FC236}">
                <a16:creationId xmlns:a16="http://schemas.microsoft.com/office/drawing/2014/main" id="{3D1B0984-202A-4BDC-8DD3-4F7DDE6AE7E0}"/>
              </a:ext>
            </a:extLst>
          </p:cNvPr>
          <p:cNvGrpSpPr/>
          <p:nvPr/>
        </p:nvGrpSpPr>
        <p:grpSpPr>
          <a:xfrm>
            <a:off x="195506" y="1405880"/>
            <a:ext cx="264405" cy="308472"/>
            <a:chOff x="4968607" y="1564395"/>
            <a:chExt cx="264405" cy="308472"/>
          </a:xfrm>
        </p:grpSpPr>
        <p:cxnSp>
          <p:nvCxnSpPr>
            <p:cNvPr id="62" name="Conector reto 61">
              <a:extLst>
                <a:ext uri="{FF2B5EF4-FFF2-40B4-BE49-F238E27FC236}">
                  <a16:creationId xmlns:a16="http://schemas.microsoft.com/office/drawing/2014/main" id="{665D7A3A-EB42-4F57-93EF-CDA426124D07}"/>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Conector reto 62">
              <a:extLst>
                <a:ext uri="{FF2B5EF4-FFF2-40B4-BE49-F238E27FC236}">
                  <a16:creationId xmlns:a16="http://schemas.microsoft.com/office/drawing/2014/main" id="{2DBE2541-E44F-44D7-AA20-429F809C3488}"/>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08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heel(1)">
                                      <p:cBhvr>
                                        <p:cTn id="65" dur="20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0" grpId="0"/>
      <p:bldP spid="32" grpId="0"/>
      <p:bldP spid="34" grpId="0"/>
      <p:bldP spid="36" grpId="0"/>
      <p:bldP spid="38" grpId="0"/>
      <p:bldP spid="41" grpId="0"/>
      <p:bldP spid="43" grpId="0"/>
      <p:bldP spid="45" grpId="0"/>
      <p:bldP spid="50" grpId="0"/>
      <p:bldP spid="54" grpId="0" animBg="1"/>
      <p:bldP spid="55" grpId="0"/>
      <p:bldP spid="56" grpId="0"/>
      <p:bldP spid="57" grpId="0" animBg="1"/>
      <p:bldP spid="58" grpId="0" animBg="1"/>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07902" y="110698"/>
            <a:ext cx="910277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pt-BR" sz="1400" dirty="0"/>
              <a:t>13) No livro </a:t>
            </a:r>
            <a:r>
              <a:rPr lang="pt-BR" sz="1400" i="1" dirty="0"/>
              <a:t>Perdido em Marte</a:t>
            </a:r>
            <a:r>
              <a:rPr lang="pt-BR" sz="1400" dirty="0"/>
              <a:t> o astronauta Mark </a:t>
            </a:r>
            <a:r>
              <a:rPr lang="pt-BR" sz="1400" dirty="0" err="1"/>
              <a:t>Watney</a:t>
            </a:r>
            <a:r>
              <a:rPr lang="pt-BR" sz="1400" dirty="0"/>
              <a:t>, ao perceber que estava completamente sozinho no planeta vermelho, procura uma forma de se comunicar com a Terra para dizer que está vivo. Para isso, </a:t>
            </a:r>
            <a:r>
              <a:rPr lang="pt-BR" sz="1400" dirty="0" err="1"/>
              <a:t>Watney</a:t>
            </a:r>
            <a:r>
              <a:rPr lang="pt-BR" sz="1400" dirty="0"/>
              <a:t> usa as antenas do </a:t>
            </a:r>
            <a:r>
              <a:rPr lang="pt-BR" sz="1400" dirty="0" err="1"/>
              <a:t>rover</a:t>
            </a:r>
            <a:r>
              <a:rPr lang="pt-BR" sz="1400" dirty="0"/>
              <a:t> </a:t>
            </a:r>
            <a:r>
              <a:rPr lang="pt-BR" sz="1400" i="1" dirty="0" err="1"/>
              <a:t>Pathfinder</a:t>
            </a:r>
            <a:r>
              <a:rPr lang="pt-BR" sz="1400" dirty="0"/>
              <a:t>, que chegou em Marte em 1997.</a:t>
            </a:r>
          </a:p>
          <a:p>
            <a:pPr algn="just"/>
            <a:endParaRPr lang="pt-BR" sz="1400" dirty="0"/>
          </a:p>
          <a:p>
            <a:pPr algn="just"/>
            <a:r>
              <a:rPr lang="pt-BR" sz="1400" dirty="0"/>
              <a:t>Suponha que Marte esteja em Quadratura Oeste e que os engenheiros da missão respondam imediatamente ao receber o pedido de socorro do astronauta.</a:t>
            </a:r>
          </a:p>
          <a:p>
            <a:pPr algn="just"/>
            <a:endParaRPr lang="pt-BR" sz="1400" dirty="0"/>
          </a:p>
          <a:p>
            <a:pPr algn="just"/>
            <a:r>
              <a:rPr lang="pt-BR" sz="1400" dirty="0"/>
              <a:t>Assinale a opção que traz o intervalo de tempo aproximado entre o envio e o recebimento de uma resposta da Terra.</a:t>
            </a:r>
          </a:p>
          <a:p>
            <a:pPr algn="just"/>
            <a:r>
              <a:rPr lang="pt-BR" sz="1400" dirty="0"/>
              <a:t>Dados: Distância Marte-Sol </a:t>
            </a:r>
            <a:r>
              <a:rPr lang="pt-BR" sz="1400" dirty="0" err="1"/>
              <a:t>d</a:t>
            </a:r>
            <a:r>
              <a:rPr lang="pt-BR" sz="1400" baseline="-25000" dirty="0" err="1"/>
              <a:t>MS</a:t>
            </a:r>
            <a:r>
              <a:rPr lang="pt-BR" sz="1400" dirty="0"/>
              <a:t> = 1,52 UA (órbita circular); Distância Terra-Sol </a:t>
            </a:r>
            <a:r>
              <a:rPr lang="pt-BR" sz="1400" dirty="0" err="1"/>
              <a:t>d</a:t>
            </a:r>
            <a:r>
              <a:rPr lang="pt-BR" sz="1400" baseline="-25000" dirty="0" err="1"/>
              <a:t>TS</a:t>
            </a:r>
            <a:r>
              <a:rPr lang="pt-BR" sz="1400" dirty="0"/>
              <a:t> = 1,00 UA (órbita circular); </a:t>
            </a:r>
          </a:p>
        </p:txBody>
      </p:sp>
      <p:sp>
        <p:nvSpPr>
          <p:cNvPr id="27" name="CaixaDeTexto 26">
            <a:extLst>
              <a:ext uri="{FF2B5EF4-FFF2-40B4-BE49-F238E27FC236}">
                <a16:creationId xmlns:a16="http://schemas.microsoft.com/office/drawing/2014/main" id="{D8D6FCE3-9393-4BF9-98BD-D110A0AE99CD}"/>
              </a:ext>
            </a:extLst>
          </p:cNvPr>
          <p:cNvSpPr txBox="1"/>
          <p:nvPr/>
        </p:nvSpPr>
        <p:spPr>
          <a:xfrm>
            <a:off x="107902" y="2142023"/>
            <a:ext cx="1209675" cy="1645066"/>
          </a:xfrm>
          <a:prstGeom prst="rect">
            <a:avLst/>
          </a:prstGeom>
          <a:noFill/>
        </p:spPr>
        <p:txBody>
          <a:bodyPr wrap="square">
            <a:spAutoFit/>
          </a:bodyPr>
          <a:lstStyle/>
          <a:p>
            <a:pPr>
              <a:lnSpc>
                <a:spcPct val="107000"/>
              </a:lnSpc>
              <a:spcAft>
                <a:spcPts val="800"/>
              </a:spcAft>
            </a:pPr>
            <a:r>
              <a:rPr lang="es-ES" sz="1400" dirty="0">
                <a:effectLst/>
                <a:latin typeface="Calibri" panose="020F0502020204030204" pitchFamily="34" charset="0"/>
                <a:ea typeface="Calibri" panose="020F0502020204030204" pitchFamily="34" charset="0"/>
                <a:cs typeface="Calibri" panose="020F0502020204030204" pitchFamily="34" charset="0"/>
              </a:rPr>
              <a:t>a) 19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dirty="0">
                <a:effectLst/>
                <a:latin typeface="Calibri" panose="020F0502020204030204" pitchFamily="34" charset="0"/>
                <a:ea typeface="Calibri" panose="020F0502020204030204" pitchFamily="34" charset="0"/>
                <a:cs typeface="Calibri" panose="020F0502020204030204" pitchFamily="34" charset="0"/>
              </a:rPr>
              <a:t>b) 13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dirty="0">
                <a:effectLst/>
                <a:latin typeface="Calibri" panose="020F0502020204030204" pitchFamily="34" charset="0"/>
                <a:ea typeface="Calibri" panose="020F0502020204030204" pitchFamily="34" charset="0"/>
                <a:cs typeface="Calibri" panose="020F0502020204030204" pitchFamily="34" charset="0"/>
              </a:rPr>
              <a:t>c) 10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dirty="0">
                <a:effectLst/>
                <a:latin typeface="Calibri" panose="020F0502020204030204" pitchFamily="34" charset="0"/>
                <a:ea typeface="Calibri" panose="020F0502020204030204" pitchFamily="34" charset="0"/>
                <a:cs typeface="Calibri" panose="020F0502020204030204" pitchFamily="34" charset="0"/>
              </a:rPr>
              <a:t>d) 9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dirty="0">
                <a:effectLst/>
                <a:latin typeface="Calibri" panose="020F0502020204030204" pitchFamily="34" charset="0"/>
                <a:ea typeface="Calibri" panose="020F0502020204030204" pitchFamily="34" charset="0"/>
                <a:cs typeface="Calibri" panose="020F0502020204030204" pitchFamily="34" charset="0"/>
              </a:rPr>
              <a:t>e) 17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aixaDeTexto 28">
            <a:extLst>
              <a:ext uri="{FF2B5EF4-FFF2-40B4-BE49-F238E27FC236}">
                <a16:creationId xmlns:a16="http://schemas.microsoft.com/office/drawing/2014/main" id="{4589C244-5141-426B-B847-1EBF2C2BF6A4}"/>
              </a:ext>
            </a:extLst>
          </p:cNvPr>
          <p:cNvSpPr txBox="1"/>
          <p:nvPr/>
        </p:nvSpPr>
        <p:spPr>
          <a:xfrm>
            <a:off x="981075" y="2142023"/>
            <a:ext cx="54959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a:defRPr sz="1400"/>
            </a:lvl1pPr>
          </a:lstStyle>
          <a:p>
            <a:r>
              <a:rPr lang="pt-BR" dirty="0">
                <a:solidFill>
                  <a:srgbClr val="FF0000"/>
                </a:solidFill>
              </a:rPr>
              <a:t>A geometria do problema pode ser vista na figura a seguir, fora de escala.</a:t>
            </a:r>
          </a:p>
        </p:txBody>
      </p:sp>
      <p:pic>
        <p:nvPicPr>
          <p:cNvPr id="31" name="Imagem 30" descr="Resultado de imagem para planeta quadratura">
            <a:extLst>
              <a:ext uri="{FF2B5EF4-FFF2-40B4-BE49-F238E27FC236}">
                <a16:creationId xmlns:a16="http://schemas.microsoft.com/office/drawing/2014/main" id="{CA9EE670-8A92-421C-888A-6B90FE56FA95}"/>
              </a:ext>
            </a:extLst>
          </p:cNvPr>
          <p:cNvPicPr>
            <a:picLocks noChangeAspect="1"/>
          </p:cNvPicPr>
          <p:nvPr/>
        </p:nvPicPr>
        <p:blipFill>
          <a:blip r:embed="rId2"/>
          <a:srcRect/>
          <a:stretch>
            <a:fillRect/>
          </a:stretch>
        </p:blipFill>
        <p:spPr bwMode="auto">
          <a:xfrm>
            <a:off x="1244552" y="2648106"/>
            <a:ext cx="3565573" cy="2672411"/>
          </a:xfrm>
          <a:prstGeom prst="rect">
            <a:avLst/>
          </a:prstGeom>
          <a:noFill/>
          <a:ln w="9525">
            <a:noFill/>
            <a:miter lim="800000"/>
            <a:headEnd/>
            <a:tailEnd/>
          </a:ln>
        </p:spPr>
      </p:pic>
      <p:sp>
        <p:nvSpPr>
          <p:cNvPr id="33" name="CaixaDeTexto 32">
            <a:extLst>
              <a:ext uri="{FF2B5EF4-FFF2-40B4-BE49-F238E27FC236}">
                <a16:creationId xmlns:a16="http://schemas.microsoft.com/office/drawing/2014/main" id="{546840F4-4EC3-48DA-AE86-A742489945AF}"/>
              </a:ext>
            </a:extLst>
          </p:cNvPr>
          <p:cNvSpPr txBox="1"/>
          <p:nvPr/>
        </p:nvSpPr>
        <p:spPr>
          <a:xfrm>
            <a:off x="4972050" y="2449800"/>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a:defRPr sz="1400">
                <a:solidFill>
                  <a:srgbClr val="FF0000"/>
                </a:solidFill>
              </a:defRPr>
            </a:lvl1pPr>
          </a:lstStyle>
          <a:p>
            <a:r>
              <a:rPr lang="pt-BR" dirty="0"/>
              <a:t>O sinal enviado viaja à velocidade c da luz, portanto o intervalo de tempo t será 2x a distância Terra-Marte/velocidade da luz.</a:t>
            </a:r>
          </a:p>
        </p:txBody>
      </p:sp>
      <p:sp>
        <p:nvSpPr>
          <p:cNvPr id="35" name="CaixaDeTexto 34">
            <a:extLst>
              <a:ext uri="{FF2B5EF4-FFF2-40B4-BE49-F238E27FC236}">
                <a16:creationId xmlns:a16="http://schemas.microsoft.com/office/drawing/2014/main" id="{516F83E9-2D74-44D0-894B-C8D075860713}"/>
              </a:ext>
            </a:extLst>
          </p:cNvPr>
          <p:cNvSpPr txBox="1"/>
          <p:nvPr/>
        </p:nvSpPr>
        <p:spPr>
          <a:xfrm>
            <a:off x="4972050" y="2973020"/>
            <a:ext cx="6096000" cy="67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a:defRPr sz="1400">
                <a:solidFill>
                  <a:srgbClr val="FF0000"/>
                </a:solidFill>
              </a:defRPr>
            </a:lvl1pPr>
          </a:lstStyle>
          <a:p>
            <a:r>
              <a:rPr lang="pt-BR" dirty="0"/>
              <a:t>Vemos pela figura que a distância Terra-Marte pode ser encontrada pelo Teorema de Pitágoras.</a:t>
            </a:r>
          </a:p>
        </p:txBody>
      </p:sp>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780D60A8-D2CC-4776-8129-451218F082E4}"/>
                  </a:ext>
                </a:extLst>
              </p:cNvPr>
              <p:cNvSpPr txBox="1"/>
              <p:nvPr/>
            </p:nvSpPr>
            <p:spPr>
              <a:xfrm>
                <a:off x="5168876" y="3642881"/>
                <a:ext cx="1927273" cy="313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pt-BR" sz="1400" i="1" smtClean="0">
                              <a:solidFill>
                                <a:srgbClr val="FF0000"/>
                              </a:solidFill>
                              <a:latin typeface="Cambria Math" panose="02040503050406030204" pitchFamily="18" charset="0"/>
                            </a:rPr>
                          </m:ctrlPr>
                        </m:sSubSupPr>
                        <m:e>
                          <m:r>
                            <a:rPr lang="pt-BR" sz="1400" i="1">
                              <a:solidFill>
                                <a:srgbClr val="FF0000"/>
                              </a:solidFill>
                              <a:latin typeface="Cambria Math" panose="02040503050406030204" pitchFamily="18" charset="0"/>
                            </a:rPr>
                            <m:t>𝑑</m:t>
                          </m:r>
                        </m:e>
                        <m:sub>
                          <m:r>
                            <a:rPr lang="pt-BR" sz="1400" i="1">
                              <a:solidFill>
                                <a:srgbClr val="FF0000"/>
                              </a:solidFill>
                              <a:latin typeface="Cambria Math" panose="02040503050406030204" pitchFamily="18" charset="0"/>
                            </a:rPr>
                            <m:t>𝑀𝑆</m:t>
                          </m:r>
                        </m:sub>
                        <m:sup>
                          <m:r>
                            <a:rPr lang="pt-BR" sz="1400" i="0">
                              <a:solidFill>
                                <a:srgbClr val="FF0000"/>
                              </a:solidFill>
                              <a:latin typeface="Cambria Math" panose="02040503050406030204" pitchFamily="18" charset="0"/>
                            </a:rPr>
                            <m:t>2</m:t>
                          </m:r>
                        </m:sup>
                      </m:sSubSup>
                      <m:r>
                        <a:rPr lang="pt-BR" sz="1400" i="0">
                          <a:solidFill>
                            <a:srgbClr val="FF0000"/>
                          </a:solidFill>
                          <a:latin typeface="Cambria Math" panose="02040503050406030204" pitchFamily="18" charset="0"/>
                        </a:rPr>
                        <m:t>=</m:t>
                      </m:r>
                      <m:sSubSup>
                        <m:sSubSupPr>
                          <m:ctrlPr>
                            <a:rPr lang="pt-BR" sz="1400" i="1">
                              <a:solidFill>
                                <a:srgbClr val="FF0000"/>
                              </a:solidFill>
                              <a:latin typeface="Cambria Math" panose="02040503050406030204" pitchFamily="18" charset="0"/>
                            </a:rPr>
                          </m:ctrlPr>
                        </m:sSubSupPr>
                        <m:e>
                          <m:r>
                            <a:rPr lang="pt-BR" sz="1400" i="1">
                              <a:solidFill>
                                <a:srgbClr val="FF0000"/>
                              </a:solidFill>
                              <a:latin typeface="Cambria Math" panose="02040503050406030204" pitchFamily="18" charset="0"/>
                            </a:rPr>
                            <m:t>𝑑</m:t>
                          </m:r>
                        </m:e>
                        <m:sub>
                          <m:r>
                            <a:rPr lang="pt-BR" sz="1400" i="1">
                              <a:solidFill>
                                <a:srgbClr val="FF0000"/>
                              </a:solidFill>
                              <a:latin typeface="Cambria Math" panose="02040503050406030204" pitchFamily="18" charset="0"/>
                            </a:rPr>
                            <m:t>𝑇𝑆</m:t>
                          </m:r>
                        </m:sub>
                        <m:sup>
                          <m:r>
                            <a:rPr lang="pt-BR" sz="1400" i="0">
                              <a:solidFill>
                                <a:srgbClr val="FF0000"/>
                              </a:solidFill>
                              <a:latin typeface="Cambria Math" panose="02040503050406030204" pitchFamily="18" charset="0"/>
                            </a:rPr>
                            <m:t>2</m:t>
                          </m:r>
                        </m:sup>
                      </m:sSubSup>
                      <m:r>
                        <a:rPr lang="pt-BR" sz="1400" i="0">
                          <a:solidFill>
                            <a:srgbClr val="FF0000"/>
                          </a:solidFill>
                          <a:latin typeface="Cambria Math" panose="02040503050406030204" pitchFamily="18" charset="0"/>
                        </a:rPr>
                        <m:t>+</m:t>
                      </m:r>
                      <m:sSubSup>
                        <m:sSubSupPr>
                          <m:ctrlPr>
                            <a:rPr lang="pt-BR" sz="1400" i="1">
                              <a:solidFill>
                                <a:srgbClr val="FF0000"/>
                              </a:solidFill>
                              <a:latin typeface="Cambria Math" panose="02040503050406030204" pitchFamily="18" charset="0"/>
                            </a:rPr>
                          </m:ctrlPr>
                        </m:sSubSupPr>
                        <m:e>
                          <m:r>
                            <a:rPr lang="pt-BR" sz="1400" i="1">
                              <a:solidFill>
                                <a:srgbClr val="FF0000"/>
                              </a:solidFill>
                              <a:latin typeface="Cambria Math" panose="02040503050406030204" pitchFamily="18" charset="0"/>
                            </a:rPr>
                            <m:t>𝑑</m:t>
                          </m:r>
                        </m:e>
                        <m:sub>
                          <m:r>
                            <a:rPr lang="pt-BR" sz="1400" i="1">
                              <a:solidFill>
                                <a:srgbClr val="FF0000"/>
                              </a:solidFill>
                              <a:latin typeface="Cambria Math" panose="02040503050406030204" pitchFamily="18" charset="0"/>
                            </a:rPr>
                            <m:t>𝑇𝑀</m:t>
                          </m:r>
                        </m:sub>
                        <m:sup>
                          <m:r>
                            <a:rPr lang="pt-BR" sz="1400" i="0">
                              <a:solidFill>
                                <a:srgbClr val="FF0000"/>
                              </a:solidFill>
                              <a:latin typeface="Cambria Math" panose="02040503050406030204" pitchFamily="18" charset="0"/>
                            </a:rPr>
                            <m:t>2</m:t>
                          </m:r>
                        </m:sup>
                      </m:sSubSup>
                    </m:oMath>
                  </m:oMathPara>
                </a14:m>
                <a:endParaRPr lang="pt-BR" sz="1400" dirty="0">
                  <a:solidFill>
                    <a:srgbClr val="FF0000"/>
                  </a:solidFill>
                </a:endParaRPr>
              </a:p>
            </p:txBody>
          </p:sp>
        </mc:Choice>
        <mc:Fallback xmlns="">
          <p:sp>
            <p:nvSpPr>
              <p:cNvPr id="39" name="CaixaDeTexto 38">
                <a:extLst>
                  <a:ext uri="{FF2B5EF4-FFF2-40B4-BE49-F238E27FC236}">
                    <a16:creationId xmlns:a16="http://schemas.microsoft.com/office/drawing/2014/main" id="{780D60A8-D2CC-4776-8129-451218F082E4}"/>
                  </a:ext>
                </a:extLst>
              </p:cNvPr>
              <p:cNvSpPr txBox="1">
                <a:spLocks noRot="1" noChangeAspect="1" noMove="1" noResize="1" noEditPoints="1" noAdjustHandles="1" noChangeArrowheads="1" noChangeShapeType="1" noTextEdit="1"/>
              </p:cNvSpPr>
              <p:nvPr/>
            </p:nvSpPr>
            <p:spPr>
              <a:xfrm>
                <a:off x="5168876" y="3642881"/>
                <a:ext cx="1927273" cy="313356"/>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0" name="CaixaDeTexto 39">
                <a:extLst>
                  <a:ext uri="{FF2B5EF4-FFF2-40B4-BE49-F238E27FC236}">
                    <a16:creationId xmlns:a16="http://schemas.microsoft.com/office/drawing/2014/main" id="{5F121992-85E4-412A-946B-E7BFCCB273AB}"/>
                  </a:ext>
                </a:extLst>
              </p:cNvPr>
              <p:cNvSpPr txBox="1"/>
              <p:nvPr/>
            </p:nvSpPr>
            <p:spPr>
              <a:xfrm>
                <a:off x="7324724" y="3534198"/>
                <a:ext cx="2298700" cy="530723"/>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𝑇𝑀</m:t>
                          </m:r>
                        </m:sub>
                      </m:sSub>
                      <m:r>
                        <a:rPr lang="pt-BR">
                          <a:latin typeface="Cambria Math" panose="02040503050406030204" pitchFamily="18" charset="0"/>
                        </a:rPr>
                        <m:t>=</m:t>
                      </m:r>
                      <m:rad>
                        <m:radPr>
                          <m:degHide m:val="on"/>
                          <m:ctrlPr>
                            <a:rPr lang="pt-BR" i="1">
                              <a:latin typeface="Cambria Math" panose="02040503050406030204" pitchFamily="18" charset="0"/>
                            </a:rPr>
                          </m:ctrlPr>
                        </m:radPr>
                        <m:deg/>
                        <m:e>
                          <m:sSubSup>
                            <m:sSubSupPr>
                              <m:ctrlPr>
                                <a:rPr lang="pt-BR" i="1">
                                  <a:latin typeface="Cambria Math" panose="02040503050406030204" pitchFamily="18" charset="0"/>
                                </a:rPr>
                              </m:ctrlPr>
                            </m:sSubSupPr>
                            <m:e>
                              <m:r>
                                <a:rPr lang="pt-BR">
                                  <a:latin typeface="Cambria Math" panose="02040503050406030204" pitchFamily="18" charset="0"/>
                                </a:rPr>
                                <m:t>𝑑</m:t>
                              </m:r>
                            </m:e>
                            <m:sub>
                              <m:r>
                                <a:rPr lang="pt-BR">
                                  <a:latin typeface="Cambria Math" panose="02040503050406030204" pitchFamily="18" charset="0"/>
                                </a:rPr>
                                <m:t>𝑀𝑆</m:t>
                              </m:r>
                            </m:sub>
                            <m:sup>
                              <m:r>
                                <a:rPr lang="pt-BR">
                                  <a:latin typeface="Cambria Math" panose="02040503050406030204" pitchFamily="18" charset="0"/>
                                </a:rPr>
                                <m:t>2</m:t>
                              </m:r>
                            </m:sup>
                          </m:sSubSup>
                          <m:r>
                            <a:rPr lang="pt-BR">
                              <a:latin typeface="Cambria Math" panose="02040503050406030204" pitchFamily="18" charset="0"/>
                            </a:rPr>
                            <m:t>−</m:t>
                          </m:r>
                          <m:sSubSup>
                            <m:sSubSupPr>
                              <m:ctrlPr>
                                <a:rPr lang="pt-BR" i="1">
                                  <a:latin typeface="Cambria Math" panose="02040503050406030204" pitchFamily="18" charset="0"/>
                                </a:rPr>
                              </m:ctrlPr>
                            </m:sSubSupPr>
                            <m:e>
                              <m:r>
                                <a:rPr lang="pt-BR">
                                  <a:latin typeface="Cambria Math" panose="02040503050406030204" pitchFamily="18" charset="0"/>
                                </a:rPr>
                                <m:t>𝑑</m:t>
                              </m:r>
                            </m:e>
                            <m:sub>
                              <m:r>
                                <a:rPr lang="pt-BR">
                                  <a:latin typeface="Cambria Math" panose="02040503050406030204" pitchFamily="18" charset="0"/>
                                </a:rPr>
                                <m:t>𝑇𝑆</m:t>
                              </m:r>
                            </m:sub>
                            <m:sup>
                              <m:r>
                                <a:rPr lang="pt-BR">
                                  <a:latin typeface="Cambria Math" panose="02040503050406030204" pitchFamily="18" charset="0"/>
                                </a:rPr>
                                <m:t>2</m:t>
                              </m:r>
                            </m:sup>
                          </m:sSubSup>
                        </m:e>
                      </m:rad>
                    </m:oMath>
                  </m:oMathPara>
                </a14:m>
                <a:endParaRPr lang="pt-BR" dirty="0"/>
              </a:p>
            </p:txBody>
          </p:sp>
        </mc:Choice>
        <mc:Fallback xmlns="">
          <p:sp>
            <p:nvSpPr>
              <p:cNvPr id="40" name="CaixaDeTexto 39">
                <a:extLst>
                  <a:ext uri="{FF2B5EF4-FFF2-40B4-BE49-F238E27FC236}">
                    <a16:creationId xmlns:a16="http://schemas.microsoft.com/office/drawing/2014/main" id="{5F121992-85E4-412A-946B-E7BFCCB273AB}"/>
                  </a:ext>
                </a:extLst>
              </p:cNvPr>
              <p:cNvSpPr txBox="1">
                <a:spLocks noRot="1" noChangeAspect="1" noMove="1" noResize="1" noEditPoints="1" noAdjustHandles="1" noChangeArrowheads="1" noChangeShapeType="1" noTextEdit="1"/>
              </p:cNvSpPr>
              <p:nvPr/>
            </p:nvSpPr>
            <p:spPr>
              <a:xfrm>
                <a:off x="7324724" y="3534198"/>
                <a:ext cx="2298700" cy="530723"/>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10429AA5-7274-498C-8E52-5AD3CAB5289B}"/>
                  </a:ext>
                </a:extLst>
              </p:cNvPr>
              <p:cNvSpPr txBox="1"/>
              <p:nvPr/>
            </p:nvSpPr>
            <p:spPr>
              <a:xfrm>
                <a:off x="9040836" y="3622940"/>
                <a:ext cx="2298700" cy="353238"/>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rad>
                        <m:radPr>
                          <m:degHide m:val="on"/>
                          <m:ctrlPr>
                            <a:rPr lang="pt-BR" i="1">
                              <a:latin typeface="Cambria Math" panose="02040503050406030204" pitchFamily="18" charset="0"/>
                            </a:rPr>
                          </m:ctrlPr>
                        </m:radPr>
                        <m:deg/>
                        <m:e>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a:latin typeface="Cambria Math" panose="02040503050406030204" pitchFamily="18" charset="0"/>
                                    </a:rPr>
                                    <m:t>1,52</m:t>
                                  </m:r>
                                </m:e>
                              </m:d>
                            </m:e>
                            <m:sup>
                              <m:r>
                                <a:rPr lang="pt-BR">
                                  <a:latin typeface="Cambria Math" panose="02040503050406030204" pitchFamily="18" charset="0"/>
                                </a:rPr>
                                <m:t>2</m:t>
                              </m:r>
                            </m:sup>
                          </m:sSup>
                          <m:r>
                            <a:rPr lang="pt-BR">
                              <a:latin typeface="Cambria Math" panose="02040503050406030204" pitchFamily="18" charset="0"/>
                            </a:rPr>
                            <m:t>−</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a:latin typeface="Cambria Math" panose="02040503050406030204" pitchFamily="18" charset="0"/>
                                    </a:rPr>
                                    <m:t>1,00</m:t>
                                  </m:r>
                                </m:e>
                              </m:d>
                            </m:e>
                            <m:sup>
                              <m:r>
                                <a:rPr lang="pt-BR">
                                  <a:latin typeface="Cambria Math" panose="02040503050406030204" pitchFamily="18" charset="0"/>
                                </a:rPr>
                                <m:t>2</m:t>
                              </m:r>
                            </m:sup>
                          </m:sSup>
                        </m:e>
                      </m:rad>
                    </m:oMath>
                  </m:oMathPara>
                </a14:m>
                <a:endParaRPr lang="pt-BR" dirty="0"/>
              </a:p>
            </p:txBody>
          </p:sp>
        </mc:Choice>
        <mc:Fallback xmlns="">
          <p:sp>
            <p:nvSpPr>
              <p:cNvPr id="42" name="CaixaDeTexto 41">
                <a:extLst>
                  <a:ext uri="{FF2B5EF4-FFF2-40B4-BE49-F238E27FC236}">
                    <a16:creationId xmlns:a16="http://schemas.microsoft.com/office/drawing/2014/main" id="{10429AA5-7274-498C-8E52-5AD3CAB5289B}"/>
                  </a:ext>
                </a:extLst>
              </p:cNvPr>
              <p:cNvSpPr txBox="1">
                <a:spLocks noRot="1" noChangeAspect="1" noMove="1" noResize="1" noEditPoints="1" noAdjustHandles="1" noChangeArrowheads="1" noChangeShapeType="1" noTextEdit="1"/>
              </p:cNvSpPr>
              <p:nvPr/>
            </p:nvSpPr>
            <p:spPr>
              <a:xfrm>
                <a:off x="9040836" y="3622940"/>
                <a:ext cx="2298700" cy="353238"/>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4D0BAB40-05DB-4E19-9BEB-EE4F16846291}"/>
                  </a:ext>
                </a:extLst>
              </p:cNvPr>
              <p:cNvSpPr txBox="1"/>
              <p:nvPr/>
            </p:nvSpPr>
            <p:spPr>
              <a:xfrm>
                <a:off x="5256213" y="4293230"/>
                <a:ext cx="1752600"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𝑇𝑀</m:t>
                          </m:r>
                        </m:sub>
                      </m:sSub>
                      <m:r>
                        <a:rPr lang="pt-BR">
                          <a:latin typeface="Cambria Math" panose="02040503050406030204" pitchFamily="18" charset="0"/>
                        </a:rPr>
                        <m:t>≅1,14 </m:t>
                      </m:r>
                      <m:r>
                        <a:rPr lang="pt-BR">
                          <a:latin typeface="Cambria Math" panose="02040503050406030204" pitchFamily="18" charset="0"/>
                        </a:rPr>
                        <m:t>𝑈𝐴</m:t>
                      </m:r>
                    </m:oMath>
                  </m:oMathPara>
                </a14:m>
                <a:endParaRPr lang="pt-BR" dirty="0"/>
              </a:p>
            </p:txBody>
          </p:sp>
        </mc:Choice>
        <mc:Fallback xmlns="">
          <p:sp>
            <p:nvSpPr>
              <p:cNvPr id="44" name="CaixaDeTexto 43">
                <a:extLst>
                  <a:ext uri="{FF2B5EF4-FFF2-40B4-BE49-F238E27FC236}">
                    <a16:creationId xmlns:a16="http://schemas.microsoft.com/office/drawing/2014/main" id="{4D0BAB40-05DB-4E19-9BEB-EE4F16846291}"/>
                  </a:ext>
                </a:extLst>
              </p:cNvPr>
              <p:cNvSpPr txBox="1">
                <a:spLocks noRot="1" noChangeAspect="1" noMove="1" noResize="1" noEditPoints="1" noAdjustHandles="1" noChangeArrowheads="1" noChangeShapeType="1" noTextEdit="1"/>
              </p:cNvSpPr>
              <p:nvPr/>
            </p:nvSpPr>
            <p:spPr>
              <a:xfrm>
                <a:off x="5256213" y="4293230"/>
                <a:ext cx="1752600" cy="307777"/>
              </a:xfrm>
              <a:prstGeom prst="rect">
                <a:avLst/>
              </a:prstGeom>
              <a:blipFill>
                <a:blip r:embed="rId6"/>
                <a:stretch>
                  <a:fillRect/>
                </a:stretch>
              </a:blipFill>
            </p:spPr>
            <p:txBody>
              <a:bodyPr/>
              <a:lstStyle/>
              <a:p>
                <a:r>
                  <a:rPr lang="pt-BR">
                    <a:noFill/>
                  </a:rPr>
                  <a:t> </a:t>
                </a:r>
              </a:p>
            </p:txBody>
          </p:sp>
        </mc:Fallback>
      </mc:AlternateContent>
      <p:sp>
        <p:nvSpPr>
          <p:cNvPr id="46" name="CaixaDeTexto 45">
            <a:extLst>
              <a:ext uri="{FF2B5EF4-FFF2-40B4-BE49-F238E27FC236}">
                <a16:creationId xmlns:a16="http://schemas.microsoft.com/office/drawing/2014/main" id="{93C93D99-152A-493E-968A-962D8142BD49}"/>
              </a:ext>
            </a:extLst>
          </p:cNvPr>
          <p:cNvSpPr txBox="1"/>
          <p:nvPr/>
        </p:nvSpPr>
        <p:spPr>
          <a:xfrm>
            <a:off x="300038" y="5664525"/>
            <a:ext cx="24034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a:defRPr sz="1400">
                <a:solidFill>
                  <a:srgbClr val="FF0000"/>
                </a:solidFill>
              </a:defRPr>
            </a:lvl1pPr>
          </a:lstStyle>
          <a:p>
            <a:r>
              <a:rPr lang="pt-BR" dirty="0"/>
              <a:t>O intervalo de tempo será:</a:t>
            </a:r>
          </a:p>
        </p:txBody>
      </p:sp>
      <mc:AlternateContent xmlns:mc="http://schemas.openxmlformats.org/markup-compatibility/2006" xmlns:a14="http://schemas.microsoft.com/office/drawing/2010/main">
        <mc:Choice Requires="a14">
          <p:sp>
            <p:nvSpPr>
              <p:cNvPr id="48" name="CaixaDeTexto 47">
                <a:extLst>
                  <a:ext uri="{FF2B5EF4-FFF2-40B4-BE49-F238E27FC236}">
                    <a16:creationId xmlns:a16="http://schemas.microsoft.com/office/drawing/2014/main" id="{FE0E2D01-DD1D-46A6-AF0C-DD3A59D6639B}"/>
                  </a:ext>
                </a:extLst>
              </p:cNvPr>
              <p:cNvSpPr txBox="1"/>
              <p:nvPr/>
            </p:nvSpPr>
            <p:spPr>
              <a:xfrm>
                <a:off x="2451906" y="5534488"/>
                <a:ext cx="1344612" cy="50141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𝑡</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2×</m:t>
                          </m:r>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𝑇𝑀</m:t>
                              </m:r>
                            </m:sub>
                          </m:sSub>
                        </m:num>
                        <m:den>
                          <m:r>
                            <a:rPr lang="pt-BR">
                              <a:latin typeface="Cambria Math" panose="02040503050406030204" pitchFamily="18" charset="0"/>
                            </a:rPr>
                            <m:t>𝑐</m:t>
                          </m:r>
                        </m:den>
                      </m:f>
                    </m:oMath>
                  </m:oMathPara>
                </a14:m>
                <a:endParaRPr lang="pt-BR" dirty="0"/>
              </a:p>
            </p:txBody>
          </p:sp>
        </mc:Choice>
        <mc:Fallback xmlns="">
          <p:sp>
            <p:nvSpPr>
              <p:cNvPr id="48" name="CaixaDeTexto 47">
                <a:extLst>
                  <a:ext uri="{FF2B5EF4-FFF2-40B4-BE49-F238E27FC236}">
                    <a16:creationId xmlns:a16="http://schemas.microsoft.com/office/drawing/2014/main" id="{FE0E2D01-DD1D-46A6-AF0C-DD3A59D6639B}"/>
                  </a:ext>
                </a:extLst>
              </p:cNvPr>
              <p:cNvSpPr txBox="1">
                <a:spLocks noRot="1" noChangeAspect="1" noMove="1" noResize="1" noEditPoints="1" noAdjustHandles="1" noChangeArrowheads="1" noChangeShapeType="1" noTextEdit="1"/>
              </p:cNvSpPr>
              <p:nvPr/>
            </p:nvSpPr>
            <p:spPr>
              <a:xfrm>
                <a:off x="2451906" y="5534488"/>
                <a:ext cx="1344612" cy="501419"/>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1" name="CaixaDeTexto 50">
                <a:extLst>
                  <a:ext uri="{FF2B5EF4-FFF2-40B4-BE49-F238E27FC236}">
                    <a16:creationId xmlns:a16="http://schemas.microsoft.com/office/drawing/2014/main" id="{7E61B0B6-7EBC-4B84-9DB4-B61F1BEBA5DB}"/>
                  </a:ext>
                </a:extLst>
              </p:cNvPr>
              <p:cNvSpPr txBox="1"/>
              <p:nvPr/>
            </p:nvSpPr>
            <p:spPr>
              <a:xfrm>
                <a:off x="7496174" y="5602970"/>
                <a:ext cx="23113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0" smtClean="0">
                          <a:solidFill>
                            <a:srgbClr val="FF0000"/>
                          </a:solidFill>
                          <a:latin typeface="Cambria Math" panose="02040503050406030204" pitchFamily="18" charset="0"/>
                        </a:rPr>
                        <m:t>=1.140 </m:t>
                      </m:r>
                      <m:r>
                        <a:rPr lang="pt-BR" i="1">
                          <a:solidFill>
                            <a:srgbClr val="FF0000"/>
                          </a:solidFill>
                          <a:latin typeface="Cambria Math" panose="02040503050406030204" pitchFamily="18" charset="0"/>
                        </a:rPr>
                        <m:t>𝑠</m:t>
                      </m:r>
                      <m:r>
                        <a:rPr lang="pt-BR" i="0">
                          <a:solidFill>
                            <a:srgbClr val="FF0000"/>
                          </a:solidFill>
                          <a:latin typeface="Cambria Math" panose="02040503050406030204" pitchFamily="18" charset="0"/>
                        </a:rPr>
                        <m:t>=19 </m:t>
                      </m:r>
                      <m:r>
                        <a:rPr lang="pt-BR" i="1">
                          <a:solidFill>
                            <a:srgbClr val="FF0000"/>
                          </a:solidFill>
                          <a:latin typeface="Cambria Math" panose="02040503050406030204" pitchFamily="18" charset="0"/>
                        </a:rPr>
                        <m:t>𝑚𝑖𝑛</m:t>
                      </m:r>
                    </m:oMath>
                  </m:oMathPara>
                </a14:m>
                <a:endParaRPr lang="pt-BR" dirty="0">
                  <a:solidFill>
                    <a:srgbClr val="FF0000"/>
                  </a:solidFill>
                </a:endParaRPr>
              </a:p>
            </p:txBody>
          </p:sp>
        </mc:Choice>
        <mc:Fallback xmlns="">
          <p:sp>
            <p:nvSpPr>
              <p:cNvPr id="51" name="CaixaDeTexto 50">
                <a:extLst>
                  <a:ext uri="{FF2B5EF4-FFF2-40B4-BE49-F238E27FC236}">
                    <a16:creationId xmlns:a16="http://schemas.microsoft.com/office/drawing/2014/main" id="{7E61B0B6-7EBC-4B84-9DB4-B61F1BEBA5DB}"/>
                  </a:ext>
                </a:extLst>
              </p:cNvPr>
              <p:cNvSpPr txBox="1">
                <a:spLocks noRot="1" noChangeAspect="1" noMove="1" noResize="1" noEditPoints="1" noAdjustHandles="1" noChangeArrowheads="1" noChangeShapeType="1" noTextEdit="1"/>
              </p:cNvSpPr>
              <p:nvPr/>
            </p:nvSpPr>
            <p:spPr>
              <a:xfrm>
                <a:off x="7496174" y="5602970"/>
                <a:ext cx="2311399"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2" name="CaixaDeTexto 51">
                <a:extLst>
                  <a:ext uri="{FF2B5EF4-FFF2-40B4-BE49-F238E27FC236}">
                    <a16:creationId xmlns:a16="http://schemas.microsoft.com/office/drawing/2014/main" id="{CEDB56B0-93BA-4527-B312-E0B08BD93212}"/>
                  </a:ext>
                </a:extLst>
              </p:cNvPr>
              <p:cNvSpPr txBox="1"/>
              <p:nvPr/>
            </p:nvSpPr>
            <p:spPr>
              <a:xfrm>
                <a:off x="4283110" y="5507290"/>
                <a:ext cx="3330552" cy="552972"/>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𝑡</m:t>
                      </m:r>
                      <m:r>
                        <a:rPr lang="pt-BR" smtClean="0">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2×1,14 </m:t>
                          </m:r>
                          <m:r>
                            <a:rPr lang="pt-BR" b="0" i="1" smtClean="0">
                              <a:latin typeface="Cambria Math" panose="02040503050406030204" pitchFamily="18" charset="0"/>
                            </a:rPr>
                            <m:t>𝑈𝐴</m:t>
                          </m:r>
                          <m:r>
                            <a:rPr lang="pt-BR">
                              <a:latin typeface="Cambria Math" panose="02040503050406030204" pitchFamily="18" charset="0"/>
                            </a:rPr>
                            <m:t>×1,50×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11</m:t>
                              </m:r>
                            </m:sup>
                          </m:sSup>
                          <m:f>
                            <m:fPr>
                              <m:type m:val="lin"/>
                              <m:ctrlPr>
                                <a:rPr lang="pt-BR" i="1">
                                  <a:latin typeface="Cambria Math" panose="02040503050406030204" pitchFamily="18" charset="0"/>
                                </a:rPr>
                              </m:ctrlPr>
                            </m:fPr>
                            <m:num>
                              <m:r>
                                <a:rPr lang="pt-BR">
                                  <a:latin typeface="Cambria Math" panose="02040503050406030204" pitchFamily="18" charset="0"/>
                                </a:rPr>
                                <m:t>𝑚</m:t>
                              </m:r>
                            </m:num>
                            <m:den>
                              <m:r>
                                <a:rPr lang="pt-BR" b="0" i="1" smtClean="0">
                                  <a:latin typeface="Cambria Math" panose="02040503050406030204" pitchFamily="18" charset="0"/>
                                </a:rPr>
                                <m:t>𝑈𝐴</m:t>
                              </m:r>
                            </m:den>
                          </m:f>
                        </m:num>
                        <m:den>
                          <m:r>
                            <a:rPr lang="pt-BR">
                              <a:latin typeface="Cambria Math" panose="02040503050406030204" pitchFamily="18" charset="0"/>
                            </a:rPr>
                            <m:t>3,00×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8</m:t>
                              </m:r>
                            </m:sup>
                          </m:sSup>
                          <m:f>
                            <m:fPr>
                              <m:type m:val="lin"/>
                              <m:ctrlPr>
                                <a:rPr lang="pt-BR" i="1">
                                  <a:latin typeface="Cambria Math" panose="02040503050406030204" pitchFamily="18" charset="0"/>
                                </a:rPr>
                              </m:ctrlPr>
                            </m:fPr>
                            <m:num>
                              <m:r>
                                <a:rPr lang="pt-BR">
                                  <a:latin typeface="Cambria Math" panose="02040503050406030204" pitchFamily="18" charset="0"/>
                                </a:rPr>
                                <m:t>𝑚</m:t>
                              </m:r>
                            </m:num>
                            <m:den>
                              <m:r>
                                <a:rPr lang="pt-BR">
                                  <a:latin typeface="Cambria Math" panose="02040503050406030204" pitchFamily="18" charset="0"/>
                                </a:rPr>
                                <m:t>𝑠</m:t>
                              </m:r>
                            </m:den>
                          </m:f>
                        </m:den>
                      </m:f>
                    </m:oMath>
                  </m:oMathPara>
                </a14:m>
                <a:endParaRPr lang="pt-BR" dirty="0"/>
              </a:p>
            </p:txBody>
          </p:sp>
        </mc:Choice>
        <mc:Fallback xmlns="">
          <p:sp>
            <p:nvSpPr>
              <p:cNvPr id="52" name="CaixaDeTexto 51">
                <a:extLst>
                  <a:ext uri="{FF2B5EF4-FFF2-40B4-BE49-F238E27FC236}">
                    <a16:creationId xmlns:a16="http://schemas.microsoft.com/office/drawing/2014/main" id="{CEDB56B0-93BA-4527-B312-E0B08BD93212}"/>
                  </a:ext>
                </a:extLst>
              </p:cNvPr>
              <p:cNvSpPr txBox="1">
                <a:spLocks noRot="1" noChangeAspect="1" noMove="1" noResize="1" noEditPoints="1" noAdjustHandles="1" noChangeArrowheads="1" noChangeShapeType="1" noTextEdit="1"/>
              </p:cNvSpPr>
              <p:nvPr/>
            </p:nvSpPr>
            <p:spPr>
              <a:xfrm>
                <a:off x="4283110" y="5507290"/>
                <a:ext cx="3330552" cy="552972"/>
              </a:xfrm>
              <a:prstGeom prst="rect">
                <a:avLst/>
              </a:prstGeom>
              <a:blipFill>
                <a:blip r:embed="rId9"/>
                <a:stretch>
                  <a:fillRect/>
                </a:stretch>
              </a:blipFill>
            </p:spPr>
            <p:txBody>
              <a:bodyPr/>
              <a:lstStyle/>
              <a:p>
                <a:r>
                  <a:rPr lang="pt-BR">
                    <a:noFill/>
                  </a:rPr>
                  <a:t> </a:t>
                </a:r>
              </a:p>
            </p:txBody>
          </p:sp>
        </mc:Fallback>
      </mc:AlternateContent>
      <p:sp>
        <p:nvSpPr>
          <p:cNvPr id="53" name="Seta: para a Direita 52">
            <a:extLst>
              <a:ext uri="{FF2B5EF4-FFF2-40B4-BE49-F238E27FC236}">
                <a16:creationId xmlns:a16="http://schemas.microsoft.com/office/drawing/2014/main" id="{9BDC65E4-52CB-4576-BCE6-61BF0F97AE25}"/>
              </a:ext>
            </a:extLst>
          </p:cNvPr>
          <p:cNvSpPr/>
          <p:nvPr/>
        </p:nvSpPr>
        <p:spPr>
          <a:xfrm>
            <a:off x="7124699" y="3732871"/>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4" name="Retângulo 63">
            <a:extLst>
              <a:ext uri="{FF2B5EF4-FFF2-40B4-BE49-F238E27FC236}">
                <a16:creationId xmlns:a16="http://schemas.microsoft.com/office/drawing/2014/main" id="{E92458FB-21E3-4663-B52D-A11EB0EDA0C0}"/>
              </a:ext>
            </a:extLst>
          </p:cNvPr>
          <p:cNvSpPr/>
          <p:nvPr/>
        </p:nvSpPr>
        <p:spPr>
          <a:xfrm>
            <a:off x="7559430" y="5521388"/>
            <a:ext cx="2248143" cy="552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5" name="Agrupar 64">
            <a:extLst>
              <a:ext uri="{FF2B5EF4-FFF2-40B4-BE49-F238E27FC236}">
                <a16:creationId xmlns:a16="http://schemas.microsoft.com/office/drawing/2014/main" id="{87D72929-3007-458E-B352-FD64E2B637E8}"/>
              </a:ext>
            </a:extLst>
          </p:cNvPr>
          <p:cNvGrpSpPr/>
          <p:nvPr/>
        </p:nvGrpSpPr>
        <p:grpSpPr>
          <a:xfrm>
            <a:off x="107902" y="2141676"/>
            <a:ext cx="264405" cy="308472"/>
            <a:chOff x="4968607" y="1564395"/>
            <a:chExt cx="264405" cy="308472"/>
          </a:xfrm>
        </p:grpSpPr>
        <p:cxnSp>
          <p:nvCxnSpPr>
            <p:cNvPr id="66" name="Conector reto 65">
              <a:extLst>
                <a:ext uri="{FF2B5EF4-FFF2-40B4-BE49-F238E27FC236}">
                  <a16:creationId xmlns:a16="http://schemas.microsoft.com/office/drawing/2014/main" id="{55EAED05-08F9-4BC1-A21E-6EB5EF4B1F82}"/>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Conector reto 66">
              <a:extLst>
                <a:ext uri="{FF2B5EF4-FFF2-40B4-BE49-F238E27FC236}">
                  <a16:creationId xmlns:a16="http://schemas.microsoft.com/office/drawing/2014/main" id="{6C32BDE2-2D0C-4910-97A7-FE7EE139300F}"/>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68" name="Seta: para a Direita 67">
            <a:extLst>
              <a:ext uri="{FF2B5EF4-FFF2-40B4-BE49-F238E27FC236}">
                <a16:creationId xmlns:a16="http://schemas.microsoft.com/office/drawing/2014/main" id="{BA48B199-9131-4B40-88E1-92C77F9EB4A8}"/>
              </a:ext>
            </a:extLst>
          </p:cNvPr>
          <p:cNvSpPr/>
          <p:nvPr/>
        </p:nvSpPr>
        <p:spPr>
          <a:xfrm>
            <a:off x="3839789" y="5690659"/>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8" name="Conector: Angulado 17">
            <a:extLst>
              <a:ext uri="{FF2B5EF4-FFF2-40B4-BE49-F238E27FC236}">
                <a16:creationId xmlns:a16="http://schemas.microsoft.com/office/drawing/2014/main" id="{B87AEB1F-79D1-4F27-BA8B-7B8E7F26EE38}"/>
              </a:ext>
            </a:extLst>
          </p:cNvPr>
          <p:cNvCxnSpPr>
            <a:stCxn id="42" idx="3"/>
            <a:endCxn id="44" idx="1"/>
          </p:cNvCxnSpPr>
          <p:nvPr/>
        </p:nvCxnSpPr>
        <p:spPr>
          <a:xfrm flipH="1">
            <a:off x="5256213" y="3799559"/>
            <a:ext cx="6083323" cy="647560"/>
          </a:xfrm>
          <a:prstGeom prst="bentConnector5">
            <a:avLst>
              <a:gd name="adj1" fmla="val -3758"/>
              <a:gd name="adj2" fmla="val 51755"/>
              <a:gd name="adj3" fmla="val 10375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CaixaDeTexto 68">
            <a:extLst>
              <a:ext uri="{FF2B5EF4-FFF2-40B4-BE49-F238E27FC236}">
                <a16:creationId xmlns:a16="http://schemas.microsoft.com/office/drawing/2014/main" id="{23BE074D-9812-4F16-ADAD-FB1C0D8EDF49}"/>
              </a:ext>
            </a:extLst>
          </p:cNvPr>
          <p:cNvSpPr txBox="1"/>
          <p:nvPr/>
        </p:nvSpPr>
        <p:spPr>
          <a:xfrm>
            <a:off x="7905748" y="6088458"/>
            <a:ext cx="1679576" cy="312650"/>
          </a:xfrm>
          <a:prstGeom prst="rect">
            <a:avLst/>
          </a:prstGeom>
          <a:noFill/>
        </p:spPr>
        <p:txBody>
          <a:bodyPr wrap="square">
            <a:spAutoFit/>
          </a:bodyPr>
          <a:lstStyle/>
          <a:p>
            <a:pPr>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Resposta: a) 19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7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heel(1)">
                                      <p:cBhvr>
                                        <p:cTn id="61" dur="20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5" grpId="0"/>
      <p:bldP spid="39" grpId="0"/>
      <p:bldP spid="40" grpId="0"/>
      <p:bldP spid="42" grpId="0"/>
      <p:bldP spid="44" grpId="0"/>
      <p:bldP spid="46" grpId="0"/>
      <p:bldP spid="48" grpId="0"/>
      <p:bldP spid="51" grpId="0"/>
      <p:bldP spid="52" grpId="0"/>
      <p:bldP spid="53" grpId="0" animBg="1"/>
      <p:bldP spid="64" grpId="0" animBg="1"/>
      <p:bldP spid="68" grpId="0" animBg="1"/>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07902" y="179738"/>
            <a:ext cx="9102773" cy="154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a:t>
            </a:r>
            <a:r>
              <a:rPr lang="pt-BR" sz="1400" dirty="0">
                <a:effectLst/>
                <a:latin typeface="Calibri" panose="020F0502020204030204" pitchFamily="34" charset="0"/>
                <a:ea typeface="Calibri" panose="020F0502020204030204" pitchFamily="34" charset="0"/>
                <a:cs typeface="Calibri" panose="020F0502020204030204" pitchFamily="34" charset="0"/>
              </a:rPr>
              <a:t>Quando tivermos uma colônia permanentemente ocupada na Lua, será preciso o uso de satélites estacionários em relação à superfície lunar para serem usados em monitoramentos e comunicações.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Assinale a opção que traz a altura </a:t>
            </a:r>
            <a:r>
              <a:rPr lang="pt-BR" sz="1400" b="1" i="1" dirty="0">
                <a:effectLst/>
                <a:latin typeface="Calibri" panose="020F0502020204030204" pitchFamily="34" charset="0"/>
                <a:ea typeface="Calibri" panose="020F0502020204030204" pitchFamily="34" charset="0"/>
                <a:cs typeface="Calibri" panose="020F0502020204030204" pitchFamily="34" charset="0"/>
              </a:rPr>
              <a:t>h</a:t>
            </a:r>
            <a:r>
              <a:rPr lang="pt-BR" sz="1400" dirty="0">
                <a:effectLst/>
                <a:latin typeface="Calibri" panose="020F0502020204030204" pitchFamily="34" charset="0"/>
                <a:ea typeface="Calibri" panose="020F0502020204030204" pitchFamily="34" charset="0"/>
                <a:cs typeface="Calibri" panose="020F0502020204030204" pitchFamily="34" charset="0"/>
              </a:rPr>
              <a:t> acima da superfície da Lua em que ficarão estes satélites </a:t>
            </a:r>
            <a:r>
              <a:rPr lang="pt-BR" sz="1400" dirty="0" err="1">
                <a:effectLst/>
                <a:latin typeface="Calibri" panose="020F0502020204030204" pitchFamily="34" charset="0"/>
                <a:ea typeface="Calibri" panose="020F0502020204030204" pitchFamily="34" charset="0"/>
                <a:cs typeface="Calibri" panose="020F0502020204030204" pitchFamily="34" charset="0"/>
              </a:rPr>
              <a:t>selenoestacionários</a:t>
            </a:r>
            <a:r>
              <a:rPr lang="pt-BR" sz="1400" dirty="0">
                <a:effectLst/>
                <a:latin typeface="Calibri" panose="020F0502020204030204" pitchFamily="34" charset="0"/>
                <a:ea typeface="Calibri" panose="020F0502020204030204" pitchFamily="34" charset="0"/>
                <a:cs typeface="Calibri" panose="020F0502020204030204" pitchFamily="34"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Dados:	</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 solar médio </a:t>
            </a:r>
            <a:r>
              <a:rPr lang="pt-BR" sz="1400" dirty="0">
                <a:effectLst/>
                <a:latin typeface="Calibri" panose="020F0502020204030204" pitchFamily="34" charset="0"/>
                <a:ea typeface="Calibri" panose="020F0502020204030204" pitchFamily="34" charset="0"/>
                <a:cs typeface="Calibri" panose="020F0502020204030204" pitchFamily="34" charset="0"/>
              </a:rPr>
              <a:t>da Lua </a:t>
            </a:r>
            <a:r>
              <a:rPr lang="pt-BR" sz="1400" i="1" dirty="0" err="1">
                <a:effectLst/>
                <a:latin typeface="Calibri" panose="020F0502020204030204" pitchFamily="34" charset="0"/>
                <a:ea typeface="Calibri" panose="020F0502020204030204" pitchFamily="34" charset="0"/>
                <a:cs typeface="Calibri" panose="020F0502020204030204" pitchFamily="34" charset="0"/>
              </a:rPr>
              <a:t>T</a:t>
            </a:r>
            <a:r>
              <a:rPr lang="pt-BR" sz="1400" i="1" baseline="-25000" dirty="0" err="1">
                <a:effectLst/>
                <a:latin typeface="Calibri" panose="020F0502020204030204" pitchFamily="34" charset="0"/>
                <a:ea typeface="Calibri" panose="020F0502020204030204" pitchFamily="34" charset="0"/>
                <a:cs typeface="Calibri" panose="020F0502020204030204" pitchFamily="34" charset="0"/>
              </a:rPr>
              <a:t>Lua</a:t>
            </a:r>
            <a:r>
              <a:rPr lang="pt-BR" sz="1400" dirty="0">
                <a:effectLst/>
                <a:latin typeface="Calibri" panose="020F0502020204030204" pitchFamily="34" charset="0"/>
                <a:ea typeface="Calibri" panose="020F0502020204030204" pitchFamily="34" charset="0"/>
                <a:cs typeface="Calibri" panose="020F0502020204030204" pitchFamily="34" charset="0"/>
              </a:rPr>
              <a:t> = 29 dias, 12 h, 44 min e 3 s; Massa da Lua </a:t>
            </a:r>
            <a:r>
              <a:rPr lang="pt-BR" sz="1400" i="1" dirty="0" err="1">
                <a:effectLst/>
                <a:latin typeface="Calibri" panose="020F0502020204030204" pitchFamily="34" charset="0"/>
                <a:ea typeface="Calibri" panose="020F0502020204030204" pitchFamily="34" charset="0"/>
                <a:cs typeface="Calibri" panose="020F0502020204030204" pitchFamily="34" charset="0"/>
              </a:rPr>
              <a:t>m</a:t>
            </a:r>
            <a:r>
              <a:rPr lang="pt-BR" sz="1400" i="1" baseline="-25000" dirty="0" err="1">
                <a:effectLst/>
                <a:latin typeface="Calibri" panose="020F0502020204030204" pitchFamily="34" charset="0"/>
                <a:ea typeface="Calibri" panose="020F0502020204030204" pitchFamily="34" charset="0"/>
                <a:cs typeface="Calibri" panose="020F0502020204030204" pitchFamily="34" charset="0"/>
              </a:rPr>
              <a:t>Lua</a:t>
            </a:r>
            <a:r>
              <a:rPr lang="pt-BR" sz="1400" dirty="0">
                <a:effectLst/>
                <a:latin typeface="Calibri" panose="020F0502020204030204" pitchFamily="34" charset="0"/>
                <a:ea typeface="Calibri" panose="020F0502020204030204" pitchFamily="34" charset="0"/>
                <a:cs typeface="Calibri" panose="020F0502020204030204" pitchFamily="34" charset="0"/>
              </a:rPr>
              <a:t> = 7,30</a:t>
            </a:r>
            <a:r>
              <a:rPr lang="pt-BR" sz="1400" dirty="0">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pt-BR" sz="1400" dirty="0">
                <a:effectLst/>
                <a:latin typeface="Calibri" panose="020F0502020204030204" pitchFamily="34" charset="0"/>
                <a:ea typeface="Calibri" panose="020F0502020204030204" pitchFamily="34" charset="0"/>
                <a:cs typeface="Calibri" panose="020F0502020204030204" pitchFamily="34" charset="0"/>
              </a:rPr>
              <a:t>10</a:t>
            </a:r>
            <a:r>
              <a:rPr lang="pt-BR" sz="1400" baseline="30000" dirty="0">
                <a:effectLst/>
                <a:latin typeface="Calibri" panose="020F0502020204030204" pitchFamily="34" charset="0"/>
                <a:ea typeface="Calibri" panose="020F0502020204030204" pitchFamily="34" charset="0"/>
                <a:cs typeface="Calibri" panose="020F0502020204030204" pitchFamily="34" charset="0"/>
              </a:rPr>
              <a:t>22</a:t>
            </a:r>
            <a:r>
              <a:rPr lang="pt-BR" sz="1400" dirty="0">
                <a:effectLst/>
                <a:latin typeface="Calibri" panose="020F0502020204030204" pitchFamily="34" charset="0"/>
                <a:ea typeface="Calibri" panose="020F0502020204030204" pitchFamily="34" charset="0"/>
                <a:cs typeface="Calibri" panose="020F0502020204030204" pitchFamily="34" charset="0"/>
              </a:rPr>
              <a:t> kg;</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	Raio da Lua </a:t>
            </a:r>
            <a:r>
              <a:rPr lang="pt-BR" sz="1400" i="1" dirty="0" err="1">
                <a:effectLst/>
                <a:latin typeface="Calibri" panose="020F0502020204030204" pitchFamily="34" charset="0"/>
                <a:ea typeface="Calibri" panose="020F0502020204030204" pitchFamily="34" charset="0"/>
                <a:cs typeface="Calibri" panose="020F0502020204030204" pitchFamily="34" charset="0"/>
              </a:rPr>
              <a:t>r</a:t>
            </a:r>
            <a:r>
              <a:rPr lang="pt-BR" sz="1400" i="1" baseline="-25000" dirty="0" err="1">
                <a:effectLst/>
                <a:latin typeface="Calibri" panose="020F0502020204030204" pitchFamily="34" charset="0"/>
                <a:ea typeface="Calibri" panose="020F0502020204030204" pitchFamily="34" charset="0"/>
                <a:cs typeface="Calibri" panose="020F0502020204030204" pitchFamily="34" charset="0"/>
              </a:rPr>
              <a:t>Lua</a:t>
            </a:r>
            <a:r>
              <a:rPr lang="pt-BR" sz="1400" dirty="0">
                <a:effectLst/>
                <a:latin typeface="Calibri" panose="020F0502020204030204" pitchFamily="34" charset="0"/>
                <a:ea typeface="Calibri" panose="020F0502020204030204" pitchFamily="34" charset="0"/>
                <a:cs typeface="Calibri" panose="020F0502020204030204" pitchFamily="34" charset="0"/>
              </a:rPr>
              <a:t> = 1738 km; </a:t>
            </a:r>
            <a:r>
              <a:rPr lang="pt-BR" sz="1400" i="1" dirty="0">
                <a:effectLst/>
                <a:latin typeface="Calibri" panose="020F0502020204030204" pitchFamily="34" charset="0"/>
                <a:ea typeface="Calibri" panose="020F0502020204030204" pitchFamily="34" charset="0"/>
                <a:cs typeface="Calibri" panose="020F0502020204030204" pitchFamily="34" charset="0"/>
              </a:rPr>
              <a:t>G</a:t>
            </a:r>
            <a:r>
              <a:rPr lang="pt-BR" sz="1400" dirty="0">
                <a:effectLst/>
                <a:latin typeface="Calibri" panose="020F0502020204030204" pitchFamily="34" charset="0"/>
                <a:ea typeface="Calibri" panose="020F0502020204030204" pitchFamily="34" charset="0"/>
                <a:cs typeface="Calibri" panose="020F0502020204030204" pitchFamily="34" charset="0"/>
              </a:rPr>
              <a:t> = 6,67×10</a:t>
            </a:r>
            <a:r>
              <a:rPr lang="pt-BR" sz="1400" baseline="30000" dirty="0">
                <a:effectLst/>
                <a:latin typeface="Calibri" panose="020F0502020204030204" pitchFamily="34" charset="0"/>
                <a:ea typeface="Calibri" panose="020F0502020204030204" pitchFamily="34" charset="0"/>
                <a:cs typeface="Calibri" panose="020F0502020204030204" pitchFamily="34" charset="0"/>
              </a:rPr>
              <a:t>-11</a:t>
            </a:r>
            <a:r>
              <a:rPr lang="pt-BR" sz="1400" dirty="0">
                <a:effectLst/>
                <a:latin typeface="Calibri" panose="020F0502020204030204" pitchFamily="34" charset="0"/>
                <a:ea typeface="Calibri" panose="020F0502020204030204" pitchFamily="34" charset="0"/>
                <a:cs typeface="Calibri" panose="020F0502020204030204" pitchFamily="34" charset="0"/>
              </a:rPr>
              <a:t> m</a:t>
            </a:r>
            <a:r>
              <a:rPr lang="pt-BR" sz="1400" baseline="30000" dirty="0">
                <a:effectLst/>
                <a:latin typeface="Calibri" panose="020F0502020204030204" pitchFamily="34" charset="0"/>
                <a:ea typeface="Calibri" panose="020F0502020204030204" pitchFamily="34" charset="0"/>
                <a:cs typeface="Calibri" panose="020F0502020204030204" pitchFamily="34" charset="0"/>
              </a:rPr>
              <a:t>3</a:t>
            </a:r>
            <a:r>
              <a:rPr lang="pt-BR" sz="1400" dirty="0">
                <a:effectLst/>
                <a:latin typeface="Calibri" panose="020F0502020204030204" pitchFamily="34" charset="0"/>
                <a:ea typeface="Calibri" panose="020F0502020204030204" pitchFamily="34" charset="0"/>
                <a:cs typeface="Calibri" panose="020F0502020204030204" pitchFamily="34" charset="0"/>
              </a:rPr>
              <a:t> kg</a:t>
            </a:r>
            <a:r>
              <a:rPr lang="pt-BR" sz="1400" baseline="30000" dirty="0">
                <a:effectLst/>
                <a:latin typeface="Calibri" panose="020F0502020204030204" pitchFamily="34" charset="0"/>
                <a:ea typeface="Calibri" panose="020F0502020204030204" pitchFamily="34" charset="0"/>
                <a:cs typeface="Calibri" panose="020F0502020204030204" pitchFamily="34" charset="0"/>
              </a:rPr>
              <a:t>-1</a:t>
            </a:r>
            <a:r>
              <a:rPr lang="pt-BR" sz="1400" dirty="0">
                <a:effectLst/>
                <a:latin typeface="Calibri" panose="020F0502020204030204" pitchFamily="34" charset="0"/>
                <a:ea typeface="Calibri" panose="020F0502020204030204" pitchFamily="34" charset="0"/>
                <a:cs typeface="Calibri" panose="020F0502020204030204" pitchFamily="34" charset="0"/>
              </a:rPr>
              <a:t> s</a:t>
            </a:r>
            <a:r>
              <a:rPr lang="pt-BR" sz="1400" baseline="30000" dirty="0">
                <a:effectLst/>
                <a:latin typeface="Calibri" panose="020F0502020204030204" pitchFamily="34" charset="0"/>
                <a:ea typeface="Calibri" panose="020F0502020204030204" pitchFamily="34" charset="0"/>
                <a:cs typeface="Calibri" panose="020F0502020204030204" pitchFamily="34" charset="0"/>
              </a:rPr>
              <a:t>-2</a:t>
            </a:r>
            <a:r>
              <a:rPr lang="pt-BR" sz="1400" dirty="0">
                <a:effectLst/>
                <a:latin typeface="Calibri" panose="020F0502020204030204" pitchFamily="34" charset="0"/>
                <a:ea typeface="Calibri" panose="020F0502020204030204" pitchFamily="34" charset="0"/>
                <a:cs typeface="Calibri" panose="020F0502020204030204" pitchFamily="34"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CaixaDeTexto 24">
            <a:extLst>
              <a:ext uri="{FF2B5EF4-FFF2-40B4-BE49-F238E27FC236}">
                <a16:creationId xmlns:a16="http://schemas.microsoft.com/office/drawing/2014/main" id="{8F80BFCD-DFA9-4F8D-BD7D-E34CAA9B2F7D}"/>
              </a:ext>
            </a:extLst>
          </p:cNvPr>
          <p:cNvSpPr txBox="1"/>
          <p:nvPr/>
        </p:nvSpPr>
        <p:spPr>
          <a:xfrm>
            <a:off x="107902" y="1895224"/>
            <a:ext cx="1786999"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a) cerca de 91 mil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b) cerca de 18 mil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c) cerca de 36 mil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d) cerca de 72 mil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Calibri" panose="020F0502020204030204" pitchFamily="34" charset="0"/>
              </a:rPr>
              <a:t>e) cerca de 50 mil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7570B991-F2C9-4633-B312-16C5DD57F82F}"/>
              </a:ext>
            </a:extLst>
          </p:cNvPr>
          <p:cNvSpPr txBox="1"/>
          <p:nvPr/>
        </p:nvSpPr>
        <p:spPr>
          <a:xfrm>
            <a:off x="2018726" y="1828549"/>
            <a:ext cx="6096000"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Para um satélite em órbita, temos:   Força centrípeta = Força gravitacional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79228012-AC70-4488-90AC-4E1D2AD4D1CC}"/>
                  </a:ext>
                </a:extLst>
              </p:cNvPr>
              <p:cNvSpPr txBox="1"/>
              <p:nvPr/>
            </p:nvSpPr>
            <p:spPr>
              <a:xfrm>
                <a:off x="2609850" y="2247536"/>
                <a:ext cx="1362075" cy="5231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400" i="1" smtClean="0">
                              <a:solidFill>
                                <a:srgbClr val="FF0000"/>
                              </a:solidFill>
                              <a:latin typeface="Cambria Math" panose="02040503050406030204" pitchFamily="18" charset="0"/>
                            </a:rPr>
                          </m:ctrlPr>
                        </m:fPr>
                        <m:num>
                          <m:r>
                            <a:rPr lang="pt-BR" sz="1400" i="1">
                              <a:solidFill>
                                <a:srgbClr val="FF0000"/>
                              </a:solidFill>
                              <a:latin typeface="Cambria Math" panose="02040503050406030204" pitchFamily="18" charset="0"/>
                            </a:rPr>
                            <m:t>𝑚</m:t>
                          </m:r>
                          <m:sSup>
                            <m:sSupPr>
                              <m:ctrlPr>
                                <a:rPr lang="pt-BR" sz="1400" i="1">
                                  <a:solidFill>
                                    <a:srgbClr val="FF0000"/>
                                  </a:solidFill>
                                  <a:latin typeface="Cambria Math" panose="02040503050406030204" pitchFamily="18" charset="0"/>
                                </a:rPr>
                              </m:ctrlPr>
                            </m:sSupPr>
                            <m:e>
                              <m:r>
                                <a:rPr lang="pt-BR" sz="1400" i="1">
                                  <a:solidFill>
                                    <a:srgbClr val="FF0000"/>
                                  </a:solidFill>
                                  <a:latin typeface="Cambria Math" panose="02040503050406030204" pitchFamily="18" charset="0"/>
                                </a:rPr>
                                <m:t>𝑣</m:t>
                              </m:r>
                            </m:e>
                            <m:sup>
                              <m:r>
                                <a:rPr lang="pt-BR" sz="1400" i="0">
                                  <a:solidFill>
                                    <a:srgbClr val="FF0000"/>
                                  </a:solidFill>
                                  <a:latin typeface="Cambria Math" panose="02040503050406030204" pitchFamily="18" charset="0"/>
                                </a:rPr>
                                <m:t>2</m:t>
                              </m:r>
                            </m:sup>
                          </m:sSup>
                        </m:num>
                        <m:den>
                          <m:r>
                            <a:rPr lang="pt-BR" sz="1400" i="1">
                              <a:solidFill>
                                <a:srgbClr val="FF0000"/>
                              </a:solidFill>
                              <a:latin typeface="Cambria Math" panose="02040503050406030204" pitchFamily="18" charset="0"/>
                            </a:rPr>
                            <m:t>𝑟</m:t>
                          </m:r>
                        </m:den>
                      </m:f>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1">
                              <a:solidFill>
                                <a:srgbClr val="FF0000"/>
                              </a:solidFill>
                              <a:latin typeface="Cambria Math" panose="02040503050406030204" pitchFamily="18" charset="0"/>
                            </a:rPr>
                            <m:t>𝐺𝑚𝑀</m:t>
                          </m:r>
                        </m:num>
                        <m:den>
                          <m:sSup>
                            <m:sSupPr>
                              <m:ctrlPr>
                                <a:rPr lang="pt-BR" sz="1400" i="1">
                                  <a:solidFill>
                                    <a:srgbClr val="FF0000"/>
                                  </a:solidFill>
                                  <a:latin typeface="Cambria Math" panose="02040503050406030204" pitchFamily="18" charset="0"/>
                                </a:rPr>
                              </m:ctrlPr>
                            </m:sSupPr>
                            <m:e>
                              <m:r>
                                <a:rPr lang="pt-BR" sz="1400" i="1">
                                  <a:solidFill>
                                    <a:srgbClr val="FF0000"/>
                                  </a:solidFill>
                                  <a:latin typeface="Cambria Math" panose="02040503050406030204" pitchFamily="18" charset="0"/>
                                </a:rPr>
                                <m:t>𝑟</m:t>
                              </m:r>
                            </m:e>
                            <m:sup>
                              <m:r>
                                <a:rPr lang="pt-BR" sz="1400" i="0">
                                  <a:solidFill>
                                    <a:srgbClr val="FF0000"/>
                                  </a:solidFill>
                                  <a:latin typeface="Cambria Math" panose="02040503050406030204" pitchFamily="18" charset="0"/>
                                </a:rPr>
                                <m:t>2</m:t>
                              </m:r>
                            </m:sup>
                          </m:sSup>
                        </m:den>
                      </m:f>
                    </m:oMath>
                  </m:oMathPara>
                </a14:m>
                <a:endParaRPr lang="pt-BR" sz="1400" dirty="0">
                  <a:solidFill>
                    <a:srgbClr val="FF0000"/>
                  </a:solidFill>
                </a:endParaRPr>
              </a:p>
            </p:txBody>
          </p:sp>
        </mc:Choice>
        <mc:Fallback xmlns="">
          <p:sp>
            <p:nvSpPr>
              <p:cNvPr id="30" name="CaixaDeTexto 29">
                <a:extLst>
                  <a:ext uri="{FF2B5EF4-FFF2-40B4-BE49-F238E27FC236}">
                    <a16:creationId xmlns:a16="http://schemas.microsoft.com/office/drawing/2014/main" id="{79228012-AC70-4488-90AC-4E1D2AD4D1CC}"/>
                  </a:ext>
                </a:extLst>
              </p:cNvPr>
              <p:cNvSpPr txBox="1">
                <a:spLocks noRot="1" noChangeAspect="1" noMove="1" noResize="1" noEditPoints="1" noAdjustHandles="1" noChangeArrowheads="1" noChangeShapeType="1" noTextEdit="1"/>
              </p:cNvSpPr>
              <p:nvPr/>
            </p:nvSpPr>
            <p:spPr>
              <a:xfrm>
                <a:off x="2609850" y="2247536"/>
                <a:ext cx="1362075" cy="523157"/>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63C376FE-7297-47FA-AD97-D4FC09A6673F}"/>
                  </a:ext>
                </a:extLst>
              </p:cNvPr>
              <p:cNvSpPr txBox="1"/>
              <p:nvPr/>
            </p:nvSpPr>
            <p:spPr>
              <a:xfrm>
                <a:off x="4352925" y="2294487"/>
                <a:ext cx="1143000" cy="49564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r>
                            <a:rPr lang="pt-BR">
                              <a:latin typeface="Cambria Math" panose="02040503050406030204" pitchFamily="18" charset="0"/>
                            </a:rPr>
                            <m:t>𝑣</m:t>
                          </m:r>
                        </m:e>
                        <m:sup>
                          <m:r>
                            <a:rPr lang="pt-BR">
                              <a:latin typeface="Cambria Math" panose="02040503050406030204" pitchFamily="18" charset="0"/>
                            </a:rPr>
                            <m:t>2</m:t>
                          </m:r>
                        </m:sup>
                      </m:sSup>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𝐺𝑀</m:t>
                          </m:r>
                        </m:num>
                        <m:den>
                          <m:r>
                            <a:rPr lang="pt-BR">
                              <a:latin typeface="Cambria Math" panose="02040503050406030204" pitchFamily="18" charset="0"/>
                            </a:rPr>
                            <m:t>𝑟</m:t>
                          </m:r>
                        </m:den>
                      </m:f>
                    </m:oMath>
                  </m:oMathPara>
                </a14:m>
                <a:endParaRPr lang="pt-BR" dirty="0"/>
              </a:p>
            </p:txBody>
          </p:sp>
        </mc:Choice>
        <mc:Fallback xmlns="">
          <p:sp>
            <p:nvSpPr>
              <p:cNvPr id="32" name="CaixaDeTexto 31">
                <a:extLst>
                  <a:ext uri="{FF2B5EF4-FFF2-40B4-BE49-F238E27FC236}">
                    <a16:creationId xmlns:a16="http://schemas.microsoft.com/office/drawing/2014/main" id="{63C376FE-7297-47FA-AD97-D4FC09A6673F}"/>
                  </a:ext>
                </a:extLst>
              </p:cNvPr>
              <p:cNvSpPr txBox="1">
                <a:spLocks noRot="1" noChangeAspect="1" noMove="1" noResize="1" noEditPoints="1" noAdjustHandles="1" noChangeArrowheads="1" noChangeShapeType="1" noTextEdit="1"/>
              </p:cNvSpPr>
              <p:nvPr/>
            </p:nvSpPr>
            <p:spPr>
              <a:xfrm>
                <a:off x="4352925" y="2294487"/>
                <a:ext cx="1143000" cy="495649"/>
              </a:xfrm>
              <a:prstGeom prst="rect">
                <a:avLst/>
              </a:prstGeom>
              <a:blipFill>
                <a:blip r:embed="rId3"/>
                <a:stretch>
                  <a:fillRect/>
                </a:stretch>
              </a:blipFill>
            </p:spPr>
            <p:txBody>
              <a:bodyPr/>
              <a:lstStyle/>
              <a:p>
                <a:r>
                  <a:rPr lang="pt-BR">
                    <a:noFill/>
                  </a:rPr>
                  <a:t> </a:t>
                </a:r>
              </a:p>
            </p:txBody>
          </p:sp>
        </mc:Fallback>
      </mc:AlternateContent>
      <p:sp>
        <p:nvSpPr>
          <p:cNvPr id="34" name="CaixaDeTexto 33">
            <a:extLst>
              <a:ext uri="{FF2B5EF4-FFF2-40B4-BE49-F238E27FC236}">
                <a16:creationId xmlns:a16="http://schemas.microsoft.com/office/drawing/2014/main" id="{5866942E-DB87-4611-B4C8-F14F25EECC29}"/>
              </a:ext>
            </a:extLst>
          </p:cNvPr>
          <p:cNvSpPr txBox="1"/>
          <p:nvPr/>
        </p:nvSpPr>
        <p:spPr>
          <a:xfrm>
            <a:off x="2018726" y="2943424"/>
            <a:ext cx="7267575" cy="310791"/>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Calibri" panose="020F0502020204030204" pitchFamily="34" charset="0"/>
              </a:defRPr>
            </a:lvl1pPr>
          </a:lstStyle>
          <a:p>
            <a:r>
              <a:rPr lang="pt-BR" dirty="0"/>
              <a:t>Para um satélite estacionário, temos: v = 2</a:t>
            </a:r>
            <a:r>
              <a:rPr lang="pt-BR" dirty="0">
                <a:sym typeface="Symbol" panose="05050102010706020507" pitchFamily="18" charset="2"/>
              </a:rPr>
              <a:t></a:t>
            </a:r>
            <a:r>
              <a:rPr lang="pt-BR" dirty="0"/>
              <a:t> r/T, onde T é o período de rotação da Lua. Então:</a:t>
            </a:r>
          </a:p>
        </p:txBody>
      </p:sp>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BF22A4B7-87B2-4636-AC9D-EE7DFDC755D4}"/>
                  </a:ext>
                </a:extLst>
              </p:cNvPr>
              <p:cNvSpPr txBox="1"/>
              <p:nvPr/>
            </p:nvSpPr>
            <p:spPr>
              <a:xfrm>
                <a:off x="1933575" y="3357563"/>
                <a:ext cx="1685925" cy="61888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2</m:t>
                                  </m:r>
                                  <m:r>
                                    <a:rPr lang="pt-BR">
                                      <a:latin typeface="Cambria Math" panose="02040503050406030204" pitchFamily="18" charset="0"/>
                                    </a:rPr>
                                    <m:t>𝜋</m:t>
                                  </m:r>
                                  <m:r>
                                    <a:rPr lang="pt-BR">
                                      <a:latin typeface="Cambria Math" panose="02040503050406030204" pitchFamily="18" charset="0"/>
                                    </a:rPr>
                                    <m:t>𝑟</m:t>
                                  </m:r>
                                </m:num>
                                <m:den>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𝐿𝑢𝑎</m:t>
                                      </m:r>
                                    </m:sub>
                                  </m:sSub>
                                </m:den>
                              </m:f>
                            </m:e>
                          </m:d>
                        </m:e>
                        <m:sup>
                          <m:r>
                            <a:rPr lang="pt-BR">
                              <a:latin typeface="Cambria Math" panose="02040503050406030204" pitchFamily="18" charset="0"/>
                            </a:rPr>
                            <m:t>2</m:t>
                          </m:r>
                        </m:sup>
                      </m:sSup>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𝐺</m:t>
                          </m:r>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𝐿𝑢𝑎</m:t>
                              </m:r>
                            </m:sub>
                          </m:sSub>
                        </m:num>
                        <m:den>
                          <m:r>
                            <a:rPr lang="pt-BR">
                              <a:latin typeface="Cambria Math" panose="02040503050406030204" pitchFamily="18" charset="0"/>
                            </a:rPr>
                            <m:t>𝑟</m:t>
                          </m:r>
                        </m:den>
                      </m:f>
                    </m:oMath>
                  </m:oMathPara>
                </a14:m>
                <a:endParaRPr lang="pt-BR" dirty="0"/>
              </a:p>
            </p:txBody>
          </p:sp>
        </mc:Choice>
        <mc:Fallback xmlns="">
          <p:sp>
            <p:nvSpPr>
              <p:cNvPr id="37" name="CaixaDeTexto 36">
                <a:extLst>
                  <a:ext uri="{FF2B5EF4-FFF2-40B4-BE49-F238E27FC236}">
                    <a16:creationId xmlns:a16="http://schemas.microsoft.com/office/drawing/2014/main" id="{BF22A4B7-87B2-4636-AC9D-EE7DFDC755D4}"/>
                  </a:ext>
                </a:extLst>
              </p:cNvPr>
              <p:cNvSpPr txBox="1">
                <a:spLocks noRot="1" noChangeAspect="1" noMove="1" noResize="1" noEditPoints="1" noAdjustHandles="1" noChangeArrowheads="1" noChangeShapeType="1" noTextEdit="1"/>
              </p:cNvSpPr>
              <p:nvPr/>
            </p:nvSpPr>
            <p:spPr>
              <a:xfrm>
                <a:off x="1933575" y="3357563"/>
                <a:ext cx="1685925" cy="618887"/>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0C1E264F-1CF6-42C0-87FC-39B5E8E98BF5}"/>
                  </a:ext>
                </a:extLst>
              </p:cNvPr>
              <p:cNvSpPr txBox="1"/>
              <p:nvPr/>
            </p:nvSpPr>
            <p:spPr>
              <a:xfrm>
                <a:off x="4276726" y="3511066"/>
                <a:ext cx="2038350" cy="311880"/>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4</m:t>
                      </m:r>
                      <m:sSup>
                        <m:sSupPr>
                          <m:ctrlPr>
                            <a:rPr lang="pt-BR" i="1">
                              <a:latin typeface="Cambria Math" panose="02040503050406030204" pitchFamily="18" charset="0"/>
                            </a:rPr>
                          </m:ctrlPr>
                        </m:sSupPr>
                        <m:e>
                          <m:r>
                            <a:rPr lang="pt-BR">
                              <a:latin typeface="Cambria Math" panose="02040503050406030204" pitchFamily="18" charset="0"/>
                            </a:rPr>
                            <m:t>𝜋</m:t>
                          </m:r>
                        </m:e>
                        <m:sup>
                          <m:r>
                            <a:rPr lang="pt-BR">
                              <a:latin typeface="Cambria Math" panose="02040503050406030204" pitchFamily="18" charset="0"/>
                            </a:rPr>
                            <m:t>2</m:t>
                          </m:r>
                        </m:sup>
                      </m:sSup>
                      <m:sSup>
                        <m:sSupPr>
                          <m:ctrlPr>
                            <a:rPr lang="pt-BR" i="1">
                              <a:latin typeface="Cambria Math" panose="02040503050406030204" pitchFamily="18" charset="0"/>
                            </a:rPr>
                          </m:ctrlPr>
                        </m:sSupPr>
                        <m:e>
                          <m:r>
                            <a:rPr lang="pt-BR">
                              <a:latin typeface="Cambria Math" panose="02040503050406030204" pitchFamily="18" charset="0"/>
                            </a:rPr>
                            <m:t>𝑟</m:t>
                          </m:r>
                        </m:e>
                        <m:sup>
                          <m:r>
                            <a:rPr lang="pt-BR">
                              <a:latin typeface="Cambria Math" panose="02040503050406030204" pitchFamily="18" charset="0"/>
                            </a:rPr>
                            <m:t>3</m:t>
                          </m:r>
                        </m:sup>
                      </m:sSup>
                      <m:r>
                        <a:rPr lang="pt-BR">
                          <a:latin typeface="Cambria Math" panose="02040503050406030204" pitchFamily="18" charset="0"/>
                        </a:rPr>
                        <m:t>=</m:t>
                      </m:r>
                      <m:r>
                        <a:rPr lang="pt-BR">
                          <a:latin typeface="Cambria Math" panose="02040503050406030204" pitchFamily="18" charset="0"/>
                        </a:rPr>
                        <m:t>𝐺</m:t>
                      </m:r>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𝐿𝑢𝑎</m:t>
                          </m:r>
                        </m:sub>
                      </m:sSub>
                      <m:sSubSup>
                        <m:sSubSupPr>
                          <m:ctrlPr>
                            <a:rPr lang="pt-BR" i="1">
                              <a:latin typeface="Cambria Math" panose="02040503050406030204" pitchFamily="18" charset="0"/>
                            </a:rPr>
                          </m:ctrlPr>
                        </m:sSubSupPr>
                        <m:e>
                          <m:r>
                            <a:rPr lang="pt-BR">
                              <a:latin typeface="Cambria Math" panose="02040503050406030204" pitchFamily="18" charset="0"/>
                            </a:rPr>
                            <m:t>𝑇</m:t>
                          </m:r>
                        </m:e>
                        <m:sub>
                          <m:r>
                            <a:rPr lang="pt-BR">
                              <a:latin typeface="Cambria Math" panose="02040503050406030204" pitchFamily="18" charset="0"/>
                            </a:rPr>
                            <m:t>𝐿𝑢𝑎</m:t>
                          </m:r>
                        </m:sub>
                        <m:sup>
                          <m:r>
                            <a:rPr lang="pt-BR">
                              <a:latin typeface="Cambria Math" panose="02040503050406030204" pitchFamily="18" charset="0"/>
                            </a:rPr>
                            <m:t>2</m:t>
                          </m:r>
                        </m:sup>
                      </m:sSubSup>
                    </m:oMath>
                  </m:oMathPara>
                </a14:m>
                <a:endParaRPr lang="pt-BR" dirty="0"/>
              </a:p>
            </p:txBody>
          </p:sp>
        </mc:Choice>
        <mc:Fallback xmlns="">
          <p:sp>
            <p:nvSpPr>
              <p:cNvPr id="41" name="CaixaDeTexto 40">
                <a:extLst>
                  <a:ext uri="{FF2B5EF4-FFF2-40B4-BE49-F238E27FC236}">
                    <a16:creationId xmlns:a16="http://schemas.microsoft.com/office/drawing/2014/main" id="{0C1E264F-1CF6-42C0-87FC-39B5E8E98BF5}"/>
                  </a:ext>
                </a:extLst>
              </p:cNvPr>
              <p:cNvSpPr txBox="1">
                <a:spLocks noRot="1" noChangeAspect="1" noMove="1" noResize="1" noEditPoints="1" noAdjustHandles="1" noChangeArrowheads="1" noChangeShapeType="1" noTextEdit="1"/>
              </p:cNvSpPr>
              <p:nvPr/>
            </p:nvSpPr>
            <p:spPr>
              <a:xfrm>
                <a:off x="4276726" y="3511066"/>
                <a:ext cx="2038350" cy="311880"/>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3" name="CaixaDeTexto 42">
                <a:extLst>
                  <a:ext uri="{FF2B5EF4-FFF2-40B4-BE49-F238E27FC236}">
                    <a16:creationId xmlns:a16="http://schemas.microsoft.com/office/drawing/2014/main" id="{0C6D744F-C332-4F34-AC67-089D9C60C979}"/>
                  </a:ext>
                </a:extLst>
              </p:cNvPr>
              <p:cNvSpPr txBox="1"/>
              <p:nvPr/>
            </p:nvSpPr>
            <p:spPr>
              <a:xfrm>
                <a:off x="6972302" y="3247596"/>
                <a:ext cx="1600200" cy="728854"/>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𝑟</m:t>
                      </m:r>
                      <m:r>
                        <a:rPr lang="pt-BR">
                          <a:latin typeface="Cambria Math" panose="02040503050406030204" pitchFamily="18" charset="0"/>
                        </a:rPr>
                        <m:t>=</m:t>
                      </m:r>
                      <m:rad>
                        <m:radPr>
                          <m:ctrlPr>
                            <a:rPr lang="pt-BR" i="1">
                              <a:latin typeface="Cambria Math" panose="02040503050406030204" pitchFamily="18" charset="0"/>
                            </a:rPr>
                          </m:ctrlPr>
                        </m:radPr>
                        <m:deg>
                          <m:r>
                            <a:rPr lang="pt-BR">
                              <a:latin typeface="Cambria Math" panose="02040503050406030204" pitchFamily="18" charset="0"/>
                            </a:rPr>
                            <m:t>3</m:t>
                          </m:r>
                        </m:deg>
                        <m:e>
                          <m:f>
                            <m:fPr>
                              <m:ctrlPr>
                                <a:rPr lang="pt-BR" i="1">
                                  <a:latin typeface="Cambria Math" panose="02040503050406030204" pitchFamily="18" charset="0"/>
                                </a:rPr>
                              </m:ctrlPr>
                            </m:fPr>
                            <m:num>
                              <m:r>
                                <a:rPr lang="pt-BR">
                                  <a:latin typeface="Cambria Math" panose="02040503050406030204" pitchFamily="18" charset="0"/>
                                </a:rPr>
                                <m:t>𝐺</m:t>
                              </m:r>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𝐿𝑢𝑎</m:t>
                                  </m:r>
                                </m:sub>
                              </m:sSub>
                              <m:sSubSup>
                                <m:sSubSupPr>
                                  <m:ctrlPr>
                                    <a:rPr lang="pt-BR" i="1">
                                      <a:latin typeface="Cambria Math" panose="02040503050406030204" pitchFamily="18" charset="0"/>
                                    </a:rPr>
                                  </m:ctrlPr>
                                </m:sSubSupPr>
                                <m:e>
                                  <m:r>
                                    <a:rPr lang="pt-BR">
                                      <a:latin typeface="Cambria Math" panose="02040503050406030204" pitchFamily="18" charset="0"/>
                                    </a:rPr>
                                    <m:t>𝑇</m:t>
                                  </m:r>
                                </m:e>
                                <m:sub>
                                  <m:r>
                                    <a:rPr lang="pt-BR">
                                      <a:latin typeface="Cambria Math" panose="02040503050406030204" pitchFamily="18" charset="0"/>
                                    </a:rPr>
                                    <m:t>𝐿𝑢𝑎</m:t>
                                  </m:r>
                                </m:sub>
                                <m:sup>
                                  <m:r>
                                    <a:rPr lang="pt-BR">
                                      <a:latin typeface="Cambria Math" panose="02040503050406030204" pitchFamily="18" charset="0"/>
                                    </a:rPr>
                                    <m:t>2</m:t>
                                  </m:r>
                                </m:sup>
                              </m:sSubSup>
                            </m:num>
                            <m:den>
                              <m:r>
                                <a:rPr lang="pt-BR">
                                  <a:latin typeface="Cambria Math" panose="02040503050406030204" pitchFamily="18" charset="0"/>
                                </a:rPr>
                                <m:t>4</m:t>
                              </m:r>
                              <m:sSup>
                                <m:sSupPr>
                                  <m:ctrlPr>
                                    <a:rPr lang="pt-BR" i="1">
                                      <a:latin typeface="Cambria Math" panose="02040503050406030204" pitchFamily="18" charset="0"/>
                                    </a:rPr>
                                  </m:ctrlPr>
                                </m:sSupPr>
                                <m:e>
                                  <m:r>
                                    <a:rPr lang="pt-BR">
                                      <a:latin typeface="Cambria Math" panose="02040503050406030204" pitchFamily="18" charset="0"/>
                                    </a:rPr>
                                    <m:t>𝜋</m:t>
                                  </m:r>
                                </m:e>
                                <m:sup>
                                  <m:r>
                                    <a:rPr lang="pt-BR">
                                      <a:latin typeface="Cambria Math" panose="02040503050406030204" pitchFamily="18" charset="0"/>
                                    </a:rPr>
                                    <m:t>2</m:t>
                                  </m:r>
                                </m:sup>
                              </m:sSup>
                            </m:den>
                          </m:f>
                        </m:e>
                      </m:rad>
                    </m:oMath>
                  </m:oMathPara>
                </a14:m>
                <a:endParaRPr lang="pt-BR" dirty="0"/>
              </a:p>
            </p:txBody>
          </p:sp>
        </mc:Choice>
        <mc:Fallback xmlns="">
          <p:sp>
            <p:nvSpPr>
              <p:cNvPr id="43" name="CaixaDeTexto 42">
                <a:extLst>
                  <a:ext uri="{FF2B5EF4-FFF2-40B4-BE49-F238E27FC236}">
                    <a16:creationId xmlns:a16="http://schemas.microsoft.com/office/drawing/2014/main" id="{0C6D744F-C332-4F34-AC67-089D9C60C979}"/>
                  </a:ext>
                </a:extLst>
              </p:cNvPr>
              <p:cNvSpPr txBox="1">
                <a:spLocks noRot="1" noChangeAspect="1" noMove="1" noResize="1" noEditPoints="1" noAdjustHandles="1" noChangeArrowheads="1" noChangeShapeType="1" noTextEdit="1"/>
              </p:cNvSpPr>
              <p:nvPr/>
            </p:nvSpPr>
            <p:spPr>
              <a:xfrm>
                <a:off x="6972302" y="3247596"/>
                <a:ext cx="1600200" cy="728854"/>
              </a:xfrm>
              <a:prstGeom prst="rect">
                <a:avLst/>
              </a:prstGeom>
              <a:blipFill>
                <a:blip r:embed="rId6"/>
                <a:stretch>
                  <a:fillRect/>
                </a:stretch>
              </a:blipFill>
            </p:spPr>
            <p:txBody>
              <a:bodyPr/>
              <a:lstStyle/>
              <a:p>
                <a:r>
                  <a:rPr lang="pt-BR">
                    <a:noFill/>
                  </a:rPr>
                  <a:t> </a:t>
                </a:r>
              </a:p>
            </p:txBody>
          </p:sp>
        </mc:Fallback>
      </mc:AlternateContent>
      <p:sp>
        <p:nvSpPr>
          <p:cNvPr id="45" name="Seta: para a Direita 44">
            <a:extLst>
              <a:ext uri="{FF2B5EF4-FFF2-40B4-BE49-F238E27FC236}">
                <a16:creationId xmlns:a16="http://schemas.microsoft.com/office/drawing/2014/main" id="{3B603C62-2245-43CC-B271-D8A02576218A}"/>
              </a:ext>
            </a:extLst>
          </p:cNvPr>
          <p:cNvSpPr/>
          <p:nvPr/>
        </p:nvSpPr>
        <p:spPr>
          <a:xfrm>
            <a:off x="3971925" y="2435096"/>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Seta: para a Direita 46">
            <a:extLst>
              <a:ext uri="{FF2B5EF4-FFF2-40B4-BE49-F238E27FC236}">
                <a16:creationId xmlns:a16="http://schemas.microsoft.com/office/drawing/2014/main" id="{5FC1F758-3947-4BBB-9CAC-21FC66CCD6D1}"/>
              </a:ext>
            </a:extLst>
          </p:cNvPr>
          <p:cNvSpPr/>
          <p:nvPr/>
        </p:nvSpPr>
        <p:spPr>
          <a:xfrm>
            <a:off x="3771900" y="3538564"/>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9" name="Seta: para a Direita 48">
            <a:extLst>
              <a:ext uri="{FF2B5EF4-FFF2-40B4-BE49-F238E27FC236}">
                <a16:creationId xmlns:a16="http://schemas.microsoft.com/office/drawing/2014/main" id="{AFBEBB80-3C5B-4051-A4A8-7AD757453C97}"/>
              </a:ext>
            </a:extLst>
          </p:cNvPr>
          <p:cNvSpPr/>
          <p:nvPr/>
        </p:nvSpPr>
        <p:spPr>
          <a:xfrm>
            <a:off x="6419852" y="3559791"/>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CaixaDeTexto 49">
            <a:extLst>
              <a:ext uri="{FF2B5EF4-FFF2-40B4-BE49-F238E27FC236}">
                <a16:creationId xmlns:a16="http://schemas.microsoft.com/office/drawing/2014/main" id="{450D055B-B32E-46A6-86F0-103F89D6EA8A}"/>
              </a:ext>
            </a:extLst>
          </p:cNvPr>
          <p:cNvSpPr txBox="1"/>
          <p:nvPr/>
        </p:nvSpPr>
        <p:spPr>
          <a:xfrm>
            <a:off x="165052" y="4249719"/>
            <a:ext cx="2873423"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Calibri" panose="020F0502020204030204" pitchFamily="34" charset="0"/>
              </a:defRPr>
            </a:lvl1pPr>
          </a:lstStyle>
          <a:p>
            <a:r>
              <a:rPr lang="pt-BR" dirty="0"/>
              <a:t>O dia solar na Lua em segundos será:</a:t>
            </a:r>
          </a:p>
        </p:txBody>
      </p:sp>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2148E68F-69F9-4D8F-B3DA-5C406D968FC9}"/>
                  </a:ext>
                </a:extLst>
              </p:cNvPr>
              <p:cNvSpPr txBox="1"/>
              <p:nvPr/>
            </p:nvSpPr>
            <p:spPr>
              <a:xfrm>
                <a:off x="2776537" y="4117856"/>
                <a:ext cx="7115175" cy="576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𝑇</m:t>
                          </m:r>
                        </m:e>
                        <m:sub>
                          <m:r>
                            <a:rPr lang="pt-BR" sz="1400" i="1">
                              <a:solidFill>
                                <a:srgbClr val="FF0000"/>
                              </a:solidFill>
                              <a:latin typeface="Cambria Math" panose="02040503050406030204" pitchFamily="18" charset="0"/>
                            </a:rPr>
                            <m:t>𝐿𝑢𝑎</m:t>
                          </m:r>
                        </m:sub>
                      </m:sSub>
                      <m:r>
                        <a:rPr lang="pt-BR" sz="1400" i="0">
                          <a:solidFill>
                            <a:srgbClr val="FF0000"/>
                          </a:solidFill>
                          <a:latin typeface="Cambria Math" panose="02040503050406030204" pitchFamily="18" charset="0"/>
                        </a:rPr>
                        <m:t>=</m:t>
                      </m:r>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29 </m:t>
                          </m:r>
                          <m:r>
                            <a:rPr lang="pt-BR" sz="1400" i="1">
                              <a:solidFill>
                                <a:srgbClr val="FF0000"/>
                              </a:solidFill>
                              <a:latin typeface="Cambria Math" panose="02040503050406030204" pitchFamily="18" charset="0"/>
                            </a:rPr>
                            <m:t>𝑑𝑖𝑎𝑠</m:t>
                          </m:r>
                          <m:r>
                            <a:rPr lang="pt-BR" sz="1400" i="0">
                              <a:solidFill>
                                <a:srgbClr val="FF0000"/>
                              </a:solidFill>
                              <a:latin typeface="Cambria Math" panose="02040503050406030204" pitchFamily="18" charset="0"/>
                            </a:rPr>
                            <m:t>×24</m:t>
                          </m:r>
                          <m:f>
                            <m:fPr>
                              <m:ctrlPr>
                                <a:rPr lang="pt-BR" sz="1400" i="1">
                                  <a:solidFill>
                                    <a:srgbClr val="FF0000"/>
                                  </a:solidFill>
                                  <a:latin typeface="Cambria Math" panose="02040503050406030204" pitchFamily="18" charset="0"/>
                                </a:rPr>
                              </m:ctrlPr>
                            </m:fPr>
                            <m:num>
                              <m:r>
                                <a:rPr lang="pt-BR" sz="1400" i="1">
                                  <a:solidFill>
                                    <a:srgbClr val="FF0000"/>
                                  </a:solidFill>
                                  <a:latin typeface="Cambria Math" panose="02040503050406030204" pitchFamily="18" charset="0"/>
                                </a:rPr>
                                <m:t>h</m:t>
                              </m:r>
                            </m:num>
                            <m:den>
                              <m:r>
                                <a:rPr lang="pt-BR" sz="1400" i="1">
                                  <a:solidFill>
                                    <a:srgbClr val="FF0000"/>
                                  </a:solidFill>
                                  <a:latin typeface="Cambria Math" panose="02040503050406030204" pitchFamily="18" charset="0"/>
                                </a:rPr>
                                <m:t>𝑑𝑖𝑎</m:t>
                              </m:r>
                            </m:den>
                          </m:f>
                          <m:r>
                            <a:rPr lang="pt-BR" sz="1400" i="0">
                              <a:solidFill>
                                <a:srgbClr val="FF0000"/>
                              </a:solidFill>
                              <a:latin typeface="Cambria Math" panose="02040503050406030204" pitchFamily="18" charset="0"/>
                            </a:rPr>
                            <m:t>×3.600</m:t>
                          </m:r>
                          <m:f>
                            <m:fPr>
                              <m:ctrlPr>
                                <a:rPr lang="pt-BR" sz="1400" i="1">
                                  <a:solidFill>
                                    <a:srgbClr val="FF0000"/>
                                  </a:solidFill>
                                  <a:latin typeface="Cambria Math" panose="02040503050406030204" pitchFamily="18" charset="0"/>
                                </a:rPr>
                              </m:ctrlPr>
                            </m:fPr>
                            <m:num>
                              <m:r>
                                <a:rPr lang="pt-BR" sz="1400" i="1">
                                  <a:solidFill>
                                    <a:srgbClr val="FF0000"/>
                                  </a:solidFill>
                                  <a:latin typeface="Cambria Math" panose="02040503050406030204" pitchFamily="18" charset="0"/>
                                </a:rPr>
                                <m:t>𝑠</m:t>
                              </m:r>
                            </m:num>
                            <m:den>
                              <m:r>
                                <a:rPr lang="pt-BR" sz="1400" i="1">
                                  <a:solidFill>
                                    <a:srgbClr val="FF0000"/>
                                  </a:solidFill>
                                  <a:latin typeface="Cambria Math" panose="02040503050406030204" pitchFamily="18" charset="0"/>
                                </a:rPr>
                                <m:t>h</m:t>
                              </m:r>
                            </m:den>
                          </m:f>
                        </m:e>
                      </m:d>
                      <m:r>
                        <a:rPr lang="pt-BR" sz="1400" i="0">
                          <a:solidFill>
                            <a:srgbClr val="FF0000"/>
                          </a:solidFill>
                          <a:latin typeface="Cambria Math" panose="02040503050406030204" pitchFamily="18" charset="0"/>
                        </a:rPr>
                        <m:t>+</m:t>
                      </m:r>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12 </m:t>
                          </m:r>
                          <m:r>
                            <a:rPr lang="pt-BR" sz="1400" i="1">
                              <a:solidFill>
                                <a:srgbClr val="FF0000"/>
                              </a:solidFill>
                              <a:latin typeface="Cambria Math" panose="02040503050406030204" pitchFamily="18" charset="0"/>
                            </a:rPr>
                            <m:t>h</m:t>
                          </m:r>
                          <m:r>
                            <a:rPr lang="pt-BR" sz="1400" i="0">
                              <a:solidFill>
                                <a:srgbClr val="FF0000"/>
                              </a:solidFill>
                              <a:latin typeface="Cambria Math" panose="02040503050406030204" pitchFamily="18" charset="0"/>
                            </a:rPr>
                            <m:t>×3.600</m:t>
                          </m:r>
                          <m:f>
                            <m:fPr>
                              <m:ctrlPr>
                                <a:rPr lang="pt-BR" sz="1400" i="1">
                                  <a:solidFill>
                                    <a:srgbClr val="FF0000"/>
                                  </a:solidFill>
                                  <a:latin typeface="Cambria Math" panose="02040503050406030204" pitchFamily="18" charset="0"/>
                                </a:rPr>
                              </m:ctrlPr>
                            </m:fPr>
                            <m:num>
                              <m:r>
                                <a:rPr lang="pt-BR" sz="1400" i="1">
                                  <a:solidFill>
                                    <a:srgbClr val="FF0000"/>
                                  </a:solidFill>
                                  <a:latin typeface="Cambria Math" panose="02040503050406030204" pitchFamily="18" charset="0"/>
                                </a:rPr>
                                <m:t>𝑠</m:t>
                              </m:r>
                            </m:num>
                            <m:den>
                              <m:r>
                                <a:rPr lang="pt-BR" sz="1400" i="1">
                                  <a:solidFill>
                                    <a:srgbClr val="FF0000"/>
                                  </a:solidFill>
                                  <a:latin typeface="Cambria Math" panose="02040503050406030204" pitchFamily="18" charset="0"/>
                                </a:rPr>
                                <m:t>h</m:t>
                              </m:r>
                            </m:den>
                          </m:f>
                        </m:e>
                      </m:d>
                      <m:r>
                        <a:rPr lang="pt-BR" sz="1400" i="0">
                          <a:solidFill>
                            <a:srgbClr val="FF0000"/>
                          </a:solidFill>
                          <a:latin typeface="Cambria Math" panose="02040503050406030204" pitchFamily="18" charset="0"/>
                        </a:rPr>
                        <m:t>+</m:t>
                      </m:r>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44 </m:t>
                          </m:r>
                          <m:r>
                            <a:rPr lang="pt-BR" sz="1400" i="1">
                              <a:solidFill>
                                <a:srgbClr val="FF0000"/>
                              </a:solidFill>
                              <a:latin typeface="Cambria Math" panose="02040503050406030204" pitchFamily="18" charset="0"/>
                            </a:rPr>
                            <m:t>𝑚𝑖𝑛</m:t>
                          </m:r>
                          <m:r>
                            <a:rPr lang="pt-BR" sz="1400" i="0">
                              <a:solidFill>
                                <a:srgbClr val="FF0000"/>
                              </a:solidFill>
                              <a:latin typeface="Cambria Math" panose="02040503050406030204" pitchFamily="18" charset="0"/>
                            </a:rPr>
                            <m:t>×60</m:t>
                          </m:r>
                          <m:f>
                            <m:fPr>
                              <m:ctrlPr>
                                <a:rPr lang="pt-BR" sz="1400" i="1">
                                  <a:solidFill>
                                    <a:srgbClr val="FF0000"/>
                                  </a:solidFill>
                                  <a:latin typeface="Cambria Math" panose="02040503050406030204" pitchFamily="18" charset="0"/>
                                </a:rPr>
                              </m:ctrlPr>
                            </m:fPr>
                            <m:num>
                              <m:r>
                                <a:rPr lang="pt-BR" sz="1400" i="1">
                                  <a:solidFill>
                                    <a:srgbClr val="FF0000"/>
                                  </a:solidFill>
                                  <a:latin typeface="Cambria Math" panose="02040503050406030204" pitchFamily="18" charset="0"/>
                                </a:rPr>
                                <m:t>𝑠</m:t>
                              </m:r>
                            </m:num>
                            <m:den>
                              <m:r>
                                <a:rPr lang="pt-BR" sz="1400" i="1">
                                  <a:solidFill>
                                    <a:srgbClr val="FF0000"/>
                                  </a:solidFill>
                                  <a:latin typeface="Cambria Math" panose="02040503050406030204" pitchFamily="18" charset="0"/>
                                </a:rPr>
                                <m:t>𝑚𝑖𝑛</m:t>
                              </m:r>
                            </m:den>
                          </m:f>
                        </m:e>
                      </m:d>
                      <m:r>
                        <a:rPr lang="pt-BR" sz="1400" i="0">
                          <a:solidFill>
                            <a:srgbClr val="FF0000"/>
                          </a:solidFill>
                          <a:latin typeface="Cambria Math" panose="02040503050406030204" pitchFamily="18" charset="0"/>
                        </a:rPr>
                        <m:t>+3 </m:t>
                      </m:r>
                      <m:r>
                        <a:rPr lang="pt-BR" sz="1400" i="1">
                          <a:solidFill>
                            <a:srgbClr val="FF0000"/>
                          </a:solidFill>
                          <a:latin typeface="Cambria Math" panose="02040503050406030204" pitchFamily="18" charset="0"/>
                        </a:rPr>
                        <m:t>𝑠</m:t>
                      </m:r>
                    </m:oMath>
                  </m:oMathPara>
                </a14:m>
                <a:endParaRPr lang="pt-BR" dirty="0">
                  <a:solidFill>
                    <a:srgbClr val="FF0000"/>
                  </a:solidFill>
                </a:endParaRPr>
              </a:p>
            </p:txBody>
          </p:sp>
        </mc:Choice>
        <mc:Fallback xmlns="">
          <p:sp>
            <p:nvSpPr>
              <p:cNvPr id="54" name="CaixaDeTexto 53">
                <a:extLst>
                  <a:ext uri="{FF2B5EF4-FFF2-40B4-BE49-F238E27FC236}">
                    <a16:creationId xmlns:a16="http://schemas.microsoft.com/office/drawing/2014/main" id="{2148E68F-69F9-4D8F-B3DA-5C406D968FC9}"/>
                  </a:ext>
                </a:extLst>
              </p:cNvPr>
              <p:cNvSpPr txBox="1">
                <a:spLocks noRot="1" noChangeAspect="1" noMove="1" noResize="1" noEditPoints="1" noAdjustHandles="1" noChangeArrowheads="1" noChangeShapeType="1" noTextEdit="1"/>
              </p:cNvSpPr>
              <p:nvPr/>
            </p:nvSpPr>
            <p:spPr>
              <a:xfrm>
                <a:off x="2776537" y="4117856"/>
                <a:ext cx="7115175" cy="576376"/>
              </a:xfrm>
              <a:prstGeom prst="rect">
                <a:avLst/>
              </a:prstGeom>
              <a:blipFill>
                <a:blip r:embed="rId7"/>
                <a:stretch>
                  <a:fillRect/>
                </a:stretch>
              </a:blipFill>
            </p:spPr>
            <p:txBody>
              <a:bodyPr/>
              <a:lstStyle/>
              <a:p>
                <a:r>
                  <a:rPr lang="pt-BR">
                    <a:noFill/>
                  </a:rPr>
                  <a:t> </a:t>
                </a:r>
              </a:p>
            </p:txBody>
          </p:sp>
        </mc:Fallback>
      </mc:AlternateContent>
      <p:sp>
        <p:nvSpPr>
          <p:cNvPr id="55" name="Seta: para a Direita 54">
            <a:extLst>
              <a:ext uri="{FF2B5EF4-FFF2-40B4-BE49-F238E27FC236}">
                <a16:creationId xmlns:a16="http://schemas.microsoft.com/office/drawing/2014/main" id="{180DFE74-22BF-46E3-A51D-8AE63E5504ED}"/>
              </a:ext>
            </a:extLst>
          </p:cNvPr>
          <p:cNvSpPr/>
          <p:nvPr/>
        </p:nvSpPr>
        <p:spPr>
          <a:xfrm>
            <a:off x="9791702" y="4298829"/>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xmlns:a14="http://schemas.microsoft.com/office/drawing/2010/main">
        <mc:Choice Requires="a14">
          <p:sp>
            <p:nvSpPr>
              <p:cNvPr id="56" name="CaixaDeTexto 55">
                <a:extLst>
                  <a:ext uri="{FF2B5EF4-FFF2-40B4-BE49-F238E27FC236}">
                    <a16:creationId xmlns:a16="http://schemas.microsoft.com/office/drawing/2014/main" id="{BE39D82F-B70F-4ACB-B885-F23617F6795A}"/>
                  </a:ext>
                </a:extLst>
              </p:cNvPr>
              <p:cNvSpPr txBox="1"/>
              <p:nvPr/>
            </p:nvSpPr>
            <p:spPr>
              <a:xfrm>
                <a:off x="10229852" y="4233105"/>
                <a:ext cx="1781175"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𝐿𝑢𝑎</m:t>
                          </m:r>
                        </m:sub>
                      </m:sSub>
                      <m:r>
                        <a:rPr lang="pt-BR">
                          <a:latin typeface="Cambria Math" panose="02040503050406030204" pitchFamily="18" charset="0"/>
                        </a:rPr>
                        <m:t>=2.551.443 </m:t>
                      </m:r>
                      <m:r>
                        <a:rPr lang="pt-BR">
                          <a:latin typeface="Cambria Math" panose="02040503050406030204" pitchFamily="18" charset="0"/>
                        </a:rPr>
                        <m:t>𝑠</m:t>
                      </m:r>
                    </m:oMath>
                  </m:oMathPara>
                </a14:m>
                <a:endParaRPr lang="pt-BR" dirty="0"/>
              </a:p>
            </p:txBody>
          </p:sp>
        </mc:Choice>
        <mc:Fallback xmlns="">
          <p:sp>
            <p:nvSpPr>
              <p:cNvPr id="56" name="CaixaDeTexto 55">
                <a:extLst>
                  <a:ext uri="{FF2B5EF4-FFF2-40B4-BE49-F238E27FC236}">
                    <a16:creationId xmlns:a16="http://schemas.microsoft.com/office/drawing/2014/main" id="{BE39D82F-B70F-4ACB-B885-F23617F6795A}"/>
                  </a:ext>
                </a:extLst>
              </p:cNvPr>
              <p:cNvSpPr txBox="1">
                <a:spLocks noRot="1" noChangeAspect="1" noMove="1" noResize="1" noEditPoints="1" noAdjustHandles="1" noChangeArrowheads="1" noChangeShapeType="1" noTextEdit="1"/>
              </p:cNvSpPr>
              <p:nvPr/>
            </p:nvSpPr>
            <p:spPr>
              <a:xfrm>
                <a:off x="10229852" y="4233105"/>
                <a:ext cx="1781175" cy="307777"/>
              </a:xfrm>
              <a:prstGeom prst="rect">
                <a:avLst/>
              </a:prstGeom>
              <a:blipFill>
                <a:blip r:embed="rId8"/>
                <a:stretch>
                  <a:fillRect/>
                </a:stretch>
              </a:blipFill>
            </p:spPr>
            <p:txBody>
              <a:bodyPr/>
              <a:lstStyle/>
              <a:p>
                <a:r>
                  <a:rPr lang="pt-BR">
                    <a:noFill/>
                  </a:rPr>
                  <a:t> </a:t>
                </a:r>
              </a:p>
            </p:txBody>
          </p:sp>
        </mc:Fallback>
      </mc:AlternateContent>
      <p:sp>
        <p:nvSpPr>
          <p:cNvPr id="57" name="CaixaDeTexto 56">
            <a:extLst>
              <a:ext uri="{FF2B5EF4-FFF2-40B4-BE49-F238E27FC236}">
                <a16:creationId xmlns:a16="http://schemas.microsoft.com/office/drawing/2014/main" id="{5A55587B-5597-4E35-865A-6445048EED71}"/>
              </a:ext>
            </a:extLst>
          </p:cNvPr>
          <p:cNvSpPr txBox="1"/>
          <p:nvPr/>
        </p:nvSpPr>
        <p:spPr>
          <a:xfrm>
            <a:off x="184102" y="4989215"/>
            <a:ext cx="2037074"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Calibri" panose="020F0502020204030204" pitchFamily="34" charset="0"/>
              </a:defRPr>
            </a:lvl1pPr>
          </a:lstStyle>
          <a:p>
            <a:r>
              <a:rPr lang="pt-BR" dirty="0"/>
              <a:t>Substituindo os valores:</a:t>
            </a:r>
          </a:p>
        </p:txBody>
      </p:sp>
      <mc:AlternateContent xmlns:mc="http://schemas.openxmlformats.org/markup-compatibility/2006" xmlns:a14="http://schemas.microsoft.com/office/drawing/2010/main">
        <mc:Choice Requires="a14">
          <p:sp>
            <p:nvSpPr>
              <p:cNvPr id="58" name="CaixaDeTexto 57">
                <a:extLst>
                  <a:ext uri="{FF2B5EF4-FFF2-40B4-BE49-F238E27FC236}">
                    <a16:creationId xmlns:a16="http://schemas.microsoft.com/office/drawing/2014/main" id="{00ED8B34-08F1-4ECF-9FD1-881428BCC660}"/>
                  </a:ext>
                </a:extLst>
              </p:cNvPr>
              <p:cNvSpPr txBox="1"/>
              <p:nvPr/>
            </p:nvSpPr>
            <p:spPr>
              <a:xfrm>
                <a:off x="7457501" y="4974494"/>
                <a:ext cx="1419799"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≅92.943,8 </m:t>
                      </m:r>
                      <m:r>
                        <a:rPr lang="pt-BR">
                          <a:latin typeface="Cambria Math" panose="02040503050406030204" pitchFamily="18" charset="0"/>
                        </a:rPr>
                        <m:t>𝑘𝑚</m:t>
                      </m:r>
                    </m:oMath>
                  </m:oMathPara>
                </a14:m>
                <a:endParaRPr lang="pt-BR" dirty="0"/>
              </a:p>
            </p:txBody>
          </p:sp>
        </mc:Choice>
        <mc:Fallback xmlns="">
          <p:sp>
            <p:nvSpPr>
              <p:cNvPr id="58" name="CaixaDeTexto 57">
                <a:extLst>
                  <a:ext uri="{FF2B5EF4-FFF2-40B4-BE49-F238E27FC236}">
                    <a16:creationId xmlns:a16="http://schemas.microsoft.com/office/drawing/2014/main" id="{00ED8B34-08F1-4ECF-9FD1-881428BCC660}"/>
                  </a:ext>
                </a:extLst>
              </p:cNvPr>
              <p:cNvSpPr txBox="1">
                <a:spLocks noRot="1" noChangeAspect="1" noMove="1" noResize="1" noEditPoints="1" noAdjustHandles="1" noChangeArrowheads="1" noChangeShapeType="1" noTextEdit="1"/>
              </p:cNvSpPr>
              <p:nvPr/>
            </p:nvSpPr>
            <p:spPr>
              <a:xfrm>
                <a:off x="7457501" y="4974494"/>
                <a:ext cx="1419799" cy="307777"/>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9" name="CaixaDeTexto 58">
                <a:extLst>
                  <a:ext uri="{FF2B5EF4-FFF2-40B4-BE49-F238E27FC236}">
                    <a16:creationId xmlns:a16="http://schemas.microsoft.com/office/drawing/2014/main" id="{018C4D6E-1BED-4D81-97F3-105D734FB313}"/>
                  </a:ext>
                </a:extLst>
              </p:cNvPr>
              <p:cNvSpPr txBox="1"/>
              <p:nvPr/>
            </p:nvSpPr>
            <p:spPr>
              <a:xfrm>
                <a:off x="2057401" y="4744906"/>
                <a:ext cx="3829048" cy="728854"/>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𝑟</m:t>
                      </m:r>
                      <m:r>
                        <a:rPr lang="pt-BR">
                          <a:latin typeface="Cambria Math" panose="02040503050406030204" pitchFamily="18" charset="0"/>
                        </a:rPr>
                        <m:t>=</m:t>
                      </m:r>
                      <m:rad>
                        <m:radPr>
                          <m:ctrlPr>
                            <a:rPr lang="pt-BR" i="1">
                              <a:latin typeface="Cambria Math" panose="02040503050406030204" pitchFamily="18" charset="0"/>
                            </a:rPr>
                          </m:ctrlPr>
                        </m:radPr>
                        <m:deg>
                          <m:r>
                            <a:rPr lang="pt-BR">
                              <a:latin typeface="Cambria Math" panose="02040503050406030204" pitchFamily="18" charset="0"/>
                            </a:rPr>
                            <m:t>3</m:t>
                          </m:r>
                        </m:deg>
                        <m:e>
                          <m:f>
                            <m:fPr>
                              <m:ctrlPr>
                                <a:rPr lang="pt-BR" i="1">
                                  <a:latin typeface="Cambria Math" panose="02040503050406030204" pitchFamily="18" charset="0"/>
                                </a:rPr>
                              </m:ctrlPr>
                            </m:fPr>
                            <m:num>
                              <m:d>
                                <m:dPr>
                                  <m:ctrlPr>
                                    <a:rPr lang="pt-BR" i="1">
                                      <a:latin typeface="Cambria Math" panose="02040503050406030204" pitchFamily="18" charset="0"/>
                                    </a:rPr>
                                  </m:ctrlPr>
                                </m:dPr>
                                <m:e>
                                  <m:r>
                                    <a:rPr lang="pt-BR">
                                      <a:latin typeface="Cambria Math" panose="02040503050406030204" pitchFamily="18" charset="0"/>
                                    </a:rPr>
                                    <m:t>6,67×</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−11</m:t>
                                      </m:r>
                                    </m:sup>
                                  </m:sSup>
                                </m:e>
                              </m:d>
                              <m:d>
                                <m:dPr>
                                  <m:ctrlPr>
                                    <a:rPr lang="pt-BR" i="1">
                                      <a:latin typeface="Cambria Math" panose="02040503050406030204" pitchFamily="18" charset="0"/>
                                    </a:rPr>
                                  </m:ctrlPr>
                                </m:dPr>
                                <m:e>
                                  <m:r>
                                    <a:rPr lang="pt-BR">
                                      <a:latin typeface="Cambria Math" panose="02040503050406030204" pitchFamily="18" charset="0"/>
                                    </a:rPr>
                                    <m:t>7,30×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22</m:t>
                                      </m:r>
                                    </m:sup>
                                  </m:sSup>
                                </m:e>
                              </m:d>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a:latin typeface="Cambria Math" panose="02040503050406030204" pitchFamily="18" charset="0"/>
                                        </a:rPr>
                                        <m:t>2.551.443</m:t>
                                      </m:r>
                                    </m:e>
                                  </m:d>
                                </m:e>
                                <m:sup>
                                  <m:r>
                                    <a:rPr lang="pt-BR">
                                      <a:latin typeface="Cambria Math" panose="02040503050406030204" pitchFamily="18" charset="0"/>
                                    </a:rPr>
                                    <m:t>2</m:t>
                                  </m:r>
                                </m:sup>
                              </m:sSup>
                            </m:num>
                            <m:den>
                              <m:r>
                                <a:rPr lang="pt-BR">
                                  <a:latin typeface="Cambria Math" panose="02040503050406030204" pitchFamily="18" charset="0"/>
                                </a:rPr>
                                <m:t>4</m:t>
                              </m:r>
                              <m:sSup>
                                <m:sSupPr>
                                  <m:ctrlPr>
                                    <a:rPr lang="pt-BR" i="1">
                                      <a:latin typeface="Cambria Math" panose="02040503050406030204" pitchFamily="18" charset="0"/>
                                    </a:rPr>
                                  </m:ctrlPr>
                                </m:sSupPr>
                                <m:e>
                                  <m:r>
                                    <a:rPr lang="pt-BR">
                                      <a:latin typeface="Cambria Math" panose="02040503050406030204" pitchFamily="18" charset="0"/>
                                    </a:rPr>
                                    <m:t>𝜋</m:t>
                                  </m:r>
                                </m:e>
                                <m:sup>
                                  <m:r>
                                    <a:rPr lang="pt-BR">
                                      <a:latin typeface="Cambria Math" panose="02040503050406030204" pitchFamily="18" charset="0"/>
                                    </a:rPr>
                                    <m:t>2</m:t>
                                  </m:r>
                                </m:sup>
                              </m:sSup>
                            </m:den>
                          </m:f>
                        </m:e>
                      </m:rad>
                    </m:oMath>
                  </m:oMathPara>
                </a14:m>
                <a:endParaRPr lang="pt-BR" dirty="0"/>
              </a:p>
            </p:txBody>
          </p:sp>
        </mc:Choice>
        <mc:Fallback xmlns="">
          <p:sp>
            <p:nvSpPr>
              <p:cNvPr id="59" name="CaixaDeTexto 58">
                <a:extLst>
                  <a:ext uri="{FF2B5EF4-FFF2-40B4-BE49-F238E27FC236}">
                    <a16:creationId xmlns:a16="http://schemas.microsoft.com/office/drawing/2014/main" id="{018C4D6E-1BED-4D81-97F3-105D734FB313}"/>
                  </a:ext>
                </a:extLst>
              </p:cNvPr>
              <p:cNvSpPr txBox="1">
                <a:spLocks noRot="1" noChangeAspect="1" noMove="1" noResize="1" noEditPoints="1" noAdjustHandles="1" noChangeArrowheads="1" noChangeShapeType="1" noTextEdit="1"/>
              </p:cNvSpPr>
              <p:nvPr/>
            </p:nvSpPr>
            <p:spPr>
              <a:xfrm>
                <a:off x="2057401" y="4744906"/>
                <a:ext cx="3829048" cy="728854"/>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0" name="CaixaDeTexto 59">
                <a:extLst>
                  <a:ext uri="{FF2B5EF4-FFF2-40B4-BE49-F238E27FC236}">
                    <a16:creationId xmlns:a16="http://schemas.microsoft.com/office/drawing/2014/main" id="{07699E89-C0BB-4239-A562-EAF402B6A796}"/>
                  </a:ext>
                </a:extLst>
              </p:cNvPr>
              <p:cNvSpPr txBox="1"/>
              <p:nvPr/>
            </p:nvSpPr>
            <p:spPr>
              <a:xfrm>
                <a:off x="5799138" y="4974494"/>
                <a:ext cx="1820862"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≅92.943.758,9 </m:t>
                      </m:r>
                      <m:r>
                        <a:rPr lang="pt-BR">
                          <a:latin typeface="Cambria Math" panose="02040503050406030204" pitchFamily="18" charset="0"/>
                        </a:rPr>
                        <m:t>𝑚</m:t>
                      </m:r>
                    </m:oMath>
                  </m:oMathPara>
                </a14:m>
                <a:endParaRPr lang="pt-BR" dirty="0"/>
              </a:p>
            </p:txBody>
          </p:sp>
        </mc:Choice>
        <mc:Fallback xmlns="">
          <p:sp>
            <p:nvSpPr>
              <p:cNvPr id="60" name="CaixaDeTexto 59">
                <a:extLst>
                  <a:ext uri="{FF2B5EF4-FFF2-40B4-BE49-F238E27FC236}">
                    <a16:creationId xmlns:a16="http://schemas.microsoft.com/office/drawing/2014/main" id="{07699E89-C0BB-4239-A562-EAF402B6A796}"/>
                  </a:ext>
                </a:extLst>
              </p:cNvPr>
              <p:cNvSpPr txBox="1">
                <a:spLocks noRot="1" noChangeAspect="1" noMove="1" noResize="1" noEditPoints="1" noAdjustHandles="1" noChangeArrowheads="1" noChangeShapeType="1" noTextEdit="1"/>
              </p:cNvSpPr>
              <p:nvPr/>
            </p:nvSpPr>
            <p:spPr>
              <a:xfrm>
                <a:off x="5799138" y="4974494"/>
                <a:ext cx="1820862" cy="307777"/>
              </a:xfrm>
              <a:prstGeom prst="rect">
                <a:avLst/>
              </a:prstGeom>
              <a:blipFill>
                <a:blip r:embed="rId11"/>
                <a:stretch>
                  <a:fillRect/>
                </a:stretch>
              </a:blipFill>
            </p:spPr>
            <p:txBody>
              <a:bodyPr/>
              <a:lstStyle/>
              <a:p>
                <a:r>
                  <a:rPr lang="pt-BR">
                    <a:noFill/>
                  </a:rPr>
                  <a:t> </a:t>
                </a:r>
              </a:p>
            </p:txBody>
          </p:sp>
        </mc:Fallback>
      </mc:AlternateContent>
      <p:sp>
        <p:nvSpPr>
          <p:cNvPr id="61" name="CaixaDeTexto 60">
            <a:extLst>
              <a:ext uri="{FF2B5EF4-FFF2-40B4-BE49-F238E27FC236}">
                <a16:creationId xmlns:a16="http://schemas.microsoft.com/office/drawing/2014/main" id="{3385C967-A948-4167-A776-CA94191CD2AF}"/>
              </a:ext>
            </a:extLst>
          </p:cNvPr>
          <p:cNvSpPr txBox="1"/>
          <p:nvPr/>
        </p:nvSpPr>
        <p:spPr>
          <a:xfrm>
            <a:off x="165052" y="5546174"/>
            <a:ext cx="7150148"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Calibri" panose="020F0502020204030204" pitchFamily="34" charset="0"/>
              </a:defRPr>
            </a:lvl1pPr>
          </a:lstStyle>
          <a:p>
            <a:r>
              <a:rPr lang="pt-BR" dirty="0"/>
              <a:t>Esta é a distância até o centro da Lua, portanto a altura h de um satélite </a:t>
            </a:r>
            <a:r>
              <a:rPr lang="pt-BR" dirty="0" err="1"/>
              <a:t>selenoestacionário</a:t>
            </a:r>
            <a:r>
              <a:rPr lang="pt-BR" dirty="0"/>
              <a:t> será:</a:t>
            </a:r>
          </a:p>
        </p:txBody>
      </p:sp>
      <mc:AlternateContent xmlns:mc="http://schemas.openxmlformats.org/markup-compatibility/2006" xmlns:a14="http://schemas.microsoft.com/office/drawing/2010/main">
        <mc:Choice Requires="a14">
          <p:sp>
            <p:nvSpPr>
              <p:cNvPr id="63" name="CaixaDeTexto 62">
                <a:extLst>
                  <a:ext uri="{FF2B5EF4-FFF2-40B4-BE49-F238E27FC236}">
                    <a16:creationId xmlns:a16="http://schemas.microsoft.com/office/drawing/2014/main" id="{C8B01F80-0564-47BD-A3D3-28569BC7B8D8}"/>
                  </a:ext>
                </a:extLst>
              </p:cNvPr>
              <p:cNvSpPr txBox="1"/>
              <p:nvPr/>
            </p:nvSpPr>
            <p:spPr>
              <a:xfrm>
                <a:off x="6877050" y="5969488"/>
                <a:ext cx="14859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0" smtClean="0">
                          <a:solidFill>
                            <a:srgbClr val="FF0000"/>
                          </a:solidFill>
                          <a:latin typeface="Cambria Math" panose="02040503050406030204" pitchFamily="18" charset="0"/>
                        </a:rPr>
                        <m:t>≈91 </m:t>
                      </m:r>
                      <m:r>
                        <a:rPr lang="pt-BR" i="1">
                          <a:solidFill>
                            <a:srgbClr val="FF0000"/>
                          </a:solidFill>
                          <a:latin typeface="Cambria Math" panose="02040503050406030204" pitchFamily="18" charset="0"/>
                        </a:rPr>
                        <m:t>𝑚𝑖𝑙</m:t>
                      </m:r>
                      <m:r>
                        <a:rPr lang="pt-BR" i="0">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63" name="CaixaDeTexto 62">
                <a:extLst>
                  <a:ext uri="{FF2B5EF4-FFF2-40B4-BE49-F238E27FC236}">
                    <a16:creationId xmlns:a16="http://schemas.microsoft.com/office/drawing/2014/main" id="{C8B01F80-0564-47BD-A3D3-28569BC7B8D8}"/>
                  </a:ext>
                </a:extLst>
              </p:cNvPr>
              <p:cNvSpPr txBox="1">
                <a:spLocks noRot="1" noChangeAspect="1" noMove="1" noResize="1" noEditPoints="1" noAdjustHandles="1" noChangeArrowheads="1" noChangeShapeType="1" noTextEdit="1"/>
              </p:cNvSpPr>
              <p:nvPr/>
            </p:nvSpPr>
            <p:spPr>
              <a:xfrm>
                <a:off x="6877050" y="5969488"/>
                <a:ext cx="1485900" cy="36933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0" name="CaixaDeTexto 69">
                <a:extLst>
                  <a:ext uri="{FF2B5EF4-FFF2-40B4-BE49-F238E27FC236}">
                    <a16:creationId xmlns:a16="http://schemas.microsoft.com/office/drawing/2014/main" id="{CA65BF68-F14D-43EF-9928-775E51E93D81}"/>
                  </a:ext>
                </a:extLst>
              </p:cNvPr>
              <p:cNvSpPr txBox="1"/>
              <p:nvPr/>
            </p:nvSpPr>
            <p:spPr>
              <a:xfrm>
                <a:off x="1041064" y="6000266"/>
                <a:ext cx="1485900"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h</m:t>
                      </m:r>
                      <m:r>
                        <a:rPr lang="pt-BR">
                          <a:latin typeface="Cambria Math" panose="02040503050406030204" pitchFamily="18" charset="0"/>
                        </a:rPr>
                        <m:t>=</m:t>
                      </m:r>
                      <m:r>
                        <a:rPr lang="pt-BR">
                          <a:latin typeface="Cambria Math" panose="02040503050406030204" pitchFamily="18" charset="0"/>
                        </a:rPr>
                        <m:t>𝑟</m:t>
                      </m:r>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𝑟</m:t>
                          </m:r>
                        </m:e>
                        <m:sub>
                          <m:r>
                            <a:rPr lang="pt-BR">
                              <a:latin typeface="Cambria Math" panose="02040503050406030204" pitchFamily="18" charset="0"/>
                            </a:rPr>
                            <m:t>𝐿𝑢𝑎</m:t>
                          </m:r>
                        </m:sub>
                      </m:sSub>
                    </m:oMath>
                  </m:oMathPara>
                </a14:m>
                <a:endParaRPr lang="pt-BR" dirty="0"/>
              </a:p>
            </p:txBody>
          </p:sp>
        </mc:Choice>
        <mc:Fallback xmlns="">
          <p:sp>
            <p:nvSpPr>
              <p:cNvPr id="70" name="CaixaDeTexto 69">
                <a:extLst>
                  <a:ext uri="{FF2B5EF4-FFF2-40B4-BE49-F238E27FC236}">
                    <a16:creationId xmlns:a16="http://schemas.microsoft.com/office/drawing/2014/main" id="{CA65BF68-F14D-43EF-9928-775E51E93D81}"/>
                  </a:ext>
                </a:extLst>
              </p:cNvPr>
              <p:cNvSpPr txBox="1">
                <a:spLocks noRot="1" noChangeAspect="1" noMove="1" noResize="1" noEditPoints="1" noAdjustHandles="1" noChangeArrowheads="1" noChangeShapeType="1" noTextEdit="1"/>
              </p:cNvSpPr>
              <p:nvPr/>
            </p:nvSpPr>
            <p:spPr>
              <a:xfrm>
                <a:off x="1041064" y="6000266"/>
                <a:ext cx="1485900" cy="307777"/>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1" name="CaixaDeTexto 70">
                <a:extLst>
                  <a:ext uri="{FF2B5EF4-FFF2-40B4-BE49-F238E27FC236}">
                    <a16:creationId xmlns:a16="http://schemas.microsoft.com/office/drawing/2014/main" id="{14B92CD6-1517-4572-91FD-FECBE8B5617A}"/>
                  </a:ext>
                </a:extLst>
              </p:cNvPr>
              <p:cNvSpPr txBox="1"/>
              <p:nvPr/>
            </p:nvSpPr>
            <p:spPr>
              <a:xfrm>
                <a:off x="1933575" y="6000266"/>
                <a:ext cx="3048000"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=92.943,8 </m:t>
                      </m:r>
                      <m:r>
                        <a:rPr lang="pt-BR">
                          <a:latin typeface="Cambria Math" panose="02040503050406030204" pitchFamily="18" charset="0"/>
                        </a:rPr>
                        <m:t>𝑘𝑚</m:t>
                      </m:r>
                      <m:r>
                        <a:rPr lang="pt-BR">
                          <a:latin typeface="Cambria Math" panose="02040503050406030204" pitchFamily="18" charset="0"/>
                        </a:rPr>
                        <m:t>−1738 </m:t>
                      </m:r>
                      <m:r>
                        <a:rPr lang="pt-BR">
                          <a:latin typeface="Cambria Math" panose="02040503050406030204" pitchFamily="18" charset="0"/>
                        </a:rPr>
                        <m:t>𝑘𝑚</m:t>
                      </m:r>
                    </m:oMath>
                  </m:oMathPara>
                </a14:m>
                <a:endParaRPr lang="pt-BR" dirty="0"/>
              </a:p>
            </p:txBody>
          </p:sp>
        </mc:Choice>
        <mc:Fallback xmlns="">
          <p:sp>
            <p:nvSpPr>
              <p:cNvPr id="71" name="CaixaDeTexto 70">
                <a:extLst>
                  <a:ext uri="{FF2B5EF4-FFF2-40B4-BE49-F238E27FC236}">
                    <a16:creationId xmlns:a16="http://schemas.microsoft.com/office/drawing/2014/main" id="{14B92CD6-1517-4572-91FD-FECBE8B5617A}"/>
                  </a:ext>
                </a:extLst>
              </p:cNvPr>
              <p:cNvSpPr txBox="1">
                <a:spLocks noRot="1" noChangeAspect="1" noMove="1" noResize="1" noEditPoints="1" noAdjustHandles="1" noChangeArrowheads="1" noChangeShapeType="1" noTextEdit="1"/>
              </p:cNvSpPr>
              <p:nvPr/>
            </p:nvSpPr>
            <p:spPr>
              <a:xfrm>
                <a:off x="1933575" y="6000266"/>
                <a:ext cx="3048000" cy="307777"/>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2" name="CaixaDeTexto 71">
                <a:extLst>
                  <a:ext uri="{FF2B5EF4-FFF2-40B4-BE49-F238E27FC236}">
                    <a16:creationId xmlns:a16="http://schemas.microsoft.com/office/drawing/2014/main" id="{720649BF-995D-422B-9CFD-30669132AD79}"/>
                  </a:ext>
                </a:extLst>
              </p:cNvPr>
              <p:cNvSpPr txBox="1"/>
              <p:nvPr/>
            </p:nvSpPr>
            <p:spPr>
              <a:xfrm>
                <a:off x="5066726" y="6000266"/>
                <a:ext cx="2047873"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h</m:t>
                      </m:r>
                      <m:r>
                        <a:rPr lang="pt-BR">
                          <a:latin typeface="Cambria Math" panose="02040503050406030204" pitchFamily="18" charset="0"/>
                        </a:rPr>
                        <m:t>=91.205,8 </m:t>
                      </m:r>
                      <m:r>
                        <a:rPr lang="pt-BR">
                          <a:latin typeface="Cambria Math" panose="02040503050406030204" pitchFamily="18" charset="0"/>
                        </a:rPr>
                        <m:t>𝑘𝑚</m:t>
                      </m:r>
                    </m:oMath>
                  </m:oMathPara>
                </a14:m>
                <a:endParaRPr lang="pt-BR" dirty="0"/>
              </a:p>
            </p:txBody>
          </p:sp>
        </mc:Choice>
        <mc:Fallback xmlns="">
          <p:sp>
            <p:nvSpPr>
              <p:cNvPr id="72" name="CaixaDeTexto 71">
                <a:extLst>
                  <a:ext uri="{FF2B5EF4-FFF2-40B4-BE49-F238E27FC236}">
                    <a16:creationId xmlns:a16="http://schemas.microsoft.com/office/drawing/2014/main" id="{720649BF-995D-422B-9CFD-30669132AD79}"/>
                  </a:ext>
                </a:extLst>
              </p:cNvPr>
              <p:cNvSpPr txBox="1">
                <a:spLocks noRot="1" noChangeAspect="1" noMove="1" noResize="1" noEditPoints="1" noAdjustHandles="1" noChangeArrowheads="1" noChangeShapeType="1" noTextEdit="1"/>
              </p:cNvSpPr>
              <p:nvPr/>
            </p:nvSpPr>
            <p:spPr>
              <a:xfrm>
                <a:off x="5066726" y="6000266"/>
                <a:ext cx="2047873" cy="307777"/>
              </a:xfrm>
              <a:prstGeom prst="rect">
                <a:avLst/>
              </a:prstGeom>
              <a:blipFill>
                <a:blip r:embed="rId15"/>
                <a:stretch>
                  <a:fillRect/>
                </a:stretch>
              </a:blipFill>
            </p:spPr>
            <p:txBody>
              <a:bodyPr/>
              <a:lstStyle/>
              <a:p>
                <a:r>
                  <a:rPr lang="pt-BR">
                    <a:noFill/>
                  </a:rPr>
                  <a:t> </a:t>
                </a:r>
              </a:p>
            </p:txBody>
          </p:sp>
        </mc:Fallback>
      </mc:AlternateContent>
      <p:sp>
        <p:nvSpPr>
          <p:cNvPr id="73" name="Seta: para a Direita 72">
            <a:extLst>
              <a:ext uri="{FF2B5EF4-FFF2-40B4-BE49-F238E27FC236}">
                <a16:creationId xmlns:a16="http://schemas.microsoft.com/office/drawing/2014/main" id="{226E7C8B-F80B-46C6-8EA2-B2F636D08963}"/>
              </a:ext>
            </a:extLst>
          </p:cNvPr>
          <p:cNvSpPr/>
          <p:nvPr/>
        </p:nvSpPr>
        <p:spPr>
          <a:xfrm>
            <a:off x="4724400" y="6046939"/>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4" name="Retângulo 73">
            <a:extLst>
              <a:ext uri="{FF2B5EF4-FFF2-40B4-BE49-F238E27FC236}">
                <a16:creationId xmlns:a16="http://schemas.microsoft.com/office/drawing/2014/main" id="{102DA9E7-E021-4118-B7DD-707AFEF29DC0}"/>
              </a:ext>
            </a:extLst>
          </p:cNvPr>
          <p:cNvSpPr/>
          <p:nvPr/>
        </p:nvSpPr>
        <p:spPr>
          <a:xfrm>
            <a:off x="6895464" y="5877668"/>
            <a:ext cx="1467485" cy="552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5" name="Agrupar 74">
            <a:extLst>
              <a:ext uri="{FF2B5EF4-FFF2-40B4-BE49-F238E27FC236}">
                <a16:creationId xmlns:a16="http://schemas.microsoft.com/office/drawing/2014/main" id="{417D89BF-F7A4-4EB5-9F11-6E75C3F8C6D0}"/>
              </a:ext>
            </a:extLst>
          </p:cNvPr>
          <p:cNvGrpSpPr/>
          <p:nvPr/>
        </p:nvGrpSpPr>
        <p:grpSpPr>
          <a:xfrm>
            <a:off x="136477" y="1895224"/>
            <a:ext cx="264405" cy="308472"/>
            <a:chOff x="4968607" y="1564395"/>
            <a:chExt cx="264405" cy="308472"/>
          </a:xfrm>
        </p:grpSpPr>
        <p:cxnSp>
          <p:nvCxnSpPr>
            <p:cNvPr id="76" name="Conector reto 75">
              <a:extLst>
                <a:ext uri="{FF2B5EF4-FFF2-40B4-BE49-F238E27FC236}">
                  <a16:creationId xmlns:a16="http://schemas.microsoft.com/office/drawing/2014/main" id="{893D0338-6BE3-45ED-B33B-72F0B4E33D28}"/>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Conector reto 76">
              <a:extLst>
                <a:ext uri="{FF2B5EF4-FFF2-40B4-BE49-F238E27FC236}">
                  <a16:creationId xmlns:a16="http://schemas.microsoft.com/office/drawing/2014/main" id="{549FC4BC-A447-4439-9151-0A286D6DCABB}"/>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78" name="CaixaDeTexto 77">
            <a:extLst>
              <a:ext uri="{FF2B5EF4-FFF2-40B4-BE49-F238E27FC236}">
                <a16:creationId xmlns:a16="http://schemas.microsoft.com/office/drawing/2014/main" id="{24C39036-9237-4BBF-A145-96F516DAB275}"/>
              </a:ext>
            </a:extLst>
          </p:cNvPr>
          <p:cNvSpPr txBox="1"/>
          <p:nvPr/>
        </p:nvSpPr>
        <p:spPr>
          <a:xfrm>
            <a:off x="6539693" y="6431466"/>
            <a:ext cx="2160614" cy="281231"/>
          </a:xfrm>
          <a:prstGeom prst="rect">
            <a:avLst/>
          </a:prstGeom>
          <a:noFill/>
        </p:spPr>
        <p:txBody>
          <a:bodyPr wrap="square">
            <a:spAutoFit/>
          </a:bodyPr>
          <a:lstStyle/>
          <a:p>
            <a:pPr algn="just">
              <a:lnSpc>
                <a:spcPct val="107000"/>
              </a:lnSpc>
              <a:spcAft>
                <a:spcPts val="800"/>
              </a:spcAft>
            </a:pPr>
            <a:r>
              <a:rPr lang="pt-BR"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Resposta: a) cerca de 91 mil km</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9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wheel(1)">
                                      <p:cBhvr>
                                        <p:cTn id="93" dur="2000"/>
                                        <p:tgtEl>
                                          <p:spTgt spid="7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P spid="34" grpId="0"/>
      <p:bldP spid="37" grpId="0"/>
      <p:bldP spid="41" grpId="0"/>
      <p:bldP spid="43" grpId="0"/>
      <p:bldP spid="45" grpId="0" animBg="1"/>
      <p:bldP spid="47" grpId="0" animBg="1"/>
      <p:bldP spid="49" grpId="0" animBg="1"/>
      <p:bldP spid="50" grpId="0"/>
      <p:bldP spid="54" grpId="0"/>
      <p:bldP spid="55" grpId="0" animBg="1"/>
      <p:bldP spid="56" grpId="0"/>
      <p:bldP spid="57" grpId="0"/>
      <p:bldP spid="58" grpId="0"/>
      <p:bldP spid="59" grpId="0"/>
      <p:bldP spid="60" grpId="0"/>
      <p:bldP spid="61" grpId="0"/>
      <p:bldP spid="63" grpId="0"/>
      <p:bldP spid="70" grpId="0"/>
      <p:bldP spid="71" grpId="0"/>
      <p:bldP spid="72" grpId="0"/>
      <p:bldP spid="73" grpId="0" animBg="1"/>
      <p:bldP spid="74" grpId="0" animBg="1"/>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04583" y="123499"/>
            <a:ext cx="9144000" cy="10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r>
              <a:rPr lang="pt-BR" sz="1400" dirty="0">
                <a:effectLst/>
                <a:latin typeface="Calibri" panose="020F0502020204030204" pitchFamily="34" charset="0"/>
                <a:ea typeface="Calibri" panose="020F0502020204030204" pitchFamily="34" charset="0"/>
                <a:cs typeface="Times New Roman" panose="02020603050405020304" pitchFamily="18" charset="0"/>
              </a:rPr>
              <a:t> No dia 24/11/2021 a NASA lançou a espaçonave DART (acrônimo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Double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Redirection</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Test</a:t>
            </a:r>
            <a:r>
              <a:rPr lang="pt-BR" sz="1400" dirty="0">
                <a:effectLst/>
                <a:latin typeface="Calibri" panose="020F0502020204030204" pitchFamily="34" charset="0"/>
                <a:ea typeface="Calibri" panose="020F0502020204030204" pitchFamily="34" charset="0"/>
                <a:cs typeface="Times New Roman" panose="02020603050405020304" pitchFamily="18" charset="0"/>
              </a:rPr>
              <a:t>) com o objetivo de colidir com a lua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Dimorphos</a:t>
            </a:r>
            <a:r>
              <a:rPr lang="pt-BR" sz="1400" dirty="0">
                <a:effectLst/>
                <a:latin typeface="Calibri" panose="020F0502020204030204" pitchFamily="34" charset="0"/>
                <a:ea typeface="Calibri" panose="020F0502020204030204" pitchFamily="34" charset="0"/>
                <a:cs typeface="Times New Roman" panose="02020603050405020304" pitchFamily="18" charset="0"/>
              </a:rPr>
              <a:t>, do asteroide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em 28/09/2022. A órbita 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tem uma excentricidade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t>
            </a:r>
            <a:r>
              <a:rPr lang="pt-BR" sz="1400" dirty="0">
                <a:effectLst/>
                <a:latin typeface="Calibri" panose="020F0502020204030204" pitchFamily="34" charset="0"/>
                <a:ea typeface="Calibri" panose="020F0502020204030204" pitchFamily="34" charset="0"/>
                <a:cs typeface="Times New Roman" panose="02020603050405020304" pitchFamily="18" charset="0"/>
              </a:rPr>
              <a:t> = 0,384 e possui um semieixo maior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 1,644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ua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que o torna um NEA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Near</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-Earth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dirty="0">
                <a:effectLst/>
                <a:latin typeface="Calibri" panose="020F0502020204030204" pitchFamily="34" charset="0"/>
                <a:ea typeface="Calibri" panose="020F0502020204030204" pitchFamily="34" charset="0"/>
                <a:cs typeface="Times New Roman" panose="02020603050405020304" pitchFamily="18" charset="0"/>
              </a:rPr>
              <a:t>), que são asteroides com potencial de colisão com a Terra.</a:t>
            </a:r>
          </a:p>
        </p:txBody>
      </p:sp>
      <p:pic>
        <p:nvPicPr>
          <p:cNvPr id="21" name="Imagem 20" descr="DART">
            <a:extLst>
              <a:ext uri="{FF2B5EF4-FFF2-40B4-BE49-F238E27FC236}">
                <a16:creationId xmlns:a16="http://schemas.microsoft.com/office/drawing/2014/main" id="{04B57487-2E38-4F03-A824-8E404B6F38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1623" y="1109692"/>
            <a:ext cx="4666960" cy="2625165"/>
          </a:xfrm>
          <a:prstGeom prst="rect">
            <a:avLst/>
          </a:prstGeom>
          <a:noFill/>
          <a:ln>
            <a:noFill/>
          </a:ln>
        </p:spPr>
      </p:pic>
      <p:sp>
        <p:nvSpPr>
          <p:cNvPr id="23" name="CaixaDeTexto 22">
            <a:extLst>
              <a:ext uri="{FF2B5EF4-FFF2-40B4-BE49-F238E27FC236}">
                <a16:creationId xmlns:a16="http://schemas.microsoft.com/office/drawing/2014/main" id="{C71D5BD0-DFA6-4978-A967-7A0A02EC0C97}"/>
              </a:ext>
            </a:extLst>
          </p:cNvPr>
          <p:cNvSpPr txBox="1"/>
          <p:nvPr/>
        </p:nvSpPr>
        <p:spPr>
          <a:xfrm>
            <a:off x="104583" y="1109692"/>
            <a:ext cx="4324542" cy="146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partir de observações fotométricas, determinou-se que </a:t>
            </a:r>
            <a:r>
              <a:rPr lang="pt-BR" dirty="0" err="1"/>
              <a:t>Didymos</a:t>
            </a:r>
            <a:r>
              <a:rPr lang="pt-BR" dirty="0"/>
              <a:t> possui um diâmetro médio de 780 m enquanto </a:t>
            </a:r>
            <a:r>
              <a:rPr lang="pt-BR" dirty="0" err="1"/>
              <a:t>Dimorphos</a:t>
            </a:r>
            <a:r>
              <a:rPr lang="pt-BR" dirty="0"/>
              <a:t>, de 4,8 milhões de toneladas, tem apenas 160 m, com uma órbita quase circular de 1,19 km de raio. A massa total do sistema é estimada em 528 milhões de toneladas.</a:t>
            </a:r>
          </a:p>
        </p:txBody>
      </p:sp>
      <p:sp>
        <p:nvSpPr>
          <p:cNvPr id="25" name="CaixaDeTexto 24">
            <a:extLst>
              <a:ext uri="{FF2B5EF4-FFF2-40B4-BE49-F238E27FC236}">
                <a16:creationId xmlns:a16="http://schemas.microsoft.com/office/drawing/2014/main" id="{82BFDE18-8AB0-4AA4-A3E3-0900C07F6170}"/>
              </a:ext>
            </a:extLst>
          </p:cNvPr>
          <p:cNvSpPr txBox="1"/>
          <p:nvPr/>
        </p:nvSpPr>
        <p:spPr>
          <a:xfrm>
            <a:off x="104583" y="2547383"/>
            <a:ext cx="4367213" cy="192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DART, com seus 550 kg finais, deverá colidir frontalmente com </a:t>
            </a:r>
            <a:r>
              <a:rPr lang="pt-BR" dirty="0" err="1"/>
              <a:t>Dimorphos</a:t>
            </a:r>
            <a:r>
              <a:rPr lang="pt-BR" dirty="0"/>
              <a:t> a uma velocidade de 6,6 km/s (isto é, o vetor velocidade de DART terá mesma direção e sentido oposto ao do vetor velocidade tangencial de </a:t>
            </a:r>
            <a:r>
              <a:rPr lang="pt-BR" dirty="0" err="1"/>
              <a:t>Dimorphos</a:t>
            </a:r>
            <a:r>
              <a:rPr lang="pt-BR" dirty="0"/>
              <a:t>). Esse método é conhecido como “impacto cinético” e o impacto deverá causar certa mudança no movimento de </a:t>
            </a:r>
            <a:r>
              <a:rPr lang="pt-BR" dirty="0" err="1"/>
              <a:t>Dimorphos</a:t>
            </a:r>
            <a:r>
              <a:rPr lang="pt-BR" dirty="0"/>
              <a:t>, o que poderá ser medida por telescópios em solo.</a:t>
            </a:r>
          </a:p>
        </p:txBody>
      </p:sp>
      <p:sp>
        <p:nvSpPr>
          <p:cNvPr id="27" name="CaixaDeTexto 26">
            <a:extLst>
              <a:ext uri="{FF2B5EF4-FFF2-40B4-BE49-F238E27FC236}">
                <a16:creationId xmlns:a16="http://schemas.microsoft.com/office/drawing/2014/main" id="{383A9680-A7D1-4F01-88B1-A8DC0711E499}"/>
              </a:ext>
            </a:extLst>
          </p:cNvPr>
          <p:cNvSpPr txBox="1"/>
          <p:nvPr/>
        </p:nvSpPr>
        <p:spPr>
          <a:xfrm>
            <a:off x="5662565" y="3734857"/>
            <a:ext cx="2505075" cy="265457"/>
          </a:xfrm>
          <a:prstGeom prst="rect">
            <a:avLst/>
          </a:prstGeom>
          <a:noFill/>
        </p:spPr>
        <p:txBody>
          <a:bodyPr wrap="square">
            <a:spAutoFit/>
          </a:bodyPr>
          <a:lstStyle/>
          <a:p>
            <a:pPr algn="ctr">
              <a:lnSpc>
                <a:spcPct val="107000"/>
              </a:lnSpc>
              <a:spcAft>
                <a:spcPts val="80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Imagem: NASA/JOHNS HOPKINS APL</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CaixaDeTexto 32">
            <a:extLst>
              <a:ext uri="{FF2B5EF4-FFF2-40B4-BE49-F238E27FC236}">
                <a16:creationId xmlns:a16="http://schemas.microsoft.com/office/drawing/2014/main" id="{4A4BD580-7470-4734-8F18-8BBCD2024E00}"/>
              </a:ext>
            </a:extLst>
          </p:cNvPr>
          <p:cNvSpPr txBox="1"/>
          <p:nvPr/>
        </p:nvSpPr>
        <p:spPr>
          <a:xfrm>
            <a:off x="104583" y="4473616"/>
            <a:ext cx="11982834" cy="220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dirty="0"/>
              <a:t>Com as informações dadas acima, responda se V (Verdadeiro) ou F (Falso) a cada uma das afirmações a seguir:</a:t>
            </a:r>
          </a:p>
          <a:p>
            <a:pPr algn="l"/>
            <a:r>
              <a:rPr lang="pt-BR" dirty="0"/>
              <a:t>(    ) Com um período orbital de 770 dias, o período sinódico de </a:t>
            </a:r>
            <a:r>
              <a:rPr lang="pt-BR" dirty="0" err="1"/>
              <a:t>Didymos</a:t>
            </a:r>
            <a:r>
              <a:rPr lang="pt-BR" dirty="0"/>
              <a:t> com a Terra é de aproximadamente 695 dias.</a:t>
            </a:r>
          </a:p>
          <a:p>
            <a:pPr algn="l"/>
            <a:r>
              <a:rPr lang="pt-BR" dirty="0"/>
              <a:t>(    ) A energia cinética liberada no impacto da DART com </a:t>
            </a:r>
            <a:r>
              <a:rPr lang="pt-BR" dirty="0" err="1"/>
              <a:t>Dimorphos</a:t>
            </a:r>
            <a:r>
              <a:rPr lang="pt-BR" dirty="0"/>
              <a:t> é da ordem de 3 </a:t>
            </a:r>
            <a:r>
              <a:rPr lang="pt-BR" dirty="0" err="1"/>
              <a:t>kilotons</a:t>
            </a:r>
            <a:r>
              <a:rPr lang="pt-BR" dirty="0"/>
              <a:t>. (1 </a:t>
            </a:r>
            <a:r>
              <a:rPr lang="pt-BR" dirty="0" err="1"/>
              <a:t>kiloton</a:t>
            </a:r>
            <a:r>
              <a:rPr lang="pt-BR" dirty="0"/>
              <a:t> = 4,184 </a:t>
            </a:r>
            <a:r>
              <a:rPr lang="pt-BR" dirty="0" err="1"/>
              <a:t>Gigajoules</a:t>
            </a:r>
            <a:r>
              <a:rPr lang="pt-BR" dirty="0"/>
              <a:t>).</a:t>
            </a:r>
          </a:p>
          <a:p>
            <a:pPr algn="l"/>
            <a:r>
              <a:rPr lang="pt-BR" dirty="0"/>
              <a:t>(    ) </a:t>
            </a:r>
            <a:r>
              <a:rPr lang="pt-BR" strike="sngStrike" dirty="0"/>
              <a:t>Apesar de ser um NEA, o asteroide (65803) </a:t>
            </a:r>
            <a:r>
              <a:rPr lang="pt-BR" strike="sngStrike" dirty="0" err="1"/>
              <a:t>Didymo</a:t>
            </a:r>
            <a:r>
              <a:rPr lang="pt-BR" strike="sngStrike" dirty="0"/>
              <a:t> não cruza, efetivamente, a órbita da Terra</a:t>
            </a:r>
            <a:r>
              <a:rPr lang="pt-BR" dirty="0"/>
              <a:t>. </a:t>
            </a:r>
          </a:p>
          <a:p>
            <a:pPr algn="l"/>
            <a:r>
              <a:rPr lang="pt-BR" dirty="0"/>
              <a:t>(    ) Antes da colisão o centro de massa do sistema </a:t>
            </a:r>
            <a:r>
              <a:rPr lang="pt-BR" dirty="0" err="1"/>
              <a:t>Didymos-Dimorphos</a:t>
            </a:r>
            <a:r>
              <a:rPr lang="pt-BR" dirty="0"/>
              <a:t> ficava a apenas 10,8 metros abaixo da superfície média de </a:t>
            </a:r>
            <a:r>
              <a:rPr lang="pt-BR" dirty="0" err="1"/>
              <a:t>Didymos</a:t>
            </a:r>
            <a:r>
              <a:rPr lang="pt-BR" dirty="0"/>
              <a:t>, considerando-o como uma esfera perfeita. </a:t>
            </a:r>
          </a:p>
          <a:p>
            <a:pPr algn="l"/>
            <a:r>
              <a:rPr lang="pt-BR" dirty="0"/>
              <a:t>(    ) Após a colisão com a DART a órbita de </a:t>
            </a:r>
            <a:r>
              <a:rPr lang="pt-BR" dirty="0" err="1"/>
              <a:t>Dimorphos</a:t>
            </a:r>
            <a:r>
              <a:rPr lang="pt-BR" dirty="0"/>
              <a:t>, considerada circular, terá seu período orbital ligeiramente aumentado.</a:t>
            </a:r>
          </a:p>
        </p:txBody>
      </p:sp>
      <p:sp>
        <p:nvSpPr>
          <p:cNvPr id="9" name="CaixaDeTexto 8">
            <a:extLst>
              <a:ext uri="{FF2B5EF4-FFF2-40B4-BE49-F238E27FC236}">
                <a16:creationId xmlns:a16="http://schemas.microsoft.com/office/drawing/2014/main" id="{BB3E8B40-57CB-463C-AD1E-4A11D18B156F}"/>
              </a:ext>
            </a:extLst>
          </p:cNvPr>
          <p:cNvSpPr txBox="1"/>
          <p:nvPr/>
        </p:nvSpPr>
        <p:spPr>
          <a:xfrm>
            <a:off x="9370722" y="4375578"/>
            <a:ext cx="2915478" cy="1200329"/>
          </a:xfrm>
          <a:prstGeom prst="rect">
            <a:avLst/>
          </a:prstGeom>
          <a:noFill/>
        </p:spPr>
        <p:txBody>
          <a:bodyPr wrap="square">
            <a:spAutoFit/>
          </a:bodyPr>
          <a:lstStyle/>
          <a:p>
            <a:pPr algn="l"/>
            <a:r>
              <a:rPr lang="pt-BR" dirty="0">
                <a:solidFill>
                  <a:srgbClr val="FF0000"/>
                </a:solidFill>
              </a:rPr>
              <a:t>A terceira afirmação foi ANULADA, pois faltou a informação sobre a excentricidade da Terra</a:t>
            </a:r>
          </a:p>
        </p:txBody>
      </p:sp>
    </p:spTree>
    <p:extLst>
      <p:ext uri="{BB962C8B-B14F-4D97-AF65-F5344CB8AC3E}">
        <p14:creationId xmlns:p14="http://schemas.microsoft.com/office/powerpoint/2010/main" val="113600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3727" y="123499"/>
            <a:ext cx="9144000" cy="10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r>
              <a:rPr lang="pt-BR" sz="1400" dirty="0">
                <a:effectLst/>
                <a:latin typeface="Calibri" panose="020F0502020204030204" pitchFamily="34" charset="0"/>
                <a:ea typeface="Calibri" panose="020F0502020204030204" pitchFamily="34" charset="0"/>
                <a:cs typeface="Times New Roman" panose="02020603050405020304" pitchFamily="18" charset="0"/>
              </a:rPr>
              <a:t> No dia 24/11/2021 a NASA lançou a espaçonave DART (acrônimo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Double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Redirection</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Test</a:t>
            </a:r>
            <a:r>
              <a:rPr lang="pt-BR" sz="1400" dirty="0">
                <a:effectLst/>
                <a:latin typeface="Calibri" panose="020F0502020204030204" pitchFamily="34" charset="0"/>
                <a:ea typeface="Calibri" panose="020F0502020204030204" pitchFamily="34" charset="0"/>
                <a:cs typeface="Times New Roman" panose="02020603050405020304" pitchFamily="18" charset="0"/>
              </a:rPr>
              <a:t>) com o objetivo de colidir com a lua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Dimorphos</a:t>
            </a:r>
            <a:r>
              <a:rPr lang="pt-BR" sz="1400" dirty="0">
                <a:effectLst/>
                <a:latin typeface="Calibri" panose="020F0502020204030204" pitchFamily="34" charset="0"/>
                <a:ea typeface="Calibri" panose="020F0502020204030204" pitchFamily="34" charset="0"/>
                <a:cs typeface="Times New Roman" panose="02020603050405020304" pitchFamily="18" charset="0"/>
              </a:rPr>
              <a:t>, do asteroide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em 28/09/2022. A órbita 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tem uma excentricidade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t>
            </a:r>
            <a:r>
              <a:rPr lang="pt-BR" sz="1400" dirty="0">
                <a:effectLst/>
                <a:latin typeface="Calibri" panose="020F0502020204030204" pitchFamily="34" charset="0"/>
                <a:ea typeface="Calibri" panose="020F0502020204030204" pitchFamily="34" charset="0"/>
                <a:cs typeface="Times New Roman" panose="02020603050405020304" pitchFamily="18" charset="0"/>
              </a:rPr>
              <a:t> = 0,384 e possui um semieixo maior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 1,644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ua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que o torna um NEA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Near</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-Earth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dirty="0">
                <a:effectLst/>
                <a:latin typeface="Calibri" panose="020F0502020204030204" pitchFamily="34" charset="0"/>
                <a:ea typeface="Calibri" panose="020F0502020204030204" pitchFamily="34" charset="0"/>
                <a:cs typeface="Times New Roman" panose="02020603050405020304" pitchFamily="18" charset="0"/>
              </a:rPr>
              <a:t>), que são asteroides com potencial de colisão com a Terra.</a:t>
            </a:r>
          </a:p>
        </p:txBody>
      </p:sp>
      <p:sp>
        <p:nvSpPr>
          <p:cNvPr id="23" name="CaixaDeTexto 22">
            <a:extLst>
              <a:ext uri="{FF2B5EF4-FFF2-40B4-BE49-F238E27FC236}">
                <a16:creationId xmlns:a16="http://schemas.microsoft.com/office/drawing/2014/main" id="{C71D5BD0-DFA6-4978-A967-7A0A02EC0C97}"/>
              </a:ext>
            </a:extLst>
          </p:cNvPr>
          <p:cNvSpPr txBox="1"/>
          <p:nvPr/>
        </p:nvSpPr>
        <p:spPr>
          <a:xfrm>
            <a:off x="123727" y="1063860"/>
            <a:ext cx="9144000"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partir de observações fotométricas, determinou-se que </a:t>
            </a:r>
            <a:r>
              <a:rPr lang="pt-BR" dirty="0" err="1"/>
              <a:t>Didymos</a:t>
            </a:r>
            <a:r>
              <a:rPr lang="pt-BR" dirty="0"/>
              <a:t> possui um diâmetro médio de 780 m enquanto </a:t>
            </a:r>
            <a:r>
              <a:rPr lang="pt-BR" dirty="0" err="1"/>
              <a:t>Dimorphos</a:t>
            </a:r>
            <a:r>
              <a:rPr lang="pt-BR" dirty="0"/>
              <a:t>, de 4,8 milhões de toneladas, tem apenas 160 m, com uma órbita quase circular de 1,19 km de raio. A massa total do sistema é estimada em 528 milhões de toneladas.</a:t>
            </a:r>
          </a:p>
        </p:txBody>
      </p:sp>
      <p:sp>
        <p:nvSpPr>
          <p:cNvPr id="25" name="CaixaDeTexto 24">
            <a:extLst>
              <a:ext uri="{FF2B5EF4-FFF2-40B4-BE49-F238E27FC236}">
                <a16:creationId xmlns:a16="http://schemas.microsoft.com/office/drawing/2014/main" id="{82BFDE18-8AB0-4AA4-A3E3-0900C07F6170}"/>
              </a:ext>
            </a:extLst>
          </p:cNvPr>
          <p:cNvSpPr txBox="1"/>
          <p:nvPr/>
        </p:nvSpPr>
        <p:spPr>
          <a:xfrm>
            <a:off x="123727" y="1839144"/>
            <a:ext cx="11982834"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DART, com seus 550 kg finais, deverá colidir frontalmente com </a:t>
            </a:r>
            <a:r>
              <a:rPr lang="pt-BR" dirty="0" err="1"/>
              <a:t>Dimorphos</a:t>
            </a:r>
            <a:r>
              <a:rPr lang="pt-BR" dirty="0"/>
              <a:t> a uma velocidade de 6,6 km/s (isto é, o vetor velocidade de DART terá mesma direção e sentido oposto ao do vetor velocidade tangencial de </a:t>
            </a:r>
            <a:r>
              <a:rPr lang="pt-BR" dirty="0" err="1"/>
              <a:t>Dimorphos</a:t>
            </a:r>
            <a:r>
              <a:rPr lang="pt-BR" dirty="0"/>
              <a:t>). Esse método é conhecido como “impacto cinético” e o impacto deverá causar certa mudança no movimento de </a:t>
            </a:r>
            <a:r>
              <a:rPr lang="pt-BR" dirty="0" err="1"/>
              <a:t>Dimorphos</a:t>
            </a:r>
            <a:r>
              <a:rPr lang="pt-BR" dirty="0"/>
              <a:t>, o que poderá ser medida por telescópios em solo.</a:t>
            </a:r>
          </a:p>
        </p:txBody>
      </p:sp>
      <p:sp>
        <p:nvSpPr>
          <p:cNvPr id="9" name="CaixaDeTexto 8">
            <a:extLst>
              <a:ext uri="{FF2B5EF4-FFF2-40B4-BE49-F238E27FC236}">
                <a16:creationId xmlns:a16="http://schemas.microsoft.com/office/drawing/2014/main" id="{29043C63-ED31-4237-BFDA-21AD6C7789F0}"/>
              </a:ext>
            </a:extLst>
          </p:cNvPr>
          <p:cNvSpPr txBox="1"/>
          <p:nvPr/>
        </p:nvSpPr>
        <p:spPr>
          <a:xfrm>
            <a:off x="104429" y="2828076"/>
            <a:ext cx="11801475"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Com as informações dadas acima, responda se V (Verdadeiro) ou F (Falso) a cada uma das afirmações a seguir:</a:t>
            </a:r>
          </a:p>
        </p:txBody>
      </p:sp>
      <p:sp>
        <p:nvSpPr>
          <p:cNvPr id="11" name="CaixaDeTexto 10">
            <a:extLst>
              <a:ext uri="{FF2B5EF4-FFF2-40B4-BE49-F238E27FC236}">
                <a16:creationId xmlns:a16="http://schemas.microsoft.com/office/drawing/2014/main" id="{FFE51458-159B-48BB-B7AC-4583107EBB03}"/>
              </a:ext>
            </a:extLst>
          </p:cNvPr>
          <p:cNvSpPr txBox="1"/>
          <p:nvPr/>
        </p:nvSpPr>
        <p:spPr>
          <a:xfrm>
            <a:off x="76008" y="3358377"/>
            <a:ext cx="8953692"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dirty="0"/>
              <a:t>(     ) Com um período orbital de 770 dias, o período sinódico de </a:t>
            </a:r>
            <a:r>
              <a:rPr lang="pt-BR" dirty="0" err="1"/>
              <a:t>Didymos</a:t>
            </a:r>
            <a:r>
              <a:rPr lang="pt-BR" dirty="0"/>
              <a:t> com a Terra é de aproximadamente 695 dias.</a:t>
            </a:r>
          </a:p>
        </p:txBody>
      </p:sp>
      <p:sp>
        <p:nvSpPr>
          <p:cNvPr id="13" name="CaixaDeTexto 12">
            <a:extLst>
              <a:ext uri="{FF2B5EF4-FFF2-40B4-BE49-F238E27FC236}">
                <a16:creationId xmlns:a16="http://schemas.microsoft.com/office/drawing/2014/main" id="{478861C7-0406-4FB2-8514-5E31E1AB8D32}"/>
              </a:ext>
            </a:extLst>
          </p:cNvPr>
          <p:cNvSpPr txBox="1"/>
          <p:nvPr/>
        </p:nvSpPr>
        <p:spPr>
          <a:xfrm>
            <a:off x="104583" y="4826352"/>
            <a:ext cx="9763125"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dirty="0"/>
              <a:t>(     ) A energia cinética liberada no impacto da DART com </a:t>
            </a:r>
            <a:r>
              <a:rPr lang="pt-BR" dirty="0" err="1"/>
              <a:t>Dimorphos</a:t>
            </a:r>
            <a:r>
              <a:rPr lang="pt-BR" dirty="0"/>
              <a:t> é da ordem de 3 </a:t>
            </a:r>
            <a:r>
              <a:rPr lang="pt-BR" dirty="0" err="1"/>
              <a:t>kilotons</a:t>
            </a:r>
            <a:r>
              <a:rPr lang="pt-BR" dirty="0"/>
              <a:t>. (1 </a:t>
            </a:r>
            <a:r>
              <a:rPr lang="pt-BR" dirty="0" err="1"/>
              <a:t>kiloton</a:t>
            </a:r>
            <a:r>
              <a:rPr lang="pt-BR" dirty="0"/>
              <a:t> = 4,184 </a:t>
            </a:r>
            <a:r>
              <a:rPr lang="pt-BR" dirty="0" err="1"/>
              <a:t>Gigajoules</a:t>
            </a:r>
            <a:r>
              <a:rPr lang="pt-BR" dirty="0"/>
              <a:t>).</a:t>
            </a:r>
          </a:p>
        </p:txBody>
      </p:sp>
      <p:sp>
        <p:nvSpPr>
          <p:cNvPr id="19" name="CaixaDeTexto 18">
            <a:extLst>
              <a:ext uri="{FF2B5EF4-FFF2-40B4-BE49-F238E27FC236}">
                <a16:creationId xmlns:a16="http://schemas.microsoft.com/office/drawing/2014/main" id="{2CEB9854-E6F2-47F8-ACA4-F18ACED26DC9}"/>
              </a:ext>
            </a:extLst>
          </p:cNvPr>
          <p:cNvSpPr txBox="1"/>
          <p:nvPr/>
        </p:nvSpPr>
        <p:spPr>
          <a:xfrm>
            <a:off x="123727" y="3770172"/>
            <a:ext cx="11153873"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afirmação “</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 um período orbital de 770 dias, o período sinódico de </a:t>
            </a:r>
            <a:r>
              <a:rPr lang="pt-BR"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com a Terra é de aproximadamente 695 dias.” é VERDADEIRA, pois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33B2BEA5-DDB3-4800-8BB7-ADACCAF4955B}"/>
                  </a:ext>
                </a:extLst>
              </p:cNvPr>
              <p:cNvSpPr txBox="1"/>
              <p:nvPr/>
            </p:nvSpPr>
            <p:spPr>
              <a:xfrm>
                <a:off x="1099946" y="4089388"/>
                <a:ext cx="1862330" cy="5574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400" i="1" smtClean="0">
                              <a:solidFill>
                                <a:srgbClr val="FF0000"/>
                              </a:solidFill>
                              <a:latin typeface="Cambria Math" panose="02040503050406030204" pitchFamily="18" charset="0"/>
                            </a:rPr>
                          </m:ctrlPr>
                        </m:fPr>
                        <m:num>
                          <m:r>
                            <a:rPr lang="pt-BR" sz="1400">
                              <a:solidFill>
                                <a:srgbClr val="FF0000"/>
                              </a:solidFill>
                              <a:latin typeface="Cambria Math" panose="02040503050406030204" pitchFamily="18" charset="0"/>
                            </a:rPr>
                            <m:t>1</m:t>
                          </m:r>
                        </m:num>
                        <m:den>
                          <m:r>
                            <a:rPr lang="pt-BR" sz="1400" i="1">
                              <a:solidFill>
                                <a:srgbClr val="FF0000"/>
                              </a:solidFill>
                              <a:latin typeface="Cambria Math" panose="02040503050406030204" pitchFamily="18" charset="0"/>
                            </a:rPr>
                            <m:t>𝑆</m:t>
                          </m:r>
                        </m:den>
                      </m:f>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m:t>
                          </m:r>
                        </m:num>
                        <m:den>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𝑇</m:t>
                              </m:r>
                            </m:e>
                            <m:sub>
                              <m:r>
                                <a:rPr lang="pt-BR" sz="1400" i="1">
                                  <a:solidFill>
                                    <a:srgbClr val="FF0000"/>
                                  </a:solidFill>
                                  <a:latin typeface="Cambria Math" panose="02040503050406030204" pitchFamily="18" charset="0"/>
                                </a:rPr>
                                <m:t>𝑇𝑒𝑟𝑟𝑎</m:t>
                              </m:r>
                            </m:sub>
                          </m:sSub>
                        </m:den>
                      </m:f>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m:t>
                          </m:r>
                        </m:num>
                        <m:den>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𝑇</m:t>
                              </m:r>
                            </m:e>
                            <m:sub>
                              <m:r>
                                <a:rPr lang="pt-BR" sz="1400" i="1">
                                  <a:solidFill>
                                    <a:srgbClr val="FF0000"/>
                                  </a:solidFill>
                                  <a:latin typeface="Cambria Math" panose="02040503050406030204" pitchFamily="18" charset="0"/>
                                </a:rPr>
                                <m:t>𝐷𝑖𝑑𝑦𝑚𝑜𝑠</m:t>
                              </m:r>
                            </m:sub>
                          </m:sSub>
                        </m:den>
                      </m:f>
                    </m:oMath>
                  </m:oMathPara>
                </a14:m>
                <a:endParaRPr lang="pt-BR" sz="1400" dirty="0">
                  <a:solidFill>
                    <a:srgbClr val="FF0000"/>
                  </a:solidFill>
                </a:endParaRPr>
              </a:p>
            </p:txBody>
          </p:sp>
        </mc:Choice>
        <mc:Fallback xmlns="">
          <p:sp>
            <p:nvSpPr>
              <p:cNvPr id="22" name="CaixaDeTexto 21">
                <a:extLst>
                  <a:ext uri="{FF2B5EF4-FFF2-40B4-BE49-F238E27FC236}">
                    <a16:creationId xmlns:a16="http://schemas.microsoft.com/office/drawing/2014/main" id="{33B2BEA5-DDB3-4800-8BB7-ADACCAF4955B}"/>
                  </a:ext>
                </a:extLst>
              </p:cNvPr>
              <p:cNvSpPr txBox="1">
                <a:spLocks noRot="1" noChangeAspect="1" noMove="1" noResize="1" noEditPoints="1" noAdjustHandles="1" noChangeArrowheads="1" noChangeShapeType="1" noTextEdit="1"/>
              </p:cNvSpPr>
              <p:nvPr/>
            </p:nvSpPr>
            <p:spPr>
              <a:xfrm>
                <a:off x="1099946" y="4089388"/>
                <a:ext cx="1862330" cy="557460"/>
              </a:xfrm>
              <a:prstGeom prst="rect">
                <a:avLst/>
              </a:prstGeom>
              <a:blipFill>
                <a:blip r:embed="rId2"/>
                <a:stretch>
                  <a:fillRect b="-109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530E2882-4308-4ABA-8DE8-2760EEDBD6A4}"/>
                  </a:ext>
                </a:extLst>
              </p:cNvPr>
              <p:cNvSpPr txBox="1"/>
              <p:nvPr/>
            </p:nvSpPr>
            <p:spPr>
              <a:xfrm>
                <a:off x="2867023" y="4108175"/>
                <a:ext cx="2724150" cy="519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0" smtClean="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m:t>
                          </m:r>
                        </m:num>
                        <m:den>
                          <m:r>
                            <a:rPr lang="pt-BR" sz="1400" i="0">
                              <a:solidFill>
                                <a:srgbClr val="FF0000"/>
                              </a:solidFill>
                              <a:latin typeface="Cambria Math" panose="02040503050406030204" pitchFamily="18" charset="0"/>
                            </a:rPr>
                            <m:t>365,25</m:t>
                          </m:r>
                        </m:den>
                      </m:f>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m:t>
                          </m:r>
                        </m:num>
                        <m:den>
                          <m:r>
                            <a:rPr lang="pt-BR" sz="1400" i="0">
                              <a:solidFill>
                                <a:srgbClr val="FF0000"/>
                              </a:solidFill>
                              <a:latin typeface="Cambria Math" panose="02040503050406030204" pitchFamily="18" charset="0"/>
                            </a:rPr>
                            <m:t>770</m:t>
                          </m:r>
                        </m:den>
                      </m:f>
                      <m:r>
                        <a:rPr lang="pt-BR" sz="1400" i="0">
                          <a:solidFill>
                            <a:srgbClr val="FF0000"/>
                          </a:solidFill>
                          <a:latin typeface="Cambria Math" panose="02040503050406030204" pitchFamily="18" charset="0"/>
                        </a:rPr>
                        <m:t>=1,439×</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−3</m:t>
                          </m:r>
                        </m:sup>
                      </m:sSup>
                    </m:oMath>
                  </m:oMathPara>
                </a14:m>
                <a:endParaRPr lang="pt-BR" sz="1400" dirty="0"/>
              </a:p>
            </p:txBody>
          </p:sp>
        </mc:Choice>
        <mc:Fallback xmlns="">
          <p:sp>
            <p:nvSpPr>
              <p:cNvPr id="24" name="CaixaDeTexto 23">
                <a:extLst>
                  <a:ext uri="{FF2B5EF4-FFF2-40B4-BE49-F238E27FC236}">
                    <a16:creationId xmlns:a16="http://schemas.microsoft.com/office/drawing/2014/main" id="{530E2882-4308-4ABA-8DE8-2760EEDBD6A4}"/>
                  </a:ext>
                </a:extLst>
              </p:cNvPr>
              <p:cNvSpPr txBox="1">
                <a:spLocks noRot="1" noChangeAspect="1" noMove="1" noResize="1" noEditPoints="1" noAdjustHandles="1" noChangeArrowheads="1" noChangeShapeType="1" noTextEdit="1"/>
              </p:cNvSpPr>
              <p:nvPr/>
            </p:nvSpPr>
            <p:spPr>
              <a:xfrm>
                <a:off x="2867023" y="4108175"/>
                <a:ext cx="2724150" cy="519886"/>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E76AFE32-5032-4407-B323-25108224EB96}"/>
                  </a:ext>
                </a:extLst>
              </p:cNvPr>
              <p:cNvSpPr txBox="1"/>
              <p:nvPr/>
            </p:nvSpPr>
            <p:spPr>
              <a:xfrm>
                <a:off x="6038850" y="4214230"/>
                <a:ext cx="299085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a:solidFill>
                            <a:srgbClr val="FF0000"/>
                          </a:solidFill>
                          <a:latin typeface="Cambria Math" panose="02040503050406030204" pitchFamily="18" charset="0"/>
                        </a:rPr>
                        <m:t>𝑆</m:t>
                      </m:r>
                      <m:r>
                        <a:rPr lang="pt-BR" sz="1400" i="0">
                          <a:solidFill>
                            <a:srgbClr val="FF0000"/>
                          </a:solidFill>
                          <a:latin typeface="Cambria Math" panose="02040503050406030204" pitchFamily="18" charset="0"/>
                        </a:rPr>
                        <m:t>≅ 694,9 </m:t>
                      </m:r>
                      <m:r>
                        <a:rPr lang="pt-BR" sz="1400" i="1">
                          <a:solidFill>
                            <a:srgbClr val="FF0000"/>
                          </a:solidFill>
                          <a:latin typeface="Cambria Math" panose="02040503050406030204" pitchFamily="18" charset="0"/>
                        </a:rPr>
                        <m:t>𝑑𝑖𝑎𝑠</m:t>
                      </m:r>
                      <m:r>
                        <a:rPr lang="pt-BR" sz="1400" i="0">
                          <a:solidFill>
                            <a:srgbClr val="FF0000"/>
                          </a:solidFill>
                          <a:latin typeface="Cambria Math" panose="02040503050406030204" pitchFamily="18" charset="0"/>
                        </a:rPr>
                        <m:t>≈695 </m:t>
                      </m:r>
                      <m:r>
                        <a:rPr lang="pt-BR" sz="1400" i="1">
                          <a:solidFill>
                            <a:srgbClr val="FF0000"/>
                          </a:solidFill>
                          <a:latin typeface="Cambria Math" panose="02040503050406030204" pitchFamily="18" charset="0"/>
                        </a:rPr>
                        <m:t>𝑑𝑖𝑎𝑠</m:t>
                      </m:r>
                    </m:oMath>
                  </m:oMathPara>
                </a14:m>
                <a:endParaRPr lang="pt-BR" sz="1400" dirty="0"/>
              </a:p>
            </p:txBody>
          </p:sp>
        </mc:Choice>
        <mc:Fallback xmlns="">
          <p:sp>
            <p:nvSpPr>
              <p:cNvPr id="26" name="CaixaDeTexto 25">
                <a:extLst>
                  <a:ext uri="{FF2B5EF4-FFF2-40B4-BE49-F238E27FC236}">
                    <a16:creationId xmlns:a16="http://schemas.microsoft.com/office/drawing/2014/main" id="{E76AFE32-5032-4407-B323-25108224EB96}"/>
                  </a:ext>
                </a:extLst>
              </p:cNvPr>
              <p:cNvSpPr txBox="1">
                <a:spLocks noRot="1" noChangeAspect="1" noMove="1" noResize="1" noEditPoints="1" noAdjustHandles="1" noChangeArrowheads="1" noChangeShapeType="1" noTextEdit="1"/>
              </p:cNvSpPr>
              <p:nvPr/>
            </p:nvSpPr>
            <p:spPr>
              <a:xfrm>
                <a:off x="6038850" y="4214230"/>
                <a:ext cx="2990850" cy="307777"/>
              </a:xfrm>
              <a:prstGeom prst="rect">
                <a:avLst/>
              </a:prstGeom>
              <a:blipFill>
                <a:blip r:embed="rId4"/>
                <a:stretch>
                  <a:fillRect/>
                </a:stretch>
              </a:blipFill>
            </p:spPr>
            <p:txBody>
              <a:bodyPr/>
              <a:lstStyle/>
              <a:p>
                <a:r>
                  <a:rPr lang="pt-BR">
                    <a:noFill/>
                  </a:rPr>
                  <a:t> </a:t>
                </a:r>
              </a:p>
            </p:txBody>
          </p:sp>
        </mc:Fallback>
      </mc:AlternateContent>
      <p:sp>
        <p:nvSpPr>
          <p:cNvPr id="16" name="Seta: para a Direita 15">
            <a:extLst>
              <a:ext uri="{FF2B5EF4-FFF2-40B4-BE49-F238E27FC236}">
                <a16:creationId xmlns:a16="http://schemas.microsoft.com/office/drawing/2014/main" id="{1868E9EF-908F-4EF4-9098-C636AD2E65DB}"/>
              </a:ext>
            </a:extLst>
          </p:cNvPr>
          <p:cNvSpPr/>
          <p:nvPr/>
        </p:nvSpPr>
        <p:spPr>
          <a:xfrm>
            <a:off x="5753101" y="426090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0C941BA8-A316-496D-AE15-1646FDAC53A9}"/>
              </a:ext>
            </a:extLst>
          </p:cNvPr>
          <p:cNvSpPr txBox="1"/>
          <p:nvPr/>
        </p:nvSpPr>
        <p:spPr>
          <a:xfrm>
            <a:off x="123727" y="5281877"/>
            <a:ext cx="11449147"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A afirmação “A energia cinética liberada no impacto da DART com </a:t>
            </a:r>
            <a:r>
              <a:rPr lang="pt-BR" dirty="0" err="1"/>
              <a:t>Dimorphos</a:t>
            </a:r>
            <a:r>
              <a:rPr lang="pt-BR" dirty="0"/>
              <a:t> é da ordem de 3 </a:t>
            </a:r>
            <a:r>
              <a:rPr lang="pt-BR" dirty="0" err="1"/>
              <a:t>kilotons</a:t>
            </a:r>
            <a:r>
              <a:rPr lang="pt-BR" dirty="0"/>
              <a:t>. (1 </a:t>
            </a:r>
            <a:r>
              <a:rPr lang="pt-BR" dirty="0" err="1"/>
              <a:t>kiloton</a:t>
            </a:r>
            <a:r>
              <a:rPr lang="pt-BR" dirty="0"/>
              <a:t> = 4,184 </a:t>
            </a:r>
            <a:r>
              <a:rPr lang="pt-BR" dirty="0" err="1"/>
              <a:t>gigaJoules</a:t>
            </a:r>
            <a:r>
              <a:rPr lang="pt-BR" dirty="0"/>
              <a:t>).” é VERDADEIRA, pois</a:t>
            </a:r>
          </a:p>
        </p:txBody>
      </p:sp>
      <p:sp>
        <p:nvSpPr>
          <p:cNvPr id="30" name="CaixaDeTexto 29">
            <a:extLst>
              <a:ext uri="{FF2B5EF4-FFF2-40B4-BE49-F238E27FC236}">
                <a16:creationId xmlns:a16="http://schemas.microsoft.com/office/drawing/2014/main" id="{0557AD3A-C090-49F2-8E1A-D34A4FE98A27}"/>
              </a:ext>
            </a:extLst>
          </p:cNvPr>
          <p:cNvSpPr txBox="1"/>
          <p:nvPr/>
        </p:nvSpPr>
        <p:spPr>
          <a:xfrm>
            <a:off x="142876" y="5594527"/>
            <a:ext cx="2819400"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Pela equação da energia cinética:</a:t>
            </a:r>
          </a:p>
        </p:txBody>
      </p:sp>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AB3F935E-F0E7-40CE-A61D-F4C857B5AB2E}"/>
                  </a:ext>
                </a:extLst>
              </p:cNvPr>
              <p:cNvSpPr txBox="1"/>
              <p:nvPr/>
            </p:nvSpPr>
            <p:spPr>
              <a:xfrm>
                <a:off x="597472" y="5827894"/>
                <a:ext cx="1762225" cy="49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𝐸</m:t>
                          </m:r>
                        </m:e>
                        <m:sub>
                          <m:r>
                            <a:rPr lang="pt-BR" sz="1400" i="1">
                              <a:solidFill>
                                <a:srgbClr val="FF0000"/>
                              </a:solidFill>
                              <a:latin typeface="Cambria Math" panose="02040503050406030204" pitchFamily="18" charset="0"/>
                            </a:rPr>
                            <m:t>𝑐</m:t>
                          </m:r>
                        </m:sub>
                      </m:sSub>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m:t>
                          </m:r>
                        </m:num>
                        <m:den>
                          <m:r>
                            <a:rPr lang="pt-BR" sz="1400" i="0">
                              <a:solidFill>
                                <a:srgbClr val="FF0000"/>
                              </a:solidFill>
                              <a:latin typeface="Cambria Math" panose="02040503050406030204" pitchFamily="18" charset="0"/>
                            </a:rPr>
                            <m:t>2</m:t>
                          </m:r>
                        </m:den>
                      </m:f>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𝑚</m:t>
                          </m:r>
                        </m:e>
                        <m:sub>
                          <m:r>
                            <a:rPr lang="pt-BR" sz="1400" i="1">
                              <a:solidFill>
                                <a:srgbClr val="FF0000"/>
                              </a:solidFill>
                              <a:latin typeface="Cambria Math" panose="02040503050406030204" pitchFamily="18" charset="0"/>
                            </a:rPr>
                            <m:t>𝐷𝐴𝑅𝑇</m:t>
                          </m:r>
                        </m:sub>
                      </m:sSub>
                      <m:sSubSup>
                        <m:sSubSupPr>
                          <m:ctrlPr>
                            <a:rPr lang="pt-BR" sz="1400" i="1">
                              <a:solidFill>
                                <a:srgbClr val="FF0000"/>
                              </a:solidFill>
                              <a:latin typeface="Cambria Math" panose="02040503050406030204" pitchFamily="18" charset="0"/>
                            </a:rPr>
                          </m:ctrlPr>
                        </m:sSubSupPr>
                        <m:e>
                          <m:r>
                            <a:rPr lang="pt-BR" sz="1400" i="1">
                              <a:solidFill>
                                <a:srgbClr val="FF0000"/>
                              </a:solidFill>
                              <a:latin typeface="Cambria Math" panose="02040503050406030204" pitchFamily="18" charset="0"/>
                            </a:rPr>
                            <m:t>𝑣</m:t>
                          </m:r>
                        </m:e>
                        <m:sub>
                          <m:r>
                            <a:rPr lang="pt-BR" sz="1400" i="1">
                              <a:solidFill>
                                <a:srgbClr val="FF0000"/>
                              </a:solidFill>
                              <a:latin typeface="Cambria Math" panose="02040503050406030204" pitchFamily="18" charset="0"/>
                            </a:rPr>
                            <m:t>𝐷𝐴𝑅𝑇</m:t>
                          </m:r>
                        </m:sub>
                        <m:sup>
                          <m:r>
                            <a:rPr lang="pt-BR" sz="1400" i="0">
                              <a:solidFill>
                                <a:srgbClr val="FF0000"/>
                              </a:solidFill>
                              <a:latin typeface="Cambria Math" panose="02040503050406030204" pitchFamily="18" charset="0"/>
                            </a:rPr>
                            <m:t>2</m:t>
                          </m:r>
                        </m:sup>
                      </m:sSubSup>
                    </m:oMath>
                  </m:oMathPara>
                </a14:m>
                <a:endParaRPr lang="pt-BR" sz="1400" dirty="0">
                  <a:solidFill>
                    <a:srgbClr val="FF0000"/>
                  </a:solidFill>
                </a:endParaRPr>
              </a:p>
            </p:txBody>
          </p:sp>
        </mc:Choice>
        <mc:Fallback xmlns="">
          <p:sp>
            <p:nvSpPr>
              <p:cNvPr id="32" name="CaixaDeTexto 31">
                <a:extLst>
                  <a:ext uri="{FF2B5EF4-FFF2-40B4-BE49-F238E27FC236}">
                    <a16:creationId xmlns:a16="http://schemas.microsoft.com/office/drawing/2014/main" id="{AB3F935E-F0E7-40CE-A61D-F4C857B5AB2E}"/>
                  </a:ext>
                </a:extLst>
              </p:cNvPr>
              <p:cNvSpPr txBox="1">
                <a:spLocks noRot="1" noChangeAspect="1" noMove="1" noResize="1" noEditPoints="1" noAdjustHandles="1" noChangeArrowheads="1" noChangeShapeType="1" noTextEdit="1"/>
              </p:cNvSpPr>
              <p:nvPr/>
            </p:nvSpPr>
            <p:spPr>
              <a:xfrm>
                <a:off x="597472" y="5827894"/>
                <a:ext cx="1762225" cy="495649"/>
              </a:xfrm>
              <a:prstGeom prst="rect">
                <a:avLst/>
              </a:prstGeom>
              <a:blipFill>
                <a:blip r:embed="rId5"/>
                <a:stretch>
                  <a:fillRect b="-24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CaixaDeTexto 33">
                <a:extLst>
                  <a:ext uri="{FF2B5EF4-FFF2-40B4-BE49-F238E27FC236}">
                    <a16:creationId xmlns:a16="http://schemas.microsoft.com/office/drawing/2014/main" id="{82BE6D72-79E1-4F87-9907-EC3FBB65D03B}"/>
                  </a:ext>
                </a:extLst>
              </p:cNvPr>
              <p:cNvSpPr txBox="1"/>
              <p:nvPr/>
            </p:nvSpPr>
            <p:spPr>
              <a:xfrm>
                <a:off x="2237928" y="5814140"/>
                <a:ext cx="2952850" cy="5231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0" smtClean="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550×</m:t>
                          </m:r>
                          <m:sSup>
                            <m:sSupPr>
                              <m:ctrlPr>
                                <a:rPr lang="pt-BR" sz="1400" i="1">
                                  <a:solidFill>
                                    <a:srgbClr val="FF0000"/>
                                  </a:solidFill>
                                  <a:latin typeface="Cambria Math" panose="02040503050406030204" pitchFamily="18" charset="0"/>
                                </a:rPr>
                              </m:ctrlPr>
                            </m:sSupPr>
                            <m:e>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6,6×</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3</m:t>
                                      </m:r>
                                    </m:sup>
                                  </m:sSup>
                                </m:e>
                              </m:d>
                            </m:e>
                            <m:sup>
                              <m:r>
                                <a:rPr lang="pt-BR" sz="1400" i="0">
                                  <a:solidFill>
                                    <a:srgbClr val="FF0000"/>
                                  </a:solidFill>
                                  <a:latin typeface="Cambria Math" panose="02040503050406030204" pitchFamily="18" charset="0"/>
                                </a:rPr>
                                <m:t>2</m:t>
                              </m:r>
                            </m:sup>
                          </m:sSup>
                        </m:num>
                        <m:den>
                          <m:r>
                            <a:rPr lang="pt-BR" sz="1400" i="0">
                              <a:solidFill>
                                <a:srgbClr val="FF0000"/>
                              </a:solidFill>
                              <a:latin typeface="Cambria Math" panose="02040503050406030204" pitchFamily="18" charset="0"/>
                            </a:rPr>
                            <m:t>2</m:t>
                          </m:r>
                        </m:den>
                      </m:f>
                      <m:r>
                        <a:rPr lang="pt-BR" sz="1400" i="0">
                          <a:solidFill>
                            <a:srgbClr val="FF0000"/>
                          </a:solidFill>
                          <a:latin typeface="Cambria Math" panose="02040503050406030204" pitchFamily="18" charset="0"/>
                        </a:rPr>
                        <m:t>≅1,2×</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10</m:t>
                          </m:r>
                        </m:sup>
                      </m:sSup>
                      <m:r>
                        <a:rPr lang="pt-BR" sz="1400" i="1">
                          <a:solidFill>
                            <a:srgbClr val="FF0000"/>
                          </a:solidFill>
                          <a:latin typeface="Cambria Math" panose="02040503050406030204" pitchFamily="18" charset="0"/>
                        </a:rPr>
                        <m:t>𝐽</m:t>
                      </m:r>
                    </m:oMath>
                  </m:oMathPara>
                </a14:m>
                <a:endParaRPr lang="pt-BR" sz="1400" dirty="0">
                  <a:solidFill>
                    <a:srgbClr val="FF0000"/>
                  </a:solidFill>
                </a:endParaRPr>
              </a:p>
            </p:txBody>
          </p:sp>
        </mc:Choice>
        <mc:Fallback xmlns="">
          <p:sp>
            <p:nvSpPr>
              <p:cNvPr id="34" name="CaixaDeTexto 33">
                <a:extLst>
                  <a:ext uri="{FF2B5EF4-FFF2-40B4-BE49-F238E27FC236}">
                    <a16:creationId xmlns:a16="http://schemas.microsoft.com/office/drawing/2014/main" id="{82BE6D72-79E1-4F87-9907-EC3FBB65D03B}"/>
                  </a:ext>
                </a:extLst>
              </p:cNvPr>
              <p:cNvSpPr txBox="1">
                <a:spLocks noRot="1" noChangeAspect="1" noMove="1" noResize="1" noEditPoints="1" noAdjustHandles="1" noChangeArrowheads="1" noChangeShapeType="1" noTextEdit="1"/>
              </p:cNvSpPr>
              <p:nvPr/>
            </p:nvSpPr>
            <p:spPr>
              <a:xfrm>
                <a:off x="2237928" y="5814140"/>
                <a:ext cx="2952850" cy="523157"/>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6" name="CaixaDeTexto 35">
                <a:extLst>
                  <a:ext uri="{FF2B5EF4-FFF2-40B4-BE49-F238E27FC236}">
                    <a16:creationId xmlns:a16="http://schemas.microsoft.com/office/drawing/2014/main" id="{6670BB34-17DC-40D3-9770-E4BA127D1499}"/>
                  </a:ext>
                </a:extLst>
              </p:cNvPr>
              <p:cNvSpPr txBox="1"/>
              <p:nvPr/>
            </p:nvSpPr>
            <p:spPr>
              <a:xfrm>
                <a:off x="8444517" y="5921830"/>
                <a:ext cx="2718936"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𝐸</m:t>
                          </m:r>
                        </m:e>
                        <m:sub>
                          <m:r>
                            <a:rPr lang="pt-BR">
                              <a:latin typeface="Cambria Math" panose="02040503050406030204" pitchFamily="18" charset="0"/>
                            </a:rPr>
                            <m:t>𝑐</m:t>
                          </m:r>
                        </m:sub>
                      </m:sSub>
                      <m:r>
                        <a:rPr lang="pt-BR">
                          <a:latin typeface="Cambria Math" panose="02040503050406030204" pitchFamily="18" charset="0"/>
                        </a:rPr>
                        <m:t>≅2,9 </m:t>
                      </m:r>
                      <m:r>
                        <a:rPr lang="pt-BR">
                          <a:latin typeface="Cambria Math" panose="02040503050406030204" pitchFamily="18" charset="0"/>
                        </a:rPr>
                        <m:t>𝑘𝑖𝑙𝑜𝑡𝑜𝑛𝑠</m:t>
                      </m:r>
                      <m:r>
                        <a:rPr lang="pt-BR">
                          <a:latin typeface="Cambria Math" panose="02040503050406030204" pitchFamily="18" charset="0"/>
                        </a:rPr>
                        <m:t>≈3 </m:t>
                      </m:r>
                      <m:r>
                        <a:rPr lang="pt-BR">
                          <a:latin typeface="Cambria Math" panose="02040503050406030204" pitchFamily="18" charset="0"/>
                        </a:rPr>
                        <m:t>𝑘𝑖𝑙𝑜𝑡𝑜𝑛𝑠</m:t>
                      </m:r>
                    </m:oMath>
                  </m:oMathPara>
                </a14:m>
                <a:endParaRPr lang="pt-BR" dirty="0"/>
              </a:p>
            </p:txBody>
          </p:sp>
        </mc:Choice>
        <mc:Fallback xmlns="">
          <p:sp>
            <p:nvSpPr>
              <p:cNvPr id="36" name="CaixaDeTexto 35">
                <a:extLst>
                  <a:ext uri="{FF2B5EF4-FFF2-40B4-BE49-F238E27FC236}">
                    <a16:creationId xmlns:a16="http://schemas.microsoft.com/office/drawing/2014/main" id="{6670BB34-17DC-40D3-9770-E4BA127D1499}"/>
                  </a:ext>
                </a:extLst>
              </p:cNvPr>
              <p:cNvSpPr txBox="1">
                <a:spLocks noRot="1" noChangeAspect="1" noMove="1" noResize="1" noEditPoints="1" noAdjustHandles="1" noChangeArrowheads="1" noChangeShapeType="1" noTextEdit="1"/>
              </p:cNvSpPr>
              <p:nvPr/>
            </p:nvSpPr>
            <p:spPr>
              <a:xfrm>
                <a:off x="8444517" y="5921830"/>
                <a:ext cx="2718936" cy="307777"/>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8" name="CaixaDeTexto 37">
                <a:extLst>
                  <a:ext uri="{FF2B5EF4-FFF2-40B4-BE49-F238E27FC236}">
                    <a16:creationId xmlns:a16="http://schemas.microsoft.com/office/drawing/2014/main" id="{87569D21-2657-46F4-AE78-7C887F4657FF}"/>
                  </a:ext>
                </a:extLst>
              </p:cNvPr>
              <p:cNvSpPr txBox="1"/>
              <p:nvPr/>
            </p:nvSpPr>
            <p:spPr>
              <a:xfrm>
                <a:off x="5426161" y="5808786"/>
                <a:ext cx="2547590" cy="533864"/>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r>
                            <a:rPr lang="pt-BR">
                              <a:latin typeface="Cambria Math" panose="02040503050406030204" pitchFamily="18" charset="0"/>
                            </a:rPr>
                            <m:t>1 </m:t>
                          </m:r>
                          <m:r>
                            <a:rPr lang="pt-BR">
                              <a:latin typeface="Cambria Math" panose="02040503050406030204" pitchFamily="18" charset="0"/>
                            </a:rPr>
                            <m:t>𝑘𝑖𝑙𝑜𝑡𝑜𝑛</m:t>
                          </m:r>
                        </m:num>
                        <m:den>
                          <m:r>
                            <a:rPr lang="pt-BR">
                              <a:latin typeface="Cambria Math" panose="02040503050406030204" pitchFamily="18" charset="0"/>
                            </a:rPr>
                            <m:t>4,184×</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9</m:t>
                              </m:r>
                            </m:sup>
                          </m:sSup>
                          <m:r>
                            <a:rPr lang="pt-BR">
                              <a:latin typeface="Cambria Math" panose="02040503050406030204" pitchFamily="18" charset="0"/>
                            </a:rPr>
                            <m:t> </m:t>
                          </m:r>
                          <m:r>
                            <a:rPr lang="pt-BR">
                              <a:latin typeface="Cambria Math" panose="02040503050406030204" pitchFamily="18" charset="0"/>
                            </a:rPr>
                            <m:t>𝐽</m:t>
                          </m:r>
                        </m:den>
                      </m:f>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𝐸</m:t>
                              </m:r>
                            </m:e>
                            <m:sub>
                              <m:r>
                                <a:rPr lang="pt-BR">
                                  <a:latin typeface="Cambria Math" panose="02040503050406030204" pitchFamily="18" charset="0"/>
                                </a:rPr>
                                <m:t>𝑐</m:t>
                              </m:r>
                            </m:sub>
                          </m:sSub>
                        </m:num>
                        <m:den>
                          <m:r>
                            <a:rPr lang="pt-BR">
                              <a:latin typeface="Cambria Math" panose="02040503050406030204" pitchFamily="18" charset="0"/>
                            </a:rPr>
                            <m:t>1,2×</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10</m:t>
                              </m:r>
                            </m:sup>
                          </m:sSup>
                          <m:r>
                            <a:rPr lang="pt-BR">
                              <a:latin typeface="Cambria Math" panose="02040503050406030204" pitchFamily="18" charset="0"/>
                            </a:rPr>
                            <m:t> </m:t>
                          </m:r>
                          <m:r>
                            <a:rPr lang="pt-BR">
                              <a:latin typeface="Cambria Math" panose="02040503050406030204" pitchFamily="18" charset="0"/>
                            </a:rPr>
                            <m:t>𝐽</m:t>
                          </m:r>
                        </m:den>
                      </m:f>
                    </m:oMath>
                  </m:oMathPara>
                </a14:m>
                <a:endParaRPr lang="pt-BR" dirty="0"/>
              </a:p>
            </p:txBody>
          </p:sp>
        </mc:Choice>
        <mc:Fallback xmlns="">
          <p:sp>
            <p:nvSpPr>
              <p:cNvPr id="38" name="CaixaDeTexto 37">
                <a:extLst>
                  <a:ext uri="{FF2B5EF4-FFF2-40B4-BE49-F238E27FC236}">
                    <a16:creationId xmlns:a16="http://schemas.microsoft.com/office/drawing/2014/main" id="{87569D21-2657-46F4-AE78-7C887F4657FF}"/>
                  </a:ext>
                </a:extLst>
              </p:cNvPr>
              <p:cNvSpPr txBox="1">
                <a:spLocks noRot="1" noChangeAspect="1" noMove="1" noResize="1" noEditPoints="1" noAdjustHandles="1" noChangeArrowheads="1" noChangeShapeType="1" noTextEdit="1"/>
              </p:cNvSpPr>
              <p:nvPr/>
            </p:nvSpPr>
            <p:spPr>
              <a:xfrm>
                <a:off x="5426161" y="5808786"/>
                <a:ext cx="2547590" cy="533864"/>
              </a:xfrm>
              <a:prstGeom prst="rect">
                <a:avLst/>
              </a:prstGeom>
              <a:blipFill>
                <a:blip r:embed="rId8"/>
                <a:stretch>
                  <a:fillRect b="-4598"/>
                </a:stretch>
              </a:blipFill>
            </p:spPr>
            <p:txBody>
              <a:bodyPr/>
              <a:lstStyle/>
              <a:p>
                <a:r>
                  <a:rPr lang="pt-BR">
                    <a:noFill/>
                  </a:rPr>
                  <a:t> </a:t>
                </a:r>
              </a:p>
            </p:txBody>
          </p:sp>
        </mc:Fallback>
      </mc:AlternateContent>
      <p:sp>
        <p:nvSpPr>
          <p:cNvPr id="39" name="Seta: para a Direita 38">
            <a:extLst>
              <a:ext uri="{FF2B5EF4-FFF2-40B4-BE49-F238E27FC236}">
                <a16:creationId xmlns:a16="http://schemas.microsoft.com/office/drawing/2014/main" id="{809DA32B-F1A8-49E3-9DC3-A7A169666BC8}"/>
              </a:ext>
            </a:extLst>
          </p:cNvPr>
          <p:cNvSpPr/>
          <p:nvPr/>
        </p:nvSpPr>
        <p:spPr>
          <a:xfrm>
            <a:off x="8009109" y="596850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DEC82111-7BE3-4A21-977A-062A3F64F417}"/>
              </a:ext>
            </a:extLst>
          </p:cNvPr>
          <p:cNvSpPr txBox="1"/>
          <p:nvPr/>
        </p:nvSpPr>
        <p:spPr>
          <a:xfrm>
            <a:off x="209704" y="4847737"/>
            <a:ext cx="271656"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t>
            </a:r>
            <a:endParaRPr lang="pt-BR" sz="1400" dirty="0"/>
          </a:p>
        </p:txBody>
      </p:sp>
      <p:sp>
        <p:nvSpPr>
          <p:cNvPr id="42" name="CaixaDeTexto 41">
            <a:extLst>
              <a:ext uri="{FF2B5EF4-FFF2-40B4-BE49-F238E27FC236}">
                <a16:creationId xmlns:a16="http://schemas.microsoft.com/office/drawing/2014/main" id="{5C7000D3-D753-405A-8DD1-D04714348C87}"/>
              </a:ext>
            </a:extLst>
          </p:cNvPr>
          <p:cNvSpPr txBox="1"/>
          <p:nvPr/>
        </p:nvSpPr>
        <p:spPr>
          <a:xfrm>
            <a:off x="180976" y="3381432"/>
            <a:ext cx="271656"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t>
            </a:r>
            <a:endParaRPr lang="pt-BR" sz="1400" dirty="0"/>
          </a:p>
        </p:txBody>
      </p:sp>
    </p:spTree>
    <p:extLst>
      <p:ext uri="{BB962C8B-B14F-4D97-AF65-F5344CB8AC3E}">
        <p14:creationId xmlns:p14="http://schemas.microsoft.com/office/powerpoint/2010/main" val="358127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6" grpId="0"/>
      <p:bldP spid="16" grpId="0" animBg="1"/>
      <p:bldP spid="28" grpId="0"/>
      <p:bldP spid="30" grpId="0"/>
      <p:bldP spid="32" grpId="0"/>
      <p:bldP spid="34" grpId="0"/>
      <p:bldP spid="36" grpId="0"/>
      <p:bldP spid="38" grpId="0"/>
      <p:bldP spid="39" grpId="0" animBg="1"/>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42683" y="122956"/>
            <a:ext cx="9144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sz="1400" dirty="0">
                <a:latin typeface="+mn-lt"/>
              </a:rPr>
              <a:t>1) A distância da Terra à Lua e aos planetas mais próximos, hoje, é feita com a utilização de radares, mas, antes de sua invenção, os astrônomos mediam as distâncias desses objetos à Terra usando a paralaxe resultante da observação em pontos extremos da Terra, como podemos ver na imagem a seguir, fora de escala.</a:t>
            </a:r>
          </a:p>
        </p:txBody>
      </p:sp>
      <p:pic>
        <p:nvPicPr>
          <p:cNvPr id="46" name="Imagem 45">
            <a:extLst>
              <a:ext uri="{FF2B5EF4-FFF2-40B4-BE49-F238E27FC236}">
                <a16:creationId xmlns:a16="http://schemas.microsoft.com/office/drawing/2014/main" id="{24C5778C-AC62-4392-89D6-65EBB10E37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89" y="1054417"/>
            <a:ext cx="3599815" cy="1358265"/>
          </a:xfrm>
          <a:prstGeom prst="rect">
            <a:avLst/>
          </a:prstGeom>
        </p:spPr>
      </p:pic>
      <p:sp>
        <p:nvSpPr>
          <p:cNvPr id="48" name="CaixaDeTexto 47">
            <a:extLst>
              <a:ext uri="{FF2B5EF4-FFF2-40B4-BE49-F238E27FC236}">
                <a16:creationId xmlns:a16="http://schemas.microsoft.com/office/drawing/2014/main" id="{152673B7-F7EF-4AAE-8B3C-578A7464649D}"/>
              </a:ext>
            </a:extLst>
          </p:cNvPr>
          <p:cNvSpPr txBox="1"/>
          <p:nvPr/>
        </p:nvSpPr>
        <p:spPr>
          <a:xfrm>
            <a:off x="142683" y="2488109"/>
            <a:ext cx="1189691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eaLnBrk="0" fontAlgn="base" hangingPunct="0">
              <a:spcBef>
                <a:spcPct val="0"/>
              </a:spcBef>
              <a:spcAft>
                <a:spcPct val="0"/>
              </a:spcAft>
              <a:defRPr sz="1400">
                <a:latin typeface="Arial" panose="020B060402020202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spcAft>
                <a:spcPts val="600"/>
              </a:spcAft>
            </a:pPr>
            <a:r>
              <a:rPr lang="pt-BR" dirty="0">
                <a:latin typeface="+mn-lt"/>
              </a:rPr>
              <a:t>O ângulo p mede a Paralaxe Geocêntrica e é definido como o deslocamento aparente sofrido pelo objeto quando observado de dois pontos separados por uma distância igual ao raio da Terra.</a:t>
            </a:r>
          </a:p>
          <a:p>
            <a:pPr>
              <a:spcAft>
                <a:spcPts val="600"/>
              </a:spcAft>
            </a:pPr>
            <a:r>
              <a:rPr lang="pt-BR" dirty="0">
                <a:latin typeface="+mn-lt"/>
              </a:rPr>
              <a:t>Considere que o raio da Terra seja </a:t>
            </a:r>
            <a:r>
              <a:rPr lang="pt-BR" dirty="0" err="1">
                <a:latin typeface="+mn-lt"/>
              </a:rPr>
              <a:t>R</a:t>
            </a:r>
            <a:r>
              <a:rPr lang="pt-BR" sz="1000" dirty="0" err="1">
                <a:latin typeface="+mn-lt"/>
              </a:rPr>
              <a:t>Terra</a:t>
            </a:r>
            <a:r>
              <a:rPr lang="pt-BR" dirty="0">
                <a:latin typeface="+mn-lt"/>
              </a:rPr>
              <a:t> = 6.400,0 km e que Saturno está a, aproximadamente, 9,5 UA do Sol.</a:t>
            </a:r>
          </a:p>
          <a:p>
            <a:pPr>
              <a:spcAft>
                <a:spcPts val="600"/>
              </a:spcAft>
            </a:pPr>
            <a:r>
              <a:rPr lang="pt-BR" dirty="0">
                <a:latin typeface="+mn-lt"/>
              </a:rPr>
              <a:t>Dado: 1,00 UA = 1,5 </a:t>
            </a:r>
            <a:r>
              <a:rPr lang="pt-BR" dirty="0">
                <a:latin typeface="+mn-lt"/>
                <a:sym typeface="Symbol" panose="05050102010706020507" pitchFamily="18" charset="2"/>
              </a:rPr>
              <a:t></a:t>
            </a:r>
            <a:r>
              <a:rPr lang="pt-BR" dirty="0">
                <a:latin typeface="+mn-lt"/>
              </a:rPr>
              <a:t> 1011 m</a:t>
            </a:r>
          </a:p>
        </p:txBody>
      </p:sp>
      <p:sp>
        <p:nvSpPr>
          <p:cNvPr id="50" name="CaixaDeTexto 49">
            <a:extLst>
              <a:ext uri="{FF2B5EF4-FFF2-40B4-BE49-F238E27FC236}">
                <a16:creationId xmlns:a16="http://schemas.microsoft.com/office/drawing/2014/main" id="{1E2C7205-3BEF-4D51-8500-2C0BE0719AEA}"/>
              </a:ext>
            </a:extLst>
          </p:cNvPr>
          <p:cNvSpPr txBox="1"/>
          <p:nvPr/>
        </p:nvSpPr>
        <p:spPr>
          <a:xfrm>
            <a:off x="142683" y="3965437"/>
            <a:ext cx="80972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eaLnBrk="0" fontAlgn="base" hangingPunct="0">
              <a:spcBef>
                <a:spcPct val="0"/>
              </a:spcBef>
              <a:spcAft>
                <a:spcPts val="600"/>
              </a:spcAft>
              <a:defRPr sz="1400"/>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0,90”</a:t>
            </a:r>
          </a:p>
          <a:p>
            <a:r>
              <a:rPr lang="pt-BR" dirty="0"/>
              <a:t>b) 0,09”</a:t>
            </a:r>
          </a:p>
          <a:p>
            <a:r>
              <a:rPr lang="pt-BR" dirty="0"/>
              <a:t>c) 0,50”</a:t>
            </a:r>
          </a:p>
          <a:p>
            <a:r>
              <a:rPr lang="pt-BR" dirty="0"/>
              <a:t>d) 1,80”</a:t>
            </a:r>
          </a:p>
          <a:p>
            <a:r>
              <a:rPr lang="pt-BR" dirty="0"/>
              <a:t>e) 1,00”</a:t>
            </a:r>
          </a:p>
        </p:txBody>
      </p:sp>
      <p:sp>
        <p:nvSpPr>
          <p:cNvPr id="52" name="CaixaDeTexto 51">
            <a:extLst>
              <a:ext uri="{FF2B5EF4-FFF2-40B4-BE49-F238E27FC236}">
                <a16:creationId xmlns:a16="http://schemas.microsoft.com/office/drawing/2014/main" id="{04424166-FE92-4321-B60A-3707FB26081F}"/>
              </a:ext>
            </a:extLst>
          </p:cNvPr>
          <p:cNvSpPr txBox="1"/>
          <p:nvPr/>
        </p:nvSpPr>
        <p:spPr>
          <a:xfrm>
            <a:off x="142683" y="3596105"/>
            <a:ext cx="80580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eaLnBrk="0" fontAlgn="base" hangingPunct="0">
              <a:spcBef>
                <a:spcPct val="0"/>
              </a:spcBef>
              <a:spcAft>
                <a:spcPts val="600"/>
              </a:spcAft>
              <a:defRPr sz="1400"/>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Assinale a alternativa que traz o valor aproximado da Paralaxe Geocêntrica de Saturno, em segundos de arco.</a:t>
            </a:r>
          </a:p>
        </p:txBody>
      </p:sp>
      <p:sp>
        <p:nvSpPr>
          <p:cNvPr id="54" name="CaixaDeTexto 53">
            <a:extLst>
              <a:ext uri="{FF2B5EF4-FFF2-40B4-BE49-F238E27FC236}">
                <a16:creationId xmlns:a16="http://schemas.microsoft.com/office/drawing/2014/main" id="{E6DE02BA-2ED5-4DC9-B0C2-642DC68ED8F8}"/>
              </a:ext>
            </a:extLst>
          </p:cNvPr>
          <p:cNvSpPr txBox="1"/>
          <p:nvPr/>
        </p:nvSpPr>
        <p:spPr>
          <a:xfrm>
            <a:off x="1200150" y="3947996"/>
            <a:ext cx="3095626"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Paralaxe Geocêntrica é calculada por: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6" name="CaixaDeTexto 55">
                <a:extLst>
                  <a:ext uri="{FF2B5EF4-FFF2-40B4-BE49-F238E27FC236}">
                    <a16:creationId xmlns:a16="http://schemas.microsoft.com/office/drawing/2014/main" id="{A31D7238-6C8D-4882-8607-DEFB7ABB27DA}"/>
                  </a:ext>
                </a:extLst>
              </p:cNvPr>
              <p:cNvSpPr txBox="1"/>
              <p:nvPr/>
            </p:nvSpPr>
            <p:spPr>
              <a:xfrm>
                <a:off x="4295776" y="3837446"/>
                <a:ext cx="1524000" cy="49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latin typeface="Cambria Math" panose="02040503050406030204" pitchFamily="18" charset="0"/>
                        </a:rPr>
                        <m:t>𝑝</m:t>
                      </m:r>
                      <m:d>
                        <m:dPr>
                          <m:ctrlPr>
                            <a:rPr lang="pt-BR" sz="1400" i="1">
                              <a:solidFill>
                                <a:srgbClr val="FF0000"/>
                              </a:solidFill>
                              <a:latin typeface="Cambria Math" panose="02040503050406030204" pitchFamily="18" charset="0"/>
                            </a:rPr>
                          </m:ctrlPr>
                        </m:dPr>
                        <m:e>
                          <m:r>
                            <a:rPr lang="pt-BR" sz="1400" i="1">
                              <a:solidFill>
                                <a:srgbClr val="FF0000"/>
                              </a:solidFill>
                              <a:latin typeface="Cambria Math" panose="02040503050406030204" pitchFamily="18" charset="0"/>
                            </a:rPr>
                            <m:t>𝑟𝑎𝑑</m:t>
                          </m:r>
                        </m:e>
                      </m:d>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𝑅</m:t>
                              </m:r>
                            </m:e>
                            <m:sub>
                              <m:r>
                                <a:rPr lang="pt-BR" sz="1400" i="1">
                                  <a:solidFill>
                                    <a:srgbClr val="FF0000"/>
                                  </a:solidFill>
                                  <a:latin typeface="Cambria Math" panose="02040503050406030204" pitchFamily="18" charset="0"/>
                                </a:rPr>
                                <m:t>𝑇𝑒𝑟𝑟𝑎</m:t>
                              </m:r>
                            </m:sub>
                          </m:sSub>
                        </m:num>
                        <m:den>
                          <m:r>
                            <a:rPr lang="pt-BR" sz="1400" i="1">
                              <a:solidFill>
                                <a:srgbClr val="FF0000"/>
                              </a:solidFill>
                              <a:latin typeface="Cambria Math" panose="02040503050406030204" pitchFamily="18" charset="0"/>
                            </a:rPr>
                            <m:t>𝑑</m:t>
                          </m:r>
                        </m:den>
                      </m:f>
                    </m:oMath>
                  </m:oMathPara>
                </a14:m>
                <a:endParaRPr lang="pt-BR" sz="1400" dirty="0">
                  <a:solidFill>
                    <a:srgbClr val="FF0000"/>
                  </a:solidFill>
                </a:endParaRPr>
              </a:p>
            </p:txBody>
          </p:sp>
        </mc:Choice>
        <mc:Fallback xmlns="">
          <p:sp>
            <p:nvSpPr>
              <p:cNvPr id="56" name="CaixaDeTexto 55">
                <a:extLst>
                  <a:ext uri="{FF2B5EF4-FFF2-40B4-BE49-F238E27FC236}">
                    <a16:creationId xmlns:a16="http://schemas.microsoft.com/office/drawing/2014/main" id="{A31D7238-6C8D-4882-8607-DEFB7ABB27DA}"/>
                  </a:ext>
                </a:extLst>
              </p:cNvPr>
              <p:cNvSpPr txBox="1">
                <a:spLocks noRot="1" noChangeAspect="1" noMove="1" noResize="1" noEditPoints="1" noAdjustHandles="1" noChangeArrowheads="1" noChangeShapeType="1" noTextEdit="1"/>
              </p:cNvSpPr>
              <p:nvPr/>
            </p:nvSpPr>
            <p:spPr>
              <a:xfrm>
                <a:off x="4295776" y="3837446"/>
                <a:ext cx="1524000" cy="495649"/>
              </a:xfrm>
              <a:prstGeom prst="rect">
                <a:avLst/>
              </a:prstGeom>
              <a:blipFill>
                <a:blip r:embed="rId3"/>
                <a:stretch>
                  <a:fillRect b="-24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8" name="CaixaDeTexto 57">
                <a:extLst>
                  <a:ext uri="{FF2B5EF4-FFF2-40B4-BE49-F238E27FC236}">
                    <a16:creationId xmlns:a16="http://schemas.microsoft.com/office/drawing/2014/main" id="{3DE37A76-7DFB-45CE-883D-7E57CF4D3F1F}"/>
                  </a:ext>
                </a:extLst>
              </p:cNvPr>
              <p:cNvSpPr txBox="1"/>
              <p:nvPr/>
            </p:nvSpPr>
            <p:spPr>
              <a:xfrm>
                <a:off x="5824250" y="3948733"/>
                <a:ext cx="4752974" cy="311175"/>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A unidade astronômica vale, aproximadamente, </a:t>
                </a:r>
                <a14:m>
                  <m:oMath xmlns:m="http://schemas.openxmlformats.org/officeDocument/2006/math">
                    <m:r>
                      <a:rPr lang="pt-BR" i="1" dirty="0" smtClean="0">
                        <a:latin typeface="Cambria Math" panose="02040503050406030204" pitchFamily="18" charset="0"/>
                      </a:rPr>
                      <m:t>150 </m:t>
                    </m:r>
                    <m:r>
                      <a:rPr lang="pt-BR" i="1" dirty="0">
                        <a:latin typeface="Cambria Math" panose="02040503050406030204" pitchFamily="18" charset="0"/>
                        <a:sym typeface="Symbol" panose="05050102010706020507" pitchFamily="18" charset="2"/>
                      </a:rPr>
                      <m:t></m:t>
                    </m:r>
                    <m:r>
                      <a:rPr lang="pt-BR" i="1" dirty="0">
                        <a:latin typeface="Cambria Math" panose="02040503050406030204" pitchFamily="18" charset="0"/>
                      </a:rPr>
                      <m:t> </m:t>
                    </m:r>
                    <m:sSup>
                      <m:sSupPr>
                        <m:ctrlPr>
                          <a:rPr lang="pt-BR" i="1" dirty="0" smtClean="0">
                            <a:latin typeface="Cambria Math" panose="02040503050406030204" pitchFamily="18" charset="0"/>
                          </a:rPr>
                        </m:ctrlPr>
                      </m:sSupPr>
                      <m:e>
                        <m:r>
                          <a:rPr lang="pt-BR" b="0" i="1" dirty="0" smtClean="0">
                            <a:latin typeface="Cambria Math" panose="02040503050406030204" pitchFamily="18" charset="0"/>
                          </a:rPr>
                          <m:t>10</m:t>
                        </m:r>
                      </m:e>
                      <m:sup>
                        <m:r>
                          <a:rPr lang="pt-BR" b="0" i="1" dirty="0" smtClean="0">
                            <a:latin typeface="Cambria Math" panose="02040503050406030204" pitchFamily="18" charset="0"/>
                          </a:rPr>
                          <m:t>6</m:t>
                        </m:r>
                      </m:sup>
                    </m:sSup>
                  </m:oMath>
                </a14:m>
                <a:r>
                  <a:rPr lang="pt-BR" dirty="0"/>
                  <a:t> km</a:t>
                </a:r>
              </a:p>
            </p:txBody>
          </p:sp>
        </mc:Choice>
        <mc:Fallback xmlns="">
          <p:sp>
            <p:nvSpPr>
              <p:cNvPr id="58" name="CaixaDeTexto 57">
                <a:extLst>
                  <a:ext uri="{FF2B5EF4-FFF2-40B4-BE49-F238E27FC236}">
                    <a16:creationId xmlns:a16="http://schemas.microsoft.com/office/drawing/2014/main" id="{3DE37A76-7DFB-45CE-883D-7E57CF4D3F1F}"/>
                  </a:ext>
                </a:extLst>
              </p:cNvPr>
              <p:cNvSpPr txBox="1">
                <a:spLocks noRot="1" noChangeAspect="1" noMove="1" noResize="1" noEditPoints="1" noAdjustHandles="1" noChangeArrowheads="1" noChangeShapeType="1" noTextEdit="1"/>
              </p:cNvSpPr>
              <p:nvPr/>
            </p:nvSpPr>
            <p:spPr>
              <a:xfrm>
                <a:off x="5824250" y="3948733"/>
                <a:ext cx="4752974" cy="311175"/>
              </a:xfrm>
              <a:prstGeom prst="rect">
                <a:avLst/>
              </a:prstGeom>
              <a:blipFill>
                <a:blip r:embed="rId4"/>
                <a:stretch>
                  <a:fillRect l="-385" t="-1961" b="-19608"/>
                </a:stretch>
              </a:blipFill>
            </p:spPr>
            <p:txBody>
              <a:bodyPr/>
              <a:lstStyle/>
              <a:p>
                <a:r>
                  <a:rPr lang="pt-BR">
                    <a:noFill/>
                  </a:rPr>
                  <a:t> </a:t>
                </a:r>
              </a:p>
            </p:txBody>
          </p:sp>
        </mc:Fallback>
      </mc:AlternateContent>
      <p:sp>
        <p:nvSpPr>
          <p:cNvPr id="60" name="CaixaDeTexto 59">
            <a:extLst>
              <a:ext uri="{FF2B5EF4-FFF2-40B4-BE49-F238E27FC236}">
                <a16:creationId xmlns:a16="http://schemas.microsoft.com/office/drawing/2014/main" id="{01FEFAB3-3093-4AEB-BA75-24A5BAEC6216}"/>
              </a:ext>
            </a:extLst>
          </p:cNvPr>
          <p:cNvSpPr txBox="1"/>
          <p:nvPr/>
        </p:nvSpPr>
        <p:spPr>
          <a:xfrm>
            <a:off x="1200150" y="4413986"/>
            <a:ext cx="2314575"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Substituindo-se os valores:</a:t>
            </a:r>
          </a:p>
        </p:txBody>
      </p:sp>
      <mc:AlternateContent xmlns:mc="http://schemas.openxmlformats.org/markup-compatibility/2006" xmlns:a14="http://schemas.microsoft.com/office/drawing/2010/main">
        <mc:Choice Requires="a14">
          <p:sp>
            <p:nvSpPr>
              <p:cNvPr id="62" name="CaixaDeTexto 61">
                <a:extLst>
                  <a:ext uri="{FF2B5EF4-FFF2-40B4-BE49-F238E27FC236}">
                    <a16:creationId xmlns:a16="http://schemas.microsoft.com/office/drawing/2014/main" id="{90F3BCF0-1918-4F8F-813B-3196AEF7D243}"/>
                  </a:ext>
                </a:extLst>
              </p:cNvPr>
              <p:cNvSpPr txBox="1"/>
              <p:nvPr/>
            </p:nvSpPr>
            <p:spPr>
              <a:xfrm>
                <a:off x="6048087" y="4418859"/>
                <a:ext cx="215265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latin typeface="Cambria Math" panose="02040503050406030204" pitchFamily="18" charset="0"/>
                        </a:rPr>
                        <m:t>𝑝</m:t>
                      </m:r>
                      <m:r>
                        <a:rPr lang="pt-BR" sz="1400" i="0">
                          <a:solidFill>
                            <a:srgbClr val="FF0000"/>
                          </a:solidFill>
                          <a:latin typeface="Cambria Math" panose="02040503050406030204" pitchFamily="18" charset="0"/>
                        </a:rPr>
                        <m:t>≅4,5×</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−6</m:t>
                          </m:r>
                        </m:sup>
                      </m:sSup>
                      <m:r>
                        <a:rPr lang="pt-BR" sz="1400" i="0">
                          <a:solidFill>
                            <a:srgbClr val="FF0000"/>
                          </a:solidFill>
                          <a:latin typeface="Cambria Math" panose="02040503050406030204" pitchFamily="18" charset="0"/>
                        </a:rPr>
                        <m:t> </m:t>
                      </m:r>
                      <m:r>
                        <a:rPr lang="pt-BR" sz="1400" i="1">
                          <a:solidFill>
                            <a:srgbClr val="FF0000"/>
                          </a:solidFill>
                          <a:latin typeface="Cambria Math" panose="02040503050406030204" pitchFamily="18" charset="0"/>
                        </a:rPr>
                        <m:t>𝑟𝑎𝑑𝑖𝑎𝑛𝑜𝑠</m:t>
                      </m:r>
                    </m:oMath>
                  </m:oMathPara>
                </a14:m>
                <a:endParaRPr lang="pt-BR" sz="1400" dirty="0">
                  <a:solidFill>
                    <a:srgbClr val="FF0000"/>
                  </a:solidFill>
                </a:endParaRPr>
              </a:p>
            </p:txBody>
          </p:sp>
        </mc:Choice>
        <mc:Fallback xmlns="">
          <p:sp>
            <p:nvSpPr>
              <p:cNvPr id="62" name="CaixaDeTexto 61">
                <a:extLst>
                  <a:ext uri="{FF2B5EF4-FFF2-40B4-BE49-F238E27FC236}">
                    <a16:creationId xmlns:a16="http://schemas.microsoft.com/office/drawing/2014/main" id="{90F3BCF0-1918-4F8F-813B-3196AEF7D243}"/>
                  </a:ext>
                </a:extLst>
              </p:cNvPr>
              <p:cNvSpPr txBox="1">
                <a:spLocks noRot="1" noChangeAspect="1" noMove="1" noResize="1" noEditPoints="1" noAdjustHandles="1" noChangeArrowheads="1" noChangeShapeType="1" noTextEdit="1"/>
              </p:cNvSpPr>
              <p:nvPr/>
            </p:nvSpPr>
            <p:spPr>
              <a:xfrm>
                <a:off x="6048087" y="4418859"/>
                <a:ext cx="2152650" cy="307777"/>
              </a:xfrm>
              <a:prstGeom prst="rect">
                <a:avLst/>
              </a:prstGeom>
              <a:blipFill>
                <a:blip r:embed="rId5"/>
                <a:stretch>
                  <a:fillRect b="-4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4" name="CaixaDeTexto 63">
                <a:extLst>
                  <a:ext uri="{FF2B5EF4-FFF2-40B4-BE49-F238E27FC236}">
                    <a16:creationId xmlns:a16="http://schemas.microsoft.com/office/drawing/2014/main" id="{2229F90E-AFCF-425C-BAB0-CF0B4935A8C9}"/>
                  </a:ext>
                </a:extLst>
              </p:cNvPr>
              <p:cNvSpPr txBox="1"/>
              <p:nvPr/>
            </p:nvSpPr>
            <p:spPr>
              <a:xfrm>
                <a:off x="3305176" y="4289386"/>
                <a:ext cx="2238374" cy="5241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latin typeface="Cambria Math" panose="02040503050406030204" pitchFamily="18" charset="0"/>
                        </a:rPr>
                        <m:t>𝑝</m:t>
                      </m:r>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6.400,0 </m:t>
                          </m:r>
                          <m:r>
                            <a:rPr lang="pt-BR" sz="1400" i="1">
                              <a:solidFill>
                                <a:srgbClr val="FF0000"/>
                              </a:solidFill>
                              <a:latin typeface="Cambria Math" panose="02040503050406030204" pitchFamily="18" charset="0"/>
                            </a:rPr>
                            <m:t>𝑘𝑚</m:t>
                          </m:r>
                        </m:num>
                        <m:den>
                          <m:r>
                            <a:rPr lang="pt-BR" sz="1400" i="0">
                              <a:solidFill>
                                <a:srgbClr val="FF0000"/>
                              </a:solidFill>
                              <a:latin typeface="Cambria Math" panose="02040503050406030204" pitchFamily="18" charset="0"/>
                            </a:rPr>
                            <m:t>9,5×150×</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6</m:t>
                              </m:r>
                            </m:sup>
                          </m:sSup>
                          <m:r>
                            <a:rPr lang="pt-BR" sz="1400" i="0">
                              <a:solidFill>
                                <a:srgbClr val="FF0000"/>
                              </a:solidFill>
                              <a:latin typeface="Cambria Math" panose="02040503050406030204" pitchFamily="18" charset="0"/>
                            </a:rPr>
                            <m:t> </m:t>
                          </m:r>
                          <m:r>
                            <a:rPr lang="pt-BR" sz="1400" i="1">
                              <a:solidFill>
                                <a:srgbClr val="FF0000"/>
                              </a:solidFill>
                              <a:latin typeface="Cambria Math" panose="02040503050406030204" pitchFamily="18" charset="0"/>
                            </a:rPr>
                            <m:t>𝑘𝑚</m:t>
                          </m:r>
                        </m:den>
                      </m:f>
                    </m:oMath>
                  </m:oMathPara>
                </a14:m>
                <a:endParaRPr lang="pt-BR" sz="1400" dirty="0">
                  <a:solidFill>
                    <a:srgbClr val="FF0000"/>
                  </a:solidFill>
                </a:endParaRPr>
              </a:p>
            </p:txBody>
          </p:sp>
        </mc:Choice>
        <mc:Fallback xmlns="">
          <p:sp>
            <p:nvSpPr>
              <p:cNvPr id="64" name="CaixaDeTexto 63">
                <a:extLst>
                  <a:ext uri="{FF2B5EF4-FFF2-40B4-BE49-F238E27FC236}">
                    <a16:creationId xmlns:a16="http://schemas.microsoft.com/office/drawing/2014/main" id="{2229F90E-AFCF-425C-BAB0-CF0B4935A8C9}"/>
                  </a:ext>
                </a:extLst>
              </p:cNvPr>
              <p:cNvSpPr txBox="1">
                <a:spLocks noRot="1" noChangeAspect="1" noMove="1" noResize="1" noEditPoints="1" noAdjustHandles="1" noChangeArrowheads="1" noChangeShapeType="1" noTextEdit="1"/>
              </p:cNvSpPr>
              <p:nvPr/>
            </p:nvSpPr>
            <p:spPr>
              <a:xfrm>
                <a:off x="3305176" y="4289386"/>
                <a:ext cx="2238374" cy="524182"/>
              </a:xfrm>
              <a:prstGeom prst="rect">
                <a:avLst/>
              </a:prstGeom>
              <a:blipFill>
                <a:blip r:embed="rId6"/>
                <a:stretch>
                  <a:fillRect/>
                </a:stretch>
              </a:blipFill>
            </p:spPr>
            <p:txBody>
              <a:bodyPr/>
              <a:lstStyle/>
              <a:p>
                <a:r>
                  <a:rPr lang="pt-BR">
                    <a:noFill/>
                  </a:rPr>
                  <a:t> </a:t>
                </a:r>
              </a:p>
            </p:txBody>
          </p:sp>
        </mc:Fallback>
      </mc:AlternateContent>
      <p:sp>
        <p:nvSpPr>
          <p:cNvPr id="65" name="Seta: para a Direita 64">
            <a:extLst>
              <a:ext uri="{FF2B5EF4-FFF2-40B4-BE49-F238E27FC236}">
                <a16:creationId xmlns:a16="http://schemas.microsoft.com/office/drawing/2014/main" id="{91F44ECC-4009-48E4-9AC2-24743C67A68A}"/>
              </a:ext>
            </a:extLst>
          </p:cNvPr>
          <p:cNvSpPr/>
          <p:nvPr/>
        </p:nvSpPr>
        <p:spPr>
          <a:xfrm>
            <a:off x="5576744" y="447129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CaixaDeTexto 66">
            <a:extLst>
              <a:ext uri="{FF2B5EF4-FFF2-40B4-BE49-F238E27FC236}">
                <a16:creationId xmlns:a16="http://schemas.microsoft.com/office/drawing/2014/main" id="{43D21FAA-82F2-4820-8150-EEB37BD01340}"/>
              </a:ext>
            </a:extLst>
          </p:cNvPr>
          <p:cNvSpPr txBox="1"/>
          <p:nvPr/>
        </p:nvSpPr>
        <p:spPr>
          <a:xfrm>
            <a:off x="1200151" y="4864834"/>
            <a:ext cx="3714750"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Por regra de três simples, achamos o fator que transforma radianos em segundos de arco:</a:t>
            </a:r>
          </a:p>
        </p:txBody>
      </p:sp>
      <mc:AlternateContent xmlns:mc="http://schemas.openxmlformats.org/markup-compatibility/2006" xmlns:a14="http://schemas.microsoft.com/office/drawing/2010/main">
        <mc:Choice Requires="a14">
          <p:sp>
            <p:nvSpPr>
              <p:cNvPr id="69" name="CaixaDeTexto 68">
                <a:extLst>
                  <a:ext uri="{FF2B5EF4-FFF2-40B4-BE49-F238E27FC236}">
                    <a16:creationId xmlns:a16="http://schemas.microsoft.com/office/drawing/2014/main" id="{6DEB51B8-F25B-4E5B-B406-63EB10254B80}"/>
                  </a:ext>
                </a:extLst>
              </p:cNvPr>
              <p:cNvSpPr txBox="1"/>
              <p:nvPr/>
            </p:nvSpPr>
            <p:spPr>
              <a:xfrm>
                <a:off x="8319079" y="4937307"/>
                <a:ext cx="2586086"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latin typeface="Cambria Math" panose="02040503050406030204" pitchFamily="18" charset="0"/>
                        </a:rPr>
                        <m:t>𝑥</m:t>
                      </m:r>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180×60×60</m:t>
                          </m:r>
                        </m:num>
                        <m:den>
                          <m:r>
                            <a:rPr lang="pt-BR" sz="1400" i="1">
                              <a:solidFill>
                                <a:srgbClr val="FF0000"/>
                              </a:solidFill>
                              <a:latin typeface="Cambria Math" panose="02040503050406030204" pitchFamily="18" charset="0"/>
                            </a:rPr>
                            <m:t>𝜋</m:t>
                          </m:r>
                        </m:den>
                      </m:f>
                      <m:r>
                        <a:rPr lang="pt-BR" sz="1400" i="0">
                          <a:solidFill>
                            <a:srgbClr val="FF0000"/>
                          </a:solidFill>
                          <a:latin typeface="Cambria Math" panose="02040503050406030204" pitchFamily="18" charset="0"/>
                        </a:rPr>
                        <m:t>≅206.265′′</m:t>
                      </m:r>
                    </m:oMath>
                  </m:oMathPara>
                </a14:m>
                <a:endParaRPr lang="pt-BR" sz="1400" dirty="0">
                  <a:solidFill>
                    <a:srgbClr val="FF0000"/>
                  </a:solidFill>
                </a:endParaRPr>
              </a:p>
            </p:txBody>
          </p:sp>
        </mc:Choice>
        <mc:Fallback xmlns="">
          <p:sp>
            <p:nvSpPr>
              <p:cNvPr id="69" name="CaixaDeTexto 68">
                <a:extLst>
                  <a:ext uri="{FF2B5EF4-FFF2-40B4-BE49-F238E27FC236}">
                    <a16:creationId xmlns:a16="http://schemas.microsoft.com/office/drawing/2014/main" id="{6DEB51B8-F25B-4E5B-B406-63EB10254B80}"/>
                  </a:ext>
                </a:extLst>
              </p:cNvPr>
              <p:cNvSpPr txBox="1">
                <a:spLocks noRot="1" noChangeAspect="1" noMove="1" noResize="1" noEditPoints="1" noAdjustHandles="1" noChangeArrowheads="1" noChangeShapeType="1" noTextEdit="1"/>
              </p:cNvSpPr>
              <p:nvPr/>
            </p:nvSpPr>
            <p:spPr>
              <a:xfrm>
                <a:off x="8319079" y="4937307"/>
                <a:ext cx="2586086" cy="497059"/>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1" name="CaixaDeTexto 70">
                <a:extLst>
                  <a:ext uri="{FF2B5EF4-FFF2-40B4-BE49-F238E27FC236}">
                    <a16:creationId xmlns:a16="http://schemas.microsoft.com/office/drawing/2014/main" id="{BEE16CB5-20CB-46B0-9FD3-3A85ED102051}"/>
                  </a:ext>
                </a:extLst>
              </p:cNvPr>
              <p:cNvSpPr txBox="1"/>
              <p:nvPr/>
            </p:nvSpPr>
            <p:spPr>
              <a:xfrm>
                <a:off x="5162647" y="4823921"/>
                <a:ext cx="2586086" cy="6664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400" i="1" smtClean="0">
                              <a:solidFill>
                                <a:srgbClr val="FF0000"/>
                              </a:solidFill>
                              <a:latin typeface="Cambria Math" panose="02040503050406030204" pitchFamily="18" charset="0"/>
                            </a:rPr>
                          </m:ctrlPr>
                        </m:fPr>
                        <m:num>
                          <m:r>
                            <a:rPr lang="pt-BR" sz="1400">
                              <a:solidFill>
                                <a:srgbClr val="FF0000"/>
                              </a:solidFill>
                              <a:latin typeface="Cambria Math" panose="02040503050406030204" pitchFamily="18" charset="0"/>
                            </a:rPr>
                            <m:t>180</m:t>
                          </m:r>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60′</m:t>
                              </m:r>
                            </m:num>
                            <m:den>
                              <m:r>
                                <a:rPr lang="pt-BR" sz="1400" i="0">
                                  <a:solidFill>
                                    <a:srgbClr val="FF0000"/>
                                  </a:solidFill>
                                  <a:latin typeface="Cambria Math" panose="02040503050406030204" pitchFamily="18" charset="0"/>
                                </a:rPr>
                                <m:t>1°</m:t>
                              </m:r>
                            </m:den>
                          </m:f>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60′′</m:t>
                              </m:r>
                            </m:num>
                            <m:den>
                              <m:r>
                                <a:rPr lang="pt-BR" sz="1400" i="0">
                                  <a:solidFill>
                                    <a:srgbClr val="FF0000"/>
                                  </a:solidFill>
                                  <a:latin typeface="Cambria Math" panose="02040503050406030204" pitchFamily="18" charset="0"/>
                                </a:rPr>
                                <m:t>1′</m:t>
                              </m:r>
                            </m:den>
                          </m:f>
                        </m:num>
                        <m:den>
                          <m:r>
                            <a:rPr lang="pt-BR" sz="1400" i="1">
                              <a:solidFill>
                                <a:srgbClr val="FF0000"/>
                              </a:solidFill>
                              <a:latin typeface="Cambria Math" panose="02040503050406030204" pitchFamily="18" charset="0"/>
                            </a:rPr>
                            <m:t>𝜋</m:t>
                          </m:r>
                          <m:r>
                            <a:rPr lang="pt-BR" sz="1400" i="0">
                              <a:solidFill>
                                <a:srgbClr val="FF0000"/>
                              </a:solidFill>
                              <a:latin typeface="Cambria Math" panose="02040503050406030204" pitchFamily="18" charset="0"/>
                            </a:rPr>
                            <m:t> </m:t>
                          </m:r>
                          <m:r>
                            <a:rPr lang="pt-BR" sz="1400" i="1">
                              <a:solidFill>
                                <a:srgbClr val="FF0000"/>
                              </a:solidFill>
                              <a:latin typeface="Cambria Math" panose="02040503050406030204" pitchFamily="18" charset="0"/>
                            </a:rPr>
                            <m:t>𝑟𝑎𝑑𝑖𝑎𝑛𝑜𝑠</m:t>
                          </m:r>
                        </m:den>
                      </m:f>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1">
                              <a:solidFill>
                                <a:srgbClr val="FF0000"/>
                              </a:solidFill>
                              <a:latin typeface="Cambria Math" panose="02040503050406030204" pitchFamily="18" charset="0"/>
                            </a:rPr>
                            <m:t>𝑥</m:t>
                          </m:r>
                        </m:num>
                        <m:den>
                          <m:r>
                            <a:rPr lang="pt-BR" sz="1400" i="0">
                              <a:solidFill>
                                <a:srgbClr val="FF0000"/>
                              </a:solidFill>
                              <a:latin typeface="Cambria Math" panose="02040503050406030204" pitchFamily="18" charset="0"/>
                            </a:rPr>
                            <m:t>1 </m:t>
                          </m:r>
                          <m:r>
                            <a:rPr lang="pt-BR" sz="1400" i="1">
                              <a:solidFill>
                                <a:srgbClr val="FF0000"/>
                              </a:solidFill>
                              <a:latin typeface="Cambria Math" panose="02040503050406030204" pitchFamily="18" charset="0"/>
                            </a:rPr>
                            <m:t>𝑟𝑎𝑑𝑖𝑎𝑛𝑜</m:t>
                          </m:r>
                        </m:den>
                      </m:f>
                    </m:oMath>
                  </m:oMathPara>
                </a14:m>
                <a:endParaRPr lang="pt-BR" sz="1400" dirty="0">
                  <a:solidFill>
                    <a:srgbClr val="FF0000"/>
                  </a:solidFill>
                </a:endParaRPr>
              </a:p>
            </p:txBody>
          </p:sp>
        </mc:Choice>
        <mc:Fallback xmlns="">
          <p:sp>
            <p:nvSpPr>
              <p:cNvPr id="71" name="CaixaDeTexto 70">
                <a:extLst>
                  <a:ext uri="{FF2B5EF4-FFF2-40B4-BE49-F238E27FC236}">
                    <a16:creationId xmlns:a16="http://schemas.microsoft.com/office/drawing/2014/main" id="{BEE16CB5-20CB-46B0-9FD3-3A85ED102051}"/>
                  </a:ext>
                </a:extLst>
              </p:cNvPr>
              <p:cNvSpPr txBox="1">
                <a:spLocks noRot="1" noChangeAspect="1" noMove="1" noResize="1" noEditPoints="1" noAdjustHandles="1" noChangeArrowheads="1" noChangeShapeType="1" noTextEdit="1"/>
              </p:cNvSpPr>
              <p:nvPr/>
            </p:nvSpPr>
            <p:spPr>
              <a:xfrm>
                <a:off x="5162647" y="4823921"/>
                <a:ext cx="2586086" cy="666464"/>
              </a:xfrm>
              <a:prstGeom prst="rect">
                <a:avLst/>
              </a:prstGeom>
              <a:blipFill>
                <a:blip r:embed="rId8"/>
                <a:stretch>
                  <a:fillRect/>
                </a:stretch>
              </a:blipFill>
            </p:spPr>
            <p:txBody>
              <a:bodyPr/>
              <a:lstStyle/>
              <a:p>
                <a:r>
                  <a:rPr lang="pt-BR">
                    <a:noFill/>
                  </a:rPr>
                  <a:t> </a:t>
                </a:r>
              </a:p>
            </p:txBody>
          </p:sp>
        </mc:Fallback>
      </mc:AlternateContent>
      <p:sp>
        <p:nvSpPr>
          <p:cNvPr id="72" name="Seta: para a Direita 71">
            <a:extLst>
              <a:ext uri="{FF2B5EF4-FFF2-40B4-BE49-F238E27FC236}">
                <a16:creationId xmlns:a16="http://schemas.microsoft.com/office/drawing/2014/main" id="{C6A16326-19B0-4DDE-84C6-3AA00163D2CD}"/>
              </a:ext>
            </a:extLst>
          </p:cNvPr>
          <p:cNvSpPr/>
          <p:nvPr/>
        </p:nvSpPr>
        <p:spPr>
          <a:xfrm>
            <a:off x="7833881" y="5078622"/>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CaixaDeTexto 73">
            <a:extLst>
              <a:ext uri="{FF2B5EF4-FFF2-40B4-BE49-F238E27FC236}">
                <a16:creationId xmlns:a16="http://schemas.microsoft.com/office/drawing/2014/main" id="{EEE60323-DDC7-486A-8053-54C507F52A91}"/>
              </a:ext>
            </a:extLst>
          </p:cNvPr>
          <p:cNvSpPr txBox="1"/>
          <p:nvPr/>
        </p:nvSpPr>
        <p:spPr>
          <a:xfrm>
            <a:off x="1028412" y="5803583"/>
            <a:ext cx="3886489" cy="373179"/>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O valor de p em segundos de arco será:</a:t>
            </a:r>
          </a:p>
        </p:txBody>
      </p:sp>
      <p:sp>
        <p:nvSpPr>
          <p:cNvPr id="76" name="CaixaDeTexto 75">
            <a:extLst>
              <a:ext uri="{FF2B5EF4-FFF2-40B4-BE49-F238E27FC236}">
                <a16:creationId xmlns:a16="http://schemas.microsoft.com/office/drawing/2014/main" id="{989269CD-982B-4349-AC8F-6651137B2C73}"/>
              </a:ext>
            </a:extLst>
          </p:cNvPr>
          <p:cNvSpPr txBox="1"/>
          <p:nvPr/>
        </p:nvSpPr>
        <p:spPr>
          <a:xfrm>
            <a:off x="4501479" y="5802845"/>
            <a:ext cx="1954211"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 206.265 </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4,5 </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10</a:t>
            </a:r>
            <a:r>
              <a:rPr lang="pt-BR" sz="14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pt-BR" sz="1400" dirty="0"/>
          </a:p>
        </p:txBody>
      </p:sp>
      <p:sp>
        <p:nvSpPr>
          <p:cNvPr id="78" name="CaixaDeTexto 77">
            <a:extLst>
              <a:ext uri="{FF2B5EF4-FFF2-40B4-BE49-F238E27FC236}">
                <a16:creationId xmlns:a16="http://schemas.microsoft.com/office/drawing/2014/main" id="{0E473D17-2548-427B-AAF6-95A3F466867B}"/>
              </a:ext>
            </a:extLst>
          </p:cNvPr>
          <p:cNvSpPr txBox="1"/>
          <p:nvPr/>
        </p:nvSpPr>
        <p:spPr>
          <a:xfrm>
            <a:off x="7525136" y="5741290"/>
            <a:ext cx="1076036" cy="369332"/>
          </a:xfrm>
          <a:prstGeom prst="rect">
            <a:avLst/>
          </a:prstGeom>
          <a:noFill/>
        </p:spPr>
        <p:txBody>
          <a:bodyPr wrap="square">
            <a:spAutoFit/>
          </a:bodyPr>
          <a:lstStyle/>
          <a:p>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a:t>
            </a:r>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0,90’’</a:t>
            </a:r>
            <a:endParaRPr lang="pt-BR" dirty="0"/>
          </a:p>
        </p:txBody>
      </p:sp>
      <p:sp>
        <p:nvSpPr>
          <p:cNvPr id="79" name="Seta: para a Direita 78">
            <a:extLst>
              <a:ext uri="{FF2B5EF4-FFF2-40B4-BE49-F238E27FC236}">
                <a16:creationId xmlns:a16="http://schemas.microsoft.com/office/drawing/2014/main" id="{B15A534E-49DD-4C01-8BC3-0F2C69786D45}"/>
              </a:ext>
            </a:extLst>
          </p:cNvPr>
          <p:cNvSpPr/>
          <p:nvPr/>
        </p:nvSpPr>
        <p:spPr>
          <a:xfrm>
            <a:off x="6819582" y="5860212"/>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Retângulo 79">
            <a:extLst>
              <a:ext uri="{FF2B5EF4-FFF2-40B4-BE49-F238E27FC236}">
                <a16:creationId xmlns:a16="http://schemas.microsoft.com/office/drawing/2014/main" id="{C576CAA2-416E-497C-B0B8-5778011EFDBD}"/>
              </a:ext>
            </a:extLst>
          </p:cNvPr>
          <p:cNvSpPr/>
          <p:nvPr/>
        </p:nvSpPr>
        <p:spPr>
          <a:xfrm>
            <a:off x="7525136" y="5629275"/>
            <a:ext cx="1076036" cy="6238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1" name="Agrupar 80">
            <a:extLst>
              <a:ext uri="{FF2B5EF4-FFF2-40B4-BE49-F238E27FC236}">
                <a16:creationId xmlns:a16="http://schemas.microsoft.com/office/drawing/2014/main" id="{E021A779-6DF2-486D-8B7D-C61221C65233}"/>
              </a:ext>
            </a:extLst>
          </p:cNvPr>
          <p:cNvGrpSpPr/>
          <p:nvPr/>
        </p:nvGrpSpPr>
        <p:grpSpPr>
          <a:xfrm>
            <a:off x="138209" y="3980914"/>
            <a:ext cx="264405" cy="308472"/>
            <a:chOff x="4968607" y="1564395"/>
            <a:chExt cx="264405" cy="308472"/>
          </a:xfrm>
        </p:grpSpPr>
        <p:cxnSp>
          <p:nvCxnSpPr>
            <p:cNvPr id="82" name="Conector reto 81">
              <a:extLst>
                <a:ext uri="{FF2B5EF4-FFF2-40B4-BE49-F238E27FC236}">
                  <a16:creationId xmlns:a16="http://schemas.microsoft.com/office/drawing/2014/main" id="{50120AB1-B512-47C4-8304-CB7E61041034}"/>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3" name="Conector reto 82">
              <a:extLst>
                <a:ext uri="{FF2B5EF4-FFF2-40B4-BE49-F238E27FC236}">
                  <a16:creationId xmlns:a16="http://schemas.microsoft.com/office/drawing/2014/main" id="{A4CFD37D-580F-4692-97DE-BD069EDE743E}"/>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85" name="CaixaDeTexto 84">
            <a:extLst>
              <a:ext uri="{FF2B5EF4-FFF2-40B4-BE49-F238E27FC236}">
                <a16:creationId xmlns:a16="http://schemas.microsoft.com/office/drawing/2014/main" id="{B077899E-DEC5-4E0F-BC58-8C84FF68CCFE}"/>
              </a:ext>
            </a:extLst>
          </p:cNvPr>
          <p:cNvSpPr txBox="1"/>
          <p:nvPr/>
        </p:nvSpPr>
        <p:spPr>
          <a:xfrm>
            <a:off x="7277182" y="6291664"/>
            <a:ext cx="1571943"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Resposta: a) 0,90”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Caixa de Texto 2">
            <a:extLst>
              <a:ext uri="{FF2B5EF4-FFF2-40B4-BE49-F238E27FC236}">
                <a16:creationId xmlns:a16="http://schemas.microsoft.com/office/drawing/2014/main" id="{BE2BB094-375D-431C-9F29-2632CFE8D558}"/>
              </a:ext>
            </a:extLst>
          </p:cNvPr>
          <p:cNvSpPr txBox="1">
            <a:spLocks noChangeArrowheads="1"/>
          </p:cNvSpPr>
          <p:nvPr/>
        </p:nvSpPr>
        <p:spPr bwMode="auto">
          <a:xfrm>
            <a:off x="5523491" y="1244724"/>
            <a:ext cx="5591175" cy="87122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pt-BR"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Esta questão foi ANULADA, pois faltou a informação da posição de Saturno em relação à Terra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95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heel(1)">
                                      <p:cBhvr>
                                        <p:cTn id="61" dur="2000"/>
                                        <p:tgtEl>
                                          <p:spTgt spid="8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8" grpId="0"/>
      <p:bldP spid="60" grpId="0"/>
      <p:bldP spid="62" grpId="0"/>
      <p:bldP spid="64" grpId="0"/>
      <p:bldP spid="65" grpId="0" animBg="1"/>
      <p:bldP spid="67" grpId="0"/>
      <p:bldP spid="69" grpId="0"/>
      <p:bldP spid="71" grpId="0"/>
      <p:bldP spid="72" grpId="0" animBg="1"/>
      <p:bldP spid="74" grpId="0"/>
      <p:bldP spid="76" grpId="0"/>
      <p:bldP spid="78" grpId="0"/>
      <p:bldP spid="79" grpId="0" animBg="1"/>
      <p:bldP spid="80" grpId="0" animBg="1"/>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3727" y="123499"/>
            <a:ext cx="9144000" cy="10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r>
              <a:rPr lang="pt-BR" sz="1400" dirty="0">
                <a:effectLst/>
                <a:latin typeface="Calibri" panose="020F0502020204030204" pitchFamily="34" charset="0"/>
                <a:ea typeface="Calibri" panose="020F0502020204030204" pitchFamily="34" charset="0"/>
                <a:cs typeface="Times New Roman" panose="02020603050405020304" pitchFamily="18" charset="0"/>
              </a:rPr>
              <a:t> No dia 24/11/2021 a NASA lançou a espaçonave DART (acrônimo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Double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Redirection</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Test</a:t>
            </a:r>
            <a:r>
              <a:rPr lang="pt-BR" sz="1400" dirty="0">
                <a:effectLst/>
                <a:latin typeface="Calibri" panose="020F0502020204030204" pitchFamily="34" charset="0"/>
                <a:ea typeface="Calibri" panose="020F0502020204030204" pitchFamily="34" charset="0"/>
                <a:cs typeface="Times New Roman" panose="02020603050405020304" pitchFamily="18" charset="0"/>
              </a:rPr>
              <a:t>) com o objetivo de colidir com a lua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Dimorphos</a:t>
            </a:r>
            <a:r>
              <a:rPr lang="pt-BR" sz="1400" dirty="0">
                <a:effectLst/>
                <a:latin typeface="Calibri" panose="020F0502020204030204" pitchFamily="34" charset="0"/>
                <a:ea typeface="Calibri" panose="020F0502020204030204" pitchFamily="34" charset="0"/>
                <a:cs typeface="Times New Roman" panose="02020603050405020304" pitchFamily="18" charset="0"/>
              </a:rPr>
              <a:t>, do asteroide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em 28/09/2022. A órbita 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tem uma excentricidade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t>
            </a:r>
            <a:r>
              <a:rPr lang="pt-BR" sz="1400" dirty="0">
                <a:effectLst/>
                <a:latin typeface="Calibri" panose="020F0502020204030204" pitchFamily="34" charset="0"/>
                <a:ea typeface="Calibri" panose="020F0502020204030204" pitchFamily="34" charset="0"/>
                <a:cs typeface="Times New Roman" panose="02020603050405020304" pitchFamily="18" charset="0"/>
              </a:rPr>
              <a:t> = 0,384 e possui um semieixo maior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 1,644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ua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que o torna um NEA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Near</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-Earth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dirty="0">
                <a:effectLst/>
                <a:latin typeface="Calibri" panose="020F0502020204030204" pitchFamily="34" charset="0"/>
                <a:ea typeface="Calibri" panose="020F0502020204030204" pitchFamily="34" charset="0"/>
                <a:cs typeface="Times New Roman" panose="02020603050405020304" pitchFamily="18" charset="0"/>
              </a:rPr>
              <a:t>), que são asteroides com potencial de colisão com a Terra.</a:t>
            </a:r>
          </a:p>
        </p:txBody>
      </p:sp>
      <p:sp>
        <p:nvSpPr>
          <p:cNvPr id="23" name="CaixaDeTexto 22">
            <a:extLst>
              <a:ext uri="{FF2B5EF4-FFF2-40B4-BE49-F238E27FC236}">
                <a16:creationId xmlns:a16="http://schemas.microsoft.com/office/drawing/2014/main" id="{C71D5BD0-DFA6-4978-A967-7A0A02EC0C97}"/>
              </a:ext>
            </a:extLst>
          </p:cNvPr>
          <p:cNvSpPr txBox="1"/>
          <p:nvPr/>
        </p:nvSpPr>
        <p:spPr>
          <a:xfrm>
            <a:off x="123727" y="1063860"/>
            <a:ext cx="9144000"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partir de observações fotométricas, determinou-se que </a:t>
            </a:r>
            <a:r>
              <a:rPr lang="pt-BR" dirty="0" err="1"/>
              <a:t>Didymos</a:t>
            </a:r>
            <a:r>
              <a:rPr lang="pt-BR" dirty="0"/>
              <a:t> possui um diâmetro médio de 780 m enquanto </a:t>
            </a:r>
            <a:r>
              <a:rPr lang="pt-BR" dirty="0" err="1"/>
              <a:t>Dimorphos</a:t>
            </a:r>
            <a:r>
              <a:rPr lang="pt-BR" dirty="0"/>
              <a:t>, de 4,8 milhões de toneladas, tem apenas 160 m, com uma órbita quase circular de 1,19 km de raio. A massa total do sistema é estimada em 528 milhões de toneladas.</a:t>
            </a:r>
          </a:p>
        </p:txBody>
      </p:sp>
      <p:sp>
        <p:nvSpPr>
          <p:cNvPr id="25" name="CaixaDeTexto 24">
            <a:extLst>
              <a:ext uri="{FF2B5EF4-FFF2-40B4-BE49-F238E27FC236}">
                <a16:creationId xmlns:a16="http://schemas.microsoft.com/office/drawing/2014/main" id="{82BFDE18-8AB0-4AA4-A3E3-0900C07F6170}"/>
              </a:ext>
            </a:extLst>
          </p:cNvPr>
          <p:cNvSpPr txBox="1"/>
          <p:nvPr/>
        </p:nvSpPr>
        <p:spPr>
          <a:xfrm>
            <a:off x="123727" y="1839144"/>
            <a:ext cx="11982834"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DART, com seus 550 kg finais, deverá colidir frontalmente com </a:t>
            </a:r>
            <a:r>
              <a:rPr lang="pt-BR" dirty="0" err="1"/>
              <a:t>Dimorphos</a:t>
            </a:r>
            <a:r>
              <a:rPr lang="pt-BR" dirty="0"/>
              <a:t> a uma velocidade de 6,6 km/s (isto é, o vetor velocidade de DART terá mesma direção e sentido oposto ao do vetor velocidade tangencial de </a:t>
            </a:r>
            <a:r>
              <a:rPr lang="pt-BR" dirty="0" err="1"/>
              <a:t>Dimorphos</a:t>
            </a:r>
            <a:r>
              <a:rPr lang="pt-BR" dirty="0"/>
              <a:t>). Esse método é conhecido como “impacto cinético” e o impacto deverá causar certa mudança no movimento de </a:t>
            </a:r>
            <a:r>
              <a:rPr lang="pt-BR" dirty="0" err="1"/>
              <a:t>Dimorphos</a:t>
            </a:r>
            <a:r>
              <a:rPr lang="pt-BR" dirty="0"/>
              <a:t>, o que poderá ser medida por telescópios em solo.</a:t>
            </a:r>
          </a:p>
        </p:txBody>
      </p:sp>
      <p:sp>
        <p:nvSpPr>
          <p:cNvPr id="9" name="CaixaDeTexto 8">
            <a:extLst>
              <a:ext uri="{FF2B5EF4-FFF2-40B4-BE49-F238E27FC236}">
                <a16:creationId xmlns:a16="http://schemas.microsoft.com/office/drawing/2014/main" id="{29043C63-ED31-4237-BFDA-21AD6C7789F0}"/>
              </a:ext>
            </a:extLst>
          </p:cNvPr>
          <p:cNvSpPr txBox="1"/>
          <p:nvPr/>
        </p:nvSpPr>
        <p:spPr>
          <a:xfrm>
            <a:off x="123727" y="2656996"/>
            <a:ext cx="11801475"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Com as informações dadas acima, responda se V (Verdadeiro) ou F (Falso) a cada uma das afirmações a seguir:</a:t>
            </a:r>
          </a:p>
        </p:txBody>
      </p:sp>
      <p:sp>
        <p:nvSpPr>
          <p:cNvPr id="15" name="CaixaDeTexto 14">
            <a:extLst>
              <a:ext uri="{FF2B5EF4-FFF2-40B4-BE49-F238E27FC236}">
                <a16:creationId xmlns:a16="http://schemas.microsoft.com/office/drawing/2014/main" id="{52EC183E-6DFA-4651-A6ED-02A4AD127D13}"/>
              </a:ext>
            </a:extLst>
          </p:cNvPr>
          <p:cNvSpPr txBox="1"/>
          <p:nvPr/>
        </p:nvSpPr>
        <p:spPr>
          <a:xfrm>
            <a:off x="123727" y="3037152"/>
            <a:ext cx="7439025"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dirty="0"/>
              <a:t>(      ) </a:t>
            </a:r>
            <a:r>
              <a:rPr lang="pt-BR" strike="sngStrike" dirty="0"/>
              <a:t>Apesar de ser um NEA, o asteroide (65803) </a:t>
            </a:r>
            <a:r>
              <a:rPr lang="pt-BR" strike="sngStrike" dirty="0" err="1"/>
              <a:t>Didymos</a:t>
            </a:r>
            <a:r>
              <a:rPr lang="pt-BR" strike="sngStrike" dirty="0"/>
              <a:t> não cruza, efetivamente, a órbita da Terra.</a:t>
            </a:r>
          </a:p>
        </p:txBody>
      </p:sp>
      <p:sp>
        <p:nvSpPr>
          <p:cNvPr id="17" name="CaixaDeTexto 16">
            <a:extLst>
              <a:ext uri="{FF2B5EF4-FFF2-40B4-BE49-F238E27FC236}">
                <a16:creationId xmlns:a16="http://schemas.microsoft.com/office/drawing/2014/main" id="{A57A982F-FEAD-426F-A900-C8E8A89A3002}"/>
              </a:ext>
            </a:extLst>
          </p:cNvPr>
          <p:cNvSpPr txBox="1"/>
          <p:nvPr/>
        </p:nvSpPr>
        <p:spPr>
          <a:xfrm>
            <a:off x="113006" y="4740977"/>
            <a:ext cx="12087417" cy="5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Antes da colisão o centro de massa do sistema </a:t>
            </a:r>
            <a:r>
              <a:rPr lang="pt-BR" dirty="0" err="1"/>
              <a:t>Didymos-Dimorphos</a:t>
            </a:r>
            <a:r>
              <a:rPr lang="pt-BR" dirty="0"/>
              <a:t> ficava a apenas 10,8 metros abaixo da superfície média de </a:t>
            </a:r>
            <a:r>
              <a:rPr lang="pt-BR" dirty="0" err="1"/>
              <a:t>Didymos</a:t>
            </a:r>
            <a:r>
              <a:rPr lang="pt-BR" dirty="0"/>
              <a:t>, considerando-o como uma esfera perfeita. </a:t>
            </a:r>
          </a:p>
        </p:txBody>
      </p:sp>
      <p:sp>
        <p:nvSpPr>
          <p:cNvPr id="27" name="CaixaDeTexto 26">
            <a:extLst>
              <a:ext uri="{FF2B5EF4-FFF2-40B4-BE49-F238E27FC236}">
                <a16:creationId xmlns:a16="http://schemas.microsoft.com/office/drawing/2014/main" id="{DE48BBDD-868F-4859-9AAC-00BDA69BB826}"/>
              </a:ext>
            </a:extLst>
          </p:cNvPr>
          <p:cNvSpPr txBox="1"/>
          <p:nvPr/>
        </p:nvSpPr>
        <p:spPr>
          <a:xfrm>
            <a:off x="123727" y="3390454"/>
            <a:ext cx="11982833" cy="543162"/>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afirmação “Apesar de ser um NEA, o asteroide (65803) </a:t>
            </a:r>
            <a:r>
              <a:rPr lang="pt-BR" sz="14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Didymos</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não cruza, efetivamente, a órbita da Terra.” é FALSA, pois c</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omparando a distância </a:t>
            </a:r>
            <a:r>
              <a:rPr lang="pt-BR"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periélica</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de </a:t>
            </a:r>
            <a:r>
              <a:rPr lang="pt-BR"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com a distância </a:t>
            </a:r>
            <a:r>
              <a:rPr lang="pt-BR"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afélica</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 Terra temos: </a:t>
            </a:r>
          </a:p>
        </p:txBody>
      </p:sp>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F2A923C1-6F52-4997-B905-FC095EC086C4}"/>
                  </a:ext>
                </a:extLst>
              </p:cNvPr>
              <p:cNvSpPr txBox="1"/>
              <p:nvPr/>
            </p:nvSpPr>
            <p:spPr>
              <a:xfrm>
                <a:off x="687979" y="3982763"/>
                <a:ext cx="2505075" cy="324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𝑞</m:t>
                          </m:r>
                        </m:e>
                        <m:sub>
                          <m:r>
                            <a:rPr lang="pt-BR" sz="1400" i="1">
                              <a:solidFill>
                                <a:srgbClr val="FF0000"/>
                              </a:solidFill>
                              <a:latin typeface="Cambria Math" panose="02040503050406030204" pitchFamily="18" charset="0"/>
                            </a:rPr>
                            <m:t>𝐷𝑖𝑑𝑦𝑚𝑜𝑠</m:t>
                          </m:r>
                        </m:sub>
                      </m:sSub>
                      <m:r>
                        <a:rPr lang="pt-BR" sz="1400" i="0">
                          <a:solidFill>
                            <a:srgbClr val="FF0000"/>
                          </a:solidFill>
                          <a:latin typeface="Cambria Math" panose="02040503050406030204" pitchFamily="18" charset="0"/>
                        </a:rPr>
                        <m:t>=</m:t>
                      </m:r>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𝑎</m:t>
                          </m:r>
                        </m:e>
                        <m:sub>
                          <m:r>
                            <a:rPr lang="pt-BR" sz="1400" i="1">
                              <a:solidFill>
                                <a:srgbClr val="FF0000"/>
                              </a:solidFill>
                              <a:latin typeface="Cambria Math" panose="02040503050406030204" pitchFamily="18" charset="0"/>
                            </a:rPr>
                            <m:t>𝐷𝑖𝑑𝑦𝑚𝑜𝑠</m:t>
                          </m:r>
                        </m:sub>
                      </m:sSub>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1−</m:t>
                          </m:r>
                          <m:r>
                            <a:rPr lang="pt-BR" sz="1400" i="1">
                              <a:solidFill>
                                <a:srgbClr val="FF0000"/>
                              </a:solidFill>
                              <a:latin typeface="Cambria Math" panose="02040503050406030204" pitchFamily="18" charset="0"/>
                            </a:rPr>
                            <m:t>𝑒</m:t>
                          </m:r>
                        </m:e>
                      </m:d>
                    </m:oMath>
                  </m:oMathPara>
                </a14:m>
                <a:endParaRPr lang="pt-BR" sz="1400" dirty="0">
                  <a:solidFill>
                    <a:srgbClr val="FF0000"/>
                  </a:solidFill>
                </a:endParaRPr>
              </a:p>
            </p:txBody>
          </p:sp>
        </mc:Choice>
        <mc:Fallback xmlns="">
          <p:sp>
            <p:nvSpPr>
              <p:cNvPr id="29" name="CaixaDeTexto 28">
                <a:extLst>
                  <a:ext uri="{FF2B5EF4-FFF2-40B4-BE49-F238E27FC236}">
                    <a16:creationId xmlns:a16="http://schemas.microsoft.com/office/drawing/2014/main" id="{F2A923C1-6F52-4997-B905-FC095EC086C4}"/>
                  </a:ext>
                </a:extLst>
              </p:cNvPr>
              <p:cNvSpPr txBox="1">
                <a:spLocks noRot="1" noChangeAspect="1" noMove="1" noResize="1" noEditPoints="1" noAdjustHandles="1" noChangeArrowheads="1" noChangeShapeType="1" noTextEdit="1"/>
              </p:cNvSpPr>
              <p:nvPr/>
            </p:nvSpPr>
            <p:spPr>
              <a:xfrm>
                <a:off x="687979" y="3982763"/>
                <a:ext cx="2505075" cy="324769"/>
              </a:xfrm>
              <a:prstGeom prst="rect">
                <a:avLst/>
              </a:prstGeom>
              <a:blipFill>
                <a:blip r:embed="rId2"/>
                <a:stretch>
                  <a:fillRect b="-185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CaixaDeTexto 30">
                <a:extLst>
                  <a:ext uri="{FF2B5EF4-FFF2-40B4-BE49-F238E27FC236}">
                    <a16:creationId xmlns:a16="http://schemas.microsoft.com/office/drawing/2014/main" id="{C54AAB5F-8376-4870-A764-E75C70A15FF5}"/>
                  </a:ext>
                </a:extLst>
              </p:cNvPr>
              <p:cNvSpPr txBox="1"/>
              <p:nvPr/>
            </p:nvSpPr>
            <p:spPr>
              <a:xfrm>
                <a:off x="7276484" y="3991259"/>
                <a:ext cx="323691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0" smtClean="0">
                          <a:solidFill>
                            <a:srgbClr val="FF0000"/>
                          </a:solidFill>
                          <a:latin typeface="Cambria Math" panose="02040503050406030204" pitchFamily="18" charset="0"/>
                        </a:rPr>
                        <m:t>&lt;</m:t>
                      </m:r>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𝑄</m:t>
                          </m:r>
                        </m:e>
                        <m:sub>
                          <m:r>
                            <a:rPr lang="pt-BR" sz="1400" i="1">
                              <a:solidFill>
                                <a:srgbClr val="FF0000"/>
                              </a:solidFill>
                              <a:latin typeface="Cambria Math" panose="02040503050406030204" pitchFamily="18" charset="0"/>
                            </a:rPr>
                            <m:t>𝑇𝑒𝑟𝑟𝑎</m:t>
                          </m:r>
                        </m:sub>
                      </m:sSub>
                      <m:r>
                        <a:rPr lang="pt-BR" sz="1400" i="0">
                          <a:solidFill>
                            <a:srgbClr val="FF0000"/>
                          </a:solidFill>
                          <a:latin typeface="Cambria Math" panose="02040503050406030204" pitchFamily="18" charset="0"/>
                        </a:rPr>
                        <m:t>=1</m:t>
                      </m:r>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1+0,0167</m:t>
                          </m:r>
                        </m:e>
                      </m:d>
                      <m:r>
                        <a:rPr lang="pt-BR" sz="1400" i="0">
                          <a:solidFill>
                            <a:srgbClr val="FF0000"/>
                          </a:solidFill>
                          <a:latin typeface="Cambria Math" panose="02040503050406030204" pitchFamily="18" charset="0"/>
                        </a:rPr>
                        <m:t>=1,0167 </m:t>
                      </m:r>
                      <m:r>
                        <a:rPr lang="pt-BR" sz="1400" i="1">
                          <a:solidFill>
                            <a:srgbClr val="FF0000"/>
                          </a:solidFill>
                          <a:latin typeface="Cambria Math" panose="02040503050406030204" pitchFamily="18" charset="0"/>
                        </a:rPr>
                        <m:t>𝑈𝐴</m:t>
                      </m:r>
                    </m:oMath>
                  </m:oMathPara>
                </a14:m>
                <a:endParaRPr lang="pt-BR" sz="1400" dirty="0">
                  <a:solidFill>
                    <a:srgbClr val="FF0000"/>
                  </a:solidFill>
                </a:endParaRPr>
              </a:p>
            </p:txBody>
          </p:sp>
        </mc:Choice>
        <mc:Fallback xmlns="">
          <p:sp>
            <p:nvSpPr>
              <p:cNvPr id="31" name="CaixaDeTexto 30">
                <a:extLst>
                  <a:ext uri="{FF2B5EF4-FFF2-40B4-BE49-F238E27FC236}">
                    <a16:creationId xmlns:a16="http://schemas.microsoft.com/office/drawing/2014/main" id="{C54AAB5F-8376-4870-A764-E75C70A15FF5}"/>
                  </a:ext>
                </a:extLst>
              </p:cNvPr>
              <p:cNvSpPr txBox="1">
                <a:spLocks noRot="1" noChangeAspect="1" noMove="1" noResize="1" noEditPoints="1" noAdjustHandles="1" noChangeArrowheads="1" noChangeShapeType="1" noTextEdit="1"/>
              </p:cNvSpPr>
              <p:nvPr/>
            </p:nvSpPr>
            <p:spPr>
              <a:xfrm>
                <a:off x="7276484" y="3991259"/>
                <a:ext cx="3236913" cy="307777"/>
              </a:xfrm>
              <a:prstGeom prst="rect">
                <a:avLst/>
              </a:prstGeom>
              <a:blipFill>
                <a:blip r:embed="rId3"/>
                <a:stretch>
                  <a:fillRect b="-6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5" name="CaixaDeTexto 34">
                <a:extLst>
                  <a:ext uri="{FF2B5EF4-FFF2-40B4-BE49-F238E27FC236}">
                    <a16:creationId xmlns:a16="http://schemas.microsoft.com/office/drawing/2014/main" id="{871C6C3B-180F-4A5F-9969-286032396D57}"/>
                  </a:ext>
                </a:extLst>
              </p:cNvPr>
              <p:cNvSpPr txBox="1"/>
              <p:nvPr/>
            </p:nvSpPr>
            <p:spPr>
              <a:xfrm>
                <a:off x="3661263" y="3982763"/>
                <a:ext cx="2619375" cy="324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𝑞</m:t>
                          </m:r>
                        </m:e>
                        <m:sub>
                          <m:r>
                            <a:rPr lang="pt-BR" sz="1400" i="1">
                              <a:solidFill>
                                <a:srgbClr val="FF0000"/>
                              </a:solidFill>
                              <a:latin typeface="Cambria Math" panose="02040503050406030204" pitchFamily="18" charset="0"/>
                            </a:rPr>
                            <m:t>𝐷𝑖𝑑𝑦𝑚𝑜𝑠</m:t>
                          </m:r>
                        </m:sub>
                      </m:sSub>
                      <m:r>
                        <a:rPr lang="pt-BR" sz="1400" i="0">
                          <a:solidFill>
                            <a:srgbClr val="FF0000"/>
                          </a:solidFill>
                          <a:latin typeface="Cambria Math" panose="02040503050406030204" pitchFamily="18" charset="0"/>
                        </a:rPr>
                        <m:t>=1,644</m:t>
                      </m:r>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1−0,384</m:t>
                          </m:r>
                        </m:e>
                      </m:d>
                    </m:oMath>
                  </m:oMathPara>
                </a14:m>
                <a:endParaRPr lang="pt-BR" sz="1400" dirty="0">
                  <a:solidFill>
                    <a:srgbClr val="FF0000"/>
                  </a:solidFill>
                </a:endParaRPr>
              </a:p>
            </p:txBody>
          </p:sp>
        </mc:Choice>
        <mc:Fallback xmlns="">
          <p:sp>
            <p:nvSpPr>
              <p:cNvPr id="35" name="CaixaDeTexto 34">
                <a:extLst>
                  <a:ext uri="{FF2B5EF4-FFF2-40B4-BE49-F238E27FC236}">
                    <a16:creationId xmlns:a16="http://schemas.microsoft.com/office/drawing/2014/main" id="{871C6C3B-180F-4A5F-9969-286032396D57}"/>
                  </a:ext>
                </a:extLst>
              </p:cNvPr>
              <p:cNvSpPr txBox="1">
                <a:spLocks noRot="1" noChangeAspect="1" noMove="1" noResize="1" noEditPoints="1" noAdjustHandles="1" noChangeArrowheads="1" noChangeShapeType="1" noTextEdit="1"/>
              </p:cNvSpPr>
              <p:nvPr/>
            </p:nvSpPr>
            <p:spPr>
              <a:xfrm>
                <a:off x="3661263" y="3982763"/>
                <a:ext cx="2619375" cy="324769"/>
              </a:xfrm>
              <a:prstGeom prst="rect">
                <a:avLst/>
              </a:prstGeom>
              <a:blipFill>
                <a:blip r:embed="rId4"/>
                <a:stretch>
                  <a:fillRect b="-185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3E62D2F5-C62B-4935-8219-E0523579A606}"/>
                  </a:ext>
                </a:extLst>
              </p:cNvPr>
              <p:cNvSpPr txBox="1"/>
              <p:nvPr/>
            </p:nvSpPr>
            <p:spPr>
              <a:xfrm>
                <a:off x="6114742" y="3991259"/>
                <a:ext cx="120015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0" smtClean="0">
                          <a:solidFill>
                            <a:srgbClr val="FF0000"/>
                          </a:solidFill>
                          <a:latin typeface="Cambria Math" panose="02040503050406030204" pitchFamily="18" charset="0"/>
                        </a:rPr>
                        <m:t>=1,0127 </m:t>
                      </m:r>
                      <m:r>
                        <a:rPr lang="pt-BR" sz="1400" i="1">
                          <a:solidFill>
                            <a:srgbClr val="FF0000"/>
                          </a:solidFill>
                          <a:latin typeface="Cambria Math" panose="02040503050406030204" pitchFamily="18" charset="0"/>
                        </a:rPr>
                        <m:t>𝑈𝐴</m:t>
                      </m:r>
                    </m:oMath>
                  </m:oMathPara>
                </a14:m>
                <a:endParaRPr lang="pt-BR" sz="1400" dirty="0">
                  <a:solidFill>
                    <a:srgbClr val="FF0000"/>
                  </a:solidFill>
                </a:endParaRPr>
              </a:p>
            </p:txBody>
          </p:sp>
        </mc:Choice>
        <mc:Fallback xmlns="">
          <p:sp>
            <p:nvSpPr>
              <p:cNvPr id="37" name="CaixaDeTexto 36">
                <a:extLst>
                  <a:ext uri="{FF2B5EF4-FFF2-40B4-BE49-F238E27FC236}">
                    <a16:creationId xmlns:a16="http://schemas.microsoft.com/office/drawing/2014/main" id="{3E62D2F5-C62B-4935-8219-E0523579A606}"/>
                  </a:ext>
                </a:extLst>
              </p:cNvPr>
              <p:cNvSpPr txBox="1">
                <a:spLocks noRot="1" noChangeAspect="1" noMove="1" noResize="1" noEditPoints="1" noAdjustHandles="1" noChangeArrowheads="1" noChangeShapeType="1" noTextEdit="1"/>
              </p:cNvSpPr>
              <p:nvPr/>
            </p:nvSpPr>
            <p:spPr>
              <a:xfrm>
                <a:off x="6114742" y="3991259"/>
                <a:ext cx="1200150" cy="307777"/>
              </a:xfrm>
              <a:prstGeom prst="rect">
                <a:avLst/>
              </a:prstGeom>
              <a:blipFill>
                <a:blip r:embed="rId5"/>
                <a:stretch>
                  <a:fillRect/>
                </a:stretch>
              </a:blipFill>
            </p:spPr>
            <p:txBody>
              <a:bodyPr/>
              <a:lstStyle/>
              <a:p>
                <a:r>
                  <a:rPr lang="pt-BR">
                    <a:noFill/>
                  </a:rPr>
                  <a:t> </a:t>
                </a:r>
              </a:p>
            </p:txBody>
          </p:sp>
        </mc:Fallback>
      </mc:AlternateContent>
      <p:sp>
        <p:nvSpPr>
          <p:cNvPr id="40" name="Seta: para a Direita 39">
            <a:extLst>
              <a:ext uri="{FF2B5EF4-FFF2-40B4-BE49-F238E27FC236}">
                <a16:creationId xmlns:a16="http://schemas.microsoft.com/office/drawing/2014/main" id="{21308210-CFE7-4F12-A6A3-412786F98422}"/>
              </a:ext>
            </a:extLst>
          </p:cNvPr>
          <p:cNvSpPr/>
          <p:nvPr/>
        </p:nvSpPr>
        <p:spPr>
          <a:xfrm>
            <a:off x="3260519" y="4037932"/>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36DBD194-FEC2-488D-A876-4EDE93C20553}"/>
              </a:ext>
            </a:extLst>
          </p:cNvPr>
          <p:cNvSpPr txBox="1"/>
          <p:nvPr/>
        </p:nvSpPr>
        <p:spPr>
          <a:xfrm>
            <a:off x="123727" y="4403895"/>
            <a:ext cx="3225312"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Ou seja, </a:t>
            </a:r>
            <a:r>
              <a:rPr lang="pt-BR" dirty="0" err="1"/>
              <a:t>Didymos</a:t>
            </a:r>
            <a:r>
              <a:rPr lang="pt-BR" dirty="0"/>
              <a:t> cruza a órbita da Terra.</a:t>
            </a:r>
          </a:p>
        </p:txBody>
      </p:sp>
      <p:sp>
        <p:nvSpPr>
          <p:cNvPr id="42" name="CaixaDeTexto 41">
            <a:extLst>
              <a:ext uri="{FF2B5EF4-FFF2-40B4-BE49-F238E27FC236}">
                <a16:creationId xmlns:a16="http://schemas.microsoft.com/office/drawing/2014/main" id="{4E3C8B06-E49F-44D0-8C99-AF92FC0B5633}"/>
              </a:ext>
            </a:extLst>
          </p:cNvPr>
          <p:cNvSpPr txBox="1"/>
          <p:nvPr/>
        </p:nvSpPr>
        <p:spPr>
          <a:xfrm>
            <a:off x="113006" y="5219896"/>
            <a:ext cx="11944544"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A afirmação “O centro de massa do sistema </a:t>
            </a:r>
            <a:r>
              <a:rPr lang="pt-BR" dirty="0" err="1"/>
              <a:t>Didymos-Dimorphos</a:t>
            </a:r>
            <a:r>
              <a:rPr lang="pt-BR" dirty="0"/>
              <a:t> fica a apenas 10,8 metros abaixo da superfície média de </a:t>
            </a:r>
            <a:r>
              <a:rPr lang="pt-BR" dirty="0" err="1"/>
              <a:t>Didymos</a:t>
            </a:r>
            <a:r>
              <a:rPr lang="pt-BR" dirty="0"/>
              <a:t>, considerando-o como uma esfera perfeita.” é FALSA, pois pelo teorema do centro de massa e pela distância total entre os dois objetos, temos:</a:t>
            </a:r>
          </a:p>
        </p:txBody>
      </p:sp>
      <mc:AlternateContent xmlns:mc="http://schemas.openxmlformats.org/markup-compatibility/2006" xmlns:a14="http://schemas.microsoft.com/office/drawing/2010/main">
        <mc:Choice Requires="a14">
          <p:sp>
            <p:nvSpPr>
              <p:cNvPr id="43" name="CaixaDeTexto 42">
                <a:extLst>
                  <a:ext uri="{FF2B5EF4-FFF2-40B4-BE49-F238E27FC236}">
                    <a16:creationId xmlns:a16="http://schemas.microsoft.com/office/drawing/2014/main" id="{55298E4B-093A-4370-8109-B78901A52B2A}"/>
                  </a:ext>
                </a:extLst>
              </p:cNvPr>
              <p:cNvSpPr txBox="1"/>
              <p:nvPr/>
            </p:nvSpPr>
            <p:spPr>
              <a:xfrm>
                <a:off x="5765006" y="5839993"/>
                <a:ext cx="1959671"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0" smtClean="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1190×4,8</m:t>
                          </m:r>
                        </m:num>
                        <m:den>
                          <m:r>
                            <a:rPr lang="pt-BR" sz="1400" i="0">
                              <a:solidFill>
                                <a:srgbClr val="FF0000"/>
                              </a:solidFill>
                              <a:latin typeface="Cambria Math" panose="02040503050406030204" pitchFamily="18" charset="0"/>
                            </a:rPr>
                            <m:t>528</m:t>
                          </m:r>
                        </m:den>
                      </m:f>
                      <m:r>
                        <a:rPr lang="pt-BR" sz="1400" i="0">
                          <a:solidFill>
                            <a:srgbClr val="FF0000"/>
                          </a:solidFill>
                          <a:latin typeface="Cambria Math" panose="02040503050406030204" pitchFamily="18" charset="0"/>
                        </a:rPr>
                        <m:t>≅10,8 </m:t>
                      </m:r>
                      <m:r>
                        <a:rPr lang="pt-BR" sz="1400" i="1">
                          <a:solidFill>
                            <a:srgbClr val="FF0000"/>
                          </a:solidFill>
                          <a:latin typeface="Cambria Math" panose="02040503050406030204" pitchFamily="18" charset="0"/>
                        </a:rPr>
                        <m:t>𝑚</m:t>
                      </m:r>
                    </m:oMath>
                  </m:oMathPara>
                </a14:m>
                <a:endParaRPr lang="pt-BR" sz="1400" dirty="0">
                  <a:solidFill>
                    <a:srgbClr val="FF0000"/>
                  </a:solidFill>
                </a:endParaRPr>
              </a:p>
            </p:txBody>
          </p:sp>
        </mc:Choice>
        <mc:Fallback xmlns="">
          <p:sp>
            <p:nvSpPr>
              <p:cNvPr id="43" name="CaixaDeTexto 42">
                <a:extLst>
                  <a:ext uri="{FF2B5EF4-FFF2-40B4-BE49-F238E27FC236}">
                    <a16:creationId xmlns:a16="http://schemas.microsoft.com/office/drawing/2014/main" id="{55298E4B-093A-4370-8109-B78901A52B2A}"/>
                  </a:ext>
                </a:extLst>
              </p:cNvPr>
              <p:cNvSpPr txBox="1">
                <a:spLocks noRot="1" noChangeAspect="1" noMove="1" noResize="1" noEditPoints="1" noAdjustHandles="1" noChangeArrowheads="1" noChangeShapeType="1" noTextEdit="1"/>
              </p:cNvSpPr>
              <p:nvPr/>
            </p:nvSpPr>
            <p:spPr>
              <a:xfrm>
                <a:off x="5765006" y="5839993"/>
                <a:ext cx="1959671" cy="497059"/>
              </a:xfrm>
              <a:prstGeom prst="rect">
                <a:avLst/>
              </a:prstGeom>
              <a:blipFill>
                <a:blip r:embed="rId6"/>
                <a:stretch>
                  <a:fillRect b="-122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A9D5E1DA-1BC1-4D3C-88E9-80D4085D6D95}"/>
                  </a:ext>
                </a:extLst>
              </p:cNvPr>
              <p:cNvSpPr txBox="1"/>
              <p:nvPr/>
            </p:nvSpPr>
            <p:spPr>
              <a:xfrm>
                <a:off x="2571147" y="5807067"/>
                <a:ext cx="3298634" cy="5629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𝑟</m:t>
                          </m:r>
                        </m:e>
                        <m:sub>
                          <m:r>
                            <a:rPr lang="pt-BR" sz="1400" i="1">
                              <a:solidFill>
                                <a:srgbClr val="FF0000"/>
                              </a:solidFill>
                              <a:latin typeface="Cambria Math" panose="02040503050406030204" pitchFamily="18" charset="0"/>
                            </a:rPr>
                            <m:t>𝐷𝑖𝑑𝑦𝑚𝑜𝑠</m:t>
                          </m:r>
                        </m:sub>
                      </m:sSub>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sSub>
                            <m:sSubPr>
                              <m:ctrlPr>
                                <a:rPr lang="pt-BR" sz="1400" i="1">
                                  <a:solidFill>
                                    <a:srgbClr val="FF0000"/>
                                  </a:solidFill>
                                  <a:latin typeface="Cambria Math" panose="02040503050406030204" pitchFamily="18" charset="0"/>
                                </a:rPr>
                              </m:ctrlPr>
                            </m:sSubPr>
                            <m:e>
                              <m:r>
                                <a:rPr lang="pt-BR" sz="1400" i="0">
                                  <a:solidFill>
                                    <a:srgbClr val="FF0000"/>
                                  </a:solidFill>
                                  <a:latin typeface="Cambria Math" panose="02040503050406030204" pitchFamily="18" charset="0"/>
                                </a:rPr>
                                <m:t>1190×</m:t>
                              </m:r>
                              <m:r>
                                <a:rPr lang="pt-BR" sz="1400" i="1">
                                  <a:solidFill>
                                    <a:srgbClr val="FF0000"/>
                                  </a:solidFill>
                                  <a:latin typeface="Cambria Math" panose="02040503050406030204" pitchFamily="18" charset="0"/>
                                </a:rPr>
                                <m:t>𝑚</m:t>
                              </m:r>
                            </m:e>
                            <m:sub>
                              <m:r>
                                <a:rPr lang="pt-BR" sz="1400" i="1">
                                  <a:solidFill>
                                    <a:srgbClr val="FF0000"/>
                                  </a:solidFill>
                                  <a:latin typeface="Cambria Math" panose="02040503050406030204" pitchFamily="18" charset="0"/>
                                </a:rPr>
                                <m:t>𝐷𝑖𝑚𝑜𝑟𝑝h𝑜𝑠</m:t>
                              </m:r>
                            </m:sub>
                          </m:sSub>
                        </m:num>
                        <m:den>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𝑚</m:t>
                              </m:r>
                            </m:e>
                            <m:sub>
                              <m:r>
                                <a:rPr lang="pt-BR" sz="1400" i="1">
                                  <a:solidFill>
                                    <a:srgbClr val="FF0000"/>
                                  </a:solidFill>
                                  <a:latin typeface="Cambria Math" panose="02040503050406030204" pitchFamily="18" charset="0"/>
                                </a:rPr>
                                <m:t>𝐷𝑖𝑑𝑦𝑚𝑜𝑠</m:t>
                              </m:r>
                            </m:sub>
                          </m:sSub>
                          <m:r>
                            <a:rPr lang="pt-BR" sz="1400" i="0">
                              <a:solidFill>
                                <a:srgbClr val="FF0000"/>
                              </a:solidFill>
                              <a:latin typeface="Cambria Math" panose="02040503050406030204" pitchFamily="18" charset="0"/>
                            </a:rPr>
                            <m:t>+</m:t>
                          </m:r>
                          <m:r>
                            <a:rPr lang="pt-BR" sz="1400" i="1">
                              <a:solidFill>
                                <a:srgbClr val="FF0000"/>
                              </a:solidFill>
                              <a:latin typeface="Cambria Math" panose="02040503050406030204" pitchFamily="18" charset="0"/>
                            </a:rPr>
                            <m:t>𝑚</m:t>
                          </m:r>
                          <m:r>
                            <m:rPr>
                              <m:lit/>
                            </m:rPr>
                            <a:rPr lang="pt-BR" sz="1400" i="0">
                              <a:solidFill>
                                <a:srgbClr val="FF0000"/>
                              </a:solidFill>
                              <a:latin typeface="Cambria Math" panose="02040503050406030204" pitchFamily="18" charset="0"/>
                            </a:rPr>
                            <m:t>_</m:t>
                          </m:r>
                          <m:r>
                            <a:rPr lang="pt-BR" sz="1400" i="1">
                              <a:solidFill>
                                <a:srgbClr val="FF0000"/>
                              </a:solidFill>
                              <a:latin typeface="Cambria Math" panose="02040503050406030204" pitchFamily="18" charset="0"/>
                            </a:rPr>
                            <m:t>𝐷𝑖𝑚𝑜𝑟𝑝h𝑜𝑠</m:t>
                          </m:r>
                        </m:den>
                      </m:f>
                    </m:oMath>
                  </m:oMathPara>
                </a14:m>
                <a:endParaRPr lang="pt-BR" sz="1400" dirty="0">
                  <a:solidFill>
                    <a:srgbClr val="FF0000"/>
                  </a:solidFill>
                </a:endParaRPr>
              </a:p>
            </p:txBody>
          </p:sp>
        </mc:Choice>
        <mc:Fallback xmlns="">
          <p:sp>
            <p:nvSpPr>
              <p:cNvPr id="44" name="CaixaDeTexto 43">
                <a:extLst>
                  <a:ext uri="{FF2B5EF4-FFF2-40B4-BE49-F238E27FC236}">
                    <a16:creationId xmlns:a16="http://schemas.microsoft.com/office/drawing/2014/main" id="{A9D5E1DA-1BC1-4D3C-88E9-80D4085D6D95}"/>
                  </a:ext>
                </a:extLst>
              </p:cNvPr>
              <p:cNvSpPr txBox="1">
                <a:spLocks noRot="1" noChangeAspect="1" noMove="1" noResize="1" noEditPoints="1" noAdjustHandles="1" noChangeArrowheads="1" noChangeShapeType="1" noTextEdit="1"/>
              </p:cNvSpPr>
              <p:nvPr/>
            </p:nvSpPr>
            <p:spPr>
              <a:xfrm>
                <a:off x="2571147" y="5807067"/>
                <a:ext cx="3298634" cy="562911"/>
              </a:xfrm>
              <a:prstGeom prst="rect">
                <a:avLst/>
              </a:prstGeom>
              <a:blipFill>
                <a:blip r:embed="rId7"/>
                <a:stretch>
                  <a:fillRect b="-1087"/>
                </a:stretch>
              </a:blipFill>
            </p:spPr>
            <p:txBody>
              <a:bodyPr/>
              <a:lstStyle/>
              <a:p>
                <a:r>
                  <a:rPr lang="pt-BR">
                    <a:noFill/>
                  </a:rPr>
                  <a:t> </a:t>
                </a:r>
              </a:p>
            </p:txBody>
          </p:sp>
        </mc:Fallback>
      </mc:AlternateContent>
      <p:sp>
        <p:nvSpPr>
          <p:cNvPr id="45" name="CaixaDeTexto 44">
            <a:extLst>
              <a:ext uri="{FF2B5EF4-FFF2-40B4-BE49-F238E27FC236}">
                <a16:creationId xmlns:a16="http://schemas.microsoft.com/office/drawing/2014/main" id="{C253E850-5991-4568-B7DE-88675DE01C8B}"/>
              </a:ext>
            </a:extLst>
          </p:cNvPr>
          <p:cNvSpPr txBox="1"/>
          <p:nvPr/>
        </p:nvSpPr>
        <p:spPr>
          <a:xfrm>
            <a:off x="113006" y="6404888"/>
            <a:ext cx="8792869"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O centro de </a:t>
            </a:r>
            <a:r>
              <a:rPr lang="pt-BR" dirty="0" err="1"/>
              <a:t>Didymos</a:t>
            </a:r>
            <a:r>
              <a:rPr lang="pt-BR" dirty="0"/>
              <a:t> fica a 10,8 m do CM do sistema, logo, o CM está a 780,0 - 10,8 = 769,2 m abaixo de sua superfície.</a:t>
            </a:r>
          </a:p>
        </p:txBody>
      </p:sp>
      <p:sp>
        <p:nvSpPr>
          <p:cNvPr id="46" name="CaixaDeTexto 45">
            <a:extLst>
              <a:ext uri="{FF2B5EF4-FFF2-40B4-BE49-F238E27FC236}">
                <a16:creationId xmlns:a16="http://schemas.microsoft.com/office/drawing/2014/main" id="{35A9B2E9-28DA-411F-8940-64B50DAAE3C5}"/>
              </a:ext>
            </a:extLst>
          </p:cNvPr>
          <p:cNvSpPr txBox="1"/>
          <p:nvPr/>
        </p:nvSpPr>
        <p:spPr>
          <a:xfrm>
            <a:off x="257174" y="3050820"/>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pt-BR" sz="1400" dirty="0"/>
          </a:p>
        </p:txBody>
      </p:sp>
      <p:sp>
        <p:nvSpPr>
          <p:cNvPr id="47" name="CaixaDeTexto 46">
            <a:extLst>
              <a:ext uri="{FF2B5EF4-FFF2-40B4-BE49-F238E27FC236}">
                <a16:creationId xmlns:a16="http://schemas.microsoft.com/office/drawing/2014/main" id="{2DD1EB02-6644-4DA0-B700-6DA35EF7EE5F}"/>
              </a:ext>
            </a:extLst>
          </p:cNvPr>
          <p:cNvSpPr txBox="1"/>
          <p:nvPr/>
        </p:nvSpPr>
        <p:spPr>
          <a:xfrm>
            <a:off x="247648" y="4765480"/>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pt-BR" sz="1400" dirty="0"/>
          </a:p>
        </p:txBody>
      </p:sp>
    </p:spTree>
    <p:extLst>
      <p:ext uri="{BB962C8B-B14F-4D97-AF65-F5344CB8AC3E}">
        <p14:creationId xmlns:p14="http://schemas.microsoft.com/office/powerpoint/2010/main" val="8424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5" grpId="0"/>
      <p:bldP spid="37" grpId="0"/>
      <p:bldP spid="40" grpId="0" animBg="1"/>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3727" y="123499"/>
            <a:ext cx="9144000" cy="10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r>
              <a:rPr lang="pt-BR" sz="1400" dirty="0">
                <a:effectLst/>
                <a:latin typeface="Calibri" panose="020F0502020204030204" pitchFamily="34" charset="0"/>
                <a:ea typeface="Calibri" panose="020F0502020204030204" pitchFamily="34" charset="0"/>
                <a:cs typeface="Times New Roman" panose="02020603050405020304" pitchFamily="18" charset="0"/>
              </a:rPr>
              <a:t> No dia 24/11/2021 a NASA lançou a espaçonave DART (acrônimo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Double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Redirection</a:t>
            </a:r>
            <a:r>
              <a:rPr lang="pt-BR" sz="1400" i="1" dirty="0">
                <a:effectLst/>
                <a:latin typeface="Calibri" panose="020F0502020204030204" pitchFamily="34" charset="0"/>
                <a:ea typeface="Calibri" panose="020F0502020204030204" pitchFamily="34" charset="0"/>
                <a:cs typeface="Times New Roman" panose="02020603050405020304" pitchFamily="18" charset="0"/>
              </a:rPr>
              <a:t> Test</a:t>
            </a:r>
            <a:r>
              <a:rPr lang="pt-BR" sz="1400" dirty="0">
                <a:effectLst/>
                <a:latin typeface="Calibri" panose="020F0502020204030204" pitchFamily="34" charset="0"/>
                <a:ea typeface="Calibri" panose="020F0502020204030204" pitchFamily="34" charset="0"/>
                <a:cs typeface="Times New Roman" panose="02020603050405020304" pitchFamily="18" charset="0"/>
              </a:rPr>
              <a:t>) com o objetivo de colidir com a lua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Dimorphos</a:t>
            </a:r>
            <a:r>
              <a:rPr lang="pt-BR" sz="1400" dirty="0">
                <a:effectLst/>
                <a:latin typeface="Calibri" panose="020F0502020204030204" pitchFamily="34" charset="0"/>
                <a:ea typeface="Calibri" panose="020F0502020204030204" pitchFamily="34" charset="0"/>
                <a:cs typeface="Times New Roman" panose="02020603050405020304" pitchFamily="18" charset="0"/>
              </a:rPr>
              <a:t>, do asteroide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em 28/09/2022. A órbita de (65803)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Didymos</a:t>
            </a:r>
            <a:r>
              <a:rPr lang="pt-BR" sz="1400" dirty="0">
                <a:effectLst/>
                <a:latin typeface="Calibri" panose="020F0502020204030204" pitchFamily="34" charset="0"/>
                <a:ea typeface="Calibri" panose="020F0502020204030204" pitchFamily="34" charset="0"/>
                <a:cs typeface="Times New Roman" panose="02020603050405020304" pitchFamily="18" charset="0"/>
              </a:rPr>
              <a:t> tem uma excentricidade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t>
            </a:r>
            <a:r>
              <a:rPr lang="pt-BR" sz="1400" dirty="0">
                <a:effectLst/>
                <a:latin typeface="Calibri" panose="020F0502020204030204" pitchFamily="34" charset="0"/>
                <a:ea typeface="Calibri" panose="020F0502020204030204" pitchFamily="34" charset="0"/>
                <a:cs typeface="Times New Roman" panose="02020603050405020304" pitchFamily="18" charset="0"/>
              </a:rPr>
              <a:t> = 0,384 e possui um semieixo maior de </a:t>
            </a:r>
            <a:r>
              <a:rPr lang="pt-BR" sz="1400" i="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 1,644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ua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que o torna um NEA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Near</a:t>
            </a:r>
            <a:r>
              <a:rPr lang="pt-BR" sz="1400" i="1" dirty="0">
                <a:effectLst/>
                <a:latin typeface="Calibri" panose="020F0502020204030204" pitchFamily="34" charset="0"/>
                <a:ea typeface="Calibri" panose="020F0502020204030204" pitchFamily="34" charset="0"/>
                <a:cs typeface="Times New Roman" panose="02020603050405020304" pitchFamily="18" charset="0"/>
              </a:rPr>
              <a:t>-Earth </a:t>
            </a:r>
            <a:r>
              <a:rPr lang="pt-BR" sz="1400" i="1" dirty="0" err="1">
                <a:effectLst/>
                <a:latin typeface="Calibri" panose="020F0502020204030204" pitchFamily="34" charset="0"/>
                <a:ea typeface="Calibri" panose="020F0502020204030204" pitchFamily="34" charset="0"/>
                <a:cs typeface="Times New Roman" panose="02020603050405020304" pitchFamily="18" charset="0"/>
              </a:rPr>
              <a:t>Asteroid</a:t>
            </a:r>
            <a:r>
              <a:rPr lang="pt-BR" sz="1400" dirty="0">
                <a:effectLst/>
                <a:latin typeface="Calibri" panose="020F0502020204030204" pitchFamily="34" charset="0"/>
                <a:ea typeface="Calibri" panose="020F0502020204030204" pitchFamily="34" charset="0"/>
                <a:cs typeface="Times New Roman" panose="02020603050405020304" pitchFamily="18" charset="0"/>
              </a:rPr>
              <a:t>), que são asteroides com potencial de colisão com a Terra.</a:t>
            </a:r>
          </a:p>
        </p:txBody>
      </p:sp>
      <p:sp>
        <p:nvSpPr>
          <p:cNvPr id="23" name="CaixaDeTexto 22">
            <a:extLst>
              <a:ext uri="{FF2B5EF4-FFF2-40B4-BE49-F238E27FC236}">
                <a16:creationId xmlns:a16="http://schemas.microsoft.com/office/drawing/2014/main" id="{C71D5BD0-DFA6-4978-A967-7A0A02EC0C97}"/>
              </a:ext>
            </a:extLst>
          </p:cNvPr>
          <p:cNvSpPr txBox="1"/>
          <p:nvPr/>
        </p:nvSpPr>
        <p:spPr>
          <a:xfrm>
            <a:off x="123727" y="1063860"/>
            <a:ext cx="9144000"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partir de observações fotométricas, determinou-se que </a:t>
            </a:r>
            <a:r>
              <a:rPr lang="pt-BR" dirty="0" err="1"/>
              <a:t>Didymos</a:t>
            </a:r>
            <a:r>
              <a:rPr lang="pt-BR" dirty="0"/>
              <a:t> possui um diâmetro médio de 780 m enquanto </a:t>
            </a:r>
            <a:r>
              <a:rPr lang="pt-BR" dirty="0" err="1"/>
              <a:t>Dimorphos</a:t>
            </a:r>
            <a:r>
              <a:rPr lang="pt-BR" dirty="0"/>
              <a:t>, de 4,8 milhões de toneladas, tem apenas 160 m, com uma órbita quase circular de 1,19 km de raio. A massa total do sistema é estimada em 528 milhões de toneladas.</a:t>
            </a:r>
          </a:p>
        </p:txBody>
      </p:sp>
      <p:sp>
        <p:nvSpPr>
          <p:cNvPr id="25" name="CaixaDeTexto 24">
            <a:extLst>
              <a:ext uri="{FF2B5EF4-FFF2-40B4-BE49-F238E27FC236}">
                <a16:creationId xmlns:a16="http://schemas.microsoft.com/office/drawing/2014/main" id="{82BFDE18-8AB0-4AA4-A3E3-0900C07F6170}"/>
              </a:ext>
            </a:extLst>
          </p:cNvPr>
          <p:cNvSpPr txBox="1"/>
          <p:nvPr/>
        </p:nvSpPr>
        <p:spPr>
          <a:xfrm>
            <a:off x="123727" y="1839144"/>
            <a:ext cx="11982834"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DART, com seus 550 kg finais, deverá colidir frontalmente com </a:t>
            </a:r>
            <a:r>
              <a:rPr lang="pt-BR" dirty="0" err="1"/>
              <a:t>Dimorphos</a:t>
            </a:r>
            <a:r>
              <a:rPr lang="pt-BR" dirty="0"/>
              <a:t> a uma velocidade de 6,6 km/s (isto é, o vetor velocidade de DART terá mesma direção e sentido oposto ao do vetor velocidade tangencial de </a:t>
            </a:r>
            <a:r>
              <a:rPr lang="pt-BR" dirty="0" err="1"/>
              <a:t>Dimorphos</a:t>
            </a:r>
            <a:r>
              <a:rPr lang="pt-BR" dirty="0"/>
              <a:t>). Esse método é conhecido como “impacto cinético” e o impacto deverá causar certa mudança no movimento de </a:t>
            </a:r>
            <a:r>
              <a:rPr lang="pt-BR" dirty="0" err="1"/>
              <a:t>Dimorphos</a:t>
            </a:r>
            <a:r>
              <a:rPr lang="pt-BR" dirty="0"/>
              <a:t>, o que poderá ser medida por telescópios em solo.</a:t>
            </a:r>
          </a:p>
        </p:txBody>
      </p:sp>
      <p:sp>
        <p:nvSpPr>
          <p:cNvPr id="33" name="CaixaDeTexto 32">
            <a:extLst>
              <a:ext uri="{FF2B5EF4-FFF2-40B4-BE49-F238E27FC236}">
                <a16:creationId xmlns:a16="http://schemas.microsoft.com/office/drawing/2014/main" id="{4A4BD580-7470-4734-8F18-8BBCD2024E00}"/>
              </a:ext>
            </a:extLst>
          </p:cNvPr>
          <p:cNvSpPr txBox="1"/>
          <p:nvPr/>
        </p:nvSpPr>
        <p:spPr>
          <a:xfrm>
            <a:off x="123727" y="3044913"/>
            <a:ext cx="10477598"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dirty="0"/>
              <a:t>(      ) Após a colisão com a DART a órbita de </a:t>
            </a:r>
            <a:r>
              <a:rPr lang="pt-BR" dirty="0" err="1"/>
              <a:t>Dimorphos</a:t>
            </a:r>
            <a:r>
              <a:rPr lang="pt-BR" dirty="0"/>
              <a:t>, considerada circular, terá seu período orbital ligeiramente aumentado.</a:t>
            </a:r>
          </a:p>
        </p:txBody>
      </p:sp>
      <p:sp>
        <p:nvSpPr>
          <p:cNvPr id="9" name="CaixaDeTexto 8">
            <a:extLst>
              <a:ext uri="{FF2B5EF4-FFF2-40B4-BE49-F238E27FC236}">
                <a16:creationId xmlns:a16="http://schemas.microsoft.com/office/drawing/2014/main" id="{29043C63-ED31-4237-BFDA-21AD6C7789F0}"/>
              </a:ext>
            </a:extLst>
          </p:cNvPr>
          <p:cNvSpPr txBox="1"/>
          <p:nvPr/>
        </p:nvSpPr>
        <p:spPr>
          <a:xfrm>
            <a:off x="123727" y="2656996"/>
            <a:ext cx="11801475"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Com as informações dadas acima, responda se V (Verdadeiro) ou F (Falso) a cada uma das afirmações a seguir:</a:t>
            </a:r>
          </a:p>
        </p:txBody>
      </p:sp>
      <p:sp>
        <p:nvSpPr>
          <p:cNvPr id="18" name="CaixaDeTexto 17">
            <a:extLst>
              <a:ext uri="{FF2B5EF4-FFF2-40B4-BE49-F238E27FC236}">
                <a16:creationId xmlns:a16="http://schemas.microsoft.com/office/drawing/2014/main" id="{D627D12C-E7A1-423C-870E-92C2FCF5D48D}"/>
              </a:ext>
            </a:extLst>
          </p:cNvPr>
          <p:cNvSpPr txBox="1"/>
          <p:nvPr/>
        </p:nvSpPr>
        <p:spPr>
          <a:xfrm>
            <a:off x="123727" y="3429000"/>
            <a:ext cx="11982834" cy="543162"/>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afirmação “Após a colisão com a DART a órbita de </a:t>
            </a:r>
            <a:r>
              <a:rPr lang="pt-BR" sz="14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Dimorphos</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considerada circular, terá seu período orbital ligeiramente aumentado.” é FALSA, pois como a colisão é frontal, espera-se uma diminuição da velocidade, o que implicará em uma diminuição do semieixo e, portanto, do período orbital.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aixaDeTexto 18">
            <a:extLst>
              <a:ext uri="{FF2B5EF4-FFF2-40B4-BE49-F238E27FC236}">
                <a16:creationId xmlns:a16="http://schemas.microsoft.com/office/drawing/2014/main" id="{A76A8F48-1D33-48D1-A17E-19BF1835B202}"/>
              </a:ext>
            </a:extLst>
          </p:cNvPr>
          <p:cNvSpPr txBox="1"/>
          <p:nvPr/>
        </p:nvSpPr>
        <p:spPr>
          <a:xfrm>
            <a:off x="257174" y="3060133"/>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pt-BR" sz="1400" dirty="0"/>
          </a:p>
        </p:txBody>
      </p:sp>
      <p:sp>
        <p:nvSpPr>
          <p:cNvPr id="20" name="CaixaDeTexto 19">
            <a:extLst>
              <a:ext uri="{FF2B5EF4-FFF2-40B4-BE49-F238E27FC236}">
                <a16:creationId xmlns:a16="http://schemas.microsoft.com/office/drawing/2014/main" id="{9FC5C5F1-0DCE-4E39-A3E5-DEA45EF1896D}"/>
              </a:ext>
            </a:extLst>
          </p:cNvPr>
          <p:cNvSpPr txBox="1"/>
          <p:nvPr/>
        </p:nvSpPr>
        <p:spPr>
          <a:xfrm>
            <a:off x="123726" y="4043599"/>
            <a:ext cx="1124049"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Resumindo:</a:t>
            </a:r>
          </a:p>
        </p:txBody>
      </p:sp>
      <p:sp>
        <p:nvSpPr>
          <p:cNvPr id="21" name="CaixaDeTexto 20">
            <a:extLst>
              <a:ext uri="{FF2B5EF4-FFF2-40B4-BE49-F238E27FC236}">
                <a16:creationId xmlns:a16="http://schemas.microsoft.com/office/drawing/2014/main" id="{888FC218-785E-421A-A101-957EFB4387A8}"/>
              </a:ext>
            </a:extLst>
          </p:cNvPr>
          <p:cNvSpPr txBox="1"/>
          <p:nvPr/>
        </p:nvSpPr>
        <p:spPr>
          <a:xfrm>
            <a:off x="123726" y="4400428"/>
            <a:ext cx="11982834" cy="187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algn="l"/>
            <a:r>
              <a:rPr lang="pt-BR" dirty="0"/>
              <a:t>(      ) Com um período orbital de 770 dias, o período sinódico de </a:t>
            </a:r>
            <a:r>
              <a:rPr lang="pt-BR" dirty="0" err="1"/>
              <a:t>Didymos</a:t>
            </a:r>
            <a:r>
              <a:rPr lang="pt-BR" dirty="0"/>
              <a:t> com a Terra é de aproximadamente 695 dias.</a:t>
            </a:r>
          </a:p>
          <a:p>
            <a:pPr algn="l"/>
            <a:r>
              <a:rPr lang="pt-BR" dirty="0"/>
              <a:t>(      ) A energia cinética liberada no impacto da DART com </a:t>
            </a:r>
            <a:r>
              <a:rPr lang="pt-BR" dirty="0" err="1"/>
              <a:t>Dimorphos</a:t>
            </a:r>
            <a:r>
              <a:rPr lang="pt-BR" dirty="0"/>
              <a:t> é da ordem de 3 </a:t>
            </a:r>
            <a:r>
              <a:rPr lang="pt-BR" dirty="0" err="1"/>
              <a:t>kilotons</a:t>
            </a:r>
            <a:r>
              <a:rPr lang="pt-BR" dirty="0"/>
              <a:t>. (1 </a:t>
            </a:r>
            <a:r>
              <a:rPr lang="pt-BR" dirty="0" err="1"/>
              <a:t>kiloton</a:t>
            </a:r>
            <a:r>
              <a:rPr lang="pt-BR" dirty="0"/>
              <a:t> = 4,184 </a:t>
            </a:r>
            <a:r>
              <a:rPr lang="pt-BR" dirty="0" err="1"/>
              <a:t>Gigajoules</a:t>
            </a:r>
            <a:r>
              <a:rPr lang="pt-BR" dirty="0"/>
              <a:t>).</a:t>
            </a:r>
          </a:p>
          <a:p>
            <a:pPr algn="l"/>
            <a:r>
              <a:rPr lang="pt-BR" dirty="0"/>
              <a:t>(      ) </a:t>
            </a:r>
            <a:r>
              <a:rPr lang="pt-BR" strike="sngStrike" dirty="0"/>
              <a:t>Apesar de ser um NEA, o asteroide (65803) </a:t>
            </a:r>
            <a:r>
              <a:rPr lang="pt-BR" strike="sngStrike" dirty="0" err="1"/>
              <a:t>Didymo</a:t>
            </a:r>
            <a:r>
              <a:rPr lang="pt-BR" strike="sngStrike" dirty="0"/>
              <a:t> não cruza, efetivamente, a órbita da Terra</a:t>
            </a:r>
            <a:r>
              <a:rPr lang="pt-BR" dirty="0"/>
              <a:t>.</a:t>
            </a:r>
          </a:p>
          <a:p>
            <a:pPr algn="l"/>
            <a:r>
              <a:rPr lang="pt-BR" dirty="0"/>
              <a:t>(      ) Antes da colisão o centro de massa do sistema </a:t>
            </a:r>
            <a:r>
              <a:rPr lang="pt-BR" dirty="0" err="1"/>
              <a:t>Didymos-Dimorphos</a:t>
            </a:r>
            <a:r>
              <a:rPr lang="pt-BR" dirty="0"/>
              <a:t> ficava a apenas 10,8 metros abaixo da superfície média de </a:t>
            </a:r>
            <a:r>
              <a:rPr lang="pt-BR" dirty="0" err="1"/>
              <a:t>Didymos</a:t>
            </a:r>
            <a:r>
              <a:rPr lang="pt-BR" dirty="0"/>
              <a:t>, considerando-o como uma esfera perfeita. </a:t>
            </a:r>
          </a:p>
          <a:p>
            <a:pPr algn="l"/>
            <a:r>
              <a:rPr lang="pt-BR" dirty="0"/>
              <a:t>(      ) Após a colisão com a DART a órbita de </a:t>
            </a:r>
            <a:r>
              <a:rPr lang="pt-BR" dirty="0" err="1"/>
              <a:t>Dimorphos</a:t>
            </a:r>
            <a:r>
              <a:rPr lang="pt-BR" dirty="0"/>
              <a:t>, considerada circular, terá seu período orbital ligeiramente aumentado.</a:t>
            </a:r>
          </a:p>
        </p:txBody>
      </p:sp>
      <p:sp>
        <p:nvSpPr>
          <p:cNvPr id="22" name="CaixaDeTexto 21">
            <a:extLst>
              <a:ext uri="{FF2B5EF4-FFF2-40B4-BE49-F238E27FC236}">
                <a16:creationId xmlns:a16="http://schemas.microsoft.com/office/drawing/2014/main" id="{A869C401-E9D3-447D-A62C-46A70CBFAF85}"/>
              </a:ext>
            </a:extLst>
          </p:cNvPr>
          <p:cNvSpPr txBox="1"/>
          <p:nvPr/>
        </p:nvSpPr>
        <p:spPr>
          <a:xfrm>
            <a:off x="257173" y="5976047"/>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pt-BR" sz="1400" dirty="0"/>
          </a:p>
        </p:txBody>
      </p:sp>
      <p:sp>
        <p:nvSpPr>
          <p:cNvPr id="24" name="CaixaDeTexto 23">
            <a:extLst>
              <a:ext uri="{FF2B5EF4-FFF2-40B4-BE49-F238E27FC236}">
                <a16:creationId xmlns:a16="http://schemas.microsoft.com/office/drawing/2014/main" id="{05A0F404-E517-4E1F-A574-75ACC0081F44}"/>
              </a:ext>
            </a:extLst>
          </p:cNvPr>
          <p:cNvSpPr txBox="1"/>
          <p:nvPr/>
        </p:nvSpPr>
        <p:spPr>
          <a:xfrm>
            <a:off x="257172" y="5402944"/>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pt-BR" sz="1400" dirty="0"/>
          </a:p>
        </p:txBody>
      </p:sp>
      <p:sp>
        <p:nvSpPr>
          <p:cNvPr id="26" name="CaixaDeTexto 25">
            <a:extLst>
              <a:ext uri="{FF2B5EF4-FFF2-40B4-BE49-F238E27FC236}">
                <a16:creationId xmlns:a16="http://schemas.microsoft.com/office/drawing/2014/main" id="{1662E7BF-2CDE-423D-BFFB-76FFD0CAB48B}"/>
              </a:ext>
            </a:extLst>
          </p:cNvPr>
          <p:cNvSpPr txBox="1"/>
          <p:nvPr/>
        </p:nvSpPr>
        <p:spPr>
          <a:xfrm>
            <a:off x="257172" y="5084673"/>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pt-BR" sz="1400" dirty="0"/>
          </a:p>
        </p:txBody>
      </p:sp>
      <p:sp>
        <p:nvSpPr>
          <p:cNvPr id="28" name="CaixaDeTexto 27">
            <a:extLst>
              <a:ext uri="{FF2B5EF4-FFF2-40B4-BE49-F238E27FC236}">
                <a16:creationId xmlns:a16="http://schemas.microsoft.com/office/drawing/2014/main" id="{663E2349-B4E0-4B22-BE10-0BEEA7478793}"/>
              </a:ext>
            </a:extLst>
          </p:cNvPr>
          <p:cNvSpPr txBox="1"/>
          <p:nvPr/>
        </p:nvSpPr>
        <p:spPr>
          <a:xfrm>
            <a:off x="247645" y="4773856"/>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pt-BR" sz="1400" dirty="0"/>
          </a:p>
        </p:txBody>
      </p:sp>
      <p:sp>
        <p:nvSpPr>
          <p:cNvPr id="30" name="CaixaDeTexto 29">
            <a:extLst>
              <a:ext uri="{FF2B5EF4-FFF2-40B4-BE49-F238E27FC236}">
                <a16:creationId xmlns:a16="http://schemas.microsoft.com/office/drawing/2014/main" id="{A806C52A-49AB-4E3E-B74D-B60D5A831F6A}"/>
              </a:ext>
            </a:extLst>
          </p:cNvPr>
          <p:cNvSpPr txBox="1"/>
          <p:nvPr/>
        </p:nvSpPr>
        <p:spPr>
          <a:xfrm>
            <a:off x="247646" y="4422813"/>
            <a:ext cx="273843"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pt-BR" sz="1400" dirty="0"/>
          </a:p>
        </p:txBody>
      </p:sp>
    </p:spTree>
    <p:extLst>
      <p:ext uri="{BB962C8B-B14F-4D97-AF65-F5344CB8AC3E}">
        <p14:creationId xmlns:p14="http://schemas.microsoft.com/office/powerpoint/2010/main" val="38062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4" grpId="0"/>
      <p:bldP spid="26" grpId="0"/>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0649" y="96124"/>
            <a:ext cx="9144000"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As coordenadas selenográficas são linhas imaginárias dispostas em coordenadas esféricas, tal como as coordenadas geográficas, mas que estão transpostas para a superfície da Lua. Tomou-se como ponto de partida o equador lunar e, no caso do meridiano principal, tal como no caso terrestre, adotou-se uma convenção, como vemos na figura: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3C3B9155-995F-4691-9BBB-DAF10ECB0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860" y="897759"/>
            <a:ext cx="2879725" cy="2879725"/>
          </a:xfrm>
          <a:prstGeom prst="rect">
            <a:avLst/>
          </a:prstGeom>
        </p:spPr>
      </p:pic>
      <p:sp>
        <p:nvSpPr>
          <p:cNvPr id="15" name="CaixaDeTexto 14">
            <a:extLst>
              <a:ext uri="{FF2B5EF4-FFF2-40B4-BE49-F238E27FC236}">
                <a16:creationId xmlns:a16="http://schemas.microsoft.com/office/drawing/2014/main" id="{13B499E4-283A-46E2-A2A8-D73680A29219}"/>
              </a:ext>
            </a:extLst>
          </p:cNvPr>
          <p:cNvSpPr txBox="1"/>
          <p:nvPr/>
        </p:nvSpPr>
        <p:spPr>
          <a:xfrm>
            <a:off x="7067363" y="3777484"/>
            <a:ext cx="1485725" cy="281231"/>
          </a:xfrm>
          <a:prstGeom prst="rect">
            <a:avLst/>
          </a:prstGeom>
          <a:noFill/>
        </p:spPr>
        <p:txBody>
          <a:bodyPr wrap="square">
            <a:spAutoFit/>
          </a:bodyPr>
          <a:lstStyle/>
          <a:p>
            <a:pPr algn="ctr">
              <a:lnSpc>
                <a:spcPct val="107000"/>
              </a:lnSpc>
              <a:spcAft>
                <a:spcPts val="800"/>
              </a:spcAft>
            </a:pPr>
            <a:r>
              <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Imagem: Wikipedia.</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aixaDeTexto 15">
            <a:extLst>
              <a:ext uri="{FF2B5EF4-FFF2-40B4-BE49-F238E27FC236}">
                <a16:creationId xmlns:a16="http://schemas.microsoft.com/office/drawing/2014/main" id="{0212F6EF-1FD5-4782-8F11-EB1E88DE818F}"/>
              </a:ext>
            </a:extLst>
          </p:cNvPr>
          <p:cNvSpPr txBox="1"/>
          <p:nvPr/>
        </p:nvSpPr>
        <p:spPr>
          <a:xfrm>
            <a:off x="212993" y="1106362"/>
            <a:ext cx="5883007" cy="190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Nas imagens a seguir, temos a Lua Cheia vista em um mesmo dia, de duas latitudes diferentes na Terra.</a:t>
            </a:r>
          </a:p>
          <a:p>
            <a:r>
              <a:rPr lang="pt-BR" dirty="0"/>
              <a:t>Baseado no que foi mostrado, analise as imagens e assinale a opção correta sobre a localização do observador.</a:t>
            </a:r>
          </a:p>
          <a:p>
            <a:r>
              <a:rPr lang="pt-BR" dirty="0"/>
              <a:t>Desconsidere os 5° de inclinação da órbita lunar sobre a eclíptica e os quase 7° de inclinação do próprio eixo de rotação lunar em relação à perpendicular ao plano orbital da Lua.</a:t>
            </a:r>
          </a:p>
        </p:txBody>
      </p:sp>
      <p:pic>
        <p:nvPicPr>
          <p:cNvPr id="17" name="Imagem 16">
            <a:extLst>
              <a:ext uri="{FF2B5EF4-FFF2-40B4-BE49-F238E27FC236}">
                <a16:creationId xmlns:a16="http://schemas.microsoft.com/office/drawing/2014/main" id="{0B9FDC9E-1B77-4EE1-B6B8-316E53209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47" y="3673489"/>
            <a:ext cx="1799590" cy="2478405"/>
          </a:xfrm>
          <a:prstGeom prst="rect">
            <a:avLst/>
          </a:prstGeom>
        </p:spPr>
      </p:pic>
      <p:pic>
        <p:nvPicPr>
          <p:cNvPr id="18" name="Imagem 17">
            <a:extLst>
              <a:ext uri="{FF2B5EF4-FFF2-40B4-BE49-F238E27FC236}">
                <a16:creationId xmlns:a16="http://schemas.microsoft.com/office/drawing/2014/main" id="{6B2E9478-B5FD-4FFF-84EB-2B34E1C73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600" y="3673489"/>
            <a:ext cx="1799590" cy="2478405"/>
          </a:xfrm>
          <a:prstGeom prst="rect">
            <a:avLst/>
          </a:prstGeom>
        </p:spPr>
      </p:pic>
      <p:sp>
        <p:nvSpPr>
          <p:cNvPr id="19" name="CaixaDeTexto 18">
            <a:extLst>
              <a:ext uri="{FF2B5EF4-FFF2-40B4-BE49-F238E27FC236}">
                <a16:creationId xmlns:a16="http://schemas.microsoft.com/office/drawing/2014/main" id="{38F83D8A-C097-42A6-917E-68B5E870DE57}"/>
              </a:ext>
            </a:extLst>
          </p:cNvPr>
          <p:cNvSpPr txBox="1"/>
          <p:nvPr/>
        </p:nvSpPr>
        <p:spPr>
          <a:xfrm>
            <a:off x="5015296" y="4416933"/>
            <a:ext cx="7075583"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a Linha de Equador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Círculo Polar Antártico.</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b)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o Trópico de Capricórnio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Trópico de Câncer.</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c)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o Trópico de Câncer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Círculo Polar Ártico.</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d)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a Linha de Equador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Trópico de Capricórnio.</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Círculo Polar Ártico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a Linha de Equador.</a:t>
            </a:r>
          </a:p>
        </p:txBody>
      </p:sp>
    </p:spTree>
    <p:extLst>
      <p:ext uri="{BB962C8B-B14F-4D97-AF65-F5344CB8AC3E}">
        <p14:creationId xmlns:p14="http://schemas.microsoft.com/office/powerpoint/2010/main" val="269914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31666" y="127490"/>
            <a:ext cx="9144000"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Continuação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3C3B9155-995F-4691-9BBB-DAF10ECB0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3320" y="3868804"/>
            <a:ext cx="2594515" cy="2594515"/>
          </a:xfrm>
          <a:prstGeom prst="rect">
            <a:avLst/>
          </a:prstGeom>
        </p:spPr>
      </p:pic>
      <p:sp>
        <p:nvSpPr>
          <p:cNvPr id="15" name="CaixaDeTexto 14">
            <a:extLst>
              <a:ext uri="{FF2B5EF4-FFF2-40B4-BE49-F238E27FC236}">
                <a16:creationId xmlns:a16="http://schemas.microsoft.com/office/drawing/2014/main" id="{13B499E4-283A-46E2-A2A8-D73680A29219}"/>
              </a:ext>
            </a:extLst>
          </p:cNvPr>
          <p:cNvSpPr txBox="1"/>
          <p:nvPr/>
        </p:nvSpPr>
        <p:spPr>
          <a:xfrm>
            <a:off x="9843613" y="6463319"/>
            <a:ext cx="1485725" cy="281231"/>
          </a:xfrm>
          <a:prstGeom prst="rect">
            <a:avLst/>
          </a:prstGeom>
          <a:noFill/>
        </p:spPr>
        <p:txBody>
          <a:bodyPr wrap="square">
            <a:spAutoFit/>
          </a:bodyPr>
          <a:lstStyle/>
          <a:p>
            <a:pPr algn="ctr">
              <a:lnSpc>
                <a:spcPct val="107000"/>
              </a:lnSpc>
              <a:spcAft>
                <a:spcPts val="800"/>
              </a:spcAft>
            </a:pPr>
            <a:r>
              <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Imagem: Wikipedia.</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m 16">
            <a:extLst>
              <a:ext uri="{FF2B5EF4-FFF2-40B4-BE49-F238E27FC236}">
                <a16:creationId xmlns:a16="http://schemas.microsoft.com/office/drawing/2014/main" id="{0B9FDC9E-1B77-4EE1-B6B8-316E53209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80" y="1580284"/>
            <a:ext cx="1799590" cy="2478405"/>
          </a:xfrm>
          <a:prstGeom prst="rect">
            <a:avLst/>
          </a:prstGeom>
        </p:spPr>
      </p:pic>
      <p:pic>
        <p:nvPicPr>
          <p:cNvPr id="18" name="Imagem 17">
            <a:extLst>
              <a:ext uri="{FF2B5EF4-FFF2-40B4-BE49-F238E27FC236}">
                <a16:creationId xmlns:a16="http://schemas.microsoft.com/office/drawing/2014/main" id="{6B2E9478-B5FD-4FFF-84EB-2B34E1C73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80" y="4242065"/>
            <a:ext cx="1799590" cy="2478405"/>
          </a:xfrm>
          <a:prstGeom prst="rect">
            <a:avLst/>
          </a:prstGeom>
        </p:spPr>
      </p:pic>
      <p:sp>
        <p:nvSpPr>
          <p:cNvPr id="10" name="CaixaDeTexto 9">
            <a:extLst>
              <a:ext uri="{FF2B5EF4-FFF2-40B4-BE49-F238E27FC236}">
                <a16:creationId xmlns:a16="http://schemas.microsoft.com/office/drawing/2014/main" id="{696E1F09-0A46-448B-B19D-2F60EB2EE3D4}"/>
              </a:ext>
            </a:extLst>
          </p:cNvPr>
          <p:cNvSpPr txBox="1"/>
          <p:nvPr/>
        </p:nvSpPr>
        <p:spPr>
          <a:xfrm>
            <a:off x="131666" y="440140"/>
            <a:ext cx="7931468" cy="1004186"/>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Podemos, em primeira aproximação, desconsiderar a inclinação da órbita lunar sobre a eclíptica e a inclinação do próprio eixo de rotação lunar em relação à perpendicular ao seu plano orbital e considerar que o eixo da Lua é paralelo ao eixo da Terra, com as mesmas orientações. Sendo assim, a posição do eixo da Lua será semelhante à posição do eixo da Terra na latitude do observador.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m 10">
            <a:extLst>
              <a:ext uri="{FF2B5EF4-FFF2-40B4-BE49-F238E27FC236}">
                <a16:creationId xmlns:a16="http://schemas.microsoft.com/office/drawing/2014/main" id="{618DC169-DD12-4F53-B648-FB5C2F821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6076" y="1645979"/>
            <a:ext cx="1799590" cy="1877060"/>
          </a:xfrm>
          <a:prstGeom prst="rect">
            <a:avLst/>
          </a:prstGeom>
        </p:spPr>
      </p:pic>
      <p:sp>
        <p:nvSpPr>
          <p:cNvPr id="13" name="CaixaDeTexto 12">
            <a:extLst>
              <a:ext uri="{FF2B5EF4-FFF2-40B4-BE49-F238E27FC236}">
                <a16:creationId xmlns:a16="http://schemas.microsoft.com/office/drawing/2014/main" id="{291FCFD8-B40B-4DF5-AF08-1D0B073E1821}"/>
              </a:ext>
            </a:extLst>
          </p:cNvPr>
          <p:cNvSpPr txBox="1"/>
          <p:nvPr/>
        </p:nvSpPr>
        <p:spPr>
          <a:xfrm>
            <a:off x="9458022" y="1766583"/>
            <a:ext cx="2489813" cy="1397947"/>
          </a:xfrm>
          <a:prstGeom prst="rect">
            <a:avLst/>
          </a:prstGeom>
          <a:noFill/>
        </p:spPr>
        <p:txBody>
          <a:bodyPr wrap="square">
            <a:spAutoFit/>
          </a:bodyPr>
          <a:lstStyle/>
          <a:p>
            <a:pPr algn="ctr">
              <a:lnSpc>
                <a:spcPct val="107000"/>
              </a:lnSpc>
              <a:spcAft>
                <a:spcPts val="800"/>
              </a:spcAft>
            </a:pPr>
            <a:r>
              <a:rPr lang="pt-B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Vamos usar o Mare </a:t>
            </a:r>
            <a:r>
              <a:rPr lang="pt-BR" sz="16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Crisium</a:t>
            </a:r>
            <a:r>
              <a:rPr lang="pt-B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 qual está no Hemisfério Norte, próximo ao lado Leste da Lua, como referência.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m 19">
            <a:extLst>
              <a:ext uri="{FF2B5EF4-FFF2-40B4-BE49-F238E27FC236}">
                <a16:creationId xmlns:a16="http://schemas.microsoft.com/office/drawing/2014/main" id="{38EAF570-C895-4539-9671-4F9FC0416E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402" b="1311"/>
          <a:stretch/>
        </p:blipFill>
        <p:spPr bwMode="auto">
          <a:xfrm>
            <a:off x="2171026" y="1580284"/>
            <a:ext cx="2493708" cy="2478405"/>
          </a:xfrm>
          <a:prstGeom prst="rect">
            <a:avLst/>
          </a:prstGeom>
          <a:ln>
            <a:noFill/>
          </a:ln>
          <a:extLst>
            <a:ext uri="{53640926-AAD7-44D8-BBD7-CCE9431645EC}">
              <a14:shadowObscured xmlns:a14="http://schemas.microsoft.com/office/drawing/2010/main"/>
            </a:ext>
          </a:extLst>
        </p:spPr>
      </p:pic>
      <p:sp>
        <p:nvSpPr>
          <p:cNvPr id="21" name="CaixaDeTexto 20">
            <a:extLst>
              <a:ext uri="{FF2B5EF4-FFF2-40B4-BE49-F238E27FC236}">
                <a16:creationId xmlns:a16="http://schemas.microsoft.com/office/drawing/2014/main" id="{049C7D72-A442-46CD-ADFA-1AC99AAE2B1B}"/>
              </a:ext>
            </a:extLst>
          </p:cNvPr>
          <p:cNvSpPr txBox="1"/>
          <p:nvPr/>
        </p:nvSpPr>
        <p:spPr>
          <a:xfrm>
            <a:off x="4800012" y="1580284"/>
            <a:ext cx="2493708" cy="1465209"/>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imagem </a:t>
            </a:r>
            <a:r>
              <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vemos que o eixo Norte-Sul está na horizontal, portanto o observador está sobre a Linha do Equador, onde o eixo da Terra é “paralelo” ao horizonte.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Imagem 21">
            <a:extLst>
              <a:ext uri="{FF2B5EF4-FFF2-40B4-BE49-F238E27FC236}">
                <a16:creationId xmlns:a16="http://schemas.microsoft.com/office/drawing/2014/main" id="{432FA41C-B953-44D8-8F09-544288F79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4094" y="4242065"/>
            <a:ext cx="2456080" cy="2476800"/>
          </a:xfrm>
          <a:prstGeom prst="rect">
            <a:avLst/>
          </a:prstGeom>
        </p:spPr>
      </p:pic>
      <p:sp>
        <p:nvSpPr>
          <p:cNvPr id="23" name="CaixaDeTexto 22">
            <a:extLst>
              <a:ext uri="{FF2B5EF4-FFF2-40B4-BE49-F238E27FC236}">
                <a16:creationId xmlns:a16="http://schemas.microsoft.com/office/drawing/2014/main" id="{7964F7E0-45F2-4BD3-8C8C-872F40D055D9}"/>
              </a:ext>
            </a:extLst>
          </p:cNvPr>
          <p:cNvSpPr txBox="1"/>
          <p:nvPr/>
        </p:nvSpPr>
        <p:spPr>
          <a:xfrm>
            <a:off x="4855598" y="4242065"/>
            <a:ext cx="2493708" cy="1465209"/>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pt-BR" dirty="0"/>
              <a:t>Na imagem B o eixo Norte-Sul está próximo da vertical com o Sul para cima. Portanto, das opções apresentadas, podemos dizer que o observador está sobre o Círculo Polar Antártico.</a:t>
            </a:r>
          </a:p>
        </p:txBody>
      </p:sp>
      <p:sp>
        <p:nvSpPr>
          <p:cNvPr id="24" name="CaixaDeTexto 23">
            <a:extLst>
              <a:ext uri="{FF2B5EF4-FFF2-40B4-BE49-F238E27FC236}">
                <a16:creationId xmlns:a16="http://schemas.microsoft.com/office/drawing/2014/main" id="{6B6E840A-4817-4AF0-8A71-EE0C230AEF77}"/>
              </a:ext>
            </a:extLst>
          </p:cNvPr>
          <p:cNvSpPr txBox="1"/>
          <p:nvPr/>
        </p:nvSpPr>
        <p:spPr>
          <a:xfrm>
            <a:off x="5151872" y="5843232"/>
            <a:ext cx="3714310" cy="773673"/>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Resposta: a) Em </a:t>
            </a:r>
            <a:r>
              <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 observador está sobre a Linha de Equador e em </a:t>
            </a:r>
            <a:r>
              <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sobre o Círculo Polar Antártico.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70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0649" y="96124"/>
            <a:ext cx="9144000" cy="7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As coordenadas selenográficas são linhas imaginárias dispostas em coordenadas esféricas, tal como as coordenadas geográficas, mas que estão transpostas para a superfície da Lua. Tomou-se como ponto de partida o equador lunar e, no caso do meridiano principal, tal como no caso terrestre, adotou-se uma convenção, como vemos na figura: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3C3B9155-995F-4691-9BBB-DAF10ECB0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860" y="897759"/>
            <a:ext cx="2879725" cy="2879725"/>
          </a:xfrm>
          <a:prstGeom prst="rect">
            <a:avLst/>
          </a:prstGeom>
        </p:spPr>
      </p:pic>
      <p:sp>
        <p:nvSpPr>
          <p:cNvPr id="15" name="CaixaDeTexto 14">
            <a:extLst>
              <a:ext uri="{FF2B5EF4-FFF2-40B4-BE49-F238E27FC236}">
                <a16:creationId xmlns:a16="http://schemas.microsoft.com/office/drawing/2014/main" id="{13B499E4-283A-46E2-A2A8-D73680A29219}"/>
              </a:ext>
            </a:extLst>
          </p:cNvPr>
          <p:cNvSpPr txBox="1"/>
          <p:nvPr/>
        </p:nvSpPr>
        <p:spPr>
          <a:xfrm>
            <a:off x="7067363" y="3777484"/>
            <a:ext cx="1485725" cy="281231"/>
          </a:xfrm>
          <a:prstGeom prst="rect">
            <a:avLst/>
          </a:prstGeom>
          <a:noFill/>
        </p:spPr>
        <p:txBody>
          <a:bodyPr wrap="square">
            <a:spAutoFit/>
          </a:bodyPr>
          <a:lstStyle/>
          <a:p>
            <a:pPr algn="ctr">
              <a:lnSpc>
                <a:spcPct val="107000"/>
              </a:lnSpc>
              <a:spcAft>
                <a:spcPts val="800"/>
              </a:spcAft>
            </a:pPr>
            <a:r>
              <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Imagem: Wikipedia.</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aixaDeTexto 15">
            <a:extLst>
              <a:ext uri="{FF2B5EF4-FFF2-40B4-BE49-F238E27FC236}">
                <a16:creationId xmlns:a16="http://schemas.microsoft.com/office/drawing/2014/main" id="{0212F6EF-1FD5-4782-8F11-EB1E88DE818F}"/>
              </a:ext>
            </a:extLst>
          </p:cNvPr>
          <p:cNvSpPr txBox="1"/>
          <p:nvPr/>
        </p:nvSpPr>
        <p:spPr>
          <a:xfrm>
            <a:off x="212993" y="1106362"/>
            <a:ext cx="5883007" cy="190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Nas imagens a seguir, temos a Lua Cheia vista em um mesmo dia, de duas latitudes diferentes na Terra.</a:t>
            </a:r>
          </a:p>
          <a:p>
            <a:r>
              <a:rPr lang="pt-BR" dirty="0"/>
              <a:t>Baseado no que foi mostrado, analise as imagens e assinale a opção correta sobre a localização do observador.</a:t>
            </a:r>
          </a:p>
          <a:p>
            <a:r>
              <a:rPr lang="pt-BR" dirty="0"/>
              <a:t>Desconsidere os 5° de inclinação da órbita lunar sobre a eclíptica e os quase 7° de inclinação do próprio eixo de rotação lunar em relação à perpendicular ao plano orbital da Lua.</a:t>
            </a:r>
          </a:p>
        </p:txBody>
      </p:sp>
      <p:pic>
        <p:nvPicPr>
          <p:cNvPr id="17" name="Imagem 16">
            <a:extLst>
              <a:ext uri="{FF2B5EF4-FFF2-40B4-BE49-F238E27FC236}">
                <a16:creationId xmlns:a16="http://schemas.microsoft.com/office/drawing/2014/main" id="{0B9FDC9E-1B77-4EE1-B6B8-316E53209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47" y="3673489"/>
            <a:ext cx="1799590" cy="2478405"/>
          </a:xfrm>
          <a:prstGeom prst="rect">
            <a:avLst/>
          </a:prstGeom>
        </p:spPr>
      </p:pic>
      <p:pic>
        <p:nvPicPr>
          <p:cNvPr id="18" name="Imagem 17">
            <a:extLst>
              <a:ext uri="{FF2B5EF4-FFF2-40B4-BE49-F238E27FC236}">
                <a16:creationId xmlns:a16="http://schemas.microsoft.com/office/drawing/2014/main" id="{6B2E9478-B5FD-4FFF-84EB-2B34E1C73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600" y="3673489"/>
            <a:ext cx="1799590" cy="2478405"/>
          </a:xfrm>
          <a:prstGeom prst="rect">
            <a:avLst/>
          </a:prstGeom>
        </p:spPr>
      </p:pic>
      <p:sp>
        <p:nvSpPr>
          <p:cNvPr id="19" name="CaixaDeTexto 18">
            <a:extLst>
              <a:ext uri="{FF2B5EF4-FFF2-40B4-BE49-F238E27FC236}">
                <a16:creationId xmlns:a16="http://schemas.microsoft.com/office/drawing/2014/main" id="{38F83D8A-C097-42A6-917E-68B5E870DE57}"/>
              </a:ext>
            </a:extLst>
          </p:cNvPr>
          <p:cNvSpPr txBox="1"/>
          <p:nvPr/>
        </p:nvSpPr>
        <p:spPr>
          <a:xfrm>
            <a:off x="5015296" y="4416933"/>
            <a:ext cx="7075583"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a Linha de Equador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Círculo Polar Antártico.</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b)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o Trópico de Capricórnio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Trópico de Câncer.</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c)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o Trópico de Câncer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Círculo Polar Ártico.</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d)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sobre a Linha de Equador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o Trópico de Capricórnio.</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a:t>
            </a:r>
            <a:r>
              <a:rPr lang="pt-BR" sz="1400" dirty="0">
                <a:effectLst/>
                <a:latin typeface="Calibri" panose="020F0502020204030204" pitchFamily="34" charset="0"/>
                <a:ea typeface="Calibri" panose="020F0502020204030204" pitchFamily="34" charset="0"/>
                <a:cs typeface="Times New Roman" panose="02020603050405020304" pitchFamily="18" charset="0"/>
              </a:rPr>
              <a:t> o observador está Círculo Polar Ártico e em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B</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a Linha de Equador.</a:t>
            </a:r>
          </a:p>
        </p:txBody>
      </p:sp>
      <p:grpSp>
        <p:nvGrpSpPr>
          <p:cNvPr id="9" name="Agrupar 8">
            <a:extLst>
              <a:ext uri="{FF2B5EF4-FFF2-40B4-BE49-F238E27FC236}">
                <a16:creationId xmlns:a16="http://schemas.microsoft.com/office/drawing/2014/main" id="{DA9BE180-0EAF-479D-BF15-8B5CFB36FEEC}"/>
              </a:ext>
            </a:extLst>
          </p:cNvPr>
          <p:cNvGrpSpPr/>
          <p:nvPr/>
        </p:nvGrpSpPr>
        <p:grpSpPr>
          <a:xfrm>
            <a:off x="5016667" y="4416933"/>
            <a:ext cx="264405" cy="308472"/>
            <a:chOff x="4968607" y="1564395"/>
            <a:chExt cx="264405" cy="308472"/>
          </a:xfrm>
        </p:grpSpPr>
        <p:cxnSp>
          <p:nvCxnSpPr>
            <p:cNvPr id="10" name="Conector reto 9">
              <a:extLst>
                <a:ext uri="{FF2B5EF4-FFF2-40B4-BE49-F238E27FC236}">
                  <a16:creationId xmlns:a16="http://schemas.microsoft.com/office/drawing/2014/main" id="{C6934003-25CB-45CD-9382-8A5A1AC11E40}"/>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7AB63498-C11E-40F6-9DD1-016996323A69}"/>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97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42940428-5A52-445E-9622-D6684D932947}"/>
              </a:ext>
            </a:extLst>
          </p:cNvPr>
          <p:cNvSpPr txBox="1"/>
          <p:nvPr/>
        </p:nvSpPr>
        <p:spPr>
          <a:xfrm>
            <a:off x="142683" y="2148611"/>
            <a:ext cx="1049357"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 9,12 cm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b) 13,95 cm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c) 7,44 cm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d) 7,89 cm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e) 11,54 cm</a:t>
            </a:r>
          </a:p>
        </p:txBody>
      </p:sp>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42683" y="117330"/>
            <a:ext cx="9144000" cy="189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 </a:t>
            </a:r>
            <a:r>
              <a:rPr lang="pt-BR" sz="1400" dirty="0">
                <a:effectLst/>
                <a:latin typeface="Calibri" panose="020F0502020204030204" pitchFamily="34" charset="0"/>
                <a:ea typeface="Calibri" panose="020F0502020204030204" pitchFamily="34" charset="0"/>
                <a:cs typeface="Times New Roman" panose="02020603050405020304" pitchFamily="18" charset="0"/>
              </a:rPr>
              <a:t>As futuras colônias marcianas precisarão de painéis solares para a geração de energia. Quando expostos à luz direta do Sol, a 1 UA, uma célula de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arsenito</a:t>
            </a:r>
            <a:r>
              <a:rPr lang="pt-BR" sz="1400" dirty="0">
                <a:effectLst/>
                <a:latin typeface="Calibri" panose="020F0502020204030204" pitchFamily="34" charset="0"/>
                <a:ea typeface="Calibri" panose="020F0502020204030204" pitchFamily="34" charset="0"/>
                <a:cs typeface="Times New Roman" panose="02020603050405020304" pitchFamily="18" charset="0"/>
              </a:rPr>
              <a:t> de gálio de 6,0 centímetros de diâmetro pode produzir uma corrente de 0,5 ampere a 0,5 volt, ou seja, 0,25 W.</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Assinale a opção que traz o diâmetro aproximado que esta célula precisa ter para ser usada em Marte com a mesma eficiência que na Terra. Em primeira aproximação, desconsidere a atmosfera marciana.</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Dados: valor da constante solar na Terra = 1,36 kW/m</a:t>
            </a:r>
            <a:r>
              <a:rPr lang="pt-BR" sz="1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pt-BR" sz="1400" dirty="0">
                <a:effectLst/>
                <a:latin typeface="Calibri" panose="020F0502020204030204" pitchFamily="34" charset="0"/>
                <a:ea typeface="Calibri" panose="020F0502020204030204" pitchFamily="34" charset="0"/>
                <a:cs typeface="Times New Roman" panose="02020603050405020304" pitchFamily="18" charset="0"/>
              </a:rPr>
              <a:t>; </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Distância Marte-Sol </a:t>
            </a:r>
            <a:r>
              <a:rPr lang="pt-BR"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pt-BR" sz="14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1,52 UA (órbita circular); Distância Terra-Sol </a:t>
            </a:r>
            <a:r>
              <a:rPr lang="pt-BR"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pt-BR" sz="14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1,00 UA (órbita circular); 1,00 UA = 1,5 </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a:t>
            </a:r>
            <a:r>
              <a:rPr lang="pt-BR" sz="1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Agrupar 8">
            <a:extLst>
              <a:ext uri="{FF2B5EF4-FFF2-40B4-BE49-F238E27FC236}">
                <a16:creationId xmlns:a16="http://schemas.microsoft.com/office/drawing/2014/main" id="{DA9BE180-0EAF-479D-BF15-8B5CFB36FEEC}"/>
              </a:ext>
            </a:extLst>
          </p:cNvPr>
          <p:cNvGrpSpPr/>
          <p:nvPr/>
        </p:nvGrpSpPr>
        <p:grpSpPr>
          <a:xfrm>
            <a:off x="142683" y="2148611"/>
            <a:ext cx="264405" cy="308472"/>
            <a:chOff x="4968607" y="1564395"/>
            <a:chExt cx="264405" cy="308472"/>
          </a:xfrm>
        </p:grpSpPr>
        <p:cxnSp>
          <p:nvCxnSpPr>
            <p:cNvPr id="10" name="Conector reto 9">
              <a:extLst>
                <a:ext uri="{FF2B5EF4-FFF2-40B4-BE49-F238E27FC236}">
                  <a16:creationId xmlns:a16="http://schemas.microsoft.com/office/drawing/2014/main" id="{C6934003-25CB-45CD-9382-8A5A1AC11E40}"/>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7AB63498-C11E-40F6-9DD1-016996323A69}"/>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86136EBA-1109-4A50-8E56-B7A9FA13FD75}"/>
                  </a:ext>
                </a:extLst>
              </p:cNvPr>
              <p:cNvSpPr txBox="1"/>
              <p:nvPr/>
            </p:nvSpPr>
            <p:spPr>
              <a:xfrm>
                <a:off x="1192040" y="2148611"/>
                <a:ext cx="10618042" cy="542584"/>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constante solar é o fluxo de radiação luminosa do Sol recebido aqui na Terra,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𝐹</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𝑇</m:t>
                        </m:r>
                      </m:sub>
                    </m:s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 qual incide sobre o disco da célula de </a:t>
                </a:r>
                <a:r>
                  <a:rPr lang="pt-BR"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arsenito</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de gálio de diâmetro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 gera uma potência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Logo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deve</a:t>
                </a: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ser proporcional ao produto do Fluxo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𝐹</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pela área da célula: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CaixaDeTexto 19">
                <a:extLst>
                  <a:ext uri="{FF2B5EF4-FFF2-40B4-BE49-F238E27FC236}">
                    <a16:creationId xmlns:a16="http://schemas.microsoft.com/office/drawing/2014/main" id="{86136EBA-1109-4A50-8E56-B7A9FA13FD75}"/>
                  </a:ext>
                </a:extLst>
              </p:cNvPr>
              <p:cNvSpPr txBox="1">
                <a:spLocks noRot="1" noChangeAspect="1" noMove="1" noResize="1" noEditPoints="1" noAdjustHandles="1" noChangeArrowheads="1" noChangeShapeType="1" noTextEdit="1"/>
              </p:cNvSpPr>
              <p:nvPr/>
            </p:nvSpPr>
            <p:spPr>
              <a:xfrm>
                <a:off x="1192040" y="2148611"/>
                <a:ext cx="10618042" cy="542584"/>
              </a:xfrm>
              <a:prstGeom prst="rect">
                <a:avLst/>
              </a:prstGeom>
              <a:blipFill>
                <a:blip r:embed="rId2"/>
                <a:stretch>
                  <a:fillRect l="-172" r="-230" b="-1236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98A92F37-FEC2-494D-98E6-1E632D48D3E2}"/>
                  </a:ext>
                </a:extLst>
              </p:cNvPr>
              <p:cNvSpPr txBox="1"/>
              <p:nvPr/>
            </p:nvSpPr>
            <p:spPr>
              <a:xfrm>
                <a:off x="3971925" y="2784554"/>
                <a:ext cx="1762125" cy="3107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𝑃</m:t>
                          </m:r>
                        </m:e>
                        <m:sub>
                          <m:r>
                            <a:rPr lang="pt-BR" sz="1400" i="1">
                              <a:solidFill>
                                <a:srgbClr val="FF0000"/>
                              </a:solidFill>
                              <a:latin typeface="Cambria Math" panose="02040503050406030204" pitchFamily="18" charset="0"/>
                            </a:rPr>
                            <m:t>𝑇</m:t>
                          </m:r>
                        </m:sub>
                      </m:sSub>
                      <m:r>
                        <a:rPr lang="pt-BR" sz="1400" i="0">
                          <a:solidFill>
                            <a:srgbClr val="FF0000"/>
                          </a:solidFill>
                          <a:latin typeface="Cambria Math" panose="02040503050406030204" pitchFamily="18" charset="0"/>
                        </a:rPr>
                        <m:t>∝</m:t>
                      </m:r>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𝐹</m:t>
                          </m:r>
                        </m:e>
                        <m:sub>
                          <m:r>
                            <a:rPr lang="pt-BR" sz="1400" i="1">
                              <a:solidFill>
                                <a:srgbClr val="FF0000"/>
                              </a:solidFill>
                              <a:latin typeface="Cambria Math" panose="02040503050406030204" pitchFamily="18" charset="0"/>
                            </a:rPr>
                            <m:t>𝑇</m:t>
                          </m:r>
                        </m:sub>
                      </m:sSub>
                      <m:r>
                        <a:rPr lang="pt-BR" sz="1400" i="1">
                          <a:solidFill>
                            <a:srgbClr val="FF0000"/>
                          </a:solidFill>
                          <a:latin typeface="Cambria Math" panose="02040503050406030204" pitchFamily="18" charset="0"/>
                        </a:rPr>
                        <m:t>𝜋</m:t>
                      </m:r>
                      <m:f>
                        <m:fPr>
                          <m:type m:val="lin"/>
                          <m:ctrlPr>
                            <a:rPr lang="pt-BR" sz="1400" i="1">
                              <a:solidFill>
                                <a:srgbClr val="FF0000"/>
                              </a:solidFill>
                              <a:latin typeface="Cambria Math" panose="02040503050406030204" pitchFamily="18" charset="0"/>
                            </a:rPr>
                          </m:ctrlPr>
                        </m:fPr>
                        <m:num>
                          <m:sSubSup>
                            <m:sSubSupPr>
                              <m:ctrlPr>
                                <a:rPr lang="pt-BR" sz="1400" i="1">
                                  <a:solidFill>
                                    <a:srgbClr val="FF0000"/>
                                  </a:solidFill>
                                  <a:latin typeface="Cambria Math" panose="02040503050406030204" pitchFamily="18" charset="0"/>
                                </a:rPr>
                              </m:ctrlPr>
                            </m:sSubSupPr>
                            <m:e>
                              <m:r>
                                <a:rPr lang="pt-BR" sz="1400" i="1">
                                  <a:solidFill>
                                    <a:srgbClr val="FF0000"/>
                                  </a:solidFill>
                                  <a:latin typeface="Cambria Math" panose="02040503050406030204" pitchFamily="18" charset="0"/>
                                </a:rPr>
                                <m:t>𝐷</m:t>
                              </m:r>
                            </m:e>
                            <m:sub>
                              <m:r>
                                <a:rPr lang="pt-BR" sz="1400" i="1">
                                  <a:solidFill>
                                    <a:srgbClr val="FF0000"/>
                                  </a:solidFill>
                                  <a:latin typeface="Cambria Math" panose="02040503050406030204" pitchFamily="18" charset="0"/>
                                </a:rPr>
                                <m:t>𝑇</m:t>
                              </m:r>
                            </m:sub>
                            <m:sup>
                              <m:r>
                                <a:rPr lang="pt-BR" sz="1400" i="0">
                                  <a:solidFill>
                                    <a:srgbClr val="FF0000"/>
                                  </a:solidFill>
                                  <a:latin typeface="Cambria Math" panose="02040503050406030204" pitchFamily="18" charset="0"/>
                                </a:rPr>
                                <m:t>2</m:t>
                              </m:r>
                            </m:sup>
                          </m:sSubSup>
                        </m:num>
                        <m:den>
                          <m:r>
                            <a:rPr lang="pt-BR" sz="1400" i="0">
                              <a:solidFill>
                                <a:srgbClr val="FF0000"/>
                              </a:solidFill>
                              <a:latin typeface="Cambria Math" panose="02040503050406030204" pitchFamily="18" charset="0"/>
                            </a:rPr>
                            <m:t>4</m:t>
                          </m:r>
                        </m:den>
                      </m:f>
                    </m:oMath>
                  </m:oMathPara>
                </a14:m>
                <a:endParaRPr lang="pt-BR" sz="1400" dirty="0">
                  <a:solidFill>
                    <a:srgbClr val="FF0000"/>
                  </a:solidFill>
                </a:endParaRPr>
              </a:p>
            </p:txBody>
          </p:sp>
        </mc:Choice>
        <mc:Fallback xmlns="">
          <p:sp>
            <p:nvSpPr>
              <p:cNvPr id="21" name="CaixaDeTexto 20">
                <a:extLst>
                  <a:ext uri="{FF2B5EF4-FFF2-40B4-BE49-F238E27FC236}">
                    <a16:creationId xmlns:a16="http://schemas.microsoft.com/office/drawing/2014/main" id="{98A92F37-FEC2-494D-98E6-1E632D48D3E2}"/>
                  </a:ext>
                </a:extLst>
              </p:cNvPr>
              <p:cNvSpPr txBox="1">
                <a:spLocks noRot="1" noChangeAspect="1" noMove="1" noResize="1" noEditPoints="1" noAdjustHandles="1" noChangeArrowheads="1" noChangeShapeType="1" noTextEdit="1"/>
              </p:cNvSpPr>
              <p:nvPr/>
            </p:nvSpPr>
            <p:spPr>
              <a:xfrm>
                <a:off x="3971925" y="2784554"/>
                <a:ext cx="1762125" cy="310726"/>
              </a:xfrm>
              <a:prstGeom prst="rect">
                <a:avLst/>
              </a:prstGeom>
              <a:blipFill>
                <a:blip r:embed="rId3"/>
                <a:stretch>
                  <a:fillRect t="-92157" r="-7958" b="-15294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AD287190-3DD4-4AD3-A4C2-B1643E03CE70}"/>
                  </a:ext>
                </a:extLst>
              </p:cNvPr>
              <p:cNvSpPr txBox="1"/>
              <p:nvPr/>
            </p:nvSpPr>
            <p:spPr>
              <a:xfrm>
                <a:off x="1192039" y="3188639"/>
                <a:ext cx="10618041" cy="543162"/>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 Marte o Fluxo é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𝐹</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𝑀</m:t>
                        </m:r>
                      </m:sub>
                    </m:sSub>
                  </m:oMath>
                </a14:m>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 o diâmetro da célula deve ser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𝑀</m:t>
                        </m:r>
                      </m:sub>
                    </m:sSub>
                  </m:oMath>
                </a14:m>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 a potência será </a:t>
                </a:r>
                <a14:m>
                  <m:oMath xmlns:m="http://schemas.openxmlformats.org/officeDocument/2006/math">
                    <m:sSub>
                      <m:sSub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𝑀</m:t>
                        </m:r>
                      </m:sub>
                    </m:sSub>
                  </m:oMath>
                </a14:m>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mas queremos que a potência em Marte seja a mesma que na Terra. Logo: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CaixaDeTexto 21">
                <a:extLst>
                  <a:ext uri="{FF2B5EF4-FFF2-40B4-BE49-F238E27FC236}">
                    <a16:creationId xmlns:a16="http://schemas.microsoft.com/office/drawing/2014/main" id="{AD287190-3DD4-4AD3-A4C2-B1643E03CE70}"/>
                  </a:ext>
                </a:extLst>
              </p:cNvPr>
              <p:cNvSpPr txBox="1">
                <a:spLocks noRot="1" noChangeAspect="1" noMove="1" noResize="1" noEditPoints="1" noAdjustHandles="1" noChangeArrowheads="1" noChangeShapeType="1" noTextEdit="1"/>
              </p:cNvSpPr>
              <p:nvPr/>
            </p:nvSpPr>
            <p:spPr>
              <a:xfrm>
                <a:off x="1192039" y="3188639"/>
                <a:ext cx="10618041" cy="543162"/>
              </a:xfrm>
              <a:prstGeom prst="rect">
                <a:avLst/>
              </a:prstGeom>
              <a:blipFill>
                <a:blip r:embed="rId4"/>
                <a:stretch>
                  <a:fillRect l="-172" t="-1124" r="-230" b="-1236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1ED879A9-8FF1-43B9-B411-185711F0252F}"/>
                  </a:ext>
                </a:extLst>
              </p:cNvPr>
              <p:cNvSpPr txBox="1"/>
              <p:nvPr/>
            </p:nvSpPr>
            <p:spPr>
              <a:xfrm>
                <a:off x="667361" y="3925912"/>
                <a:ext cx="1267209" cy="369332"/>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𝑃</m:t>
                          </m:r>
                        </m:e>
                        <m:sub>
                          <m:r>
                            <a:rPr lang="pt-BR">
                              <a:latin typeface="Cambria Math" panose="02040503050406030204" pitchFamily="18" charset="0"/>
                            </a:rPr>
                            <m:t>𝑀</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𝑃</m:t>
                          </m:r>
                        </m:e>
                        <m:sub>
                          <m:r>
                            <a:rPr lang="pt-BR">
                              <a:latin typeface="Cambria Math" panose="02040503050406030204" pitchFamily="18" charset="0"/>
                            </a:rPr>
                            <m:t>𝑇</m:t>
                          </m:r>
                        </m:sub>
                      </m:sSub>
                    </m:oMath>
                  </m:oMathPara>
                </a14:m>
                <a:endParaRPr lang="pt-BR" dirty="0"/>
              </a:p>
            </p:txBody>
          </p:sp>
        </mc:Choice>
        <mc:Fallback xmlns="">
          <p:sp>
            <p:nvSpPr>
              <p:cNvPr id="23" name="CaixaDeTexto 22">
                <a:extLst>
                  <a:ext uri="{FF2B5EF4-FFF2-40B4-BE49-F238E27FC236}">
                    <a16:creationId xmlns:a16="http://schemas.microsoft.com/office/drawing/2014/main" id="{1ED879A9-8FF1-43B9-B411-185711F0252F}"/>
                  </a:ext>
                </a:extLst>
              </p:cNvPr>
              <p:cNvSpPr txBox="1">
                <a:spLocks noRot="1" noChangeAspect="1" noMove="1" noResize="1" noEditPoints="1" noAdjustHandles="1" noChangeArrowheads="1" noChangeShapeType="1" noTextEdit="1"/>
              </p:cNvSpPr>
              <p:nvPr/>
            </p:nvSpPr>
            <p:spPr>
              <a:xfrm>
                <a:off x="667361" y="3925912"/>
                <a:ext cx="1267209"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95A850FF-D210-4130-8804-64FA8380BF21}"/>
                  </a:ext>
                </a:extLst>
              </p:cNvPr>
              <p:cNvSpPr txBox="1"/>
              <p:nvPr/>
            </p:nvSpPr>
            <p:spPr>
              <a:xfrm>
                <a:off x="2219325" y="3817444"/>
                <a:ext cx="1647826" cy="52661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𝐹</m:t>
                              </m:r>
                            </m:e>
                            <m:sub>
                              <m:r>
                                <a:rPr lang="pt-BR">
                                  <a:latin typeface="Cambria Math" panose="02040503050406030204" pitchFamily="18" charset="0"/>
                                </a:rPr>
                                <m:t>𝑀</m:t>
                              </m:r>
                            </m:sub>
                          </m:sSub>
                          <m:r>
                            <a:rPr lang="pt-BR">
                              <a:latin typeface="Cambria Math" panose="02040503050406030204" pitchFamily="18" charset="0"/>
                            </a:rPr>
                            <m:t>𝜋</m:t>
                          </m:r>
                          <m:sSubSup>
                            <m:sSubSupPr>
                              <m:ctrlPr>
                                <a:rPr lang="pt-BR" i="1">
                                  <a:latin typeface="Cambria Math" panose="02040503050406030204" pitchFamily="18" charset="0"/>
                                </a:rPr>
                              </m:ctrlPr>
                            </m:sSubSupPr>
                            <m:e>
                              <m:r>
                                <a:rPr lang="pt-BR">
                                  <a:latin typeface="Cambria Math" panose="02040503050406030204" pitchFamily="18" charset="0"/>
                                </a:rPr>
                                <m:t>𝐷</m:t>
                              </m:r>
                            </m:e>
                            <m:sub>
                              <m:r>
                                <a:rPr lang="pt-BR">
                                  <a:latin typeface="Cambria Math" panose="02040503050406030204" pitchFamily="18" charset="0"/>
                                </a:rPr>
                                <m:t>𝑀</m:t>
                              </m:r>
                            </m:sub>
                            <m:sup>
                              <m:r>
                                <a:rPr lang="pt-BR">
                                  <a:latin typeface="Cambria Math" panose="02040503050406030204" pitchFamily="18" charset="0"/>
                                </a:rPr>
                                <m:t>2</m:t>
                              </m:r>
                            </m:sup>
                          </m:sSubSup>
                        </m:num>
                        <m:den>
                          <m:r>
                            <a:rPr lang="pt-BR">
                              <a:latin typeface="Cambria Math" panose="02040503050406030204" pitchFamily="18" charset="0"/>
                            </a:rPr>
                            <m:t>4</m:t>
                          </m:r>
                        </m:den>
                      </m:f>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𝐹</m:t>
                              </m:r>
                            </m:e>
                            <m:sub>
                              <m:r>
                                <a:rPr lang="pt-BR">
                                  <a:latin typeface="Cambria Math" panose="02040503050406030204" pitchFamily="18" charset="0"/>
                                </a:rPr>
                                <m:t>𝑇</m:t>
                              </m:r>
                            </m:sub>
                          </m:sSub>
                          <m:r>
                            <a:rPr lang="pt-BR">
                              <a:latin typeface="Cambria Math" panose="02040503050406030204" pitchFamily="18" charset="0"/>
                            </a:rPr>
                            <m:t>𝜋</m:t>
                          </m:r>
                          <m:sSubSup>
                            <m:sSubSupPr>
                              <m:ctrlPr>
                                <a:rPr lang="pt-BR" i="1">
                                  <a:latin typeface="Cambria Math" panose="02040503050406030204" pitchFamily="18" charset="0"/>
                                </a:rPr>
                              </m:ctrlPr>
                            </m:sSubSupPr>
                            <m:e>
                              <m:r>
                                <a:rPr lang="pt-BR">
                                  <a:latin typeface="Cambria Math" panose="02040503050406030204" pitchFamily="18" charset="0"/>
                                </a:rPr>
                                <m:t>𝐷</m:t>
                              </m:r>
                            </m:e>
                            <m:sub>
                              <m:r>
                                <a:rPr lang="pt-BR">
                                  <a:latin typeface="Cambria Math" panose="02040503050406030204" pitchFamily="18" charset="0"/>
                                </a:rPr>
                                <m:t>𝑇</m:t>
                              </m:r>
                            </m:sub>
                            <m:sup>
                              <m:r>
                                <a:rPr lang="pt-BR">
                                  <a:latin typeface="Cambria Math" panose="02040503050406030204" pitchFamily="18" charset="0"/>
                                </a:rPr>
                                <m:t>2</m:t>
                              </m:r>
                            </m:sup>
                          </m:sSubSup>
                        </m:num>
                        <m:den>
                          <m:r>
                            <a:rPr lang="pt-BR">
                              <a:latin typeface="Cambria Math" panose="02040503050406030204" pitchFamily="18" charset="0"/>
                            </a:rPr>
                            <m:t>4</m:t>
                          </m:r>
                        </m:den>
                      </m:f>
                    </m:oMath>
                  </m:oMathPara>
                </a14:m>
                <a:endParaRPr lang="pt-BR" dirty="0"/>
              </a:p>
            </p:txBody>
          </p:sp>
        </mc:Choice>
        <mc:Fallback xmlns="">
          <p:sp>
            <p:nvSpPr>
              <p:cNvPr id="24" name="CaixaDeTexto 23">
                <a:extLst>
                  <a:ext uri="{FF2B5EF4-FFF2-40B4-BE49-F238E27FC236}">
                    <a16:creationId xmlns:a16="http://schemas.microsoft.com/office/drawing/2014/main" id="{95A850FF-D210-4130-8804-64FA8380BF21}"/>
                  </a:ext>
                </a:extLst>
              </p:cNvPr>
              <p:cNvSpPr txBox="1">
                <a:spLocks noRot="1" noChangeAspect="1" noMove="1" noResize="1" noEditPoints="1" noAdjustHandles="1" noChangeArrowheads="1" noChangeShapeType="1" noTextEdit="1"/>
              </p:cNvSpPr>
              <p:nvPr/>
            </p:nvSpPr>
            <p:spPr>
              <a:xfrm>
                <a:off x="2219325" y="3817444"/>
                <a:ext cx="1647826" cy="526619"/>
              </a:xfrm>
              <a:prstGeom prst="rect">
                <a:avLst/>
              </a:prstGeom>
              <a:blipFill>
                <a:blip r:embed="rId6"/>
                <a:stretch>
                  <a:fillRect/>
                </a:stretch>
              </a:blipFill>
            </p:spPr>
            <p:txBody>
              <a:bodyPr/>
              <a:lstStyle/>
              <a:p>
                <a:r>
                  <a:rPr lang="pt-BR">
                    <a:noFill/>
                  </a:rPr>
                  <a:t> </a:t>
                </a:r>
              </a:p>
            </p:txBody>
          </p:sp>
        </mc:Fallback>
      </mc:AlternateContent>
      <p:sp>
        <p:nvSpPr>
          <p:cNvPr id="25" name="CaixaDeTexto 24">
            <a:extLst>
              <a:ext uri="{FF2B5EF4-FFF2-40B4-BE49-F238E27FC236}">
                <a16:creationId xmlns:a16="http://schemas.microsoft.com/office/drawing/2014/main" id="{B2AA9E20-32B2-49BB-AAD8-4CB19B39E9B0}"/>
              </a:ext>
            </a:extLst>
          </p:cNvPr>
          <p:cNvSpPr txBox="1"/>
          <p:nvPr/>
        </p:nvSpPr>
        <p:spPr>
          <a:xfrm>
            <a:off x="3880940" y="3935645"/>
            <a:ext cx="1944094"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pt-BR" dirty="0"/>
              <a:t>Mas o Fluxo é dado por:</a:t>
            </a:r>
          </a:p>
        </p:txBody>
      </p:sp>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B8A7AD32-0424-4A15-A47C-20EF7F26C017}"/>
                  </a:ext>
                </a:extLst>
              </p:cNvPr>
              <p:cNvSpPr txBox="1"/>
              <p:nvPr/>
            </p:nvSpPr>
            <p:spPr>
              <a:xfrm>
                <a:off x="5838822" y="3817444"/>
                <a:ext cx="1137745" cy="49564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𝐹</m:t>
                      </m:r>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𝐿</m:t>
                              </m:r>
                            </m:e>
                            <m:sub>
                              <m:r>
                                <a:rPr lang="pt-BR">
                                  <a:latin typeface="Cambria Math" panose="02040503050406030204" pitchFamily="18" charset="0"/>
                                </a:rPr>
                                <m:t>𝑆𝑜𝑙</m:t>
                              </m:r>
                            </m:sub>
                          </m:sSub>
                        </m:num>
                        <m:den>
                          <m:r>
                            <a:rPr lang="pt-BR">
                              <a:latin typeface="Cambria Math" panose="02040503050406030204" pitchFamily="18" charset="0"/>
                            </a:rPr>
                            <m:t>4</m:t>
                          </m:r>
                          <m:r>
                            <a:rPr lang="pt-BR">
                              <a:latin typeface="Cambria Math" panose="02040503050406030204" pitchFamily="18" charset="0"/>
                            </a:rPr>
                            <m:t>𝜋</m:t>
                          </m:r>
                          <m:sSup>
                            <m:sSupPr>
                              <m:ctrlPr>
                                <a:rPr lang="pt-BR" i="1">
                                  <a:latin typeface="Cambria Math" panose="02040503050406030204" pitchFamily="18" charset="0"/>
                                </a:rPr>
                              </m:ctrlPr>
                            </m:sSupPr>
                            <m:e>
                              <m:r>
                                <a:rPr lang="pt-BR">
                                  <a:latin typeface="Cambria Math" panose="02040503050406030204" pitchFamily="18" charset="0"/>
                                </a:rPr>
                                <m:t>𝑑</m:t>
                              </m:r>
                            </m:e>
                            <m:sup>
                              <m:r>
                                <a:rPr lang="pt-BR">
                                  <a:latin typeface="Cambria Math" panose="02040503050406030204" pitchFamily="18" charset="0"/>
                                </a:rPr>
                                <m:t>2</m:t>
                              </m:r>
                            </m:sup>
                          </m:sSup>
                        </m:den>
                      </m:f>
                    </m:oMath>
                  </m:oMathPara>
                </a14:m>
                <a:endParaRPr lang="pt-BR" dirty="0"/>
              </a:p>
            </p:txBody>
          </p:sp>
        </mc:Choice>
        <mc:Fallback xmlns="">
          <p:sp>
            <p:nvSpPr>
              <p:cNvPr id="27" name="CaixaDeTexto 26">
                <a:extLst>
                  <a:ext uri="{FF2B5EF4-FFF2-40B4-BE49-F238E27FC236}">
                    <a16:creationId xmlns:a16="http://schemas.microsoft.com/office/drawing/2014/main" id="{B8A7AD32-0424-4A15-A47C-20EF7F26C017}"/>
                  </a:ext>
                </a:extLst>
              </p:cNvPr>
              <p:cNvSpPr txBox="1">
                <a:spLocks noRot="1" noChangeAspect="1" noMove="1" noResize="1" noEditPoints="1" noAdjustHandles="1" noChangeArrowheads="1" noChangeShapeType="1" noTextEdit="1"/>
              </p:cNvSpPr>
              <p:nvPr/>
            </p:nvSpPr>
            <p:spPr>
              <a:xfrm>
                <a:off x="5838822" y="3817444"/>
                <a:ext cx="1137745" cy="495649"/>
              </a:xfrm>
              <a:prstGeom prst="rect">
                <a:avLst/>
              </a:prstGeom>
              <a:blipFill>
                <a:blip r:embed="rId7"/>
                <a:stretch>
                  <a:fillRect b="-1220"/>
                </a:stretch>
              </a:blipFill>
            </p:spPr>
            <p:txBody>
              <a:bodyPr/>
              <a:lstStyle/>
              <a:p>
                <a:r>
                  <a:rPr lang="pt-BR">
                    <a:noFill/>
                  </a:rPr>
                  <a:t> </a:t>
                </a:r>
              </a:p>
            </p:txBody>
          </p:sp>
        </mc:Fallback>
      </mc:AlternateContent>
      <p:sp>
        <p:nvSpPr>
          <p:cNvPr id="29" name="CaixaDeTexto 28">
            <a:extLst>
              <a:ext uri="{FF2B5EF4-FFF2-40B4-BE49-F238E27FC236}">
                <a16:creationId xmlns:a16="http://schemas.microsoft.com/office/drawing/2014/main" id="{DF93160D-0A49-45D5-8C8D-1040F2B13835}"/>
              </a:ext>
            </a:extLst>
          </p:cNvPr>
          <p:cNvSpPr txBox="1"/>
          <p:nvPr/>
        </p:nvSpPr>
        <p:spPr>
          <a:xfrm>
            <a:off x="6976567" y="3908943"/>
            <a:ext cx="1212306"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pt-BR" dirty="0"/>
              <a:t>Reescrevendo</a:t>
            </a:r>
          </a:p>
        </p:txBody>
      </p:sp>
      <p:sp>
        <p:nvSpPr>
          <p:cNvPr id="30" name="Seta: para a Direita 29">
            <a:extLst>
              <a:ext uri="{FF2B5EF4-FFF2-40B4-BE49-F238E27FC236}">
                <a16:creationId xmlns:a16="http://schemas.microsoft.com/office/drawing/2014/main" id="{8B38DDB2-17BA-41CD-A065-25755CA0CD70}"/>
              </a:ext>
            </a:extLst>
          </p:cNvPr>
          <p:cNvSpPr/>
          <p:nvPr/>
        </p:nvSpPr>
        <p:spPr>
          <a:xfrm>
            <a:off x="1819275" y="400716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74D95A9D-A423-4DBC-B086-087EB9A81743}"/>
                  </a:ext>
                </a:extLst>
              </p:cNvPr>
              <p:cNvSpPr txBox="1"/>
              <p:nvPr/>
            </p:nvSpPr>
            <p:spPr>
              <a:xfrm>
                <a:off x="7989149" y="3755491"/>
                <a:ext cx="2595067" cy="5797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400" i="1" smtClean="0">
                              <a:solidFill>
                                <a:srgbClr val="836967"/>
                              </a:solidFill>
                              <a:latin typeface="Cambria Math" panose="02040503050406030204" pitchFamily="18" charset="0"/>
                            </a:rPr>
                          </m:ctrlPr>
                        </m:fPr>
                        <m:num>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𝐿</m:t>
                              </m:r>
                            </m:e>
                            <m:sub>
                              <m:r>
                                <a:rPr lang="pt-BR" sz="1400" i="1">
                                  <a:solidFill>
                                    <a:srgbClr val="FF0000"/>
                                  </a:solidFill>
                                  <a:latin typeface="Cambria Math" panose="02040503050406030204" pitchFamily="18" charset="0"/>
                                </a:rPr>
                                <m:t>𝑆𝑜𝑙</m:t>
                              </m:r>
                            </m:sub>
                          </m:sSub>
                        </m:num>
                        <m:den>
                          <m:r>
                            <a:rPr lang="pt-BR" sz="1400" i="0" smtClean="0">
                              <a:solidFill>
                                <a:srgbClr val="FF0000"/>
                              </a:solidFill>
                              <a:latin typeface="Cambria Math" panose="02040503050406030204" pitchFamily="18" charset="0"/>
                            </a:rPr>
                            <m:t>4</m:t>
                          </m:r>
                          <m:r>
                            <a:rPr lang="pt-BR" sz="1400" i="1">
                              <a:solidFill>
                                <a:srgbClr val="FF0000"/>
                              </a:solidFill>
                              <a:latin typeface="Cambria Math" panose="02040503050406030204" pitchFamily="18" charset="0"/>
                            </a:rPr>
                            <m:t>𝜋</m:t>
                          </m:r>
                          <m:sSubSup>
                            <m:sSubSupPr>
                              <m:ctrlPr>
                                <a:rPr lang="pt-BR" sz="1400" i="1">
                                  <a:solidFill>
                                    <a:srgbClr val="836967"/>
                                  </a:solidFill>
                                  <a:latin typeface="Cambria Math" panose="02040503050406030204" pitchFamily="18" charset="0"/>
                                </a:rPr>
                              </m:ctrlPr>
                            </m:sSubSupPr>
                            <m:e>
                              <m:r>
                                <a:rPr lang="pt-BR" sz="1400" i="1">
                                  <a:latin typeface="Cambria Math" panose="02040503050406030204" pitchFamily="18" charset="0"/>
                                </a:rPr>
                                <m:t>𝑑</m:t>
                              </m:r>
                            </m:e>
                            <m:sub>
                              <m:r>
                                <a:rPr lang="pt-BR" sz="1400" i="1">
                                  <a:latin typeface="Cambria Math" panose="02040503050406030204" pitchFamily="18" charset="0"/>
                                </a:rPr>
                                <m:t>𝑀</m:t>
                              </m:r>
                            </m:sub>
                            <m:sup>
                              <m:r>
                                <a:rPr lang="pt-BR" sz="1400" i="0">
                                  <a:latin typeface="Cambria Math" panose="02040503050406030204" pitchFamily="18" charset="0"/>
                                </a:rPr>
                                <m:t>2</m:t>
                              </m:r>
                            </m:sup>
                          </m:sSubSup>
                        </m:den>
                      </m:f>
                      <m:f>
                        <m:fPr>
                          <m:ctrlPr>
                            <a:rPr lang="pt-BR" sz="1400" i="1">
                              <a:solidFill>
                                <a:srgbClr val="836967"/>
                              </a:solidFill>
                              <a:latin typeface="Cambria Math" panose="02040503050406030204" pitchFamily="18" charset="0"/>
                            </a:rPr>
                          </m:ctrlPr>
                        </m:fPr>
                        <m:num>
                          <m:r>
                            <a:rPr lang="pt-BR" sz="1400" i="1" smtClean="0">
                              <a:solidFill>
                                <a:srgbClr val="FF0000"/>
                              </a:solidFill>
                              <a:latin typeface="Cambria Math" panose="02040503050406030204" pitchFamily="18" charset="0"/>
                            </a:rPr>
                            <m:t>𝜋</m:t>
                          </m:r>
                          <m:sSubSup>
                            <m:sSubSupPr>
                              <m:ctrlPr>
                                <a:rPr lang="pt-BR" sz="1400" i="1">
                                  <a:solidFill>
                                    <a:srgbClr val="836967"/>
                                  </a:solidFill>
                                  <a:latin typeface="Cambria Math" panose="02040503050406030204" pitchFamily="18" charset="0"/>
                                </a:rPr>
                              </m:ctrlPr>
                            </m:sSubSupPr>
                            <m:e>
                              <m:r>
                                <a:rPr lang="pt-BR" sz="1400" i="1">
                                  <a:latin typeface="Cambria Math" panose="02040503050406030204" pitchFamily="18" charset="0"/>
                                </a:rPr>
                                <m:t>𝐷</m:t>
                              </m:r>
                            </m:e>
                            <m:sub>
                              <m:r>
                                <a:rPr lang="pt-BR" sz="1400" i="1">
                                  <a:latin typeface="Cambria Math" panose="02040503050406030204" pitchFamily="18" charset="0"/>
                                </a:rPr>
                                <m:t>𝑀</m:t>
                              </m:r>
                            </m:sub>
                            <m:sup>
                              <m:r>
                                <a:rPr lang="pt-BR" sz="1400" i="0">
                                  <a:latin typeface="Cambria Math" panose="02040503050406030204" pitchFamily="18" charset="0"/>
                                </a:rPr>
                                <m:t>2</m:t>
                              </m:r>
                            </m:sup>
                          </m:sSubSup>
                        </m:num>
                        <m:den>
                          <m:r>
                            <a:rPr lang="pt-BR" sz="1400" i="0" smtClean="0">
                              <a:solidFill>
                                <a:srgbClr val="FF0000"/>
                              </a:solidFill>
                              <a:latin typeface="Cambria Math" panose="02040503050406030204" pitchFamily="18" charset="0"/>
                            </a:rPr>
                            <m:t>4</m:t>
                          </m:r>
                        </m:den>
                      </m:f>
                      <m:r>
                        <a:rPr lang="pt-BR" sz="1400" i="0">
                          <a:latin typeface="Cambria Math" panose="02040503050406030204" pitchFamily="18" charset="0"/>
                        </a:rPr>
                        <m:t>=</m:t>
                      </m:r>
                      <m:f>
                        <m:fPr>
                          <m:ctrlPr>
                            <a:rPr lang="pt-BR" sz="1400" i="1">
                              <a:solidFill>
                                <a:srgbClr val="836967"/>
                              </a:solidFill>
                              <a:latin typeface="Cambria Math" panose="02040503050406030204" pitchFamily="18" charset="0"/>
                            </a:rPr>
                          </m:ctrlPr>
                        </m:fPr>
                        <m:num>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𝐿</m:t>
                              </m:r>
                            </m:e>
                            <m:sub>
                              <m:r>
                                <a:rPr lang="pt-BR" sz="1400" i="1">
                                  <a:solidFill>
                                    <a:srgbClr val="FF0000"/>
                                  </a:solidFill>
                                  <a:latin typeface="Cambria Math" panose="02040503050406030204" pitchFamily="18" charset="0"/>
                                </a:rPr>
                                <m:t>𝑆𝑜𝑙</m:t>
                              </m:r>
                            </m:sub>
                          </m:sSub>
                        </m:num>
                        <m:den>
                          <m:r>
                            <a:rPr lang="pt-BR" sz="1400" i="0" smtClean="0">
                              <a:solidFill>
                                <a:srgbClr val="FF0000"/>
                              </a:solidFill>
                              <a:latin typeface="Cambria Math" panose="02040503050406030204" pitchFamily="18" charset="0"/>
                            </a:rPr>
                            <m:t>4</m:t>
                          </m:r>
                          <m:r>
                            <a:rPr lang="pt-BR" sz="1400" i="1">
                              <a:solidFill>
                                <a:srgbClr val="FF0000"/>
                              </a:solidFill>
                              <a:latin typeface="Cambria Math" panose="02040503050406030204" pitchFamily="18" charset="0"/>
                            </a:rPr>
                            <m:t>𝜋</m:t>
                          </m:r>
                          <m:sSubSup>
                            <m:sSubSupPr>
                              <m:ctrlPr>
                                <a:rPr lang="pt-BR" sz="1400" i="1">
                                  <a:solidFill>
                                    <a:srgbClr val="836967"/>
                                  </a:solidFill>
                                  <a:latin typeface="Cambria Math" panose="02040503050406030204" pitchFamily="18" charset="0"/>
                                </a:rPr>
                              </m:ctrlPr>
                            </m:sSubSupPr>
                            <m:e>
                              <m:r>
                                <a:rPr lang="pt-BR" sz="1400" i="1">
                                  <a:latin typeface="Cambria Math" panose="02040503050406030204" pitchFamily="18" charset="0"/>
                                </a:rPr>
                                <m:t>𝑑</m:t>
                              </m:r>
                            </m:e>
                            <m:sub>
                              <m:r>
                                <a:rPr lang="pt-BR" sz="1400" i="1">
                                  <a:latin typeface="Cambria Math" panose="02040503050406030204" pitchFamily="18" charset="0"/>
                                </a:rPr>
                                <m:t>𝑇</m:t>
                              </m:r>
                            </m:sub>
                            <m:sup>
                              <m:r>
                                <a:rPr lang="pt-BR" sz="1400" i="0">
                                  <a:latin typeface="Cambria Math" panose="02040503050406030204" pitchFamily="18" charset="0"/>
                                </a:rPr>
                                <m:t>2</m:t>
                              </m:r>
                            </m:sup>
                          </m:sSubSup>
                        </m:den>
                      </m:f>
                      <m:f>
                        <m:fPr>
                          <m:ctrlPr>
                            <a:rPr lang="pt-BR" sz="1400" i="1">
                              <a:solidFill>
                                <a:srgbClr val="836967"/>
                              </a:solidFill>
                              <a:latin typeface="Cambria Math" panose="02040503050406030204" pitchFamily="18" charset="0"/>
                            </a:rPr>
                          </m:ctrlPr>
                        </m:fPr>
                        <m:num>
                          <m:r>
                            <a:rPr lang="pt-BR" sz="1400" i="1" smtClean="0">
                              <a:solidFill>
                                <a:srgbClr val="FF0000"/>
                              </a:solidFill>
                              <a:latin typeface="Cambria Math" panose="02040503050406030204" pitchFamily="18" charset="0"/>
                            </a:rPr>
                            <m:t>𝜋</m:t>
                          </m:r>
                          <m:sSubSup>
                            <m:sSubSupPr>
                              <m:ctrlPr>
                                <a:rPr lang="pt-BR" sz="1400" i="1">
                                  <a:solidFill>
                                    <a:srgbClr val="836967"/>
                                  </a:solidFill>
                                  <a:latin typeface="Cambria Math" panose="02040503050406030204" pitchFamily="18" charset="0"/>
                                </a:rPr>
                              </m:ctrlPr>
                            </m:sSubSupPr>
                            <m:e>
                              <m:r>
                                <a:rPr lang="pt-BR" sz="1400" i="1">
                                  <a:latin typeface="Cambria Math" panose="02040503050406030204" pitchFamily="18" charset="0"/>
                                </a:rPr>
                                <m:t>𝐷</m:t>
                              </m:r>
                            </m:e>
                            <m:sub>
                              <m:r>
                                <a:rPr lang="pt-BR" sz="1400" i="1">
                                  <a:latin typeface="Cambria Math" panose="02040503050406030204" pitchFamily="18" charset="0"/>
                                </a:rPr>
                                <m:t>𝑇</m:t>
                              </m:r>
                            </m:sub>
                            <m:sup>
                              <m:r>
                                <a:rPr lang="pt-BR" sz="1400" i="0">
                                  <a:latin typeface="Cambria Math" panose="02040503050406030204" pitchFamily="18" charset="0"/>
                                </a:rPr>
                                <m:t>2</m:t>
                              </m:r>
                            </m:sup>
                          </m:sSubSup>
                        </m:num>
                        <m:den>
                          <m:r>
                            <a:rPr lang="pt-BR" sz="1400" i="0" smtClean="0">
                              <a:solidFill>
                                <a:srgbClr val="FF0000"/>
                              </a:solidFill>
                              <a:latin typeface="Cambria Math" panose="02040503050406030204" pitchFamily="18" charset="0"/>
                            </a:rPr>
                            <m:t>4</m:t>
                          </m:r>
                        </m:den>
                      </m:f>
                    </m:oMath>
                  </m:oMathPara>
                </a14:m>
                <a:endParaRPr lang="pt-BR" sz="1400" dirty="0"/>
              </a:p>
            </p:txBody>
          </p:sp>
        </mc:Choice>
        <mc:Fallback xmlns="">
          <p:sp>
            <p:nvSpPr>
              <p:cNvPr id="32" name="CaixaDeTexto 31">
                <a:extLst>
                  <a:ext uri="{FF2B5EF4-FFF2-40B4-BE49-F238E27FC236}">
                    <a16:creationId xmlns:a16="http://schemas.microsoft.com/office/drawing/2014/main" id="{74D95A9D-A423-4DBC-B086-087EB9A81743}"/>
                  </a:ext>
                </a:extLst>
              </p:cNvPr>
              <p:cNvSpPr txBox="1">
                <a:spLocks noRot="1" noChangeAspect="1" noMove="1" noResize="1" noEditPoints="1" noAdjustHandles="1" noChangeArrowheads="1" noChangeShapeType="1" noTextEdit="1"/>
              </p:cNvSpPr>
              <p:nvPr/>
            </p:nvSpPr>
            <p:spPr>
              <a:xfrm>
                <a:off x="7989149" y="3755491"/>
                <a:ext cx="2595067" cy="579710"/>
              </a:xfrm>
              <a:prstGeom prst="rect">
                <a:avLst/>
              </a:prstGeom>
              <a:blipFill>
                <a:blip r:embed="rId8"/>
                <a:stretch>
                  <a:fillRect/>
                </a:stretch>
              </a:blipFill>
            </p:spPr>
            <p:txBody>
              <a:bodyPr/>
              <a:lstStyle/>
              <a:p>
                <a:r>
                  <a:rPr lang="pt-BR">
                    <a:noFill/>
                  </a:rPr>
                  <a:t> </a:t>
                </a:r>
              </a:p>
            </p:txBody>
          </p:sp>
        </mc:Fallback>
      </mc:AlternateContent>
      <p:cxnSp>
        <p:nvCxnSpPr>
          <p:cNvPr id="34" name="Conector: Angulado 33">
            <a:extLst>
              <a:ext uri="{FF2B5EF4-FFF2-40B4-BE49-F238E27FC236}">
                <a16:creationId xmlns:a16="http://schemas.microsoft.com/office/drawing/2014/main" id="{858FC681-5414-4FB5-A7CB-313EC7FE1C7F}"/>
              </a:ext>
            </a:extLst>
          </p:cNvPr>
          <p:cNvCxnSpPr>
            <a:stCxn id="27" idx="2"/>
            <a:endCxn id="32" idx="2"/>
          </p:cNvCxnSpPr>
          <p:nvPr/>
        </p:nvCxnSpPr>
        <p:spPr>
          <a:xfrm rot="16200000" flipH="1">
            <a:off x="7836135" y="2884653"/>
            <a:ext cx="22108" cy="2878988"/>
          </a:xfrm>
          <a:prstGeom prst="bentConnector3">
            <a:avLst>
              <a:gd name="adj1" fmla="val 113401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do 35">
            <a:extLst>
              <a:ext uri="{FF2B5EF4-FFF2-40B4-BE49-F238E27FC236}">
                <a16:creationId xmlns:a16="http://schemas.microsoft.com/office/drawing/2014/main" id="{8F01FB0B-771D-4117-86CE-E89437DCB22A}"/>
              </a:ext>
            </a:extLst>
          </p:cNvPr>
          <p:cNvCxnSpPr>
            <a:stCxn id="24" idx="0"/>
            <a:endCxn id="32" idx="0"/>
          </p:cNvCxnSpPr>
          <p:nvPr/>
        </p:nvCxnSpPr>
        <p:spPr>
          <a:xfrm rot="5400000" flipH="1" flipV="1">
            <a:off x="6133984" y="664746"/>
            <a:ext cx="61953" cy="6243445"/>
          </a:xfrm>
          <a:prstGeom prst="bentConnector3">
            <a:avLst>
              <a:gd name="adj1" fmla="val 46898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CaixaDeTexto 37">
                <a:extLst>
                  <a:ext uri="{FF2B5EF4-FFF2-40B4-BE49-F238E27FC236}">
                    <a16:creationId xmlns:a16="http://schemas.microsoft.com/office/drawing/2014/main" id="{D5B62431-90CC-47FB-A425-9C01373B74A3}"/>
                  </a:ext>
                </a:extLst>
              </p:cNvPr>
              <p:cNvSpPr txBox="1"/>
              <p:nvPr/>
            </p:nvSpPr>
            <p:spPr>
              <a:xfrm>
                <a:off x="3880940" y="4740261"/>
                <a:ext cx="1504950" cy="530851"/>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𝑀</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𝑀</m:t>
                          </m:r>
                        </m:sub>
                      </m:sSub>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𝑇</m:t>
                              </m:r>
                            </m:sub>
                          </m:sSub>
                        </m:num>
                        <m:den>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𝑇</m:t>
                              </m:r>
                            </m:sub>
                          </m:sSub>
                        </m:den>
                      </m:f>
                    </m:oMath>
                  </m:oMathPara>
                </a14:m>
                <a:endParaRPr lang="pt-BR" dirty="0"/>
              </a:p>
            </p:txBody>
          </p:sp>
        </mc:Choice>
        <mc:Fallback xmlns="">
          <p:sp>
            <p:nvSpPr>
              <p:cNvPr id="38" name="CaixaDeTexto 37">
                <a:extLst>
                  <a:ext uri="{FF2B5EF4-FFF2-40B4-BE49-F238E27FC236}">
                    <a16:creationId xmlns:a16="http://schemas.microsoft.com/office/drawing/2014/main" id="{D5B62431-90CC-47FB-A425-9C01373B74A3}"/>
                  </a:ext>
                </a:extLst>
              </p:cNvPr>
              <p:cNvSpPr txBox="1">
                <a:spLocks noRot="1" noChangeAspect="1" noMove="1" noResize="1" noEditPoints="1" noAdjustHandles="1" noChangeArrowheads="1" noChangeShapeType="1" noTextEdit="1"/>
              </p:cNvSpPr>
              <p:nvPr/>
            </p:nvSpPr>
            <p:spPr>
              <a:xfrm>
                <a:off x="3880940" y="4740261"/>
                <a:ext cx="1504950" cy="530851"/>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0" name="CaixaDeTexto 39">
                <a:extLst>
                  <a:ext uri="{FF2B5EF4-FFF2-40B4-BE49-F238E27FC236}">
                    <a16:creationId xmlns:a16="http://schemas.microsoft.com/office/drawing/2014/main" id="{FA67CF89-67BC-4D63-9969-4064AD6520AB}"/>
                  </a:ext>
                </a:extLst>
              </p:cNvPr>
              <p:cNvSpPr txBox="1"/>
              <p:nvPr/>
            </p:nvSpPr>
            <p:spPr>
              <a:xfrm>
                <a:off x="485583" y="4740261"/>
                <a:ext cx="1192039" cy="579710"/>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a:latin typeface="Cambria Math" panose="02040503050406030204" pitchFamily="18" charset="0"/>
                                </a:rPr>
                                <m:t>𝐷</m:t>
                              </m:r>
                            </m:e>
                            <m:sub>
                              <m:r>
                                <a:rPr lang="pt-BR">
                                  <a:latin typeface="Cambria Math" panose="02040503050406030204" pitchFamily="18" charset="0"/>
                                </a:rPr>
                                <m:t>𝑀</m:t>
                              </m:r>
                            </m:sub>
                            <m:sup>
                              <m:r>
                                <a:rPr lang="pt-BR">
                                  <a:latin typeface="Cambria Math" panose="02040503050406030204" pitchFamily="18" charset="0"/>
                                </a:rPr>
                                <m:t>2</m:t>
                              </m:r>
                            </m:sup>
                          </m:sSubSup>
                        </m:num>
                        <m:den>
                          <m:sSubSup>
                            <m:sSubSupPr>
                              <m:ctrlPr>
                                <a:rPr lang="pt-BR" i="1">
                                  <a:latin typeface="Cambria Math" panose="02040503050406030204" pitchFamily="18" charset="0"/>
                                </a:rPr>
                              </m:ctrlPr>
                            </m:sSubSupPr>
                            <m:e>
                              <m:r>
                                <a:rPr lang="pt-BR">
                                  <a:latin typeface="Cambria Math" panose="02040503050406030204" pitchFamily="18" charset="0"/>
                                </a:rPr>
                                <m:t>𝑑</m:t>
                              </m:r>
                            </m:e>
                            <m:sub>
                              <m:r>
                                <a:rPr lang="pt-BR">
                                  <a:latin typeface="Cambria Math" panose="02040503050406030204" pitchFamily="18" charset="0"/>
                                </a:rPr>
                                <m:t>𝑀</m:t>
                              </m:r>
                            </m:sub>
                            <m:sup>
                              <m:r>
                                <a:rPr lang="pt-BR">
                                  <a:latin typeface="Cambria Math" panose="02040503050406030204" pitchFamily="18" charset="0"/>
                                </a:rPr>
                                <m:t>2</m:t>
                              </m:r>
                            </m:sup>
                          </m:sSubSup>
                        </m:den>
                      </m:f>
                      <m:r>
                        <a:rPr lang="pt-BR">
                          <a:latin typeface="Cambria Math" panose="02040503050406030204" pitchFamily="18" charset="0"/>
                        </a:rPr>
                        <m:t>=</m:t>
                      </m:r>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a:latin typeface="Cambria Math" panose="02040503050406030204" pitchFamily="18" charset="0"/>
                                </a:rPr>
                                <m:t>𝐷</m:t>
                              </m:r>
                            </m:e>
                            <m:sub>
                              <m:r>
                                <a:rPr lang="pt-BR">
                                  <a:latin typeface="Cambria Math" panose="02040503050406030204" pitchFamily="18" charset="0"/>
                                </a:rPr>
                                <m:t>𝑇</m:t>
                              </m:r>
                            </m:sub>
                            <m:sup>
                              <m:r>
                                <a:rPr lang="pt-BR">
                                  <a:latin typeface="Cambria Math" panose="02040503050406030204" pitchFamily="18" charset="0"/>
                                </a:rPr>
                                <m:t>2</m:t>
                              </m:r>
                            </m:sup>
                          </m:sSubSup>
                        </m:num>
                        <m:den>
                          <m:sSubSup>
                            <m:sSubSupPr>
                              <m:ctrlPr>
                                <a:rPr lang="pt-BR" i="1">
                                  <a:latin typeface="Cambria Math" panose="02040503050406030204" pitchFamily="18" charset="0"/>
                                </a:rPr>
                              </m:ctrlPr>
                            </m:sSubSupPr>
                            <m:e>
                              <m:r>
                                <a:rPr lang="pt-BR">
                                  <a:latin typeface="Cambria Math" panose="02040503050406030204" pitchFamily="18" charset="0"/>
                                </a:rPr>
                                <m:t>𝑑</m:t>
                              </m:r>
                            </m:e>
                            <m:sub>
                              <m:r>
                                <a:rPr lang="pt-BR">
                                  <a:latin typeface="Cambria Math" panose="02040503050406030204" pitchFamily="18" charset="0"/>
                                </a:rPr>
                                <m:t>𝑇</m:t>
                              </m:r>
                            </m:sub>
                            <m:sup>
                              <m:r>
                                <a:rPr lang="pt-BR">
                                  <a:latin typeface="Cambria Math" panose="02040503050406030204" pitchFamily="18" charset="0"/>
                                </a:rPr>
                                <m:t>2</m:t>
                              </m:r>
                            </m:sup>
                          </m:sSubSup>
                        </m:den>
                      </m:f>
                    </m:oMath>
                  </m:oMathPara>
                </a14:m>
                <a:endParaRPr lang="pt-BR" dirty="0"/>
              </a:p>
            </p:txBody>
          </p:sp>
        </mc:Choice>
        <mc:Fallback xmlns="">
          <p:sp>
            <p:nvSpPr>
              <p:cNvPr id="40" name="CaixaDeTexto 39">
                <a:extLst>
                  <a:ext uri="{FF2B5EF4-FFF2-40B4-BE49-F238E27FC236}">
                    <a16:creationId xmlns:a16="http://schemas.microsoft.com/office/drawing/2014/main" id="{FA67CF89-67BC-4D63-9969-4064AD6520AB}"/>
                  </a:ext>
                </a:extLst>
              </p:cNvPr>
              <p:cNvSpPr txBox="1">
                <a:spLocks noRot="1" noChangeAspect="1" noMove="1" noResize="1" noEditPoints="1" noAdjustHandles="1" noChangeArrowheads="1" noChangeShapeType="1" noTextEdit="1"/>
              </p:cNvSpPr>
              <p:nvPr/>
            </p:nvSpPr>
            <p:spPr>
              <a:xfrm>
                <a:off x="485583" y="4740261"/>
                <a:ext cx="1192039" cy="579710"/>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42A2529C-7C0D-4B1A-B782-D6E2B71D594F}"/>
                  </a:ext>
                </a:extLst>
              </p:cNvPr>
              <p:cNvSpPr txBox="1"/>
              <p:nvPr/>
            </p:nvSpPr>
            <p:spPr>
              <a:xfrm>
                <a:off x="2186598" y="4764690"/>
                <a:ext cx="1371600" cy="530851"/>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𝑀</m:t>
                              </m:r>
                            </m:sub>
                          </m:sSub>
                        </m:num>
                        <m:den>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𝑀</m:t>
                              </m:r>
                            </m:sub>
                          </m:sSub>
                        </m:den>
                      </m:f>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𝑇</m:t>
                              </m:r>
                            </m:sub>
                          </m:sSub>
                        </m:num>
                        <m:den>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𝑇</m:t>
                              </m:r>
                            </m:sub>
                          </m:sSub>
                        </m:den>
                      </m:f>
                    </m:oMath>
                  </m:oMathPara>
                </a14:m>
                <a:endParaRPr lang="pt-BR" dirty="0"/>
              </a:p>
            </p:txBody>
          </p:sp>
        </mc:Choice>
        <mc:Fallback xmlns="">
          <p:sp>
            <p:nvSpPr>
              <p:cNvPr id="42" name="CaixaDeTexto 41">
                <a:extLst>
                  <a:ext uri="{FF2B5EF4-FFF2-40B4-BE49-F238E27FC236}">
                    <a16:creationId xmlns:a16="http://schemas.microsoft.com/office/drawing/2014/main" id="{42A2529C-7C0D-4B1A-B782-D6E2B71D594F}"/>
                  </a:ext>
                </a:extLst>
              </p:cNvPr>
              <p:cNvSpPr txBox="1">
                <a:spLocks noRot="1" noChangeAspect="1" noMove="1" noResize="1" noEditPoints="1" noAdjustHandles="1" noChangeArrowheads="1" noChangeShapeType="1" noTextEdit="1"/>
              </p:cNvSpPr>
              <p:nvPr/>
            </p:nvSpPr>
            <p:spPr>
              <a:xfrm>
                <a:off x="2186598" y="4764690"/>
                <a:ext cx="1371600" cy="530851"/>
              </a:xfrm>
              <a:prstGeom prst="rect">
                <a:avLst/>
              </a:prstGeom>
              <a:blipFill>
                <a:blip r:embed="rId11"/>
                <a:stretch>
                  <a:fillRect/>
                </a:stretch>
              </a:blipFill>
            </p:spPr>
            <p:txBody>
              <a:bodyPr/>
              <a:lstStyle/>
              <a:p>
                <a:r>
                  <a:rPr lang="pt-BR">
                    <a:noFill/>
                  </a:rPr>
                  <a:t> </a:t>
                </a:r>
              </a:p>
            </p:txBody>
          </p:sp>
        </mc:Fallback>
      </mc:AlternateContent>
      <p:cxnSp>
        <p:nvCxnSpPr>
          <p:cNvPr id="44" name="Conector: Angulado 43">
            <a:extLst>
              <a:ext uri="{FF2B5EF4-FFF2-40B4-BE49-F238E27FC236}">
                <a16:creationId xmlns:a16="http://schemas.microsoft.com/office/drawing/2014/main" id="{58A29298-A119-47AD-820F-0B6BB776D8C9}"/>
              </a:ext>
            </a:extLst>
          </p:cNvPr>
          <p:cNvCxnSpPr>
            <a:stCxn id="32" idx="3"/>
            <a:endCxn id="40" idx="1"/>
          </p:cNvCxnSpPr>
          <p:nvPr/>
        </p:nvCxnSpPr>
        <p:spPr>
          <a:xfrm flipH="1">
            <a:off x="485583" y="4045346"/>
            <a:ext cx="10098633" cy="984770"/>
          </a:xfrm>
          <a:prstGeom prst="bentConnector5">
            <a:avLst>
              <a:gd name="adj1" fmla="val -2264"/>
              <a:gd name="adj2" fmla="val 60640"/>
              <a:gd name="adj3" fmla="val 10226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Seta: para a Direita 45">
            <a:extLst>
              <a:ext uri="{FF2B5EF4-FFF2-40B4-BE49-F238E27FC236}">
                <a16:creationId xmlns:a16="http://schemas.microsoft.com/office/drawing/2014/main" id="{D62727AB-14D6-4714-B07B-E69903B3B80B}"/>
              </a:ext>
            </a:extLst>
          </p:cNvPr>
          <p:cNvSpPr/>
          <p:nvPr/>
        </p:nvSpPr>
        <p:spPr>
          <a:xfrm>
            <a:off x="1746983" y="495077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Seta: para a Direita 46">
            <a:extLst>
              <a:ext uri="{FF2B5EF4-FFF2-40B4-BE49-F238E27FC236}">
                <a16:creationId xmlns:a16="http://schemas.microsoft.com/office/drawing/2014/main" id="{F809F77C-2178-403B-9B7C-6D0822DE28B0}"/>
              </a:ext>
            </a:extLst>
          </p:cNvPr>
          <p:cNvSpPr/>
          <p:nvPr/>
        </p:nvSpPr>
        <p:spPr>
          <a:xfrm>
            <a:off x="3503848" y="494487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a:extLst>
              <a:ext uri="{FF2B5EF4-FFF2-40B4-BE49-F238E27FC236}">
                <a16:creationId xmlns:a16="http://schemas.microsoft.com/office/drawing/2014/main" id="{BC8E1039-A9BA-41A5-849D-70D6060159AC}"/>
              </a:ext>
            </a:extLst>
          </p:cNvPr>
          <p:cNvSpPr txBox="1"/>
          <p:nvPr/>
        </p:nvSpPr>
        <p:spPr>
          <a:xfrm>
            <a:off x="1317196" y="5630926"/>
            <a:ext cx="2241002"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Substituindo-se os valores: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1" name="CaixaDeTexto 50">
                <a:extLst>
                  <a:ext uri="{FF2B5EF4-FFF2-40B4-BE49-F238E27FC236}">
                    <a16:creationId xmlns:a16="http://schemas.microsoft.com/office/drawing/2014/main" id="{031DA3F3-6967-447C-879B-BD23921F365D}"/>
                  </a:ext>
                </a:extLst>
              </p:cNvPr>
              <p:cNvSpPr txBox="1"/>
              <p:nvPr/>
            </p:nvSpPr>
            <p:spPr>
              <a:xfrm>
                <a:off x="5086347" y="5605022"/>
                <a:ext cx="1504950" cy="338554"/>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sz="1600">
                          <a:latin typeface="Cambria Math" panose="02040503050406030204" pitchFamily="18" charset="0"/>
                        </a:rPr>
                        <m:t>=9,12 </m:t>
                      </m:r>
                      <m:r>
                        <a:rPr lang="pt-BR" sz="1600">
                          <a:latin typeface="Cambria Math" panose="02040503050406030204" pitchFamily="18" charset="0"/>
                        </a:rPr>
                        <m:t>𝑐𝑚</m:t>
                      </m:r>
                    </m:oMath>
                  </m:oMathPara>
                </a14:m>
                <a:endParaRPr lang="pt-BR" dirty="0"/>
              </a:p>
            </p:txBody>
          </p:sp>
        </mc:Choice>
        <mc:Fallback xmlns="">
          <p:sp>
            <p:nvSpPr>
              <p:cNvPr id="51" name="CaixaDeTexto 50">
                <a:extLst>
                  <a:ext uri="{FF2B5EF4-FFF2-40B4-BE49-F238E27FC236}">
                    <a16:creationId xmlns:a16="http://schemas.microsoft.com/office/drawing/2014/main" id="{031DA3F3-6967-447C-879B-BD23921F365D}"/>
                  </a:ext>
                </a:extLst>
              </p:cNvPr>
              <p:cNvSpPr txBox="1">
                <a:spLocks noRot="1" noChangeAspect="1" noMove="1" noResize="1" noEditPoints="1" noAdjustHandles="1" noChangeArrowheads="1" noChangeShapeType="1" noTextEdit="1"/>
              </p:cNvSpPr>
              <p:nvPr/>
            </p:nvSpPr>
            <p:spPr>
              <a:xfrm>
                <a:off x="5086347" y="5605022"/>
                <a:ext cx="1504950" cy="338554"/>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94976F2D-3BDA-4C8E-A3CF-80A5ED731E51}"/>
                  </a:ext>
                </a:extLst>
              </p:cNvPr>
              <p:cNvSpPr txBox="1"/>
              <p:nvPr/>
            </p:nvSpPr>
            <p:spPr>
              <a:xfrm>
                <a:off x="3357065" y="5537211"/>
                <a:ext cx="2028825" cy="519886"/>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𝑀</m:t>
                          </m:r>
                        </m:sub>
                      </m:sSub>
                      <m:r>
                        <a:rPr lang="pt-BR">
                          <a:latin typeface="Cambria Math" panose="02040503050406030204" pitchFamily="18" charset="0"/>
                        </a:rPr>
                        <m:t>=1,52</m:t>
                      </m:r>
                      <m:r>
                        <a:rPr lang="pt-BR">
                          <a:latin typeface="Cambria Math" panose="02040503050406030204" pitchFamily="18" charset="0"/>
                        </a:rPr>
                        <m:t>𝑈𝐴</m:t>
                      </m:r>
                      <m:f>
                        <m:fPr>
                          <m:ctrlPr>
                            <a:rPr lang="pt-BR" i="1">
                              <a:latin typeface="Cambria Math" panose="02040503050406030204" pitchFamily="18" charset="0"/>
                            </a:rPr>
                          </m:ctrlPr>
                        </m:fPr>
                        <m:num>
                          <m:r>
                            <a:rPr lang="pt-BR">
                              <a:latin typeface="Cambria Math" panose="02040503050406030204" pitchFamily="18" charset="0"/>
                            </a:rPr>
                            <m:t>6 </m:t>
                          </m:r>
                          <m:r>
                            <a:rPr lang="pt-BR">
                              <a:latin typeface="Cambria Math" panose="02040503050406030204" pitchFamily="18" charset="0"/>
                            </a:rPr>
                            <m:t>𝑐𝑚</m:t>
                          </m:r>
                        </m:num>
                        <m:den>
                          <m:r>
                            <a:rPr lang="pt-BR">
                              <a:latin typeface="Cambria Math" panose="02040503050406030204" pitchFamily="18" charset="0"/>
                            </a:rPr>
                            <m:t>1,00</m:t>
                          </m:r>
                          <m:r>
                            <a:rPr lang="pt-BR">
                              <a:latin typeface="Cambria Math" panose="02040503050406030204" pitchFamily="18" charset="0"/>
                            </a:rPr>
                            <m:t>𝑈𝐴</m:t>
                          </m:r>
                        </m:den>
                      </m:f>
                    </m:oMath>
                  </m:oMathPara>
                </a14:m>
                <a:endParaRPr lang="pt-BR" dirty="0"/>
              </a:p>
            </p:txBody>
          </p:sp>
        </mc:Choice>
        <mc:Fallback xmlns="">
          <p:sp>
            <p:nvSpPr>
              <p:cNvPr id="53" name="CaixaDeTexto 52">
                <a:extLst>
                  <a:ext uri="{FF2B5EF4-FFF2-40B4-BE49-F238E27FC236}">
                    <a16:creationId xmlns:a16="http://schemas.microsoft.com/office/drawing/2014/main" id="{94976F2D-3BDA-4C8E-A3CF-80A5ED731E51}"/>
                  </a:ext>
                </a:extLst>
              </p:cNvPr>
              <p:cNvSpPr txBox="1">
                <a:spLocks noRot="1" noChangeAspect="1" noMove="1" noResize="1" noEditPoints="1" noAdjustHandles="1" noChangeArrowheads="1" noChangeShapeType="1" noTextEdit="1"/>
              </p:cNvSpPr>
              <p:nvPr/>
            </p:nvSpPr>
            <p:spPr>
              <a:xfrm>
                <a:off x="3357065" y="5537211"/>
                <a:ext cx="2028825" cy="519886"/>
              </a:xfrm>
              <a:prstGeom prst="rect">
                <a:avLst/>
              </a:prstGeom>
              <a:blipFill>
                <a:blip r:embed="rId13"/>
                <a:stretch>
                  <a:fillRect/>
                </a:stretch>
              </a:blipFill>
            </p:spPr>
            <p:txBody>
              <a:bodyPr/>
              <a:lstStyle/>
              <a:p>
                <a:r>
                  <a:rPr lang="pt-BR">
                    <a:noFill/>
                  </a:rPr>
                  <a:t> </a:t>
                </a:r>
              </a:p>
            </p:txBody>
          </p:sp>
        </mc:Fallback>
      </mc:AlternateContent>
      <p:sp>
        <p:nvSpPr>
          <p:cNvPr id="54" name="Retângulo 53">
            <a:extLst>
              <a:ext uri="{FF2B5EF4-FFF2-40B4-BE49-F238E27FC236}">
                <a16:creationId xmlns:a16="http://schemas.microsoft.com/office/drawing/2014/main" id="{8C0A8B82-1F3B-4D17-9379-3183E3B555A1}"/>
              </a:ext>
            </a:extLst>
          </p:cNvPr>
          <p:cNvSpPr/>
          <p:nvPr/>
        </p:nvSpPr>
        <p:spPr>
          <a:xfrm>
            <a:off x="5287480" y="5486592"/>
            <a:ext cx="1120215" cy="552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DF4B4456-5C30-4A8D-9932-5FC0B06C5E4A}"/>
              </a:ext>
            </a:extLst>
          </p:cNvPr>
          <p:cNvSpPr txBox="1"/>
          <p:nvPr/>
        </p:nvSpPr>
        <p:spPr>
          <a:xfrm>
            <a:off x="4999354" y="6090183"/>
            <a:ext cx="1696466"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Resposta: a) 9,12 cm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46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heel(1)">
                                      <p:cBhvr>
                                        <p:cTn id="77" dur="20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7" grpId="0"/>
      <p:bldP spid="29" grpId="0"/>
      <p:bldP spid="30" grpId="0" animBg="1"/>
      <p:bldP spid="32" grpId="0"/>
      <p:bldP spid="38" grpId="0"/>
      <p:bldP spid="40" grpId="0"/>
      <p:bldP spid="42" grpId="0"/>
      <p:bldP spid="46" grpId="0" animBg="1"/>
      <p:bldP spid="47" grpId="0" animBg="1"/>
      <p:bldP spid="49" grpId="0"/>
      <p:bldP spid="51" grpId="0"/>
      <p:bldP spid="53" grpId="0"/>
      <p:bldP spid="54" grpId="0" animBg="1"/>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84932" y="85532"/>
            <a:ext cx="9453704" cy="2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 Durante o tempo de vida na Sequência Principal, estrelas como o Sol perdem pouca massa devido ao vento estelar. No entanto, durante as fases posteriores da evolução de uma estrela, a taxa de perda de massa associada ao vento estelar pode aumentar significativamente. Quando o Sol estiver nos seus estágios finais antes de se transformar em uma anã branca, ele deverá ter apenas 55% de sua massa atual.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Suponha que o núcleo restante do Sol, no início do processo de colapso em uma Anã Branca, tenha uma densidade </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1,7 </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kg/m</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que seu período de rotação seja T = 8 dias.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Assinale a opção que traz o período aproximado de rotação da Anã Branca resultante se ela tiver o raio final R = 8.500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Dado: massa do Sol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1,99 </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kg.</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aixaDeTexto 30">
            <a:extLst>
              <a:ext uri="{FF2B5EF4-FFF2-40B4-BE49-F238E27FC236}">
                <a16:creationId xmlns:a16="http://schemas.microsoft.com/office/drawing/2014/main" id="{FAC983FB-6DFB-46B0-8783-81B2C794686E}"/>
              </a:ext>
            </a:extLst>
          </p:cNvPr>
          <p:cNvSpPr txBox="1"/>
          <p:nvPr/>
        </p:nvSpPr>
        <p:spPr>
          <a:xfrm>
            <a:off x="84932" y="2317682"/>
            <a:ext cx="1050849" cy="1645066"/>
          </a:xfrm>
          <a:prstGeom prst="rect">
            <a:avLst/>
          </a:prstGeom>
          <a:noFill/>
        </p:spPr>
        <p:txBody>
          <a:bodyPr wrap="square">
            <a:spAutoFit/>
          </a:bodyPr>
          <a:lstStyle/>
          <a:p>
            <a:pPr algn="just">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a) 63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b) 48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c) 149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d) 58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e) 108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CaixaDeTexto 32">
            <a:extLst>
              <a:ext uri="{FF2B5EF4-FFF2-40B4-BE49-F238E27FC236}">
                <a16:creationId xmlns:a16="http://schemas.microsoft.com/office/drawing/2014/main" id="{8A2578C9-5CCE-4245-B7D3-B6943F291F42}"/>
              </a:ext>
            </a:extLst>
          </p:cNvPr>
          <p:cNvSpPr txBox="1"/>
          <p:nvPr/>
        </p:nvSpPr>
        <p:spPr>
          <a:xfrm>
            <a:off x="1088365" y="2325472"/>
            <a:ext cx="9374296"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Como a formação da Anã Branca se dá num sistema isolado de forças externas, o seu momento angular L se conserva, ou seja,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CaixaDeTexto 34">
                <a:extLst>
                  <a:ext uri="{FF2B5EF4-FFF2-40B4-BE49-F238E27FC236}">
                    <a16:creationId xmlns:a16="http://schemas.microsoft.com/office/drawing/2014/main" id="{6E11A96A-0E64-47E0-AE85-852D795434F5}"/>
                  </a:ext>
                </a:extLst>
              </p:cNvPr>
              <p:cNvSpPr txBox="1"/>
              <p:nvPr/>
            </p:nvSpPr>
            <p:spPr>
              <a:xfrm>
                <a:off x="5429052" y="2779924"/>
                <a:ext cx="3669632" cy="6508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pt-BR" sz="1600" i="1">
                              <a:solidFill>
                                <a:srgbClr val="836967"/>
                              </a:solidFill>
                              <a:latin typeface="Cambria Math" panose="02040503050406030204" pitchFamily="18" charset="0"/>
                            </a:rPr>
                          </m:ctrlPr>
                        </m:dPr>
                        <m:e>
                          <m:f>
                            <m:fPr>
                              <m:ctrlPr>
                                <a:rPr lang="pt-BR" sz="1600" i="1" smtClean="0">
                                  <a:solidFill>
                                    <a:srgbClr val="FF0000"/>
                                  </a:solidFill>
                                  <a:latin typeface="Cambria Math" panose="02040503050406030204" pitchFamily="18" charset="0"/>
                                </a:rPr>
                              </m:ctrlPr>
                            </m:fPr>
                            <m:num>
                              <m:r>
                                <a:rPr lang="pt-BR" sz="1600" i="0">
                                  <a:solidFill>
                                    <a:srgbClr val="FF0000"/>
                                  </a:solidFill>
                                  <a:latin typeface="Cambria Math" panose="02040503050406030204" pitchFamily="18" charset="0"/>
                                </a:rPr>
                                <m:t>2</m:t>
                              </m:r>
                            </m:num>
                            <m:den>
                              <m:r>
                                <a:rPr lang="pt-BR" sz="1600" i="0">
                                  <a:solidFill>
                                    <a:srgbClr val="FF0000"/>
                                  </a:solidFill>
                                  <a:latin typeface="Cambria Math" panose="02040503050406030204" pitchFamily="18" charset="0"/>
                                </a:rPr>
                                <m:t>5</m:t>
                              </m:r>
                            </m:den>
                          </m:f>
                          <m:sSub>
                            <m:sSubPr>
                              <m:ctrlPr>
                                <a:rPr lang="pt-BR" sz="1600" i="1">
                                  <a:solidFill>
                                    <a:srgbClr val="836967"/>
                                  </a:solidFill>
                                  <a:latin typeface="Cambria Math" panose="02040503050406030204" pitchFamily="18" charset="0"/>
                                </a:rPr>
                              </m:ctrlPr>
                            </m:sSubPr>
                            <m:e>
                              <m:r>
                                <a:rPr lang="pt-BR" sz="1600" i="1">
                                  <a:latin typeface="Cambria Math" panose="02040503050406030204" pitchFamily="18" charset="0"/>
                                </a:rPr>
                                <m:t>𝑚</m:t>
                              </m:r>
                            </m:e>
                            <m:sub>
                              <m:r>
                                <a:rPr lang="pt-BR" sz="1600" i="1">
                                  <a:latin typeface="Cambria Math" panose="02040503050406030204" pitchFamily="18" charset="0"/>
                                </a:rPr>
                                <m:t>𝑓</m:t>
                              </m:r>
                            </m:sub>
                          </m:sSub>
                          <m:sSubSup>
                            <m:sSubSupPr>
                              <m:ctrlPr>
                                <a:rPr lang="pt-BR" sz="1600" i="1">
                                  <a:solidFill>
                                    <a:srgbClr val="836967"/>
                                  </a:solidFill>
                                  <a:latin typeface="Cambria Math" panose="02040503050406030204" pitchFamily="18" charset="0"/>
                                </a:rPr>
                              </m:ctrlPr>
                            </m:sSubSupPr>
                            <m:e>
                              <m:r>
                                <a:rPr lang="pt-BR" sz="1600" i="1">
                                  <a:latin typeface="Cambria Math" panose="02040503050406030204" pitchFamily="18" charset="0"/>
                                </a:rPr>
                                <m:t>𝑅</m:t>
                              </m:r>
                            </m:e>
                            <m:sub>
                              <m:r>
                                <a:rPr lang="pt-BR" sz="1600" i="1">
                                  <a:latin typeface="Cambria Math" panose="02040503050406030204" pitchFamily="18" charset="0"/>
                                </a:rPr>
                                <m:t>𝑓</m:t>
                              </m:r>
                            </m:sub>
                            <m:sup>
                              <m:r>
                                <a:rPr lang="pt-BR" sz="1600" i="0">
                                  <a:latin typeface="Cambria Math" panose="02040503050406030204" pitchFamily="18" charset="0"/>
                                </a:rPr>
                                <m:t>2</m:t>
                              </m:r>
                            </m:sup>
                          </m:sSubSup>
                        </m:e>
                      </m:d>
                      <m:d>
                        <m:dPr>
                          <m:ctrlPr>
                            <a:rPr lang="pt-BR" sz="1600" i="1">
                              <a:solidFill>
                                <a:srgbClr val="836967"/>
                              </a:solidFill>
                              <a:latin typeface="Cambria Math" panose="02040503050406030204" pitchFamily="18" charset="0"/>
                            </a:rPr>
                          </m:ctrlPr>
                        </m:dPr>
                        <m:e>
                          <m:f>
                            <m:fPr>
                              <m:ctrlPr>
                                <a:rPr lang="pt-BR" sz="1600" i="1">
                                  <a:solidFill>
                                    <a:srgbClr val="836967"/>
                                  </a:solidFill>
                                  <a:latin typeface="Cambria Math" panose="02040503050406030204" pitchFamily="18" charset="0"/>
                                </a:rPr>
                              </m:ctrlPr>
                            </m:fPr>
                            <m:num>
                              <m:r>
                                <a:rPr lang="pt-BR" sz="1600" i="0" smtClean="0">
                                  <a:solidFill>
                                    <a:srgbClr val="FF0000"/>
                                  </a:solidFill>
                                  <a:latin typeface="Cambria Math" panose="02040503050406030204" pitchFamily="18" charset="0"/>
                                </a:rPr>
                                <m:t>2</m:t>
                              </m:r>
                              <m:r>
                                <a:rPr lang="pt-BR" sz="1600" i="1">
                                  <a:solidFill>
                                    <a:srgbClr val="FF0000"/>
                                  </a:solidFill>
                                  <a:latin typeface="Cambria Math" panose="02040503050406030204" pitchFamily="18" charset="0"/>
                                </a:rPr>
                                <m:t>𝜋</m:t>
                              </m:r>
                            </m:num>
                            <m:den>
                              <m:sSub>
                                <m:sSubPr>
                                  <m:ctrlPr>
                                    <a:rPr lang="pt-BR" sz="1600" i="1">
                                      <a:solidFill>
                                        <a:srgbClr val="836967"/>
                                      </a:solidFill>
                                      <a:latin typeface="Cambria Math" panose="02040503050406030204" pitchFamily="18" charset="0"/>
                                    </a:rPr>
                                  </m:ctrlPr>
                                </m:sSubPr>
                                <m:e>
                                  <m:r>
                                    <a:rPr lang="pt-BR" sz="1600" i="1">
                                      <a:latin typeface="Cambria Math" panose="02040503050406030204" pitchFamily="18" charset="0"/>
                                    </a:rPr>
                                    <m:t>𝑇</m:t>
                                  </m:r>
                                </m:e>
                                <m:sub>
                                  <m:r>
                                    <a:rPr lang="pt-BR" sz="1600" i="1">
                                      <a:latin typeface="Cambria Math" panose="02040503050406030204" pitchFamily="18" charset="0"/>
                                    </a:rPr>
                                    <m:t>𝑓</m:t>
                                  </m:r>
                                </m:sub>
                              </m:sSub>
                            </m:den>
                          </m:f>
                        </m:e>
                      </m:d>
                      <m:r>
                        <a:rPr lang="pt-BR" sz="1600" i="0">
                          <a:latin typeface="Cambria Math" panose="02040503050406030204" pitchFamily="18" charset="0"/>
                        </a:rPr>
                        <m:t>=</m:t>
                      </m:r>
                      <m:d>
                        <m:dPr>
                          <m:ctrlPr>
                            <a:rPr lang="pt-BR" sz="1600" i="1">
                              <a:solidFill>
                                <a:srgbClr val="836967"/>
                              </a:solidFill>
                              <a:latin typeface="Cambria Math" panose="02040503050406030204" pitchFamily="18" charset="0"/>
                            </a:rPr>
                          </m:ctrlPr>
                        </m:dPr>
                        <m:e>
                          <m:f>
                            <m:fPr>
                              <m:ctrlPr>
                                <a:rPr lang="pt-BR" sz="1600" i="1" smtClean="0">
                                  <a:solidFill>
                                    <a:srgbClr val="FF0000"/>
                                  </a:solidFill>
                                  <a:latin typeface="Cambria Math" panose="02040503050406030204" pitchFamily="18" charset="0"/>
                                </a:rPr>
                              </m:ctrlPr>
                            </m:fPr>
                            <m:num>
                              <m:r>
                                <a:rPr lang="pt-BR" sz="1600" i="0">
                                  <a:solidFill>
                                    <a:srgbClr val="FF0000"/>
                                  </a:solidFill>
                                  <a:latin typeface="Cambria Math" panose="02040503050406030204" pitchFamily="18" charset="0"/>
                                </a:rPr>
                                <m:t>2</m:t>
                              </m:r>
                            </m:num>
                            <m:den>
                              <m:r>
                                <a:rPr lang="pt-BR" sz="1600" i="0">
                                  <a:solidFill>
                                    <a:srgbClr val="FF0000"/>
                                  </a:solidFill>
                                  <a:latin typeface="Cambria Math" panose="02040503050406030204" pitchFamily="18" charset="0"/>
                                </a:rPr>
                                <m:t>5</m:t>
                              </m:r>
                            </m:den>
                          </m:f>
                          <m:sSub>
                            <m:sSubPr>
                              <m:ctrlPr>
                                <a:rPr lang="pt-BR" sz="1600" i="1">
                                  <a:solidFill>
                                    <a:srgbClr val="836967"/>
                                  </a:solidFill>
                                  <a:latin typeface="Cambria Math" panose="02040503050406030204" pitchFamily="18" charset="0"/>
                                </a:rPr>
                              </m:ctrlPr>
                            </m:sSubPr>
                            <m:e>
                              <m:r>
                                <a:rPr lang="pt-BR" sz="1600" i="1">
                                  <a:latin typeface="Cambria Math" panose="02040503050406030204" pitchFamily="18" charset="0"/>
                                </a:rPr>
                                <m:t>𝑚</m:t>
                              </m:r>
                            </m:e>
                            <m:sub>
                              <m:r>
                                <a:rPr lang="pt-BR" sz="1600" i="1">
                                  <a:latin typeface="Cambria Math" panose="02040503050406030204" pitchFamily="18" charset="0"/>
                                </a:rPr>
                                <m:t>𝑖</m:t>
                              </m:r>
                            </m:sub>
                          </m:sSub>
                          <m:sSubSup>
                            <m:sSubSupPr>
                              <m:ctrlPr>
                                <a:rPr lang="pt-BR" sz="1600" i="1">
                                  <a:solidFill>
                                    <a:srgbClr val="836967"/>
                                  </a:solidFill>
                                  <a:latin typeface="Cambria Math" panose="02040503050406030204" pitchFamily="18" charset="0"/>
                                </a:rPr>
                              </m:ctrlPr>
                            </m:sSubSupPr>
                            <m:e>
                              <m:r>
                                <a:rPr lang="pt-BR" sz="1600" i="1">
                                  <a:latin typeface="Cambria Math" panose="02040503050406030204" pitchFamily="18" charset="0"/>
                                </a:rPr>
                                <m:t>𝑅</m:t>
                              </m:r>
                            </m:e>
                            <m:sub>
                              <m:r>
                                <a:rPr lang="pt-BR" sz="1600" i="1">
                                  <a:latin typeface="Cambria Math" panose="02040503050406030204" pitchFamily="18" charset="0"/>
                                </a:rPr>
                                <m:t>𝑖</m:t>
                              </m:r>
                            </m:sub>
                            <m:sup>
                              <m:r>
                                <a:rPr lang="pt-BR" sz="1600" i="0">
                                  <a:latin typeface="Cambria Math" panose="02040503050406030204" pitchFamily="18" charset="0"/>
                                </a:rPr>
                                <m:t>2</m:t>
                              </m:r>
                            </m:sup>
                          </m:sSubSup>
                        </m:e>
                      </m:d>
                      <m:d>
                        <m:dPr>
                          <m:ctrlPr>
                            <a:rPr lang="pt-BR" sz="1600" i="1">
                              <a:solidFill>
                                <a:srgbClr val="836967"/>
                              </a:solidFill>
                              <a:latin typeface="Cambria Math" panose="02040503050406030204" pitchFamily="18" charset="0"/>
                            </a:rPr>
                          </m:ctrlPr>
                        </m:dPr>
                        <m:e>
                          <m:f>
                            <m:fPr>
                              <m:ctrlPr>
                                <a:rPr lang="pt-BR" sz="1600" i="1">
                                  <a:solidFill>
                                    <a:srgbClr val="836967"/>
                                  </a:solidFill>
                                  <a:latin typeface="Cambria Math" panose="02040503050406030204" pitchFamily="18" charset="0"/>
                                </a:rPr>
                              </m:ctrlPr>
                            </m:fPr>
                            <m:num>
                              <m:r>
                                <a:rPr lang="pt-BR" sz="1600" i="0" smtClean="0">
                                  <a:solidFill>
                                    <a:srgbClr val="FF0000"/>
                                  </a:solidFill>
                                  <a:latin typeface="Cambria Math" panose="02040503050406030204" pitchFamily="18" charset="0"/>
                                </a:rPr>
                                <m:t>2</m:t>
                              </m:r>
                              <m:r>
                                <a:rPr lang="pt-BR" sz="1600" i="1">
                                  <a:solidFill>
                                    <a:srgbClr val="FF0000"/>
                                  </a:solidFill>
                                  <a:latin typeface="Cambria Math" panose="02040503050406030204" pitchFamily="18" charset="0"/>
                                </a:rPr>
                                <m:t>𝜋</m:t>
                              </m:r>
                            </m:num>
                            <m:den>
                              <m:sSub>
                                <m:sSubPr>
                                  <m:ctrlPr>
                                    <a:rPr lang="pt-BR" sz="1600" i="1">
                                      <a:solidFill>
                                        <a:srgbClr val="836967"/>
                                      </a:solidFill>
                                      <a:latin typeface="Cambria Math" panose="02040503050406030204" pitchFamily="18" charset="0"/>
                                    </a:rPr>
                                  </m:ctrlPr>
                                </m:sSubPr>
                                <m:e>
                                  <m:r>
                                    <a:rPr lang="pt-BR" sz="1600" i="1">
                                      <a:latin typeface="Cambria Math" panose="02040503050406030204" pitchFamily="18" charset="0"/>
                                    </a:rPr>
                                    <m:t>𝑇</m:t>
                                  </m:r>
                                </m:e>
                                <m:sub>
                                  <m:r>
                                    <a:rPr lang="pt-BR" sz="1600" i="1">
                                      <a:latin typeface="Cambria Math" panose="02040503050406030204" pitchFamily="18" charset="0"/>
                                    </a:rPr>
                                    <m:t>𝑖</m:t>
                                  </m:r>
                                </m:sub>
                              </m:sSub>
                            </m:den>
                          </m:f>
                        </m:e>
                      </m:d>
                    </m:oMath>
                  </m:oMathPara>
                </a14:m>
                <a:endParaRPr lang="pt-BR" sz="1600" dirty="0"/>
              </a:p>
            </p:txBody>
          </p:sp>
        </mc:Choice>
        <mc:Fallback xmlns="">
          <p:sp>
            <p:nvSpPr>
              <p:cNvPr id="35" name="CaixaDeTexto 34">
                <a:extLst>
                  <a:ext uri="{FF2B5EF4-FFF2-40B4-BE49-F238E27FC236}">
                    <a16:creationId xmlns:a16="http://schemas.microsoft.com/office/drawing/2014/main" id="{6E11A96A-0E64-47E0-AE85-852D795434F5}"/>
                  </a:ext>
                </a:extLst>
              </p:cNvPr>
              <p:cNvSpPr txBox="1">
                <a:spLocks noRot="1" noChangeAspect="1" noMove="1" noResize="1" noEditPoints="1" noAdjustHandles="1" noChangeArrowheads="1" noChangeShapeType="1" noTextEdit="1"/>
              </p:cNvSpPr>
              <p:nvPr/>
            </p:nvSpPr>
            <p:spPr>
              <a:xfrm>
                <a:off x="5429052" y="2779924"/>
                <a:ext cx="3669632" cy="650819"/>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9B32BFD4-2D4E-492D-8110-B860F34E9A36}"/>
                  </a:ext>
                </a:extLst>
              </p:cNvPr>
              <p:cNvSpPr txBox="1"/>
              <p:nvPr/>
            </p:nvSpPr>
            <p:spPr>
              <a:xfrm>
                <a:off x="1753711" y="2908853"/>
                <a:ext cx="1050849" cy="3583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600" i="1" smtClean="0">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𝐿</m:t>
                          </m:r>
                        </m:e>
                        <m:sub>
                          <m:r>
                            <a:rPr lang="pt-BR" sz="1600" i="1">
                              <a:solidFill>
                                <a:srgbClr val="FF0000"/>
                              </a:solidFill>
                              <a:latin typeface="Cambria Math" panose="02040503050406030204" pitchFamily="18" charset="0"/>
                            </a:rPr>
                            <m:t>𝑓</m:t>
                          </m:r>
                        </m:sub>
                      </m:sSub>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𝐿</m:t>
                          </m:r>
                        </m:e>
                        <m:sub>
                          <m:r>
                            <a:rPr lang="pt-BR" sz="1600" i="1">
                              <a:solidFill>
                                <a:srgbClr val="FF0000"/>
                              </a:solidFill>
                              <a:latin typeface="Cambria Math" panose="02040503050406030204" pitchFamily="18" charset="0"/>
                            </a:rPr>
                            <m:t>𝑖</m:t>
                          </m:r>
                        </m:sub>
                      </m:sSub>
                      <m:r>
                        <a:rPr lang="pt-BR" sz="1600" i="0">
                          <a:solidFill>
                            <a:srgbClr val="FF0000"/>
                          </a:solidFill>
                          <a:latin typeface="Cambria Math" panose="02040503050406030204" pitchFamily="18" charset="0"/>
                        </a:rPr>
                        <m:t> </m:t>
                      </m:r>
                    </m:oMath>
                  </m:oMathPara>
                </a14:m>
                <a:endParaRPr lang="pt-BR" sz="1600" dirty="0">
                  <a:solidFill>
                    <a:srgbClr val="FF0000"/>
                  </a:solidFill>
                </a:endParaRPr>
              </a:p>
            </p:txBody>
          </p:sp>
        </mc:Choice>
        <mc:Fallback xmlns="">
          <p:sp>
            <p:nvSpPr>
              <p:cNvPr id="37" name="CaixaDeTexto 36">
                <a:extLst>
                  <a:ext uri="{FF2B5EF4-FFF2-40B4-BE49-F238E27FC236}">
                    <a16:creationId xmlns:a16="http://schemas.microsoft.com/office/drawing/2014/main" id="{9B32BFD4-2D4E-492D-8110-B860F34E9A36}"/>
                  </a:ext>
                </a:extLst>
              </p:cNvPr>
              <p:cNvSpPr txBox="1">
                <a:spLocks noRot="1" noChangeAspect="1" noMove="1" noResize="1" noEditPoints="1" noAdjustHandles="1" noChangeArrowheads="1" noChangeShapeType="1" noTextEdit="1"/>
              </p:cNvSpPr>
              <p:nvPr/>
            </p:nvSpPr>
            <p:spPr>
              <a:xfrm>
                <a:off x="1753711" y="2908853"/>
                <a:ext cx="1050849" cy="358303"/>
              </a:xfrm>
              <a:prstGeom prst="rect">
                <a:avLst/>
              </a:prstGeom>
              <a:blipFill>
                <a:blip r:embed="rId3"/>
                <a:stretch>
                  <a:fillRect b="-678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15A0933D-A070-4547-A8CD-3668D13C0252}"/>
                  </a:ext>
                </a:extLst>
              </p:cNvPr>
              <p:cNvSpPr txBox="1"/>
              <p:nvPr/>
            </p:nvSpPr>
            <p:spPr>
              <a:xfrm>
                <a:off x="3414137" y="2908853"/>
                <a:ext cx="1546906" cy="358303"/>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𝑓</m:t>
                          </m:r>
                        </m:sub>
                      </m:sSub>
                      <m:sSub>
                        <m:sSubPr>
                          <m:ctrlPr>
                            <a:rPr lang="pt-BR" i="1">
                              <a:latin typeface="Cambria Math" panose="02040503050406030204" pitchFamily="18" charset="0"/>
                            </a:rPr>
                          </m:ctrlPr>
                        </m:sSubPr>
                        <m:e>
                          <m:r>
                            <a:rPr lang="pt-BR">
                              <a:latin typeface="Cambria Math" panose="02040503050406030204" pitchFamily="18" charset="0"/>
                            </a:rPr>
                            <m:t>𝜔</m:t>
                          </m:r>
                        </m:e>
                        <m:sub>
                          <m:r>
                            <a:rPr lang="pt-BR">
                              <a:latin typeface="Cambria Math" panose="02040503050406030204" pitchFamily="18" charset="0"/>
                            </a:rPr>
                            <m:t>𝑓</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𝑖</m:t>
                          </m:r>
                        </m:sub>
                      </m:sSub>
                      <m:sSub>
                        <m:sSubPr>
                          <m:ctrlPr>
                            <a:rPr lang="pt-BR" i="1">
                              <a:latin typeface="Cambria Math" panose="02040503050406030204" pitchFamily="18" charset="0"/>
                            </a:rPr>
                          </m:ctrlPr>
                        </m:sSubPr>
                        <m:e>
                          <m:r>
                            <a:rPr lang="pt-BR">
                              <a:latin typeface="Cambria Math" panose="02040503050406030204" pitchFamily="18" charset="0"/>
                            </a:rPr>
                            <m:t>𝜔</m:t>
                          </m:r>
                        </m:e>
                        <m:sub>
                          <m:r>
                            <a:rPr lang="pt-BR">
                              <a:latin typeface="Cambria Math" panose="02040503050406030204" pitchFamily="18" charset="0"/>
                            </a:rPr>
                            <m:t>𝑖</m:t>
                          </m:r>
                        </m:sub>
                      </m:sSub>
                      <m:r>
                        <a:rPr lang="pt-BR">
                          <a:latin typeface="Cambria Math" panose="02040503050406030204" pitchFamily="18" charset="0"/>
                        </a:rPr>
                        <m:t> </m:t>
                      </m:r>
                    </m:oMath>
                  </m:oMathPara>
                </a14:m>
                <a:endParaRPr lang="pt-BR" dirty="0"/>
              </a:p>
            </p:txBody>
          </p:sp>
        </mc:Choice>
        <mc:Fallback xmlns="">
          <p:sp>
            <p:nvSpPr>
              <p:cNvPr id="39" name="CaixaDeTexto 38">
                <a:extLst>
                  <a:ext uri="{FF2B5EF4-FFF2-40B4-BE49-F238E27FC236}">
                    <a16:creationId xmlns:a16="http://schemas.microsoft.com/office/drawing/2014/main" id="{15A0933D-A070-4547-A8CD-3668D13C0252}"/>
                  </a:ext>
                </a:extLst>
              </p:cNvPr>
              <p:cNvSpPr txBox="1">
                <a:spLocks noRot="1" noChangeAspect="1" noMove="1" noResize="1" noEditPoints="1" noAdjustHandles="1" noChangeArrowheads="1" noChangeShapeType="1" noTextEdit="1"/>
              </p:cNvSpPr>
              <p:nvPr/>
            </p:nvSpPr>
            <p:spPr>
              <a:xfrm>
                <a:off x="3414137" y="2908853"/>
                <a:ext cx="1546906" cy="358303"/>
              </a:xfrm>
              <a:prstGeom prst="rect">
                <a:avLst/>
              </a:prstGeom>
              <a:blipFill>
                <a:blip r:embed="rId4"/>
                <a:stretch>
                  <a:fillRect b="-678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79ED0A92-FF81-466D-AC46-578559570F0F}"/>
                  </a:ext>
                </a:extLst>
              </p:cNvPr>
              <p:cNvSpPr txBox="1"/>
              <p:nvPr/>
            </p:nvSpPr>
            <p:spPr>
              <a:xfrm>
                <a:off x="4845540" y="3646061"/>
                <a:ext cx="1422536" cy="673454"/>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𝑓</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𝑖</m:t>
                          </m:r>
                        </m:sub>
                      </m:sSub>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𝑓</m:t>
                              </m:r>
                            </m:sub>
                          </m:sSub>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𝑓</m:t>
                              </m:r>
                            </m:sub>
                            <m:sup>
                              <m:r>
                                <a:rPr lang="pt-BR">
                                  <a:latin typeface="Cambria Math" panose="02040503050406030204" pitchFamily="18" charset="0"/>
                                </a:rPr>
                                <m:t>2</m:t>
                              </m:r>
                            </m:sup>
                          </m:sSubSup>
                        </m:num>
                        <m:den>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𝑖</m:t>
                              </m:r>
                            </m:sub>
                          </m:sSub>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𝑖</m:t>
                              </m:r>
                            </m:sub>
                            <m:sup>
                              <m:r>
                                <a:rPr lang="pt-BR">
                                  <a:latin typeface="Cambria Math" panose="02040503050406030204" pitchFamily="18" charset="0"/>
                                </a:rPr>
                                <m:t>2</m:t>
                              </m:r>
                            </m:sup>
                          </m:sSubSup>
                        </m:den>
                      </m:f>
                    </m:oMath>
                  </m:oMathPara>
                </a14:m>
                <a:endParaRPr lang="pt-BR" dirty="0"/>
              </a:p>
            </p:txBody>
          </p:sp>
        </mc:Choice>
        <mc:Fallback xmlns="">
          <p:sp>
            <p:nvSpPr>
              <p:cNvPr id="41" name="CaixaDeTexto 40">
                <a:extLst>
                  <a:ext uri="{FF2B5EF4-FFF2-40B4-BE49-F238E27FC236}">
                    <a16:creationId xmlns:a16="http://schemas.microsoft.com/office/drawing/2014/main" id="{79ED0A92-FF81-466D-AC46-578559570F0F}"/>
                  </a:ext>
                </a:extLst>
              </p:cNvPr>
              <p:cNvSpPr txBox="1">
                <a:spLocks noRot="1" noChangeAspect="1" noMove="1" noResize="1" noEditPoints="1" noAdjustHandles="1" noChangeArrowheads="1" noChangeShapeType="1" noTextEdit="1"/>
              </p:cNvSpPr>
              <p:nvPr/>
            </p:nvSpPr>
            <p:spPr>
              <a:xfrm>
                <a:off x="4845540" y="3646061"/>
                <a:ext cx="1422536" cy="673454"/>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3" name="CaixaDeTexto 42">
                <a:extLst>
                  <a:ext uri="{FF2B5EF4-FFF2-40B4-BE49-F238E27FC236}">
                    <a16:creationId xmlns:a16="http://schemas.microsoft.com/office/drawing/2014/main" id="{C6C52FA9-F22F-4D76-B378-FF04A2482E46}"/>
                  </a:ext>
                </a:extLst>
              </p:cNvPr>
              <p:cNvSpPr txBox="1"/>
              <p:nvPr/>
            </p:nvSpPr>
            <p:spPr>
              <a:xfrm>
                <a:off x="1274499" y="3646061"/>
                <a:ext cx="3095370" cy="650819"/>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𝑓</m:t>
                              </m:r>
                            </m:sub>
                          </m:sSub>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𝑓</m:t>
                              </m:r>
                            </m:sub>
                            <m:sup>
                              <m:r>
                                <a:rPr lang="pt-BR">
                                  <a:latin typeface="Cambria Math" panose="02040503050406030204" pitchFamily="18" charset="0"/>
                                </a:rPr>
                                <m:t>2</m:t>
                              </m:r>
                            </m:sup>
                          </m:sSubSup>
                        </m:e>
                      </m:d>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m:t>
                              </m:r>
                            </m:num>
                            <m:den>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𝑓</m:t>
                                  </m:r>
                                </m:sub>
                              </m:sSub>
                            </m:den>
                          </m:f>
                        </m:e>
                      </m:d>
                      <m:r>
                        <a:rPr lang="pt-BR">
                          <a:latin typeface="Cambria Math" panose="02040503050406030204" pitchFamily="18" charset="0"/>
                        </a:rPr>
                        <m:t>=</m:t>
                      </m:r>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𝑖</m:t>
                              </m:r>
                            </m:sub>
                          </m:sSub>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𝑖</m:t>
                              </m:r>
                            </m:sub>
                            <m:sup>
                              <m:r>
                                <a:rPr lang="pt-BR">
                                  <a:latin typeface="Cambria Math" panose="02040503050406030204" pitchFamily="18" charset="0"/>
                                </a:rPr>
                                <m:t>2</m:t>
                              </m:r>
                            </m:sup>
                          </m:sSubSup>
                        </m:e>
                      </m:d>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m:t>
                              </m:r>
                            </m:num>
                            <m:den>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𝑖</m:t>
                                  </m:r>
                                </m:sub>
                              </m:sSub>
                            </m:den>
                          </m:f>
                        </m:e>
                      </m:d>
                      <m:r>
                        <a:rPr lang="pt-BR">
                          <a:latin typeface="Cambria Math" panose="02040503050406030204" pitchFamily="18" charset="0"/>
                        </a:rPr>
                        <m:t> </m:t>
                      </m:r>
                    </m:oMath>
                  </m:oMathPara>
                </a14:m>
                <a:endParaRPr lang="pt-BR" dirty="0"/>
              </a:p>
            </p:txBody>
          </p:sp>
        </mc:Choice>
        <mc:Fallback xmlns="">
          <p:sp>
            <p:nvSpPr>
              <p:cNvPr id="43" name="CaixaDeTexto 42">
                <a:extLst>
                  <a:ext uri="{FF2B5EF4-FFF2-40B4-BE49-F238E27FC236}">
                    <a16:creationId xmlns:a16="http://schemas.microsoft.com/office/drawing/2014/main" id="{C6C52FA9-F22F-4D76-B378-FF04A2482E46}"/>
                  </a:ext>
                </a:extLst>
              </p:cNvPr>
              <p:cNvSpPr txBox="1">
                <a:spLocks noRot="1" noChangeAspect="1" noMove="1" noResize="1" noEditPoints="1" noAdjustHandles="1" noChangeArrowheads="1" noChangeShapeType="1" noTextEdit="1"/>
              </p:cNvSpPr>
              <p:nvPr/>
            </p:nvSpPr>
            <p:spPr>
              <a:xfrm>
                <a:off x="1274499" y="3646061"/>
                <a:ext cx="3095370" cy="650819"/>
              </a:xfrm>
              <a:prstGeom prst="rect">
                <a:avLst/>
              </a:prstGeom>
              <a:blipFill>
                <a:blip r:embed="rId6"/>
                <a:stretch>
                  <a:fillRect/>
                </a:stretch>
              </a:blipFill>
            </p:spPr>
            <p:txBody>
              <a:bodyPr/>
              <a:lstStyle/>
              <a:p>
                <a:r>
                  <a:rPr lang="pt-BR">
                    <a:noFill/>
                  </a:rPr>
                  <a:t> </a:t>
                </a:r>
              </a:p>
            </p:txBody>
          </p:sp>
        </mc:Fallback>
      </mc:AlternateContent>
      <p:sp>
        <p:nvSpPr>
          <p:cNvPr id="45" name="Seta: para a Direita 44">
            <a:extLst>
              <a:ext uri="{FF2B5EF4-FFF2-40B4-BE49-F238E27FC236}">
                <a16:creationId xmlns:a16="http://schemas.microsoft.com/office/drawing/2014/main" id="{87D1D0DC-449D-4C45-9617-05154881D5D8}"/>
              </a:ext>
            </a:extLst>
          </p:cNvPr>
          <p:cNvSpPr/>
          <p:nvPr/>
        </p:nvSpPr>
        <p:spPr>
          <a:xfrm>
            <a:off x="3007489" y="2980789"/>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Seta: para a Direita 47">
            <a:extLst>
              <a:ext uri="{FF2B5EF4-FFF2-40B4-BE49-F238E27FC236}">
                <a16:creationId xmlns:a16="http://schemas.microsoft.com/office/drawing/2014/main" id="{2CEFD7A6-FA4D-43FA-9BB4-D20940303C0E}"/>
              </a:ext>
            </a:extLst>
          </p:cNvPr>
          <p:cNvSpPr/>
          <p:nvPr/>
        </p:nvSpPr>
        <p:spPr>
          <a:xfrm>
            <a:off x="5029002" y="2978790"/>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Angulado 14">
            <a:extLst>
              <a:ext uri="{FF2B5EF4-FFF2-40B4-BE49-F238E27FC236}">
                <a16:creationId xmlns:a16="http://schemas.microsoft.com/office/drawing/2014/main" id="{0C9EC04C-FE2E-4AD9-A2ED-5717D13B905F}"/>
              </a:ext>
            </a:extLst>
          </p:cNvPr>
          <p:cNvCxnSpPr>
            <a:cxnSpLocks/>
            <a:stCxn id="35" idx="3"/>
            <a:endCxn id="43" idx="1"/>
          </p:cNvCxnSpPr>
          <p:nvPr/>
        </p:nvCxnSpPr>
        <p:spPr>
          <a:xfrm flipH="1">
            <a:off x="1274499" y="3105334"/>
            <a:ext cx="7824185" cy="866137"/>
          </a:xfrm>
          <a:prstGeom prst="bentConnector5">
            <a:avLst>
              <a:gd name="adj1" fmla="val -2922"/>
              <a:gd name="adj2" fmla="val 50000"/>
              <a:gd name="adj3" fmla="val 10292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Seta: para a Direita 49">
            <a:extLst>
              <a:ext uri="{FF2B5EF4-FFF2-40B4-BE49-F238E27FC236}">
                <a16:creationId xmlns:a16="http://schemas.microsoft.com/office/drawing/2014/main" id="{0F8340AF-29F3-43B7-A584-E30A04CEC419}"/>
              </a:ext>
            </a:extLst>
          </p:cNvPr>
          <p:cNvSpPr/>
          <p:nvPr/>
        </p:nvSpPr>
        <p:spPr>
          <a:xfrm>
            <a:off x="4308562" y="3895815"/>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52" name="CaixaDeTexto 51">
                <a:extLst>
                  <a:ext uri="{FF2B5EF4-FFF2-40B4-BE49-F238E27FC236}">
                    <a16:creationId xmlns:a16="http://schemas.microsoft.com/office/drawing/2014/main" id="{7E0AC2C9-19AE-458F-B4CE-A6C50F3F59D5}"/>
                  </a:ext>
                </a:extLst>
              </p:cNvPr>
              <p:cNvSpPr txBox="1"/>
              <p:nvPr/>
            </p:nvSpPr>
            <p:spPr>
              <a:xfrm>
                <a:off x="6405004" y="3833154"/>
                <a:ext cx="2423057" cy="369332"/>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r>
                  <a:rPr lang="pt-BR" dirty="0">
                    <a:latin typeface="+mn-lt"/>
                  </a:rPr>
                  <a:t>Mas</a:t>
                </a:r>
                <a:r>
                  <a:rPr lang="pt-BR" dirty="0"/>
                  <a:t>   </a:t>
                </a:r>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𝑖</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𝑚</m:t>
                        </m:r>
                      </m:e>
                      <m:sub>
                        <m:r>
                          <a:rPr lang="pt-BR">
                            <a:latin typeface="Cambria Math" panose="02040503050406030204" pitchFamily="18" charset="0"/>
                          </a:rPr>
                          <m:t>𝑓</m:t>
                        </m:r>
                      </m:sub>
                    </m:sSub>
                    <m:r>
                      <a:rPr lang="pt-BR">
                        <a:latin typeface="Cambria Math" panose="02040503050406030204" pitchFamily="18" charset="0"/>
                      </a:rPr>
                      <m:t>=0,55</m:t>
                    </m:r>
                    <m:sSub>
                      <m:sSubPr>
                        <m:ctrlPr>
                          <a:rPr lang="pt-BR" i="1">
                            <a:latin typeface="Cambria Math" panose="02040503050406030204" pitchFamily="18" charset="0"/>
                          </a:rPr>
                        </m:ctrlPr>
                      </m:sSubPr>
                      <m:e>
                        <m:r>
                          <a:rPr lang="pt-BR">
                            <a:latin typeface="Cambria Math" panose="02040503050406030204" pitchFamily="18" charset="0"/>
                          </a:rPr>
                          <m:t>𝑀</m:t>
                        </m:r>
                      </m:e>
                      <m:sub>
                        <m:r>
                          <a:rPr lang="pt-BR">
                            <a:latin typeface="Cambria Math" panose="02040503050406030204" pitchFamily="18" charset="0"/>
                          </a:rPr>
                          <m:t>⊙</m:t>
                        </m:r>
                      </m:sub>
                    </m:sSub>
                  </m:oMath>
                </a14:m>
                <a:endParaRPr lang="pt-BR" dirty="0"/>
              </a:p>
            </p:txBody>
          </p:sp>
        </mc:Choice>
        <mc:Fallback xmlns="">
          <p:sp>
            <p:nvSpPr>
              <p:cNvPr id="52" name="CaixaDeTexto 51">
                <a:extLst>
                  <a:ext uri="{FF2B5EF4-FFF2-40B4-BE49-F238E27FC236}">
                    <a16:creationId xmlns:a16="http://schemas.microsoft.com/office/drawing/2014/main" id="{7E0AC2C9-19AE-458F-B4CE-A6C50F3F59D5}"/>
                  </a:ext>
                </a:extLst>
              </p:cNvPr>
              <p:cNvSpPr txBox="1">
                <a:spLocks noRot="1" noChangeAspect="1" noMove="1" noResize="1" noEditPoints="1" noAdjustHandles="1" noChangeArrowheads="1" noChangeShapeType="1" noTextEdit="1"/>
              </p:cNvSpPr>
              <p:nvPr/>
            </p:nvSpPr>
            <p:spPr>
              <a:xfrm>
                <a:off x="6405004" y="3833154"/>
                <a:ext cx="2423057" cy="369332"/>
              </a:xfrm>
              <a:prstGeom prst="rect">
                <a:avLst/>
              </a:prstGeom>
              <a:blipFill>
                <a:blip r:embed="rId7"/>
                <a:stretch>
                  <a:fillRect l="-1511" t="-3333" b="-1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5" name="CaixaDeTexto 54">
                <a:extLst>
                  <a:ext uri="{FF2B5EF4-FFF2-40B4-BE49-F238E27FC236}">
                    <a16:creationId xmlns:a16="http://schemas.microsoft.com/office/drawing/2014/main" id="{DEAACEB8-B7E6-4EAD-A3FE-382578F84112}"/>
                  </a:ext>
                </a:extLst>
              </p:cNvPr>
              <p:cNvSpPr txBox="1"/>
              <p:nvPr/>
            </p:nvSpPr>
            <p:spPr>
              <a:xfrm>
                <a:off x="9494965" y="3530561"/>
                <a:ext cx="1422536" cy="673454"/>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𝑓</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𝑖</m:t>
                          </m:r>
                        </m:sub>
                      </m:sSub>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𝑓</m:t>
                              </m:r>
                            </m:sub>
                            <m:sup>
                              <m:r>
                                <a:rPr lang="pt-BR">
                                  <a:latin typeface="Cambria Math" panose="02040503050406030204" pitchFamily="18" charset="0"/>
                                </a:rPr>
                                <m:t>2</m:t>
                              </m:r>
                            </m:sup>
                          </m:sSubSup>
                        </m:num>
                        <m:den>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𝑖</m:t>
                              </m:r>
                            </m:sub>
                            <m:sup>
                              <m:r>
                                <a:rPr lang="pt-BR">
                                  <a:latin typeface="Cambria Math" panose="02040503050406030204" pitchFamily="18" charset="0"/>
                                </a:rPr>
                                <m:t>2</m:t>
                              </m:r>
                            </m:sup>
                          </m:sSubSup>
                        </m:den>
                      </m:f>
                    </m:oMath>
                  </m:oMathPara>
                </a14:m>
                <a:endParaRPr lang="pt-BR" dirty="0"/>
              </a:p>
            </p:txBody>
          </p:sp>
        </mc:Choice>
        <mc:Fallback xmlns="">
          <p:sp>
            <p:nvSpPr>
              <p:cNvPr id="55" name="CaixaDeTexto 54">
                <a:extLst>
                  <a:ext uri="{FF2B5EF4-FFF2-40B4-BE49-F238E27FC236}">
                    <a16:creationId xmlns:a16="http://schemas.microsoft.com/office/drawing/2014/main" id="{DEAACEB8-B7E6-4EAD-A3FE-382578F84112}"/>
                  </a:ext>
                </a:extLst>
              </p:cNvPr>
              <p:cNvSpPr txBox="1">
                <a:spLocks noRot="1" noChangeAspect="1" noMove="1" noResize="1" noEditPoints="1" noAdjustHandles="1" noChangeArrowheads="1" noChangeShapeType="1" noTextEdit="1"/>
              </p:cNvSpPr>
              <p:nvPr/>
            </p:nvSpPr>
            <p:spPr>
              <a:xfrm>
                <a:off x="9494965" y="3530561"/>
                <a:ext cx="1422536" cy="673454"/>
              </a:xfrm>
              <a:prstGeom prst="rect">
                <a:avLst/>
              </a:prstGeom>
              <a:blipFill>
                <a:blip r:embed="rId8"/>
                <a:stretch>
                  <a:fillRect/>
                </a:stretch>
              </a:blipFill>
            </p:spPr>
            <p:txBody>
              <a:bodyPr/>
              <a:lstStyle/>
              <a:p>
                <a:r>
                  <a:rPr lang="pt-BR">
                    <a:noFill/>
                  </a:rPr>
                  <a:t> </a:t>
                </a:r>
              </a:p>
            </p:txBody>
          </p:sp>
        </mc:Fallback>
      </mc:AlternateContent>
      <p:sp>
        <p:nvSpPr>
          <p:cNvPr id="57" name="Seta: para a Direita 56">
            <a:extLst>
              <a:ext uri="{FF2B5EF4-FFF2-40B4-BE49-F238E27FC236}">
                <a16:creationId xmlns:a16="http://schemas.microsoft.com/office/drawing/2014/main" id="{6F9862AF-EF10-412A-B000-08EA62CA3BF6}"/>
              </a:ext>
            </a:extLst>
          </p:cNvPr>
          <p:cNvSpPr/>
          <p:nvPr/>
        </p:nvSpPr>
        <p:spPr>
          <a:xfrm>
            <a:off x="8972618" y="3895815"/>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58" name="CaixaDeTexto 57">
                <a:extLst>
                  <a:ext uri="{FF2B5EF4-FFF2-40B4-BE49-F238E27FC236}">
                    <a16:creationId xmlns:a16="http://schemas.microsoft.com/office/drawing/2014/main" id="{2648D586-C79F-440A-84EA-781D15CA3221}"/>
                  </a:ext>
                </a:extLst>
              </p:cNvPr>
              <p:cNvSpPr txBox="1"/>
              <p:nvPr/>
            </p:nvSpPr>
            <p:spPr>
              <a:xfrm>
                <a:off x="165330" y="4593720"/>
                <a:ext cx="2639230" cy="358303"/>
              </a:xfrm>
              <a:prstGeom prst="rect">
                <a:avLst/>
              </a:prstGeom>
              <a:noFill/>
            </p:spPr>
            <p:txBody>
              <a:bodyPr wrap="square">
                <a:spAutoFit/>
              </a:bodyPr>
              <a:lstStyle/>
              <a:p>
                <a:r>
                  <a:rPr lang="pt-BR" sz="1600" dirty="0">
                    <a:solidFill>
                      <a:schemeClr val="tx1"/>
                    </a:solidFill>
                  </a:rPr>
                  <a:t> </a:t>
                </a:r>
                <a14:m>
                  <m:oMath xmlns:m="http://schemas.openxmlformats.org/officeDocument/2006/math">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𝑅</m:t>
                        </m:r>
                      </m:e>
                      <m:sub>
                        <m:r>
                          <a:rPr lang="pt-BR" sz="1600" i="1">
                            <a:solidFill>
                              <a:schemeClr val="tx1"/>
                            </a:solidFill>
                            <a:latin typeface="Cambria Math" panose="02040503050406030204" pitchFamily="18" charset="0"/>
                          </a:rPr>
                          <m:t>𝑓</m:t>
                        </m:r>
                      </m:sub>
                    </m:sSub>
                    <m:r>
                      <a:rPr lang="pt-BR" sz="1600">
                        <a:solidFill>
                          <a:schemeClr val="tx1"/>
                        </a:solidFill>
                        <a:latin typeface="Cambria Math" panose="02040503050406030204" pitchFamily="18" charset="0"/>
                      </a:rPr>
                      <m:t>=8.500 </m:t>
                    </m:r>
                    <m:r>
                      <a:rPr lang="pt-BR" sz="1600" i="1">
                        <a:solidFill>
                          <a:schemeClr val="tx1"/>
                        </a:solidFill>
                        <a:latin typeface="Cambria Math" panose="02040503050406030204" pitchFamily="18" charset="0"/>
                      </a:rPr>
                      <m:t>𝑘𝑚</m:t>
                    </m:r>
                  </m:oMath>
                </a14:m>
                <a:r>
                  <a:rPr lang="pt-BR" sz="1600" dirty="0">
                    <a:solidFill>
                      <a:schemeClr val="tx1"/>
                    </a:solidFill>
                  </a:rPr>
                  <a:t>, mas </a:t>
                </a:r>
                <a14:m>
                  <m:oMath xmlns:m="http://schemas.openxmlformats.org/officeDocument/2006/math">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𝑅</m:t>
                        </m:r>
                      </m:e>
                      <m:sub>
                        <m:r>
                          <a:rPr lang="pt-BR" sz="1600" i="1">
                            <a:solidFill>
                              <a:schemeClr val="tx1"/>
                            </a:solidFill>
                            <a:latin typeface="Cambria Math" panose="02040503050406030204" pitchFamily="18" charset="0"/>
                          </a:rPr>
                          <m:t>𝑖</m:t>
                        </m:r>
                      </m:sub>
                    </m:sSub>
                    <m:r>
                      <a:rPr lang="pt-BR" sz="1600" i="0">
                        <a:solidFill>
                          <a:schemeClr val="tx1"/>
                        </a:solidFill>
                        <a:latin typeface="Cambria Math" panose="02040503050406030204" pitchFamily="18" charset="0"/>
                      </a:rPr>
                      <m:t>=?</m:t>
                    </m:r>
                  </m:oMath>
                </a14:m>
                <a:endParaRPr lang="pt-BR" sz="1600" dirty="0">
                  <a:solidFill>
                    <a:schemeClr val="tx1"/>
                  </a:solidFill>
                </a:endParaRPr>
              </a:p>
            </p:txBody>
          </p:sp>
        </mc:Choice>
        <mc:Fallback xmlns="">
          <p:sp>
            <p:nvSpPr>
              <p:cNvPr id="58" name="CaixaDeTexto 57">
                <a:extLst>
                  <a:ext uri="{FF2B5EF4-FFF2-40B4-BE49-F238E27FC236}">
                    <a16:creationId xmlns:a16="http://schemas.microsoft.com/office/drawing/2014/main" id="{2648D586-C79F-440A-84EA-781D15CA3221}"/>
                  </a:ext>
                </a:extLst>
              </p:cNvPr>
              <p:cNvSpPr txBox="1">
                <a:spLocks noRot="1" noChangeAspect="1" noMove="1" noResize="1" noEditPoints="1" noAdjustHandles="1" noChangeArrowheads="1" noChangeShapeType="1" noTextEdit="1"/>
              </p:cNvSpPr>
              <p:nvPr/>
            </p:nvSpPr>
            <p:spPr>
              <a:xfrm>
                <a:off x="165330" y="4593720"/>
                <a:ext cx="2639230" cy="358303"/>
              </a:xfrm>
              <a:prstGeom prst="rect">
                <a:avLst/>
              </a:prstGeom>
              <a:blipFill>
                <a:blip r:embed="rId9"/>
                <a:stretch>
                  <a:fillRect t="-3448" b="-1896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9" name="CaixaDeTexto 58">
                <a:extLst>
                  <a:ext uri="{FF2B5EF4-FFF2-40B4-BE49-F238E27FC236}">
                    <a16:creationId xmlns:a16="http://schemas.microsoft.com/office/drawing/2014/main" id="{A7C79BB0-B801-43F0-99DC-DF2FA1E84865}"/>
                  </a:ext>
                </a:extLst>
              </p:cNvPr>
              <p:cNvSpPr txBox="1"/>
              <p:nvPr/>
            </p:nvSpPr>
            <p:spPr>
              <a:xfrm>
                <a:off x="5137682" y="4358196"/>
                <a:ext cx="2260787" cy="822276"/>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𝑖</m:t>
                          </m:r>
                        </m:sub>
                      </m:sSub>
                      <m:r>
                        <a:rPr lang="pt-BR">
                          <a:latin typeface="Cambria Math" panose="02040503050406030204" pitchFamily="18" charset="0"/>
                        </a:rPr>
                        <m:t>=</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0,55</m:t>
                                  </m:r>
                                  <m:sSub>
                                    <m:sSubPr>
                                      <m:ctrlPr>
                                        <a:rPr lang="pt-BR" i="1">
                                          <a:latin typeface="Cambria Math" panose="02040503050406030204" pitchFamily="18" charset="0"/>
                                        </a:rPr>
                                      </m:ctrlPr>
                                    </m:sSubPr>
                                    <m:e>
                                      <m:r>
                                        <a:rPr lang="pt-BR">
                                          <a:latin typeface="Cambria Math" panose="02040503050406030204" pitchFamily="18" charset="0"/>
                                        </a:rPr>
                                        <m:t>𝑀</m:t>
                                      </m:r>
                                    </m:e>
                                    <m:sub>
                                      <m:r>
                                        <a:rPr lang="pt-BR">
                                          <a:latin typeface="Cambria Math" panose="02040503050406030204" pitchFamily="18" charset="0"/>
                                        </a:rPr>
                                        <m:t>⊙</m:t>
                                      </m:r>
                                    </m:sub>
                                  </m:sSub>
                                </m:num>
                                <m:den>
                                  <m:f>
                                    <m:fPr>
                                      <m:ctrlPr>
                                        <a:rPr lang="pt-BR" i="1">
                                          <a:latin typeface="Cambria Math" panose="02040503050406030204" pitchFamily="18" charset="0"/>
                                        </a:rPr>
                                      </m:ctrlPr>
                                    </m:fPr>
                                    <m:num>
                                      <m:r>
                                        <a:rPr lang="pt-BR">
                                          <a:latin typeface="Cambria Math" panose="02040503050406030204" pitchFamily="18" charset="0"/>
                                        </a:rPr>
                                        <m:t>4</m:t>
                                      </m:r>
                                    </m:num>
                                    <m:den>
                                      <m:r>
                                        <a:rPr lang="pt-BR">
                                          <a:latin typeface="Cambria Math" panose="02040503050406030204" pitchFamily="18" charset="0"/>
                                        </a:rPr>
                                        <m:t>3</m:t>
                                      </m:r>
                                    </m:den>
                                  </m:f>
                                  <m:r>
                                    <a:rPr lang="pt-BR">
                                      <a:latin typeface="Cambria Math" panose="02040503050406030204" pitchFamily="18" charset="0"/>
                                    </a:rPr>
                                    <m:t>𝜋𝜌</m:t>
                                  </m:r>
                                </m:den>
                              </m:f>
                            </m:e>
                          </m:d>
                        </m:e>
                        <m:sup>
                          <m:f>
                            <m:fPr>
                              <m:type m:val="lin"/>
                              <m:ctrlPr>
                                <a:rPr lang="pt-BR" i="1">
                                  <a:latin typeface="Cambria Math" panose="02040503050406030204" pitchFamily="18" charset="0"/>
                                </a:rPr>
                              </m:ctrlPr>
                            </m:fPr>
                            <m:num>
                              <m:r>
                                <a:rPr lang="pt-BR">
                                  <a:latin typeface="Cambria Math" panose="02040503050406030204" pitchFamily="18" charset="0"/>
                                </a:rPr>
                                <m:t>1</m:t>
                              </m:r>
                            </m:num>
                            <m:den>
                              <m:r>
                                <a:rPr lang="pt-BR">
                                  <a:latin typeface="Cambria Math" panose="02040503050406030204" pitchFamily="18" charset="0"/>
                                </a:rPr>
                                <m:t>3</m:t>
                              </m:r>
                            </m:den>
                          </m:f>
                        </m:sup>
                      </m:sSup>
                    </m:oMath>
                  </m:oMathPara>
                </a14:m>
                <a:endParaRPr lang="pt-BR" dirty="0"/>
              </a:p>
            </p:txBody>
          </p:sp>
        </mc:Choice>
        <mc:Fallback xmlns="">
          <p:sp>
            <p:nvSpPr>
              <p:cNvPr id="59" name="CaixaDeTexto 58">
                <a:extLst>
                  <a:ext uri="{FF2B5EF4-FFF2-40B4-BE49-F238E27FC236}">
                    <a16:creationId xmlns:a16="http://schemas.microsoft.com/office/drawing/2014/main" id="{A7C79BB0-B801-43F0-99DC-DF2FA1E84865}"/>
                  </a:ext>
                </a:extLst>
              </p:cNvPr>
              <p:cNvSpPr txBox="1">
                <a:spLocks noRot="1" noChangeAspect="1" noMove="1" noResize="1" noEditPoints="1" noAdjustHandles="1" noChangeArrowheads="1" noChangeShapeType="1" noTextEdit="1"/>
              </p:cNvSpPr>
              <p:nvPr/>
            </p:nvSpPr>
            <p:spPr>
              <a:xfrm>
                <a:off x="5137682" y="4358196"/>
                <a:ext cx="2260787" cy="822276"/>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1" name="CaixaDeTexto 60">
                <a:extLst>
                  <a:ext uri="{FF2B5EF4-FFF2-40B4-BE49-F238E27FC236}">
                    <a16:creationId xmlns:a16="http://schemas.microsoft.com/office/drawing/2014/main" id="{26D70BEB-1140-438F-BD73-EF3AEE53F285}"/>
                  </a:ext>
                </a:extLst>
              </p:cNvPr>
              <p:cNvSpPr txBox="1"/>
              <p:nvPr/>
            </p:nvSpPr>
            <p:spPr>
              <a:xfrm>
                <a:off x="2950853" y="4446128"/>
                <a:ext cx="1860931" cy="757643"/>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𝜌</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𝑀</m:t>
                          </m:r>
                        </m:num>
                        <m:den>
                          <m:r>
                            <a:rPr lang="pt-BR">
                              <a:latin typeface="Cambria Math" panose="02040503050406030204" pitchFamily="18" charset="0"/>
                            </a:rPr>
                            <m:t>𝑉</m:t>
                          </m:r>
                        </m:den>
                      </m:f>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0,55</m:t>
                          </m:r>
                          <m:sSub>
                            <m:sSubPr>
                              <m:ctrlPr>
                                <a:rPr lang="pt-BR" i="1">
                                  <a:latin typeface="Cambria Math" panose="02040503050406030204" pitchFamily="18" charset="0"/>
                                </a:rPr>
                              </m:ctrlPr>
                            </m:sSubPr>
                            <m:e>
                              <m:r>
                                <a:rPr lang="pt-BR">
                                  <a:latin typeface="Cambria Math" panose="02040503050406030204" pitchFamily="18" charset="0"/>
                                </a:rPr>
                                <m:t>𝑀</m:t>
                              </m:r>
                            </m:e>
                            <m:sub>
                              <m:r>
                                <a:rPr lang="pt-BR">
                                  <a:latin typeface="Cambria Math" panose="02040503050406030204" pitchFamily="18" charset="0"/>
                                </a:rPr>
                                <m:t>⊙</m:t>
                              </m:r>
                            </m:sub>
                          </m:sSub>
                        </m:num>
                        <m:den>
                          <m:f>
                            <m:fPr>
                              <m:ctrlPr>
                                <a:rPr lang="pt-BR" i="1">
                                  <a:latin typeface="Cambria Math" panose="02040503050406030204" pitchFamily="18" charset="0"/>
                                </a:rPr>
                              </m:ctrlPr>
                            </m:fPr>
                            <m:num>
                              <m:r>
                                <a:rPr lang="pt-BR">
                                  <a:latin typeface="Cambria Math" panose="02040503050406030204" pitchFamily="18" charset="0"/>
                                </a:rPr>
                                <m:t>4</m:t>
                              </m:r>
                            </m:num>
                            <m:den>
                              <m:r>
                                <a:rPr lang="pt-BR">
                                  <a:latin typeface="Cambria Math" panose="02040503050406030204" pitchFamily="18" charset="0"/>
                                </a:rPr>
                                <m:t>3</m:t>
                              </m:r>
                            </m:den>
                          </m:f>
                          <m:r>
                            <a:rPr lang="pt-BR">
                              <a:latin typeface="Cambria Math" panose="02040503050406030204" pitchFamily="18" charset="0"/>
                            </a:rPr>
                            <m:t>𝜋</m:t>
                          </m:r>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𝑖</m:t>
                              </m:r>
                            </m:sub>
                            <m:sup>
                              <m:r>
                                <a:rPr lang="pt-BR">
                                  <a:latin typeface="Cambria Math" panose="02040503050406030204" pitchFamily="18" charset="0"/>
                                </a:rPr>
                                <m:t>3</m:t>
                              </m:r>
                            </m:sup>
                          </m:sSubSup>
                        </m:den>
                      </m:f>
                      <m:r>
                        <a:rPr lang="pt-BR">
                          <a:latin typeface="Cambria Math" panose="02040503050406030204" pitchFamily="18" charset="0"/>
                        </a:rPr>
                        <m:t> </m:t>
                      </m:r>
                    </m:oMath>
                  </m:oMathPara>
                </a14:m>
                <a:endParaRPr lang="pt-BR" dirty="0"/>
              </a:p>
            </p:txBody>
          </p:sp>
        </mc:Choice>
        <mc:Fallback xmlns="">
          <p:sp>
            <p:nvSpPr>
              <p:cNvPr id="61" name="CaixaDeTexto 60">
                <a:extLst>
                  <a:ext uri="{FF2B5EF4-FFF2-40B4-BE49-F238E27FC236}">
                    <a16:creationId xmlns:a16="http://schemas.microsoft.com/office/drawing/2014/main" id="{26D70BEB-1140-438F-BD73-EF3AEE53F285}"/>
                  </a:ext>
                </a:extLst>
              </p:cNvPr>
              <p:cNvSpPr txBox="1">
                <a:spLocks noRot="1" noChangeAspect="1" noMove="1" noResize="1" noEditPoints="1" noAdjustHandles="1" noChangeArrowheads="1" noChangeShapeType="1" noTextEdit="1"/>
              </p:cNvSpPr>
              <p:nvPr/>
            </p:nvSpPr>
            <p:spPr>
              <a:xfrm>
                <a:off x="2950853" y="4446128"/>
                <a:ext cx="1860931" cy="757643"/>
              </a:xfrm>
              <a:prstGeom prst="rect">
                <a:avLst/>
              </a:prstGeom>
              <a:blipFill>
                <a:blip r:embed="rId11"/>
                <a:stretch>
                  <a:fillRect/>
                </a:stretch>
              </a:blipFill>
            </p:spPr>
            <p:txBody>
              <a:bodyPr/>
              <a:lstStyle/>
              <a:p>
                <a:r>
                  <a:rPr lang="pt-BR">
                    <a:noFill/>
                  </a:rPr>
                  <a:t> </a:t>
                </a:r>
              </a:p>
            </p:txBody>
          </p:sp>
        </mc:Fallback>
      </mc:AlternateContent>
      <p:sp>
        <p:nvSpPr>
          <p:cNvPr id="62" name="Seta: para a Direita 61">
            <a:extLst>
              <a:ext uri="{FF2B5EF4-FFF2-40B4-BE49-F238E27FC236}">
                <a16:creationId xmlns:a16="http://schemas.microsoft.com/office/drawing/2014/main" id="{7EE56AB8-A934-4D72-885F-8753865758D5}"/>
              </a:ext>
            </a:extLst>
          </p:cNvPr>
          <p:cNvSpPr/>
          <p:nvPr/>
        </p:nvSpPr>
        <p:spPr>
          <a:xfrm>
            <a:off x="4811784" y="4645812"/>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64" name="CaixaDeTexto 63">
                <a:extLst>
                  <a:ext uri="{FF2B5EF4-FFF2-40B4-BE49-F238E27FC236}">
                    <a16:creationId xmlns:a16="http://schemas.microsoft.com/office/drawing/2014/main" id="{2F08F09E-5330-4332-8363-0911E3AE77F5}"/>
                  </a:ext>
                </a:extLst>
              </p:cNvPr>
              <p:cNvSpPr txBox="1"/>
              <p:nvPr/>
            </p:nvSpPr>
            <p:spPr>
              <a:xfrm>
                <a:off x="79762" y="5287583"/>
                <a:ext cx="3759513" cy="781689"/>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𝑓</m:t>
                          </m:r>
                        </m:sub>
                      </m:sSub>
                      <m:r>
                        <a:rPr lang="pt-BR">
                          <a:latin typeface="Cambria Math" panose="02040503050406030204" pitchFamily="18" charset="0"/>
                        </a:rPr>
                        <m:t>=8×</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a:latin typeface="Cambria Math" panose="02040503050406030204" pitchFamily="18" charset="0"/>
                                </a:rPr>
                                <m:t>8,5×</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6</m:t>
                                  </m:r>
                                </m:sup>
                              </m:sSup>
                            </m:e>
                          </m:d>
                        </m:e>
                        <m:sup>
                          <m:r>
                            <a:rPr lang="pt-BR">
                              <a:latin typeface="Cambria Math" panose="02040503050406030204" pitchFamily="18" charset="0"/>
                            </a:rPr>
                            <m:t>2</m:t>
                          </m:r>
                        </m:sup>
                      </m:sSup>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4</m:t>
                                  </m:r>
                                  <m:r>
                                    <a:rPr lang="pt-BR">
                                      <a:latin typeface="Cambria Math" panose="02040503050406030204" pitchFamily="18" charset="0"/>
                                    </a:rPr>
                                    <m:t>𝜋𝜌</m:t>
                                  </m:r>
                                </m:num>
                                <m:den>
                                  <m:r>
                                    <a:rPr lang="pt-BR">
                                      <a:latin typeface="Cambria Math" panose="02040503050406030204" pitchFamily="18" charset="0"/>
                                    </a:rPr>
                                    <m:t>3×0,55</m:t>
                                  </m:r>
                                  <m:sSub>
                                    <m:sSubPr>
                                      <m:ctrlPr>
                                        <a:rPr lang="pt-BR" i="1">
                                          <a:latin typeface="Cambria Math" panose="02040503050406030204" pitchFamily="18" charset="0"/>
                                        </a:rPr>
                                      </m:ctrlPr>
                                    </m:sSubPr>
                                    <m:e>
                                      <m:r>
                                        <a:rPr lang="pt-BR">
                                          <a:latin typeface="Cambria Math" panose="02040503050406030204" pitchFamily="18" charset="0"/>
                                        </a:rPr>
                                        <m:t>𝑀</m:t>
                                      </m:r>
                                    </m:e>
                                    <m:sub>
                                      <m:r>
                                        <a:rPr lang="pt-BR">
                                          <a:latin typeface="Cambria Math" panose="02040503050406030204" pitchFamily="18" charset="0"/>
                                        </a:rPr>
                                        <m:t>⊙</m:t>
                                      </m:r>
                                    </m:sub>
                                  </m:sSub>
                                </m:den>
                              </m:f>
                            </m:e>
                          </m:d>
                        </m:e>
                        <m:sup>
                          <m:f>
                            <m:fPr>
                              <m:ctrlPr>
                                <a:rPr lang="pt-BR" i="1">
                                  <a:latin typeface="Cambria Math" panose="02040503050406030204" pitchFamily="18" charset="0"/>
                                </a:rPr>
                              </m:ctrlPr>
                            </m:fPr>
                            <m:num>
                              <m:r>
                                <a:rPr lang="pt-BR">
                                  <a:latin typeface="Cambria Math" panose="02040503050406030204" pitchFamily="18" charset="0"/>
                                </a:rPr>
                                <m:t>2</m:t>
                              </m:r>
                            </m:num>
                            <m:den>
                              <m:r>
                                <a:rPr lang="pt-BR">
                                  <a:latin typeface="Cambria Math" panose="02040503050406030204" pitchFamily="18" charset="0"/>
                                </a:rPr>
                                <m:t>3</m:t>
                              </m:r>
                            </m:den>
                          </m:f>
                        </m:sup>
                      </m:sSup>
                    </m:oMath>
                  </m:oMathPara>
                </a14:m>
                <a:endParaRPr lang="pt-BR" dirty="0"/>
              </a:p>
            </p:txBody>
          </p:sp>
        </mc:Choice>
        <mc:Fallback xmlns="">
          <p:sp>
            <p:nvSpPr>
              <p:cNvPr id="64" name="CaixaDeTexto 63">
                <a:extLst>
                  <a:ext uri="{FF2B5EF4-FFF2-40B4-BE49-F238E27FC236}">
                    <a16:creationId xmlns:a16="http://schemas.microsoft.com/office/drawing/2014/main" id="{2F08F09E-5330-4332-8363-0911E3AE77F5}"/>
                  </a:ext>
                </a:extLst>
              </p:cNvPr>
              <p:cNvSpPr txBox="1">
                <a:spLocks noRot="1" noChangeAspect="1" noMove="1" noResize="1" noEditPoints="1" noAdjustHandles="1" noChangeArrowheads="1" noChangeShapeType="1" noTextEdit="1"/>
              </p:cNvSpPr>
              <p:nvPr/>
            </p:nvSpPr>
            <p:spPr>
              <a:xfrm>
                <a:off x="79762" y="5287583"/>
                <a:ext cx="3759513" cy="781689"/>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6" name="CaixaDeTexto 65">
                <a:extLst>
                  <a:ext uri="{FF2B5EF4-FFF2-40B4-BE49-F238E27FC236}">
                    <a16:creationId xmlns:a16="http://schemas.microsoft.com/office/drawing/2014/main" id="{145AE336-17A4-4E34-9B06-4380D87D712D}"/>
                  </a:ext>
                </a:extLst>
              </p:cNvPr>
              <p:cNvSpPr txBox="1"/>
              <p:nvPr/>
            </p:nvSpPr>
            <p:spPr>
              <a:xfrm>
                <a:off x="7616533" y="4364176"/>
                <a:ext cx="2260788" cy="992131"/>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𝑓</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𝑖</m:t>
                          </m:r>
                        </m:sub>
                      </m:sSub>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𝑇</m:t>
                              </m:r>
                            </m:sub>
                            <m:sup>
                              <m:r>
                                <a:rPr lang="pt-BR">
                                  <a:latin typeface="Cambria Math" panose="02040503050406030204" pitchFamily="18" charset="0"/>
                                </a:rPr>
                                <m:t>2</m:t>
                              </m:r>
                            </m:sup>
                          </m:sSubSup>
                        </m:num>
                        <m:den>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3×0,55</m:t>
                                      </m:r>
                                      <m:sSub>
                                        <m:sSubPr>
                                          <m:ctrlPr>
                                            <a:rPr lang="pt-BR" i="1">
                                              <a:latin typeface="Cambria Math" panose="02040503050406030204" pitchFamily="18" charset="0"/>
                                            </a:rPr>
                                          </m:ctrlPr>
                                        </m:sSubPr>
                                        <m:e>
                                          <m:r>
                                            <a:rPr lang="pt-BR">
                                              <a:latin typeface="Cambria Math" panose="02040503050406030204" pitchFamily="18" charset="0"/>
                                            </a:rPr>
                                            <m:t>𝑀</m:t>
                                          </m:r>
                                        </m:e>
                                        <m:sub>
                                          <m:r>
                                            <a:rPr lang="pt-BR">
                                              <a:latin typeface="Cambria Math" panose="02040503050406030204" pitchFamily="18" charset="0"/>
                                            </a:rPr>
                                            <m:t>⊙</m:t>
                                          </m:r>
                                        </m:sub>
                                      </m:sSub>
                                    </m:num>
                                    <m:den>
                                      <m:r>
                                        <a:rPr lang="pt-BR">
                                          <a:latin typeface="Cambria Math" panose="02040503050406030204" pitchFamily="18" charset="0"/>
                                        </a:rPr>
                                        <m:t>4</m:t>
                                      </m:r>
                                      <m:r>
                                        <a:rPr lang="pt-BR">
                                          <a:latin typeface="Cambria Math" panose="02040503050406030204" pitchFamily="18" charset="0"/>
                                        </a:rPr>
                                        <m:t>𝜋𝜌</m:t>
                                      </m:r>
                                    </m:den>
                                  </m:f>
                                </m:e>
                              </m:d>
                            </m:e>
                            <m:sup>
                              <m:f>
                                <m:fPr>
                                  <m:ctrlPr>
                                    <a:rPr lang="pt-BR" i="1">
                                      <a:latin typeface="Cambria Math" panose="02040503050406030204" pitchFamily="18" charset="0"/>
                                    </a:rPr>
                                  </m:ctrlPr>
                                </m:fPr>
                                <m:num>
                                  <m:r>
                                    <a:rPr lang="pt-BR">
                                      <a:latin typeface="Cambria Math" panose="02040503050406030204" pitchFamily="18" charset="0"/>
                                    </a:rPr>
                                    <m:t>2</m:t>
                                  </m:r>
                                </m:num>
                                <m:den>
                                  <m:r>
                                    <a:rPr lang="pt-BR">
                                      <a:latin typeface="Cambria Math" panose="02040503050406030204" pitchFamily="18" charset="0"/>
                                    </a:rPr>
                                    <m:t>3</m:t>
                                  </m:r>
                                </m:den>
                              </m:f>
                            </m:sup>
                          </m:sSup>
                        </m:den>
                      </m:f>
                    </m:oMath>
                  </m:oMathPara>
                </a14:m>
                <a:endParaRPr lang="pt-BR" dirty="0"/>
              </a:p>
            </p:txBody>
          </p:sp>
        </mc:Choice>
        <mc:Fallback xmlns="">
          <p:sp>
            <p:nvSpPr>
              <p:cNvPr id="66" name="CaixaDeTexto 65">
                <a:extLst>
                  <a:ext uri="{FF2B5EF4-FFF2-40B4-BE49-F238E27FC236}">
                    <a16:creationId xmlns:a16="http://schemas.microsoft.com/office/drawing/2014/main" id="{145AE336-17A4-4E34-9B06-4380D87D712D}"/>
                  </a:ext>
                </a:extLst>
              </p:cNvPr>
              <p:cNvSpPr txBox="1">
                <a:spLocks noRot="1" noChangeAspect="1" noMove="1" noResize="1" noEditPoints="1" noAdjustHandles="1" noChangeArrowheads="1" noChangeShapeType="1" noTextEdit="1"/>
              </p:cNvSpPr>
              <p:nvPr/>
            </p:nvSpPr>
            <p:spPr>
              <a:xfrm>
                <a:off x="7616533" y="4364176"/>
                <a:ext cx="2260788" cy="992131"/>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8" name="CaixaDeTexto 67">
                <a:extLst>
                  <a:ext uri="{FF2B5EF4-FFF2-40B4-BE49-F238E27FC236}">
                    <a16:creationId xmlns:a16="http://schemas.microsoft.com/office/drawing/2014/main" id="{E685E317-BD91-4C42-A1A1-1C9D3B56126B}"/>
                  </a:ext>
                </a:extLst>
              </p:cNvPr>
              <p:cNvSpPr txBox="1"/>
              <p:nvPr/>
            </p:nvSpPr>
            <p:spPr>
              <a:xfrm>
                <a:off x="9858474" y="4230121"/>
                <a:ext cx="2193149" cy="781689"/>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𝑇</m:t>
                          </m:r>
                        </m:e>
                        <m:sub>
                          <m:r>
                            <a:rPr lang="pt-BR">
                              <a:latin typeface="Cambria Math" panose="02040503050406030204" pitchFamily="18" charset="0"/>
                            </a:rPr>
                            <m:t>𝑖</m:t>
                          </m:r>
                        </m:sub>
                      </m:sSub>
                      <m:sSubSup>
                        <m:sSubSupPr>
                          <m:ctrlPr>
                            <a:rPr lang="pt-BR" i="1">
                              <a:latin typeface="Cambria Math" panose="02040503050406030204" pitchFamily="18" charset="0"/>
                            </a:rPr>
                          </m:ctrlPr>
                        </m:sSubSupPr>
                        <m:e>
                          <m:r>
                            <a:rPr lang="pt-BR">
                              <a:latin typeface="Cambria Math" panose="02040503050406030204" pitchFamily="18" charset="0"/>
                            </a:rPr>
                            <m:t>𝑅</m:t>
                          </m:r>
                        </m:e>
                        <m:sub>
                          <m:r>
                            <a:rPr lang="pt-BR">
                              <a:latin typeface="Cambria Math" panose="02040503050406030204" pitchFamily="18" charset="0"/>
                            </a:rPr>
                            <m:t>𝑇</m:t>
                          </m:r>
                        </m:sub>
                        <m:sup>
                          <m:r>
                            <a:rPr lang="pt-BR">
                              <a:latin typeface="Cambria Math" panose="02040503050406030204" pitchFamily="18" charset="0"/>
                            </a:rPr>
                            <m:t>2</m:t>
                          </m:r>
                        </m:sup>
                      </m:sSubSup>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4</m:t>
                                  </m:r>
                                  <m:r>
                                    <a:rPr lang="pt-BR">
                                      <a:latin typeface="Cambria Math" panose="02040503050406030204" pitchFamily="18" charset="0"/>
                                    </a:rPr>
                                    <m:t>𝜋𝜌</m:t>
                                  </m:r>
                                </m:num>
                                <m:den>
                                  <m:r>
                                    <a:rPr lang="pt-BR">
                                      <a:latin typeface="Cambria Math" panose="02040503050406030204" pitchFamily="18" charset="0"/>
                                    </a:rPr>
                                    <m:t>3×0,55</m:t>
                                  </m:r>
                                  <m:sSub>
                                    <m:sSubPr>
                                      <m:ctrlPr>
                                        <a:rPr lang="pt-BR" i="1">
                                          <a:latin typeface="Cambria Math" panose="02040503050406030204" pitchFamily="18" charset="0"/>
                                        </a:rPr>
                                      </m:ctrlPr>
                                    </m:sSubPr>
                                    <m:e>
                                      <m:r>
                                        <a:rPr lang="pt-BR">
                                          <a:latin typeface="Cambria Math" panose="02040503050406030204" pitchFamily="18" charset="0"/>
                                        </a:rPr>
                                        <m:t>𝑀</m:t>
                                      </m:r>
                                    </m:e>
                                    <m:sub>
                                      <m:r>
                                        <a:rPr lang="pt-BR">
                                          <a:latin typeface="Cambria Math" panose="02040503050406030204" pitchFamily="18" charset="0"/>
                                        </a:rPr>
                                        <m:t>⊙</m:t>
                                      </m:r>
                                    </m:sub>
                                  </m:sSub>
                                </m:den>
                              </m:f>
                            </m:e>
                          </m:d>
                        </m:e>
                        <m:sup>
                          <m:f>
                            <m:fPr>
                              <m:ctrlPr>
                                <a:rPr lang="pt-BR" i="1">
                                  <a:latin typeface="Cambria Math" panose="02040503050406030204" pitchFamily="18" charset="0"/>
                                </a:rPr>
                              </m:ctrlPr>
                            </m:fPr>
                            <m:num>
                              <m:r>
                                <a:rPr lang="pt-BR">
                                  <a:latin typeface="Cambria Math" panose="02040503050406030204" pitchFamily="18" charset="0"/>
                                </a:rPr>
                                <m:t>2</m:t>
                              </m:r>
                            </m:num>
                            <m:den>
                              <m:r>
                                <a:rPr lang="pt-BR">
                                  <a:latin typeface="Cambria Math" panose="02040503050406030204" pitchFamily="18" charset="0"/>
                                </a:rPr>
                                <m:t>3</m:t>
                              </m:r>
                            </m:den>
                          </m:f>
                        </m:sup>
                      </m:sSup>
                    </m:oMath>
                  </m:oMathPara>
                </a14:m>
                <a:endParaRPr lang="pt-BR" dirty="0"/>
              </a:p>
            </p:txBody>
          </p:sp>
        </mc:Choice>
        <mc:Fallback xmlns="">
          <p:sp>
            <p:nvSpPr>
              <p:cNvPr id="68" name="CaixaDeTexto 67">
                <a:extLst>
                  <a:ext uri="{FF2B5EF4-FFF2-40B4-BE49-F238E27FC236}">
                    <a16:creationId xmlns:a16="http://schemas.microsoft.com/office/drawing/2014/main" id="{E685E317-BD91-4C42-A1A1-1C9D3B56126B}"/>
                  </a:ext>
                </a:extLst>
              </p:cNvPr>
              <p:cNvSpPr txBox="1">
                <a:spLocks noRot="1" noChangeAspect="1" noMove="1" noResize="1" noEditPoints="1" noAdjustHandles="1" noChangeArrowheads="1" noChangeShapeType="1" noTextEdit="1"/>
              </p:cNvSpPr>
              <p:nvPr/>
            </p:nvSpPr>
            <p:spPr>
              <a:xfrm>
                <a:off x="9858474" y="4230121"/>
                <a:ext cx="2193149" cy="781689"/>
              </a:xfrm>
              <a:prstGeom prst="rect">
                <a:avLst/>
              </a:prstGeom>
              <a:blipFill>
                <a:blip r:embed="rId14"/>
                <a:stretch>
                  <a:fillRect/>
                </a:stretch>
              </a:blipFill>
            </p:spPr>
            <p:txBody>
              <a:bodyPr/>
              <a:lstStyle/>
              <a:p>
                <a:r>
                  <a:rPr lang="pt-BR">
                    <a:noFill/>
                  </a:rPr>
                  <a:t> </a:t>
                </a:r>
              </a:p>
            </p:txBody>
          </p:sp>
        </mc:Fallback>
      </mc:AlternateContent>
      <p:sp>
        <p:nvSpPr>
          <p:cNvPr id="69" name="Seta: para a Direita 68">
            <a:extLst>
              <a:ext uri="{FF2B5EF4-FFF2-40B4-BE49-F238E27FC236}">
                <a16:creationId xmlns:a16="http://schemas.microsoft.com/office/drawing/2014/main" id="{7FC7BF8C-FCC4-44D1-91A9-0A2FA16064F5}"/>
              </a:ext>
            </a:extLst>
          </p:cNvPr>
          <p:cNvSpPr/>
          <p:nvPr/>
        </p:nvSpPr>
        <p:spPr>
          <a:xfrm>
            <a:off x="7107451" y="4635905"/>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1" name="Conector: Angulado 70">
            <a:extLst>
              <a:ext uri="{FF2B5EF4-FFF2-40B4-BE49-F238E27FC236}">
                <a16:creationId xmlns:a16="http://schemas.microsoft.com/office/drawing/2014/main" id="{216D8224-0633-4393-A1D8-B404C4B834D2}"/>
              </a:ext>
            </a:extLst>
          </p:cNvPr>
          <p:cNvCxnSpPr>
            <a:cxnSpLocks/>
            <a:stCxn id="55" idx="3"/>
            <a:endCxn id="66" idx="0"/>
          </p:cNvCxnSpPr>
          <p:nvPr/>
        </p:nvCxnSpPr>
        <p:spPr>
          <a:xfrm flipH="1">
            <a:off x="8746927" y="3867288"/>
            <a:ext cx="2170574" cy="496888"/>
          </a:xfrm>
          <a:prstGeom prst="bentConnector4">
            <a:avLst>
              <a:gd name="adj1" fmla="val -10532"/>
              <a:gd name="adj2" fmla="val 8388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CaixaDeTexto 74">
                <a:extLst>
                  <a:ext uri="{FF2B5EF4-FFF2-40B4-BE49-F238E27FC236}">
                    <a16:creationId xmlns:a16="http://schemas.microsoft.com/office/drawing/2014/main" id="{A5BF836B-3685-43F4-87E4-0D74088EBAEF}"/>
                  </a:ext>
                </a:extLst>
              </p:cNvPr>
              <p:cNvSpPr txBox="1"/>
              <p:nvPr/>
            </p:nvSpPr>
            <p:spPr>
              <a:xfrm>
                <a:off x="7536860" y="5579735"/>
                <a:ext cx="3916209" cy="338554"/>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≅4,34×</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−2</m:t>
                          </m:r>
                        </m:sup>
                      </m:sSup>
                      <m:r>
                        <a:rPr lang="pt-BR">
                          <a:latin typeface="Cambria Math" panose="02040503050406030204" pitchFamily="18" charset="0"/>
                        </a:rPr>
                        <m:t>𝑑𝑖𝑎</m:t>
                      </m:r>
                      <m:r>
                        <a:rPr lang="pt-BR">
                          <a:latin typeface="Cambria Math" panose="02040503050406030204" pitchFamily="18" charset="0"/>
                        </a:rPr>
                        <m:t>≅62,5 </m:t>
                      </m:r>
                      <m:r>
                        <a:rPr lang="pt-BR">
                          <a:latin typeface="Cambria Math" panose="02040503050406030204" pitchFamily="18" charset="0"/>
                        </a:rPr>
                        <m:t>𝑚𝑖𝑛</m:t>
                      </m:r>
                      <m:r>
                        <a:rPr lang="pt-BR">
                          <a:latin typeface="Cambria Math" panose="02040503050406030204" pitchFamily="18" charset="0"/>
                        </a:rPr>
                        <m:t>≈63 </m:t>
                      </m:r>
                      <m:r>
                        <a:rPr lang="pt-BR">
                          <a:latin typeface="Cambria Math" panose="02040503050406030204" pitchFamily="18" charset="0"/>
                        </a:rPr>
                        <m:t>𝑚𝑖𝑛</m:t>
                      </m:r>
                    </m:oMath>
                  </m:oMathPara>
                </a14:m>
                <a:endParaRPr lang="pt-BR" dirty="0"/>
              </a:p>
            </p:txBody>
          </p:sp>
        </mc:Choice>
        <mc:Fallback xmlns="">
          <p:sp>
            <p:nvSpPr>
              <p:cNvPr id="75" name="CaixaDeTexto 74">
                <a:extLst>
                  <a:ext uri="{FF2B5EF4-FFF2-40B4-BE49-F238E27FC236}">
                    <a16:creationId xmlns:a16="http://schemas.microsoft.com/office/drawing/2014/main" id="{A5BF836B-3685-43F4-87E4-0D74088EBAEF}"/>
                  </a:ext>
                </a:extLst>
              </p:cNvPr>
              <p:cNvSpPr txBox="1">
                <a:spLocks noRot="1" noChangeAspect="1" noMove="1" noResize="1" noEditPoints="1" noAdjustHandles="1" noChangeArrowheads="1" noChangeShapeType="1" noTextEdit="1"/>
              </p:cNvSpPr>
              <p:nvPr/>
            </p:nvSpPr>
            <p:spPr>
              <a:xfrm>
                <a:off x="7536860" y="5579735"/>
                <a:ext cx="3916209" cy="338554"/>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7" name="CaixaDeTexto 76">
                <a:extLst>
                  <a:ext uri="{FF2B5EF4-FFF2-40B4-BE49-F238E27FC236}">
                    <a16:creationId xmlns:a16="http://schemas.microsoft.com/office/drawing/2014/main" id="{39BFE8CA-763C-4FA6-A5E6-3719ABD11157}"/>
                  </a:ext>
                </a:extLst>
              </p:cNvPr>
              <p:cNvSpPr txBox="1"/>
              <p:nvPr/>
            </p:nvSpPr>
            <p:spPr>
              <a:xfrm>
                <a:off x="3503004" y="5283754"/>
                <a:ext cx="4246605" cy="790216"/>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=8×</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a:latin typeface="Cambria Math" panose="02040503050406030204" pitchFamily="18" charset="0"/>
                                </a:rPr>
                                <m:t>8,5×</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6</m:t>
                                  </m:r>
                                </m:sup>
                              </m:sSup>
                            </m:e>
                          </m:d>
                        </m:e>
                        <m:sup>
                          <m:r>
                            <a:rPr lang="pt-BR">
                              <a:latin typeface="Cambria Math" panose="02040503050406030204" pitchFamily="18" charset="0"/>
                            </a:rPr>
                            <m:t>2</m:t>
                          </m:r>
                        </m:sup>
                      </m:sSup>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4×</m:t>
                                  </m:r>
                                  <m:r>
                                    <a:rPr lang="pt-BR">
                                      <a:latin typeface="Cambria Math" panose="02040503050406030204" pitchFamily="18" charset="0"/>
                                    </a:rPr>
                                    <m:t>𝜋</m:t>
                                  </m:r>
                                  <m:r>
                                    <a:rPr lang="pt-BR">
                                      <a:latin typeface="Cambria Math" panose="02040503050406030204" pitchFamily="18" charset="0"/>
                                    </a:rPr>
                                    <m:t>×1,7×</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5</m:t>
                                      </m:r>
                                    </m:sup>
                                  </m:sSup>
                                </m:num>
                                <m:den>
                                  <m:r>
                                    <a:rPr lang="pt-BR">
                                      <a:latin typeface="Cambria Math" panose="02040503050406030204" pitchFamily="18" charset="0"/>
                                    </a:rPr>
                                    <m:t>3×0,55×1,99×</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30</m:t>
                                      </m:r>
                                    </m:sup>
                                  </m:sSup>
                                </m:den>
                              </m:f>
                            </m:e>
                          </m:d>
                        </m:e>
                        <m:sup>
                          <m:f>
                            <m:fPr>
                              <m:ctrlPr>
                                <a:rPr lang="pt-BR" i="1">
                                  <a:latin typeface="Cambria Math" panose="02040503050406030204" pitchFamily="18" charset="0"/>
                                </a:rPr>
                              </m:ctrlPr>
                            </m:fPr>
                            <m:num>
                              <m:r>
                                <a:rPr lang="pt-BR">
                                  <a:latin typeface="Cambria Math" panose="02040503050406030204" pitchFamily="18" charset="0"/>
                                </a:rPr>
                                <m:t>2</m:t>
                              </m:r>
                            </m:num>
                            <m:den>
                              <m:r>
                                <a:rPr lang="pt-BR">
                                  <a:latin typeface="Cambria Math" panose="02040503050406030204" pitchFamily="18" charset="0"/>
                                </a:rPr>
                                <m:t>3</m:t>
                              </m:r>
                            </m:den>
                          </m:f>
                        </m:sup>
                      </m:sSup>
                    </m:oMath>
                  </m:oMathPara>
                </a14:m>
                <a:endParaRPr lang="pt-BR" dirty="0"/>
              </a:p>
            </p:txBody>
          </p:sp>
        </mc:Choice>
        <mc:Fallback xmlns="">
          <p:sp>
            <p:nvSpPr>
              <p:cNvPr id="77" name="CaixaDeTexto 76">
                <a:extLst>
                  <a:ext uri="{FF2B5EF4-FFF2-40B4-BE49-F238E27FC236}">
                    <a16:creationId xmlns:a16="http://schemas.microsoft.com/office/drawing/2014/main" id="{39BFE8CA-763C-4FA6-A5E6-3719ABD11157}"/>
                  </a:ext>
                </a:extLst>
              </p:cNvPr>
              <p:cNvSpPr txBox="1">
                <a:spLocks noRot="1" noChangeAspect="1" noMove="1" noResize="1" noEditPoints="1" noAdjustHandles="1" noChangeArrowheads="1" noChangeShapeType="1" noTextEdit="1"/>
              </p:cNvSpPr>
              <p:nvPr/>
            </p:nvSpPr>
            <p:spPr>
              <a:xfrm>
                <a:off x="3503004" y="5283754"/>
                <a:ext cx="4246605" cy="790216"/>
              </a:xfrm>
              <a:prstGeom prst="rect">
                <a:avLst/>
              </a:prstGeom>
              <a:blipFill>
                <a:blip r:embed="rId16"/>
                <a:stretch>
                  <a:fillRect/>
                </a:stretch>
              </a:blipFill>
            </p:spPr>
            <p:txBody>
              <a:bodyPr/>
              <a:lstStyle/>
              <a:p>
                <a:r>
                  <a:rPr lang="pt-BR">
                    <a:noFill/>
                  </a:rPr>
                  <a:t> </a:t>
                </a:r>
              </a:p>
            </p:txBody>
          </p:sp>
        </mc:Fallback>
      </mc:AlternateContent>
      <p:grpSp>
        <p:nvGrpSpPr>
          <p:cNvPr id="78" name="Agrupar 77">
            <a:extLst>
              <a:ext uri="{FF2B5EF4-FFF2-40B4-BE49-F238E27FC236}">
                <a16:creationId xmlns:a16="http://schemas.microsoft.com/office/drawing/2014/main" id="{45A77ABE-4FEE-4678-AECB-D54925E94840}"/>
              </a:ext>
            </a:extLst>
          </p:cNvPr>
          <p:cNvGrpSpPr/>
          <p:nvPr/>
        </p:nvGrpSpPr>
        <p:grpSpPr>
          <a:xfrm>
            <a:off x="79762" y="2341299"/>
            <a:ext cx="264405" cy="308472"/>
            <a:chOff x="4968607" y="1564395"/>
            <a:chExt cx="264405" cy="308472"/>
          </a:xfrm>
        </p:grpSpPr>
        <p:cxnSp>
          <p:nvCxnSpPr>
            <p:cNvPr id="79" name="Conector reto 78">
              <a:extLst>
                <a:ext uri="{FF2B5EF4-FFF2-40B4-BE49-F238E27FC236}">
                  <a16:creationId xmlns:a16="http://schemas.microsoft.com/office/drawing/2014/main" id="{DFD2D374-5611-4B73-8C03-524EF0D79B09}"/>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0" name="Conector reto 79">
              <a:extLst>
                <a:ext uri="{FF2B5EF4-FFF2-40B4-BE49-F238E27FC236}">
                  <a16:creationId xmlns:a16="http://schemas.microsoft.com/office/drawing/2014/main" id="{869C8E00-CD00-499B-A65D-60AD4B151C0B}"/>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81" name="Retângulo 80">
            <a:extLst>
              <a:ext uri="{FF2B5EF4-FFF2-40B4-BE49-F238E27FC236}">
                <a16:creationId xmlns:a16="http://schemas.microsoft.com/office/drawing/2014/main" id="{96DF4D5C-1D2C-4275-98BB-D4D741ED3C77}"/>
              </a:ext>
            </a:extLst>
          </p:cNvPr>
          <p:cNvSpPr/>
          <p:nvPr/>
        </p:nvSpPr>
        <p:spPr>
          <a:xfrm>
            <a:off x="10326979" y="5472526"/>
            <a:ext cx="1120215" cy="552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CaixaDeTexto 82">
            <a:extLst>
              <a:ext uri="{FF2B5EF4-FFF2-40B4-BE49-F238E27FC236}">
                <a16:creationId xmlns:a16="http://schemas.microsoft.com/office/drawing/2014/main" id="{C9BC8777-8379-4763-AAFF-79B3859A8164}"/>
              </a:ext>
            </a:extLst>
          </p:cNvPr>
          <p:cNvSpPr txBox="1"/>
          <p:nvPr/>
        </p:nvSpPr>
        <p:spPr>
          <a:xfrm>
            <a:off x="10125224" y="6025498"/>
            <a:ext cx="1659648"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Resposta: a) 63 min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53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heel(1)">
                                      <p:cBhvr>
                                        <p:cTn id="87" dur="2000"/>
                                        <p:tgtEl>
                                          <p:spTgt spid="81"/>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9" grpId="0"/>
      <p:bldP spid="41" grpId="0"/>
      <p:bldP spid="43" grpId="0"/>
      <p:bldP spid="45" grpId="0" animBg="1"/>
      <p:bldP spid="48" grpId="0" animBg="1"/>
      <p:bldP spid="50" grpId="0" animBg="1"/>
      <p:bldP spid="52" grpId="0"/>
      <p:bldP spid="55" grpId="0"/>
      <p:bldP spid="57" grpId="0" animBg="1"/>
      <p:bldP spid="58" grpId="0"/>
      <p:bldP spid="59" grpId="0"/>
      <p:bldP spid="61" grpId="0"/>
      <p:bldP spid="62" grpId="0" animBg="1"/>
      <p:bldP spid="64" grpId="0"/>
      <p:bldP spid="66" grpId="0"/>
      <p:bldP spid="68" grpId="0"/>
      <p:bldP spid="69" grpId="0" animBg="1"/>
      <p:bldP spid="75" grpId="0"/>
      <p:bldP spid="77" grpId="0"/>
      <p:bldP spid="81" grpId="0" animBg="1"/>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61934" y="95652"/>
                <a:ext cx="9177275" cy="33333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 Uma lente gravitacional é formada devido a uma distorção no espaço-tempo causada pela presença de um corpo muito massivo entre um objeto e um observador. As lentes gravitacionais foram previstas na teoria da relatividade geral de Albert Einstein antes de serem observadas pelos modernos telescópios.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um raio de luz de um objeto muito distante passa a uma distância </a:t>
                </a:r>
                <a:r>
                  <a:rPr lang="pt-B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bem próxima a uma grande massa </a:t>
                </a:r>
                <a:r>
                  <a:rPr lang="pt-B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este raio será desviado por um valor </a:t>
                </a:r>
                <a:r>
                  <a:rPr lang="pt-B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φ</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desvio pode ser calculado através da seguinte equação: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𝜙</m:t>
                      </m:r>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𝐺𝑀</m:t>
                          </m:r>
                        </m:num>
                        <m:den>
                          <m:sSup>
                            <m:sSupPr>
                              <m:ctrlP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e>
                            <m:sup>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onde G é a Constante Gravitacional Universal e c, a velocidade da luz.</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substituirmos M e R pela massa e o raio do Sol, então </a:t>
                </a:r>
                <a:r>
                  <a:rPr lang="pt-B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φ</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tem o valor de 1,75" (segundos de arco). Isso significa que a luz de uma estrela passando pela borda do disco solar será curvada de tal forma que a estrela parecerá estar deslocada para fora do centro do disco solar de 1,75".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3">
                <a:extLst>
                  <a:ext uri="{FF2B5EF4-FFF2-40B4-BE49-F238E27FC236}">
                    <a16:creationId xmlns:a16="http://schemas.microsoft.com/office/drawing/2014/main" id="{932774F9-0B67-4490-B0A9-BE4390FB9EDE}"/>
                  </a:ext>
                </a:extLst>
              </p:cNvPr>
              <p:cNvSpPr>
                <a:spLocks noRot="1" noChangeAspect="1" noMove="1" noResize="1" noEditPoints="1" noAdjustHandles="1" noChangeArrowheads="1" noChangeShapeType="1" noTextEdit="1"/>
              </p:cNvSpPr>
              <p:nvPr/>
            </p:nvSpPr>
            <p:spPr bwMode="auto">
              <a:xfrm>
                <a:off x="161934" y="95652"/>
                <a:ext cx="9177275" cy="3333348"/>
              </a:xfrm>
              <a:prstGeom prst="rect">
                <a:avLst/>
              </a:prstGeom>
              <a:blipFill>
                <a:blip r:embed="rId2"/>
                <a:stretch>
                  <a:fillRect l="-199" r="-199" b="-14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pic>
        <p:nvPicPr>
          <p:cNvPr id="34" name="Imagem 33">
            <a:extLst>
              <a:ext uri="{FF2B5EF4-FFF2-40B4-BE49-F238E27FC236}">
                <a16:creationId xmlns:a16="http://schemas.microsoft.com/office/drawing/2014/main" id="{BC99072B-0A19-42C4-B055-A5D3FC125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356" y="2199213"/>
            <a:ext cx="2667710" cy="1756338"/>
          </a:xfrm>
          <a:prstGeom prst="rect">
            <a:avLst/>
          </a:prstGeom>
        </p:spPr>
      </p:pic>
      <p:sp>
        <p:nvSpPr>
          <p:cNvPr id="36" name="CaixaDeTexto 35">
            <a:extLst>
              <a:ext uri="{FF2B5EF4-FFF2-40B4-BE49-F238E27FC236}">
                <a16:creationId xmlns:a16="http://schemas.microsoft.com/office/drawing/2014/main" id="{7C172909-17A3-4757-B5DB-A7E594A5A589}"/>
              </a:ext>
            </a:extLst>
          </p:cNvPr>
          <p:cNvSpPr txBox="1"/>
          <p:nvPr/>
        </p:nvSpPr>
        <p:spPr>
          <a:xfrm>
            <a:off x="161934" y="3429000"/>
            <a:ext cx="9064913" cy="2462662"/>
          </a:xfrm>
          <a:prstGeom prst="rect">
            <a:avLst/>
          </a:prstGeom>
          <a:noFill/>
        </p:spPr>
        <p:txBody>
          <a:bodyPr wrap="square">
            <a:spAutoFit/>
          </a:body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 claro que não podemos ver estrelas na borda do disco solar em circunstâncias normais. Essas estrelas, entretanto, podem se tornar visíveis no momento do eclipse solar total. Comparando suas posições ao redor do Sol eclipsado com suas posições usuais, pode-se determinar este desvio. O astrofísico britânico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Eddington</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(1882-1944) e seus colegas realizaram este teste durante um eclipse em 1919 visível em Sobral/CE, e anunciaram a descoberta da curvatura da luz em conformidade com a relatividade geral de Einstein.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Considere uma Anã Branca com a mesma massa do Sol e metade do tamanho da Terra. Assinale a opção que traz a distância focal aproximada desta lente gravitacional formada por este objeto compacto.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Dados:	Raio da Terra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Terra</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6.400 km; Massa do Sol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1,99 </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kg;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Constante gravitacional G = 6,67</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kg</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CaixaDeTexto 37">
            <a:extLst>
              <a:ext uri="{FF2B5EF4-FFF2-40B4-BE49-F238E27FC236}">
                <a16:creationId xmlns:a16="http://schemas.microsoft.com/office/drawing/2014/main" id="{C6ECA12A-21B7-4A22-BED7-8527EEF47D62}"/>
              </a:ext>
            </a:extLst>
          </p:cNvPr>
          <p:cNvSpPr txBox="1"/>
          <p:nvPr/>
        </p:nvSpPr>
        <p:spPr>
          <a:xfrm>
            <a:off x="7182050" y="5069129"/>
            <a:ext cx="1913823"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 2 milhões de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b) 200 mil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c) 4 milhões de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d) 1 milhão de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e) 500 mil km</a:t>
            </a:r>
          </a:p>
        </p:txBody>
      </p:sp>
    </p:spTree>
    <p:extLst>
      <p:ext uri="{BB962C8B-B14F-4D97-AF65-F5344CB8AC3E}">
        <p14:creationId xmlns:p14="http://schemas.microsoft.com/office/powerpoint/2010/main" val="2112237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17326" y="76342"/>
                <a:ext cx="9177275" cy="24094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 Continuação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𝜙</m:t>
                      </m:r>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𝐺𝑀</m:t>
                          </m:r>
                        </m:num>
                        <m:den>
                          <m:sSup>
                            <m:sSupPr>
                              <m:ctrlP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e>
                            <m:sup>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pt-BR"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onde G é a Constante Gravitacional Universal e c, a velocidade da luz.</a:t>
                </a: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Considere uma Anã Branca com a mesma massa do Sol e metade do tamanho da Terra. Assinale a opção que traz a distância focal aproximada desta lente gravitacional formada por este objeto compacto.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Dados:	Raio da Terra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Terra</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6.400 km; Massa do Sol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1,99 </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kg;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Constante gravitacional G = 6,67</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kg</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3">
                <a:extLst>
                  <a:ext uri="{FF2B5EF4-FFF2-40B4-BE49-F238E27FC236}">
                    <a16:creationId xmlns:a16="http://schemas.microsoft.com/office/drawing/2014/main" id="{932774F9-0B67-4490-B0A9-BE4390FB9EDE}"/>
                  </a:ext>
                </a:extLst>
              </p:cNvPr>
              <p:cNvSpPr>
                <a:spLocks noRot="1" noChangeAspect="1" noMove="1" noResize="1" noEditPoints="1" noAdjustHandles="1" noChangeArrowheads="1" noChangeShapeType="1" noTextEdit="1"/>
              </p:cNvSpPr>
              <p:nvPr/>
            </p:nvSpPr>
            <p:spPr bwMode="auto">
              <a:xfrm>
                <a:off x="117326" y="76342"/>
                <a:ext cx="9177275" cy="2409442"/>
              </a:xfrm>
              <a:prstGeom prst="rect">
                <a:avLst/>
              </a:prstGeom>
              <a:blipFill>
                <a:blip r:embed="rId2"/>
                <a:stretch>
                  <a:fillRect l="-199" r="-133" b="-22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sp>
        <p:nvSpPr>
          <p:cNvPr id="38" name="CaixaDeTexto 37">
            <a:extLst>
              <a:ext uri="{FF2B5EF4-FFF2-40B4-BE49-F238E27FC236}">
                <a16:creationId xmlns:a16="http://schemas.microsoft.com/office/drawing/2014/main" id="{C6ECA12A-21B7-4A22-BED7-8527EEF47D62}"/>
              </a:ext>
            </a:extLst>
          </p:cNvPr>
          <p:cNvSpPr txBox="1"/>
          <p:nvPr/>
        </p:nvSpPr>
        <p:spPr>
          <a:xfrm>
            <a:off x="117326" y="2606467"/>
            <a:ext cx="1913823"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 2 milhões de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b) 200 mil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c) 4 milhões de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d) 1 milhão de km</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e) 500 mil km</a:t>
            </a:r>
          </a:p>
        </p:txBody>
      </p:sp>
      <p:sp>
        <p:nvSpPr>
          <p:cNvPr id="7" name="CaixaDeTexto 6">
            <a:extLst>
              <a:ext uri="{FF2B5EF4-FFF2-40B4-BE49-F238E27FC236}">
                <a16:creationId xmlns:a16="http://schemas.microsoft.com/office/drawing/2014/main" id="{CB033265-F009-48CF-8F00-EAD3D4194D89}"/>
              </a:ext>
            </a:extLst>
          </p:cNvPr>
          <p:cNvSpPr txBox="1"/>
          <p:nvPr/>
        </p:nvSpPr>
        <p:spPr>
          <a:xfrm>
            <a:off x="1787893" y="2606467"/>
            <a:ext cx="3891012"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Substituindo-se os valores na fórmula dada, temos: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B8DDBF11-9531-415D-ADEA-87BBFC082AE7}"/>
                  </a:ext>
                </a:extLst>
              </p:cNvPr>
              <p:cNvSpPr txBox="1"/>
              <p:nvPr/>
            </p:nvSpPr>
            <p:spPr>
              <a:xfrm>
                <a:off x="5953323" y="3126674"/>
                <a:ext cx="21973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0" smtClean="0">
                          <a:solidFill>
                            <a:srgbClr val="FF0000"/>
                          </a:solidFill>
                          <a:latin typeface="Cambria Math" panose="02040503050406030204" pitchFamily="18" charset="0"/>
                        </a:rPr>
                        <m:t>≅1,84×</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−3</m:t>
                          </m:r>
                        </m:sup>
                      </m:sSup>
                      <m:r>
                        <a:rPr lang="pt-BR" sz="1400" i="0">
                          <a:solidFill>
                            <a:srgbClr val="FF0000"/>
                          </a:solidFill>
                          <a:latin typeface="Cambria Math" panose="02040503050406030204" pitchFamily="18" charset="0"/>
                        </a:rPr>
                        <m:t> </m:t>
                      </m:r>
                      <m:r>
                        <a:rPr lang="pt-BR" sz="1400" i="1">
                          <a:solidFill>
                            <a:srgbClr val="FF0000"/>
                          </a:solidFill>
                          <a:latin typeface="Cambria Math" panose="02040503050406030204" pitchFamily="18" charset="0"/>
                        </a:rPr>
                        <m:t>𝑟𝑎𝑑𝑖𝑎𝑛𝑜𝑠</m:t>
                      </m:r>
                    </m:oMath>
                  </m:oMathPara>
                </a14:m>
                <a:endParaRPr lang="pt-BR" sz="1400" dirty="0">
                  <a:solidFill>
                    <a:srgbClr val="FF0000"/>
                  </a:solidFill>
                </a:endParaRPr>
              </a:p>
            </p:txBody>
          </p:sp>
        </mc:Choice>
        <mc:Fallback xmlns="">
          <p:sp>
            <p:nvSpPr>
              <p:cNvPr id="9" name="CaixaDeTexto 8">
                <a:extLst>
                  <a:ext uri="{FF2B5EF4-FFF2-40B4-BE49-F238E27FC236}">
                    <a16:creationId xmlns:a16="http://schemas.microsoft.com/office/drawing/2014/main" id="{B8DDBF11-9531-415D-ADEA-87BBFC082AE7}"/>
                  </a:ext>
                </a:extLst>
              </p:cNvPr>
              <p:cNvSpPr txBox="1">
                <a:spLocks noRot="1" noChangeAspect="1" noMove="1" noResize="1" noEditPoints="1" noAdjustHandles="1" noChangeArrowheads="1" noChangeShapeType="1" noTextEdit="1"/>
              </p:cNvSpPr>
              <p:nvPr/>
            </p:nvSpPr>
            <p:spPr>
              <a:xfrm>
                <a:off x="5953323" y="3126674"/>
                <a:ext cx="2197367" cy="307777"/>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C6D31D48-62BB-478A-B060-A9DFD2DEA388}"/>
                  </a:ext>
                </a:extLst>
              </p:cNvPr>
              <p:cNvSpPr txBox="1"/>
              <p:nvPr/>
            </p:nvSpPr>
            <p:spPr>
              <a:xfrm>
                <a:off x="2992667" y="3000382"/>
                <a:ext cx="2829827" cy="5550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latin typeface="Cambria Math" panose="02040503050406030204" pitchFamily="18" charset="0"/>
                        </a:rPr>
                        <m:t>𝜙</m:t>
                      </m:r>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4</m:t>
                          </m:r>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6,67×</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−11</m:t>
                                  </m:r>
                                </m:sup>
                              </m:sSup>
                            </m:e>
                          </m:d>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1,99×</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30</m:t>
                                  </m:r>
                                </m:sup>
                              </m:sSup>
                            </m:e>
                          </m:d>
                        </m:num>
                        <m:den>
                          <m:sSup>
                            <m:sSupPr>
                              <m:ctrlPr>
                                <a:rPr lang="pt-BR" sz="1400" i="1">
                                  <a:solidFill>
                                    <a:srgbClr val="FF0000"/>
                                  </a:solidFill>
                                  <a:latin typeface="Cambria Math" panose="02040503050406030204" pitchFamily="18" charset="0"/>
                                </a:rPr>
                              </m:ctrlPr>
                            </m:sSupPr>
                            <m:e>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3,00×</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8</m:t>
                                      </m:r>
                                    </m:sup>
                                  </m:sSup>
                                </m:e>
                              </m:d>
                            </m:e>
                            <m:sup>
                              <m:r>
                                <a:rPr lang="pt-BR" sz="1400" i="0">
                                  <a:solidFill>
                                    <a:srgbClr val="FF0000"/>
                                  </a:solidFill>
                                  <a:latin typeface="Cambria Math" panose="02040503050406030204" pitchFamily="18" charset="0"/>
                                </a:rPr>
                                <m:t>2</m:t>
                              </m:r>
                            </m:sup>
                          </m:sSup>
                          <m:d>
                            <m:dPr>
                              <m:ctrlPr>
                                <a:rPr lang="pt-BR" sz="1400" i="1">
                                  <a:solidFill>
                                    <a:srgbClr val="FF0000"/>
                                  </a:solidFill>
                                  <a:latin typeface="Cambria Math" panose="02040503050406030204" pitchFamily="18" charset="0"/>
                                </a:rPr>
                              </m:ctrlPr>
                            </m:dPr>
                            <m:e>
                              <m:r>
                                <a:rPr lang="pt-BR" sz="1400" i="0">
                                  <a:solidFill>
                                    <a:srgbClr val="FF0000"/>
                                  </a:solidFill>
                                  <a:latin typeface="Cambria Math" panose="02040503050406030204" pitchFamily="18" charset="0"/>
                                </a:rPr>
                                <m:t>3,2×</m:t>
                              </m:r>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6</m:t>
                                  </m:r>
                                </m:sup>
                              </m:sSup>
                            </m:e>
                          </m:d>
                        </m:den>
                      </m:f>
                    </m:oMath>
                  </m:oMathPara>
                </a14:m>
                <a:endParaRPr lang="pt-BR" sz="1400" dirty="0">
                  <a:solidFill>
                    <a:srgbClr val="FF0000"/>
                  </a:solidFill>
                </a:endParaRPr>
              </a:p>
            </p:txBody>
          </p:sp>
        </mc:Choice>
        <mc:Fallback xmlns="">
          <p:sp>
            <p:nvSpPr>
              <p:cNvPr id="11" name="CaixaDeTexto 10">
                <a:extLst>
                  <a:ext uri="{FF2B5EF4-FFF2-40B4-BE49-F238E27FC236}">
                    <a16:creationId xmlns:a16="http://schemas.microsoft.com/office/drawing/2014/main" id="{C6D31D48-62BB-478A-B060-A9DFD2DEA388}"/>
                  </a:ext>
                </a:extLst>
              </p:cNvPr>
              <p:cNvSpPr txBox="1">
                <a:spLocks noRot="1" noChangeAspect="1" noMove="1" noResize="1" noEditPoints="1" noAdjustHandles="1" noChangeArrowheads="1" noChangeShapeType="1" noTextEdit="1"/>
              </p:cNvSpPr>
              <p:nvPr/>
            </p:nvSpPr>
            <p:spPr>
              <a:xfrm>
                <a:off x="2992667" y="3000382"/>
                <a:ext cx="2829827" cy="555024"/>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EC94691D-09A0-4B5D-8765-4DF198684BE5}"/>
                  </a:ext>
                </a:extLst>
              </p:cNvPr>
              <p:cNvSpPr txBox="1"/>
              <p:nvPr/>
            </p:nvSpPr>
            <p:spPr>
              <a:xfrm>
                <a:off x="5336103" y="3758977"/>
                <a:ext cx="1234440" cy="307777"/>
              </a:xfrm>
              <a:prstGeom prst="rect">
                <a:avLst/>
              </a:prstGeom>
              <a:noFill/>
            </p:spPr>
            <p:txBody>
              <a:bodyPr wrap="square">
                <a:spAutoFit/>
              </a:bodyPr>
              <a:lstStyle>
                <a:defPPr>
                  <a:defRPr lang="pt-BR"/>
                </a:defPPr>
                <a:lvl1pPr>
                  <a:defRPr sz="1400" i="0">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𝜙</m:t>
                      </m:r>
                      <m:r>
                        <a:rPr lang="pt-BR">
                          <a:latin typeface="Cambria Math" panose="02040503050406030204" pitchFamily="18" charset="0"/>
                        </a:rPr>
                        <m:t>≅0,11°</m:t>
                      </m:r>
                    </m:oMath>
                  </m:oMathPara>
                </a14:m>
                <a:endParaRPr lang="pt-BR" dirty="0"/>
              </a:p>
            </p:txBody>
          </p:sp>
        </mc:Choice>
        <mc:Fallback xmlns="">
          <p:sp>
            <p:nvSpPr>
              <p:cNvPr id="13" name="CaixaDeTexto 12">
                <a:extLst>
                  <a:ext uri="{FF2B5EF4-FFF2-40B4-BE49-F238E27FC236}">
                    <a16:creationId xmlns:a16="http://schemas.microsoft.com/office/drawing/2014/main" id="{EC94691D-09A0-4B5D-8765-4DF198684BE5}"/>
                  </a:ext>
                </a:extLst>
              </p:cNvPr>
              <p:cNvSpPr txBox="1">
                <a:spLocks noRot="1" noChangeAspect="1" noMove="1" noResize="1" noEditPoints="1" noAdjustHandles="1" noChangeArrowheads="1" noChangeShapeType="1" noTextEdit="1"/>
              </p:cNvSpPr>
              <p:nvPr/>
            </p:nvSpPr>
            <p:spPr>
              <a:xfrm>
                <a:off x="5336103" y="3758977"/>
                <a:ext cx="1234440" cy="307777"/>
              </a:xfrm>
              <a:prstGeom prst="rect">
                <a:avLst/>
              </a:prstGeom>
              <a:blipFill>
                <a:blip r:embed="rId5"/>
                <a:stretch>
                  <a:fillRect b="-1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1146190A-4502-40EF-B4C2-7F5F51D0580E}"/>
                  </a:ext>
                </a:extLst>
              </p:cNvPr>
              <p:cNvSpPr txBox="1"/>
              <p:nvPr/>
            </p:nvSpPr>
            <p:spPr>
              <a:xfrm>
                <a:off x="1528010" y="3651993"/>
                <a:ext cx="3356908" cy="521746"/>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180°</m:t>
                          </m:r>
                        </m:num>
                        <m:den>
                          <m:r>
                            <a:rPr lang="pt-BR">
                              <a:solidFill>
                                <a:srgbClr val="FF0000"/>
                              </a:solidFill>
                              <a:latin typeface="Cambria Math" panose="02040503050406030204" pitchFamily="18" charset="0"/>
                            </a:rPr>
                            <m:t>𝜋</m:t>
                          </m:r>
                          <m:r>
                            <a:rPr lang="pt-BR">
                              <a:solidFill>
                                <a:srgbClr val="FF0000"/>
                              </a:solidFill>
                              <a:latin typeface="Cambria Math" panose="02040503050406030204" pitchFamily="18" charset="0"/>
                            </a:rPr>
                            <m:t> </m:t>
                          </m:r>
                          <m:r>
                            <a:rPr lang="pt-BR">
                              <a:solidFill>
                                <a:srgbClr val="FF0000"/>
                              </a:solidFill>
                              <a:latin typeface="Cambria Math" panose="02040503050406030204" pitchFamily="18" charset="0"/>
                            </a:rPr>
                            <m:t>𝑟𝑎𝑑𝑖𝑎𝑛𝑜𝑠</m:t>
                          </m:r>
                        </m:den>
                      </m:f>
                      <m:r>
                        <a:rPr lang="pt-BR">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𝜙</m:t>
                          </m:r>
                        </m:num>
                        <m:den>
                          <m:r>
                            <a:rPr lang="pt-BR">
                              <a:solidFill>
                                <a:srgbClr val="FF0000"/>
                              </a:solidFill>
                              <a:latin typeface="Cambria Math" panose="02040503050406030204" pitchFamily="18" charset="0"/>
                            </a:rPr>
                            <m:t>1,84×</m:t>
                          </m:r>
                          <m:sSup>
                            <m:sSupPr>
                              <m:ctrlPr>
                                <a:rPr lang="pt-BR" i="1">
                                  <a:solidFill>
                                    <a:srgbClr val="FF0000"/>
                                  </a:solidFill>
                                  <a:latin typeface="Cambria Math" panose="02040503050406030204" pitchFamily="18" charset="0"/>
                                </a:rPr>
                              </m:ctrlPr>
                            </m:sSupPr>
                            <m:e>
                              <m:r>
                                <a:rPr lang="pt-BR">
                                  <a:solidFill>
                                    <a:srgbClr val="FF0000"/>
                                  </a:solidFill>
                                  <a:latin typeface="Cambria Math" panose="02040503050406030204" pitchFamily="18" charset="0"/>
                                </a:rPr>
                                <m:t>10</m:t>
                              </m:r>
                            </m:e>
                            <m:sup>
                              <m:r>
                                <a:rPr lang="pt-BR">
                                  <a:solidFill>
                                    <a:srgbClr val="FF0000"/>
                                  </a:solidFill>
                                  <a:latin typeface="Cambria Math" panose="02040503050406030204" pitchFamily="18" charset="0"/>
                                </a:rPr>
                                <m:t>−3</m:t>
                              </m:r>
                            </m:sup>
                          </m:sSup>
                          <m:r>
                            <a:rPr lang="pt-BR">
                              <a:solidFill>
                                <a:srgbClr val="FF0000"/>
                              </a:solidFill>
                              <a:latin typeface="Cambria Math" panose="02040503050406030204" pitchFamily="18" charset="0"/>
                            </a:rPr>
                            <m:t> </m:t>
                          </m:r>
                          <m:r>
                            <a:rPr lang="pt-BR">
                              <a:solidFill>
                                <a:srgbClr val="FF0000"/>
                              </a:solidFill>
                              <a:latin typeface="Cambria Math" panose="02040503050406030204" pitchFamily="18" charset="0"/>
                            </a:rPr>
                            <m:t>𝑟𝑎𝑑𝑖𝑎𝑛𝑜𝑠</m:t>
                          </m:r>
                        </m:den>
                      </m:f>
                    </m:oMath>
                  </m:oMathPara>
                </a14:m>
                <a:endParaRPr lang="pt-BR" dirty="0">
                  <a:solidFill>
                    <a:srgbClr val="FF0000"/>
                  </a:solidFill>
                </a:endParaRPr>
              </a:p>
            </p:txBody>
          </p:sp>
        </mc:Choice>
        <mc:Fallback xmlns="">
          <p:sp>
            <p:nvSpPr>
              <p:cNvPr id="15" name="CaixaDeTexto 14">
                <a:extLst>
                  <a:ext uri="{FF2B5EF4-FFF2-40B4-BE49-F238E27FC236}">
                    <a16:creationId xmlns:a16="http://schemas.microsoft.com/office/drawing/2014/main" id="{1146190A-4502-40EF-B4C2-7F5F51D0580E}"/>
                  </a:ext>
                </a:extLst>
              </p:cNvPr>
              <p:cNvSpPr txBox="1">
                <a:spLocks noRot="1" noChangeAspect="1" noMove="1" noResize="1" noEditPoints="1" noAdjustHandles="1" noChangeArrowheads="1" noChangeShapeType="1" noTextEdit="1"/>
              </p:cNvSpPr>
              <p:nvPr/>
            </p:nvSpPr>
            <p:spPr>
              <a:xfrm>
                <a:off x="1528010" y="3651993"/>
                <a:ext cx="3356908" cy="521746"/>
              </a:xfrm>
              <a:prstGeom prst="rect">
                <a:avLst/>
              </a:prstGeom>
              <a:blipFill>
                <a:blip r:embed="rId6"/>
                <a:stretch>
                  <a:fillRect/>
                </a:stretch>
              </a:blipFill>
            </p:spPr>
            <p:txBody>
              <a:bodyPr/>
              <a:lstStyle/>
              <a:p>
                <a:r>
                  <a:rPr lang="pt-BR">
                    <a:noFill/>
                  </a:rPr>
                  <a:t> </a:t>
                </a:r>
              </a:p>
            </p:txBody>
          </p:sp>
        </mc:Fallback>
      </mc:AlternateContent>
      <p:pic>
        <p:nvPicPr>
          <p:cNvPr id="16" name="Imagem 15">
            <a:extLst>
              <a:ext uri="{FF2B5EF4-FFF2-40B4-BE49-F238E27FC236}">
                <a16:creationId xmlns:a16="http://schemas.microsoft.com/office/drawing/2014/main" id="{700E9278-1C9D-4E59-AD5E-4CB1AC7005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7391" y="2606467"/>
            <a:ext cx="3599815" cy="2010410"/>
          </a:xfrm>
          <a:prstGeom prst="rect">
            <a:avLst/>
          </a:prstGeom>
        </p:spPr>
      </p:pic>
      <p:sp>
        <p:nvSpPr>
          <p:cNvPr id="17" name="Seta: para a Direita 16">
            <a:extLst>
              <a:ext uri="{FF2B5EF4-FFF2-40B4-BE49-F238E27FC236}">
                <a16:creationId xmlns:a16="http://schemas.microsoft.com/office/drawing/2014/main" id="{0FEE1EF0-993E-45D5-8E1D-0FB112092ABA}"/>
              </a:ext>
            </a:extLst>
          </p:cNvPr>
          <p:cNvSpPr/>
          <p:nvPr/>
        </p:nvSpPr>
        <p:spPr>
          <a:xfrm>
            <a:off x="4936053" y="3805650"/>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B5844D80-3F14-45E3-A2B9-9A6305283400}"/>
              </a:ext>
            </a:extLst>
          </p:cNvPr>
          <p:cNvSpPr txBox="1"/>
          <p:nvPr/>
        </p:nvSpPr>
        <p:spPr>
          <a:xfrm>
            <a:off x="163544" y="4352138"/>
            <a:ext cx="3234174"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pt-BR" dirty="0"/>
              <a:t>Vemos pela geometria do problema que:</a:t>
            </a:r>
          </a:p>
        </p:txBody>
      </p:sp>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D4CA0AC4-4C54-4814-B119-0C6606AFF913}"/>
                  </a:ext>
                </a:extLst>
              </p:cNvPr>
              <p:cNvSpPr txBox="1"/>
              <p:nvPr/>
            </p:nvSpPr>
            <p:spPr>
              <a:xfrm>
                <a:off x="3173427" y="4352138"/>
                <a:ext cx="3356908" cy="325025"/>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𝑓𝑜𝑐𝑎𝑙</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𝐴𝑛</m:t>
                          </m:r>
                          <m:r>
                            <a:rPr lang="pt-BR">
                              <a:latin typeface="Cambria Math" panose="02040503050406030204" pitchFamily="18" charset="0"/>
                            </a:rPr>
                            <m:t>ã </m:t>
                          </m:r>
                          <m:r>
                            <a:rPr lang="pt-BR">
                              <a:latin typeface="Cambria Math" panose="02040503050406030204" pitchFamily="18" charset="0"/>
                            </a:rPr>
                            <m:t>𝐵𝑟𝑎𝑛𝑐𝑎</m:t>
                          </m:r>
                        </m:sub>
                      </m:sSub>
                      <m:r>
                        <a:rPr lang="pt-BR">
                          <a:latin typeface="Cambria Math" panose="02040503050406030204" pitchFamily="18" charset="0"/>
                        </a:rPr>
                        <m:t>×</m:t>
                      </m:r>
                      <m:func>
                        <m:funcPr>
                          <m:ctrlPr>
                            <a:rPr lang="pt-BR" i="1">
                              <a:latin typeface="Cambria Math" panose="02040503050406030204" pitchFamily="18" charset="0"/>
                            </a:rPr>
                          </m:ctrlPr>
                        </m:funcPr>
                        <m:fName>
                          <m:r>
                            <m:rPr>
                              <m:sty m:val="p"/>
                            </m:rPr>
                            <a:rPr lang="pt-BR">
                              <a:latin typeface="Cambria Math" panose="02040503050406030204" pitchFamily="18" charset="0"/>
                            </a:rPr>
                            <m:t>tan</m:t>
                          </m:r>
                        </m:fName>
                        <m:e>
                          <m:d>
                            <m:dPr>
                              <m:ctrlPr>
                                <a:rPr lang="pt-BR" i="1">
                                  <a:latin typeface="Cambria Math" panose="02040503050406030204" pitchFamily="18" charset="0"/>
                                </a:rPr>
                              </m:ctrlPr>
                            </m:dPr>
                            <m:e>
                              <m:r>
                                <a:rPr lang="pt-BR">
                                  <a:latin typeface="Cambria Math" panose="02040503050406030204" pitchFamily="18" charset="0"/>
                                </a:rPr>
                                <m:t>90°−</m:t>
                              </m:r>
                              <m:r>
                                <a:rPr lang="pt-BR">
                                  <a:latin typeface="Cambria Math" panose="02040503050406030204" pitchFamily="18" charset="0"/>
                                </a:rPr>
                                <m:t>𝜙</m:t>
                              </m:r>
                            </m:e>
                          </m:d>
                        </m:e>
                      </m:func>
                    </m:oMath>
                  </m:oMathPara>
                </a14:m>
                <a:endParaRPr lang="pt-BR" dirty="0"/>
              </a:p>
            </p:txBody>
          </p:sp>
        </mc:Choice>
        <mc:Fallback xmlns="">
          <p:sp>
            <p:nvSpPr>
              <p:cNvPr id="21" name="CaixaDeTexto 20">
                <a:extLst>
                  <a:ext uri="{FF2B5EF4-FFF2-40B4-BE49-F238E27FC236}">
                    <a16:creationId xmlns:a16="http://schemas.microsoft.com/office/drawing/2014/main" id="{D4CA0AC4-4C54-4814-B119-0C6606AFF913}"/>
                  </a:ext>
                </a:extLst>
              </p:cNvPr>
              <p:cNvSpPr txBox="1">
                <a:spLocks noRot="1" noChangeAspect="1" noMove="1" noResize="1" noEditPoints="1" noAdjustHandles="1" noChangeArrowheads="1" noChangeShapeType="1" noTextEdit="1"/>
              </p:cNvSpPr>
              <p:nvPr/>
            </p:nvSpPr>
            <p:spPr>
              <a:xfrm>
                <a:off x="3173427" y="4352138"/>
                <a:ext cx="3356908" cy="325025"/>
              </a:xfrm>
              <a:prstGeom prst="rect">
                <a:avLst/>
              </a:prstGeom>
              <a:blipFill>
                <a:blip r:embed="rId8"/>
                <a:stretch>
                  <a:fillRect b="-3774"/>
                </a:stretch>
              </a:blipFill>
            </p:spPr>
            <p:txBody>
              <a:bodyPr/>
              <a:lstStyle/>
              <a:p>
                <a:r>
                  <a:rPr lang="pt-BR">
                    <a:noFill/>
                  </a:rPr>
                  <a:t> </a:t>
                </a:r>
              </a:p>
            </p:txBody>
          </p:sp>
        </mc:Fallback>
      </mc:AlternateContent>
      <p:cxnSp>
        <p:nvCxnSpPr>
          <p:cNvPr id="18" name="Conector reto 17">
            <a:extLst>
              <a:ext uri="{FF2B5EF4-FFF2-40B4-BE49-F238E27FC236}">
                <a16:creationId xmlns:a16="http://schemas.microsoft.com/office/drawing/2014/main" id="{343E5CC9-EEB1-44CE-B746-12F82DEDD8FE}"/>
              </a:ext>
            </a:extLst>
          </p:cNvPr>
          <p:cNvCxnSpPr/>
          <p:nvPr/>
        </p:nvCxnSpPr>
        <p:spPr>
          <a:xfrm>
            <a:off x="9578434" y="2762792"/>
            <a:ext cx="0" cy="8488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AB18459D-2063-4302-B6AF-9E7516BBFCCF}"/>
              </a:ext>
            </a:extLst>
          </p:cNvPr>
          <p:cNvCxnSpPr>
            <a:cxnSpLocks/>
          </p:cNvCxnSpPr>
          <p:nvPr/>
        </p:nvCxnSpPr>
        <p:spPr>
          <a:xfrm>
            <a:off x="9578434" y="3611672"/>
            <a:ext cx="2093009"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8026BE9F-E663-489A-9F1D-EC1A057DBC33}"/>
              </a:ext>
            </a:extLst>
          </p:cNvPr>
          <p:cNvCxnSpPr>
            <a:cxnSpLocks/>
          </p:cNvCxnSpPr>
          <p:nvPr/>
        </p:nvCxnSpPr>
        <p:spPr>
          <a:xfrm>
            <a:off x="9588707" y="2752518"/>
            <a:ext cx="2093010" cy="8488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Arco 25">
            <a:extLst>
              <a:ext uri="{FF2B5EF4-FFF2-40B4-BE49-F238E27FC236}">
                <a16:creationId xmlns:a16="http://schemas.microsoft.com/office/drawing/2014/main" id="{3096FFD9-F2E9-4AD2-85D6-90812E50B807}"/>
              </a:ext>
            </a:extLst>
          </p:cNvPr>
          <p:cNvSpPr/>
          <p:nvPr/>
        </p:nvSpPr>
        <p:spPr>
          <a:xfrm rot="12164043" flipH="1">
            <a:off x="9397676" y="2614851"/>
            <a:ext cx="662579" cy="666640"/>
          </a:xfrm>
          <a:prstGeom prst="arc">
            <a:avLst>
              <a:gd name="adj1" fmla="val 16200000"/>
              <a:gd name="adj2" fmla="val 1049641"/>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2" name="CaixaDeTexto 31">
            <a:extLst>
              <a:ext uri="{FF2B5EF4-FFF2-40B4-BE49-F238E27FC236}">
                <a16:creationId xmlns:a16="http://schemas.microsoft.com/office/drawing/2014/main" id="{06A4CAA7-6AD0-46E7-A8CC-2CBF550725E0}"/>
              </a:ext>
            </a:extLst>
          </p:cNvPr>
          <p:cNvSpPr txBox="1"/>
          <p:nvPr/>
        </p:nvSpPr>
        <p:spPr>
          <a:xfrm>
            <a:off x="155485" y="4778140"/>
            <a:ext cx="3009883"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pt-BR" dirty="0"/>
              <a:t>Substituindo-se os valores, temos:</a:t>
            </a:r>
          </a:p>
        </p:txBody>
      </p:sp>
      <mc:AlternateContent xmlns:mc="http://schemas.openxmlformats.org/markup-compatibility/2006" xmlns:a14="http://schemas.microsoft.com/office/drawing/2010/main">
        <mc:Choice Requires="a14">
          <p:sp>
            <p:nvSpPr>
              <p:cNvPr id="35" name="CaixaDeTexto 34">
                <a:extLst>
                  <a:ext uri="{FF2B5EF4-FFF2-40B4-BE49-F238E27FC236}">
                    <a16:creationId xmlns:a16="http://schemas.microsoft.com/office/drawing/2014/main" id="{E6DDCB48-540F-4F30-92EB-E6FBF6884AAD}"/>
                  </a:ext>
                </a:extLst>
              </p:cNvPr>
              <p:cNvSpPr txBox="1"/>
              <p:nvPr/>
            </p:nvSpPr>
            <p:spPr>
              <a:xfrm>
                <a:off x="2844484" y="4778140"/>
                <a:ext cx="3532815" cy="32925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𝑓𝑜𝑐𝑎𝑙</m:t>
                          </m:r>
                        </m:sub>
                      </m:sSub>
                      <m:r>
                        <a:rPr lang="pt-BR">
                          <a:latin typeface="Cambria Math" panose="02040503050406030204" pitchFamily="18" charset="0"/>
                        </a:rPr>
                        <m:t>=</m:t>
                      </m:r>
                      <m:d>
                        <m:dPr>
                          <m:ctrlPr>
                            <a:rPr lang="pt-BR" i="1">
                              <a:latin typeface="Cambria Math" panose="02040503050406030204" pitchFamily="18" charset="0"/>
                            </a:rPr>
                          </m:ctrlPr>
                        </m:dPr>
                        <m:e>
                          <m:r>
                            <a:rPr lang="pt-BR">
                              <a:latin typeface="Cambria Math" panose="02040503050406030204" pitchFamily="18" charset="0"/>
                            </a:rPr>
                            <m:t>3,2×</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6</m:t>
                              </m:r>
                            </m:sup>
                          </m:sSup>
                          <m:r>
                            <a:rPr lang="pt-BR">
                              <a:latin typeface="Cambria Math" panose="02040503050406030204" pitchFamily="18" charset="0"/>
                            </a:rPr>
                            <m:t> </m:t>
                          </m:r>
                          <m:r>
                            <a:rPr lang="pt-BR">
                              <a:latin typeface="Cambria Math" panose="02040503050406030204" pitchFamily="18" charset="0"/>
                            </a:rPr>
                            <m:t>𝑚</m:t>
                          </m:r>
                        </m:e>
                      </m:d>
                      <m:r>
                        <a:rPr lang="pt-BR">
                          <a:latin typeface="Cambria Math" panose="02040503050406030204" pitchFamily="18" charset="0"/>
                        </a:rPr>
                        <m:t>×</m:t>
                      </m:r>
                      <m:func>
                        <m:funcPr>
                          <m:ctrlPr>
                            <a:rPr lang="pt-BR" i="1">
                              <a:latin typeface="Cambria Math" panose="02040503050406030204" pitchFamily="18" charset="0"/>
                            </a:rPr>
                          </m:ctrlPr>
                        </m:funcPr>
                        <m:fName>
                          <m:r>
                            <m:rPr>
                              <m:sty m:val="p"/>
                            </m:rPr>
                            <a:rPr lang="pt-BR">
                              <a:latin typeface="Cambria Math" panose="02040503050406030204" pitchFamily="18" charset="0"/>
                            </a:rPr>
                            <m:t>tan</m:t>
                          </m:r>
                        </m:fName>
                        <m:e>
                          <m:d>
                            <m:dPr>
                              <m:ctrlPr>
                                <a:rPr lang="pt-BR" i="1">
                                  <a:latin typeface="Cambria Math" panose="02040503050406030204" pitchFamily="18" charset="0"/>
                                </a:rPr>
                              </m:ctrlPr>
                            </m:dPr>
                            <m:e>
                              <m:r>
                                <a:rPr lang="pt-BR">
                                  <a:latin typeface="Cambria Math" panose="02040503050406030204" pitchFamily="18" charset="0"/>
                                </a:rPr>
                                <m:t>90°−0,11°</m:t>
                              </m:r>
                            </m:e>
                          </m:d>
                        </m:e>
                      </m:func>
                    </m:oMath>
                  </m:oMathPara>
                </a14:m>
                <a:endParaRPr lang="pt-BR" dirty="0"/>
              </a:p>
            </p:txBody>
          </p:sp>
        </mc:Choice>
        <mc:Fallback xmlns="">
          <p:sp>
            <p:nvSpPr>
              <p:cNvPr id="35" name="CaixaDeTexto 34">
                <a:extLst>
                  <a:ext uri="{FF2B5EF4-FFF2-40B4-BE49-F238E27FC236}">
                    <a16:creationId xmlns:a16="http://schemas.microsoft.com/office/drawing/2014/main" id="{E6DDCB48-540F-4F30-92EB-E6FBF6884AAD}"/>
                  </a:ext>
                </a:extLst>
              </p:cNvPr>
              <p:cNvSpPr txBox="1">
                <a:spLocks noRot="1" noChangeAspect="1" noMove="1" noResize="1" noEditPoints="1" noAdjustHandles="1" noChangeArrowheads="1" noChangeShapeType="1" noTextEdit="1"/>
              </p:cNvSpPr>
              <p:nvPr/>
            </p:nvSpPr>
            <p:spPr>
              <a:xfrm>
                <a:off x="2844484" y="4778140"/>
                <a:ext cx="3532815" cy="329257"/>
              </a:xfrm>
              <a:prstGeom prst="rect">
                <a:avLst/>
              </a:prstGeom>
              <a:blipFill>
                <a:blip r:embed="rId9"/>
                <a:stretch>
                  <a:fillRect b="-185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7E59CECF-3DB5-45E6-A62F-927ADEDB8C50}"/>
                  </a:ext>
                </a:extLst>
              </p:cNvPr>
              <p:cNvSpPr txBox="1"/>
              <p:nvPr/>
            </p:nvSpPr>
            <p:spPr>
              <a:xfrm>
                <a:off x="5707848" y="5469786"/>
                <a:ext cx="3532815"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0" smtClean="0">
                          <a:solidFill>
                            <a:srgbClr val="FF0000"/>
                          </a:solidFill>
                          <a:latin typeface="Cambria Math" panose="02040503050406030204" pitchFamily="18" charset="0"/>
                        </a:rPr>
                        <m:t>=1,67×</m:t>
                      </m:r>
                      <m:sSup>
                        <m:sSupPr>
                          <m:ctrlPr>
                            <a:rPr lang="pt-BR" sz="1600" i="1">
                              <a:solidFill>
                                <a:srgbClr val="FF0000"/>
                              </a:solidFill>
                              <a:latin typeface="Cambria Math" panose="02040503050406030204" pitchFamily="18" charset="0"/>
                            </a:rPr>
                          </m:ctrlPr>
                        </m:sSupPr>
                        <m:e>
                          <m:r>
                            <a:rPr lang="pt-BR" sz="1600" i="0">
                              <a:solidFill>
                                <a:srgbClr val="FF0000"/>
                              </a:solidFill>
                              <a:latin typeface="Cambria Math" panose="02040503050406030204" pitchFamily="18" charset="0"/>
                            </a:rPr>
                            <m:t>10</m:t>
                          </m:r>
                        </m:e>
                        <m:sup>
                          <m:r>
                            <a:rPr lang="pt-BR" sz="1600" i="0">
                              <a:solidFill>
                                <a:srgbClr val="FF0000"/>
                              </a:solidFill>
                              <a:latin typeface="Cambria Math" panose="02040503050406030204" pitchFamily="18" charset="0"/>
                            </a:rPr>
                            <m:t>6</m:t>
                          </m:r>
                        </m:sup>
                      </m:sSup>
                      <m:r>
                        <a:rPr lang="pt-BR" sz="1600" i="0">
                          <a:solidFill>
                            <a:srgbClr val="FF0000"/>
                          </a:solidFill>
                          <a:latin typeface="Cambria Math" panose="02040503050406030204" pitchFamily="18" charset="0"/>
                        </a:rPr>
                        <m:t> </m:t>
                      </m:r>
                      <m:r>
                        <a:rPr lang="pt-BR" sz="1600" i="1">
                          <a:solidFill>
                            <a:srgbClr val="FF0000"/>
                          </a:solidFill>
                          <a:latin typeface="Cambria Math" panose="02040503050406030204" pitchFamily="18" charset="0"/>
                        </a:rPr>
                        <m:t>𝑘𝑚</m:t>
                      </m:r>
                      <m:r>
                        <a:rPr lang="pt-BR" sz="1600" i="0">
                          <a:solidFill>
                            <a:srgbClr val="FF0000"/>
                          </a:solidFill>
                          <a:latin typeface="Cambria Math" panose="02040503050406030204" pitchFamily="18" charset="0"/>
                        </a:rPr>
                        <m:t>≈2 </m:t>
                      </m:r>
                      <m:r>
                        <a:rPr lang="pt-BR" sz="1600" i="1">
                          <a:solidFill>
                            <a:srgbClr val="FF0000"/>
                          </a:solidFill>
                          <a:latin typeface="Cambria Math" panose="02040503050406030204" pitchFamily="18" charset="0"/>
                        </a:rPr>
                        <m:t>𝑚𝑖𝑙h</m:t>
                      </m:r>
                      <m:r>
                        <a:rPr lang="pt-BR" sz="1600" i="0">
                          <a:solidFill>
                            <a:srgbClr val="FF0000"/>
                          </a:solidFill>
                          <a:latin typeface="Cambria Math" panose="02040503050406030204" pitchFamily="18" charset="0"/>
                        </a:rPr>
                        <m:t>õ</m:t>
                      </m:r>
                      <m:r>
                        <a:rPr lang="pt-BR" sz="1600" i="1">
                          <a:solidFill>
                            <a:srgbClr val="FF0000"/>
                          </a:solidFill>
                          <a:latin typeface="Cambria Math" panose="02040503050406030204" pitchFamily="18" charset="0"/>
                        </a:rPr>
                        <m:t>𝑒𝑠</m:t>
                      </m:r>
                      <m:r>
                        <a:rPr lang="pt-BR" sz="1600" i="0">
                          <a:solidFill>
                            <a:srgbClr val="FF0000"/>
                          </a:solidFill>
                          <a:latin typeface="Cambria Math" panose="02040503050406030204" pitchFamily="18" charset="0"/>
                        </a:rPr>
                        <m:t> </m:t>
                      </m:r>
                      <m:r>
                        <a:rPr lang="pt-BR" sz="1600" i="1">
                          <a:solidFill>
                            <a:srgbClr val="FF0000"/>
                          </a:solidFill>
                          <a:latin typeface="Cambria Math" panose="02040503050406030204" pitchFamily="18" charset="0"/>
                        </a:rPr>
                        <m:t>𝑑𝑒</m:t>
                      </m:r>
                      <m:r>
                        <a:rPr lang="pt-BR" sz="1600" i="0">
                          <a:solidFill>
                            <a:srgbClr val="FF0000"/>
                          </a:solidFill>
                          <a:latin typeface="Cambria Math" panose="02040503050406030204" pitchFamily="18" charset="0"/>
                        </a:rPr>
                        <m:t> </m:t>
                      </m:r>
                      <m:r>
                        <a:rPr lang="pt-BR" sz="1600"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37" name="CaixaDeTexto 36">
                <a:extLst>
                  <a:ext uri="{FF2B5EF4-FFF2-40B4-BE49-F238E27FC236}">
                    <a16:creationId xmlns:a16="http://schemas.microsoft.com/office/drawing/2014/main" id="{7E59CECF-3DB5-45E6-A62F-927ADEDB8C50}"/>
                  </a:ext>
                </a:extLst>
              </p:cNvPr>
              <p:cNvSpPr txBox="1">
                <a:spLocks noRot="1" noChangeAspect="1" noMove="1" noResize="1" noEditPoints="1" noAdjustHandles="1" noChangeArrowheads="1" noChangeShapeType="1" noTextEdit="1"/>
              </p:cNvSpPr>
              <p:nvPr/>
            </p:nvSpPr>
            <p:spPr>
              <a:xfrm>
                <a:off x="5707848" y="5469786"/>
                <a:ext cx="3532815" cy="338554"/>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6D3E0A1E-065F-4029-8E0B-57F5D6C37B9B}"/>
                  </a:ext>
                </a:extLst>
              </p:cNvPr>
              <p:cNvSpPr txBox="1"/>
              <p:nvPr/>
            </p:nvSpPr>
            <p:spPr>
              <a:xfrm>
                <a:off x="3414516" y="5469786"/>
                <a:ext cx="2407978" cy="363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600" i="1" smtClean="0">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𝑑</m:t>
                          </m:r>
                        </m:e>
                        <m:sub>
                          <m:r>
                            <a:rPr lang="pt-BR" sz="1600" i="1">
                              <a:solidFill>
                                <a:srgbClr val="FF0000"/>
                              </a:solidFill>
                              <a:latin typeface="Cambria Math" panose="02040503050406030204" pitchFamily="18" charset="0"/>
                            </a:rPr>
                            <m:t>𝑓𝑜𝑐𝑎𝑙</m:t>
                          </m:r>
                        </m:sub>
                      </m:sSub>
                      <m:r>
                        <a:rPr lang="pt-BR" sz="1600" i="0">
                          <a:solidFill>
                            <a:srgbClr val="FF0000"/>
                          </a:solidFill>
                          <a:latin typeface="Cambria Math" panose="02040503050406030204" pitchFamily="18" charset="0"/>
                        </a:rPr>
                        <m:t>≅1,67×</m:t>
                      </m:r>
                      <m:sSup>
                        <m:sSupPr>
                          <m:ctrlPr>
                            <a:rPr lang="pt-BR" sz="1600" i="1">
                              <a:solidFill>
                                <a:srgbClr val="FF0000"/>
                              </a:solidFill>
                              <a:latin typeface="Cambria Math" panose="02040503050406030204" pitchFamily="18" charset="0"/>
                            </a:rPr>
                          </m:ctrlPr>
                        </m:sSupPr>
                        <m:e>
                          <m:r>
                            <a:rPr lang="pt-BR" sz="1600" i="0">
                              <a:solidFill>
                                <a:srgbClr val="FF0000"/>
                              </a:solidFill>
                              <a:latin typeface="Cambria Math" panose="02040503050406030204" pitchFamily="18" charset="0"/>
                            </a:rPr>
                            <m:t>10</m:t>
                          </m:r>
                        </m:e>
                        <m:sup>
                          <m:r>
                            <a:rPr lang="pt-BR" sz="1600" i="0">
                              <a:solidFill>
                                <a:srgbClr val="FF0000"/>
                              </a:solidFill>
                              <a:latin typeface="Cambria Math" panose="02040503050406030204" pitchFamily="18" charset="0"/>
                            </a:rPr>
                            <m:t>9</m:t>
                          </m:r>
                        </m:sup>
                      </m:sSup>
                      <m:r>
                        <a:rPr lang="pt-BR" sz="1600" i="0">
                          <a:solidFill>
                            <a:srgbClr val="FF0000"/>
                          </a:solidFill>
                          <a:latin typeface="Cambria Math" panose="02040503050406030204" pitchFamily="18" charset="0"/>
                        </a:rPr>
                        <m:t> </m:t>
                      </m:r>
                      <m:r>
                        <a:rPr lang="pt-BR" sz="1600" i="1">
                          <a:solidFill>
                            <a:srgbClr val="FF0000"/>
                          </a:solidFill>
                          <a:latin typeface="Cambria Math" panose="02040503050406030204" pitchFamily="18" charset="0"/>
                        </a:rPr>
                        <m:t>𝑚</m:t>
                      </m:r>
                    </m:oMath>
                  </m:oMathPara>
                </a14:m>
                <a:endParaRPr lang="pt-BR" sz="1600" dirty="0">
                  <a:solidFill>
                    <a:srgbClr val="FF0000"/>
                  </a:solidFill>
                </a:endParaRPr>
              </a:p>
            </p:txBody>
          </p:sp>
        </mc:Choice>
        <mc:Fallback xmlns="">
          <p:sp>
            <p:nvSpPr>
              <p:cNvPr id="39" name="CaixaDeTexto 38">
                <a:extLst>
                  <a:ext uri="{FF2B5EF4-FFF2-40B4-BE49-F238E27FC236}">
                    <a16:creationId xmlns:a16="http://schemas.microsoft.com/office/drawing/2014/main" id="{6D3E0A1E-065F-4029-8E0B-57F5D6C37B9B}"/>
                  </a:ext>
                </a:extLst>
              </p:cNvPr>
              <p:cNvSpPr txBox="1">
                <a:spLocks noRot="1" noChangeAspect="1" noMove="1" noResize="1" noEditPoints="1" noAdjustHandles="1" noChangeArrowheads="1" noChangeShapeType="1" noTextEdit="1"/>
              </p:cNvSpPr>
              <p:nvPr/>
            </p:nvSpPr>
            <p:spPr>
              <a:xfrm>
                <a:off x="3414516" y="5469786"/>
                <a:ext cx="2407978" cy="363241"/>
              </a:xfrm>
              <a:prstGeom prst="rect">
                <a:avLst/>
              </a:prstGeom>
              <a:blipFill>
                <a:blip r:embed="rId11"/>
                <a:stretch>
                  <a:fillRect b="-5000"/>
                </a:stretch>
              </a:blipFill>
            </p:spPr>
            <p:txBody>
              <a:bodyPr/>
              <a:lstStyle/>
              <a:p>
                <a:r>
                  <a:rPr lang="pt-BR">
                    <a:noFill/>
                  </a:rPr>
                  <a:t> </a:t>
                </a:r>
              </a:p>
            </p:txBody>
          </p:sp>
        </mc:Fallback>
      </mc:AlternateContent>
      <p:grpSp>
        <p:nvGrpSpPr>
          <p:cNvPr id="40" name="Agrupar 39">
            <a:extLst>
              <a:ext uri="{FF2B5EF4-FFF2-40B4-BE49-F238E27FC236}">
                <a16:creationId xmlns:a16="http://schemas.microsoft.com/office/drawing/2014/main" id="{56A39EB6-A2F1-4101-8CA2-20A7A9690984}"/>
              </a:ext>
            </a:extLst>
          </p:cNvPr>
          <p:cNvGrpSpPr/>
          <p:nvPr/>
        </p:nvGrpSpPr>
        <p:grpSpPr>
          <a:xfrm>
            <a:off x="128696" y="2632180"/>
            <a:ext cx="264405" cy="308472"/>
            <a:chOff x="4968607" y="1564395"/>
            <a:chExt cx="264405" cy="308472"/>
          </a:xfrm>
        </p:grpSpPr>
        <p:cxnSp>
          <p:nvCxnSpPr>
            <p:cNvPr id="41" name="Conector reto 40">
              <a:extLst>
                <a:ext uri="{FF2B5EF4-FFF2-40B4-BE49-F238E27FC236}">
                  <a16:creationId xmlns:a16="http://schemas.microsoft.com/office/drawing/2014/main" id="{AE33E8A5-A9BA-4E1A-8779-B479A44ECB3F}"/>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ADE4334E-86DF-4467-A081-934E3669532C}"/>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43" name="Retângulo 42">
            <a:extLst>
              <a:ext uri="{FF2B5EF4-FFF2-40B4-BE49-F238E27FC236}">
                <a16:creationId xmlns:a16="http://schemas.microsoft.com/office/drawing/2014/main" id="{A5A41A50-A880-4B7E-9B1C-733AFD7D6226}"/>
              </a:ext>
            </a:extLst>
          </p:cNvPr>
          <p:cNvSpPr/>
          <p:nvPr/>
        </p:nvSpPr>
        <p:spPr>
          <a:xfrm>
            <a:off x="5809400" y="5374920"/>
            <a:ext cx="3431263" cy="552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a:extLst>
              <a:ext uri="{FF2B5EF4-FFF2-40B4-BE49-F238E27FC236}">
                <a16:creationId xmlns:a16="http://schemas.microsoft.com/office/drawing/2014/main" id="{D8404D9B-CBED-48E6-BF95-AABB97DADA07}"/>
              </a:ext>
            </a:extLst>
          </p:cNvPr>
          <p:cNvSpPr txBox="1"/>
          <p:nvPr/>
        </p:nvSpPr>
        <p:spPr>
          <a:xfrm>
            <a:off x="6321042" y="5925043"/>
            <a:ext cx="2407978"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Resposta: a) 2 milhões de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6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heel(1)">
                                      <p:cBhvr>
                                        <p:cTn id="67" dur="20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animBg="1"/>
      <p:bldP spid="19" grpId="0"/>
      <p:bldP spid="21" grpId="0"/>
      <p:bldP spid="26" grpId="0" animBg="1"/>
      <p:bldP spid="32" grpId="0"/>
      <p:bldP spid="35" grpId="0"/>
      <p:bldP spid="37" grpId="0"/>
      <p:bldP spid="39" grpId="0"/>
      <p:bldP spid="43" grpId="0" animBg="1"/>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05752" y="143805"/>
            <a:ext cx="9177275" cy="143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As reações nucleares no interior do Sol produzem uma taxa de neutrinos de cerca de </a:t>
            </a:r>
            <a:r>
              <a:rPr lang="pt-B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t>
            </a:r>
            <a:r>
              <a:rPr lang="pt-BR" sz="1400" b="1"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14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partículas por segundo, ou seja, essa é a “luminosidade de neutrinos solares”.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Considerando o raio da Terra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Terra</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6.400 km e o raio de Júpiter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Júpiter</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71.500 km, assinale a opção que traz a razão entre o valor aproximado do número de neutrinos que atravessam Júpiter e a Terra a cada segundo.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Dados: distância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Sol-Terra</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1,50 </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e distância Sol-Júpiter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pt-BR" sz="1400"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SJ</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7,80 </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a:t>
            </a:r>
            <a:r>
              <a:rPr lang="pt-BR"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E25DB60A-781F-45F6-BEF4-7E2173906DE8}"/>
              </a:ext>
            </a:extLst>
          </p:cNvPr>
          <p:cNvSpPr txBox="1"/>
          <p:nvPr/>
        </p:nvSpPr>
        <p:spPr>
          <a:xfrm>
            <a:off x="105752" y="1581827"/>
            <a:ext cx="733926"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 4,6</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b) 2,6</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c) 7,0</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d) 9,1</a:t>
            </a:r>
          </a:p>
          <a:p>
            <a:pPr algn="just">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e) 4,2</a:t>
            </a: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3ADDBEDC-7262-4F29-986A-6996AE96F57D}"/>
                  </a:ext>
                </a:extLst>
              </p:cNvPr>
              <p:cNvSpPr txBox="1"/>
              <p:nvPr/>
            </p:nvSpPr>
            <p:spPr>
              <a:xfrm>
                <a:off x="731236" y="1706395"/>
                <a:ext cx="11071459" cy="639983"/>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 Fluxo de neutrinos, tal como o fluxo de radiação é dada por, </a:t>
                </a:r>
                <a14:m>
                  <m:oMath xmlns:m="http://schemas.openxmlformats.org/officeDocument/2006/math">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𝐹</m:t>
                    </m:r>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𝐿</m:t>
                        </m:r>
                      </m:num>
                      <m:den>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𝑑</m:t>
                            </m:r>
                          </m:e>
                          <m:sup>
                            <m:r>
                              <a:rPr lang="pt-BR"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onde L é a “luminosidade de neutrinos” e d, a distância entre o Sol e o observador. F é, portando, o número de neutrinos por metro quadrado por segundo, ou seja, trocamos Joule por número de neutrinos.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aixaDeTexto 8">
                <a:extLst>
                  <a:ext uri="{FF2B5EF4-FFF2-40B4-BE49-F238E27FC236}">
                    <a16:creationId xmlns:a16="http://schemas.microsoft.com/office/drawing/2014/main" id="{3ADDBEDC-7262-4F29-986A-6996AE96F57D}"/>
                  </a:ext>
                </a:extLst>
              </p:cNvPr>
              <p:cNvSpPr txBox="1">
                <a:spLocks noRot="1" noChangeAspect="1" noMove="1" noResize="1" noEditPoints="1" noAdjustHandles="1" noChangeArrowheads="1" noChangeShapeType="1" noTextEdit="1"/>
              </p:cNvSpPr>
              <p:nvPr/>
            </p:nvSpPr>
            <p:spPr>
              <a:xfrm>
                <a:off x="731236" y="1706395"/>
                <a:ext cx="11071459" cy="639983"/>
              </a:xfrm>
              <a:prstGeom prst="rect">
                <a:avLst/>
              </a:prstGeom>
              <a:blipFill>
                <a:blip r:embed="rId2"/>
                <a:stretch>
                  <a:fillRect l="-165" r="-165" b="-8571"/>
                </a:stretch>
              </a:blipFill>
            </p:spPr>
            <p:txBody>
              <a:bodyPr/>
              <a:lstStyle/>
              <a:p>
                <a:r>
                  <a:rPr lang="pt-BR">
                    <a:noFill/>
                  </a:rPr>
                  <a:t> </a:t>
                </a:r>
              </a:p>
            </p:txBody>
          </p:sp>
        </mc:Fallback>
      </mc:AlternateContent>
      <p:sp>
        <p:nvSpPr>
          <p:cNvPr id="11" name="CaixaDeTexto 10">
            <a:extLst>
              <a:ext uri="{FF2B5EF4-FFF2-40B4-BE49-F238E27FC236}">
                <a16:creationId xmlns:a16="http://schemas.microsoft.com/office/drawing/2014/main" id="{76C8F946-E590-4105-9505-57A3045A769A}"/>
              </a:ext>
            </a:extLst>
          </p:cNvPr>
          <p:cNvSpPr txBox="1"/>
          <p:nvPr/>
        </p:nvSpPr>
        <p:spPr>
          <a:xfrm>
            <a:off x="748363" y="2487513"/>
            <a:ext cx="10664791"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pt-BR" dirty="0"/>
              <a:t>Multiplicando-se F pela área da seção reta da Terra (ou de Júpiter) sabemos quantos neutrinos atravessaram aquela área num segundo.</a:t>
            </a:r>
          </a:p>
        </p:txBody>
      </p:sp>
      <p:pic>
        <p:nvPicPr>
          <p:cNvPr id="12" name="Imagem 11">
            <a:extLst>
              <a:ext uri="{FF2B5EF4-FFF2-40B4-BE49-F238E27FC236}">
                <a16:creationId xmlns:a16="http://schemas.microsoft.com/office/drawing/2014/main" id="{776141AE-EA7A-4C00-B3C0-5894CBD28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845" y="2836313"/>
            <a:ext cx="3239770" cy="2101850"/>
          </a:xfrm>
          <a:prstGeom prst="rect">
            <a:avLst/>
          </a:prstGeom>
        </p:spPr>
      </p:pic>
      <p:sp>
        <p:nvSpPr>
          <p:cNvPr id="14" name="CaixaDeTexto 13">
            <a:extLst>
              <a:ext uri="{FF2B5EF4-FFF2-40B4-BE49-F238E27FC236}">
                <a16:creationId xmlns:a16="http://schemas.microsoft.com/office/drawing/2014/main" id="{FC526D1C-69DC-41F4-BC2E-75300E3B34F2}"/>
              </a:ext>
            </a:extLst>
          </p:cNvPr>
          <p:cNvSpPr txBox="1"/>
          <p:nvPr/>
        </p:nvSpPr>
        <p:spPr>
          <a:xfrm>
            <a:off x="748363" y="2830711"/>
            <a:ext cx="1845770"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 que procuramos é:</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C5E5A32F-1AD0-47BE-96F0-311DA6C72299}"/>
                  </a:ext>
                </a:extLst>
              </p:cNvPr>
              <p:cNvSpPr txBox="1"/>
              <p:nvPr/>
            </p:nvSpPr>
            <p:spPr>
              <a:xfrm>
                <a:off x="2695397" y="4600554"/>
                <a:ext cx="89755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0" smtClean="0">
                          <a:solidFill>
                            <a:srgbClr val="FF0000"/>
                          </a:solidFill>
                          <a:latin typeface="Cambria Math" panose="02040503050406030204" pitchFamily="18" charset="0"/>
                        </a:rPr>
                        <m:t>≅4,6</m:t>
                      </m:r>
                    </m:oMath>
                  </m:oMathPara>
                </a14:m>
                <a:endParaRPr lang="pt-BR" dirty="0">
                  <a:solidFill>
                    <a:srgbClr val="FF0000"/>
                  </a:solidFill>
                </a:endParaRPr>
              </a:p>
            </p:txBody>
          </p:sp>
        </mc:Choice>
        <mc:Fallback xmlns="">
          <p:sp>
            <p:nvSpPr>
              <p:cNvPr id="16" name="CaixaDeTexto 15">
                <a:extLst>
                  <a:ext uri="{FF2B5EF4-FFF2-40B4-BE49-F238E27FC236}">
                    <a16:creationId xmlns:a16="http://schemas.microsoft.com/office/drawing/2014/main" id="{C5E5A32F-1AD0-47BE-96F0-311DA6C72299}"/>
                  </a:ext>
                </a:extLst>
              </p:cNvPr>
              <p:cNvSpPr txBox="1">
                <a:spLocks noRot="1" noChangeAspect="1" noMove="1" noResize="1" noEditPoints="1" noAdjustHandles="1" noChangeArrowheads="1" noChangeShapeType="1" noTextEdit="1"/>
              </p:cNvSpPr>
              <p:nvPr/>
            </p:nvSpPr>
            <p:spPr>
              <a:xfrm>
                <a:off x="2695397" y="4600554"/>
                <a:ext cx="897556"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E274C29A-D552-4ADB-8656-CF2336780EB5}"/>
                  </a:ext>
                </a:extLst>
              </p:cNvPr>
              <p:cNvSpPr txBox="1"/>
              <p:nvPr/>
            </p:nvSpPr>
            <p:spPr>
              <a:xfrm>
                <a:off x="239755" y="3421378"/>
                <a:ext cx="982963" cy="679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600" i="1" smtClean="0">
                              <a:solidFill>
                                <a:srgbClr val="FF0000"/>
                              </a:solidFill>
                              <a:latin typeface="Cambria Math" panose="02040503050406030204" pitchFamily="18" charset="0"/>
                            </a:rPr>
                          </m:ctrlPr>
                        </m:fPr>
                        <m:num>
                          <m:sSubSup>
                            <m:sSubSupPr>
                              <m:ctrlPr>
                                <a:rPr lang="pt-BR" sz="1600" i="1">
                                  <a:solidFill>
                                    <a:srgbClr val="FF0000"/>
                                  </a:solidFill>
                                  <a:latin typeface="Cambria Math" panose="02040503050406030204" pitchFamily="18" charset="0"/>
                                </a:rPr>
                              </m:ctrlPr>
                            </m:sSubSupPr>
                            <m:e>
                              <m:r>
                                <a:rPr lang="pt-BR" sz="1600" i="1">
                                  <a:solidFill>
                                    <a:srgbClr val="FF0000"/>
                                  </a:solidFill>
                                  <a:latin typeface="Cambria Math" panose="02040503050406030204" pitchFamily="18" charset="0"/>
                                </a:rPr>
                                <m:t>𝑛</m:t>
                              </m:r>
                            </m:e>
                            <m:sub>
                              <m:r>
                                <a:rPr lang="pt-BR" sz="1600" i="1">
                                  <a:solidFill>
                                    <a:srgbClr val="FF0000"/>
                                  </a:solidFill>
                                  <a:latin typeface="Cambria Math" panose="02040503050406030204" pitchFamily="18" charset="0"/>
                                </a:rPr>
                                <m:t>𝜐</m:t>
                              </m:r>
                            </m:sub>
                            <m:sup>
                              <m:r>
                                <a:rPr lang="pt-BR" sz="1600" i="1">
                                  <a:solidFill>
                                    <a:srgbClr val="FF0000"/>
                                  </a:solidFill>
                                  <a:latin typeface="Cambria Math" panose="02040503050406030204" pitchFamily="18" charset="0"/>
                                </a:rPr>
                                <m:t>𝐽</m:t>
                              </m:r>
                              <m:r>
                                <a:rPr lang="pt-BR" sz="1600" i="0">
                                  <a:solidFill>
                                    <a:srgbClr val="FF0000"/>
                                  </a:solidFill>
                                  <a:latin typeface="Cambria Math" panose="02040503050406030204" pitchFamily="18" charset="0"/>
                                </a:rPr>
                                <m:t>ú</m:t>
                              </m:r>
                              <m:r>
                                <a:rPr lang="pt-BR" sz="1600" i="1">
                                  <a:solidFill>
                                    <a:srgbClr val="FF0000"/>
                                  </a:solidFill>
                                  <a:latin typeface="Cambria Math" panose="02040503050406030204" pitchFamily="18" charset="0"/>
                                </a:rPr>
                                <m:t>𝑝𝑖𝑡𝑒𝑟</m:t>
                              </m:r>
                            </m:sup>
                          </m:sSubSup>
                        </m:num>
                        <m:den>
                          <m:sSubSup>
                            <m:sSubSupPr>
                              <m:ctrlPr>
                                <a:rPr lang="pt-BR" sz="1600" i="1">
                                  <a:solidFill>
                                    <a:srgbClr val="FF0000"/>
                                  </a:solidFill>
                                  <a:latin typeface="Cambria Math" panose="02040503050406030204" pitchFamily="18" charset="0"/>
                                </a:rPr>
                              </m:ctrlPr>
                            </m:sSubSupPr>
                            <m:e>
                              <m:r>
                                <a:rPr lang="pt-BR" sz="1600" i="1">
                                  <a:solidFill>
                                    <a:srgbClr val="FF0000"/>
                                  </a:solidFill>
                                  <a:latin typeface="Cambria Math" panose="02040503050406030204" pitchFamily="18" charset="0"/>
                                </a:rPr>
                                <m:t>𝑛</m:t>
                              </m:r>
                            </m:e>
                            <m:sub>
                              <m:r>
                                <a:rPr lang="pt-BR" sz="1600" i="1">
                                  <a:solidFill>
                                    <a:srgbClr val="FF0000"/>
                                  </a:solidFill>
                                  <a:latin typeface="Cambria Math" panose="02040503050406030204" pitchFamily="18" charset="0"/>
                                </a:rPr>
                                <m:t>𝜐</m:t>
                              </m:r>
                            </m:sub>
                            <m:sup>
                              <m:r>
                                <a:rPr lang="pt-BR" sz="1600" i="1">
                                  <a:solidFill>
                                    <a:srgbClr val="FF0000"/>
                                  </a:solidFill>
                                  <a:latin typeface="Cambria Math" panose="02040503050406030204" pitchFamily="18" charset="0"/>
                                </a:rPr>
                                <m:t>𝑇𝑒𝑟𝑟𝑎</m:t>
                              </m:r>
                            </m:sup>
                          </m:sSubSup>
                        </m:den>
                      </m:f>
                    </m:oMath>
                  </m:oMathPara>
                </a14:m>
                <a:endParaRPr lang="pt-BR" dirty="0">
                  <a:solidFill>
                    <a:srgbClr val="FF0000"/>
                  </a:solidFill>
                </a:endParaRPr>
              </a:p>
            </p:txBody>
          </p:sp>
        </mc:Choice>
        <mc:Fallback xmlns="">
          <p:sp>
            <p:nvSpPr>
              <p:cNvPr id="18" name="CaixaDeTexto 17">
                <a:extLst>
                  <a:ext uri="{FF2B5EF4-FFF2-40B4-BE49-F238E27FC236}">
                    <a16:creationId xmlns:a16="http://schemas.microsoft.com/office/drawing/2014/main" id="{E274C29A-D552-4ADB-8656-CF2336780EB5}"/>
                  </a:ext>
                </a:extLst>
              </p:cNvPr>
              <p:cNvSpPr txBox="1">
                <a:spLocks noRot="1" noChangeAspect="1" noMove="1" noResize="1" noEditPoints="1" noAdjustHandles="1" noChangeArrowheads="1" noChangeShapeType="1" noTextEdit="1"/>
              </p:cNvSpPr>
              <p:nvPr/>
            </p:nvSpPr>
            <p:spPr>
              <a:xfrm>
                <a:off x="239755" y="3421378"/>
                <a:ext cx="982963" cy="679417"/>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4A7465BD-A962-4AD1-8C6E-6B1FE20AD145}"/>
                  </a:ext>
                </a:extLst>
              </p:cNvPr>
              <p:cNvSpPr txBox="1"/>
              <p:nvPr/>
            </p:nvSpPr>
            <p:spPr>
              <a:xfrm>
                <a:off x="1121016" y="3428495"/>
                <a:ext cx="1127175" cy="665182"/>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a:latin typeface="Cambria Math" panose="02040503050406030204" pitchFamily="18" charset="0"/>
                                </a:rPr>
                                <m:t>𝐹</m:t>
                              </m:r>
                            </m:e>
                            <m:sub>
                              <m:r>
                                <a:rPr lang="pt-BR">
                                  <a:latin typeface="Cambria Math" panose="02040503050406030204" pitchFamily="18" charset="0"/>
                                </a:rPr>
                                <m:t>𝜐</m:t>
                              </m:r>
                            </m:sub>
                            <m:sup>
                              <m:r>
                                <a:rPr lang="pt-BR">
                                  <a:latin typeface="Cambria Math" panose="02040503050406030204" pitchFamily="18" charset="0"/>
                                </a:rPr>
                                <m:t>𝐽</m:t>
                              </m:r>
                            </m:sup>
                          </m:sSubSup>
                        </m:num>
                        <m:den>
                          <m:sSubSup>
                            <m:sSubSupPr>
                              <m:ctrlPr>
                                <a:rPr lang="pt-BR" i="1">
                                  <a:latin typeface="Cambria Math" panose="02040503050406030204" pitchFamily="18" charset="0"/>
                                </a:rPr>
                              </m:ctrlPr>
                            </m:sSubSupPr>
                            <m:e>
                              <m:r>
                                <a:rPr lang="pt-BR">
                                  <a:latin typeface="Cambria Math" panose="02040503050406030204" pitchFamily="18" charset="0"/>
                                </a:rPr>
                                <m:t>𝐹</m:t>
                              </m:r>
                            </m:e>
                            <m:sub>
                              <m:r>
                                <a:rPr lang="pt-BR">
                                  <a:latin typeface="Cambria Math" panose="02040503050406030204" pitchFamily="18" charset="0"/>
                                </a:rPr>
                                <m:t>𝜐</m:t>
                              </m:r>
                            </m:sub>
                            <m:sup>
                              <m:r>
                                <a:rPr lang="pt-BR">
                                  <a:latin typeface="Cambria Math" panose="02040503050406030204" pitchFamily="18" charset="0"/>
                                </a:rPr>
                                <m:t>𝑇</m:t>
                              </m:r>
                            </m:sup>
                          </m:sSubSup>
                        </m:den>
                      </m:f>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𝐽</m:t>
                              </m:r>
                            </m:sub>
                          </m:sSub>
                        </m:num>
                        <m:den>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𝑇</m:t>
                              </m:r>
                            </m:sub>
                          </m:sSub>
                        </m:den>
                      </m:f>
                    </m:oMath>
                  </m:oMathPara>
                </a14:m>
                <a:endParaRPr lang="pt-BR" dirty="0"/>
              </a:p>
            </p:txBody>
          </p:sp>
        </mc:Choice>
        <mc:Fallback xmlns="">
          <p:sp>
            <p:nvSpPr>
              <p:cNvPr id="20" name="CaixaDeTexto 19">
                <a:extLst>
                  <a:ext uri="{FF2B5EF4-FFF2-40B4-BE49-F238E27FC236}">
                    <a16:creationId xmlns:a16="http://schemas.microsoft.com/office/drawing/2014/main" id="{4A7465BD-A962-4AD1-8C6E-6B1FE20AD145}"/>
                  </a:ext>
                </a:extLst>
              </p:cNvPr>
              <p:cNvSpPr txBox="1">
                <a:spLocks noRot="1" noChangeAspect="1" noMove="1" noResize="1" noEditPoints="1" noAdjustHandles="1" noChangeArrowheads="1" noChangeShapeType="1" noTextEdit="1"/>
              </p:cNvSpPr>
              <p:nvPr/>
            </p:nvSpPr>
            <p:spPr>
              <a:xfrm>
                <a:off x="1121016" y="3428495"/>
                <a:ext cx="1127175" cy="66518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64C76157-689D-4C67-AEC9-AFCF29D60821}"/>
                  </a:ext>
                </a:extLst>
              </p:cNvPr>
              <p:cNvSpPr txBox="1"/>
              <p:nvPr/>
            </p:nvSpPr>
            <p:spPr>
              <a:xfrm>
                <a:off x="2132270" y="3211544"/>
                <a:ext cx="1677535" cy="10990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0" smtClean="0">
                          <a:latin typeface="Cambria Math" panose="02040503050406030204" pitchFamily="18" charset="0"/>
                        </a:rPr>
                        <m:t>=</m:t>
                      </m:r>
                      <m:f>
                        <m:fPr>
                          <m:ctrlPr>
                            <a:rPr lang="pt-BR" sz="1600" i="1">
                              <a:solidFill>
                                <a:srgbClr val="836967"/>
                              </a:solidFill>
                              <a:latin typeface="Cambria Math" panose="02040503050406030204" pitchFamily="18" charset="0"/>
                            </a:rPr>
                          </m:ctrlPr>
                        </m:fPr>
                        <m:num>
                          <m:f>
                            <m:fPr>
                              <m:ctrlPr>
                                <a:rPr lang="pt-BR" sz="1600" i="1">
                                  <a:solidFill>
                                    <a:srgbClr val="836967"/>
                                  </a:solidFill>
                                  <a:latin typeface="Cambria Math" panose="02040503050406030204" pitchFamily="18" charset="0"/>
                                </a:rPr>
                              </m:ctrlPr>
                            </m:fPr>
                            <m:num>
                              <m:r>
                                <a:rPr lang="pt-BR" sz="1600" i="1" smtClean="0">
                                  <a:solidFill>
                                    <a:srgbClr val="FF0000"/>
                                  </a:solidFill>
                                  <a:latin typeface="Cambria Math" panose="02040503050406030204" pitchFamily="18" charset="0"/>
                                </a:rPr>
                                <m:t>𝐿</m:t>
                              </m:r>
                            </m:num>
                            <m:den>
                              <m:r>
                                <a:rPr lang="pt-BR" sz="1600" i="0" smtClean="0">
                                  <a:solidFill>
                                    <a:srgbClr val="FF0000"/>
                                  </a:solidFill>
                                  <a:latin typeface="Cambria Math" panose="02040503050406030204" pitchFamily="18" charset="0"/>
                                </a:rPr>
                                <m:t>4</m:t>
                              </m:r>
                              <m:r>
                                <a:rPr lang="pt-BR" sz="1600" i="1">
                                  <a:solidFill>
                                    <a:srgbClr val="FF0000"/>
                                  </a:solidFill>
                                  <a:latin typeface="Cambria Math" panose="02040503050406030204" pitchFamily="18" charset="0"/>
                                </a:rPr>
                                <m:t>𝜋</m:t>
                              </m:r>
                              <m:sSubSup>
                                <m:sSubSupPr>
                                  <m:ctrlPr>
                                    <a:rPr lang="pt-BR" sz="1600" i="1">
                                      <a:solidFill>
                                        <a:srgbClr val="836967"/>
                                      </a:solidFill>
                                      <a:latin typeface="Cambria Math" panose="02040503050406030204" pitchFamily="18" charset="0"/>
                                    </a:rPr>
                                  </m:ctrlPr>
                                </m:sSubSupPr>
                                <m:e>
                                  <m:r>
                                    <a:rPr lang="pt-BR" sz="1600" i="1">
                                      <a:latin typeface="Cambria Math" panose="02040503050406030204" pitchFamily="18" charset="0"/>
                                    </a:rPr>
                                    <m:t>𝑑</m:t>
                                  </m:r>
                                </m:e>
                                <m:sub>
                                  <m:r>
                                    <a:rPr lang="pt-BR" sz="1600" i="1">
                                      <a:latin typeface="Cambria Math" panose="02040503050406030204" pitchFamily="18" charset="0"/>
                                    </a:rPr>
                                    <m:t>𝐽</m:t>
                                  </m:r>
                                </m:sub>
                                <m:sup>
                                  <m:r>
                                    <a:rPr lang="pt-BR" sz="1600" i="0">
                                      <a:latin typeface="Cambria Math" panose="02040503050406030204" pitchFamily="18" charset="0"/>
                                    </a:rPr>
                                    <m:t>2</m:t>
                                  </m:r>
                                </m:sup>
                              </m:sSubSup>
                            </m:den>
                          </m:f>
                        </m:num>
                        <m:den>
                          <m:f>
                            <m:fPr>
                              <m:ctrlPr>
                                <a:rPr lang="pt-BR" sz="1600" i="1">
                                  <a:solidFill>
                                    <a:srgbClr val="836967"/>
                                  </a:solidFill>
                                  <a:latin typeface="Cambria Math" panose="02040503050406030204" pitchFamily="18" charset="0"/>
                                </a:rPr>
                              </m:ctrlPr>
                            </m:fPr>
                            <m:num>
                              <m:r>
                                <a:rPr lang="pt-BR" sz="1600" i="1" smtClean="0">
                                  <a:solidFill>
                                    <a:srgbClr val="FF0000"/>
                                  </a:solidFill>
                                  <a:latin typeface="Cambria Math" panose="02040503050406030204" pitchFamily="18" charset="0"/>
                                </a:rPr>
                                <m:t>𝐿</m:t>
                              </m:r>
                            </m:num>
                            <m:den>
                              <m:r>
                                <a:rPr lang="pt-BR" sz="1600" i="0" smtClean="0">
                                  <a:solidFill>
                                    <a:srgbClr val="FF0000"/>
                                  </a:solidFill>
                                  <a:latin typeface="Cambria Math" panose="02040503050406030204" pitchFamily="18" charset="0"/>
                                </a:rPr>
                                <m:t>4</m:t>
                              </m:r>
                              <m:r>
                                <a:rPr lang="pt-BR" sz="1600" i="1">
                                  <a:solidFill>
                                    <a:srgbClr val="FF0000"/>
                                  </a:solidFill>
                                  <a:latin typeface="Cambria Math" panose="02040503050406030204" pitchFamily="18" charset="0"/>
                                </a:rPr>
                                <m:t>𝜋</m:t>
                              </m:r>
                              <m:sSubSup>
                                <m:sSubSupPr>
                                  <m:ctrlPr>
                                    <a:rPr lang="pt-BR" sz="1600" i="1">
                                      <a:solidFill>
                                        <a:srgbClr val="836967"/>
                                      </a:solidFill>
                                      <a:latin typeface="Cambria Math" panose="02040503050406030204" pitchFamily="18" charset="0"/>
                                    </a:rPr>
                                  </m:ctrlPr>
                                </m:sSubSupPr>
                                <m:e>
                                  <m:r>
                                    <a:rPr lang="pt-BR" sz="1600" i="1">
                                      <a:latin typeface="Cambria Math" panose="02040503050406030204" pitchFamily="18" charset="0"/>
                                    </a:rPr>
                                    <m:t>𝑑</m:t>
                                  </m:r>
                                </m:e>
                                <m:sub>
                                  <m:r>
                                    <a:rPr lang="pt-BR" sz="1600" i="1">
                                      <a:latin typeface="Cambria Math" panose="02040503050406030204" pitchFamily="18" charset="0"/>
                                    </a:rPr>
                                    <m:t>𝑇</m:t>
                                  </m:r>
                                </m:sub>
                                <m:sup>
                                  <m:r>
                                    <a:rPr lang="pt-BR" sz="1600" i="0">
                                      <a:latin typeface="Cambria Math" panose="02040503050406030204" pitchFamily="18" charset="0"/>
                                    </a:rPr>
                                    <m:t>2</m:t>
                                  </m:r>
                                </m:sup>
                              </m:sSubSup>
                            </m:den>
                          </m:f>
                        </m:den>
                      </m:f>
                      <m:r>
                        <a:rPr lang="pt-BR" sz="1600" i="0">
                          <a:latin typeface="Cambria Math" panose="02040503050406030204" pitchFamily="18" charset="0"/>
                        </a:rPr>
                        <m:t>×</m:t>
                      </m:r>
                      <m:f>
                        <m:fPr>
                          <m:ctrlPr>
                            <a:rPr lang="pt-BR" sz="1600" i="1">
                              <a:solidFill>
                                <a:srgbClr val="836967"/>
                              </a:solidFill>
                              <a:latin typeface="Cambria Math" panose="02040503050406030204" pitchFamily="18" charset="0"/>
                            </a:rPr>
                          </m:ctrlPr>
                        </m:fPr>
                        <m:num>
                          <m:r>
                            <a:rPr lang="pt-BR" sz="1600" i="1" smtClean="0">
                              <a:solidFill>
                                <a:srgbClr val="FF0000"/>
                              </a:solidFill>
                              <a:latin typeface="Cambria Math" panose="02040503050406030204" pitchFamily="18" charset="0"/>
                            </a:rPr>
                            <m:t>𝜋</m:t>
                          </m:r>
                          <m:sSubSup>
                            <m:sSubSupPr>
                              <m:ctrlPr>
                                <a:rPr lang="pt-BR" sz="1600" i="1">
                                  <a:solidFill>
                                    <a:srgbClr val="836967"/>
                                  </a:solidFill>
                                  <a:latin typeface="Cambria Math" panose="02040503050406030204" pitchFamily="18" charset="0"/>
                                </a:rPr>
                              </m:ctrlPr>
                            </m:sSubSupPr>
                            <m:e>
                              <m:r>
                                <a:rPr lang="pt-BR" sz="1600" i="1">
                                  <a:latin typeface="Cambria Math" panose="02040503050406030204" pitchFamily="18" charset="0"/>
                                </a:rPr>
                                <m:t>𝑅</m:t>
                              </m:r>
                            </m:e>
                            <m:sub>
                              <m:r>
                                <a:rPr lang="pt-BR" sz="1600" i="1">
                                  <a:latin typeface="Cambria Math" panose="02040503050406030204" pitchFamily="18" charset="0"/>
                                </a:rPr>
                                <m:t>𝐽</m:t>
                              </m:r>
                            </m:sub>
                            <m:sup>
                              <m:r>
                                <a:rPr lang="pt-BR" sz="1600" i="0">
                                  <a:latin typeface="Cambria Math" panose="02040503050406030204" pitchFamily="18" charset="0"/>
                                </a:rPr>
                                <m:t>2</m:t>
                              </m:r>
                            </m:sup>
                          </m:sSubSup>
                        </m:num>
                        <m:den>
                          <m:r>
                            <a:rPr lang="pt-BR" sz="1600" i="1" smtClean="0">
                              <a:solidFill>
                                <a:srgbClr val="FF0000"/>
                              </a:solidFill>
                              <a:latin typeface="Cambria Math" panose="02040503050406030204" pitchFamily="18" charset="0"/>
                            </a:rPr>
                            <m:t>𝜋</m:t>
                          </m:r>
                          <m:sSubSup>
                            <m:sSubSupPr>
                              <m:ctrlPr>
                                <a:rPr lang="pt-BR" sz="1600" i="1">
                                  <a:solidFill>
                                    <a:srgbClr val="836967"/>
                                  </a:solidFill>
                                  <a:latin typeface="Cambria Math" panose="02040503050406030204" pitchFamily="18" charset="0"/>
                                </a:rPr>
                              </m:ctrlPr>
                            </m:sSubSupPr>
                            <m:e>
                              <m:r>
                                <a:rPr lang="pt-BR" sz="1600" i="1">
                                  <a:latin typeface="Cambria Math" panose="02040503050406030204" pitchFamily="18" charset="0"/>
                                </a:rPr>
                                <m:t>𝑅</m:t>
                              </m:r>
                            </m:e>
                            <m:sub>
                              <m:r>
                                <a:rPr lang="pt-BR" sz="1600" i="1">
                                  <a:latin typeface="Cambria Math" panose="02040503050406030204" pitchFamily="18" charset="0"/>
                                </a:rPr>
                                <m:t>𝑇</m:t>
                              </m:r>
                            </m:sub>
                            <m:sup>
                              <m:r>
                                <a:rPr lang="pt-BR" sz="1600" i="0">
                                  <a:latin typeface="Cambria Math" panose="02040503050406030204" pitchFamily="18" charset="0"/>
                                </a:rPr>
                                <m:t>2</m:t>
                              </m:r>
                            </m:sup>
                          </m:sSubSup>
                        </m:den>
                      </m:f>
                    </m:oMath>
                  </m:oMathPara>
                </a14:m>
                <a:endParaRPr lang="pt-BR" sz="1600" dirty="0"/>
              </a:p>
            </p:txBody>
          </p:sp>
        </mc:Choice>
        <mc:Fallback xmlns="">
          <p:sp>
            <p:nvSpPr>
              <p:cNvPr id="22" name="CaixaDeTexto 21">
                <a:extLst>
                  <a:ext uri="{FF2B5EF4-FFF2-40B4-BE49-F238E27FC236}">
                    <a16:creationId xmlns:a16="http://schemas.microsoft.com/office/drawing/2014/main" id="{64C76157-689D-4C67-AEC9-AFCF29D60821}"/>
                  </a:ext>
                </a:extLst>
              </p:cNvPr>
              <p:cNvSpPr txBox="1">
                <a:spLocks noRot="1" noChangeAspect="1" noMove="1" noResize="1" noEditPoints="1" noAdjustHandles="1" noChangeArrowheads="1" noChangeShapeType="1" noTextEdit="1"/>
              </p:cNvSpPr>
              <p:nvPr/>
            </p:nvSpPr>
            <p:spPr>
              <a:xfrm>
                <a:off x="2132270" y="3211544"/>
                <a:ext cx="1677535" cy="1099083"/>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927EE765-551C-44F2-8D8E-7F31E2899E6F}"/>
                  </a:ext>
                </a:extLst>
              </p:cNvPr>
              <p:cNvSpPr txBox="1"/>
              <p:nvPr/>
            </p:nvSpPr>
            <p:spPr>
              <a:xfrm>
                <a:off x="3592953" y="3396691"/>
                <a:ext cx="1509444" cy="696986"/>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𝑇</m:t>
                                      </m:r>
                                    </m:sub>
                                  </m:sSub>
                                </m:num>
                                <m:den>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𝐽</m:t>
                                      </m:r>
                                    </m:sub>
                                  </m:sSub>
                                </m:den>
                              </m:f>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𝐽</m:t>
                                      </m:r>
                                    </m:sub>
                                  </m:sSub>
                                </m:num>
                                <m:den>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𝑇</m:t>
                                      </m:r>
                                    </m:sub>
                                  </m:sSub>
                                </m:den>
                              </m:f>
                            </m:e>
                          </m:d>
                        </m:e>
                        <m:sup>
                          <m:r>
                            <a:rPr lang="pt-BR">
                              <a:latin typeface="Cambria Math" panose="02040503050406030204" pitchFamily="18" charset="0"/>
                            </a:rPr>
                            <m:t>2</m:t>
                          </m:r>
                        </m:sup>
                      </m:sSup>
                    </m:oMath>
                  </m:oMathPara>
                </a14:m>
                <a:endParaRPr lang="pt-BR" dirty="0"/>
              </a:p>
            </p:txBody>
          </p:sp>
        </mc:Choice>
        <mc:Fallback xmlns="">
          <p:sp>
            <p:nvSpPr>
              <p:cNvPr id="24" name="CaixaDeTexto 23">
                <a:extLst>
                  <a:ext uri="{FF2B5EF4-FFF2-40B4-BE49-F238E27FC236}">
                    <a16:creationId xmlns:a16="http://schemas.microsoft.com/office/drawing/2014/main" id="{927EE765-551C-44F2-8D8E-7F31E2899E6F}"/>
                  </a:ext>
                </a:extLst>
              </p:cNvPr>
              <p:cNvSpPr txBox="1">
                <a:spLocks noRot="1" noChangeAspect="1" noMove="1" noResize="1" noEditPoints="1" noAdjustHandles="1" noChangeArrowheads="1" noChangeShapeType="1" noTextEdit="1"/>
              </p:cNvSpPr>
              <p:nvPr/>
            </p:nvSpPr>
            <p:spPr>
              <a:xfrm>
                <a:off x="3592953" y="3396691"/>
                <a:ext cx="1509444" cy="696986"/>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7303A415-0BDC-46BC-BAAB-56B1249D506F}"/>
                  </a:ext>
                </a:extLst>
              </p:cNvPr>
              <p:cNvSpPr txBox="1"/>
              <p:nvPr/>
            </p:nvSpPr>
            <p:spPr>
              <a:xfrm>
                <a:off x="4903225" y="3392274"/>
                <a:ext cx="3087868" cy="698653"/>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1,5×</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11</m:t>
                                      </m:r>
                                    </m:sup>
                                  </m:sSup>
                                  <m:r>
                                    <a:rPr lang="pt-BR">
                                      <a:latin typeface="Cambria Math" panose="02040503050406030204" pitchFamily="18" charset="0"/>
                                    </a:rPr>
                                    <m:t> </m:t>
                                  </m:r>
                                  <m:r>
                                    <a:rPr lang="pt-BR">
                                      <a:latin typeface="Cambria Math" panose="02040503050406030204" pitchFamily="18" charset="0"/>
                                    </a:rPr>
                                    <m:t>𝑚</m:t>
                                  </m:r>
                                </m:num>
                                <m:den>
                                  <m:r>
                                    <a:rPr lang="pt-BR">
                                      <a:latin typeface="Cambria Math" panose="02040503050406030204" pitchFamily="18" charset="0"/>
                                    </a:rPr>
                                    <m:t>7,8×</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11</m:t>
                                      </m:r>
                                    </m:sup>
                                  </m:sSup>
                                  <m:r>
                                    <a:rPr lang="pt-BR">
                                      <a:latin typeface="Cambria Math" panose="02040503050406030204" pitchFamily="18" charset="0"/>
                                    </a:rPr>
                                    <m:t> </m:t>
                                  </m:r>
                                  <m:r>
                                    <a:rPr lang="pt-BR">
                                      <a:latin typeface="Cambria Math" panose="02040503050406030204" pitchFamily="18" charset="0"/>
                                    </a:rPr>
                                    <m:t>𝑚</m:t>
                                  </m:r>
                                </m:den>
                              </m:f>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71.500 </m:t>
                                  </m:r>
                                  <m:r>
                                    <a:rPr lang="pt-BR">
                                      <a:latin typeface="Cambria Math" panose="02040503050406030204" pitchFamily="18" charset="0"/>
                                    </a:rPr>
                                    <m:t>𝑘𝑚</m:t>
                                  </m:r>
                                </m:num>
                                <m:den>
                                  <m:r>
                                    <a:rPr lang="pt-BR">
                                      <a:latin typeface="Cambria Math" panose="02040503050406030204" pitchFamily="18" charset="0"/>
                                    </a:rPr>
                                    <m:t>6.400 </m:t>
                                  </m:r>
                                  <m:r>
                                    <a:rPr lang="pt-BR">
                                      <a:latin typeface="Cambria Math" panose="02040503050406030204" pitchFamily="18" charset="0"/>
                                    </a:rPr>
                                    <m:t>𝑘𝑚</m:t>
                                  </m:r>
                                </m:den>
                              </m:f>
                            </m:e>
                          </m:d>
                        </m:e>
                        <m:sup>
                          <m:r>
                            <a:rPr lang="pt-BR">
                              <a:latin typeface="Cambria Math" panose="02040503050406030204" pitchFamily="18" charset="0"/>
                            </a:rPr>
                            <m:t>2</m:t>
                          </m:r>
                        </m:sup>
                      </m:sSup>
                    </m:oMath>
                  </m:oMathPara>
                </a14:m>
                <a:endParaRPr lang="pt-BR" dirty="0"/>
              </a:p>
            </p:txBody>
          </p:sp>
        </mc:Choice>
        <mc:Fallback xmlns="">
          <p:sp>
            <p:nvSpPr>
              <p:cNvPr id="26" name="CaixaDeTexto 25">
                <a:extLst>
                  <a:ext uri="{FF2B5EF4-FFF2-40B4-BE49-F238E27FC236}">
                    <a16:creationId xmlns:a16="http://schemas.microsoft.com/office/drawing/2014/main" id="{7303A415-0BDC-46BC-BAAB-56B1249D506F}"/>
                  </a:ext>
                </a:extLst>
              </p:cNvPr>
              <p:cNvSpPr txBox="1">
                <a:spLocks noRot="1" noChangeAspect="1" noMove="1" noResize="1" noEditPoints="1" noAdjustHandles="1" noChangeArrowheads="1" noChangeShapeType="1" noTextEdit="1"/>
              </p:cNvSpPr>
              <p:nvPr/>
            </p:nvSpPr>
            <p:spPr>
              <a:xfrm>
                <a:off x="4903225" y="3392274"/>
                <a:ext cx="3087868" cy="698653"/>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6A4D825D-D653-4A7D-86C6-8F0E33995345}"/>
                  </a:ext>
                </a:extLst>
              </p:cNvPr>
              <p:cNvSpPr txBox="1"/>
              <p:nvPr/>
            </p:nvSpPr>
            <p:spPr>
              <a:xfrm>
                <a:off x="-154882" y="4438138"/>
                <a:ext cx="3256946" cy="6941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600" i="1" smtClean="0">
                              <a:solidFill>
                                <a:srgbClr val="FF0000"/>
                              </a:solidFill>
                              <a:latin typeface="Cambria Math" panose="02040503050406030204" pitchFamily="18" charset="0"/>
                            </a:rPr>
                          </m:ctrlPr>
                        </m:fPr>
                        <m:num>
                          <m:sSubSup>
                            <m:sSubSupPr>
                              <m:ctrlPr>
                                <a:rPr lang="pt-BR" sz="1600" i="1">
                                  <a:solidFill>
                                    <a:srgbClr val="FF0000"/>
                                  </a:solidFill>
                                  <a:latin typeface="Cambria Math" panose="02040503050406030204" pitchFamily="18" charset="0"/>
                                </a:rPr>
                              </m:ctrlPr>
                            </m:sSubSupPr>
                            <m:e>
                              <m:r>
                                <a:rPr lang="pt-BR" sz="1600" i="1">
                                  <a:solidFill>
                                    <a:srgbClr val="FF0000"/>
                                  </a:solidFill>
                                  <a:latin typeface="Cambria Math" panose="02040503050406030204" pitchFamily="18" charset="0"/>
                                </a:rPr>
                                <m:t>𝑛</m:t>
                              </m:r>
                            </m:e>
                            <m:sub>
                              <m:r>
                                <a:rPr lang="pt-BR" sz="1600" i="1">
                                  <a:solidFill>
                                    <a:srgbClr val="FF0000"/>
                                  </a:solidFill>
                                  <a:latin typeface="Cambria Math" panose="02040503050406030204" pitchFamily="18" charset="0"/>
                                </a:rPr>
                                <m:t>𝜐</m:t>
                              </m:r>
                            </m:sub>
                            <m:sup>
                              <m:r>
                                <a:rPr lang="pt-BR" sz="1600" i="1">
                                  <a:solidFill>
                                    <a:srgbClr val="FF0000"/>
                                  </a:solidFill>
                                  <a:latin typeface="Cambria Math" panose="02040503050406030204" pitchFamily="18" charset="0"/>
                                </a:rPr>
                                <m:t>𝐽</m:t>
                              </m:r>
                              <m:r>
                                <a:rPr lang="pt-BR" sz="1600" i="0">
                                  <a:solidFill>
                                    <a:srgbClr val="FF0000"/>
                                  </a:solidFill>
                                  <a:latin typeface="Cambria Math" panose="02040503050406030204" pitchFamily="18" charset="0"/>
                                </a:rPr>
                                <m:t>ú</m:t>
                              </m:r>
                              <m:r>
                                <a:rPr lang="pt-BR" sz="1600" i="1">
                                  <a:solidFill>
                                    <a:srgbClr val="FF0000"/>
                                  </a:solidFill>
                                  <a:latin typeface="Cambria Math" panose="02040503050406030204" pitchFamily="18" charset="0"/>
                                </a:rPr>
                                <m:t>𝑝𝑖𝑡𝑒𝑟</m:t>
                              </m:r>
                            </m:sup>
                          </m:sSubSup>
                        </m:num>
                        <m:den>
                          <m:sSubSup>
                            <m:sSubSupPr>
                              <m:ctrlPr>
                                <a:rPr lang="pt-BR" sz="1600" i="1">
                                  <a:solidFill>
                                    <a:srgbClr val="FF0000"/>
                                  </a:solidFill>
                                  <a:latin typeface="Cambria Math" panose="02040503050406030204" pitchFamily="18" charset="0"/>
                                </a:rPr>
                              </m:ctrlPr>
                            </m:sSubSupPr>
                            <m:e>
                              <m:r>
                                <a:rPr lang="pt-BR" sz="1600" i="1">
                                  <a:solidFill>
                                    <a:srgbClr val="FF0000"/>
                                  </a:solidFill>
                                  <a:latin typeface="Cambria Math" panose="02040503050406030204" pitchFamily="18" charset="0"/>
                                </a:rPr>
                                <m:t>𝑛</m:t>
                              </m:r>
                            </m:e>
                            <m:sub>
                              <m:r>
                                <a:rPr lang="pt-BR" sz="1600" i="1">
                                  <a:solidFill>
                                    <a:srgbClr val="FF0000"/>
                                  </a:solidFill>
                                  <a:latin typeface="Cambria Math" panose="02040503050406030204" pitchFamily="18" charset="0"/>
                                </a:rPr>
                                <m:t>𝜐</m:t>
                              </m:r>
                            </m:sub>
                            <m:sup>
                              <m:r>
                                <a:rPr lang="pt-BR" sz="1600" i="1">
                                  <a:solidFill>
                                    <a:srgbClr val="FF0000"/>
                                  </a:solidFill>
                                  <a:latin typeface="Cambria Math" panose="02040503050406030204" pitchFamily="18" charset="0"/>
                                </a:rPr>
                                <m:t>𝑇𝑒𝑟𝑟𝑎</m:t>
                              </m:r>
                            </m:sup>
                          </m:sSubSup>
                        </m:den>
                      </m:f>
                      <m:r>
                        <a:rPr lang="pt-BR" sz="1600">
                          <a:solidFill>
                            <a:srgbClr val="FF0000"/>
                          </a:solidFill>
                          <a:latin typeface="Cambria Math" panose="02040503050406030204" pitchFamily="18" charset="0"/>
                        </a:rPr>
                        <m:t>=</m:t>
                      </m:r>
                      <m:sSup>
                        <m:sSupPr>
                          <m:ctrlPr>
                            <a:rPr lang="pt-BR" sz="1600" i="1">
                              <a:solidFill>
                                <a:srgbClr val="FF0000"/>
                              </a:solidFill>
                              <a:latin typeface="Cambria Math" panose="02040503050406030204" pitchFamily="18" charset="0"/>
                            </a:rPr>
                          </m:ctrlPr>
                        </m:sSupPr>
                        <m:e>
                          <m:d>
                            <m:dPr>
                              <m:ctrlPr>
                                <a:rPr lang="pt-BR" sz="1600" i="1">
                                  <a:solidFill>
                                    <a:srgbClr val="FF0000"/>
                                  </a:solidFill>
                                  <a:latin typeface="Cambria Math" panose="02040503050406030204" pitchFamily="18" charset="0"/>
                                </a:rPr>
                              </m:ctrlPr>
                            </m:dPr>
                            <m:e>
                              <m:f>
                                <m:fPr>
                                  <m:ctrlPr>
                                    <a:rPr lang="pt-BR" sz="1600" i="1">
                                      <a:solidFill>
                                        <a:srgbClr val="FF0000"/>
                                      </a:solidFill>
                                      <a:latin typeface="Cambria Math" panose="02040503050406030204" pitchFamily="18" charset="0"/>
                                    </a:rPr>
                                  </m:ctrlPr>
                                </m:fPr>
                                <m:num>
                                  <m:r>
                                    <a:rPr lang="pt-BR" sz="1600">
                                      <a:solidFill>
                                        <a:srgbClr val="FF0000"/>
                                      </a:solidFill>
                                      <a:latin typeface="Cambria Math" panose="02040503050406030204" pitchFamily="18" charset="0"/>
                                    </a:rPr>
                                    <m:t>1,5 </m:t>
                                  </m:r>
                                </m:num>
                                <m:den>
                                  <m:r>
                                    <a:rPr lang="pt-BR" sz="1600">
                                      <a:solidFill>
                                        <a:srgbClr val="FF0000"/>
                                      </a:solidFill>
                                      <a:latin typeface="Cambria Math" panose="02040503050406030204" pitchFamily="18" charset="0"/>
                                    </a:rPr>
                                    <m:t>7,8</m:t>
                                  </m:r>
                                </m:den>
                              </m:f>
                              <m:r>
                                <a:rPr lang="pt-BR" sz="1600">
                                  <a:solidFill>
                                    <a:srgbClr val="FF0000"/>
                                  </a:solidFill>
                                  <a:latin typeface="Cambria Math" panose="02040503050406030204" pitchFamily="18" charset="0"/>
                                </a:rPr>
                                <m:t>×</m:t>
                              </m:r>
                              <m:f>
                                <m:fPr>
                                  <m:ctrlPr>
                                    <a:rPr lang="pt-BR" sz="1600" i="1">
                                      <a:solidFill>
                                        <a:srgbClr val="FF0000"/>
                                      </a:solidFill>
                                      <a:latin typeface="Cambria Math" panose="02040503050406030204" pitchFamily="18" charset="0"/>
                                    </a:rPr>
                                  </m:ctrlPr>
                                </m:fPr>
                                <m:num>
                                  <m:r>
                                    <a:rPr lang="pt-BR" sz="1600">
                                      <a:solidFill>
                                        <a:srgbClr val="FF0000"/>
                                      </a:solidFill>
                                      <a:latin typeface="Cambria Math" panose="02040503050406030204" pitchFamily="18" charset="0"/>
                                    </a:rPr>
                                    <m:t>71,5</m:t>
                                  </m:r>
                                </m:num>
                                <m:den>
                                  <m:r>
                                    <a:rPr lang="pt-BR" sz="1600">
                                      <a:solidFill>
                                        <a:srgbClr val="FF0000"/>
                                      </a:solidFill>
                                      <a:latin typeface="Cambria Math" panose="02040503050406030204" pitchFamily="18" charset="0"/>
                                    </a:rPr>
                                    <m:t>6,4</m:t>
                                  </m:r>
                                </m:den>
                              </m:f>
                            </m:e>
                          </m:d>
                        </m:e>
                        <m:sup>
                          <m:r>
                            <a:rPr lang="pt-BR" sz="1600">
                              <a:solidFill>
                                <a:srgbClr val="FF0000"/>
                              </a:solidFill>
                              <a:latin typeface="Cambria Math" panose="02040503050406030204" pitchFamily="18" charset="0"/>
                            </a:rPr>
                            <m:t>2</m:t>
                          </m:r>
                        </m:sup>
                      </m:sSup>
                    </m:oMath>
                  </m:oMathPara>
                </a14:m>
                <a:endParaRPr lang="pt-BR" sz="1600" dirty="0">
                  <a:solidFill>
                    <a:srgbClr val="FF0000"/>
                  </a:solidFill>
                </a:endParaRPr>
              </a:p>
            </p:txBody>
          </p:sp>
        </mc:Choice>
        <mc:Fallback xmlns="">
          <p:sp>
            <p:nvSpPr>
              <p:cNvPr id="29" name="CaixaDeTexto 28">
                <a:extLst>
                  <a:ext uri="{FF2B5EF4-FFF2-40B4-BE49-F238E27FC236}">
                    <a16:creationId xmlns:a16="http://schemas.microsoft.com/office/drawing/2014/main" id="{6A4D825D-D653-4A7D-86C6-8F0E33995345}"/>
                  </a:ext>
                </a:extLst>
              </p:cNvPr>
              <p:cNvSpPr txBox="1">
                <a:spLocks noRot="1" noChangeAspect="1" noMove="1" noResize="1" noEditPoints="1" noAdjustHandles="1" noChangeArrowheads="1" noChangeShapeType="1" noTextEdit="1"/>
              </p:cNvSpPr>
              <p:nvPr/>
            </p:nvSpPr>
            <p:spPr>
              <a:xfrm>
                <a:off x="-154882" y="4438138"/>
                <a:ext cx="3256946" cy="694164"/>
              </a:xfrm>
              <a:prstGeom prst="rect">
                <a:avLst/>
              </a:prstGeom>
              <a:blipFill>
                <a:blip r:embed="rId10"/>
                <a:stretch>
                  <a:fillRect/>
                </a:stretch>
              </a:blipFill>
            </p:spPr>
            <p:txBody>
              <a:bodyPr/>
              <a:lstStyle/>
              <a:p>
                <a:r>
                  <a:rPr lang="pt-BR">
                    <a:noFill/>
                  </a:rPr>
                  <a:t> </a:t>
                </a:r>
              </a:p>
            </p:txBody>
          </p:sp>
        </mc:Fallback>
      </mc:AlternateContent>
      <p:sp>
        <p:nvSpPr>
          <p:cNvPr id="31" name="CaixaDeTexto 30">
            <a:extLst>
              <a:ext uri="{FF2B5EF4-FFF2-40B4-BE49-F238E27FC236}">
                <a16:creationId xmlns:a16="http://schemas.microsoft.com/office/drawing/2014/main" id="{AB14D9B1-A51B-49A0-92B3-62D16943B45B}"/>
              </a:ext>
            </a:extLst>
          </p:cNvPr>
          <p:cNvSpPr txBox="1"/>
          <p:nvPr/>
        </p:nvSpPr>
        <p:spPr>
          <a:xfrm>
            <a:off x="239755" y="5606246"/>
            <a:ext cx="11439860"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pt-BR" dirty="0"/>
              <a:t>Conclusão: mesmo Júpiter estando cerca de 5 vezes mais afastado do Sol, seu tamanho faz com que ele seja atravessado por 4,6 vezes mais neutrinos do que a Terra a cada segundo.</a:t>
            </a:r>
          </a:p>
        </p:txBody>
      </p:sp>
      <p:grpSp>
        <p:nvGrpSpPr>
          <p:cNvPr id="32" name="Agrupar 31">
            <a:extLst>
              <a:ext uri="{FF2B5EF4-FFF2-40B4-BE49-F238E27FC236}">
                <a16:creationId xmlns:a16="http://schemas.microsoft.com/office/drawing/2014/main" id="{A6D089AE-6E62-43A2-B9F8-3CB17F2E2DBC}"/>
              </a:ext>
            </a:extLst>
          </p:cNvPr>
          <p:cNvGrpSpPr/>
          <p:nvPr/>
        </p:nvGrpSpPr>
        <p:grpSpPr>
          <a:xfrm>
            <a:off x="107773" y="1622076"/>
            <a:ext cx="264405" cy="308472"/>
            <a:chOff x="4968607" y="1564395"/>
            <a:chExt cx="264405" cy="308472"/>
          </a:xfrm>
        </p:grpSpPr>
        <p:cxnSp>
          <p:nvCxnSpPr>
            <p:cNvPr id="33" name="Conector reto 32">
              <a:extLst>
                <a:ext uri="{FF2B5EF4-FFF2-40B4-BE49-F238E27FC236}">
                  <a16:creationId xmlns:a16="http://schemas.microsoft.com/office/drawing/2014/main" id="{F641F0C7-FBDE-4C37-8F6E-36860CC22F98}"/>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id="{77D7CD74-3184-48F5-98BF-6A521C9AAD26}"/>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7" name="Retângulo 36">
            <a:extLst>
              <a:ext uri="{FF2B5EF4-FFF2-40B4-BE49-F238E27FC236}">
                <a16:creationId xmlns:a16="http://schemas.microsoft.com/office/drawing/2014/main" id="{39CB2C23-6D8C-4A01-AB20-5E965AC62E6A}"/>
              </a:ext>
            </a:extLst>
          </p:cNvPr>
          <p:cNvSpPr/>
          <p:nvPr/>
        </p:nvSpPr>
        <p:spPr>
          <a:xfrm>
            <a:off x="2701251" y="4545961"/>
            <a:ext cx="849566" cy="552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A6AB97BA-6E47-4402-806B-A466710EFB15}"/>
              </a:ext>
            </a:extLst>
          </p:cNvPr>
          <p:cNvSpPr txBox="1"/>
          <p:nvPr/>
        </p:nvSpPr>
        <p:spPr>
          <a:xfrm>
            <a:off x="2452484" y="5156995"/>
            <a:ext cx="1677535"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Resposta: a) 4,6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80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heel(1)">
                                      <p:cBhvr>
                                        <p:cTn id="49" dur="20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6" grpId="0"/>
      <p:bldP spid="18" grpId="0"/>
      <p:bldP spid="20" grpId="0"/>
      <p:bldP spid="22" grpId="0"/>
      <p:bldP spid="24" grpId="0"/>
      <p:bldP spid="26" grpId="0"/>
      <p:bldP spid="29" grpId="0"/>
      <p:bldP spid="31" grpId="0"/>
      <p:bldP spid="37"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38209" y="96462"/>
            <a:ext cx="9144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pt-BR" sz="1400" dirty="0">
                <a:latin typeface="+mn-lt"/>
              </a:rPr>
              <a:t>2) Mercúrio é o menor e mais interno planeta do Sistema Solar. Seu eixo de rotação apresenta a menor inclinação em relação à perpendicular ao plano da sua órbita, a qual tem a maior excentricidade (e = 0,206) dentre todos os planetas do Sistema Solar.</a:t>
            </a:r>
          </a:p>
          <a:p>
            <a:pPr algn="just"/>
            <a:r>
              <a:rPr lang="pt-BR" sz="1400" dirty="0">
                <a:latin typeface="+mn-lt"/>
              </a:rPr>
              <a:t>Com essa informação, assinale a alternativa que traz o valor aproximado do módulo da máxima variação da magnitude aparente, </a:t>
            </a:r>
            <a:r>
              <a:rPr lang="pt-BR" sz="1400" dirty="0">
                <a:latin typeface="+mn-lt"/>
                <a:sym typeface="Symbol" panose="05050102010706020507" pitchFamily="18" charset="2"/>
              </a:rPr>
              <a:t></a:t>
            </a:r>
            <a:r>
              <a:rPr lang="pt-BR" sz="1400" dirty="0">
                <a:latin typeface="+mn-lt"/>
              </a:rPr>
              <a:t>m, do Sol, quando visto de Mercúrio, ao longo da sua órbita.</a:t>
            </a:r>
          </a:p>
        </p:txBody>
      </p:sp>
      <p:sp>
        <p:nvSpPr>
          <p:cNvPr id="27" name="CaixaDeTexto 26">
            <a:extLst>
              <a:ext uri="{FF2B5EF4-FFF2-40B4-BE49-F238E27FC236}">
                <a16:creationId xmlns:a16="http://schemas.microsoft.com/office/drawing/2014/main" id="{74C47511-E43F-4FAD-9529-02160329FABD}"/>
              </a:ext>
            </a:extLst>
          </p:cNvPr>
          <p:cNvSpPr txBox="1"/>
          <p:nvPr/>
        </p:nvSpPr>
        <p:spPr>
          <a:xfrm>
            <a:off x="185834" y="1395563"/>
            <a:ext cx="762000" cy="1645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a) 0,91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b) 0,45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c) 1,82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d) 0,61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e) 1,36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aixaDeTexto 28">
            <a:extLst>
              <a:ext uri="{FF2B5EF4-FFF2-40B4-BE49-F238E27FC236}">
                <a16:creationId xmlns:a16="http://schemas.microsoft.com/office/drawing/2014/main" id="{1597DC55-C917-4FA5-B107-1C3CC0983302}"/>
              </a:ext>
            </a:extLst>
          </p:cNvPr>
          <p:cNvSpPr txBox="1"/>
          <p:nvPr/>
        </p:nvSpPr>
        <p:spPr>
          <a:xfrm>
            <a:off x="857250" y="1376513"/>
            <a:ext cx="8424959" cy="543162"/>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máxima variação possível da magnitude aparente do Sol é obtida quando observado do periélio e do afélio. Pela equação de </a:t>
            </a:r>
            <a:r>
              <a:rPr lang="pt-BR" sz="14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Pogson</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temos: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CaixaDeTexto 30">
                <a:extLst>
                  <a:ext uri="{FF2B5EF4-FFF2-40B4-BE49-F238E27FC236}">
                    <a16:creationId xmlns:a16="http://schemas.microsoft.com/office/drawing/2014/main" id="{BAEDE699-8353-4EA8-BF61-45D201478415}"/>
                  </a:ext>
                </a:extLst>
              </p:cNvPr>
              <p:cNvSpPr txBox="1"/>
              <p:nvPr/>
            </p:nvSpPr>
            <p:spPr>
              <a:xfrm>
                <a:off x="2900459" y="1899224"/>
                <a:ext cx="3619500" cy="5809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𝑚</m:t>
                          </m:r>
                        </m:e>
                        <m:sub>
                          <m:r>
                            <a:rPr lang="pt-BR" sz="1400" i="1">
                              <a:solidFill>
                                <a:srgbClr val="FF0000"/>
                              </a:solidFill>
                              <a:latin typeface="Cambria Math" panose="02040503050406030204" pitchFamily="18" charset="0"/>
                            </a:rPr>
                            <m:t>𝑝𝑒𝑟𝑖</m:t>
                          </m:r>
                          <m:r>
                            <a:rPr lang="pt-BR" sz="1400" i="0">
                              <a:solidFill>
                                <a:srgbClr val="FF0000"/>
                              </a:solidFill>
                              <a:latin typeface="Cambria Math" panose="02040503050406030204" pitchFamily="18" charset="0"/>
                            </a:rPr>
                            <m:t>é</m:t>
                          </m:r>
                          <m:r>
                            <a:rPr lang="pt-BR" sz="1400" i="1">
                              <a:solidFill>
                                <a:srgbClr val="FF0000"/>
                              </a:solidFill>
                              <a:latin typeface="Cambria Math" panose="02040503050406030204" pitchFamily="18" charset="0"/>
                            </a:rPr>
                            <m:t>𝑙𝑖𝑜</m:t>
                          </m:r>
                        </m:sub>
                      </m:sSub>
                      <m:r>
                        <a:rPr lang="pt-BR" sz="1400" i="0">
                          <a:solidFill>
                            <a:srgbClr val="FF0000"/>
                          </a:solidFill>
                          <a:latin typeface="Cambria Math" panose="02040503050406030204" pitchFamily="18" charset="0"/>
                        </a:rPr>
                        <m:t>−</m:t>
                      </m:r>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𝑚</m:t>
                          </m:r>
                        </m:e>
                        <m:sub>
                          <m:r>
                            <a:rPr lang="pt-BR" sz="1400" i="1">
                              <a:solidFill>
                                <a:srgbClr val="FF0000"/>
                              </a:solidFill>
                              <a:latin typeface="Cambria Math" panose="02040503050406030204" pitchFamily="18" charset="0"/>
                            </a:rPr>
                            <m:t>𝑎𝑓</m:t>
                          </m:r>
                          <m:r>
                            <a:rPr lang="pt-BR" sz="1400" i="0">
                              <a:solidFill>
                                <a:srgbClr val="FF0000"/>
                              </a:solidFill>
                              <a:latin typeface="Cambria Math" panose="02040503050406030204" pitchFamily="18" charset="0"/>
                            </a:rPr>
                            <m:t>é</m:t>
                          </m:r>
                          <m:r>
                            <a:rPr lang="pt-BR" sz="1400" i="1">
                              <a:solidFill>
                                <a:srgbClr val="FF0000"/>
                              </a:solidFill>
                              <a:latin typeface="Cambria Math" panose="02040503050406030204" pitchFamily="18" charset="0"/>
                            </a:rPr>
                            <m:t>𝑙𝑖𝑜</m:t>
                          </m:r>
                        </m:sub>
                      </m:sSub>
                      <m:r>
                        <a:rPr lang="pt-BR" sz="1400" i="0">
                          <a:solidFill>
                            <a:srgbClr val="FF0000"/>
                          </a:solidFill>
                          <a:latin typeface="Cambria Math" panose="02040503050406030204" pitchFamily="18" charset="0"/>
                        </a:rPr>
                        <m:t>=−2,5</m:t>
                      </m:r>
                      <m:func>
                        <m:funcPr>
                          <m:ctrlPr>
                            <a:rPr lang="pt-BR" sz="1400" i="1">
                              <a:solidFill>
                                <a:srgbClr val="FF0000"/>
                              </a:solidFill>
                              <a:latin typeface="Cambria Math" panose="02040503050406030204" pitchFamily="18" charset="0"/>
                            </a:rPr>
                          </m:ctrlPr>
                        </m:funcPr>
                        <m:fName>
                          <m:r>
                            <m:rPr>
                              <m:sty m:val="p"/>
                            </m:rPr>
                            <a:rPr lang="pt-BR" sz="1400" i="0">
                              <a:solidFill>
                                <a:srgbClr val="FF0000"/>
                              </a:solidFill>
                              <a:latin typeface="Cambria Math" panose="02040503050406030204" pitchFamily="18" charset="0"/>
                            </a:rPr>
                            <m:t>log</m:t>
                          </m:r>
                        </m:fName>
                        <m:e>
                          <m:d>
                            <m:dPr>
                              <m:ctrlPr>
                                <a:rPr lang="pt-BR" sz="1400" i="1">
                                  <a:solidFill>
                                    <a:srgbClr val="FF0000"/>
                                  </a:solidFill>
                                  <a:latin typeface="Cambria Math" panose="02040503050406030204" pitchFamily="18" charset="0"/>
                                </a:rPr>
                              </m:ctrlPr>
                            </m:dPr>
                            <m:e>
                              <m:f>
                                <m:fPr>
                                  <m:ctrlPr>
                                    <a:rPr lang="pt-BR" sz="1400" i="1">
                                      <a:solidFill>
                                        <a:srgbClr val="FF0000"/>
                                      </a:solidFill>
                                      <a:latin typeface="Cambria Math" panose="02040503050406030204" pitchFamily="18" charset="0"/>
                                    </a:rPr>
                                  </m:ctrlPr>
                                </m:fPr>
                                <m:num>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𝐹</m:t>
                                      </m:r>
                                    </m:e>
                                    <m:sub>
                                      <m:r>
                                        <a:rPr lang="pt-BR" sz="1400" i="1">
                                          <a:solidFill>
                                            <a:srgbClr val="FF0000"/>
                                          </a:solidFill>
                                          <a:latin typeface="Cambria Math" panose="02040503050406030204" pitchFamily="18" charset="0"/>
                                        </a:rPr>
                                        <m:t>𝑝𝑒𝑟𝑖</m:t>
                                      </m:r>
                                      <m:r>
                                        <a:rPr lang="pt-BR" sz="1400" i="0">
                                          <a:solidFill>
                                            <a:srgbClr val="FF0000"/>
                                          </a:solidFill>
                                          <a:latin typeface="Cambria Math" panose="02040503050406030204" pitchFamily="18" charset="0"/>
                                        </a:rPr>
                                        <m:t>é</m:t>
                                      </m:r>
                                      <m:r>
                                        <a:rPr lang="pt-BR" sz="1400" i="1">
                                          <a:solidFill>
                                            <a:srgbClr val="FF0000"/>
                                          </a:solidFill>
                                          <a:latin typeface="Cambria Math" panose="02040503050406030204" pitchFamily="18" charset="0"/>
                                        </a:rPr>
                                        <m:t>𝑙𝑖𝑜</m:t>
                                      </m:r>
                                    </m:sub>
                                  </m:sSub>
                                </m:num>
                                <m:den>
                                  <m:sSub>
                                    <m:sSubPr>
                                      <m:ctrlPr>
                                        <a:rPr lang="pt-BR" sz="1400" i="1">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𝐹</m:t>
                                      </m:r>
                                    </m:e>
                                    <m:sub>
                                      <m:r>
                                        <a:rPr lang="pt-BR" sz="1400" i="1">
                                          <a:solidFill>
                                            <a:srgbClr val="FF0000"/>
                                          </a:solidFill>
                                          <a:latin typeface="Cambria Math" panose="02040503050406030204" pitchFamily="18" charset="0"/>
                                        </a:rPr>
                                        <m:t>𝑎𝑓</m:t>
                                      </m:r>
                                      <m:r>
                                        <a:rPr lang="pt-BR" sz="1400" i="0">
                                          <a:solidFill>
                                            <a:srgbClr val="FF0000"/>
                                          </a:solidFill>
                                          <a:latin typeface="Cambria Math" panose="02040503050406030204" pitchFamily="18" charset="0"/>
                                        </a:rPr>
                                        <m:t>é</m:t>
                                      </m:r>
                                      <m:r>
                                        <a:rPr lang="pt-BR" sz="1400" i="1">
                                          <a:solidFill>
                                            <a:srgbClr val="FF0000"/>
                                          </a:solidFill>
                                          <a:latin typeface="Cambria Math" panose="02040503050406030204" pitchFamily="18" charset="0"/>
                                        </a:rPr>
                                        <m:t>𝑙𝑖𝑜</m:t>
                                      </m:r>
                                    </m:sub>
                                  </m:sSub>
                                </m:den>
                              </m:f>
                            </m:e>
                          </m:d>
                        </m:e>
                      </m:func>
                    </m:oMath>
                  </m:oMathPara>
                </a14:m>
                <a:endParaRPr lang="pt-BR" sz="1400" dirty="0">
                  <a:solidFill>
                    <a:srgbClr val="FF0000"/>
                  </a:solidFill>
                </a:endParaRPr>
              </a:p>
            </p:txBody>
          </p:sp>
        </mc:Choice>
        <mc:Fallback xmlns="">
          <p:sp>
            <p:nvSpPr>
              <p:cNvPr id="31" name="CaixaDeTexto 30">
                <a:extLst>
                  <a:ext uri="{FF2B5EF4-FFF2-40B4-BE49-F238E27FC236}">
                    <a16:creationId xmlns:a16="http://schemas.microsoft.com/office/drawing/2014/main" id="{BAEDE699-8353-4EA8-BF61-45D201478415}"/>
                  </a:ext>
                </a:extLst>
              </p:cNvPr>
              <p:cNvSpPr txBox="1">
                <a:spLocks noRot="1" noChangeAspect="1" noMove="1" noResize="1" noEditPoints="1" noAdjustHandles="1" noChangeArrowheads="1" noChangeShapeType="1" noTextEdit="1"/>
              </p:cNvSpPr>
              <p:nvPr/>
            </p:nvSpPr>
            <p:spPr>
              <a:xfrm>
                <a:off x="2900459" y="1899224"/>
                <a:ext cx="3619500" cy="580928"/>
              </a:xfrm>
              <a:prstGeom prst="rect">
                <a:avLst/>
              </a:prstGeom>
              <a:blipFill>
                <a:blip r:embed="rId2"/>
                <a:stretch>
                  <a:fillRect b="-1053"/>
                </a:stretch>
              </a:blipFill>
            </p:spPr>
            <p:txBody>
              <a:bodyPr/>
              <a:lstStyle/>
              <a:p>
                <a:r>
                  <a:rPr lang="pt-BR">
                    <a:noFill/>
                  </a:rPr>
                  <a:t> </a:t>
                </a:r>
              </a:p>
            </p:txBody>
          </p:sp>
        </mc:Fallback>
      </mc:AlternateContent>
      <p:sp>
        <p:nvSpPr>
          <p:cNvPr id="33" name="CaixaDeTexto 32">
            <a:extLst>
              <a:ext uri="{FF2B5EF4-FFF2-40B4-BE49-F238E27FC236}">
                <a16:creationId xmlns:a16="http://schemas.microsoft.com/office/drawing/2014/main" id="{1DD3BEE1-C743-43A5-BCD4-10F6224E8CBB}"/>
              </a:ext>
            </a:extLst>
          </p:cNvPr>
          <p:cNvSpPr txBox="1"/>
          <p:nvPr/>
        </p:nvSpPr>
        <p:spPr>
          <a:xfrm>
            <a:off x="857250" y="2609702"/>
            <a:ext cx="4000500"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O fluxo solar F a uma distância d do Sol é dado por:</a:t>
            </a:r>
          </a:p>
        </p:txBody>
      </p:sp>
      <mc:AlternateContent xmlns:mc="http://schemas.openxmlformats.org/markup-compatibility/2006" xmlns:a14="http://schemas.microsoft.com/office/drawing/2010/main">
        <mc:Choice Requires="a14">
          <p:sp>
            <p:nvSpPr>
              <p:cNvPr id="35" name="CaixaDeTexto 34">
                <a:extLst>
                  <a:ext uri="{FF2B5EF4-FFF2-40B4-BE49-F238E27FC236}">
                    <a16:creationId xmlns:a16="http://schemas.microsoft.com/office/drawing/2014/main" id="{C126EF60-1B87-409D-A7FE-86E9FBE80872}"/>
                  </a:ext>
                </a:extLst>
              </p:cNvPr>
              <p:cNvSpPr txBox="1"/>
              <p:nvPr/>
            </p:nvSpPr>
            <p:spPr>
              <a:xfrm>
                <a:off x="4829175" y="2507214"/>
                <a:ext cx="1009650" cy="49564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𝐹</m:t>
                      </m:r>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𝐿</m:t>
                              </m:r>
                            </m:e>
                            <m:sub>
                              <m:r>
                                <a:rPr lang="pt-BR">
                                  <a:latin typeface="Cambria Math" panose="02040503050406030204" pitchFamily="18" charset="0"/>
                                </a:rPr>
                                <m:t>𝑆𝑜𝑙</m:t>
                              </m:r>
                            </m:sub>
                          </m:sSub>
                        </m:num>
                        <m:den>
                          <m:r>
                            <a:rPr lang="pt-BR">
                              <a:latin typeface="Cambria Math" panose="02040503050406030204" pitchFamily="18" charset="0"/>
                            </a:rPr>
                            <m:t>4</m:t>
                          </m:r>
                          <m:r>
                            <a:rPr lang="pt-BR">
                              <a:latin typeface="Cambria Math" panose="02040503050406030204" pitchFamily="18" charset="0"/>
                            </a:rPr>
                            <m:t>𝜋</m:t>
                          </m:r>
                          <m:sSup>
                            <m:sSupPr>
                              <m:ctrlPr>
                                <a:rPr lang="pt-BR" i="1">
                                  <a:latin typeface="Cambria Math" panose="02040503050406030204" pitchFamily="18" charset="0"/>
                                </a:rPr>
                              </m:ctrlPr>
                            </m:sSupPr>
                            <m:e>
                              <m:r>
                                <a:rPr lang="pt-BR">
                                  <a:latin typeface="Cambria Math" panose="02040503050406030204" pitchFamily="18" charset="0"/>
                                </a:rPr>
                                <m:t>𝑑</m:t>
                              </m:r>
                            </m:e>
                            <m:sup>
                              <m:r>
                                <a:rPr lang="pt-BR">
                                  <a:latin typeface="Cambria Math" panose="02040503050406030204" pitchFamily="18" charset="0"/>
                                </a:rPr>
                                <m:t>2</m:t>
                              </m:r>
                            </m:sup>
                          </m:sSup>
                        </m:den>
                      </m:f>
                    </m:oMath>
                  </m:oMathPara>
                </a14:m>
                <a:endParaRPr lang="pt-BR" dirty="0"/>
              </a:p>
            </p:txBody>
          </p:sp>
        </mc:Choice>
        <mc:Fallback xmlns="">
          <p:sp>
            <p:nvSpPr>
              <p:cNvPr id="35" name="CaixaDeTexto 34">
                <a:extLst>
                  <a:ext uri="{FF2B5EF4-FFF2-40B4-BE49-F238E27FC236}">
                    <a16:creationId xmlns:a16="http://schemas.microsoft.com/office/drawing/2014/main" id="{C126EF60-1B87-409D-A7FE-86E9FBE80872}"/>
                  </a:ext>
                </a:extLst>
              </p:cNvPr>
              <p:cNvSpPr txBox="1">
                <a:spLocks noRot="1" noChangeAspect="1" noMove="1" noResize="1" noEditPoints="1" noAdjustHandles="1" noChangeArrowheads="1" noChangeShapeType="1" noTextEdit="1"/>
              </p:cNvSpPr>
              <p:nvPr/>
            </p:nvSpPr>
            <p:spPr>
              <a:xfrm>
                <a:off x="4829175" y="2507214"/>
                <a:ext cx="1009650" cy="495649"/>
              </a:xfrm>
              <a:prstGeom prst="rect">
                <a:avLst/>
              </a:prstGeom>
              <a:blipFill>
                <a:blip r:embed="rId3"/>
                <a:stretch>
                  <a:fillRect b="-1220"/>
                </a:stretch>
              </a:blipFill>
            </p:spPr>
            <p:txBody>
              <a:bodyPr/>
              <a:lstStyle/>
              <a:p>
                <a:r>
                  <a:rPr lang="pt-BR">
                    <a:noFill/>
                  </a:rPr>
                  <a:t> </a:t>
                </a:r>
              </a:p>
            </p:txBody>
          </p:sp>
        </mc:Fallback>
      </mc:AlternateContent>
      <p:sp>
        <p:nvSpPr>
          <p:cNvPr id="37" name="CaixaDeTexto 36">
            <a:extLst>
              <a:ext uri="{FF2B5EF4-FFF2-40B4-BE49-F238E27FC236}">
                <a16:creationId xmlns:a16="http://schemas.microsoft.com/office/drawing/2014/main" id="{5DA748C0-6F21-4472-AB48-CA85DE959DCD}"/>
              </a:ext>
            </a:extLst>
          </p:cNvPr>
          <p:cNvSpPr txBox="1"/>
          <p:nvPr/>
        </p:nvSpPr>
        <p:spPr>
          <a:xfrm>
            <a:off x="6096000" y="2609702"/>
            <a:ext cx="4248150"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Substituindo-se o fluxo F na equação de </a:t>
            </a:r>
            <a:r>
              <a:rPr lang="pt-BR" dirty="0" err="1"/>
              <a:t>Pogson</a:t>
            </a:r>
            <a:r>
              <a:rPr lang="pt-BR" dirty="0"/>
              <a:t>, temos:</a:t>
            </a:r>
          </a:p>
        </p:txBody>
      </p:sp>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512C5E8C-5708-4C6B-84EA-68625E82A6E4}"/>
                  </a:ext>
                </a:extLst>
              </p:cNvPr>
              <p:cNvSpPr txBox="1"/>
              <p:nvPr/>
            </p:nvSpPr>
            <p:spPr>
              <a:xfrm>
                <a:off x="385859" y="3040629"/>
                <a:ext cx="3567016" cy="11215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836967"/>
                              </a:solidFill>
                              <a:latin typeface="Cambria Math" panose="02040503050406030204" pitchFamily="18" charset="0"/>
                            </a:rPr>
                          </m:ctrlPr>
                        </m:sSubPr>
                        <m:e>
                          <m:r>
                            <a:rPr lang="pt-BR" sz="1400" i="1">
                              <a:latin typeface="Cambria Math" panose="02040503050406030204" pitchFamily="18" charset="0"/>
                            </a:rPr>
                            <m:t>𝑚</m:t>
                          </m:r>
                        </m:e>
                        <m:sub>
                          <m:r>
                            <a:rPr lang="pt-BR" sz="1400" i="1">
                              <a:latin typeface="Cambria Math" panose="02040503050406030204" pitchFamily="18" charset="0"/>
                            </a:rPr>
                            <m:t>𝑝𝑒𝑟𝑖</m:t>
                          </m:r>
                          <m:r>
                            <a:rPr lang="pt-BR" sz="1400" i="0">
                              <a:latin typeface="Cambria Math" panose="02040503050406030204" pitchFamily="18" charset="0"/>
                            </a:rPr>
                            <m:t>é</m:t>
                          </m:r>
                          <m:r>
                            <a:rPr lang="pt-BR" sz="1400" i="1">
                              <a:latin typeface="Cambria Math" panose="02040503050406030204" pitchFamily="18" charset="0"/>
                            </a:rPr>
                            <m:t>𝑙𝑖𝑜</m:t>
                          </m:r>
                        </m:sub>
                      </m:sSub>
                      <m:r>
                        <a:rPr lang="pt-BR" sz="1400" i="0">
                          <a:latin typeface="Cambria Math" panose="02040503050406030204" pitchFamily="18" charset="0"/>
                        </a:rPr>
                        <m:t>−</m:t>
                      </m:r>
                      <m:sSub>
                        <m:sSubPr>
                          <m:ctrlPr>
                            <a:rPr lang="pt-BR" sz="1400" i="1">
                              <a:solidFill>
                                <a:srgbClr val="836967"/>
                              </a:solidFill>
                              <a:latin typeface="Cambria Math" panose="02040503050406030204" pitchFamily="18" charset="0"/>
                            </a:rPr>
                          </m:ctrlPr>
                        </m:sSubPr>
                        <m:e>
                          <m:r>
                            <a:rPr lang="pt-BR" sz="1400" i="1">
                              <a:latin typeface="Cambria Math" panose="02040503050406030204" pitchFamily="18" charset="0"/>
                            </a:rPr>
                            <m:t>𝑚</m:t>
                          </m:r>
                        </m:e>
                        <m:sub>
                          <m:r>
                            <a:rPr lang="pt-BR" sz="1400" i="1">
                              <a:latin typeface="Cambria Math" panose="02040503050406030204" pitchFamily="18" charset="0"/>
                            </a:rPr>
                            <m:t>𝑎𝑓</m:t>
                          </m:r>
                          <m:r>
                            <a:rPr lang="pt-BR" sz="1400" i="0">
                              <a:latin typeface="Cambria Math" panose="02040503050406030204" pitchFamily="18" charset="0"/>
                            </a:rPr>
                            <m:t>é</m:t>
                          </m:r>
                          <m:r>
                            <a:rPr lang="pt-BR" sz="1400" i="1">
                              <a:latin typeface="Cambria Math" panose="02040503050406030204" pitchFamily="18" charset="0"/>
                            </a:rPr>
                            <m:t>𝑙𝑖𝑜</m:t>
                          </m:r>
                        </m:sub>
                      </m:sSub>
                      <m:r>
                        <a:rPr lang="pt-BR" sz="1400" i="0">
                          <a:latin typeface="Cambria Math" panose="02040503050406030204" pitchFamily="18" charset="0"/>
                        </a:rPr>
                        <m:t>=−2,5</m:t>
                      </m:r>
                      <m:func>
                        <m:funcPr>
                          <m:ctrlPr>
                            <a:rPr lang="pt-BR" sz="1400" i="1">
                              <a:latin typeface="Cambria Math" panose="02040503050406030204" pitchFamily="18" charset="0"/>
                            </a:rPr>
                          </m:ctrlPr>
                        </m:funcPr>
                        <m:fName>
                          <m:r>
                            <m:rPr>
                              <m:sty m:val="p"/>
                            </m:rPr>
                            <a:rPr lang="pt-BR" sz="1400" i="0">
                              <a:latin typeface="Cambria Math" panose="02040503050406030204" pitchFamily="18" charset="0"/>
                            </a:rPr>
                            <m:t>log</m:t>
                          </m:r>
                        </m:fName>
                        <m:e>
                          <m:f>
                            <m:fPr>
                              <m:ctrlPr>
                                <a:rPr lang="pt-BR" sz="1400" i="1">
                                  <a:solidFill>
                                    <a:srgbClr val="836967"/>
                                  </a:solidFill>
                                  <a:latin typeface="Cambria Math" panose="02040503050406030204" pitchFamily="18" charset="0"/>
                                </a:rPr>
                              </m:ctrlPr>
                            </m:fPr>
                            <m:num>
                              <m:d>
                                <m:dPr>
                                  <m:ctrlPr>
                                    <a:rPr lang="pt-BR" sz="1400" i="1">
                                      <a:solidFill>
                                        <a:srgbClr val="836967"/>
                                      </a:solidFill>
                                      <a:latin typeface="Cambria Math" panose="02040503050406030204" pitchFamily="18" charset="0"/>
                                    </a:rPr>
                                  </m:ctrlPr>
                                </m:dPr>
                                <m:e>
                                  <m:f>
                                    <m:fPr>
                                      <m:ctrlPr>
                                        <a:rPr lang="pt-BR" sz="1400" i="1">
                                          <a:solidFill>
                                            <a:srgbClr val="836967"/>
                                          </a:solidFill>
                                          <a:latin typeface="Cambria Math" panose="02040503050406030204" pitchFamily="18" charset="0"/>
                                        </a:rPr>
                                      </m:ctrlPr>
                                    </m:fPr>
                                    <m:num>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𝐿</m:t>
                                          </m:r>
                                        </m:e>
                                        <m:sub>
                                          <m:r>
                                            <a:rPr lang="pt-BR" sz="1400" i="1">
                                              <a:solidFill>
                                                <a:srgbClr val="FF0000"/>
                                              </a:solidFill>
                                              <a:latin typeface="Cambria Math" panose="02040503050406030204" pitchFamily="18" charset="0"/>
                                            </a:rPr>
                                            <m:t>𝑆𝑜𝑙</m:t>
                                          </m:r>
                                        </m:sub>
                                      </m:sSub>
                                    </m:num>
                                    <m:den>
                                      <m:r>
                                        <a:rPr lang="pt-BR" sz="1400" i="0" smtClean="0">
                                          <a:solidFill>
                                            <a:srgbClr val="FF0000"/>
                                          </a:solidFill>
                                          <a:latin typeface="Cambria Math" panose="02040503050406030204" pitchFamily="18" charset="0"/>
                                        </a:rPr>
                                        <m:t>4</m:t>
                                      </m:r>
                                      <m:r>
                                        <a:rPr lang="pt-BR" sz="1400" i="1">
                                          <a:solidFill>
                                            <a:srgbClr val="FF0000"/>
                                          </a:solidFill>
                                          <a:latin typeface="Cambria Math" panose="02040503050406030204" pitchFamily="18" charset="0"/>
                                        </a:rPr>
                                        <m:t>𝜋</m:t>
                                      </m:r>
                                      <m:sSubSup>
                                        <m:sSubSupPr>
                                          <m:ctrlPr>
                                            <a:rPr lang="pt-BR" sz="1400" i="1">
                                              <a:solidFill>
                                                <a:srgbClr val="836967"/>
                                              </a:solidFill>
                                              <a:latin typeface="Cambria Math" panose="02040503050406030204" pitchFamily="18" charset="0"/>
                                            </a:rPr>
                                          </m:ctrlPr>
                                        </m:sSubSupPr>
                                        <m:e>
                                          <m:r>
                                            <a:rPr lang="pt-BR" sz="1400" i="1">
                                              <a:latin typeface="Cambria Math" panose="02040503050406030204" pitchFamily="18" charset="0"/>
                                            </a:rPr>
                                            <m:t>𝑑</m:t>
                                          </m:r>
                                        </m:e>
                                        <m:sub>
                                          <m:r>
                                            <a:rPr lang="pt-BR" sz="1400" i="1">
                                              <a:latin typeface="Cambria Math" panose="02040503050406030204" pitchFamily="18" charset="0"/>
                                            </a:rPr>
                                            <m:t>𝑝𝑒𝑟𝑖</m:t>
                                          </m:r>
                                          <m:r>
                                            <a:rPr lang="pt-BR" sz="1400" i="0">
                                              <a:latin typeface="Cambria Math" panose="02040503050406030204" pitchFamily="18" charset="0"/>
                                            </a:rPr>
                                            <m:t>é</m:t>
                                          </m:r>
                                          <m:r>
                                            <a:rPr lang="pt-BR" sz="1400" i="1">
                                              <a:latin typeface="Cambria Math" panose="02040503050406030204" pitchFamily="18" charset="0"/>
                                            </a:rPr>
                                            <m:t>𝑙𝑖𝑜</m:t>
                                          </m:r>
                                        </m:sub>
                                        <m:sup>
                                          <m:r>
                                            <a:rPr lang="pt-BR" sz="1400" i="0">
                                              <a:latin typeface="Cambria Math" panose="02040503050406030204" pitchFamily="18" charset="0"/>
                                            </a:rPr>
                                            <m:t>2</m:t>
                                          </m:r>
                                        </m:sup>
                                      </m:sSubSup>
                                    </m:den>
                                  </m:f>
                                </m:e>
                              </m:d>
                            </m:num>
                            <m:den>
                              <m:d>
                                <m:dPr>
                                  <m:ctrlPr>
                                    <a:rPr lang="pt-BR" sz="1400" i="1">
                                      <a:solidFill>
                                        <a:srgbClr val="836967"/>
                                      </a:solidFill>
                                      <a:latin typeface="Cambria Math" panose="02040503050406030204" pitchFamily="18" charset="0"/>
                                    </a:rPr>
                                  </m:ctrlPr>
                                </m:dPr>
                                <m:e>
                                  <m:f>
                                    <m:fPr>
                                      <m:ctrlPr>
                                        <a:rPr lang="pt-BR" sz="1400" i="1">
                                          <a:solidFill>
                                            <a:srgbClr val="836967"/>
                                          </a:solidFill>
                                          <a:latin typeface="Cambria Math" panose="02040503050406030204" pitchFamily="18" charset="0"/>
                                        </a:rPr>
                                      </m:ctrlPr>
                                    </m:fPr>
                                    <m:num>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𝐿</m:t>
                                          </m:r>
                                        </m:e>
                                        <m:sub>
                                          <m:r>
                                            <a:rPr lang="pt-BR" sz="1400" i="1">
                                              <a:solidFill>
                                                <a:srgbClr val="FF0000"/>
                                              </a:solidFill>
                                              <a:latin typeface="Cambria Math" panose="02040503050406030204" pitchFamily="18" charset="0"/>
                                            </a:rPr>
                                            <m:t>𝑆𝑜𝑙</m:t>
                                          </m:r>
                                        </m:sub>
                                      </m:sSub>
                                    </m:num>
                                    <m:den>
                                      <m:r>
                                        <a:rPr lang="pt-BR" sz="1400" i="0" smtClean="0">
                                          <a:solidFill>
                                            <a:srgbClr val="FF0000"/>
                                          </a:solidFill>
                                          <a:latin typeface="Cambria Math" panose="02040503050406030204" pitchFamily="18" charset="0"/>
                                        </a:rPr>
                                        <m:t>4</m:t>
                                      </m:r>
                                      <m:r>
                                        <a:rPr lang="pt-BR" sz="1400" i="1">
                                          <a:solidFill>
                                            <a:srgbClr val="FF0000"/>
                                          </a:solidFill>
                                          <a:latin typeface="Cambria Math" panose="02040503050406030204" pitchFamily="18" charset="0"/>
                                        </a:rPr>
                                        <m:t>𝜋</m:t>
                                      </m:r>
                                      <m:sSubSup>
                                        <m:sSubSupPr>
                                          <m:ctrlPr>
                                            <a:rPr lang="pt-BR" sz="1400" i="1">
                                              <a:solidFill>
                                                <a:srgbClr val="836967"/>
                                              </a:solidFill>
                                              <a:latin typeface="Cambria Math" panose="02040503050406030204" pitchFamily="18" charset="0"/>
                                            </a:rPr>
                                          </m:ctrlPr>
                                        </m:sSubSupPr>
                                        <m:e>
                                          <m:r>
                                            <a:rPr lang="pt-BR" sz="1400" i="1">
                                              <a:latin typeface="Cambria Math" panose="02040503050406030204" pitchFamily="18" charset="0"/>
                                            </a:rPr>
                                            <m:t>𝑑</m:t>
                                          </m:r>
                                        </m:e>
                                        <m:sub>
                                          <m:r>
                                            <a:rPr lang="pt-BR" sz="1400" i="1">
                                              <a:latin typeface="Cambria Math" panose="02040503050406030204" pitchFamily="18" charset="0"/>
                                            </a:rPr>
                                            <m:t>𝑎𝑓</m:t>
                                          </m:r>
                                          <m:r>
                                            <a:rPr lang="pt-BR" sz="1400" i="0">
                                              <a:latin typeface="Cambria Math" panose="02040503050406030204" pitchFamily="18" charset="0"/>
                                            </a:rPr>
                                            <m:t>é</m:t>
                                          </m:r>
                                          <m:r>
                                            <a:rPr lang="pt-BR" sz="1400" i="1">
                                              <a:latin typeface="Cambria Math" panose="02040503050406030204" pitchFamily="18" charset="0"/>
                                            </a:rPr>
                                            <m:t>𝑙𝑖𝑜</m:t>
                                          </m:r>
                                        </m:sub>
                                        <m:sup>
                                          <m:r>
                                            <a:rPr lang="pt-BR" sz="1400" i="0">
                                              <a:latin typeface="Cambria Math" panose="02040503050406030204" pitchFamily="18" charset="0"/>
                                            </a:rPr>
                                            <m:t>2</m:t>
                                          </m:r>
                                        </m:sup>
                                      </m:sSubSup>
                                    </m:den>
                                  </m:f>
                                </m:e>
                              </m:d>
                            </m:den>
                          </m:f>
                        </m:e>
                      </m:func>
                    </m:oMath>
                  </m:oMathPara>
                </a14:m>
                <a:endParaRPr lang="pt-BR" sz="1400" dirty="0"/>
              </a:p>
            </p:txBody>
          </p:sp>
        </mc:Choice>
        <mc:Fallback xmlns="">
          <p:sp>
            <p:nvSpPr>
              <p:cNvPr id="39" name="CaixaDeTexto 38">
                <a:extLst>
                  <a:ext uri="{FF2B5EF4-FFF2-40B4-BE49-F238E27FC236}">
                    <a16:creationId xmlns:a16="http://schemas.microsoft.com/office/drawing/2014/main" id="{512C5E8C-5708-4C6B-84EA-68625E82A6E4}"/>
                  </a:ext>
                </a:extLst>
              </p:cNvPr>
              <p:cNvSpPr txBox="1">
                <a:spLocks noRot="1" noChangeAspect="1" noMove="1" noResize="1" noEditPoints="1" noAdjustHandles="1" noChangeArrowheads="1" noChangeShapeType="1" noTextEdit="1"/>
              </p:cNvSpPr>
              <p:nvPr/>
            </p:nvSpPr>
            <p:spPr>
              <a:xfrm>
                <a:off x="385859" y="3040629"/>
                <a:ext cx="3567016" cy="1121589"/>
              </a:xfrm>
              <a:prstGeom prst="rect">
                <a:avLst/>
              </a:prstGeom>
              <a:blipFill>
                <a:blip r:embed="rId4"/>
                <a:stretch>
                  <a:fillRect/>
                </a:stretch>
              </a:blipFill>
            </p:spPr>
            <p:txBody>
              <a:bodyPr/>
              <a:lstStyle/>
              <a:p>
                <a:r>
                  <a:rPr lang="pt-BR">
                    <a:noFill/>
                  </a:rPr>
                  <a:t> </a:t>
                </a:r>
              </a:p>
            </p:txBody>
          </p:sp>
        </mc:Fallback>
      </mc:AlternateContent>
      <p:sp>
        <p:nvSpPr>
          <p:cNvPr id="40" name="Seta: para a Direita 39">
            <a:extLst>
              <a:ext uri="{FF2B5EF4-FFF2-40B4-BE49-F238E27FC236}">
                <a16:creationId xmlns:a16="http://schemas.microsoft.com/office/drawing/2014/main" id="{3690C28A-EB53-459B-BEA1-E639C979BEC0}"/>
              </a:ext>
            </a:extLst>
          </p:cNvPr>
          <p:cNvSpPr/>
          <p:nvPr/>
        </p:nvSpPr>
        <p:spPr>
          <a:xfrm>
            <a:off x="4085907" y="3494208"/>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ADD11770-1B20-4CE6-8E36-3224D1DF4B2B}"/>
                  </a:ext>
                </a:extLst>
              </p:cNvPr>
              <p:cNvSpPr txBox="1"/>
              <p:nvPr/>
            </p:nvSpPr>
            <p:spPr>
              <a:xfrm>
                <a:off x="8832104" y="3263364"/>
                <a:ext cx="2264521" cy="580287"/>
              </a:xfrm>
              <a:prstGeom prst="rect">
                <a:avLst/>
              </a:prstGeom>
              <a:noFill/>
            </p:spPr>
            <p:txBody>
              <a:bodyPr wrap="square">
                <a:spAutoFit/>
              </a:bodyPr>
              <a:lstStyle>
                <a:defPPr>
                  <a:defRPr lang="pt-BR"/>
                </a:defPPr>
                <a:lvl1pPr>
                  <a:defRPr sz="1400">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r>
                        <a:rPr lang="pt-BR">
                          <a:latin typeface="Cambria Math" panose="02040503050406030204" pitchFamily="18" charset="0"/>
                        </a:rPr>
                        <m:t>𝑚</m:t>
                      </m:r>
                      <m:r>
                        <a:rPr lang="pt-BR">
                          <a:latin typeface="Cambria Math" panose="02040503050406030204" pitchFamily="18" charset="0"/>
                        </a:rPr>
                        <m:t>=−5</m:t>
                      </m:r>
                      <m:func>
                        <m:funcPr>
                          <m:ctrlPr>
                            <a:rPr lang="pt-BR" i="1">
                              <a:latin typeface="Cambria Math" panose="02040503050406030204" pitchFamily="18" charset="0"/>
                            </a:rPr>
                          </m:ctrlPr>
                        </m:funcPr>
                        <m:fName>
                          <m:r>
                            <m:rPr>
                              <m:sty m:val="p"/>
                            </m:rPr>
                            <a:rPr lang="pt-BR">
                              <a:latin typeface="Cambria Math" panose="02040503050406030204" pitchFamily="18" charset="0"/>
                            </a:rPr>
                            <m:t>log</m:t>
                          </m:r>
                        </m:fName>
                        <m:e>
                          <m:d>
                            <m:dPr>
                              <m:ctrlPr>
                                <a:rPr lang="pt-BR" i="1">
                                  <a:latin typeface="Cambria Math" panose="02040503050406030204" pitchFamily="18" charset="0"/>
                                </a:rPr>
                              </m:ctrlPr>
                            </m:dPr>
                            <m:e>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𝑎𝑓</m:t>
                                      </m:r>
                                      <m:r>
                                        <a:rPr lang="pt-BR">
                                          <a:latin typeface="Cambria Math" panose="02040503050406030204" pitchFamily="18" charset="0"/>
                                        </a:rPr>
                                        <m:t>é</m:t>
                                      </m:r>
                                      <m:r>
                                        <a:rPr lang="pt-BR">
                                          <a:latin typeface="Cambria Math" panose="02040503050406030204" pitchFamily="18" charset="0"/>
                                        </a:rPr>
                                        <m:t>𝑙𝑖𝑜</m:t>
                                      </m:r>
                                    </m:sub>
                                  </m:sSub>
                                </m:num>
                                <m:den>
                                  <m:sSub>
                                    <m:sSubPr>
                                      <m:ctrlPr>
                                        <a:rPr lang="pt-BR" i="1">
                                          <a:latin typeface="Cambria Math" panose="02040503050406030204" pitchFamily="18" charset="0"/>
                                        </a:rPr>
                                      </m:ctrlPr>
                                    </m:sSubPr>
                                    <m:e>
                                      <m:r>
                                        <a:rPr lang="pt-BR">
                                          <a:latin typeface="Cambria Math" panose="02040503050406030204" pitchFamily="18" charset="0"/>
                                        </a:rPr>
                                        <m:t>𝑑</m:t>
                                      </m:r>
                                    </m:e>
                                    <m:sub>
                                      <m:r>
                                        <a:rPr lang="pt-BR">
                                          <a:latin typeface="Cambria Math" panose="02040503050406030204" pitchFamily="18" charset="0"/>
                                        </a:rPr>
                                        <m:t>𝑝𝑒𝑟𝑖</m:t>
                                      </m:r>
                                      <m:r>
                                        <a:rPr lang="pt-BR">
                                          <a:latin typeface="Cambria Math" panose="02040503050406030204" pitchFamily="18" charset="0"/>
                                        </a:rPr>
                                        <m:t>é</m:t>
                                      </m:r>
                                      <m:r>
                                        <a:rPr lang="pt-BR">
                                          <a:latin typeface="Cambria Math" panose="02040503050406030204" pitchFamily="18" charset="0"/>
                                        </a:rPr>
                                        <m:t>𝑙𝑖𝑜</m:t>
                                      </m:r>
                                    </m:sub>
                                  </m:sSub>
                                </m:den>
                              </m:f>
                            </m:e>
                          </m:d>
                        </m:e>
                      </m:func>
                    </m:oMath>
                  </m:oMathPara>
                </a14:m>
                <a:endParaRPr lang="pt-BR" dirty="0"/>
              </a:p>
            </p:txBody>
          </p:sp>
        </mc:Choice>
        <mc:Fallback xmlns="">
          <p:sp>
            <p:nvSpPr>
              <p:cNvPr id="42" name="CaixaDeTexto 41">
                <a:extLst>
                  <a:ext uri="{FF2B5EF4-FFF2-40B4-BE49-F238E27FC236}">
                    <a16:creationId xmlns:a16="http://schemas.microsoft.com/office/drawing/2014/main" id="{ADD11770-1B20-4CE6-8E36-3224D1DF4B2B}"/>
                  </a:ext>
                </a:extLst>
              </p:cNvPr>
              <p:cNvSpPr txBox="1">
                <a:spLocks noRot="1" noChangeAspect="1" noMove="1" noResize="1" noEditPoints="1" noAdjustHandles="1" noChangeArrowheads="1" noChangeShapeType="1" noTextEdit="1"/>
              </p:cNvSpPr>
              <p:nvPr/>
            </p:nvSpPr>
            <p:spPr>
              <a:xfrm>
                <a:off x="8832104" y="3263364"/>
                <a:ext cx="2264521" cy="580287"/>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5E9EDC4B-797A-468D-80C3-1A7BFFE5C571}"/>
                  </a:ext>
                </a:extLst>
              </p:cNvPr>
              <p:cNvSpPr txBox="1"/>
              <p:nvPr/>
            </p:nvSpPr>
            <p:spPr>
              <a:xfrm>
                <a:off x="4618989" y="3234546"/>
                <a:ext cx="3724276" cy="656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a:solidFill>
                                <a:srgbClr val="FF0000"/>
                              </a:solidFill>
                              <a:latin typeface="Cambria Math" panose="02040503050406030204" pitchFamily="18" charset="0"/>
                            </a:rPr>
                          </m:ctrlPr>
                        </m:sSubPr>
                        <m:e>
                          <m:r>
                            <a:rPr lang="pt-BR" sz="1400">
                              <a:solidFill>
                                <a:srgbClr val="FF0000"/>
                              </a:solidFill>
                              <a:latin typeface="Cambria Math" panose="02040503050406030204" pitchFamily="18" charset="0"/>
                            </a:rPr>
                            <m:t>𝑚</m:t>
                          </m:r>
                        </m:e>
                        <m:sub>
                          <m:r>
                            <a:rPr lang="pt-BR" sz="1400">
                              <a:solidFill>
                                <a:srgbClr val="FF0000"/>
                              </a:solidFill>
                              <a:latin typeface="Cambria Math" panose="02040503050406030204" pitchFamily="18" charset="0"/>
                            </a:rPr>
                            <m:t>𝑝𝑒𝑟𝑖</m:t>
                          </m:r>
                          <m:r>
                            <a:rPr lang="pt-BR" sz="1400">
                              <a:solidFill>
                                <a:srgbClr val="FF0000"/>
                              </a:solidFill>
                              <a:latin typeface="Cambria Math" panose="02040503050406030204" pitchFamily="18" charset="0"/>
                            </a:rPr>
                            <m:t>é</m:t>
                          </m:r>
                          <m:r>
                            <a:rPr lang="pt-BR" sz="1400">
                              <a:solidFill>
                                <a:srgbClr val="FF0000"/>
                              </a:solidFill>
                              <a:latin typeface="Cambria Math" panose="02040503050406030204" pitchFamily="18" charset="0"/>
                            </a:rPr>
                            <m:t>𝑙𝑖𝑜</m:t>
                          </m:r>
                        </m:sub>
                      </m:sSub>
                      <m:r>
                        <a:rPr lang="pt-BR" sz="1400">
                          <a:solidFill>
                            <a:srgbClr val="FF0000"/>
                          </a:solidFill>
                          <a:latin typeface="Cambria Math" panose="02040503050406030204" pitchFamily="18" charset="0"/>
                        </a:rPr>
                        <m:t>−</m:t>
                      </m:r>
                      <m:sSub>
                        <m:sSubPr>
                          <m:ctrlPr>
                            <a:rPr lang="pt-BR" sz="1400" i="1">
                              <a:solidFill>
                                <a:srgbClr val="FF0000"/>
                              </a:solidFill>
                              <a:latin typeface="Cambria Math" panose="02040503050406030204" pitchFamily="18" charset="0"/>
                            </a:rPr>
                          </m:ctrlPr>
                        </m:sSubPr>
                        <m:e>
                          <m:r>
                            <a:rPr lang="pt-BR" sz="1400">
                              <a:solidFill>
                                <a:srgbClr val="FF0000"/>
                              </a:solidFill>
                              <a:latin typeface="Cambria Math" panose="02040503050406030204" pitchFamily="18" charset="0"/>
                            </a:rPr>
                            <m:t>𝑚</m:t>
                          </m:r>
                        </m:e>
                        <m:sub>
                          <m:r>
                            <a:rPr lang="pt-BR" sz="1400">
                              <a:solidFill>
                                <a:srgbClr val="FF0000"/>
                              </a:solidFill>
                              <a:latin typeface="Cambria Math" panose="02040503050406030204" pitchFamily="18" charset="0"/>
                            </a:rPr>
                            <m:t>𝑎𝑓</m:t>
                          </m:r>
                          <m:r>
                            <a:rPr lang="pt-BR" sz="1400">
                              <a:solidFill>
                                <a:srgbClr val="FF0000"/>
                              </a:solidFill>
                              <a:latin typeface="Cambria Math" panose="02040503050406030204" pitchFamily="18" charset="0"/>
                            </a:rPr>
                            <m:t>é</m:t>
                          </m:r>
                          <m:r>
                            <a:rPr lang="pt-BR" sz="1400">
                              <a:solidFill>
                                <a:srgbClr val="FF0000"/>
                              </a:solidFill>
                              <a:latin typeface="Cambria Math" panose="02040503050406030204" pitchFamily="18" charset="0"/>
                            </a:rPr>
                            <m:t>𝑙𝑖𝑜</m:t>
                          </m:r>
                        </m:sub>
                      </m:sSub>
                      <m:r>
                        <a:rPr lang="pt-BR" sz="1400">
                          <a:solidFill>
                            <a:srgbClr val="FF0000"/>
                          </a:solidFill>
                          <a:latin typeface="Cambria Math" panose="02040503050406030204" pitchFamily="18" charset="0"/>
                        </a:rPr>
                        <m:t>=−2,5</m:t>
                      </m:r>
                      <m:func>
                        <m:funcPr>
                          <m:ctrlPr>
                            <a:rPr lang="pt-BR" sz="1400" i="1">
                              <a:solidFill>
                                <a:srgbClr val="FF0000"/>
                              </a:solidFill>
                              <a:latin typeface="Cambria Math" panose="02040503050406030204" pitchFamily="18" charset="0"/>
                            </a:rPr>
                          </m:ctrlPr>
                        </m:funcPr>
                        <m:fName>
                          <m:r>
                            <m:rPr>
                              <m:sty m:val="p"/>
                            </m:rPr>
                            <a:rPr lang="pt-BR" sz="1400">
                              <a:solidFill>
                                <a:srgbClr val="FF0000"/>
                              </a:solidFill>
                              <a:latin typeface="Cambria Math" panose="02040503050406030204" pitchFamily="18" charset="0"/>
                            </a:rPr>
                            <m:t>log</m:t>
                          </m:r>
                        </m:fName>
                        <m:e>
                          <m:d>
                            <m:dPr>
                              <m:begChr m:val="["/>
                              <m:endChr m:val="]"/>
                              <m:ctrlPr>
                                <a:rPr lang="pt-BR" sz="1400" i="1">
                                  <a:solidFill>
                                    <a:srgbClr val="FF0000"/>
                                  </a:solidFill>
                                  <a:latin typeface="Cambria Math" panose="02040503050406030204" pitchFamily="18" charset="0"/>
                                </a:rPr>
                              </m:ctrlPr>
                            </m:dPr>
                            <m:e>
                              <m:sSup>
                                <m:sSupPr>
                                  <m:ctrlPr>
                                    <a:rPr lang="pt-BR" sz="1400" i="1">
                                      <a:solidFill>
                                        <a:srgbClr val="FF0000"/>
                                      </a:solidFill>
                                      <a:latin typeface="Cambria Math" panose="02040503050406030204" pitchFamily="18" charset="0"/>
                                    </a:rPr>
                                  </m:ctrlPr>
                                </m:sSupPr>
                                <m:e>
                                  <m:d>
                                    <m:dPr>
                                      <m:ctrlPr>
                                        <a:rPr lang="pt-BR" sz="1400" i="1">
                                          <a:solidFill>
                                            <a:srgbClr val="FF0000"/>
                                          </a:solidFill>
                                          <a:latin typeface="Cambria Math" panose="02040503050406030204" pitchFamily="18" charset="0"/>
                                        </a:rPr>
                                      </m:ctrlPr>
                                    </m:dPr>
                                    <m:e>
                                      <m:f>
                                        <m:fPr>
                                          <m:ctrlPr>
                                            <a:rPr lang="pt-BR" sz="1400" i="1">
                                              <a:solidFill>
                                                <a:srgbClr val="FF0000"/>
                                              </a:solidFill>
                                              <a:latin typeface="Cambria Math" panose="02040503050406030204" pitchFamily="18" charset="0"/>
                                            </a:rPr>
                                          </m:ctrlPr>
                                        </m:fPr>
                                        <m:num>
                                          <m:sSub>
                                            <m:sSubPr>
                                              <m:ctrlPr>
                                                <a:rPr lang="pt-BR" sz="1400" i="1">
                                                  <a:solidFill>
                                                    <a:srgbClr val="FF0000"/>
                                                  </a:solidFill>
                                                  <a:latin typeface="Cambria Math" panose="02040503050406030204" pitchFamily="18" charset="0"/>
                                                </a:rPr>
                                              </m:ctrlPr>
                                            </m:sSubPr>
                                            <m:e>
                                              <m:r>
                                                <a:rPr lang="pt-BR" sz="1400">
                                                  <a:solidFill>
                                                    <a:srgbClr val="FF0000"/>
                                                  </a:solidFill>
                                                  <a:latin typeface="Cambria Math" panose="02040503050406030204" pitchFamily="18" charset="0"/>
                                                </a:rPr>
                                                <m:t>𝑑</m:t>
                                              </m:r>
                                            </m:e>
                                            <m:sub>
                                              <m:r>
                                                <a:rPr lang="pt-BR" sz="1400">
                                                  <a:solidFill>
                                                    <a:srgbClr val="FF0000"/>
                                                  </a:solidFill>
                                                  <a:latin typeface="Cambria Math" panose="02040503050406030204" pitchFamily="18" charset="0"/>
                                                </a:rPr>
                                                <m:t>𝑎𝑓</m:t>
                                              </m:r>
                                              <m:r>
                                                <a:rPr lang="pt-BR" sz="1400">
                                                  <a:solidFill>
                                                    <a:srgbClr val="FF0000"/>
                                                  </a:solidFill>
                                                  <a:latin typeface="Cambria Math" panose="02040503050406030204" pitchFamily="18" charset="0"/>
                                                </a:rPr>
                                                <m:t>é</m:t>
                                              </m:r>
                                              <m:r>
                                                <a:rPr lang="pt-BR" sz="1400">
                                                  <a:solidFill>
                                                    <a:srgbClr val="FF0000"/>
                                                  </a:solidFill>
                                                  <a:latin typeface="Cambria Math" panose="02040503050406030204" pitchFamily="18" charset="0"/>
                                                </a:rPr>
                                                <m:t>𝑙𝑖𝑜</m:t>
                                              </m:r>
                                            </m:sub>
                                          </m:sSub>
                                        </m:num>
                                        <m:den>
                                          <m:sSub>
                                            <m:sSubPr>
                                              <m:ctrlPr>
                                                <a:rPr lang="pt-BR" sz="1400" i="1">
                                                  <a:solidFill>
                                                    <a:srgbClr val="FF0000"/>
                                                  </a:solidFill>
                                                  <a:latin typeface="Cambria Math" panose="02040503050406030204" pitchFamily="18" charset="0"/>
                                                </a:rPr>
                                              </m:ctrlPr>
                                            </m:sSubPr>
                                            <m:e>
                                              <m:r>
                                                <a:rPr lang="pt-BR" sz="1400">
                                                  <a:solidFill>
                                                    <a:srgbClr val="FF0000"/>
                                                  </a:solidFill>
                                                  <a:latin typeface="Cambria Math" panose="02040503050406030204" pitchFamily="18" charset="0"/>
                                                </a:rPr>
                                                <m:t>𝑑</m:t>
                                              </m:r>
                                            </m:e>
                                            <m:sub>
                                              <m:r>
                                                <a:rPr lang="pt-BR" sz="1400">
                                                  <a:solidFill>
                                                    <a:srgbClr val="FF0000"/>
                                                  </a:solidFill>
                                                  <a:latin typeface="Cambria Math" panose="02040503050406030204" pitchFamily="18" charset="0"/>
                                                </a:rPr>
                                                <m:t>𝑝𝑒𝑟𝑖</m:t>
                                              </m:r>
                                              <m:r>
                                                <a:rPr lang="pt-BR" sz="1400">
                                                  <a:solidFill>
                                                    <a:srgbClr val="FF0000"/>
                                                  </a:solidFill>
                                                  <a:latin typeface="Cambria Math" panose="02040503050406030204" pitchFamily="18" charset="0"/>
                                                </a:rPr>
                                                <m:t>é</m:t>
                                              </m:r>
                                              <m:r>
                                                <a:rPr lang="pt-BR" sz="1400">
                                                  <a:solidFill>
                                                    <a:srgbClr val="FF0000"/>
                                                  </a:solidFill>
                                                  <a:latin typeface="Cambria Math" panose="02040503050406030204" pitchFamily="18" charset="0"/>
                                                </a:rPr>
                                                <m:t>𝑙𝑖𝑜</m:t>
                                              </m:r>
                                            </m:sub>
                                          </m:sSub>
                                        </m:den>
                                      </m:f>
                                    </m:e>
                                  </m:d>
                                </m:e>
                                <m:sup>
                                  <m:r>
                                    <a:rPr lang="pt-BR" sz="1400">
                                      <a:solidFill>
                                        <a:srgbClr val="FF0000"/>
                                      </a:solidFill>
                                      <a:latin typeface="Cambria Math" panose="02040503050406030204" pitchFamily="18" charset="0"/>
                                    </a:rPr>
                                    <m:t>2</m:t>
                                  </m:r>
                                </m:sup>
                              </m:sSup>
                            </m:e>
                          </m:d>
                        </m:e>
                      </m:func>
                    </m:oMath>
                  </m:oMathPara>
                </a14:m>
                <a:endParaRPr lang="pt-BR" sz="1400" dirty="0">
                  <a:solidFill>
                    <a:srgbClr val="FF0000"/>
                  </a:solidFill>
                  <a:latin typeface="Cambria Math" panose="02040503050406030204" pitchFamily="18" charset="0"/>
                </a:endParaRPr>
              </a:p>
            </p:txBody>
          </p:sp>
        </mc:Choice>
        <mc:Fallback xmlns="">
          <p:sp>
            <p:nvSpPr>
              <p:cNvPr id="44" name="CaixaDeTexto 43">
                <a:extLst>
                  <a:ext uri="{FF2B5EF4-FFF2-40B4-BE49-F238E27FC236}">
                    <a16:creationId xmlns:a16="http://schemas.microsoft.com/office/drawing/2014/main" id="{5E9EDC4B-797A-468D-80C3-1A7BFFE5C571}"/>
                  </a:ext>
                </a:extLst>
              </p:cNvPr>
              <p:cNvSpPr txBox="1">
                <a:spLocks noRot="1" noChangeAspect="1" noMove="1" noResize="1" noEditPoints="1" noAdjustHandles="1" noChangeArrowheads="1" noChangeShapeType="1" noTextEdit="1"/>
              </p:cNvSpPr>
              <p:nvPr/>
            </p:nvSpPr>
            <p:spPr>
              <a:xfrm>
                <a:off x="4618989" y="3234546"/>
                <a:ext cx="3724276" cy="656205"/>
              </a:xfrm>
              <a:prstGeom prst="rect">
                <a:avLst/>
              </a:prstGeom>
              <a:blipFill>
                <a:blip r:embed="rId6"/>
                <a:stretch>
                  <a:fillRect/>
                </a:stretch>
              </a:blipFill>
            </p:spPr>
            <p:txBody>
              <a:bodyPr/>
              <a:lstStyle/>
              <a:p>
                <a:r>
                  <a:rPr lang="pt-BR">
                    <a:noFill/>
                  </a:rPr>
                  <a:t> </a:t>
                </a:r>
              </a:p>
            </p:txBody>
          </p:sp>
        </mc:Fallback>
      </mc:AlternateContent>
      <p:sp>
        <p:nvSpPr>
          <p:cNvPr id="45" name="Seta: para a Direita 44">
            <a:extLst>
              <a:ext uri="{FF2B5EF4-FFF2-40B4-BE49-F238E27FC236}">
                <a16:creationId xmlns:a16="http://schemas.microsoft.com/office/drawing/2014/main" id="{E1129CD3-B963-4E69-A314-CEB132EE2B4E}"/>
              </a:ext>
            </a:extLst>
          </p:cNvPr>
          <p:cNvSpPr/>
          <p:nvPr/>
        </p:nvSpPr>
        <p:spPr>
          <a:xfrm>
            <a:off x="8352472" y="3451819"/>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E5D81551-641A-42BC-AABC-6DE522755BB0}"/>
              </a:ext>
            </a:extLst>
          </p:cNvPr>
          <p:cNvSpPr txBox="1"/>
          <p:nvPr/>
        </p:nvSpPr>
        <p:spPr>
          <a:xfrm>
            <a:off x="133350" y="4280495"/>
            <a:ext cx="3657600"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Sabemos que </a:t>
            </a:r>
            <a:r>
              <a:rPr lang="pt-BR" sz="1400" i="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t>
            </a:r>
            <a:r>
              <a:rPr lang="pt-BR" sz="1400" i="1" baseline="-25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afélio</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a(1 + e) e </a:t>
            </a:r>
            <a:r>
              <a:rPr lang="pt-BR" sz="1400" i="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t>
            </a:r>
            <a:r>
              <a:rPr lang="pt-BR" sz="1400" i="1" baseline="-25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periélio</a:t>
            </a: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a(1 – 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CaixaDeTexto 48">
            <a:extLst>
              <a:ext uri="{FF2B5EF4-FFF2-40B4-BE49-F238E27FC236}">
                <a16:creationId xmlns:a16="http://schemas.microsoft.com/office/drawing/2014/main" id="{66BC53FE-38E8-4EDD-B5D5-53ADEA71BD41}"/>
              </a:ext>
            </a:extLst>
          </p:cNvPr>
          <p:cNvSpPr txBox="1"/>
          <p:nvPr/>
        </p:nvSpPr>
        <p:spPr>
          <a:xfrm>
            <a:off x="3771900" y="4292868"/>
            <a:ext cx="8386666"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dedução das duas equações pode ser encontrada aqui: </a:t>
            </a:r>
            <a:r>
              <a:rPr lang="pt-BR" sz="1400" dirty="0">
                <a:effectLst/>
                <a:latin typeface="Calibri" panose="020F05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http://astro.if.ufrgs.br/movplan2/movplan2.htm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CaixaDeTexto 50">
            <a:extLst>
              <a:ext uri="{FF2B5EF4-FFF2-40B4-BE49-F238E27FC236}">
                <a16:creationId xmlns:a16="http://schemas.microsoft.com/office/drawing/2014/main" id="{909CF0C1-E71C-43C7-A0A5-9385832C3400}"/>
              </a:ext>
            </a:extLst>
          </p:cNvPr>
          <p:cNvSpPr txBox="1"/>
          <p:nvPr/>
        </p:nvSpPr>
        <p:spPr>
          <a:xfrm>
            <a:off x="161925" y="4703602"/>
            <a:ext cx="3009900"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Substituindo-se na equação, temos: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E5FA9D80-BEE0-42DA-9D77-DA4E68826A5D}"/>
                  </a:ext>
                </a:extLst>
              </p:cNvPr>
              <p:cNvSpPr txBox="1"/>
              <p:nvPr/>
            </p:nvSpPr>
            <p:spPr>
              <a:xfrm>
                <a:off x="3448050" y="5126709"/>
                <a:ext cx="1885950" cy="576376"/>
              </a:xfrm>
              <a:prstGeom prst="rect">
                <a:avLst/>
              </a:prstGeom>
              <a:noFill/>
            </p:spPr>
            <p:txBody>
              <a:bodyPr wrap="square">
                <a:spAutoFit/>
              </a:bodyPr>
              <a:lstStyle>
                <a:defPPr>
                  <a:defRPr lang="pt-BR"/>
                </a:defPPr>
                <a:lvl1pPr>
                  <a:defRPr sz="1400">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=−5</m:t>
                      </m:r>
                      <m:func>
                        <m:funcPr>
                          <m:ctrlPr>
                            <a:rPr lang="pt-BR" i="1">
                              <a:latin typeface="Cambria Math" panose="02040503050406030204" pitchFamily="18" charset="0"/>
                            </a:rPr>
                          </m:ctrlPr>
                        </m:funcPr>
                        <m:fName>
                          <m:r>
                            <m:rPr>
                              <m:sty m:val="p"/>
                            </m:rPr>
                            <a:rPr lang="pt-BR">
                              <a:latin typeface="Cambria Math" panose="02040503050406030204" pitchFamily="18" charset="0"/>
                            </a:rPr>
                            <m:t>log</m:t>
                          </m:r>
                        </m:fName>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1+0,206</m:t>
                                  </m:r>
                                </m:num>
                                <m:den>
                                  <m:r>
                                    <a:rPr lang="pt-BR">
                                      <a:latin typeface="Cambria Math" panose="02040503050406030204" pitchFamily="18" charset="0"/>
                                    </a:rPr>
                                    <m:t>1−0,206</m:t>
                                  </m:r>
                                </m:den>
                              </m:f>
                            </m:e>
                          </m:d>
                        </m:e>
                      </m:func>
                    </m:oMath>
                  </m:oMathPara>
                </a14:m>
                <a:endParaRPr lang="pt-BR" dirty="0"/>
              </a:p>
            </p:txBody>
          </p:sp>
        </mc:Choice>
        <mc:Fallback xmlns="">
          <p:sp>
            <p:nvSpPr>
              <p:cNvPr id="53" name="CaixaDeTexto 52">
                <a:extLst>
                  <a:ext uri="{FF2B5EF4-FFF2-40B4-BE49-F238E27FC236}">
                    <a16:creationId xmlns:a16="http://schemas.microsoft.com/office/drawing/2014/main" id="{E5FA9D80-BEE0-42DA-9D77-DA4E68826A5D}"/>
                  </a:ext>
                </a:extLst>
              </p:cNvPr>
              <p:cNvSpPr txBox="1">
                <a:spLocks noRot="1" noChangeAspect="1" noMove="1" noResize="1" noEditPoints="1" noAdjustHandles="1" noChangeArrowheads="1" noChangeShapeType="1" noTextEdit="1"/>
              </p:cNvSpPr>
              <p:nvPr/>
            </p:nvSpPr>
            <p:spPr>
              <a:xfrm>
                <a:off x="3448050" y="5126709"/>
                <a:ext cx="1885950" cy="576376"/>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5" name="CaixaDeTexto 54">
                <a:extLst>
                  <a:ext uri="{FF2B5EF4-FFF2-40B4-BE49-F238E27FC236}">
                    <a16:creationId xmlns:a16="http://schemas.microsoft.com/office/drawing/2014/main" id="{AB57F54D-3227-4F56-BE92-D868BD786BC6}"/>
                  </a:ext>
                </a:extLst>
              </p:cNvPr>
              <p:cNvSpPr txBox="1"/>
              <p:nvPr/>
            </p:nvSpPr>
            <p:spPr>
              <a:xfrm>
                <a:off x="1664638" y="5126709"/>
                <a:ext cx="1826371" cy="576376"/>
              </a:xfrm>
              <a:prstGeom prst="rect">
                <a:avLst/>
              </a:prstGeom>
              <a:noFill/>
            </p:spPr>
            <p:txBody>
              <a:bodyPr wrap="square">
                <a:spAutoFit/>
              </a:bodyPr>
              <a:lstStyle>
                <a:defPPr>
                  <a:defRPr lang="pt-BR"/>
                </a:defPPr>
                <a:lvl1pPr>
                  <a:defRPr sz="1400">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r>
                        <a:rPr lang="pt-BR">
                          <a:latin typeface="Cambria Math" panose="02040503050406030204" pitchFamily="18" charset="0"/>
                        </a:rPr>
                        <m:t>𝑚</m:t>
                      </m:r>
                      <m:r>
                        <a:rPr lang="pt-BR">
                          <a:latin typeface="Cambria Math" panose="02040503050406030204" pitchFamily="18" charset="0"/>
                        </a:rPr>
                        <m:t>=−5</m:t>
                      </m:r>
                      <m:func>
                        <m:funcPr>
                          <m:ctrlPr>
                            <a:rPr lang="pt-BR" i="1">
                              <a:latin typeface="Cambria Math" panose="02040503050406030204" pitchFamily="18" charset="0"/>
                            </a:rPr>
                          </m:ctrlPr>
                        </m:funcPr>
                        <m:fName>
                          <m:r>
                            <m:rPr>
                              <m:sty m:val="p"/>
                            </m:rPr>
                            <a:rPr lang="pt-BR">
                              <a:latin typeface="Cambria Math" panose="02040503050406030204" pitchFamily="18" charset="0"/>
                            </a:rPr>
                            <m:t>log</m:t>
                          </m:r>
                        </m:fName>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1+</m:t>
                                  </m:r>
                                  <m:r>
                                    <a:rPr lang="pt-BR">
                                      <a:latin typeface="Cambria Math" panose="02040503050406030204" pitchFamily="18" charset="0"/>
                                    </a:rPr>
                                    <m:t>𝑒</m:t>
                                  </m:r>
                                </m:num>
                                <m:den>
                                  <m:r>
                                    <a:rPr lang="pt-BR">
                                      <a:latin typeface="Cambria Math" panose="02040503050406030204" pitchFamily="18" charset="0"/>
                                    </a:rPr>
                                    <m:t>1−</m:t>
                                  </m:r>
                                  <m:r>
                                    <a:rPr lang="pt-BR">
                                      <a:latin typeface="Cambria Math" panose="02040503050406030204" pitchFamily="18" charset="0"/>
                                    </a:rPr>
                                    <m:t>𝑒</m:t>
                                  </m:r>
                                </m:den>
                              </m:f>
                            </m:e>
                          </m:d>
                        </m:e>
                      </m:func>
                    </m:oMath>
                  </m:oMathPara>
                </a14:m>
                <a:endParaRPr lang="pt-BR" dirty="0"/>
              </a:p>
            </p:txBody>
          </p:sp>
        </mc:Choice>
        <mc:Fallback xmlns="">
          <p:sp>
            <p:nvSpPr>
              <p:cNvPr id="55" name="CaixaDeTexto 54">
                <a:extLst>
                  <a:ext uri="{FF2B5EF4-FFF2-40B4-BE49-F238E27FC236}">
                    <a16:creationId xmlns:a16="http://schemas.microsoft.com/office/drawing/2014/main" id="{AB57F54D-3227-4F56-BE92-D868BD786BC6}"/>
                  </a:ext>
                </a:extLst>
              </p:cNvPr>
              <p:cNvSpPr txBox="1">
                <a:spLocks noRot="1" noChangeAspect="1" noMove="1" noResize="1" noEditPoints="1" noAdjustHandles="1" noChangeArrowheads="1" noChangeShapeType="1" noTextEdit="1"/>
              </p:cNvSpPr>
              <p:nvPr/>
            </p:nvSpPr>
            <p:spPr>
              <a:xfrm>
                <a:off x="1664638" y="5126709"/>
                <a:ext cx="1826371" cy="576376"/>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7" name="CaixaDeTexto 56">
                <a:extLst>
                  <a:ext uri="{FF2B5EF4-FFF2-40B4-BE49-F238E27FC236}">
                    <a16:creationId xmlns:a16="http://schemas.microsoft.com/office/drawing/2014/main" id="{B45AFDF0-08F4-4BA4-B4E9-64FA995B0D30}"/>
                  </a:ext>
                </a:extLst>
              </p:cNvPr>
              <p:cNvSpPr txBox="1"/>
              <p:nvPr/>
            </p:nvSpPr>
            <p:spPr>
              <a:xfrm>
                <a:off x="6248720" y="5189748"/>
                <a:ext cx="15725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pt-BR" i="1" smtClean="0">
                              <a:solidFill>
                                <a:srgbClr val="FF0000"/>
                              </a:solidFill>
                              <a:latin typeface="Cambria Math" panose="02040503050406030204" pitchFamily="18" charset="0"/>
                            </a:rPr>
                          </m:ctrlPr>
                        </m:dPr>
                        <m:e>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𝑚</m:t>
                          </m:r>
                        </m:e>
                      </m:d>
                      <m:r>
                        <a:rPr lang="pt-BR" i="0">
                          <a:solidFill>
                            <a:srgbClr val="FF0000"/>
                          </a:solidFill>
                          <a:latin typeface="Cambria Math" panose="02040503050406030204" pitchFamily="18" charset="0"/>
                        </a:rPr>
                        <m:t>≅0,91</m:t>
                      </m:r>
                    </m:oMath>
                  </m:oMathPara>
                </a14:m>
                <a:endParaRPr lang="pt-BR" dirty="0">
                  <a:solidFill>
                    <a:srgbClr val="FF0000"/>
                  </a:solidFill>
                </a:endParaRPr>
              </a:p>
            </p:txBody>
          </p:sp>
        </mc:Choice>
        <mc:Fallback xmlns="">
          <p:sp>
            <p:nvSpPr>
              <p:cNvPr id="57" name="CaixaDeTexto 56">
                <a:extLst>
                  <a:ext uri="{FF2B5EF4-FFF2-40B4-BE49-F238E27FC236}">
                    <a16:creationId xmlns:a16="http://schemas.microsoft.com/office/drawing/2014/main" id="{B45AFDF0-08F4-4BA4-B4E9-64FA995B0D30}"/>
                  </a:ext>
                </a:extLst>
              </p:cNvPr>
              <p:cNvSpPr txBox="1">
                <a:spLocks noRot="1" noChangeAspect="1" noMove="1" noResize="1" noEditPoints="1" noAdjustHandles="1" noChangeArrowheads="1" noChangeShapeType="1" noTextEdit="1"/>
              </p:cNvSpPr>
              <p:nvPr/>
            </p:nvSpPr>
            <p:spPr>
              <a:xfrm>
                <a:off x="6248720" y="5189748"/>
                <a:ext cx="1572578" cy="369332"/>
              </a:xfrm>
              <a:prstGeom prst="rect">
                <a:avLst/>
              </a:prstGeom>
              <a:blipFill>
                <a:blip r:embed="rId10"/>
                <a:stretch>
                  <a:fillRect/>
                </a:stretch>
              </a:blipFill>
            </p:spPr>
            <p:txBody>
              <a:bodyPr/>
              <a:lstStyle/>
              <a:p>
                <a:r>
                  <a:rPr lang="pt-BR">
                    <a:noFill/>
                  </a:rPr>
                  <a:t> </a:t>
                </a:r>
              </a:p>
            </p:txBody>
          </p:sp>
        </mc:Fallback>
      </mc:AlternateContent>
      <p:sp>
        <p:nvSpPr>
          <p:cNvPr id="59" name="Seta: para a Direita 58">
            <a:extLst>
              <a:ext uri="{FF2B5EF4-FFF2-40B4-BE49-F238E27FC236}">
                <a16:creationId xmlns:a16="http://schemas.microsoft.com/office/drawing/2014/main" id="{05366560-B63B-444D-A083-0DB7A6F86213}"/>
              </a:ext>
            </a:extLst>
          </p:cNvPr>
          <p:cNvSpPr/>
          <p:nvPr/>
        </p:nvSpPr>
        <p:spPr>
          <a:xfrm>
            <a:off x="5543232" y="5307682"/>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a:extLst>
              <a:ext uri="{FF2B5EF4-FFF2-40B4-BE49-F238E27FC236}">
                <a16:creationId xmlns:a16="http://schemas.microsoft.com/office/drawing/2014/main" id="{8DB2798E-6C6D-4ECF-BE7C-C29395743107}"/>
              </a:ext>
            </a:extLst>
          </p:cNvPr>
          <p:cNvSpPr/>
          <p:nvPr/>
        </p:nvSpPr>
        <p:spPr>
          <a:xfrm>
            <a:off x="6319984" y="5093290"/>
            <a:ext cx="1501314" cy="60979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3" name="Agrupar 62">
            <a:extLst>
              <a:ext uri="{FF2B5EF4-FFF2-40B4-BE49-F238E27FC236}">
                <a16:creationId xmlns:a16="http://schemas.microsoft.com/office/drawing/2014/main" id="{D0C0CA5C-C4F2-4534-BCC2-6DF3B158DBAE}"/>
              </a:ext>
            </a:extLst>
          </p:cNvPr>
          <p:cNvGrpSpPr/>
          <p:nvPr/>
        </p:nvGrpSpPr>
        <p:grpSpPr>
          <a:xfrm>
            <a:off x="185834" y="1423238"/>
            <a:ext cx="264405" cy="308472"/>
            <a:chOff x="4968607" y="1564395"/>
            <a:chExt cx="264405" cy="308472"/>
          </a:xfrm>
        </p:grpSpPr>
        <p:cxnSp>
          <p:nvCxnSpPr>
            <p:cNvPr id="66" name="Conector reto 65">
              <a:extLst>
                <a:ext uri="{FF2B5EF4-FFF2-40B4-BE49-F238E27FC236}">
                  <a16:creationId xmlns:a16="http://schemas.microsoft.com/office/drawing/2014/main" id="{24E60710-F0DB-4107-ADBB-EA8BDB22FDE7}"/>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Conector reto 67">
              <a:extLst>
                <a:ext uri="{FF2B5EF4-FFF2-40B4-BE49-F238E27FC236}">
                  <a16:creationId xmlns:a16="http://schemas.microsoft.com/office/drawing/2014/main" id="{7650BE35-B316-4B4B-B175-B749D3FB2170}"/>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70" name="CaixaDeTexto 69">
            <a:extLst>
              <a:ext uri="{FF2B5EF4-FFF2-40B4-BE49-F238E27FC236}">
                <a16:creationId xmlns:a16="http://schemas.microsoft.com/office/drawing/2014/main" id="{4F8BFA85-2E2B-4E5A-ABFC-B261A522EA51}"/>
              </a:ext>
            </a:extLst>
          </p:cNvPr>
          <p:cNvSpPr txBox="1"/>
          <p:nvPr/>
        </p:nvSpPr>
        <p:spPr>
          <a:xfrm>
            <a:off x="6368832" y="5799544"/>
            <a:ext cx="1452466"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Resposta: a) 0,91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4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heel(1)">
                                      <p:cBhvr>
                                        <p:cTn id="67" dur="20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37" grpId="0"/>
      <p:bldP spid="39" grpId="0"/>
      <p:bldP spid="40" grpId="0" animBg="1"/>
      <p:bldP spid="42" grpId="0"/>
      <p:bldP spid="44" grpId="0"/>
      <p:bldP spid="45" grpId="0" animBg="1"/>
      <p:bldP spid="47" grpId="0"/>
      <p:bldP spid="49" grpId="0"/>
      <p:bldP spid="51" grpId="0"/>
      <p:bldP spid="53" grpId="0"/>
      <p:bldP spid="55" grpId="0"/>
      <p:bldP spid="57" grpId="0"/>
      <p:bldP spid="59" grpId="0" animBg="1"/>
      <p:bldP spid="61" grpId="0" animBg="1"/>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4F7C6-4140-4B9D-82C5-BCF5061CEAEE}"/>
              </a:ext>
            </a:extLst>
          </p:cNvPr>
          <p:cNvSpPr>
            <a:spLocks noGrp="1"/>
          </p:cNvSpPr>
          <p:nvPr>
            <p:ph type="ctrTitle"/>
          </p:nvPr>
        </p:nvSpPr>
        <p:spPr/>
        <p:txBody>
          <a:bodyPr>
            <a:normAutofit/>
          </a:bodyPr>
          <a:lstStyle/>
          <a:p>
            <a:r>
              <a:rPr lang="pt-BR" dirty="0"/>
              <a:t>Estatística </a:t>
            </a:r>
            <a:br>
              <a:rPr lang="pt-BR" dirty="0"/>
            </a:br>
            <a:r>
              <a:rPr lang="pt-BR" dirty="0"/>
              <a:t>P1 – P2 – P3</a:t>
            </a:r>
          </a:p>
        </p:txBody>
      </p:sp>
      <p:sp>
        <p:nvSpPr>
          <p:cNvPr id="3" name="Subtítulo 2">
            <a:extLst>
              <a:ext uri="{FF2B5EF4-FFF2-40B4-BE49-F238E27FC236}">
                <a16:creationId xmlns:a16="http://schemas.microsoft.com/office/drawing/2014/main" id="{E3EF5E6C-7FEF-467A-B627-2B28A98B582A}"/>
              </a:ext>
            </a:extLst>
          </p:cNvPr>
          <p:cNvSpPr>
            <a:spLocks noGrp="1"/>
          </p:cNvSpPr>
          <p:nvPr>
            <p:ph type="subTitle" idx="1"/>
          </p:nvPr>
        </p:nvSpPr>
        <p:spPr>
          <a:xfrm>
            <a:off x="1419225" y="4579561"/>
            <a:ext cx="9144000" cy="1655762"/>
          </a:xfrm>
        </p:spPr>
        <p:txBody>
          <a:bodyPr/>
          <a:lstStyle/>
          <a:p>
            <a:endParaRPr lang="pt-BR" dirty="0"/>
          </a:p>
          <a:p>
            <a:r>
              <a:rPr lang="pt-BR" dirty="0"/>
              <a:t>Prof. Dr. Eugênio Reis</a:t>
            </a:r>
          </a:p>
        </p:txBody>
      </p:sp>
      <p:sp>
        <p:nvSpPr>
          <p:cNvPr id="4" name="Retângulo 3"/>
          <p:cNvSpPr/>
          <p:nvPr/>
        </p:nvSpPr>
        <p:spPr>
          <a:xfrm>
            <a:off x="2124074" y="3933230"/>
            <a:ext cx="7886701" cy="646331"/>
          </a:xfrm>
          <a:prstGeom prst="rect">
            <a:avLst/>
          </a:prstGeom>
        </p:spPr>
        <p:txBody>
          <a:bodyPr wrap="square">
            <a:spAutoFit/>
          </a:bodyPr>
          <a:lstStyle/>
          <a:p>
            <a:pPr algn="ct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 PROCESSO DE SELEÇÃO DAS EQUIPES INTERNACIONAIS DE 2022 -</a:t>
            </a:r>
          </a:p>
        </p:txBody>
      </p:sp>
      <p:pic>
        <p:nvPicPr>
          <p:cNvPr id="6" name="Imagem 5">
            <a:extLst>
              <a:ext uri="{FF2B5EF4-FFF2-40B4-BE49-F238E27FC236}">
                <a16:creationId xmlns:a16="http://schemas.microsoft.com/office/drawing/2014/main" id="{742F5BB2-329B-4B22-9EC5-132FF333EA06}"/>
              </a:ext>
            </a:extLst>
          </p:cNvPr>
          <p:cNvPicPr>
            <a:picLocks noChangeAspect="1"/>
          </p:cNvPicPr>
          <p:nvPr/>
        </p:nvPicPr>
        <p:blipFill rotWithShape="1">
          <a:blip r:embed="rId2">
            <a:extLst>
              <a:ext uri="{28A0092B-C50C-407E-A947-70E740481C1C}">
                <a14:useLocalDpi xmlns:a14="http://schemas.microsoft.com/office/drawing/2010/main" val="0"/>
              </a:ext>
            </a:extLst>
          </a:blip>
          <a:srcRect l="10599" t="14039" r="210" b="15959"/>
          <a:stretch/>
        </p:blipFill>
        <p:spPr>
          <a:xfrm>
            <a:off x="278295" y="411577"/>
            <a:ext cx="3474267" cy="1809673"/>
          </a:xfrm>
          <a:prstGeom prst="rect">
            <a:avLst/>
          </a:prstGeom>
        </p:spPr>
      </p:pic>
    </p:spTree>
    <p:extLst>
      <p:ext uri="{BB962C8B-B14F-4D97-AF65-F5344CB8AC3E}">
        <p14:creationId xmlns:p14="http://schemas.microsoft.com/office/powerpoint/2010/main" val="221890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2BEE8-82CB-4598-A8D1-BAC592378835}"/>
              </a:ext>
            </a:extLst>
          </p:cNvPr>
          <p:cNvSpPr>
            <a:spLocks noGrp="1"/>
          </p:cNvSpPr>
          <p:nvPr>
            <p:ph type="title"/>
          </p:nvPr>
        </p:nvSpPr>
        <p:spPr/>
        <p:txBody>
          <a:bodyPr/>
          <a:lstStyle/>
          <a:p>
            <a:r>
              <a:rPr lang="pt-BR" dirty="0"/>
              <a:t>Estatística da P1</a:t>
            </a:r>
          </a:p>
        </p:txBody>
      </p:sp>
      <p:sp>
        <p:nvSpPr>
          <p:cNvPr id="7" name="CaixaDeTexto 6">
            <a:extLst>
              <a:ext uri="{FF2B5EF4-FFF2-40B4-BE49-F238E27FC236}">
                <a16:creationId xmlns:a16="http://schemas.microsoft.com/office/drawing/2014/main" id="{5BD29A80-7A48-446A-ACBA-43A701EFDF4C}"/>
              </a:ext>
            </a:extLst>
          </p:cNvPr>
          <p:cNvSpPr txBox="1"/>
          <p:nvPr/>
        </p:nvSpPr>
        <p:spPr>
          <a:xfrm>
            <a:off x="357807" y="1799776"/>
            <a:ext cx="6735417" cy="1938992"/>
          </a:xfrm>
          <a:prstGeom prst="rect">
            <a:avLst/>
          </a:prstGeom>
          <a:noFill/>
        </p:spPr>
        <p:txBody>
          <a:bodyPr wrap="square">
            <a:spAutoFit/>
          </a:bodyPr>
          <a:lstStyle/>
          <a:p>
            <a:r>
              <a:rPr lang="pt-BR" sz="2000" dirty="0"/>
              <a:t>9º Ano do Ensino Fundamental	824	17,63%</a:t>
            </a:r>
          </a:p>
          <a:p>
            <a:r>
              <a:rPr lang="pt-BR" sz="2000" dirty="0"/>
              <a:t>1º Ano do Ensino Médio		1046	22,37%</a:t>
            </a:r>
          </a:p>
          <a:p>
            <a:r>
              <a:rPr lang="pt-BR" sz="2000" dirty="0"/>
              <a:t>2º Ano do Ensino Médio		1453	31,08%</a:t>
            </a:r>
          </a:p>
          <a:p>
            <a:r>
              <a:rPr lang="pt-BR" sz="2000" dirty="0"/>
              <a:t>3º Ano do Ensino Médio		1332	28,49%</a:t>
            </a:r>
          </a:p>
          <a:p>
            <a:r>
              <a:rPr lang="pt-BR" sz="2000" dirty="0"/>
              <a:t>4º Ano do Ensino Médio		19	0,41%</a:t>
            </a:r>
          </a:p>
          <a:p>
            <a:r>
              <a:rPr lang="pt-BR" sz="2000" dirty="0"/>
              <a:t>			     Total: 4675</a:t>
            </a:r>
            <a:r>
              <a:rPr lang="pt-BR" dirty="0"/>
              <a:t>	</a:t>
            </a:r>
          </a:p>
        </p:txBody>
      </p:sp>
      <p:graphicFrame>
        <p:nvGraphicFramePr>
          <p:cNvPr id="10" name="Tabela 9">
            <a:extLst>
              <a:ext uri="{FF2B5EF4-FFF2-40B4-BE49-F238E27FC236}">
                <a16:creationId xmlns:a16="http://schemas.microsoft.com/office/drawing/2014/main" id="{081F9842-CF9A-43D4-AAD6-7DD5813AF6E0}"/>
              </a:ext>
            </a:extLst>
          </p:cNvPr>
          <p:cNvGraphicFramePr>
            <a:graphicFrameLocks noGrp="1"/>
          </p:cNvGraphicFramePr>
          <p:nvPr/>
        </p:nvGraphicFramePr>
        <p:xfrm>
          <a:off x="1055205" y="4401172"/>
          <a:ext cx="4842011" cy="1747836"/>
        </p:xfrm>
        <a:graphic>
          <a:graphicData uri="http://schemas.openxmlformats.org/drawingml/2006/table">
            <a:tbl>
              <a:tblPr>
                <a:tableStyleId>{5C22544A-7EE6-4342-B048-85BDC9FD1C3A}</a:tableStyleId>
              </a:tblPr>
              <a:tblGrid>
                <a:gridCol w="1502693">
                  <a:extLst>
                    <a:ext uri="{9D8B030D-6E8A-4147-A177-3AD203B41FA5}">
                      <a16:colId xmlns:a16="http://schemas.microsoft.com/office/drawing/2014/main" val="3959521666"/>
                    </a:ext>
                  </a:extLst>
                </a:gridCol>
                <a:gridCol w="1836625">
                  <a:extLst>
                    <a:ext uri="{9D8B030D-6E8A-4147-A177-3AD203B41FA5}">
                      <a16:colId xmlns:a16="http://schemas.microsoft.com/office/drawing/2014/main" val="856280538"/>
                    </a:ext>
                  </a:extLst>
                </a:gridCol>
                <a:gridCol w="1502693">
                  <a:extLst>
                    <a:ext uri="{9D8B030D-6E8A-4147-A177-3AD203B41FA5}">
                      <a16:colId xmlns:a16="http://schemas.microsoft.com/office/drawing/2014/main" val="4250359685"/>
                    </a:ext>
                  </a:extLst>
                </a:gridCol>
              </a:tblGrid>
              <a:tr h="582612">
                <a:tc>
                  <a:txBody>
                    <a:bodyPr/>
                    <a:lstStyle/>
                    <a:p>
                      <a:pPr algn="ctr" fontAlgn="ctr"/>
                      <a:r>
                        <a:rPr lang="pt-BR" sz="2400" b="1" u="none" strike="noStrike" dirty="0">
                          <a:effectLst/>
                        </a:rPr>
                        <a:t>Sexo</a:t>
                      </a:r>
                      <a:endParaRPr lang="pt-B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b="1" u="none" strike="noStrike" dirty="0">
                          <a:effectLst/>
                        </a:rPr>
                        <a:t>Total Alunos</a:t>
                      </a:r>
                      <a:endParaRPr lang="pt-B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b="1" u="none" strike="noStrike" dirty="0">
                          <a:effectLst/>
                        </a:rPr>
                        <a:t>%</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9063636"/>
                  </a:ext>
                </a:extLst>
              </a:tr>
              <a:tr h="582612">
                <a:tc>
                  <a:txBody>
                    <a:bodyPr/>
                    <a:lstStyle/>
                    <a:p>
                      <a:pPr algn="ctr" fontAlgn="ctr"/>
                      <a:r>
                        <a:rPr lang="pt-BR" sz="2400" u="none" strike="noStrike">
                          <a:effectLst/>
                        </a:rPr>
                        <a:t>Masculino</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a:effectLst/>
                        </a:rPr>
                        <a:t>2885</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61,7</a:t>
                      </a:r>
                      <a:endParaRPr lang="pt-B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7378247"/>
                  </a:ext>
                </a:extLst>
              </a:tr>
              <a:tr h="582612">
                <a:tc>
                  <a:txBody>
                    <a:bodyPr/>
                    <a:lstStyle/>
                    <a:p>
                      <a:pPr algn="ctr" fontAlgn="ctr"/>
                      <a:r>
                        <a:rPr lang="pt-BR" sz="2400" u="none" strike="noStrike">
                          <a:effectLst/>
                        </a:rPr>
                        <a:t>Feminino</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a:effectLst/>
                        </a:rPr>
                        <a:t>1790</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38,3</a:t>
                      </a:r>
                      <a:endParaRPr lang="pt-B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3782372"/>
                  </a:ext>
                </a:extLst>
              </a:tr>
            </a:tbl>
          </a:graphicData>
        </a:graphic>
      </p:graphicFrame>
      <p:graphicFrame>
        <p:nvGraphicFramePr>
          <p:cNvPr id="11" name="Tabela 10">
            <a:extLst>
              <a:ext uri="{FF2B5EF4-FFF2-40B4-BE49-F238E27FC236}">
                <a16:creationId xmlns:a16="http://schemas.microsoft.com/office/drawing/2014/main" id="{E6EE2CB7-7936-4BE7-9363-BCFD803B93C2}"/>
              </a:ext>
            </a:extLst>
          </p:cNvPr>
          <p:cNvGraphicFramePr>
            <a:graphicFrameLocks noGrp="1"/>
          </p:cNvGraphicFramePr>
          <p:nvPr/>
        </p:nvGraphicFramePr>
        <p:xfrm>
          <a:off x="6585296" y="232254"/>
          <a:ext cx="4450452" cy="6393492"/>
        </p:xfrm>
        <a:graphic>
          <a:graphicData uri="http://schemas.openxmlformats.org/drawingml/2006/table">
            <a:tbl>
              <a:tblPr>
                <a:tableStyleId>{5C22544A-7EE6-4342-B048-85BDC9FD1C3A}</a:tableStyleId>
              </a:tblPr>
              <a:tblGrid>
                <a:gridCol w="2243027">
                  <a:extLst>
                    <a:ext uri="{9D8B030D-6E8A-4147-A177-3AD203B41FA5}">
                      <a16:colId xmlns:a16="http://schemas.microsoft.com/office/drawing/2014/main" val="3978157957"/>
                    </a:ext>
                  </a:extLst>
                </a:gridCol>
                <a:gridCol w="1246127">
                  <a:extLst>
                    <a:ext uri="{9D8B030D-6E8A-4147-A177-3AD203B41FA5}">
                      <a16:colId xmlns:a16="http://schemas.microsoft.com/office/drawing/2014/main" val="1191374936"/>
                    </a:ext>
                  </a:extLst>
                </a:gridCol>
                <a:gridCol w="961298">
                  <a:extLst>
                    <a:ext uri="{9D8B030D-6E8A-4147-A177-3AD203B41FA5}">
                      <a16:colId xmlns:a16="http://schemas.microsoft.com/office/drawing/2014/main" val="4157247000"/>
                    </a:ext>
                  </a:extLst>
                </a:gridCol>
              </a:tblGrid>
              <a:tr h="228339">
                <a:tc>
                  <a:txBody>
                    <a:bodyPr/>
                    <a:lstStyle/>
                    <a:p>
                      <a:pPr algn="ctr" fontAlgn="ctr"/>
                      <a:r>
                        <a:rPr lang="pt-BR" sz="1400" u="none" strike="noStrike" dirty="0">
                          <a:effectLst/>
                        </a:rPr>
                        <a:t>Estado</a:t>
                      </a:r>
                      <a:endParaRPr lang="pt-BR" sz="1400" b="1"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Total Alunos</a:t>
                      </a:r>
                      <a:endParaRPr lang="pt-BR" sz="1400" b="1"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a:t>
                      </a:r>
                      <a:endParaRPr lang="pt-BR" sz="1400" b="1"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36293276"/>
                  </a:ext>
                </a:extLst>
              </a:tr>
              <a:tr h="228339">
                <a:tc>
                  <a:txBody>
                    <a:bodyPr/>
                    <a:lstStyle/>
                    <a:p>
                      <a:pPr algn="l" fontAlgn="b"/>
                      <a:r>
                        <a:rPr lang="pt-BR" sz="1400" u="none" strike="noStrike" dirty="0">
                          <a:solidFill>
                            <a:srgbClr val="FF0000"/>
                          </a:solidFill>
                          <a:effectLst/>
                        </a:rPr>
                        <a:t>SÃO PAULO</a:t>
                      </a:r>
                      <a:endParaRPr lang="pt-BR" sz="1400" b="0" i="0" u="none" strike="noStrike" dirty="0">
                        <a:solidFill>
                          <a:srgbClr val="FF0000"/>
                        </a:solidFill>
                        <a:effectLst/>
                        <a:latin typeface="Calibri" panose="020F0502020204030204" pitchFamily="34" charset="0"/>
                      </a:endParaRPr>
                    </a:p>
                  </a:txBody>
                  <a:tcPr marL="7400" marR="7400" marT="7400" marB="0" anchor="b"/>
                </a:tc>
                <a:tc>
                  <a:txBody>
                    <a:bodyPr/>
                    <a:lstStyle/>
                    <a:p>
                      <a:pPr algn="ctr" fontAlgn="ctr"/>
                      <a:r>
                        <a:rPr lang="pt-BR" sz="1400" u="none" strike="noStrike" dirty="0">
                          <a:solidFill>
                            <a:srgbClr val="FF0000"/>
                          </a:solidFill>
                          <a:effectLst/>
                        </a:rPr>
                        <a:t>1663</a:t>
                      </a:r>
                      <a:endParaRPr lang="pt-BR" sz="1400" b="0" i="0" u="none" strike="noStrike" dirty="0">
                        <a:solidFill>
                          <a:srgbClr val="FF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solidFill>
                            <a:srgbClr val="FF0000"/>
                          </a:solidFill>
                          <a:effectLst/>
                        </a:rPr>
                        <a:t>35,57</a:t>
                      </a:r>
                      <a:endParaRPr lang="pt-BR" sz="1400" b="0" i="0" u="none" strike="noStrike" dirty="0">
                        <a:solidFill>
                          <a:srgbClr val="FF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59385220"/>
                  </a:ext>
                </a:extLst>
              </a:tr>
              <a:tr h="228339">
                <a:tc>
                  <a:txBody>
                    <a:bodyPr/>
                    <a:lstStyle/>
                    <a:p>
                      <a:pPr algn="l" fontAlgn="b"/>
                      <a:r>
                        <a:rPr lang="pt-BR" sz="1400" u="none" strike="noStrike">
                          <a:solidFill>
                            <a:srgbClr val="FF0000"/>
                          </a:solidFill>
                          <a:effectLst/>
                        </a:rPr>
                        <a:t>MINAS GERAIS</a:t>
                      </a:r>
                      <a:endParaRPr lang="pt-BR" sz="1400" b="0" i="0" u="none" strike="noStrike">
                        <a:solidFill>
                          <a:srgbClr val="FF0000"/>
                        </a:solidFill>
                        <a:effectLst/>
                        <a:latin typeface="Calibri" panose="020F0502020204030204" pitchFamily="34" charset="0"/>
                      </a:endParaRPr>
                    </a:p>
                  </a:txBody>
                  <a:tcPr marL="7400" marR="7400" marT="7400" marB="0" anchor="b"/>
                </a:tc>
                <a:tc>
                  <a:txBody>
                    <a:bodyPr/>
                    <a:lstStyle/>
                    <a:p>
                      <a:pPr algn="ctr" fontAlgn="ctr"/>
                      <a:r>
                        <a:rPr lang="pt-BR" sz="1400" u="none" strike="noStrike">
                          <a:solidFill>
                            <a:srgbClr val="FF0000"/>
                          </a:solidFill>
                          <a:effectLst/>
                        </a:rPr>
                        <a:t>519</a:t>
                      </a:r>
                      <a:endParaRPr lang="pt-BR" sz="1400" b="0" i="0" u="none" strike="noStrike">
                        <a:solidFill>
                          <a:srgbClr val="FF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solidFill>
                            <a:srgbClr val="FF0000"/>
                          </a:solidFill>
                          <a:effectLst/>
                        </a:rPr>
                        <a:t>11,10</a:t>
                      </a:r>
                      <a:endParaRPr lang="pt-BR" sz="1400" b="0" i="0" u="none" strike="noStrike" dirty="0">
                        <a:solidFill>
                          <a:srgbClr val="FF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59292350"/>
                  </a:ext>
                </a:extLst>
              </a:tr>
              <a:tr h="228339">
                <a:tc>
                  <a:txBody>
                    <a:bodyPr/>
                    <a:lstStyle/>
                    <a:p>
                      <a:pPr algn="l" fontAlgn="b"/>
                      <a:r>
                        <a:rPr lang="pt-BR" sz="1400" u="none" strike="noStrike">
                          <a:solidFill>
                            <a:srgbClr val="FF0000"/>
                          </a:solidFill>
                          <a:effectLst/>
                        </a:rPr>
                        <a:t>CEARÁ</a:t>
                      </a:r>
                      <a:endParaRPr lang="pt-BR" sz="1400" b="0" i="0" u="none" strike="noStrike">
                        <a:solidFill>
                          <a:srgbClr val="FF0000"/>
                        </a:solidFill>
                        <a:effectLst/>
                        <a:latin typeface="Calibri" panose="020F0502020204030204" pitchFamily="34" charset="0"/>
                      </a:endParaRPr>
                    </a:p>
                  </a:txBody>
                  <a:tcPr marL="7400" marR="7400" marT="7400" marB="0" anchor="b"/>
                </a:tc>
                <a:tc>
                  <a:txBody>
                    <a:bodyPr/>
                    <a:lstStyle/>
                    <a:p>
                      <a:pPr algn="ctr" fontAlgn="ctr"/>
                      <a:r>
                        <a:rPr lang="pt-BR" sz="1400" u="none" strike="noStrike">
                          <a:solidFill>
                            <a:srgbClr val="FF0000"/>
                          </a:solidFill>
                          <a:effectLst/>
                        </a:rPr>
                        <a:t>435</a:t>
                      </a:r>
                      <a:endParaRPr lang="pt-BR" sz="1400" b="0" i="0" u="none" strike="noStrike">
                        <a:solidFill>
                          <a:srgbClr val="FF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solidFill>
                            <a:srgbClr val="FF0000"/>
                          </a:solidFill>
                          <a:effectLst/>
                        </a:rPr>
                        <a:t>9,30</a:t>
                      </a:r>
                      <a:endParaRPr lang="pt-BR" sz="1400" b="0" i="0" u="none" strike="noStrike" dirty="0">
                        <a:solidFill>
                          <a:srgbClr val="FF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450740867"/>
                  </a:ext>
                </a:extLst>
              </a:tr>
              <a:tr h="228339">
                <a:tc>
                  <a:txBody>
                    <a:bodyPr/>
                    <a:lstStyle/>
                    <a:p>
                      <a:pPr algn="l" fontAlgn="b"/>
                      <a:r>
                        <a:rPr lang="pt-BR" sz="1400" u="none" strike="noStrike">
                          <a:effectLst/>
                        </a:rPr>
                        <a:t>RIO DE JANEIRO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273</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5,84</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541397690"/>
                  </a:ext>
                </a:extLst>
              </a:tr>
              <a:tr h="228339">
                <a:tc>
                  <a:txBody>
                    <a:bodyPr/>
                    <a:lstStyle/>
                    <a:p>
                      <a:pPr algn="l" fontAlgn="b"/>
                      <a:r>
                        <a:rPr lang="pt-BR" sz="1400" u="none" strike="noStrike">
                          <a:effectLst/>
                        </a:rPr>
                        <a:t>PARANÁ</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213</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4,56</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59024175"/>
                  </a:ext>
                </a:extLst>
              </a:tr>
              <a:tr h="228339">
                <a:tc>
                  <a:txBody>
                    <a:bodyPr/>
                    <a:lstStyle/>
                    <a:p>
                      <a:pPr algn="l" fontAlgn="b"/>
                      <a:r>
                        <a:rPr lang="pt-BR" sz="1400" u="none" strike="noStrike">
                          <a:effectLst/>
                        </a:rPr>
                        <a:t>PERNAMBUCO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205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4,39</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108376020"/>
                  </a:ext>
                </a:extLst>
              </a:tr>
              <a:tr h="228339">
                <a:tc>
                  <a:txBody>
                    <a:bodyPr/>
                    <a:lstStyle/>
                    <a:p>
                      <a:pPr algn="l" fontAlgn="b"/>
                      <a:r>
                        <a:rPr lang="pt-BR" sz="1400" u="none" strike="noStrike">
                          <a:effectLst/>
                        </a:rPr>
                        <a:t>SANTA CATARINA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172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3,68</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304717803"/>
                  </a:ext>
                </a:extLst>
              </a:tr>
              <a:tr h="228339">
                <a:tc>
                  <a:txBody>
                    <a:bodyPr/>
                    <a:lstStyle/>
                    <a:p>
                      <a:pPr algn="l" fontAlgn="b"/>
                      <a:r>
                        <a:rPr lang="pt-BR" sz="1400" u="none" strike="noStrike">
                          <a:effectLst/>
                        </a:rPr>
                        <a:t>RIO GRANDE DO SUL</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155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3,32</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52244330"/>
                  </a:ext>
                </a:extLst>
              </a:tr>
              <a:tr h="228339">
                <a:tc>
                  <a:txBody>
                    <a:bodyPr/>
                    <a:lstStyle/>
                    <a:p>
                      <a:pPr algn="l" fontAlgn="b"/>
                      <a:r>
                        <a:rPr lang="pt-BR" sz="1400" u="none" strike="noStrike">
                          <a:effectLst/>
                        </a:rPr>
                        <a:t>BAHIA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129</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2,76</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518748022"/>
                  </a:ext>
                </a:extLst>
              </a:tr>
              <a:tr h="228339">
                <a:tc>
                  <a:txBody>
                    <a:bodyPr/>
                    <a:lstStyle/>
                    <a:p>
                      <a:pPr algn="l" fontAlgn="b"/>
                      <a:r>
                        <a:rPr lang="pt-BR" sz="1400" u="none" strike="noStrike">
                          <a:effectLst/>
                        </a:rPr>
                        <a:t>ESPÍRITO SANTO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113</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2,42</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067512356"/>
                  </a:ext>
                </a:extLst>
              </a:tr>
              <a:tr h="228339">
                <a:tc>
                  <a:txBody>
                    <a:bodyPr/>
                    <a:lstStyle/>
                    <a:p>
                      <a:pPr algn="l" fontAlgn="b"/>
                      <a:r>
                        <a:rPr lang="pt-BR" sz="1400" u="none" strike="noStrike">
                          <a:effectLst/>
                        </a:rPr>
                        <a:t>PIAUÍ</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99</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2,12</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960842683"/>
                  </a:ext>
                </a:extLst>
              </a:tr>
              <a:tr h="228339">
                <a:tc>
                  <a:txBody>
                    <a:bodyPr/>
                    <a:lstStyle/>
                    <a:p>
                      <a:pPr algn="l" fontAlgn="b"/>
                      <a:r>
                        <a:rPr lang="pt-BR" sz="1400" u="none" strike="noStrike">
                          <a:effectLst/>
                        </a:rPr>
                        <a:t>DISTRITO FEDERAL</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98</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2,10</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773836320"/>
                  </a:ext>
                </a:extLst>
              </a:tr>
              <a:tr h="228339">
                <a:tc>
                  <a:txBody>
                    <a:bodyPr/>
                    <a:lstStyle/>
                    <a:p>
                      <a:pPr algn="l" fontAlgn="b"/>
                      <a:r>
                        <a:rPr lang="pt-BR" sz="1400" u="none" strike="noStrike">
                          <a:effectLst/>
                        </a:rPr>
                        <a:t>GOIÁS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84</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1,80</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896497860"/>
                  </a:ext>
                </a:extLst>
              </a:tr>
              <a:tr h="228339">
                <a:tc>
                  <a:txBody>
                    <a:bodyPr/>
                    <a:lstStyle/>
                    <a:p>
                      <a:pPr algn="l" fontAlgn="b"/>
                      <a:r>
                        <a:rPr lang="pt-BR" sz="1400" u="none" strike="noStrike">
                          <a:effectLst/>
                        </a:rPr>
                        <a:t>MARANHÃO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81</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1,73</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660365220"/>
                  </a:ext>
                </a:extLst>
              </a:tr>
              <a:tr h="228339">
                <a:tc>
                  <a:txBody>
                    <a:bodyPr/>
                    <a:lstStyle/>
                    <a:p>
                      <a:pPr algn="l" fontAlgn="b"/>
                      <a:r>
                        <a:rPr lang="pt-BR" sz="1400" u="none" strike="noStrike">
                          <a:effectLst/>
                        </a:rPr>
                        <a:t>RIO GRANDE DO NORTE</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62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1,33</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73827144"/>
                  </a:ext>
                </a:extLst>
              </a:tr>
              <a:tr h="228339">
                <a:tc>
                  <a:txBody>
                    <a:bodyPr/>
                    <a:lstStyle/>
                    <a:p>
                      <a:pPr algn="l" fontAlgn="b"/>
                      <a:r>
                        <a:rPr lang="pt-BR" sz="1400" u="none" strike="noStrike">
                          <a:effectLst/>
                        </a:rPr>
                        <a:t>ALAGOAS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55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1,18</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860354008"/>
                  </a:ext>
                </a:extLst>
              </a:tr>
              <a:tr h="228339">
                <a:tc>
                  <a:txBody>
                    <a:bodyPr/>
                    <a:lstStyle/>
                    <a:p>
                      <a:pPr algn="l" fontAlgn="b"/>
                      <a:r>
                        <a:rPr lang="pt-BR" sz="1400" u="none" strike="noStrike">
                          <a:effectLst/>
                        </a:rPr>
                        <a:t>PARAÍBA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55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1,18</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874517311"/>
                  </a:ext>
                </a:extLst>
              </a:tr>
              <a:tr h="228339">
                <a:tc>
                  <a:txBody>
                    <a:bodyPr/>
                    <a:lstStyle/>
                    <a:p>
                      <a:pPr algn="l" fontAlgn="b"/>
                      <a:r>
                        <a:rPr lang="pt-BR" sz="1400" u="none" strike="noStrike">
                          <a:effectLst/>
                        </a:rPr>
                        <a:t>PARÁ</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52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1,11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800629368"/>
                  </a:ext>
                </a:extLst>
              </a:tr>
              <a:tr h="228339">
                <a:tc>
                  <a:txBody>
                    <a:bodyPr/>
                    <a:lstStyle/>
                    <a:p>
                      <a:pPr algn="l" fontAlgn="b"/>
                      <a:r>
                        <a:rPr lang="pt-BR" sz="1400" u="none" strike="noStrike">
                          <a:effectLst/>
                        </a:rPr>
                        <a:t>AMAZONAS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49</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1,05</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856099774"/>
                  </a:ext>
                </a:extLst>
              </a:tr>
              <a:tr h="228339">
                <a:tc>
                  <a:txBody>
                    <a:bodyPr/>
                    <a:lstStyle/>
                    <a:p>
                      <a:pPr algn="l" fontAlgn="b"/>
                      <a:r>
                        <a:rPr lang="pt-BR" sz="1400" u="none" strike="noStrike">
                          <a:effectLst/>
                        </a:rPr>
                        <a:t>MATO GROSSO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44</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0,94</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04761587"/>
                  </a:ext>
                </a:extLst>
              </a:tr>
              <a:tr h="228339">
                <a:tc>
                  <a:txBody>
                    <a:bodyPr/>
                    <a:lstStyle/>
                    <a:p>
                      <a:pPr algn="l" fontAlgn="b"/>
                      <a:r>
                        <a:rPr lang="pt-BR" sz="1400" u="none" strike="noStrike">
                          <a:effectLst/>
                        </a:rPr>
                        <a:t>SERGIPE</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41</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0,88</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328473705"/>
                  </a:ext>
                </a:extLst>
              </a:tr>
              <a:tr h="228339">
                <a:tc>
                  <a:txBody>
                    <a:bodyPr/>
                    <a:lstStyle/>
                    <a:p>
                      <a:pPr algn="l" fontAlgn="b"/>
                      <a:r>
                        <a:rPr lang="pt-BR" sz="1400" u="none" strike="noStrike">
                          <a:effectLst/>
                        </a:rPr>
                        <a:t>MATO GROSSO DO SUL</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38</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0,81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974212775"/>
                  </a:ext>
                </a:extLst>
              </a:tr>
              <a:tr h="228339">
                <a:tc>
                  <a:txBody>
                    <a:bodyPr/>
                    <a:lstStyle/>
                    <a:p>
                      <a:pPr algn="l" fontAlgn="b"/>
                      <a:r>
                        <a:rPr lang="pt-BR" sz="1400" u="none" strike="noStrike">
                          <a:effectLst/>
                        </a:rPr>
                        <a:t>ACRE</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0,26</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28583920"/>
                  </a:ext>
                </a:extLst>
              </a:tr>
              <a:tr h="228339">
                <a:tc>
                  <a:txBody>
                    <a:bodyPr/>
                    <a:lstStyle/>
                    <a:p>
                      <a:pPr algn="l" fontAlgn="b"/>
                      <a:r>
                        <a:rPr lang="pt-BR" sz="1400" u="none" strike="noStrike">
                          <a:effectLst/>
                        </a:rPr>
                        <a:t>RONDÔNIA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0,21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667549793"/>
                  </a:ext>
                </a:extLst>
              </a:tr>
              <a:tr h="228339">
                <a:tc>
                  <a:txBody>
                    <a:bodyPr/>
                    <a:lstStyle/>
                    <a:p>
                      <a:pPr algn="l" fontAlgn="b"/>
                      <a:r>
                        <a:rPr lang="pt-BR" sz="1400" u="none" strike="noStrike">
                          <a:effectLst/>
                        </a:rPr>
                        <a:t>TOCANTINS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0,21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745136251"/>
                  </a:ext>
                </a:extLst>
              </a:tr>
              <a:tr h="228339">
                <a:tc>
                  <a:txBody>
                    <a:bodyPr/>
                    <a:lstStyle/>
                    <a:p>
                      <a:pPr algn="l" fontAlgn="b"/>
                      <a:r>
                        <a:rPr lang="pt-BR" sz="1400" u="none" strike="noStrike">
                          <a:effectLst/>
                        </a:rPr>
                        <a:t>AMAPÁ</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0,13</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506556950"/>
                  </a:ext>
                </a:extLst>
              </a:tr>
              <a:tr h="228339">
                <a:tc>
                  <a:txBody>
                    <a:bodyPr/>
                    <a:lstStyle/>
                    <a:p>
                      <a:pPr algn="l" fontAlgn="b"/>
                      <a:r>
                        <a:rPr lang="pt-BR" sz="1400" u="none" strike="noStrike">
                          <a:effectLst/>
                        </a:rPr>
                        <a:t>RORAIMA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0,04</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291265778"/>
                  </a:ext>
                </a:extLst>
              </a:tr>
            </a:tbl>
          </a:graphicData>
        </a:graphic>
      </p:graphicFrame>
    </p:spTree>
    <p:extLst>
      <p:ext uri="{BB962C8B-B14F-4D97-AF65-F5344CB8AC3E}">
        <p14:creationId xmlns:p14="http://schemas.microsoft.com/office/powerpoint/2010/main" val="386677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A23CCF4-4A3F-41B5-B1CC-6E08FF2373A3}"/>
              </a:ext>
            </a:extLst>
          </p:cNvPr>
          <p:cNvPicPr>
            <a:picLocks noChangeAspect="1"/>
          </p:cNvPicPr>
          <p:nvPr/>
        </p:nvPicPr>
        <p:blipFill>
          <a:blip r:embed="rId2"/>
          <a:stretch>
            <a:fillRect/>
          </a:stretch>
        </p:blipFill>
        <p:spPr>
          <a:xfrm>
            <a:off x="1416000" y="119506"/>
            <a:ext cx="9360000" cy="6618987"/>
          </a:xfrm>
          <a:prstGeom prst="rect">
            <a:avLst/>
          </a:prstGeom>
        </p:spPr>
      </p:pic>
      <p:sp>
        <p:nvSpPr>
          <p:cNvPr id="4" name="CaixaDeTexto 3">
            <a:extLst>
              <a:ext uri="{FF2B5EF4-FFF2-40B4-BE49-F238E27FC236}">
                <a16:creationId xmlns:a16="http://schemas.microsoft.com/office/drawing/2014/main" id="{D950073C-C157-47AE-AFC1-92376100B853}"/>
              </a:ext>
            </a:extLst>
          </p:cNvPr>
          <p:cNvSpPr txBox="1"/>
          <p:nvPr/>
        </p:nvSpPr>
        <p:spPr>
          <a:xfrm>
            <a:off x="7741643" y="486715"/>
            <a:ext cx="2634810" cy="1631216"/>
          </a:xfrm>
          <a:prstGeom prst="rect">
            <a:avLst/>
          </a:prstGeom>
          <a:noFill/>
        </p:spPr>
        <p:txBody>
          <a:bodyPr wrap="square">
            <a:spAutoFit/>
          </a:bodyPr>
          <a:lstStyle/>
          <a:p>
            <a:r>
              <a:rPr lang="pt-BR" sz="2000" dirty="0">
                <a:solidFill>
                  <a:srgbClr val="000000"/>
                </a:solidFill>
              </a:rPr>
              <a:t>		  P1</a:t>
            </a:r>
          </a:p>
          <a:p>
            <a:endParaRPr lang="pt-BR" sz="2000" dirty="0">
              <a:solidFill>
                <a:srgbClr val="000000"/>
              </a:solidFill>
            </a:endParaRPr>
          </a:p>
          <a:p>
            <a:r>
              <a:rPr lang="pt-BR" sz="2000" dirty="0">
                <a:solidFill>
                  <a:srgbClr val="000000"/>
                </a:solidFill>
              </a:rPr>
              <a:t>Nota m</a:t>
            </a:r>
            <a:r>
              <a:rPr lang="pt-BR" sz="2000" i="0" u="none" strike="noStrike" dirty="0">
                <a:solidFill>
                  <a:srgbClr val="000000"/>
                </a:solidFill>
              </a:rPr>
              <a:t>édia:	11,1</a:t>
            </a:r>
            <a:endParaRPr lang="pt-BR" sz="2000" dirty="0"/>
          </a:p>
          <a:p>
            <a:r>
              <a:rPr lang="pt-BR" sz="2000" dirty="0"/>
              <a:t>Nota modal:	10,4</a:t>
            </a:r>
          </a:p>
          <a:p>
            <a:r>
              <a:rPr lang="pt-BR" sz="2000" dirty="0"/>
              <a:t>Mediana:	11,0</a:t>
            </a:r>
          </a:p>
        </p:txBody>
      </p:sp>
    </p:spTree>
    <p:extLst>
      <p:ext uri="{BB962C8B-B14F-4D97-AF65-F5344CB8AC3E}">
        <p14:creationId xmlns:p14="http://schemas.microsoft.com/office/powerpoint/2010/main" val="155383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2BEE8-82CB-4598-A8D1-BAC592378835}"/>
              </a:ext>
            </a:extLst>
          </p:cNvPr>
          <p:cNvSpPr>
            <a:spLocks noGrp="1"/>
          </p:cNvSpPr>
          <p:nvPr>
            <p:ph type="title"/>
          </p:nvPr>
        </p:nvSpPr>
        <p:spPr/>
        <p:txBody>
          <a:bodyPr/>
          <a:lstStyle/>
          <a:p>
            <a:r>
              <a:rPr lang="pt-BR" dirty="0"/>
              <a:t>Estatística da P2</a:t>
            </a:r>
          </a:p>
        </p:txBody>
      </p:sp>
      <p:sp>
        <p:nvSpPr>
          <p:cNvPr id="7" name="CaixaDeTexto 6">
            <a:extLst>
              <a:ext uri="{FF2B5EF4-FFF2-40B4-BE49-F238E27FC236}">
                <a16:creationId xmlns:a16="http://schemas.microsoft.com/office/drawing/2014/main" id="{5BD29A80-7A48-446A-ACBA-43A701EFDF4C}"/>
              </a:ext>
            </a:extLst>
          </p:cNvPr>
          <p:cNvSpPr txBox="1"/>
          <p:nvPr/>
        </p:nvSpPr>
        <p:spPr>
          <a:xfrm>
            <a:off x="357807" y="1799776"/>
            <a:ext cx="6735417" cy="1938992"/>
          </a:xfrm>
          <a:prstGeom prst="rect">
            <a:avLst/>
          </a:prstGeom>
          <a:noFill/>
        </p:spPr>
        <p:txBody>
          <a:bodyPr wrap="square">
            <a:spAutoFit/>
          </a:bodyPr>
          <a:lstStyle/>
          <a:p>
            <a:r>
              <a:rPr lang="pt-BR" sz="2000" dirty="0"/>
              <a:t>9º Ano do Ensino Fundamental	663	17,71%</a:t>
            </a:r>
          </a:p>
          <a:p>
            <a:r>
              <a:rPr lang="pt-BR" sz="2000" dirty="0"/>
              <a:t>1º Ano do Ensino Médio		851	22,37%</a:t>
            </a:r>
          </a:p>
          <a:p>
            <a:r>
              <a:rPr lang="pt-BR" sz="2000" dirty="0"/>
              <a:t>2º Ano do Ensino Médio		1164	31,11%</a:t>
            </a:r>
          </a:p>
          <a:p>
            <a:r>
              <a:rPr lang="pt-BR" sz="2000" dirty="0"/>
              <a:t>3º Ano do Ensino Médio		1046	27,96%</a:t>
            </a:r>
          </a:p>
          <a:p>
            <a:r>
              <a:rPr lang="pt-BR" sz="2000" dirty="0"/>
              <a:t>4º Ano do Ensino Médio		16	0,43%</a:t>
            </a:r>
          </a:p>
          <a:p>
            <a:r>
              <a:rPr lang="pt-BR" sz="2000" dirty="0"/>
              <a:t>			     Total: 3741</a:t>
            </a:r>
            <a:r>
              <a:rPr lang="pt-BR" dirty="0"/>
              <a:t>	</a:t>
            </a:r>
          </a:p>
        </p:txBody>
      </p:sp>
      <p:graphicFrame>
        <p:nvGraphicFramePr>
          <p:cNvPr id="10" name="Tabela 9">
            <a:extLst>
              <a:ext uri="{FF2B5EF4-FFF2-40B4-BE49-F238E27FC236}">
                <a16:creationId xmlns:a16="http://schemas.microsoft.com/office/drawing/2014/main" id="{081F9842-CF9A-43D4-AAD6-7DD5813AF6E0}"/>
              </a:ext>
            </a:extLst>
          </p:cNvPr>
          <p:cNvGraphicFramePr>
            <a:graphicFrameLocks noGrp="1"/>
          </p:cNvGraphicFramePr>
          <p:nvPr/>
        </p:nvGraphicFramePr>
        <p:xfrm>
          <a:off x="1055205" y="4401172"/>
          <a:ext cx="4842011" cy="1747836"/>
        </p:xfrm>
        <a:graphic>
          <a:graphicData uri="http://schemas.openxmlformats.org/drawingml/2006/table">
            <a:tbl>
              <a:tblPr>
                <a:tableStyleId>{5C22544A-7EE6-4342-B048-85BDC9FD1C3A}</a:tableStyleId>
              </a:tblPr>
              <a:tblGrid>
                <a:gridCol w="1502693">
                  <a:extLst>
                    <a:ext uri="{9D8B030D-6E8A-4147-A177-3AD203B41FA5}">
                      <a16:colId xmlns:a16="http://schemas.microsoft.com/office/drawing/2014/main" val="3959521666"/>
                    </a:ext>
                  </a:extLst>
                </a:gridCol>
                <a:gridCol w="1836625">
                  <a:extLst>
                    <a:ext uri="{9D8B030D-6E8A-4147-A177-3AD203B41FA5}">
                      <a16:colId xmlns:a16="http://schemas.microsoft.com/office/drawing/2014/main" val="856280538"/>
                    </a:ext>
                  </a:extLst>
                </a:gridCol>
                <a:gridCol w="1502693">
                  <a:extLst>
                    <a:ext uri="{9D8B030D-6E8A-4147-A177-3AD203B41FA5}">
                      <a16:colId xmlns:a16="http://schemas.microsoft.com/office/drawing/2014/main" val="4250359685"/>
                    </a:ext>
                  </a:extLst>
                </a:gridCol>
              </a:tblGrid>
              <a:tr h="582612">
                <a:tc>
                  <a:txBody>
                    <a:bodyPr/>
                    <a:lstStyle/>
                    <a:p>
                      <a:pPr algn="ctr" fontAlgn="ctr"/>
                      <a:r>
                        <a:rPr lang="pt-BR" sz="2400" b="1" u="none" strike="noStrike" dirty="0">
                          <a:effectLst/>
                        </a:rPr>
                        <a:t>Sexo</a:t>
                      </a:r>
                      <a:endParaRPr lang="pt-B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b="1" u="none" strike="noStrike" dirty="0">
                          <a:effectLst/>
                        </a:rPr>
                        <a:t>Total Alunos</a:t>
                      </a:r>
                      <a:endParaRPr lang="pt-B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b="1" u="none" strike="noStrike" dirty="0">
                          <a:effectLst/>
                        </a:rPr>
                        <a:t>%</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9063636"/>
                  </a:ext>
                </a:extLst>
              </a:tr>
              <a:tr h="582612">
                <a:tc>
                  <a:txBody>
                    <a:bodyPr/>
                    <a:lstStyle/>
                    <a:p>
                      <a:pPr algn="ctr" fontAlgn="ctr"/>
                      <a:r>
                        <a:rPr lang="pt-BR" sz="2400" u="none" strike="noStrike">
                          <a:effectLst/>
                        </a:rPr>
                        <a:t>Masculino</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2299</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61,4</a:t>
                      </a:r>
                      <a:endParaRPr lang="pt-B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7378247"/>
                  </a:ext>
                </a:extLst>
              </a:tr>
              <a:tr h="582612">
                <a:tc>
                  <a:txBody>
                    <a:bodyPr/>
                    <a:lstStyle/>
                    <a:p>
                      <a:pPr algn="ctr" fontAlgn="ctr"/>
                      <a:r>
                        <a:rPr lang="pt-BR" sz="2400" u="none" strike="noStrike">
                          <a:effectLst/>
                        </a:rPr>
                        <a:t>Feminino</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1442</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38,6</a:t>
                      </a:r>
                      <a:endParaRPr lang="pt-B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3782372"/>
                  </a:ext>
                </a:extLst>
              </a:tr>
            </a:tbl>
          </a:graphicData>
        </a:graphic>
      </p:graphicFrame>
      <p:graphicFrame>
        <p:nvGraphicFramePr>
          <p:cNvPr id="11" name="Tabela 10">
            <a:extLst>
              <a:ext uri="{FF2B5EF4-FFF2-40B4-BE49-F238E27FC236}">
                <a16:creationId xmlns:a16="http://schemas.microsoft.com/office/drawing/2014/main" id="{E6EE2CB7-7936-4BE7-9363-BCFD803B93C2}"/>
              </a:ext>
            </a:extLst>
          </p:cNvPr>
          <p:cNvGraphicFramePr>
            <a:graphicFrameLocks noGrp="1"/>
          </p:cNvGraphicFramePr>
          <p:nvPr/>
        </p:nvGraphicFramePr>
        <p:xfrm>
          <a:off x="6585296" y="232254"/>
          <a:ext cx="4450452" cy="6393492"/>
        </p:xfrm>
        <a:graphic>
          <a:graphicData uri="http://schemas.openxmlformats.org/drawingml/2006/table">
            <a:tbl>
              <a:tblPr>
                <a:tableStyleId>{5C22544A-7EE6-4342-B048-85BDC9FD1C3A}</a:tableStyleId>
              </a:tblPr>
              <a:tblGrid>
                <a:gridCol w="2243027">
                  <a:extLst>
                    <a:ext uri="{9D8B030D-6E8A-4147-A177-3AD203B41FA5}">
                      <a16:colId xmlns:a16="http://schemas.microsoft.com/office/drawing/2014/main" val="3978157957"/>
                    </a:ext>
                  </a:extLst>
                </a:gridCol>
                <a:gridCol w="1246127">
                  <a:extLst>
                    <a:ext uri="{9D8B030D-6E8A-4147-A177-3AD203B41FA5}">
                      <a16:colId xmlns:a16="http://schemas.microsoft.com/office/drawing/2014/main" val="1191374936"/>
                    </a:ext>
                  </a:extLst>
                </a:gridCol>
                <a:gridCol w="961298">
                  <a:extLst>
                    <a:ext uri="{9D8B030D-6E8A-4147-A177-3AD203B41FA5}">
                      <a16:colId xmlns:a16="http://schemas.microsoft.com/office/drawing/2014/main" val="4157247000"/>
                    </a:ext>
                  </a:extLst>
                </a:gridCol>
              </a:tblGrid>
              <a:tr h="228339">
                <a:tc>
                  <a:txBody>
                    <a:bodyPr/>
                    <a:lstStyle/>
                    <a:p>
                      <a:pPr algn="ctr" fontAlgn="ctr"/>
                      <a:r>
                        <a:rPr lang="pt-BR" sz="1400" u="none" strike="noStrike" dirty="0">
                          <a:effectLst/>
                        </a:rPr>
                        <a:t>Estado</a:t>
                      </a:r>
                      <a:endParaRPr lang="pt-BR" sz="1400" b="1"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Total Alunos</a:t>
                      </a:r>
                      <a:endParaRPr lang="pt-BR" sz="1400" b="1"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a:t>
                      </a:r>
                      <a:endParaRPr lang="pt-BR" sz="1400" b="1"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36293276"/>
                  </a:ext>
                </a:extLst>
              </a:tr>
              <a:tr h="228339">
                <a:tc>
                  <a:txBody>
                    <a:bodyPr/>
                    <a:lstStyle/>
                    <a:p>
                      <a:pPr algn="l" fontAlgn="b"/>
                      <a:r>
                        <a:rPr lang="pt-BR" sz="1400" b="0" i="0" u="none" strike="noStrike">
                          <a:solidFill>
                            <a:srgbClr val="FF0000"/>
                          </a:solidFill>
                          <a:effectLst/>
                          <a:latin typeface="Calibri" panose="020F0502020204030204" pitchFamily="34" charset="0"/>
                        </a:rPr>
                        <a:t>SÃO PAULO</a:t>
                      </a:r>
                    </a:p>
                  </a:txBody>
                  <a:tcPr marL="9525" marR="9525" marT="9525" marB="0" anchor="b"/>
                </a:tc>
                <a:tc>
                  <a:txBody>
                    <a:bodyPr/>
                    <a:lstStyle/>
                    <a:p>
                      <a:pPr algn="ctr" fontAlgn="ctr"/>
                      <a:r>
                        <a:rPr lang="pt-BR" sz="1400" b="0" i="0" u="none" strike="noStrike">
                          <a:solidFill>
                            <a:srgbClr val="FF0000"/>
                          </a:solidFill>
                          <a:effectLst/>
                          <a:latin typeface="Calibri" panose="020F0502020204030204" pitchFamily="34" charset="0"/>
                        </a:rPr>
                        <a:t>1319</a:t>
                      </a:r>
                    </a:p>
                  </a:txBody>
                  <a:tcPr marL="9525" marR="9525" marT="9525" marB="0" anchor="ctr"/>
                </a:tc>
                <a:tc>
                  <a:txBody>
                    <a:bodyPr/>
                    <a:lstStyle/>
                    <a:p>
                      <a:pPr algn="ctr" fontAlgn="ctr"/>
                      <a:r>
                        <a:rPr lang="pt-BR" sz="1400" b="0" i="0" u="none" strike="noStrike">
                          <a:solidFill>
                            <a:srgbClr val="FF0000"/>
                          </a:solidFill>
                          <a:effectLst/>
                          <a:latin typeface="Calibri" panose="020F0502020204030204" pitchFamily="34" charset="0"/>
                        </a:rPr>
                        <a:t>35,26</a:t>
                      </a:r>
                    </a:p>
                  </a:txBody>
                  <a:tcPr marL="9525" marR="9525" marT="9525" marB="0" anchor="ctr"/>
                </a:tc>
                <a:extLst>
                  <a:ext uri="{0D108BD9-81ED-4DB2-BD59-A6C34878D82A}">
                    <a16:rowId xmlns:a16="http://schemas.microsoft.com/office/drawing/2014/main" val="659385220"/>
                  </a:ext>
                </a:extLst>
              </a:tr>
              <a:tr h="228339">
                <a:tc>
                  <a:txBody>
                    <a:bodyPr/>
                    <a:lstStyle/>
                    <a:p>
                      <a:pPr algn="l" fontAlgn="b"/>
                      <a:r>
                        <a:rPr lang="pt-BR" sz="1400" b="0" i="0" u="none" strike="noStrike">
                          <a:solidFill>
                            <a:srgbClr val="FF0000"/>
                          </a:solidFill>
                          <a:effectLst/>
                          <a:latin typeface="Calibri" panose="020F0502020204030204" pitchFamily="34" charset="0"/>
                        </a:rPr>
                        <a:t>MINAS GERAIS</a:t>
                      </a:r>
                    </a:p>
                  </a:txBody>
                  <a:tcPr marL="9525" marR="9525" marT="9525" marB="0" anchor="b"/>
                </a:tc>
                <a:tc>
                  <a:txBody>
                    <a:bodyPr/>
                    <a:lstStyle/>
                    <a:p>
                      <a:pPr algn="ctr" fontAlgn="ctr"/>
                      <a:r>
                        <a:rPr lang="pt-BR" sz="1400" b="0" i="0" u="none" strike="noStrike">
                          <a:solidFill>
                            <a:srgbClr val="FF0000"/>
                          </a:solidFill>
                          <a:effectLst/>
                          <a:latin typeface="Calibri" panose="020F0502020204030204" pitchFamily="34" charset="0"/>
                        </a:rPr>
                        <a:t>407</a:t>
                      </a:r>
                    </a:p>
                  </a:txBody>
                  <a:tcPr marL="9525" marR="9525" marT="9525" marB="0" anchor="ctr"/>
                </a:tc>
                <a:tc>
                  <a:txBody>
                    <a:bodyPr/>
                    <a:lstStyle/>
                    <a:p>
                      <a:pPr algn="ctr" fontAlgn="ctr"/>
                      <a:r>
                        <a:rPr lang="pt-BR" sz="1400" b="0" i="0" u="none" strike="noStrike">
                          <a:solidFill>
                            <a:srgbClr val="FF0000"/>
                          </a:solidFill>
                          <a:effectLst/>
                          <a:latin typeface="Calibri" panose="020F0502020204030204" pitchFamily="34" charset="0"/>
                        </a:rPr>
                        <a:t>10,88</a:t>
                      </a:r>
                    </a:p>
                  </a:txBody>
                  <a:tcPr marL="9525" marR="9525" marT="9525" marB="0" anchor="ctr"/>
                </a:tc>
                <a:extLst>
                  <a:ext uri="{0D108BD9-81ED-4DB2-BD59-A6C34878D82A}">
                    <a16:rowId xmlns:a16="http://schemas.microsoft.com/office/drawing/2014/main" val="4159292350"/>
                  </a:ext>
                </a:extLst>
              </a:tr>
              <a:tr h="228339">
                <a:tc>
                  <a:txBody>
                    <a:bodyPr/>
                    <a:lstStyle/>
                    <a:p>
                      <a:pPr algn="l" fontAlgn="b"/>
                      <a:r>
                        <a:rPr lang="pt-BR" sz="1400" b="0" i="0" u="none" strike="noStrike">
                          <a:solidFill>
                            <a:srgbClr val="FF0000"/>
                          </a:solidFill>
                          <a:effectLst/>
                          <a:latin typeface="Calibri" panose="020F0502020204030204" pitchFamily="34" charset="0"/>
                        </a:rPr>
                        <a:t>CEARÁ</a:t>
                      </a:r>
                    </a:p>
                  </a:txBody>
                  <a:tcPr marL="9525" marR="9525" marT="9525" marB="0" anchor="b"/>
                </a:tc>
                <a:tc>
                  <a:txBody>
                    <a:bodyPr/>
                    <a:lstStyle/>
                    <a:p>
                      <a:pPr algn="ctr" fontAlgn="ctr"/>
                      <a:r>
                        <a:rPr lang="pt-BR" sz="1400" b="0" i="0" u="none" strike="noStrike">
                          <a:solidFill>
                            <a:srgbClr val="FF0000"/>
                          </a:solidFill>
                          <a:effectLst/>
                          <a:latin typeface="Calibri" panose="020F0502020204030204" pitchFamily="34" charset="0"/>
                        </a:rPr>
                        <a:t>366</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9,78</a:t>
                      </a:r>
                    </a:p>
                  </a:txBody>
                  <a:tcPr marL="9525" marR="9525" marT="9525" marB="0" anchor="ctr"/>
                </a:tc>
                <a:extLst>
                  <a:ext uri="{0D108BD9-81ED-4DB2-BD59-A6C34878D82A}">
                    <a16:rowId xmlns:a16="http://schemas.microsoft.com/office/drawing/2014/main" val="3450740867"/>
                  </a:ext>
                </a:extLst>
              </a:tr>
              <a:tr h="228339">
                <a:tc>
                  <a:txBody>
                    <a:bodyPr/>
                    <a:lstStyle/>
                    <a:p>
                      <a:pPr algn="l" fontAlgn="b"/>
                      <a:r>
                        <a:rPr lang="pt-BR" sz="1400" b="0" i="0" u="none" strike="noStrike">
                          <a:solidFill>
                            <a:srgbClr val="000000"/>
                          </a:solidFill>
                          <a:effectLst/>
                          <a:latin typeface="Calibri" panose="020F0502020204030204" pitchFamily="34" charset="0"/>
                        </a:rPr>
                        <a:t>RIO DE JANEIRO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223</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5,96</a:t>
                      </a:r>
                    </a:p>
                  </a:txBody>
                  <a:tcPr marL="9525" marR="9525" marT="9525" marB="0" anchor="ctr"/>
                </a:tc>
                <a:extLst>
                  <a:ext uri="{0D108BD9-81ED-4DB2-BD59-A6C34878D82A}">
                    <a16:rowId xmlns:a16="http://schemas.microsoft.com/office/drawing/2014/main" val="541397690"/>
                  </a:ext>
                </a:extLst>
              </a:tr>
              <a:tr h="228339">
                <a:tc>
                  <a:txBody>
                    <a:bodyPr/>
                    <a:lstStyle/>
                    <a:p>
                      <a:pPr algn="l" fontAlgn="b"/>
                      <a:r>
                        <a:rPr lang="pt-BR" sz="1400" b="0" i="0" u="none" strike="noStrike">
                          <a:solidFill>
                            <a:srgbClr val="000000"/>
                          </a:solidFill>
                          <a:effectLst/>
                          <a:latin typeface="Calibri" panose="020F0502020204030204" pitchFamily="34" charset="0"/>
                        </a:rPr>
                        <a:t>PARANÁ</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170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4,54</a:t>
                      </a:r>
                    </a:p>
                  </a:txBody>
                  <a:tcPr marL="9525" marR="9525" marT="9525" marB="0" anchor="ctr"/>
                </a:tc>
                <a:extLst>
                  <a:ext uri="{0D108BD9-81ED-4DB2-BD59-A6C34878D82A}">
                    <a16:rowId xmlns:a16="http://schemas.microsoft.com/office/drawing/2014/main" val="4159024175"/>
                  </a:ext>
                </a:extLst>
              </a:tr>
              <a:tr h="228339">
                <a:tc>
                  <a:txBody>
                    <a:bodyPr/>
                    <a:lstStyle/>
                    <a:p>
                      <a:pPr algn="l" fontAlgn="b"/>
                      <a:r>
                        <a:rPr lang="pt-BR" sz="1400" b="0" i="0" u="none" strike="noStrike">
                          <a:solidFill>
                            <a:srgbClr val="000000"/>
                          </a:solidFill>
                          <a:effectLst/>
                          <a:latin typeface="Calibri" panose="020F0502020204030204" pitchFamily="34" charset="0"/>
                        </a:rPr>
                        <a:t>PERNAMBUCO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158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4,22</a:t>
                      </a:r>
                    </a:p>
                  </a:txBody>
                  <a:tcPr marL="9525" marR="9525" marT="9525" marB="0" anchor="ctr"/>
                </a:tc>
                <a:extLst>
                  <a:ext uri="{0D108BD9-81ED-4DB2-BD59-A6C34878D82A}">
                    <a16:rowId xmlns:a16="http://schemas.microsoft.com/office/drawing/2014/main" val="3108376020"/>
                  </a:ext>
                </a:extLst>
              </a:tr>
              <a:tr h="228339">
                <a:tc>
                  <a:txBody>
                    <a:bodyPr/>
                    <a:lstStyle/>
                    <a:p>
                      <a:pPr algn="l" fontAlgn="b"/>
                      <a:r>
                        <a:rPr lang="pt-BR" sz="1400" b="0" i="0" u="none" strike="noStrike">
                          <a:solidFill>
                            <a:srgbClr val="000000"/>
                          </a:solidFill>
                          <a:effectLst/>
                          <a:latin typeface="Calibri" panose="020F0502020204030204" pitchFamily="34" charset="0"/>
                        </a:rPr>
                        <a:t>SANTA CATARINA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140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3,74</a:t>
                      </a:r>
                    </a:p>
                  </a:txBody>
                  <a:tcPr marL="9525" marR="9525" marT="9525" marB="0" anchor="ctr"/>
                </a:tc>
                <a:extLst>
                  <a:ext uri="{0D108BD9-81ED-4DB2-BD59-A6C34878D82A}">
                    <a16:rowId xmlns:a16="http://schemas.microsoft.com/office/drawing/2014/main" val="2304717803"/>
                  </a:ext>
                </a:extLst>
              </a:tr>
              <a:tr h="228339">
                <a:tc>
                  <a:txBody>
                    <a:bodyPr/>
                    <a:lstStyle/>
                    <a:p>
                      <a:pPr algn="l" fontAlgn="b"/>
                      <a:r>
                        <a:rPr lang="pt-BR" sz="1400" b="0" i="0" u="none" strike="noStrike">
                          <a:solidFill>
                            <a:srgbClr val="000000"/>
                          </a:solidFill>
                          <a:effectLst/>
                          <a:latin typeface="Calibri" panose="020F0502020204030204" pitchFamily="34" charset="0"/>
                        </a:rPr>
                        <a:t>RIO GRANDE DO SUL</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120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3,21</a:t>
                      </a:r>
                    </a:p>
                  </a:txBody>
                  <a:tcPr marL="9525" marR="9525" marT="9525" marB="0" anchor="ctr"/>
                </a:tc>
                <a:extLst>
                  <a:ext uri="{0D108BD9-81ED-4DB2-BD59-A6C34878D82A}">
                    <a16:rowId xmlns:a16="http://schemas.microsoft.com/office/drawing/2014/main" val="4152244330"/>
                  </a:ext>
                </a:extLst>
              </a:tr>
              <a:tr h="228339">
                <a:tc>
                  <a:txBody>
                    <a:bodyPr/>
                    <a:lstStyle/>
                    <a:p>
                      <a:pPr algn="l" fontAlgn="b"/>
                      <a:r>
                        <a:rPr lang="pt-BR" sz="1400" b="0" i="0" u="none" strike="noStrike">
                          <a:solidFill>
                            <a:srgbClr val="000000"/>
                          </a:solidFill>
                          <a:effectLst/>
                          <a:latin typeface="Calibri" panose="020F0502020204030204" pitchFamily="34" charset="0"/>
                        </a:rPr>
                        <a:t>BAHIA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2,57</a:t>
                      </a:r>
                    </a:p>
                  </a:txBody>
                  <a:tcPr marL="9525" marR="9525" marT="9525" marB="0" anchor="ctr"/>
                </a:tc>
                <a:extLst>
                  <a:ext uri="{0D108BD9-81ED-4DB2-BD59-A6C34878D82A}">
                    <a16:rowId xmlns:a16="http://schemas.microsoft.com/office/drawing/2014/main" val="3518748022"/>
                  </a:ext>
                </a:extLst>
              </a:tr>
              <a:tr h="228339">
                <a:tc>
                  <a:txBody>
                    <a:bodyPr/>
                    <a:lstStyle/>
                    <a:p>
                      <a:pPr algn="l" fontAlgn="b"/>
                      <a:r>
                        <a:rPr lang="pt-BR" sz="1400" b="0" i="0" u="none" strike="noStrike">
                          <a:solidFill>
                            <a:srgbClr val="000000"/>
                          </a:solidFill>
                          <a:effectLst/>
                          <a:latin typeface="Calibri" panose="020F0502020204030204" pitchFamily="34" charset="0"/>
                        </a:rPr>
                        <a:t>DISTRITO FEDERAL</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2,35</a:t>
                      </a:r>
                    </a:p>
                  </a:txBody>
                  <a:tcPr marL="9525" marR="9525" marT="9525" marB="0" anchor="ctr"/>
                </a:tc>
                <a:extLst>
                  <a:ext uri="{0D108BD9-81ED-4DB2-BD59-A6C34878D82A}">
                    <a16:rowId xmlns:a16="http://schemas.microsoft.com/office/drawing/2014/main" val="2067512356"/>
                  </a:ext>
                </a:extLst>
              </a:tr>
              <a:tr h="228339">
                <a:tc>
                  <a:txBody>
                    <a:bodyPr/>
                    <a:lstStyle/>
                    <a:p>
                      <a:pPr algn="l" fontAlgn="b"/>
                      <a:r>
                        <a:rPr lang="pt-BR" sz="1400" b="0" i="0" u="none" strike="noStrike">
                          <a:solidFill>
                            <a:srgbClr val="000000"/>
                          </a:solidFill>
                          <a:effectLst/>
                          <a:latin typeface="Calibri" panose="020F0502020204030204" pitchFamily="34" charset="0"/>
                        </a:rPr>
                        <a:t>ESPÍRITO SANTO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2,27</a:t>
                      </a:r>
                    </a:p>
                  </a:txBody>
                  <a:tcPr marL="9525" marR="9525" marT="9525" marB="0" anchor="ctr"/>
                </a:tc>
                <a:extLst>
                  <a:ext uri="{0D108BD9-81ED-4DB2-BD59-A6C34878D82A}">
                    <a16:rowId xmlns:a16="http://schemas.microsoft.com/office/drawing/2014/main" val="960842683"/>
                  </a:ext>
                </a:extLst>
              </a:tr>
              <a:tr h="228339">
                <a:tc>
                  <a:txBody>
                    <a:bodyPr/>
                    <a:lstStyle/>
                    <a:p>
                      <a:pPr algn="l" fontAlgn="b"/>
                      <a:r>
                        <a:rPr lang="pt-BR" sz="1400" b="0" i="0" u="none" strike="noStrike">
                          <a:solidFill>
                            <a:srgbClr val="000000"/>
                          </a:solidFill>
                          <a:effectLst/>
                          <a:latin typeface="Calibri" panose="020F0502020204030204" pitchFamily="34" charset="0"/>
                        </a:rPr>
                        <a:t>GOIÁS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1,90</a:t>
                      </a:r>
                    </a:p>
                  </a:txBody>
                  <a:tcPr marL="9525" marR="9525" marT="9525" marB="0" anchor="ctr"/>
                </a:tc>
                <a:extLst>
                  <a:ext uri="{0D108BD9-81ED-4DB2-BD59-A6C34878D82A}">
                    <a16:rowId xmlns:a16="http://schemas.microsoft.com/office/drawing/2014/main" val="3773836320"/>
                  </a:ext>
                </a:extLst>
              </a:tr>
              <a:tr h="228339">
                <a:tc>
                  <a:txBody>
                    <a:bodyPr/>
                    <a:lstStyle/>
                    <a:p>
                      <a:pPr algn="l" fontAlgn="b"/>
                      <a:r>
                        <a:rPr lang="pt-BR" sz="1400" b="0" i="0" u="none" strike="noStrike">
                          <a:solidFill>
                            <a:srgbClr val="000000"/>
                          </a:solidFill>
                          <a:effectLst/>
                          <a:latin typeface="Calibri" panose="020F0502020204030204" pitchFamily="34" charset="0"/>
                        </a:rPr>
                        <a:t>PIAUÍ</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1,90</a:t>
                      </a:r>
                    </a:p>
                  </a:txBody>
                  <a:tcPr marL="9525" marR="9525" marT="9525" marB="0" anchor="ctr"/>
                </a:tc>
                <a:extLst>
                  <a:ext uri="{0D108BD9-81ED-4DB2-BD59-A6C34878D82A}">
                    <a16:rowId xmlns:a16="http://schemas.microsoft.com/office/drawing/2014/main" val="1896497860"/>
                  </a:ext>
                </a:extLst>
              </a:tr>
              <a:tr h="228339">
                <a:tc>
                  <a:txBody>
                    <a:bodyPr/>
                    <a:lstStyle/>
                    <a:p>
                      <a:pPr algn="l" fontAlgn="b"/>
                      <a:r>
                        <a:rPr lang="pt-BR" sz="1400" b="0" i="0" u="none" strike="noStrike">
                          <a:solidFill>
                            <a:srgbClr val="000000"/>
                          </a:solidFill>
                          <a:effectLst/>
                          <a:latin typeface="Calibri" panose="020F0502020204030204" pitchFamily="34" charset="0"/>
                        </a:rPr>
                        <a:t>MARANHÃO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1,60</a:t>
                      </a:r>
                    </a:p>
                  </a:txBody>
                  <a:tcPr marL="9525" marR="9525" marT="9525" marB="0" anchor="ctr"/>
                </a:tc>
                <a:extLst>
                  <a:ext uri="{0D108BD9-81ED-4DB2-BD59-A6C34878D82A}">
                    <a16:rowId xmlns:a16="http://schemas.microsoft.com/office/drawing/2014/main" val="1660365220"/>
                  </a:ext>
                </a:extLst>
              </a:tr>
              <a:tr h="228339">
                <a:tc>
                  <a:txBody>
                    <a:bodyPr/>
                    <a:lstStyle/>
                    <a:p>
                      <a:pPr algn="l" fontAlgn="b"/>
                      <a:r>
                        <a:rPr lang="pt-BR" sz="1400" b="0" i="0" u="none" strike="noStrike">
                          <a:solidFill>
                            <a:srgbClr val="000000"/>
                          </a:solidFill>
                          <a:effectLst/>
                          <a:latin typeface="Calibri" panose="020F0502020204030204" pitchFamily="34" charset="0"/>
                        </a:rPr>
                        <a:t>RIO GRANDE DO NORTE</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1,28</a:t>
                      </a:r>
                    </a:p>
                  </a:txBody>
                  <a:tcPr marL="9525" marR="9525" marT="9525" marB="0" anchor="ctr"/>
                </a:tc>
                <a:extLst>
                  <a:ext uri="{0D108BD9-81ED-4DB2-BD59-A6C34878D82A}">
                    <a16:rowId xmlns:a16="http://schemas.microsoft.com/office/drawing/2014/main" val="4173827144"/>
                  </a:ext>
                </a:extLst>
              </a:tr>
              <a:tr h="228339">
                <a:tc>
                  <a:txBody>
                    <a:bodyPr/>
                    <a:lstStyle/>
                    <a:p>
                      <a:pPr algn="l" fontAlgn="b"/>
                      <a:r>
                        <a:rPr lang="pt-BR" sz="1400" b="0" i="0" u="none" strike="noStrike">
                          <a:solidFill>
                            <a:srgbClr val="000000"/>
                          </a:solidFill>
                          <a:effectLst/>
                          <a:latin typeface="Calibri" panose="020F0502020204030204" pitchFamily="34" charset="0"/>
                        </a:rPr>
                        <a:t>ALAGOAS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val="1860354008"/>
                  </a:ext>
                </a:extLst>
              </a:tr>
              <a:tr h="228339">
                <a:tc>
                  <a:txBody>
                    <a:bodyPr/>
                    <a:lstStyle/>
                    <a:p>
                      <a:pPr algn="l" fontAlgn="b"/>
                      <a:r>
                        <a:rPr lang="pt-BR" sz="1400" b="0" i="0" u="none" strike="noStrike">
                          <a:solidFill>
                            <a:srgbClr val="000000"/>
                          </a:solidFill>
                          <a:effectLst/>
                          <a:latin typeface="Calibri" panose="020F0502020204030204" pitchFamily="34" charset="0"/>
                        </a:rPr>
                        <a:t>PARAÍBA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val="2874517311"/>
                  </a:ext>
                </a:extLst>
              </a:tr>
              <a:tr h="228339">
                <a:tc>
                  <a:txBody>
                    <a:bodyPr/>
                    <a:lstStyle/>
                    <a:p>
                      <a:pPr algn="l" fontAlgn="b"/>
                      <a:r>
                        <a:rPr lang="pt-BR" sz="1400" b="0" i="0" u="none" strike="noStrike">
                          <a:solidFill>
                            <a:srgbClr val="000000"/>
                          </a:solidFill>
                          <a:effectLst/>
                          <a:latin typeface="Calibri" panose="020F0502020204030204" pitchFamily="34" charset="0"/>
                        </a:rPr>
                        <a:t>PARÁ</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1,12</a:t>
                      </a:r>
                    </a:p>
                  </a:txBody>
                  <a:tcPr marL="9525" marR="9525" marT="9525" marB="0" anchor="ctr"/>
                </a:tc>
                <a:extLst>
                  <a:ext uri="{0D108BD9-81ED-4DB2-BD59-A6C34878D82A}">
                    <a16:rowId xmlns:a16="http://schemas.microsoft.com/office/drawing/2014/main" val="1800629368"/>
                  </a:ext>
                </a:extLst>
              </a:tr>
              <a:tr h="228339">
                <a:tc>
                  <a:txBody>
                    <a:bodyPr/>
                    <a:lstStyle/>
                    <a:p>
                      <a:pPr algn="l" fontAlgn="b"/>
                      <a:r>
                        <a:rPr lang="pt-BR" sz="1400" b="0" i="0" u="none" strike="noStrike">
                          <a:solidFill>
                            <a:srgbClr val="000000"/>
                          </a:solidFill>
                          <a:effectLst/>
                          <a:latin typeface="Calibri" panose="020F0502020204030204" pitchFamily="34" charset="0"/>
                        </a:rPr>
                        <a:t>MATO GROSSO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2856099774"/>
                  </a:ext>
                </a:extLst>
              </a:tr>
              <a:tr h="228339">
                <a:tc>
                  <a:txBody>
                    <a:bodyPr/>
                    <a:lstStyle/>
                    <a:p>
                      <a:pPr algn="l" fontAlgn="b"/>
                      <a:r>
                        <a:rPr lang="pt-BR" sz="1400" b="0" i="0" u="none" strike="noStrike">
                          <a:solidFill>
                            <a:srgbClr val="000000"/>
                          </a:solidFill>
                          <a:effectLst/>
                          <a:latin typeface="Calibri" panose="020F0502020204030204" pitchFamily="34" charset="0"/>
                        </a:rPr>
                        <a:t>AMAZONAS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1,02</a:t>
                      </a:r>
                    </a:p>
                  </a:txBody>
                  <a:tcPr marL="9525" marR="9525" marT="9525" marB="0" anchor="ctr"/>
                </a:tc>
                <a:extLst>
                  <a:ext uri="{0D108BD9-81ED-4DB2-BD59-A6C34878D82A}">
                    <a16:rowId xmlns:a16="http://schemas.microsoft.com/office/drawing/2014/main" val="604761587"/>
                  </a:ext>
                </a:extLst>
              </a:tr>
              <a:tr h="228339">
                <a:tc>
                  <a:txBody>
                    <a:bodyPr/>
                    <a:lstStyle/>
                    <a:p>
                      <a:pPr algn="l" fontAlgn="b"/>
                      <a:r>
                        <a:rPr lang="pt-BR" sz="1400" b="0" i="0" u="none" strike="noStrike">
                          <a:solidFill>
                            <a:srgbClr val="000000"/>
                          </a:solidFill>
                          <a:effectLst/>
                          <a:latin typeface="Calibri" panose="020F0502020204030204" pitchFamily="34" charset="0"/>
                        </a:rPr>
                        <a:t>MATO GROSSO DO SUL</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0,91</a:t>
                      </a:r>
                    </a:p>
                  </a:txBody>
                  <a:tcPr marL="9525" marR="9525" marT="9525" marB="0" anchor="ctr"/>
                </a:tc>
                <a:extLst>
                  <a:ext uri="{0D108BD9-81ED-4DB2-BD59-A6C34878D82A}">
                    <a16:rowId xmlns:a16="http://schemas.microsoft.com/office/drawing/2014/main" val="1328473705"/>
                  </a:ext>
                </a:extLst>
              </a:tr>
              <a:tr h="228339">
                <a:tc>
                  <a:txBody>
                    <a:bodyPr/>
                    <a:lstStyle/>
                    <a:p>
                      <a:pPr algn="l" fontAlgn="b"/>
                      <a:r>
                        <a:rPr lang="pt-BR" sz="1400" b="0" i="0" u="none" strike="noStrike">
                          <a:solidFill>
                            <a:srgbClr val="000000"/>
                          </a:solidFill>
                          <a:effectLst/>
                          <a:latin typeface="Calibri" panose="020F0502020204030204" pitchFamily="34" charset="0"/>
                        </a:rPr>
                        <a:t>SERGIPE</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0,83</a:t>
                      </a:r>
                    </a:p>
                  </a:txBody>
                  <a:tcPr marL="9525" marR="9525" marT="9525" marB="0" anchor="ctr"/>
                </a:tc>
                <a:extLst>
                  <a:ext uri="{0D108BD9-81ED-4DB2-BD59-A6C34878D82A}">
                    <a16:rowId xmlns:a16="http://schemas.microsoft.com/office/drawing/2014/main" val="2974212775"/>
                  </a:ext>
                </a:extLst>
              </a:tr>
              <a:tr h="228339">
                <a:tc>
                  <a:txBody>
                    <a:bodyPr/>
                    <a:lstStyle/>
                    <a:p>
                      <a:pPr algn="l" fontAlgn="b"/>
                      <a:r>
                        <a:rPr lang="pt-BR" sz="1400" b="0" i="0" u="none" strike="noStrike">
                          <a:solidFill>
                            <a:srgbClr val="000000"/>
                          </a:solidFill>
                          <a:effectLst/>
                          <a:latin typeface="Calibri" panose="020F0502020204030204" pitchFamily="34" charset="0"/>
                        </a:rPr>
                        <a:t>TOCANTINS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0,32</a:t>
                      </a:r>
                    </a:p>
                  </a:txBody>
                  <a:tcPr marL="9525" marR="9525" marT="9525" marB="0" anchor="ctr"/>
                </a:tc>
                <a:extLst>
                  <a:ext uri="{0D108BD9-81ED-4DB2-BD59-A6C34878D82A}">
                    <a16:rowId xmlns:a16="http://schemas.microsoft.com/office/drawing/2014/main" val="628583920"/>
                  </a:ext>
                </a:extLst>
              </a:tr>
              <a:tr h="228339">
                <a:tc>
                  <a:txBody>
                    <a:bodyPr/>
                    <a:lstStyle/>
                    <a:p>
                      <a:pPr algn="l" fontAlgn="b"/>
                      <a:r>
                        <a:rPr lang="pt-BR" sz="1400" b="0" i="0" u="none" strike="noStrike">
                          <a:solidFill>
                            <a:srgbClr val="000000"/>
                          </a:solidFill>
                          <a:effectLst/>
                          <a:latin typeface="Calibri" panose="020F0502020204030204" pitchFamily="34" charset="0"/>
                        </a:rPr>
                        <a:t>ACRE</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2667549793"/>
                  </a:ext>
                </a:extLst>
              </a:tr>
              <a:tr h="228339">
                <a:tc>
                  <a:txBody>
                    <a:bodyPr/>
                    <a:lstStyle/>
                    <a:p>
                      <a:pPr algn="l" fontAlgn="b"/>
                      <a:r>
                        <a:rPr lang="pt-BR" sz="1400" b="0" i="0" u="none" strike="noStrike">
                          <a:solidFill>
                            <a:srgbClr val="000000"/>
                          </a:solidFill>
                          <a:effectLst/>
                          <a:latin typeface="Calibri" panose="020F0502020204030204" pitchFamily="34" charset="0"/>
                        </a:rPr>
                        <a:t>RONDÔNIA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2745136251"/>
                  </a:ext>
                </a:extLst>
              </a:tr>
              <a:tr h="228339">
                <a:tc>
                  <a:txBody>
                    <a:bodyPr/>
                    <a:lstStyle/>
                    <a:p>
                      <a:pPr algn="l" fontAlgn="b"/>
                      <a:r>
                        <a:rPr lang="pt-BR" sz="1400" b="0" i="0" u="none" strike="noStrike">
                          <a:solidFill>
                            <a:srgbClr val="000000"/>
                          </a:solidFill>
                          <a:effectLst/>
                          <a:latin typeface="Calibri" panose="020F0502020204030204" pitchFamily="34" charset="0"/>
                        </a:rPr>
                        <a:t>AMAPÁ</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0,21</a:t>
                      </a:r>
                    </a:p>
                  </a:txBody>
                  <a:tcPr marL="9525" marR="9525" marT="9525" marB="0" anchor="ctr"/>
                </a:tc>
                <a:extLst>
                  <a:ext uri="{0D108BD9-81ED-4DB2-BD59-A6C34878D82A}">
                    <a16:rowId xmlns:a16="http://schemas.microsoft.com/office/drawing/2014/main" val="506556950"/>
                  </a:ext>
                </a:extLst>
              </a:tr>
              <a:tr h="228339">
                <a:tc>
                  <a:txBody>
                    <a:bodyPr/>
                    <a:lstStyle/>
                    <a:p>
                      <a:pPr algn="l" fontAlgn="b"/>
                      <a:r>
                        <a:rPr lang="pt-BR" sz="1400" b="0" i="0" u="none" strike="noStrike" dirty="0">
                          <a:solidFill>
                            <a:srgbClr val="000000"/>
                          </a:solidFill>
                          <a:effectLst/>
                          <a:latin typeface="Calibri" panose="020F0502020204030204" pitchFamily="34" charset="0"/>
                        </a:rPr>
                        <a:t>RORAIMA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0,05</a:t>
                      </a:r>
                    </a:p>
                  </a:txBody>
                  <a:tcPr marL="9525" marR="9525" marT="9525" marB="0" anchor="ctr"/>
                </a:tc>
                <a:extLst>
                  <a:ext uri="{0D108BD9-81ED-4DB2-BD59-A6C34878D82A}">
                    <a16:rowId xmlns:a16="http://schemas.microsoft.com/office/drawing/2014/main" val="2291265778"/>
                  </a:ext>
                </a:extLst>
              </a:tr>
            </a:tbl>
          </a:graphicData>
        </a:graphic>
      </p:graphicFrame>
    </p:spTree>
    <p:extLst>
      <p:ext uri="{BB962C8B-B14F-4D97-AF65-F5344CB8AC3E}">
        <p14:creationId xmlns:p14="http://schemas.microsoft.com/office/powerpoint/2010/main" val="215247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72542E3-87A7-475C-9A9B-1DF6FFCADC19}"/>
              </a:ext>
            </a:extLst>
          </p:cNvPr>
          <p:cNvPicPr>
            <a:picLocks noChangeAspect="1"/>
          </p:cNvPicPr>
          <p:nvPr/>
        </p:nvPicPr>
        <p:blipFill>
          <a:blip r:embed="rId2"/>
          <a:stretch>
            <a:fillRect/>
          </a:stretch>
        </p:blipFill>
        <p:spPr>
          <a:xfrm>
            <a:off x="1416000" y="119506"/>
            <a:ext cx="9360000" cy="6618987"/>
          </a:xfrm>
          <a:prstGeom prst="rect">
            <a:avLst/>
          </a:prstGeom>
        </p:spPr>
      </p:pic>
      <p:sp>
        <p:nvSpPr>
          <p:cNvPr id="5" name="CaixaDeTexto 4">
            <a:extLst>
              <a:ext uri="{FF2B5EF4-FFF2-40B4-BE49-F238E27FC236}">
                <a16:creationId xmlns:a16="http://schemas.microsoft.com/office/drawing/2014/main" id="{4D49C547-09AB-410C-A704-94906E4DAC4E}"/>
              </a:ext>
            </a:extLst>
          </p:cNvPr>
          <p:cNvSpPr txBox="1"/>
          <p:nvPr/>
        </p:nvSpPr>
        <p:spPr>
          <a:xfrm>
            <a:off x="7847177" y="496256"/>
            <a:ext cx="2634810" cy="1631216"/>
          </a:xfrm>
          <a:prstGeom prst="rect">
            <a:avLst/>
          </a:prstGeom>
          <a:noFill/>
        </p:spPr>
        <p:txBody>
          <a:bodyPr wrap="square">
            <a:spAutoFit/>
          </a:bodyPr>
          <a:lstStyle/>
          <a:p>
            <a:r>
              <a:rPr lang="pt-BR" sz="2000" dirty="0">
                <a:solidFill>
                  <a:srgbClr val="000000"/>
                </a:solidFill>
              </a:rPr>
              <a:t>		  P2</a:t>
            </a:r>
          </a:p>
          <a:p>
            <a:endParaRPr lang="pt-BR" sz="2000" dirty="0">
              <a:solidFill>
                <a:srgbClr val="000000"/>
              </a:solidFill>
            </a:endParaRPr>
          </a:p>
          <a:p>
            <a:r>
              <a:rPr lang="pt-BR" sz="2000" dirty="0">
                <a:solidFill>
                  <a:srgbClr val="000000"/>
                </a:solidFill>
              </a:rPr>
              <a:t>Nota m</a:t>
            </a:r>
            <a:r>
              <a:rPr lang="pt-BR" sz="2000" i="0" u="none" strike="noStrike" dirty="0">
                <a:solidFill>
                  <a:srgbClr val="000000"/>
                </a:solidFill>
              </a:rPr>
              <a:t>édia:	   </a:t>
            </a:r>
            <a:r>
              <a:rPr lang="pt-BR" sz="2000" dirty="0">
                <a:solidFill>
                  <a:srgbClr val="000000"/>
                </a:solidFill>
              </a:rPr>
              <a:t>9</a:t>
            </a:r>
            <a:r>
              <a:rPr lang="pt-BR" sz="2000" i="0" u="none" strike="noStrike" dirty="0">
                <a:solidFill>
                  <a:srgbClr val="000000"/>
                </a:solidFill>
              </a:rPr>
              <a:t>,0</a:t>
            </a:r>
            <a:endParaRPr lang="pt-BR" sz="2000" dirty="0"/>
          </a:p>
          <a:p>
            <a:r>
              <a:rPr lang="pt-BR" sz="2000" dirty="0"/>
              <a:t>Nota modal:	   7,2</a:t>
            </a:r>
          </a:p>
          <a:p>
            <a:r>
              <a:rPr lang="pt-BR" sz="2000" dirty="0"/>
              <a:t>Mediana:	   8,4</a:t>
            </a:r>
          </a:p>
        </p:txBody>
      </p:sp>
    </p:spTree>
    <p:extLst>
      <p:ext uri="{BB962C8B-B14F-4D97-AF65-F5344CB8AC3E}">
        <p14:creationId xmlns:p14="http://schemas.microsoft.com/office/powerpoint/2010/main" val="4221098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2BEE8-82CB-4598-A8D1-BAC592378835}"/>
              </a:ext>
            </a:extLst>
          </p:cNvPr>
          <p:cNvSpPr>
            <a:spLocks noGrp="1"/>
          </p:cNvSpPr>
          <p:nvPr>
            <p:ph type="title"/>
          </p:nvPr>
        </p:nvSpPr>
        <p:spPr/>
        <p:txBody>
          <a:bodyPr/>
          <a:lstStyle/>
          <a:p>
            <a:r>
              <a:rPr lang="pt-BR" dirty="0"/>
              <a:t>Estatística da P3</a:t>
            </a:r>
          </a:p>
        </p:txBody>
      </p:sp>
      <p:sp>
        <p:nvSpPr>
          <p:cNvPr id="7" name="CaixaDeTexto 6">
            <a:extLst>
              <a:ext uri="{FF2B5EF4-FFF2-40B4-BE49-F238E27FC236}">
                <a16:creationId xmlns:a16="http://schemas.microsoft.com/office/drawing/2014/main" id="{5BD29A80-7A48-446A-ACBA-43A701EFDF4C}"/>
              </a:ext>
            </a:extLst>
          </p:cNvPr>
          <p:cNvSpPr txBox="1"/>
          <p:nvPr/>
        </p:nvSpPr>
        <p:spPr>
          <a:xfrm>
            <a:off x="357807" y="1799776"/>
            <a:ext cx="6735417" cy="1938992"/>
          </a:xfrm>
          <a:prstGeom prst="rect">
            <a:avLst/>
          </a:prstGeom>
          <a:noFill/>
        </p:spPr>
        <p:txBody>
          <a:bodyPr wrap="square">
            <a:spAutoFit/>
          </a:bodyPr>
          <a:lstStyle/>
          <a:p>
            <a:r>
              <a:rPr lang="pt-BR" sz="2000" dirty="0"/>
              <a:t>9º Ano do Ensino Fundamental	458	18,23%</a:t>
            </a:r>
          </a:p>
          <a:p>
            <a:r>
              <a:rPr lang="pt-BR" sz="2000" dirty="0"/>
              <a:t>1º Ano do Ensino Médio		593	23,60%</a:t>
            </a:r>
          </a:p>
          <a:p>
            <a:r>
              <a:rPr lang="pt-BR" sz="2000" dirty="0"/>
              <a:t>2º Ano do Ensino Médio		805	32,03%</a:t>
            </a:r>
          </a:p>
          <a:p>
            <a:r>
              <a:rPr lang="pt-BR" sz="2000" dirty="0"/>
              <a:t>3º Ano do Ensino Médio		644	25,63%</a:t>
            </a:r>
          </a:p>
          <a:p>
            <a:r>
              <a:rPr lang="pt-BR" sz="2000" dirty="0"/>
              <a:t>4º Ano do Ensino Médio		13	0,52%			     		   Total: 2513</a:t>
            </a:r>
            <a:r>
              <a:rPr lang="pt-BR" dirty="0"/>
              <a:t>	</a:t>
            </a:r>
          </a:p>
        </p:txBody>
      </p:sp>
      <p:graphicFrame>
        <p:nvGraphicFramePr>
          <p:cNvPr id="10" name="Tabela 9">
            <a:extLst>
              <a:ext uri="{FF2B5EF4-FFF2-40B4-BE49-F238E27FC236}">
                <a16:creationId xmlns:a16="http://schemas.microsoft.com/office/drawing/2014/main" id="{081F9842-CF9A-43D4-AAD6-7DD5813AF6E0}"/>
              </a:ext>
            </a:extLst>
          </p:cNvPr>
          <p:cNvGraphicFramePr>
            <a:graphicFrameLocks noGrp="1"/>
          </p:cNvGraphicFramePr>
          <p:nvPr/>
        </p:nvGraphicFramePr>
        <p:xfrm>
          <a:off x="1055205" y="4401172"/>
          <a:ext cx="4842011" cy="1747836"/>
        </p:xfrm>
        <a:graphic>
          <a:graphicData uri="http://schemas.openxmlformats.org/drawingml/2006/table">
            <a:tbl>
              <a:tblPr>
                <a:tableStyleId>{5C22544A-7EE6-4342-B048-85BDC9FD1C3A}</a:tableStyleId>
              </a:tblPr>
              <a:tblGrid>
                <a:gridCol w="1502693">
                  <a:extLst>
                    <a:ext uri="{9D8B030D-6E8A-4147-A177-3AD203B41FA5}">
                      <a16:colId xmlns:a16="http://schemas.microsoft.com/office/drawing/2014/main" val="3959521666"/>
                    </a:ext>
                  </a:extLst>
                </a:gridCol>
                <a:gridCol w="1836625">
                  <a:extLst>
                    <a:ext uri="{9D8B030D-6E8A-4147-A177-3AD203B41FA5}">
                      <a16:colId xmlns:a16="http://schemas.microsoft.com/office/drawing/2014/main" val="856280538"/>
                    </a:ext>
                  </a:extLst>
                </a:gridCol>
                <a:gridCol w="1502693">
                  <a:extLst>
                    <a:ext uri="{9D8B030D-6E8A-4147-A177-3AD203B41FA5}">
                      <a16:colId xmlns:a16="http://schemas.microsoft.com/office/drawing/2014/main" val="4250359685"/>
                    </a:ext>
                  </a:extLst>
                </a:gridCol>
              </a:tblGrid>
              <a:tr h="582612">
                <a:tc>
                  <a:txBody>
                    <a:bodyPr/>
                    <a:lstStyle/>
                    <a:p>
                      <a:pPr algn="ctr" fontAlgn="ctr"/>
                      <a:r>
                        <a:rPr lang="pt-BR" sz="2400" b="1" u="none" strike="noStrike" dirty="0">
                          <a:effectLst/>
                        </a:rPr>
                        <a:t>Sexo</a:t>
                      </a:r>
                      <a:endParaRPr lang="pt-B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b="1" u="none" strike="noStrike" dirty="0">
                          <a:effectLst/>
                        </a:rPr>
                        <a:t>Total Alunos</a:t>
                      </a:r>
                      <a:endParaRPr lang="pt-B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b="1" u="none" strike="noStrike" dirty="0">
                          <a:effectLst/>
                        </a:rPr>
                        <a:t>%</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9063636"/>
                  </a:ext>
                </a:extLst>
              </a:tr>
              <a:tr h="582612">
                <a:tc>
                  <a:txBody>
                    <a:bodyPr/>
                    <a:lstStyle/>
                    <a:p>
                      <a:pPr algn="ctr" fontAlgn="ctr"/>
                      <a:r>
                        <a:rPr lang="pt-BR" sz="2400" u="none" strike="noStrike">
                          <a:effectLst/>
                        </a:rPr>
                        <a:t>Masculino</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1562</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62,2</a:t>
                      </a:r>
                      <a:endParaRPr lang="pt-B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7378247"/>
                  </a:ext>
                </a:extLst>
              </a:tr>
              <a:tr h="582612">
                <a:tc>
                  <a:txBody>
                    <a:bodyPr/>
                    <a:lstStyle/>
                    <a:p>
                      <a:pPr algn="ctr" fontAlgn="ctr"/>
                      <a:r>
                        <a:rPr lang="pt-BR" sz="2400" u="none" strike="noStrike">
                          <a:effectLst/>
                        </a:rPr>
                        <a:t>Feminino</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951</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37,8</a:t>
                      </a:r>
                      <a:endParaRPr lang="pt-B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3782372"/>
                  </a:ext>
                </a:extLst>
              </a:tr>
            </a:tbl>
          </a:graphicData>
        </a:graphic>
      </p:graphicFrame>
      <p:graphicFrame>
        <p:nvGraphicFramePr>
          <p:cNvPr id="11" name="Tabela 10">
            <a:extLst>
              <a:ext uri="{FF2B5EF4-FFF2-40B4-BE49-F238E27FC236}">
                <a16:creationId xmlns:a16="http://schemas.microsoft.com/office/drawing/2014/main" id="{E6EE2CB7-7936-4BE7-9363-BCFD803B93C2}"/>
              </a:ext>
            </a:extLst>
          </p:cNvPr>
          <p:cNvGraphicFramePr>
            <a:graphicFrameLocks noGrp="1"/>
          </p:cNvGraphicFramePr>
          <p:nvPr/>
        </p:nvGraphicFramePr>
        <p:xfrm>
          <a:off x="6585296" y="232254"/>
          <a:ext cx="4450452" cy="6393492"/>
        </p:xfrm>
        <a:graphic>
          <a:graphicData uri="http://schemas.openxmlformats.org/drawingml/2006/table">
            <a:tbl>
              <a:tblPr>
                <a:tableStyleId>{5C22544A-7EE6-4342-B048-85BDC9FD1C3A}</a:tableStyleId>
              </a:tblPr>
              <a:tblGrid>
                <a:gridCol w="2243027">
                  <a:extLst>
                    <a:ext uri="{9D8B030D-6E8A-4147-A177-3AD203B41FA5}">
                      <a16:colId xmlns:a16="http://schemas.microsoft.com/office/drawing/2014/main" val="3978157957"/>
                    </a:ext>
                  </a:extLst>
                </a:gridCol>
                <a:gridCol w="1246127">
                  <a:extLst>
                    <a:ext uri="{9D8B030D-6E8A-4147-A177-3AD203B41FA5}">
                      <a16:colId xmlns:a16="http://schemas.microsoft.com/office/drawing/2014/main" val="1191374936"/>
                    </a:ext>
                  </a:extLst>
                </a:gridCol>
                <a:gridCol w="961298">
                  <a:extLst>
                    <a:ext uri="{9D8B030D-6E8A-4147-A177-3AD203B41FA5}">
                      <a16:colId xmlns:a16="http://schemas.microsoft.com/office/drawing/2014/main" val="4157247000"/>
                    </a:ext>
                  </a:extLst>
                </a:gridCol>
              </a:tblGrid>
              <a:tr h="228339">
                <a:tc>
                  <a:txBody>
                    <a:bodyPr/>
                    <a:lstStyle/>
                    <a:p>
                      <a:pPr algn="ctr" fontAlgn="ctr"/>
                      <a:r>
                        <a:rPr lang="pt-BR" sz="1400" u="none" strike="noStrike" dirty="0">
                          <a:effectLst/>
                        </a:rPr>
                        <a:t>Estado</a:t>
                      </a:r>
                      <a:endParaRPr lang="pt-BR" sz="1400" b="1"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Total Alunos</a:t>
                      </a:r>
                      <a:endParaRPr lang="pt-BR" sz="1400" b="1"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a:t>
                      </a:r>
                      <a:endParaRPr lang="pt-BR" sz="1400" b="1"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36293276"/>
                  </a:ext>
                </a:extLst>
              </a:tr>
              <a:tr h="228339">
                <a:tc>
                  <a:txBody>
                    <a:bodyPr/>
                    <a:lstStyle/>
                    <a:p>
                      <a:pPr algn="l" fontAlgn="b"/>
                      <a:r>
                        <a:rPr lang="pt-BR" sz="1400" b="0" i="0" u="none" strike="noStrike">
                          <a:solidFill>
                            <a:srgbClr val="FF0000"/>
                          </a:solidFill>
                          <a:effectLst/>
                          <a:latin typeface="Calibri" panose="020F0502020204030204" pitchFamily="34" charset="0"/>
                        </a:rPr>
                        <a:t>SÃO PAULO</a:t>
                      </a:r>
                      <a:endParaRPr lang="pt-BR" sz="14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ctr"/>
                      <a:r>
                        <a:rPr lang="pt-BR" sz="1400" b="0" i="0" u="none" strike="noStrike" dirty="0">
                          <a:solidFill>
                            <a:srgbClr val="FF0000"/>
                          </a:solidFill>
                          <a:effectLst/>
                          <a:latin typeface="Calibri" panose="020F0502020204030204" pitchFamily="34" charset="0"/>
                        </a:rPr>
                        <a:t>874</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34,78</a:t>
                      </a:r>
                    </a:p>
                  </a:txBody>
                  <a:tcPr marL="9525" marR="9525" marT="9525" marB="0" anchor="ctr"/>
                </a:tc>
                <a:extLst>
                  <a:ext uri="{0D108BD9-81ED-4DB2-BD59-A6C34878D82A}">
                    <a16:rowId xmlns:a16="http://schemas.microsoft.com/office/drawing/2014/main" val="659385220"/>
                  </a:ext>
                </a:extLst>
              </a:tr>
              <a:tr h="228339">
                <a:tc>
                  <a:txBody>
                    <a:bodyPr/>
                    <a:lstStyle/>
                    <a:p>
                      <a:pPr algn="l" fontAlgn="b"/>
                      <a:r>
                        <a:rPr lang="pt-BR" sz="1400" b="0" i="0" u="none" strike="noStrike">
                          <a:solidFill>
                            <a:srgbClr val="FF0000"/>
                          </a:solidFill>
                          <a:effectLst/>
                          <a:latin typeface="Calibri" panose="020F0502020204030204" pitchFamily="34" charset="0"/>
                        </a:rPr>
                        <a:t>MINAS GERAIS</a:t>
                      </a:r>
                    </a:p>
                  </a:txBody>
                  <a:tcPr marL="9525" marR="9525" marT="9525" marB="0" anchor="b"/>
                </a:tc>
                <a:tc>
                  <a:txBody>
                    <a:bodyPr/>
                    <a:lstStyle/>
                    <a:p>
                      <a:pPr algn="ctr" fontAlgn="ctr"/>
                      <a:r>
                        <a:rPr lang="pt-BR" sz="1400" b="0" i="0" u="none" strike="noStrike" dirty="0">
                          <a:solidFill>
                            <a:srgbClr val="FF0000"/>
                          </a:solidFill>
                          <a:effectLst/>
                          <a:latin typeface="Calibri" panose="020F0502020204030204" pitchFamily="34" charset="0"/>
                        </a:rPr>
                        <a:t>258</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10,27</a:t>
                      </a:r>
                    </a:p>
                  </a:txBody>
                  <a:tcPr marL="9525" marR="9525" marT="9525" marB="0" anchor="ctr"/>
                </a:tc>
                <a:extLst>
                  <a:ext uri="{0D108BD9-81ED-4DB2-BD59-A6C34878D82A}">
                    <a16:rowId xmlns:a16="http://schemas.microsoft.com/office/drawing/2014/main" val="4159292350"/>
                  </a:ext>
                </a:extLst>
              </a:tr>
              <a:tr h="228339">
                <a:tc>
                  <a:txBody>
                    <a:bodyPr/>
                    <a:lstStyle/>
                    <a:p>
                      <a:pPr algn="l" fontAlgn="b"/>
                      <a:r>
                        <a:rPr lang="pt-BR" sz="1400" b="0" i="0" u="none" strike="noStrike">
                          <a:solidFill>
                            <a:srgbClr val="FF0000"/>
                          </a:solidFill>
                          <a:effectLst/>
                          <a:latin typeface="Calibri" panose="020F0502020204030204" pitchFamily="34" charset="0"/>
                        </a:rPr>
                        <a:t>CEARÁ</a:t>
                      </a:r>
                    </a:p>
                  </a:txBody>
                  <a:tcPr marL="9525" marR="9525" marT="9525" marB="0" anchor="b"/>
                </a:tc>
                <a:tc>
                  <a:txBody>
                    <a:bodyPr/>
                    <a:lstStyle/>
                    <a:p>
                      <a:pPr algn="ctr" fontAlgn="ctr"/>
                      <a:r>
                        <a:rPr lang="pt-BR" sz="1400" b="0" i="0" u="none" strike="noStrike" dirty="0">
                          <a:solidFill>
                            <a:srgbClr val="FF0000"/>
                          </a:solidFill>
                          <a:effectLst/>
                          <a:latin typeface="Calibri" panose="020F0502020204030204" pitchFamily="34" charset="0"/>
                        </a:rPr>
                        <a:t>256</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10,19</a:t>
                      </a:r>
                    </a:p>
                  </a:txBody>
                  <a:tcPr marL="9525" marR="9525" marT="9525" marB="0" anchor="ctr"/>
                </a:tc>
                <a:extLst>
                  <a:ext uri="{0D108BD9-81ED-4DB2-BD59-A6C34878D82A}">
                    <a16:rowId xmlns:a16="http://schemas.microsoft.com/office/drawing/2014/main" val="3450740867"/>
                  </a:ext>
                </a:extLst>
              </a:tr>
              <a:tr h="228339">
                <a:tc>
                  <a:txBody>
                    <a:bodyPr/>
                    <a:lstStyle/>
                    <a:p>
                      <a:pPr algn="l" fontAlgn="b"/>
                      <a:r>
                        <a:rPr lang="pt-BR" sz="1400" b="0" i="0" u="none" strike="noStrike">
                          <a:solidFill>
                            <a:srgbClr val="000000"/>
                          </a:solidFill>
                          <a:effectLst/>
                          <a:latin typeface="Calibri" panose="020F0502020204030204" pitchFamily="34" charset="0"/>
                        </a:rPr>
                        <a:t>RIO DE JANEIRO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156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6,21</a:t>
                      </a:r>
                    </a:p>
                  </a:txBody>
                  <a:tcPr marL="9525" marR="9525" marT="9525" marB="0" anchor="ctr"/>
                </a:tc>
                <a:extLst>
                  <a:ext uri="{0D108BD9-81ED-4DB2-BD59-A6C34878D82A}">
                    <a16:rowId xmlns:a16="http://schemas.microsoft.com/office/drawing/2014/main" val="541397690"/>
                  </a:ext>
                </a:extLst>
              </a:tr>
              <a:tr h="228339">
                <a:tc>
                  <a:txBody>
                    <a:bodyPr/>
                    <a:lstStyle/>
                    <a:p>
                      <a:pPr algn="l" fontAlgn="b"/>
                      <a:r>
                        <a:rPr lang="pt-BR" sz="1400" b="0" i="0" u="none" strike="noStrike">
                          <a:solidFill>
                            <a:srgbClr val="000000"/>
                          </a:solidFill>
                          <a:effectLst/>
                          <a:latin typeface="Calibri" panose="020F0502020204030204" pitchFamily="34" charset="0"/>
                        </a:rPr>
                        <a:t>PARANÁ</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109</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4,34</a:t>
                      </a:r>
                    </a:p>
                  </a:txBody>
                  <a:tcPr marL="9525" marR="9525" marT="9525" marB="0" anchor="ctr"/>
                </a:tc>
                <a:extLst>
                  <a:ext uri="{0D108BD9-81ED-4DB2-BD59-A6C34878D82A}">
                    <a16:rowId xmlns:a16="http://schemas.microsoft.com/office/drawing/2014/main" val="4159024175"/>
                  </a:ext>
                </a:extLst>
              </a:tr>
              <a:tr h="228339">
                <a:tc>
                  <a:txBody>
                    <a:bodyPr/>
                    <a:lstStyle/>
                    <a:p>
                      <a:pPr algn="l" fontAlgn="b"/>
                      <a:r>
                        <a:rPr lang="pt-BR" sz="1400" b="0" i="0" u="none" strike="noStrike">
                          <a:solidFill>
                            <a:srgbClr val="000000"/>
                          </a:solidFill>
                          <a:effectLst/>
                          <a:latin typeface="Calibri" panose="020F0502020204030204" pitchFamily="34" charset="0"/>
                        </a:rPr>
                        <a:t>PERNAMBUCO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101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4,02</a:t>
                      </a:r>
                    </a:p>
                  </a:txBody>
                  <a:tcPr marL="9525" marR="9525" marT="9525" marB="0" anchor="ctr"/>
                </a:tc>
                <a:extLst>
                  <a:ext uri="{0D108BD9-81ED-4DB2-BD59-A6C34878D82A}">
                    <a16:rowId xmlns:a16="http://schemas.microsoft.com/office/drawing/2014/main" val="3108376020"/>
                  </a:ext>
                </a:extLst>
              </a:tr>
              <a:tr h="228339">
                <a:tc>
                  <a:txBody>
                    <a:bodyPr/>
                    <a:lstStyle/>
                    <a:p>
                      <a:pPr algn="l" fontAlgn="b"/>
                      <a:r>
                        <a:rPr lang="pt-BR" sz="1400" b="0" i="0" u="none" strike="noStrike">
                          <a:solidFill>
                            <a:srgbClr val="000000"/>
                          </a:solidFill>
                          <a:effectLst/>
                          <a:latin typeface="Calibri" panose="020F0502020204030204" pitchFamily="34" charset="0"/>
                        </a:rPr>
                        <a:t>SANTA CATARINA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3,54</a:t>
                      </a:r>
                    </a:p>
                  </a:txBody>
                  <a:tcPr marL="9525" marR="9525" marT="9525" marB="0" anchor="ctr"/>
                </a:tc>
                <a:extLst>
                  <a:ext uri="{0D108BD9-81ED-4DB2-BD59-A6C34878D82A}">
                    <a16:rowId xmlns:a16="http://schemas.microsoft.com/office/drawing/2014/main" val="2304717803"/>
                  </a:ext>
                </a:extLst>
              </a:tr>
              <a:tr h="228339">
                <a:tc>
                  <a:txBody>
                    <a:bodyPr/>
                    <a:lstStyle/>
                    <a:p>
                      <a:pPr algn="l" fontAlgn="b"/>
                      <a:r>
                        <a:rPr lang="pt-BR" sz="1400" b="0" i="0" u="none" strike="noStrike">
                          <a:solidFill>
                            <a:srgbClr val="000000"/>
                          </a:solidFill>
                          <a:effectLst/>
                          <a:latin typeface="Calibri" panose="020F0502020204030204" pitchFamily="34" charset="0"/>
                        </a:rPr>
                        <a:t>RIO GRANDE DO SUL</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3,22</a:t>
                      </a:r>
                    </a:p>
                  </a:txBody>
                  <a:tcPr marL="9525" marR="9525" marT="9525" marB="0" anchor="ctr"/>
                </a:tc>
                <a:extLst>
                  <a:ext uri="{0D108BD9-81ED-4DB2-BD59-A6C34878D82A}">
                    <a16:rowId xmlns:a16="http://schemas.microsoft.com/office/drawing/2014/main" val="4152244330"/>
                  </a:ext>
                </a:extLst>
              </a:tr>
              <a:tr h="228339">
                <a:tc>
                  <a:txBody>
                    <a:bodyPr/>
                    <a:lstStyle/>
                    <a:p>
                      <a:pPr algn="l" fontAlgn="b"/>
                      <a:r>
                        <a:rPr lang="pt-BR" sz="1400" b="0" i="0" u="none" strike="noStrike">
                          <a:solidFill>
                            <a:srgbClr val="000000"/>
                          </a:solidFill>
                          <a:effectLst/>
                          <a:latin typeface="Calibri" panose="020F0502020204030204" pitchFamily="34" charset="0"/>
                        </a:rPr>
                        <a:t>BAHIA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3,10</a:t>
                      </a:r>
                    </a:p>
                  </a:txBody>
                  <a:tcPr marL="9525" marR="9525" marT="9525" marB="0" anchor="ctr"/>
                </a:tc>
                <a:extLst>
                  <a:ext uri="{0D108BD9-81ED-4DB2-BD59-A6C34878D82A}">
                    <a16:rowId xmlns:a16="http://schemas.microsoft.com/office/drawing/2014/main" val="3518748022"/>
                  </a:ext>
                </a:extLst>
              </a:tr>
              <a:tr h="228339">
                <a:tc>
                  <a:txBody>
                    <a:bodyPr/>
                    <a:lstStyle/>
                    <a:p>
                      <a:pPr algn="l" fontAlgn="b"/>
                      <a:r>
                        <a:rPr lang="pt-BR" sz="1400" b="0" i="0" u="none" strike="noStrike">
                          <a:solidFill>
                            <a:srgbClr val="000000"/>
                          </a:solidFill>
                          <a:effectLst/>
                          <a:latin typeface="Calibri" panose="020F0502020204030204" pitchFamily="34" charset="0"/>
                        </a:rPr>
                        <a:t>DISTRITO FEDERAL</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2,43</a:t>
                      </a:r>
                    </a:p>
                  </a:txBody>
                  <a:tcPr marL="9525" marR="9525" marT="9525" marB="0" anchor="ctr"/>
                </a:tc>
                <a:extLst>
                  <a:ext uri="{0D108BD9-81ED-4DB2-BD59-A6C34878D82A}">
                    <a16:rowId xmlns:a16="http://schemas.microsoft.com/office/drawing/2014/main" val="2067512356"/>
                  </a:ext>
                </a:extLst>
              </a:tr>
              <a:tr h="228339">
                <a:tc>
                  <a:txBody>
                    <a:bodyPr/>
                    <a:lstStyle/>
                    <a:p>
                      <a:pPr algn="l" fontAlgn="b"/>
                      <a:r>
                        <a:rPr lang="pt-BR" sz="1400" b="0" i="0" u="none" strike="noStrike">
                          <a:solidFill>
                            <a:srgbClr val="000000"/>
                          </a:solidFill>
                          <a:effectLst/>
                          <a:latin typeface="Calibri" panose="020F0502020204030204" pitchFamily="34" charset="0"/>
                        </a:rPr>
                        <a:t>ESPÍRITO SANTO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2,39</a:t>
                      </a:r>
                    </a:p>
                  </a:txBody>
                  <a:tcPr marL="9525" marR="9525" marT="9525" marB="0" anchor="ctr"/>
                </a:tc>
                <a:extLst>
                  <a:ext uri="{0D108BD9-81ED-4DB2-BD59-A6C34878D82A}">
                    <a16:rowId xmlns:a16="http://schemas.microsoft.com/office/drawing/2014/main" val="960842683"/>
                  </a:ext>
                </a:extLst>
              </a:tr>
              <a:tr h="228339">
                <a:tc>
                  <a:txBody>
                    <a:bodyPr/>
                    <a:lstStyle/>
                    <a:p>
                      <a:pPr algn="l" fontAlgn="b"/>
                      <a:r>
                        <a:rPr lang="pt-BR" sz="1400" b="0" i="0" u="none" strike="noStrike">
                          <a:solidFill>
                            <a:srgbClr val="000000"/>
                          </a:solidFill>
                          <a:effectLst/>
                          <a:latin typeface="Calibri" panose="020F0502020204030204" pitchFamily="34" charset="0"/>
                        </a:rPr>
                        <a:t>GOIÁS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2,07</a:t>
                      </a:r>
                    </a:p>
                  </a:txBody>
                  <a:tcPr marL="9525" marR="9525" marT="9525" marB="0" anchor="ctr"/>
                </a:tc>
                <a:extLst>
                  <a:ext uri="{0D108BD9-81ED-4DB2-BD59-A6C34878D82A}">
                    <a16:rowId xmlns:a16="http://schemas.microsoft.com/office/drawing/2014/main" val="3773836320"/>
                  </a:ext>
                </a:extLst>
              </a:tr>
              <a:tr h="228339">
                <a:tc>
                  <a:txBody>
                    <a:bodyPr/>
                    <a:lstStyle/>
                    <a:p>
                      <a:pPr algn="l" fontAlgn="b"/>
                      <a:r>
                        <a:rPr lang="pt-BR" sz="1400" b="0" i="0" u="none" strike="noStrike">
                          <a:solidFill>
                            <a:srgbClr val="000000"/>
                          </a:solidFill>
                          <a:effectLst/>
                          <a:latin typeface="Calibri" panose="020F0502020204030204" pitchFamily="34" charset="0"/>
                        </a:rPr>
                        <a:t>PIAUÍ</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1,79</a:t>
                      </a:r>
                    </a:p>
                  </a:txBody>
                  <a:tcPr marL="9525" marR="9525" marT="9525" marB="0" anchor="ctr"/>
                </a:tc>
                <a:extLst>
                  <a:ext uri="{0D108BD9-81ED-4DB2-BD59-A6C34878D82A}">
                    <a16:rowId xmlns:a16="http://schemas.microsoft.com/office/drawing/2014/main" val="1896497860"/>
                  </a:ext>
                </a:extLst>
              </a:tr>
              <a:tr h="228339">
                <a:tc>
                  <a:txBody>
                    <a:bodyPr/>
                    <a:lstStyle/>
                    <a:p>
                      <a:pPr algn="l" fontAlgn="b"/>
                      <a:r>
                        <a:rPr lang="pt-BR" sz="1400" b="0" i="0" u="none" strike="noStrike">
                          <a:solidFill>
                            <a:srgbClr val="000000"/>
                          </a:solidFill>
                          <a:effectLst/>
                          <a:latin typeface="Calibri" panose="020F0502020204030204" pitchFamily="34" charset="0"/>
                        </a:rPr>
                        <a:t>MARANHÃO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1,75</a:t>
                      </a:r>
                    </a:p>
                  </a:txBody>
                  <a:tcPr marL="9525" marR="9525" marT="9525" marB="0" anchor="ctr"/>
                </a:tc>
                <a:extLst>
                  <a:ext uri="{0D108BD9-81ED-4DB2-BD59-A6C34878D82A}">
                    <a16:rowId xmlns:a16="http://schemas.microsoft.com/office/drawing/2014/main" val="1660365220"/>
                  </a:ext>
                </a:extLst>
              </a:tr>
              <a:tr h="228339">
                <a:tc>
                  <a:txBody>
                    <a:bodyPr/>
                    <a:lstStyle/>
                    <a:p>
                      <a:pPr algn="l" fontAlgn="b"/>
                      <a:r>
                        <a:rPr lang="pt-BR" sz="1400" b="0" i="0" u="none" strike="noStrike">
                          <a:solidFill>
                            <a:srgbClr val="000000"/>
                          </a:solidFill>
                          <a:effectLst/>
                          <a:latin typeface="Calibri" panose="020F0502020204030204" pitchFamily="34" charset="0"/>
                        </a:rPr>
                        <a:t>ALAGOAS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1,31</a:t>
                      </a:r>
                    </a:p>
                  </a:txBody>
                  <a:tcPr marL="9525" marR="9525" marT="9525" marB="0" anchor="ctr"/>
                </a:tc>
                <a:extLst>
                  <a:ext uri="{0D108BD9-81ED-4DB2-BD59-A6C34878D82A}">
                    <a16:rowId xmlns:a16="http://schemas.microsoft.com/office/drawing/2014/main" val="4116303288"/>
                  </a:ext>
                </a:extLst>
              </a:tr>
              <a:tr h="228339">
                <a:tc>
                  <a:txBody>
                    <a:bodyPr/>
                    <a:lstStyle/>
                    <a:p>
                      <a:pPr algn="l" fontAlgn="b"/>
                      <a:r>
                        <a:rPr lang="pt-BR" sz="1400" b="0" i="0" u="none" strike="noStrike">
                          <a:solidFill>
                            <a:srgbClr val="000000"/>
                          </a:solidFill>
                          <a:effectLst/>
                          <a:latin typeface="Calibri" panose="020F0502020204030204" pitchFamily="34" charset="0"/>
                        </a:rPr>
                        <a:t>RIO GRANDE DO NORTE</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1,23</a:t>
                      </a:r>
                    </a:p>
                  </a:txBody>
                  <a:tcPr marL="9525" marR="9525" marT="9525" marB="0" anchor="ctr"/>
                </a:tc>
                <a:extLst>
                  <a:ext uri="{0D108BD9-81ED-4DB2-BD59-A6C34878D82A}">
                    <a16:rowId xmlns:a16="http://schemas.microsoft.com/office/drawing/2014/main" val="4173827144"/>
                  </a:ext>
                </a:extLst>
              </a:tr>
              <a:tr h="228339">
                <a:tc>
                  <a:txBody>
                    <a:bodyPr/>
                    <a:lstStyle/>
                    <a:p>
                      <a:pPr algn="l" fontAlgn="b"/>
                      <a:r>
                        <a:rPr lang="pt-BR" sz="1400" b="0" i="0" u="none" strike="noStrike">
                          <a:solidFill>
                            <a:srgbClr val="000000"/>
                          </a:solidFill>
                          <a:effectLst/>
                          <a:latin typeface="Calibri" panose="020F0502020204030204" pitchFamily="34" charset="0"/>
                        </a:rPr>
                        <a:t>AMAZONAS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3884054053"/>
                  </a:ext>
                </a:extLst>
              </a:tr>
              <a:tr h="228339">
                <a:tc>
                  <a:txBody>
                    <a:bodyPr/>
                    <a:lstStyle/>
                    <a:p>
                      <a:pPr algn="l" fontAlgn="b"/>
                      <a:r>
                        <a:rPr lang="pt-BR" sz="1400" b="0" i="0" u="none" strike="noStrike">
                          <a:solidFill>
                            <a:srgbClr val="000000"/>
                          </a:solidFill>
                          <a:effectLst/>
                          <a:latin typeface="Calibri" panose="020F0502020204030204" pitchFamily="34" charset="0"/>
                        </a:rPr>
                        <a:t>PARAÍBA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2874517311"/>
                  </a:ext>
                </a:extLst>
              </a:tr>
              <a:tr h="228339">
                <a:tc>
                  <a:txBody>
                    <a:bodyPr/>
                    <a:lstStyle/>
                    <a:p>
                      <a:pPr algn="l" fontAlgn="b"/>
                      <a:r>
                        <a:rPr lang="pt-BR" sz="1400" b="0" i="0" u="none" strike="noStrike">
                          <a:solidFill>
                            <a:srgbClr val="000000"/>
                          </a:solidFill>
                          <a:effectLst/>
                          <a:latin typeface="Calibri" panose="020F0502020204030204" pitchFamily="34" charset="0"/>
                        </a:rPr>
                        <a:t>MATO GROSSO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1683863745"/>
                  </a:ext>
                </a:extLst>
              </a:tr>
              <a:tr h="228339">
                <a:tc>
                  <a:txBody>
                    <a:bodyPr/>
                    <a:lstStyle/>
                    <a:p>
                      <a:pPr algn="l" fontAlgn="b"/>
                      <a:r>
                        <a:rPr lang="pt-BR" sz="1400" b="0" i="0" u="none" strike="noStrike">
                          <a:solidFill>
                            <a:srgbClr val="000000"/>
                          </a:solidFill>
                          <a:effectLst/>
                          <a:latin typeface="Calibri" panose="020F0502020204030204" pitchFamily="34" charset="0"/>
                        </a:rPr>
                        <a:t>MATO GROSSO DO SUL</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3633999768"/>
                  </a:ext>
                </a:extLst>
              </a:tr>
              <a:tr h="228339">
                <a:tc>
                  <a:txBody>
                    <a:bodyPr/>
                    <a:lstStyle/>
                    <a:p>
                      <a:pPr algn="l" fontAlgn="b"/>
                      <a:r>
                        <a:rPr lang="pt-BR" sz="1400" b="0" i="0" u="none" strike="noStrike">
                          <a:solidFill>
                            <a:srgbClr val="000000"/>
                          </a:solidFill>
                          <a:effectLst/>
                          <a:latin typeface="Calibri" panose="020F0502020204030204" pitchFamily="34" charset="0"/>
                        </a:rPr>
                        <a:t>PARÁ</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0,96</a:t>
                      </a:r>
                    </a:p>
                  </a:txBody>
                  <a:tcPr marL="9525" marR="9525" marT="9525" marB="0" anchor="ctr"/>
                </a:tc>
                <a:extLst>
                  <a:ext uri="{0D108BD9-81ED-4DB2-BD59-A6C34878D82A}">
                    <a16:rowId xmlns:a16="http://schemas.microsoft.com/office/drawing/2014/main" val="1800629368"/>
                  </a:ext>
                </a:extLst>
              </a:tr>
              <a:tr h="228339">
                <a:tc>
                  <a:txBody>
                    <a:bodyPr/>
                    <a:lstStyle/>
                    <a:p>
                      <a:pPr algn="l" fontAlgn="b"/>
                      <a:r>
                        <a:rPr lang="pt-BR" sz="1400" b="0" i="0" u="none" strike="noStrike">
                          <a:solidFill>
                            <a:srgbClr val="000000"/>
                          </a:solidFill>
                          <a:effectLst/>
                          <a:latin typeface="Calibri" panose="020F0502020204030204" pitchFamily="34" charset="0"/>
                        </a:rPr>
                        <a:t>SERGIPE</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0,92</a:t>
                      </a:r>
                    </a:p>
                  </a:txBody>
                  <a:tcPr marL="9525" marR="9525" marT="9525" marB="0" anchor="ctr"/>
                </a:tc>
                <a:extLst>
                  <a:ext uri="{0D108BD9-81ED-4DB2-BD59-A6C34878D82A}">
                    <a16:rowId xmlns:a16="http://schemas.microsoft.com/office/drawing/2014/main" val="2974212775"/>
                  </a:ext>
                </a:extLst>
              </a:tr>
              <a:tr h="228339">
                <a:tc>
                  <a:txBody>
                    <a:bodyPr/>
                    <a:lstStyle/>
                    <a:p>
                      <a:pPr algn="l" fontAlgn="b"/>
                      <a:r>
                        <a:rPr lang="pt-BR" sz="1400" b="0" i="0" u="none" strike="noStrike">
                          <a:solidFill>
                            <a:srgbClr val="000000"/>
                          </a:solidFill>
                          <a:effectLst/>
                          <a:latin typeface="Calibri" panose="020F0502020204030204" pitchFamily="34" charset="0"/>
                        </a:rPr>
                        <a:t>RONDÔNIA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0,28</a:t>
                      </a:r>
                    </a:p>
                  </a:txBody>
                  <a:tcPr marL="9525" marR="9525" marT="9525" marB="0" anchor="ctr"/>
                </a:tc>
                <a:extLst>
                  <a:ext uri="{0D108BD9-81ED-4DB2-BD59-A6C34878D82A}">
                    <a16:rowId xmlns:a16="http://schemas.microsoft.com/office/drawing/2014/main" val="3125465827"/>
                  </a:ext>
                </a:extLst>
              </a:tr>
              <a:tr h="228339">
                <a:tc>
                  <a:txBody>
                    <a:bodyPr/>
                    <a:lstStyle/>
                    <a:p>
                      <a:pPr algn="l" fontAlgn="b"/>
                      <a:r>
                        <a:rPr lang="pt-BR" sz="1400" b="0" i="0" u="none" strike="noStrike">
                          <a:solidFill>
                            <a:srgbClr val="000000"/>
                          </a:solidFill>
                          <a:effectLst/>
                          <a:latin typeface="Calibri" panose="020F0502020204030204" pitchFamily="34" charset="0"/>
                        </a:rPr>
                        <a:t>ACRE</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1479154515"/>
                  </a:ext>
                </a:extLst>
              </a:tr>
              <a:tr h="228339">
                <a:tc>
                  <a:txBody>
                    <a:bodyPr/>
                    <a:lstStyle/>
                    <a:p>
                      <a:pPr algn="l" fontAlgn="b"/>
                      <a:r>
                        <a:rPr lang="pt-BR" sz="1400" b="0" i="0" u="none" strike="noStrike">
                          <a:solidFill>
                            <a:srgbClr val="000000"/>
                          </a:solidFill>
                          <a:effectLst/>
                          <a:latin typeface="Calibri" panose="020F0502020204030204" pitchFamily="34" charset="0"/>
                        </a:rPr>
                        <a:t>AMAPÁ</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1364759736"/>
                  </a:ext>
                </a:extLst>
              </a:tr>
              <a:tr h="228339">
                <a:tc>
                  <a:txBody>
                    <a:bodyPr/>
                    <a:lstStyle/>
                    <a:p>
                      <a:pPr algn="l" fontAlgn="b"/>
                      <a:r>
                        <a:rPr lang="pt-BR" sz="1400" b="0" i="0" u="none" strike="noStrike">
                          <a:solidFill>
                            <a:srgbClr val="000000"/>
                          </a:solidFill>
                          <a:effectLst/>
                          <a:latin typeface="Calibri" panose="020F0502020204030204" pitchFamily="34" charset="0"/>
                        </a:rPr>
                        <a:t>TOCANTINS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628583920"/>
                  </a:ext>
                </a:extLst>
              </a:tr>
              <a:tr h="228339">
                <a:tc>
                  <a:txBody>
                    <a:bodyPr/>
                    <a:lstStyle/>
                    <a:p>
                      <a:pPr algn="l" fontAlgn="b"/>
                      <a:r>
                        <a:rPr lang="pt-BR" sz="1400" b="0" i="0" u="none" strike="noStrike" dirty="0">
                          <a:solidFill>
                            <a:srgbClr val="000000"/>
                          </a:solidFill>
                          <a:effectLst/>
                          <a:latin typeface="Calibri" panose="020F0502020204030204" pitchFamily="34" charset="0"/>
                        </a:rPr>
                        <a:t>RORAIMA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2</a:t>
                      </a:r>
                      <a:endParaRPr lang="pt-B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0,08</a:t>
                      </a:r>
                    </a:p>
                  </a:txBody>
                  <a:tcPr marL="9525" marR="9525" marT="9525" marB="0" anchor="ctr"/>
                </a:tc>
                <a:extLst>
                  <a:ext uri="{0D108BD9-81ED-4DB2-BD59-A6C34878D82A}">
                    <a16:rowId xmlns:a16="http://schemas.microsoft.com/office/drawing/2014/main" val="2291265778"/>
                  </a:ext>
                </a:extLst>
              </a:tr>
            </a:tbl>
          </a:graphicData>
        </a:graphic>
      </p:graphicFrame>
    </p:spTree>
    <p:extLst>
      <p:ext uri="{BB962C8B-B14F-4D97-AF65-F5344CB8AC3E}">
        <p14:creationId xmlns:p14="http://schemas.microsoft.com/office/powerpoint/2010/main" val="1496856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E7E60DF-D623-4E32-85AF-B2C8481400E2}"/>
              </a:ext>
            </a:extLst>
          </p:cNvPr>
          <p:cNvPicPr>
            <a:picLocks noChangeAspect="1"/>
          </p:cNvPicPr>
          <p:nvPr/>
        </p:nvPicPr>
        <p:blipFill>
          <a:blip r:embed="rId2"/>
          <a:stretch>
            <a:fillRect/>
          </a:stretch>
        </p:blipFill>
        <p:spPr>
          <a:xfrm>
            <a:off x="1416000" y="119506"/>
            <a:ext cx="9360000" cy="6618987"/>
          </a:xfrm>
          <a:prstGeom prst="rect">
            <a:avLst/>
          </a:prstGeom>
        </p:spPr>
      </p:pic>
      <p:sp>
        <p:nvSpPr>
          <p:cNvPr id="4" name="CaixaDeTexto 3">
            <a:extLst>
              <a:ext uri="{FF2B5EF4-FFF2-40B4-BE49-F238E27FC236}">
                <a16:creationId xmlns:a16="http://schemas.microsoft.com/office/drawing/2014/main" id="{81197B82-F171-4EA3-BD8B-4742C36EFB93}"/>
              </a:ext>
            </a:extLst>
          </p:cNvPr>
          <p:cNvSpPr txBox="1"/>
          <p:nvPr/>
        </p:nvSpPr>
        <p:spPr>
          <a:xfrm>
            <a:off x="7794169" y="469751"/>
            <a:ext cx="2634810" cy="1631216"/>
          </a:xfrm>
          <a:prstGeom prst="rect">
            <a:avLst/>
          </a:prstGeom>
          <a:noFill/>
        </p:spPr>
        <p:txBody>
          <a:bodyPr wrap="square">
            <a:spAutoFit/>
          </a:bodyPr>
          <a:lstStyle/>
          <a:p>
            <a:r>
              <a:rPr lang="pt-BR" sz="2000" dirty="0">
                <a:solidFill>
                  <a:srgbClr val="000000"/>
                </a:solidFill>
              </a:rPr>
              <a:t>		  P3</a:t>
            </a:r>
          </a:p>
          <a:p>
            <a:endParaRPr lang="pt-BR" sz="2000" dirty="0">
              <a:solidFill>
                <a:srgbClr val="000000"/>
              </a:solidFill>
            </a:endParaRPr>
          </a:p>
          <a:p>
            <a:r>
              <a:rPr lang="pt-BR" sz="2000" dirty="0">
                <a:solidFill>
                  <a:srgbClr val="000000"/>
                </a:solidFill>
              </a:rPr>
              <a:t>Nota m</a:t>
            </a:r>
            <a:r>
              <a:rPr lang="pt-BR" sz="2000" i="0" u="none" strike="noStrike" dirty="0">
                <a:solidFill>
                  <a:srgbClr val="000000"/>
                </a:solidFill>
              </a:rPr>
              <a:t>édia:	   </a:t>
            </a:r>
            <a:r>
              <a:rPr lang="pt-BR" sz="2000" dirty="0">
                <a:solidFill>
                  <a:srgbClr val="000000"/>
                </a:solidFill>
              </a:rPr>
              <a:t>7</a:t>
            </a:r>
            <a:r>
              <a:rPr lang="pt-BR" sz="2000" i="0" u="none" strike="noStrike" dirty="0">
                <a:solidFill>
                  <a:srgbClr val="000000"/>
                </a:solidFill>
              </a:rPr>
              <a:t>,3</a:t>
            </a:r>
            <a:endParaRPr lang="pt-BR" sz="2000" dirty="0"/>
          </a:p>
          <a:p>
            <a:r>
              <a:rPr lang="pt-BR" sz="2000" dirty="0"/>
              <a:t>Nota modal:	   6,1</a:t>
            </a:r>
          </a:p>
          <a:p>
            <a:r>
              <a:rPr lang="pt-BR" sz="2000" dirty="0"/>
              <a:t>Mediana:	   7,0</a:t>
            </a:r>
          </a:p>
        </p:txBody>
      </p:sp>
    </p:spTree>
    <p:extLst>
      <p:ext uri="{BB962C8B-B14F-4D97-AF65-F5344CB8AC3E}">
        <p14:creationId xmlns:p14="http://schemas.microsoft.com/office/powerpoint/2010/main" val="900482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B6314EA-D00F-4C38-A796-6AA7999AACAE}"/>
              </a:ext>
            </a:extLst>
          </p:cNvPr>
          <p:cNvSpPr txBox="1"/>
          <p:nvPr/>
        </p:nvSpPr>
        <p:spPr>
          <a:xfrm>
            <a:off x="4632525" y="304799"/>
            <a:ext cx="3127513" cy="646331"/>
          </a:xfrm>
          <a:prstGeom prst="rect">
            <a:avLst/>
          </a:prstGeom>
          <a:noFill/>
        </p:spPr>
        <p:txBody>
          <a:bodyPr wrap="square" rtlCol="0">
            <a:spAutoFit/>
          </a:bodyPr>
          <a:lstStyle/>
          <a:p>
            <a:r>
              <a:rPr lang="pt-BR" sz="3600" dirty="0"/>
              <a:t>COMPARAÇÕES</a:t>
            </a:r>
          </a:p>
        </p:txBody>
      </p:sp>
      <p:graphicFrame>
        <p:nvGraphicFramePr>
          <p:cNvPr id="7" name="Tabela 6">
            <a:extLst>
              <a:ext uri="{FF2B5EF4-FFF2-40B4-BE49-F238E27FC236}">
                <a16:creationId xmlns:a16="http://schemas.microsoft.com/office/drawing/2014/main" id="{FABF5274-717D-4F36-813D-6E42653B2792}"/>
              </a:ext>
            </a:extLst>
          </p:cNvPr>
          <p:cNvGraphicFramePr>
            <a:graphicFrameLocks noGrp="1"/>
          </p:cNvGraphicFramePr>
          <p:nvPr/>
        </p:nvGraphicFramePr>
        <p:xfrm>
          <a:off x="3118281" y="2781000"/>
          <a:ext cx="6156000" cy="1296000"/>
        </p:xfrm>
        <a:graphic>
          <a:graphicData uri="http://schemas.openxmlformats.org/drawingml/2006/table">
            <a:tbl>
              <a:tblPr>
                <a:tableStyleId>{5C22544A-7EE6-4342-B048-85BDC9FD1C3A}</a:tableStyleId>
              </a:tblPr>
              <a:tblGrid>
                <a:gridCol w="1296000">
                  <a:extLst>
                    <a:ext uri="{9D8B030D-6E8A-4147-A177-3AD203B41FA5}">
                      <a16:colId xmlns:a16="http://schemas.microsoft.com/office/drawing/2014/main" val="3959521666"/>
                    </a:ext>
                  </a:extLst>
                </a:gridCol>
                <a:gridCol w="1620000">
                  <a:extLst>
                    <a:ext uri="{9D8B030D-6E8A-4147-A177-3AD203B41FA5}">
                      <a16:colId xmlns:a16="http://schemas.microsoft.com/office/drawing/2014/main" val="856280538"/>
                    </a:ext>
                  </a:extLst>
                </a:gridCol>
                <a:gridCol w="1620000">
                  <a:extLst>
                    <a:ext uri="{9D8B030D-6E8A-4147-A177-3AD203B41FA5}">
                      <a16:colId xmlns:a16="http://schemas.microsoft.com/office/drawing/2014/main" val="4250359685"/>
                    </a:ext>
                  </a:extLst>
                </a:gridCol>
                <a:gridCol w="1620000">
                  <a:extLst>
                    <a:ext uri="{9D8B030D-6E8A-4147-A177-3AD203B41FA5}">
                      <a16:colId xmlns:a16="http://schemas.microsoft.com/office/drawing/2014/main" val="3969685320"/>
                    </a:ext>
                  </a:extLst>
                </a:gridCol>
              </a:tblGrid>
              <a:tr h="432000">
                <a:tc>
                  <a:txBody>
                    <a:bodyPr/>
                    <a:lstStyle/>
                    <a:p>
                      <a:pPr algn="ctr" fontAlgn="ct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000" b="1" i="0" u="none" strike="noStrike" dirty="0">
                          <a:solidFill>
                            <a:srgbClr val="000000"/>
                          </a:solidFill>
                          <a:effectLst/>
                          <a:latin typeface="Calibri" panose="020F0502020204030204" pitchFamily="34" charset="0"/>
                        </a:rPr>
                        <a:t>P1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000" b="1" i="0" u="none" strike="noStrike" dirty="0">
                          <a:solidFill>
                            <a:srgbClr val="000000"/>
                          </a:solidFill>
                          <a:effectLst/>
                          <a:latin typeface="Calibri" panose="020F0502020204030204" pitchFamily="34" charset="0"/>
                        </a:rPr>
                        <a:t>P2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000" b="1" i="0" u="none" strike="noStrike" dirty="0">
                          <a:solidFill>
                            <a:srgbClr val="000000"/>
                          </a:solidFill>
                          <a:effectLst/>
                          <a:latin typeface="Calibri" panose="020F0502020204030204" pitchFamily="34" charset="0"/>
                        </a:rPr>
                        <a:t>P3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063636"/>
                  </a:ext>
                </a:extLst>
              </a:tr>
              <a:tr h="432000">
                <a:tc>
                  <a:txBody>
                    <a:bodyPr/>
                    <a:lstStyle/>
                    <a:p>
                      <a:pPr algn="ctr" fontAlgn="ctr"/>
                      <a:r>
                        <a:rPr lang="pt-BR" sz="2000" u="none" strike="noStrike">
                          <a:effectLst/>
                        </a:rPr>
                        <a:t>Masculino</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u="none" strike="noStrike" dirty="0">
                          <a:effectLst/>
                        </a:rPr>
                        <a:t>2885 (61,7</a:t>
                      </a:r>
                      <a:r>
                        <a:rPr lang="pt-BR" sz="20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u="none" strike="noStrike" dirty="0">
                          <a:effectLst/>
                        </a:rPr>
                        <a:t>2299</a:t>
                      </a:r>
                      <a:r>
                        <a:rPr lang="pt-BR" sz="2000" b="0" i="0" u="none" strike="noStrike" dirty="0">
                          <a:solidFill>
                            <a:srgbClr val="000000"/>
                          </a:solidFill>
                          <a:effectLst/>
                          <a:latin typeface="Calibri" panose="020F0502020204030204" pitchFamily="34" charset="0"/>
                        </a:rPr>
                        <a:t> (</a:t>
                      </a:r>
                      <a:r>
                        <a:rPr lang="pt-BR" sz="2000" u="none" strike="noStrike" dirty="0">
                          <a:effectLst/>
                        </a:rPr>
                        <a:t>61,4</a:t>
                      </a:r>
                      <a:r>
                        <a:rPr lang="pt-BR" sz="20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u="none" strike="noStrike" dirty="0">
                          <a:effectLst/>
                        </a:rPr>
                        <a:t>1562</a:t>
                      </a:r>
                      <a:r>
                        <a:rPr lang="pt-BR" sz="2000" b="0" i="0" u="none" strike="noStrike" dirty="0">
                          <a:solidFill>
                            <a:srgbClr val="000000"/>
                          </a:solidFill>
                          <a:effectLst/>
                          <a:latin typeface="Calibri" panose="020F0502020204030204" pitchFamily="34" charset="0"/>
                        </a:rPr>
                        <a:t> (</a:t>
                      </a:r>
                      <a:r>
                        <a:rPr lang="pt-BR" sz="2000" u="none" strike="noStrike" dirty="0">
                          <a:effectLst/>
                        </a:rPr>
                        <a:t>62,2</a:t>
                      </a:r>
                      <a:r>
                        <a:rPr lang="pt-BR" sz="20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7378247"/>
                  </a:ext>
                </a:extLst>
              </a:tr>
              <a:tr h="432000">
                <a:tc>
                  <a:txBody>
                    <a:bodyPr/>
                    <a:lstStyle/>
                    <a:p>
                      <a:pPr algn="ctr" fontAlgn="ctr"/>
                      <a:r>
                        <a:rPr lang="pt-BR" sz="2000" u="none" strike="noStrike" dirty="0">
                          <a:effectLst/>
                        </a:rPr>
                        <a:t>Feminino</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u="none" strike="noStrike" dirty="0">
                          <a:effectLst/>
                        </a:rPr>
                        <a:t>1790 (38,3</a:t>
                      </a:r>
                      <a:r>
                        <a:rPr lang="pt-BR" sz="20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u="none" strike="noStrike" dirty="0">
                          <a:effectLst/>
                        </a:rPr>
                        <a:t>1442</a:t>
                      </a:r>
                      <a:r>
                        <a:rPr lang="pt-BR" sz="2000" b="0" i="0" u="none" strike="noStrike" dirty="0">
                          <a:solidFill>
                            <a:srgbClr val="000000"/>
                          </a:solidFill>
                          <a:effectLst/>
                          <a:latin typeface="Calibri" panose="020F0502020204030204" pitchFamily="34" charset="0"/>
                        </a:rPr>
                        <a:t> (</a:t>
                      </a:r>
                      <a:r>
                        <a:rPr lang="pt-BR" sz="2000" u="none" strike="noStrike" dirty="0">
                          <a:effectLst/>
                        </a:rPr>
                        <a:t>38,6</a:t>
                      </a:r>
                      <a:r>
                        <a:rPr lang="pt-BR" sz="20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u="none" strike="noStrike" dirty="0">
                          <a:effectLst/>
                        </a:rPr>
                        <a:t>951</a:t>
                      </a:r>
                      <a:r>
                        <a:rPr lang="pt-BR" sz="2000" b="0" i="0" u="none" strike="noStrike" dirty="0">
                          <a:solidFill>
                            <a:srgbClr val="000000"/>
                          </a:solidFill>
                          <a:effectLst/>
                          <a:latin typeface="Calibri" panose="020F0502020204030204" pitchFamily="34" charset="0"/>
                        </a:rPr>
                        <a:t> (</a:t>
                      </a:r>
                      <a:r>
                        <a:rPr lang="pt-BR" sz="2000" u="none" strike="noStrike" dirty="0">
                          <a:effectLst/>
                        </a:rPr>
                        <a:t>37,8</a:t>
                      </a:r>
                      <a:r>
                        <a:rPr lang="pt-BR" sz="20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782372"/>
                  </a:ext>
                </a:extLst>
              </a:tr>
            </a:tbl>
          </a:graphicData>
        </a:graphic>
      </p:graphicFrame>
      <p:graphicFrame>
        <p:nvGraphicFramePr>
          <p:cNvPr id="4" name="Tabela 3">
            <a:extLst>
              <a:ext uri="{FF2B5EF4-FFF2-40B4-BE49-F238E27FC236}">
                <a16:creationId xmlns:a16="http://schemas.microsoft.com/office/drawing/2014/main" id="{510C4ADD-BD6F-42E4-AB5C-FC3AAC47D1E5}"/>
              </a:ext>
            </a:extLst>
          </p:cNvPr>
          <p:cNvGraphicFramePr>
            <a:graphicFrameLocks noGrp="1"/>
          </p:cNvGraphicFramePr>
          <p:nvPr/>
        </p:nvGraphicFramePr>
        <p:xfrm>
          <a:off x="4080000" y="1168902"/>
          <a:ext cx="4032000" cy="1394325"/>
        </p:xfrm>
        <a:graphic>
          <a:graphicData uri="http://schemas.openxmlformats.org/drawingml/2006/table">
            <a:tbl>
              <a:tblPr>
                <a:tableStyleId>{5C22544A-7EE6-4342-B048-85BDC9FD1C3A}</a:tableStyleId>
              </a:tblPr>
              <a:tblGrid>
                <a:gridCol w="1332000">
                  <a:extLst>
                    <a:ext uri="{9D8B030D-6E8A-4147-A177-3AD203B41FA5}">
                      <a16:colId xmlns:a16="http://schemas.microsoft.com/office/drawing/2014/main" val="3177634554"/>
                    </a:ext>
                  </a:extLst>
                </a:gridCol>
                <a:gridCol w="900000">
                  <a:extLst>
                    <a:ext uri="{9D8B030D-6E8A-4147-A177-3AD203B41FA5}">
                      <a16:colId xmlns:a16="http://schemas.microsoft.com/office/drawing/2014/main" val="349452631"/>
                    </a:ext>
                  </a:extLst>
                </a:gridCol>
                <a:gridCol w="900000">
                  <a:extLst>
                    <a:ext uri="{9D8B030D-6E8A-4147-A177-3AD203B41FA5}">
                      <a16:colId xmlns:a16="http://schemas.microsoft.com/office/drawing/2014/main" val="1161593916"/>
                    </a:ext>
                  </a:extLst>
                </a:gridCol>
                <a:gridCol w="900000">
                  <a:extLst>
                    <a:ext uri="{9D8B030D-6E8A-4147-A177-3AD203B41FA5}">
                      <a16:colId xmlns:a16="http://schemas.microsoft.com/office/drawing/2014/main" val="416951030"/>
                    </a:ext>
                  </a:extLst>
                </a:gridCol>
              </a:tblGrid>
              <a:tr h="190500">
                <a:tc>
                  <a:txBody>
                    <a:bodyPr/>
                    <a:lstStyle/>
                    <a:p>
                      <a:pPr algn="l" fontAlgn="b"/>
                      <a:r>
                        <a:rPr lang="pt-BR" sz="2000" u="none" strike="noStrike">
                          <a:effectLst/>
                        </a:rPr>
                        <a:t> </a:t>
                      </a:r>
                      <a:endParaRPr lang="pt-B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u="none" strike="noStrike" dirty="0">
                          <a:effectLst/>
                        </a:rPr>
                        <a:t>P1</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b="1" u="none" strike="noStrike" dirty="0">
                          <a:effectLst/>
                        </a:rPr>
                        <a:t>P2</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b="1" u="none" strike="noStrike" dirty="0">
                          <a:effectLst/>
                        </a:rPr>
                        <a:t>P3</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894931"/>
                  </a:ext>
                </a:extLst>
              </a:tr>
              <a:tr h="360000">
                <a:tc>
                  <a:txBody>
                    <a:bodyPr/>
                    <a:lstStyle/>
                    <a:p>
                      <a:pPr algn="l" rtl="0" fontAlgn="ctr"/>
                      <a:r>
                        <a:rPr lang="pt-BR" sz="2000" u="none" strike="noStrike">
                          <a:effectLst/>
                        </a:rPr>
                        <a:t>Nota média:</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a:effectLst/>
                        </a:rPr>
                        <a:t>11,1</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a:effectLst/>
                        </a:rPr>
                        <a:t>9,0</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7,3</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270423"/>
                  </a:ext>
                </a:extLst>
              </a:tr>
              <a:tr h="360000">
                <a:tc>
                  <a:txBody>
                    <a:bodyPr/>
                    <a:lstStyle/>
                    <a:p>
                      <a:pPr algn="l" rtl="0" fontAlgn="ctr"/>
                      <a:r>
                        <a:rPr lang="pt-BR" sz="2000" u="none" strike="noStrike">
                          <a:effectLst/>
                        </a:rPr>
                        <a:t>Nota modal:</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a:effectLst/>
                        </a:rPr>
                        <a:t>10,4</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a:effectLst/>
                        </a:rPr>
                        <a:t>7,2</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6,1</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439598"/>
                  </a:ext>
                </a:extLst>
              </a:tr>
              <a:tr h="360000">
                <a:tc>
                  <a:txBody>
                    <a:bodyPr/>
                    <a:lstStyle/>
                    <a:p>
                      <a:pPr algn="l" fontAlgn="b"/>
                      <a:r>
                        <a:rPr lang="pt-BR" sz="2000" u="none" strike="noStrike" dirty="0">
                          <a:effectLst/>
                        </a:rPr>
                        <a:t>Mediana:</a:t>
                      </a:r>
                      <a:endParaRPr lang="pt-B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u="none" strike="noStrike" dirty="0">
                          <a:effectLst/>
                        </a:rPr>
                        <a:t>11,0</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u="none" strike="noStrike" dirty="0">
                          <a:effectLst/>
                        </a:rPr>
                        <a:t>8,4</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u="none" strike="noStrike" dirty="0">
                          <a:effectLst/>
                        </a:rPr>
                        <a:t>7,0</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1078321"/>
                  </a:ext>
                </a:extLst>
              </a:tr>
            </a:tbl>
          </a:graphicData>
        </a:graphic>
      </p:graphicFrame>
      <p:graphicFrame>
        <p:nvGraphicFramePr>
          <p:cNvPr id="8" name="Tabela 7">
            <a:extLst>
              <a:ext uri="{FF2B5EF4-FFF2-40B4-BE49-F238E27FC236}">
                <a16:creationId xmlns:a16="http://schemas.microsoft.com/office/drawing/2014/main" id="{DD0395D8-9602-46F5-985C-BB4FD55F756A}"/>
              </a:ext>
            </a:extLst>
          </p:cNvPr>
          <p:cNvGraphicFramePr>
            <a:graphicFrameLocks noGrp="1"/>
          </p:cNvGraphicFramePr>
          <p:nvPr/>
        </p:nvGraphicFramePr>
        <p:xfrm>
          <a:off x="1696281" y="4352926"/>
          <a:ext cx="9000000" cy="2200275"/>
        </p:xfrm>
        <a:graphic>
          <a:graphicData uri="http://schemas.openxmlformats.org/drawingml/2006/table">
            <a:tbl>
              <a:tblPr>
                <a:tableStyleId>{5C22544A-7EE6-4342-B048-85BDC9FD1C3A}</a:tableStyleId>
              </a:tblPr>
              <a:tblGrid>
                <a:gridCol w="3600000">
                  <a:extLst>
                    <a:ext uri="{9D8B030D-6E8A-4147-A177-3AD203B41FA5}">
                      <a16:colId xmlns:a16="http://schemas.microsoft.com/office/drawing/2014/main" val="1592042737"/>
                    </a:ext>
                  </a:extLst>
                </a:gridCol>
                <a:gridCol w="1800000">
                  <a:extLst>
                    <a:ext uri="{9D8B030D-6E8A-4147-A177-3AD203B41FA5}">
                      <a16:colId xmlns:a16="http://schemas.microsoft.com/office/drawing/2014/main" val="1053466528"/>
                    </a:ext>
                  </a:extLst>
                </a:gridCol>
                <a:gridCol w="1800000">
                  <a:extLst>
                    <a:ext uri="{9D8B030D-6E8A-4147-A177-3AD203B41FA5}">
                      <a16:colId xmlns:a16="http://schemas.microsoft.com/office/drawing/2014/main" val="3923938322"/>
                    </a:ext>
                  </a:extLst>
                </a:gridCol>
                <a:gridCol w="1800000">
                  <a:extLst>
                    <a:ext uri="{9D8B030D-6E8A-4147-A177-3AD203B41FA5}">
                      <a16:colId xmlns:a16="http://schemas.microsoft.com/office/drawing/2014/main" val="2204580855"/>
                    </a:ext>
                  </a:extLst>
                </a:gridCol>
              </a:tblGrid>
              <a:tr h="200025">
                <a:tc>
                  <a:txBody>
                    <a:bodyPr/>
                    <a:lstStyle/>
                    <a:p>
                      <a:pPr algn="l" fontAlgn="b"/>
                      <a:r>
                        <a:rPr lang="pt-BR" sz="2000" u="none" strike="noStrike">
                          <a:effectLst/>
                        </a:rPr>
                        <a:t> </a:t>
                      </a:r>
                      <a:endParaRPr lang="pt-B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u="none" strike="noStrike" dirty="0">
                          <a:effectLst/>
                        </a:rPr>
                        <a:t>P1</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u="none" strike="noStrike" dirty="0">
                          <a:effectLst/>
                        </a:rPr>
                        <a:t>P2</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u="none" strike="noStrike" dirty="0">
                          <a:effectLst/>
                        </a:rPr>
                        <a:t>P3</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670295"/>
                  </a:ext>
                </a:extLst>
              </a:tr>
              <a:tr h="200025">
                <a:tc>
                  <a:txBody>
                    <a:bodyPr/>
                    <a:lstStyle/>
                    <a:p>
                      <a:pPr algn="l" rtl="0" fontAlgn="ctr"/>
                      <a:r>
                        <a:rPr lang="pt-BR" sz="2000" u="none" strike="noStrike">
                          <a:effectLst/>
                        </a:rPr>
                        <a:t>9º Ano do Ensino Fundamental</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824 (17,63%)</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663 (17,71%)</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a:effectLst/>
                        </a:rPr>
                        <a:t>458 (18,23%)</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932517"/>
                  </a:ext>
                </a:extLst>
              </a:tr>
              <a:tr h="200025">
                <a:tc>
                  <a:txBody>
                    <a:bodyPr/>
                    <a:lstStyle/>
                    <a:p>
                      <a:pPr algn="l" rtl="0" fontAlgn="ctr"/>
                      <a:r>
                        <a:rPr lang="pt-BR" sz="2000" u="none" strike="noStrike">
                          <a:effectLst/>
                        </a:rPr>
                        <a:t>1º Ano do Ensino Médio</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1046 (22,37%)</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851 (22,37%)</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u="none" strike="noStrike">
                          <a:effectLst/>
                        </a:rPr>
                        <a:t>593 (23,60%)</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379389"/>
                  </a:ext>
                </a:extLst>
              </a:tr>
              <a:tr h="200025">
                <a:tc>
                  <a:txBody>
                    <a:bodyPr/>
                    <a:lstStyle/>
                    <a:p>
                      <a:pPr algn="l" rtl="0" fontAlgn="ctr"/>
                      <a:r>
                        <a:rPr lang="pt-BR" sz="2000" u="none" strike="noStrike">
                          <a:effectLst/>
                        </a:rPr>
                        <a:t>2º Ano do Ensino Médio</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1453 (31,08%)</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1164 (31,11%)</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u="none" strike="noStrike">
                          <a:effectLst/>
                        </a:rPr>
                        <a:t>805 (32,03%)</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587174"/>
                  </a:ext>
                </a:extLst>
              </a:tr>
              <a:tr h="200025">
                <a:tc>
                  <a:txBody>
                    <a:bodyPr/>
                    <a:lstStyle/>
                    <a:p>
                      <a:pPr algn="l" rtl="0" fontAlgn="ctr"/>
                      <a:r>
                        <a:rPr lang="pt-BR" sz="2000" u="none" strike="noStrike">
                          <a:effectLst/>
                        </a:rPr>
                        <a:t>3º Ano do Ensino Médio</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1332 (28,49%)</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1046 (27,96%)</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u="none" strike="noStrike">
                          <a:effectLst/>
                        </a:rPr>
                        <a:t>644 (25,63%) </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284003"/>
                  </a:ext>
                </a:extLst>
              </a:tr>
              <a:tr h="200025">
                <a:tc>
                  <a:txBody>
                    <a:bodyPr/>
                    <a:lstStyle/>
                    <a:p>
                      <a:pPr algn="l" rtl="0" fontAlgn="ctr"/>
                      <a:r>
                        <a:rPr lang="pt-BR" sz="2000" u="none" strike="noStrike">
                          <a:effectLst/>
                        </a:rPr>
                        <a:t>4º Ano do Ensino Médio</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19 (0,41%)</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2000" u="none" strike="noStrike" dirty="0">
                          <a:effectLst/>
                        </a:rPr>
                        <a:t>16 (0,43%)</a:t>
                      </a:r>
                      <a:endParaRPr lang="pt-B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u="none" strike="noStrike">
                          <a:effectLst/>
                        </a:rPr>
                        <a:t>13 (0,52%)</a:t>
                      </a:r>
                      <a:endParaRPr lang="pt-BR"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619112"/>
                  </a:ext>
                </a:extLst>
              </a:tr>
              <a:tr h="200025">
                <a:tc>
                  <a:txBody>
                    <a:bodyPr/>
                    <a:lstStyle/>
                    <a:p>
                      <a:pPr algn="r" rtl="0" fontAlgn="ctr"/>
                      <a:r>
                        <a:rPr lang="pt-BR" sz="2000" b="1" u="none" strike="noStrike" dirty="0">
                          <a:effectLst/>
                        </a:rPr>
                        <a:t>Total</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u="none" strike="noStrike" dirty="0">
                          <a:effectLst/>
                        </a:rPr>
                        <a:t>4675</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u="none" strike="noStrike" dirty="0">
                          <a:effectLst/>
                        </a:rPr>
                        <a:t>3741</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u="none" strike="noStrike" dirty="0">
                          <a:effectLst/>
                        </a:rPr>
                        <a:t>2513</a:t>
                      </a:r>
                      <a:endParaRPr lang="pt-B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738475"/>
                  </a:ext>
                </a:extLst>
              </a:tr>
            </a:tbl>
          </a:graphicData>
        </a:graphic>
      </p:graphicFrame>
    </p:spTree>
    <p:extLst>
      <p:ext uri="{BB962C8B-B14F-4D97-AF65-F5344CB8AC3E}">
        <p14:creationId xmlns:p14="http://schemas.microsoft.com/office/powerpoint/2010/main" val="1101976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3CA67DCA-9964-4275-B4F7-853206620FE9}"/>
              </a:ext>
            </a:extLst>
          </p:cNvPr>
          <p:cNvGraphicFramePr>
            <a:graphicFrameLocks noGrp="1"/>
          </p:cNvGraphicFramePr>
          <p:nvPr/>
        </p:nvGraphicFramePr>
        <p:xfrm>
          <a:off x="380444" y="404530"/>
          <a:ext cx="3600000" cy="6393492"/>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978157957"/>
                    </a:ext>
                  </a:extLst>
                </a:gridCol>
                <a:gridCol w="1080000">
                  <a:extLst>
                    <a:ext uri="{9D8B030D-6E8A-4147-A177-3AD203B41FA5}">
                      <a16:colId xmlns:a16="http://schemas.microsoft.com/office/drawing/2014/main" val="1191374936"/>
                    </a:ext>
                  </a:extLst>
                </a:gridCol>
                <a:gridCol w="720000">
                  <a:extLst>
                    <a:ext uri="{9D8B030D-6E8A-4147-A177-3AD203B41FA5}">
                      <a16:colId xmlns:a16="http://schemas.microsoft.com/office/drawing/2014/main" val="4157247000"/>
                    </a:ext>
                  </a:extLst>
                </a:gridCol>
              </a:tblGrid>
              <a:tr h="228339">
                <a:tc>
                  <a:txBody>
                    <a:bodyPr/>
                    <a:lstStyle/>
                    <a:p>
                      <a:pPr algn="ctr" fontAlgn="ctr"/>
                      <a:r>
                        <a:rPr lang="pt-BR" sz="1400" u="none" strike="noStrike" dirty="0">
                          <a:effectLst/>
                        </a:rPr>
                        <a:t>Estado</a:t>
                      </a:r>
                      <a:endParaRPr lang="pt-BR" sz="1400" b="1"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Total Alunos</a:t>
                      </a:r>
                      <a:endParaRPr lang="pt-BR" sz="1400" b="1"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a:t>
                      </a:r>
                      <a:endParaRPr lang="pt-BR" sz="1400" b="1"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36293276"/>
                  </a:ext>
                </a:extLst>
              </a:tr>
              <a:tr h="228339">
                <a:tc>
                  <a:txBody>
                    <a:bodyPr/>
                    <a:lstStyle/>
                    <a:p>
                      <a:pPr algn="l" fontAlgn="b"/>
                      <a:r>
                        <a:rPr lang="pt-BR" sz="1400" u="none" strike="noStrike" dirty="0">
                          <a:solidFill>
                            <a:srgbClr val="FF0000"/>
                          </a:solidFill>
                          <a:effectLst/>
                        </a:rPr>
                        <a:t>SÃO PAULO</a:t>
                      </a:r>
                      <a:endParaRPr lang="pt-BR" sz="1400" b="0" i="0" u="none" strike="noStrike" dirty="0">
                        <a:solidFill>
                          <a:srgbClr val="FF0000"/>
                        </a:solidFill>
                        <a:effectLst/>
                        <a:latin typeface="Calibri" panose="020F0502020204030204" pitchFamily="34" charset="0"/>
                      </a:endParaRPr>
                    </a:p>
                  </a:txBody>
                  <a:tcPr marL="7400" marR="7400" marT="7400" marB="0" anchor="b"/>
                </a:tc>
                <a:tc>
                  <a:txBody>
                    <a:bodyPr/>
                    <a:lstStyle/>
                    <a:p>
                      <a:pPr algn="ctr" fontAlgn="ctr"/>
                      <a:r>
                        <a:rPr lang="pt-BR" sz="1400" u="none" strike="noStrike" dirty="0">
                          <a:solidFill>
                            <a:srgbClr val="FF0000"/>
                          </a:solidFill>
                          <a:effectLst/>
                        </a:rPr>
                        <a:t>1663</a:t>
                      </a:r>
                      <a:endParaRPr lang="pt-BR" sz="1400" b="0" i="0" u="none" strike="noStrike" dirty="0">
                        <a:solidFill>
                          <a:srgbClr val="FF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solidFill>
                            <a:srgbClr val="FF0000"/>
                          </a:solidFill>
                          <a:effectLst/>
                        </a:rPr>
                        <a:t>35,57</a:t>
                      </a:r>
                      <a:endParaRPr lang="pt-BR" sz="1400" b="0" i="0" u="none" strike="noStrike" dirty="0">
                        <a:solidFill>
                          <a:srgbClr val="FF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59385220"/>
                  </a:ext>
                </a:extLst>
              </a:tr>
              <a:tr h="228339">
                <a:tc>
                  <a:txBody>
                    <a:bodyPr/>
                    <a:lstStyle/>
                    <a:p>
                      <a:pPr algn="l" fontAlgn="b"/>
                      <a:r>
                        <a:rPr lang="pt-BR" sz="1400" u="none" strike="noStrike">
                          <a:solidFill>
                            <a:srgbClr val="FF0000"/>
                          </a:solidFill>
                          <a:effectLst/>
                        </a:rPr>
                        <a:t>MINAS GERAIS</a:t>
                      </a:r>
                      <a:endParaRPr lang="pt-BR" sz="1400" b="0" i="0" u="none" strike="noStrike">
                        <a:solidFill>
                          <a:srgbClr val="FF0000"/>
                        </a:solidFill>
                        <a:effectLst/>
                        <a:latin typeface="Calibri" panose="020F0502020204030204" pitchFamily="34" charset="0"/>
                      </a:endParaRPr>
                    </a:p>
                  </a:txBody>
                  <a:tcPr marL="7400" marR="7400" marT="7400" marB="0" anchor="b"/>
                </a:tc>
                <a:tc>
                  <a:txBody>
                    <a:bodyPr/>
                    <a:lstStyle/>
                    <a:p>
                      <a:pPr algn="ctr" fontAlgn="ctr"/>
                      <a:r>
                        <a:rPr lang="pt-BR" sz="1400" u="none" strike="noStrike">
                          <a:solidFill>
                            <a:srgbClr val="FF0000"/>
                          </a:solidFill>
                          <a:effectLst/>
                        </a:rPr>
                        <a:t>519</a:t>
                      </a:r>
                      <a:endParaRPr lang="pt-BR" sz="1400" b="0" i="0" u="none" strike="noStrike">
                        <a:solidFill>
                          <a:srgbClr val="FF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solidFill>
                            <a:srgbClr val="FF0000"/>
                          </a:solidFill>
                          <a:effectLst/>
                        </a:rPr>
                        <a:t>11,10</a:t>
                      </a:r>
                      <a:endParaRPr lang="pt-BR" sz="1400" b="0" i="0" u="none" strike="noStrike" dirty="0">
                        <a:solidFill>
                          <a:srgbClr val="FF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59292350"/>
                  </a:ext>
                </a:extLst>
              </a:tr>
              <a:tr h="228339">
                <a:tc>
                  <a:txBody>
                    <a:bodyPr/>
                    <a:lstStyle/>
                    <a:p>
                      <a:pPr algn="l" fontAlgn="b"/>
                      <a:r>
                        <a:rPr lang="pt-BR" sz="1400" u="none" strike="noStrike">
                          <a:solidFill>
                            <a:srgbClr val="FF0000"/>
                          </a:solidFill>
                          <a:effectLst/>
                        </a:rPr>
                        <a:t>CEARÁ</a:t>
                      </a:r>
                      <a:endParaRPr lang="pt-BR" sz="1400" b="0" i="0" u="none" strike="noStrike">
                        <a:solidFill>
                          <a:srgbClr val="FF0000"/>
                        </a:solidFill>
                        <a:effectLst/>
                        <a:latin typeface="Calibri" panose="020F0502020204030204" pitchFamily="34" charset="0"/>
                      </a:endParaRPr>
                    </a:p>
                  </a:txBody>
                  <a:tcPr marL="7400" marR="7400" marT="7400" marB="0" anchor="b"/>
                </a:tc>
                <a:tc>
                  <a:txBody>
                    <a:bodyPr/>
                    <a:lstStyle/>
                    <a:p>
                      <a:pPr algn="ctr" fontAlgn="ctr"/>
                      <a:r>
                        <a:rPr lang="pt-BR" sz="1400" u="none" strike="noStrike">
                          <a:solidFill>
                            <a:srgbClr val="FF0000"/>
                          </a:solidFill>
                          <a:effectLst/>
                        </a:rPr>
                        <a:t>435</a:t>
                      </a:r>
                      <a:endParaRPr lang="pt-BR" sz="1400" b="0" i="0" u="none" strike="noStrike">
                        <a:solidFill>
                          <a:srgbClr val="FF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solidFill>
                            <a:srgbClr val="FF0000"/>
                          </a:solidFill>
                          <a:effectLst/>
                        </a:rPr>
                        <a:t>9,30</a:t>
                      </a:r>
                      <a:endParaRPr lang="pt-BR" sz="1400" b="0" i="0" u="none" strike="noStrike" dirty="0">
                        <a:solidFill>
                          <a:srgbClr val="FF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450740867"/>
                  </a:ext>
                </a:extLst>
              </a:tr>
              <a:tr h="228339">
                <a:tc>
                  <a:txBody>
                    <a:bodyPr/>
                    <a:lstStyle/>
                    <a:p>
                      <a:pPr algn="l" fontAlgn="b"/>
                      <a:r>
                        <a:rPr lang="pt-BR" sz="1400" u="none" strike="noStrike">
                          <a:effectLst/>
                        </a:rPr>
                        <a:t>RIO DE JANEIRO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273</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5,84</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541397690"/>
                  </a:ext>
                </a:extLst>
              </a:tr>
              <a:tr h="228339">
                <a:tc>
                  <a:txBody>
                    <a:bodyPr/>
                    <a:lstStyle/>
                    <a:p>
                      <a:pPr algn="l" fontAlgn="b"/>
                      <a:r>
                        <a:rPr lang="pt-BR" sz="1400" u="none" strike="noStrike">
                          <a:effectLst/>
                        </a:rPr>
                        <a:t>PARANÁ</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213</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4,56</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59024175"/>
                  </a:ext>
                </a:extLst>
              </a:tr>
              <a:tr h="228339">
                <a:tc>
                  <a:txBody>
                    <a:bodyPr/>
                    <a:lstStyle/>
                    <a:p>
                      <a:pPr algn="l" fontAlgn="b"/>
                      <a:r>
                        <a:rPr lang="pt-BR" sz="1400" u="none" strike="noStrike">
                          <a:effectLst/>
                        </a:rPr>
                        <a:t>PERNAMBUCO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205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4,39</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108376020"/>
                  </a:ext>
                </a:extLst>
              </a:tr>
              <a:tr h="228339">
                <a:tc>
                  <a:txBody>
                    <a:bodyPr/>
                    <a:lstStyle/>
                    <a:p>
                      <a:pPr algn="l" fontAlgn="b"/>
                      <a:r>
                        <a:rPr lang="pt-BR" sz="1400" u="none" strike="noStrike">
                          <a:effectLst/>
                        </a:rPr>
                        <a:t>SANTA CATARINA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172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3,68</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304717803"/>
                  </a:ext>
                </a:extLst>
              </a:tr>
              <a:tr h="228339">
                <a:tc>
                  <a:txBody>
                    <a:bodyPr/>
                    <a:lstStyle/>
                    <a:p>
                      <a:pPr algn="l" fontAlgn="b"/>
                      <a:r>
                        <a:rPr lang="pt-BR" sz="1400" u="none" strike="noStrike">
                          <a:effectLst/>
                        </a:rPr>
                        <a:t>RIO GRANDE DO SUL</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155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3,32</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52244330"/>
                  </a:ext>
                </a:extLst>
              </a:tr>
              <a:tr h="228339">
                <a:tc>
                  <a:txBody>
                    <a:bodyPr/>
                    <a:lstStyle/>
                    <a:p>
                      <a:pPr algn="l" fontAlgn="b"/>
                      <a:r>
                        <a:rPr lang="pt-BR" sz="1400" u="none" strike="noStrike">
                          <a:effectLst/>
                        </a:rPr>
                        <a:t>BAHIA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129</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2,76</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518748022"/>
                  </a:ext>
                </a:extLst>
              </a:tr>
              <a:tr h="228339">
                <a:tc>
                  <a:txBody>
                    <a:bodyPr/>
                    <a:lstStyle/>
                    <a:p>
                      <a:pPr algn="l" fontAlgn="b"/>
                      <a:r>
                        <a:rPr lang="pt-BR" sz="1400" u="none" strike="noStrike">
                          <a:effectLst/>
                        </a:rPr>
                        <a:t>ESPÍRITO SANTO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113</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2,42</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067512356"/>
                  </a:ext>
                </a:extLst>
              </a:tr>
              <a:tr h="228339">
                <a:tc>
                  <a:txBody>
                    <a:bodyPr/>
                    <a:lstStyle/>
                    <a:p>
                      <a:pPr algn="l" fontAlgn="b"/>
                      <a:r>
                        <a:rPr lang="pt-BR" sz="1400" u="none" strike="noStrike">
                          <a:effectLst/>
                        </a:rPr>
                        <a:t>PIAUÍ</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99</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2,12</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960842683"/>
                  </a:ext>
                </a:extLst>
              </a:tr>
              <a:tr h="228339">
                <a:tc>
                  <a:txBody>
                    <a:bodyPr/>
                    <a:lstStyle/>
                    <a:p>
                      <a:pPr algn="l" fontAlgn="b"/>
                      <a:r>
                        <a:rPr lang="pt-BR" sz="1400" u="none" strike="noStrike">
                          <a:effectLst/>
                        </a:rPr>
                        <a:t>DISTRITO FEDERAL</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98</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2,10</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3773836320"/>
                  </a:ext>
                </a:extLst>
              </a:tr>
              <a:tr h="228339">
                <a:tc>
                  <a:txBody>
                    <a:bodyPr/>
                    <a:lstStyle/>
                    <a:p>
                      <a:pPr algn="l" fontAlgn="b"/>
                      <a:r>
                        <a:rPr lang="pt-BR" sz="1400" u="none" strike="noStrike">
                          <a:effectLst/>
                        </a:rPr>
                        <a:t>GOIÁS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84</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1,80</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896497860"/>
                  </a:ext>
                </a:extLst>
              </a:tr>
              <a:tr h="228339">
                <a:tc>
                  <a:txBody>
                    <a:bodyPr/>
                    <a:lstStyle/>
                    <a:p>
                      <a:pPr algn="l" fontAlgn="b"/>
                      <a:r>
                        <a:rPr lang="pt-BR" sz="1400" u="none" strike="noStrike">
                          <a:effectLst/>
                        </a:rPr>
                        <a:t>MARANHÃO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81</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1,73</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660365220"/>
                  </a:ext>
                </a:extLst>
              </a:tr>
              <a:tr h="228339">
                <a:tc>
                  <a:txBody>
                    <a:bodyPr/>
                    <a:lstStyle/>
                    <a:p>
                      <a:pPr algn="l" fontAlgn="b"/>
                      <a:r>
                        <a:rPr lang="pt-BR" sz="1400" u="none" strike="noStrike">
                          <a:effectLst/>
                        </a:rPr>
                        <a:t>RIO GRANDE DO NORTE</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62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1,33</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4173827144"/>
                  </a:ext>
                </a:extLst>
              </a:tr>
              <a:tr h="228339">
                <a:tc>
                  <a:txBody>
                    <a:bodyPr/>
                    <a:lstStyle/>
                    <a:p>
                      <a:pPr algn="l" fontAlgn="b"/>
                      <a:r>
                        <a:rPr lang="pt-BR" sz="1400" u="none" strike="noStrike">
                          <a:effectLst/>
                        </a:rPr>
                        <a:t>ALAGOAS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55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1,18</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860354008"/>
                  </a:ext>
                </a:extLst>
              </a:tr>
              <a:tr h="228339">
                <a:tc>
                  <a:txBody>
                    <a:bodyPr/>
                    <a:lstStyle/>
                    <a:p>
                      <a:pPr algn="l" fontAlgn="b"/>
                      <a:r>
                        <a:rPr lang="pt-BR" sz="1400" u="none" strike="noStrike">
                          <a:effectLst/>
                        </a:rPr>
                        <a:t>PARAÍBA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55</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1,18</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874517311"/>
                  </a:ext>
                </a:extLst>
              </a:tr>
              <a:tr h="228339">
                <a:tc>
                  <a:txBody>
                    <a:bodyPr/>
                    <a:lstStyle/>
                    <a:p>
                      <a:pPr algn="l" fontAlgn="b"/>
                      <a:r>
                        <a:rPr lang="pt-BR" sz="1400" u="none" strike="noStrike">
                          <a:effectLst/>
                        </a:rPr>
                        <a:t>PARÁ</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52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1,11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800629368"/>
                  </a:ext>
                </a:extLst>
              </a:tr>
              <a:tr h="228339">
                <a:tc>
                  <a:txBody>
                    <a:bodyPr/>
                    <a:lstStyle/>
                    <a:p>
                      <a:pPr algn="l" fontAlgn="b"/>
                      <a:r>
                        <a:rPr lang="pt-BR" sz="1400" u="none" strike="noStrike">
                          <a:effectLst/>
                        </a:rPr>
                        <a:t>AMAZONAS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49</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1,05</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856099774"/>
                  </a:ext>
                </a:extLst>
              </a:tr>
              <a:tr h="228339">
                <a:tc>
                  <a:txBody>
                    <a:bodyPr/>
                    <a:lstStyle/>
                    <a:p>
                      <a:pPr algn="l" fontAlgn="b"/>
                      <a:r>
                        <a:rPr lang="pt-BR" sz="1400" u="none" strike="noStrike">
                          <a:effectLst/>
                        </a:rPr>
                        <a:t>MATO GROSSO</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44</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0,94</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04761587"/>
                  </a:ext>
                </a:extLst>
              </a:tr>
              <a:tr h="228339">
                <a:tc>
                  <a:txBody>
                    <a:bodyPr/>
                    <a:lstStyle/>
                    <a:p>
                      <a:pPr algn="l" fontAlgn="b"/>
                      <a:r>
                        <a:rPr lang="pt-BR" sz="1400" u="none" strike="noStrike">
                          <a:effectLst/>
                        </a:rPr>
                        <a:t>SERGIPE</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41</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0,88</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1328473705"/>
                  </a:ext>
                </a:extLst>
              </a:tr>
              <a:tr h="228339">
                <a:tc>
                  <a:txBody>
                    <a:bodyPr/>
                    <a:lstStyle/>
                    <a:p>
                      <a:pPr algn="l" fontAlgn="b"/>
                      <a:r>
                        <a:rPr lang="pt-BR" sz="1400" u="none" strike="noStrike">
                          <a:effectLst/>
                        </a:rPr>
                        <a:t>MATO GROSSO DO SUL</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38</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0,81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974212775"/>
                  </a:ext>
                </a:extLst>
              </a:tr>
              <a:tr h="228339">
                <a:tc>
                  <a:txBody>
                    <a:bodyPr/>
                    <a:lstStyle/>
                    <a:p>
                      <a:pPr algn="l" fontAlgn="b"/>
                      <a:r>
                        <a:rPr lang="pt-BR" sz="1400" u="none" strike="noStrike">
                          <a:effectLst/>
                        </a:rPr>
                        <a:t>ACRE</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12</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0,26</a:t>
                      </a:r>
                      <a:endParaRPr lang="pt-BR" sz="1400" b="0"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28583920"/>
                  </a:ext>
                </a:extLst>
              </a:tr>
              <a:tr h="228339">
                <a:tc>
                  <a:txBody>
                    <a:bodyPr/>
                    <a:lstStyle/>
                    <a:p>
                      <a:pPr algn="l" fontAlgn="b"/>
                      <a:r>
                        <a:rPr lang="pt-BR" sz="1400" u="none" strike="noStrike">
                          <a:effectLst/>
                        </a:rPr>
                        <a:t>RONDÔNIA</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0,21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667549793"/>
                  </a:ext>
                </a:extLst>
              </a:tr>
              <a:tr h="228339">
                <a:tc>
                  <a:txBody>
                    <a:bodyPr/>
                    <a:lstStyle/>
                    <a:p>
                      <a:pPr algn="l" fontAlgn="b"/>
                      <a:r>
                        <a:rPr lang="pt-BR" sz="1400" u="none" strike="noStrike">
                          <a:effectLst/>
                        </a:rPr>
                        <a:t>TOCANTINS</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0,21</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745136251"/>
                  </a:ext>
                </a:extLst>
              </a:tr>
              <a:tr h="228339">
                <a:tc>
                  <a:txBody>
                    <a:bodyPr/>
                    <a:lstStyle/>
                    <a:p>
                      <a:pPr algn="l" fontAlgn="b"/>
                      <a:r>
                        <a:rPr lang="pt-BR" sz="1400" u="none" strike="noStrike">
                          <a:effectLst/>
                        </a:rPr>
                        <a:t>AMAPÁ</a:t>
                      </a:r>
                      <a:endParaRPr lang="pt-BR" sz="1400" b="0" i="0" u="none" strike="noStrike">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0,13</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506556950"/>
                  </a:ext>
                </a:extLst>
              </a:tr>
              <a:tr h="228339">
                <a:tc>
                  <a:txBody>
                    <a:bodyPr/>
                    <a:lstStyle/>
                    <a:p>
                      <a:pPr algn="l" fontAlgn="b"/>
                      <a:r>
                        <a:rPr lang="pt-BR" sz="1400" u="none" strike="noStrike" dirty="0">
                          <a:effectLst/>
                        </a:rPr>
                        <a:t>RORAIMA</a:t>
                      </a:r>
                      <a:endParaRPr lang="pt-BR" sz="14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ctr"/>
                      <a:r>
                        <a:rPr lang="pt-BR" sz="1400" u="none" strike="noStrike" dirty="0">
                          <a:effectLst/>
                        </a:rPr>
                        <a:t>2</a:t>
                      </a:r>
                      <a:endParaRPr lang="pt-BR" sz="1400" b="0"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0,04</a:t>
                      </a:r>
                      <a:endParaRPr lang="pt-BR" sz="1400" b="0"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2291265778"/>
                  </a:ext>
                </a:extLst>
              </a:tr>
            </a:tbl>
          </a:graphicData>
        </a:graphic>
      </p:graphicFrame>
      <p:graphicFrame>
        <p:nvGraphicFramePr>
          <p:cNvPr id="9" name="Tabela 8">
            <a:extLst>
              <a:ext uri="{FF2B5EF4-FFF2-40B4-BE49-F238E27FC236}">
                <a16:creationId xmlns:a16="http://schemas.microsoft.com/office/drawing/2014/main" id="{3CA01665-A933-4917-AA5F-7B89D3B808DC}"/>
              </a:ext>
            </a:extLst>
          </p:cNvPr>
          <p:cNvGraphicFramePr>
            <a:graphicFrameLocks noGrp="1"/>
          </p:cNvGraphicFramePr>
          <p:nvPr/>
        </p:nvGraphicFramePr>
        <p:xfrm>
          <a:off x="4296000" y="398244"/>
          <a:ext cx="3600000" cy="6393492"/>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978157957"/>
                    </a:ext>
                  </a:extLst>
                </a:gridCol>
                <a:gridCol w="1080000">
                  <a:extLst>
                    <a:ext uri="{9D8B030D-6E8A-4147-A177-3AD203B41FA5}">
                      <a16:colId xmlns:a16="http://schemas.microsoft.com/office/drawing/2014/main" val="1191374936"/>
                    </a:ext>
                  </a:extLst>
                </a:gridCol>
                <a:gridCol w="720000">
                  <a:extLst>
                    <a:ext uri="{9D8B030D-6E8A-4147-A177-3AD203B41FA5}">
                      <a16:colId xmlns:a16="http://schemas.microsoft.com/office/drawing/2014/main" val="4157247000"/>
                    </a:ext>
                  </a:extLst>
                </a:gridCol>
              </a:tblGrid>
              <a:tr h="228339">
                <a:tc>
                  <a:txBody>
                    <a:bodyPr/>
                    <a:lstStyle/>
                    <a:p>
                      <a:pPr algn="ctr" fontAlgn="ctr"/>
                      <a:r>
                        <a:rPr lang="pt-BR" sz="1400" u="none" strike="noStrike" dirty="0">
                          <a:effectLst/>
                        </a:rPr>
                        <a:t>Estado</a:t>
                      </a:r>
                      <a:endParaRPr lang="pt-BR" sz="1400" b="1"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Total Alunos</a:t>
                      </a:r>
                      <a:endParaRPr lang="pt-BR" sz="1400" b="1" i="0" u="none" strike="noStrike">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a:effectLst/>
                        </a:rPr>
                        <a:t>%</a:t>
                      </a:r>
                      <a:endParaRPr lang="pt-BR" sz="1400" b="1" i="0" u="none" strike="noStrike">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36293276"/>
                  </a:ext>
                </a:extLst>
              </a:tr>
              <a:tr h="228339">
                <a:tc>
                  <a:txBody>
                    <a:bodyPr/>
                    <a:lstStyle/>
                    <a:p>
                      <a:pPr algn="l" fontAlgn="b"/>
                      <a:r>
                        <a:rPr lang="pt-BR" sz="1400" b="0" i="0" u="none" strike="noStrike">
                          <a:solidFill>
                            <a:srgbClr val="FF0000"/>
                          </a:solidFill>
                          <a:effectLst/>
                          <a:latin typeface="Calibri" panose="020F0502020204030204" pitchFamily="34" charset="0"/>
                        </a:rPr>
                        <a:t>SÃO PAULO</a:t>
                      </a:r>
                    </a:p>
                  </a:txBody>
                  <a:tcPr marL="9525" marR="9525" marT="9525" marB="0" anchor="b"/>
                </a:tc>
                <a:tc>
                  <a:txBody>
                    <a:bodyPr/>
                    <a:lstStyle/>
                    <a:p>
                      <a:pPr algn="ctr" fontAlgn="ctr"/>
                      <a:r>
                        <a:rPr lang="pt-BR" sz="1400" b="0" i="0" u="none" strike="noStrike">
                          <a:solidFill>
                            <a:srgbClr val="FF0000"/>
                          </a:solidFill>
                          <a:effectLst/>
                          <a:latin typeface="Calibri" panose="020F0502020204030204" pitchFamily="34" charset="0"/>
                        </a:rPr>
                        <a:t>1319</a:t>
                      </a:r>
                    </a:p>
                  </a:txBody>
                  <a:tcPr marL="9525" marR="9525" marT="9525" marB="0" anchor="ctr"/>
                </a:tc>
                <a:tc>
                  <a:txBody>
                    <a:bodyPr/>
                    <a:lstStyle/>
                    <a:p>
                      <a:pPr algn="ctr" fontAlgn="ctr"/>
                      <a:r>
                        <a:rPr lang="pt-BR" sz="1400" b="0" i="0" u="none" strike="noStrike">
                          <a:solidFill>
                            <a:srgbClr val="FF0000"/>
                          </a:solidFill>
                          <a:effectLst/>
                          <a:latin typeface="Calibri" panose="020F0502020204030204" pitchFamily="34" charset="0"/>
                        </a:rPr>
                        <a:t>35,26</a:t>
                      </a:r>
                    </a:p>
                  </a:txBody>
                  <a:tcPr marL="9525" marR="9525" marT="9525" marB="0" anchor="ctr"/>
                </a:tc>
                <a:extLst>
                  <a:ext uri="{0D108BD9-81ED-4DB2-BD59-A6C34878D82A}">
                    <a16:rowId xmlns:a16="http://schemas.microsoft.com/office/drawing/2014/main" val="659385220"/>
                  </a:ext>
                </a:extLst>
              </a:tr>
              <a:tr h="228339">
                <a:tc>
                  <a:txBody>
                    <a:bodyPr/>
                    <a:lstStyle/>
                    <a:p>
                      <a:pPr algn="l" fontAlgn="b"/>
                      <a:r>
                        <a:rPr lang="pt-BR" sz="1400" b="0" i="0" u="none" strike="noStrike">
                          <a:solidFill>
                            <a:srgbClr val="FF0000"/>
                          </a:solidFill>
                          <a:effectLst/>
                          <a:latin typeface="Calibri" panose="020F0502020204030204" pitchFamily="34" charset="0"/>
                        </a:rPr>
                        <a:t>MINAS GERAIS</a:t>
                      </a:r>
                    </a:p>
                  </a:txBody>
                  <a:tcPr marL="9525" marR="9525" marT="9525" marB="0" anchor="b"/>
                </a:tc>
                <a:tc>
                  <a:txBody>
                    <a:bodyPr/>
                    <a:lstStyle/>
                    <a:p>
                      <a:pPr algn="ctr" fontAlgn="ctr"/>
                      <a:r>
                        <a:rPr lang="pt-BR" sz="1400" b="0" i="0" u="none" strike="noStrike">
                          <a:solidFill>
                            <a:srgbClr val="FF0000"/>
                          </a:solidFill>
                          <a:effectLst/>
                          <a:latin typeface="Calibri" panose="020F0502020204030204" pitchFamily="34" charset="0"/>
                        </a:rPr>
                        <a:t>407</a:t>
                      </a:r>
                    </a:p>
                  </a:txBody>
                  <a:tcPr marL="9525" marR="9525" marT="9525" marB="0" anchor="ctr"/>
                </a:tc>
                <a:tc>
                  <a:txBody>
                    <a:bodyPr/>
                    <a:lstStyle/>
                    <a:p>
                      <a:pPr algn="ctr" fontAlgn="ctr"/>
                      <a:r>
                        <a:rPr lang="pt-BR" sz="1400" b="0" i="0" u="none" strike="noStrike">
                          <a:solidFill>
                            <a:srgbClr val="FF0000"/>
                          </a:solidFill>
                          <a:effectLst/>
                          <a:latin typeface="Calibri" panose="020F0502020204030204" pitchFamily="34" charset="0"/>
                        </a:rPr>
                        <a:t>10,88</a:t>
                      </a:r>
                    </a:p>
                  </a:txBody>
                  <a:tcPr marL="9525" marR="9525" marT="9525" marB="0" anchor="ctr"/>
                </a:tc>
                <a:extLst>
                  <a:ext uri="{0D108BD9-81ED-4DB2-BD59-A6C34878D82A}">
                    <a16:rowId xmlns:a16="http://schemas.microsoft.com/office/drawing/2014/main" val="4159292350"/>
                  </a:ext>
                </a:extLst>
              </a:tr>
              <a:tr h="228339">
                <a:tc>
                  <a:txBody>
                    <a:bodyPr/>
                    <a:lstStyle/>
                    <a:p>
                      <a:pPr algn="l" fontAlgn="b"/>
                      <a:r>
                        <a:rPr lang="pt-BR" sz="1400" b="0" i="0" u="none" strike="noStrike">
                          <a:solidFill>
                            <a:srgbClr val="FF0000"/>
                          </a:solidFill>
                          <a:effectLst/>
                          <a:latin typeface="Calibri" panose="020F0502020204030204" pitchFamily="34" charset="0"/>
                        </a:rPr>
                        <a:t>CEARÁ</a:t>
                      </a:r>
                    </a:p>
                  </a:txBody>
                  <a:tcPr marL="9525" marR="9525" marT="9525" marB="0" anchor="b"/>
                </a:tc>
                <a:tc>
                  <a:txBody>
                    <a:bodyPr/>
                    <a:lstStyle/>
                    <a:p>
                      <a:pPr algn="ctr" fontAlgn="ctr"/>
                      <a:r>
                        <a:rPr lang="pt-BR" sz="1400" b="0" i="0" u="none" strike="noStrike">
                          <a:solidFill>
                            <a:srgbClr val="FF0000"/>
                          </a:solidFill>
                          <a:effectLst/>
                          <a:latin typeface="Calibri" panose="020F0502020204030204" pitchFamily="34" charset="0"/>
                        </a:rPr>
                        <a:t>366</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9,78</a:t>
                      </a:r>
                    </a:p>
                  </a:txBody>
                  <a:tcPr marL="9525" marR="9525" marT="9525" marB="0" anchor="ctr"/>
                </a:tc>
                <a:extLst>
                  <a:ext uri="{0D108BD9-81ED-4DB2-BD59-A6C34878D82A}">
                    <a16:rowId xmlns:a16="http://schemas.microsoft.com/office/drawing/2014/main" val="3450740867"/>
                  </a:ext>
                </a:extLst>
              </a:tr>
              <a:tr h="228339">
                <a:tc>
                  <a:txBody>
                    <a:bodyPr/>
                    <a:lstStyle/>
                    <a:p>
                      <a:pPr algn="l" fontAlgn="b"/>
                      <a:r>
                        <a:rPr lang="pt-BR" sz="1400" b="0" i="0" u="none" strike="noStrike">
                          <a:solidFill>
                            <a:srgbClr val="000000"/>
                          </a:solidFill>
                          <a:effectLst/>
                          <a:latin typeface="Calibri" panose="020F0502020204030204" pitchFamily="34" charset="0"/>
                        </a:rPr>
                        <a:t>RIO DE JANEIRO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223</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5,96</a:t>
                      </a:r>
                    </a:p>
                  </a:txBody>
                  <a:tcPr marL="9525" marR="9525" marT="9525" marB="0" anchor="ctr"/>
                </a:tc>
                <a:extLst>
                  <a:ext uri="{0D108BD9-81ED-4DB2-BD59-A6C34878D82A}">
                    <a16:rowId xmlns:a16="http://schemas.microsoft.com/office/drawing/2014/main" val="541397690"/>
                  </a:ext>
                </a:extLst>
              </a:tr>
              <a:tr h="228339">
                <a:tc>
                  <a:txBody>
                    <a:bodyPr/>
                    <a:lstStyle/>
                    <a:p>
                      <a:pPr algn="l" fontAlgn="b"/>
                      <a:r>
                        <a:rPr lang="pt-BR" sz="1400" b="0" i="0" u="none" strike="noStrike">
                          <a:solidFill>
                            <a:srgbClr val="000000"/>
                          </a:solidFill>
                          <a:effectLst/>
                          <a:latin typeface="Calibri" panose="020F0502020204030204" pitchFamily="34" charset="0"/>
                        </a:rPr>
                        <a:t>PARANÁ</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170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4,54</a:t>
                      </a:r>
                    </a:p>
                  </a:txBody>
                  <a:tcPr marL="9525" marR="9525" marT="9525" marB="0" anchor="ctr"/>
                </a:tc>
                <a:extLst>
                  <a:ext uri="{0D108BD9-81ED-4DB2-BD59-A6C34878D82A}">
                    <a16:rowId xmlns:a16="http://schemas.microsoft.com/office/drawing/2014/main" val="4159024175"/>
                  </a:ext>
                </a:extLst>
              </a:tr>
              <a:tr h="228339">
                <a:tc>
                  <a:txBody>
                    <a:bodyPr/>
                    <a:lstStyle/>
                    <a:p>
                      <a:pPr algn="l" fontAlgn="b"/>
                      <a:r>
                        <a:rPr lang="pt-BR" sz="1400" b="0" i="0" u="none" strike="noStrike">
                          <a:solidFill>
                            <a:srgbClr val="000000"/>
                          </a:solidFill>
                          <a:effectLst/>
                          <a:latin typeface="Calibri" panose="020F0502020204030204" pitchFamily="34" charset="0"/>
                        </a:rPr>
                        <a:t>PERNAMBUCO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158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4,22</a:t>
                      </a:r>
                    </a:p>
                  </a:txBody>
                  <a:tcPr marL="9525" marR="9525" marT="9525" marB="0" anchor="ctr"/>
                </a:tc>
                <a:extLst>
                  <a:ext uri="{0D108BD9-81ED-4DB2-BD59-A6C34878D82A}">
                    <a16:rowId xmlns:a16="http://schemas.microsoft.com/office/drawing/2014/main" val="3108376020"/>
                  </a:ext>
                </a:extLst>
              </a:tr>
              <a:tr h="228339">
                <a:tc>
                  <a:txBody>
                    <a:bodyPr/>
                    <a:lstStyle/>
                    <a:p>
                      <a:pPr algn="l" fontAlgn="b"/>
                      <a:r>
                        <a:rPr lang="pt-BR" sz="1400" b="0" i="0" u="none" strike="noStrike">
                          <a:solidFill>
                            <a:srgbClr val="000000"/>
                          </a:solidFill>
                          <a:effectLst/>
                          <a:latin typeface="Calibri" panose="020F0502020204030204" pitchFamily="34" charset="0"/>
                        </a:rPr>
                        <a:t>SANTA CATARINA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140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3,74</a:t>
                      </a:r>
                    </a:p>
                  </a:txBody>
                  <a:tcPr marL="9525" marR="9525" marT="9525" marB="0" anchor="ctr"/>
                </a:tc>
                <a:extLst>
                  <a:ext uri="{0D108BD9-81ED-4DB2-BD59-A6C34878D82A}">
                    <a16:rowId xmlns:a16="http://schemas.microsoft.com/office/drawing/2014/main" val="2304717803"/>
                  </a:ext>
                </a:extLst>
              </a:tr>
              <a:tr h="228339">
                <a:tc>
                  <a:txBody>
                    <a:bodyPr/>
                    <a:lstStyle/>
                    <a:p>
                      <a:pPr algn="l" fontAlgn="b"/>
                      <a:r>
                        <a:rPr lang="pt-BR" sz="1400" b="0" i="0" u="none" strike="noStrike">
                          <a:solidFill>
                            <a:srgbClr val="000000"/>
                          </a:solidFill>
                          <a:effectLst/>
                          <a:latin typeface="Calibri" panose="020F0502020204030204" pitchFamily="34" charset="0"/>
                        </a:rPr>
                        <a:t>RIO GRANDE DO SUL</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120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3,21</a:t>
                      </a:r>
                    </a:p>
                  </a:txBody>
                  <a:tcPr marL="9525" marR="9525" marT="9525" marB="0" anchor="ctr"/>
                </a:tc>
                <a:extLst>
                  <a:ext uri="{0D108BD9-81ED-4DB2-BD59-A6C34878D82A}">
                    <a16:rowId xmlns:a16="http://schemas.microsoft.com/office/drawing/2014/main" val="4152244330"/>
                  </a:ext>
                </a:extLst>
              </a:tr>
              <a:tr h="228339">
                <a:tc>
                  <a:txBody>
                    <a:bodyPr/>
                    <a:lstStyle/>
                    <a:p>
                      <a:pPr algn="l" fontAlgn="b"/>
                      <a:r>
                        <a:rPr lang="pt-BR" sz="1400" b="0" i="0" u="none" strike="noStrike">
                          <a:solidFill>
                            <a:srgbClr val="000000"/>
                          </a:solidFill>
                          <a:effectLst/>
                          <a:latin typeface="Calibri" panose="020F0502020204030204" pitchFamily="34" charset="0"/>
                        </a:rPr>
                        <a:t>BAHIA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2,57</a:t>
                      </a:r>
                    </a:p>
                  </a:txBody>
                  <a:tcPr marL="9525" marR="9525" marT="9525" marB="0" anchor="ctr"/>
                </a:tc>
                <a:extLst>
                  <a:ext uri="{0D108BD9-81ED-4DB2-BD59-A6C34878D82A}">
                    <a16:rowId xmlns:a16="http://schemas.microsoft.com/office/drawing/2014/main" val="3518748022"/>
                  </a:ext>
                </a:extLst>
              </a:tr>
              <a:tr h="228339">
                <a:tc>
                  <a:txBody>
                    <a:bodyPr/>
                    <a:lstStyle/>
                    <a:p>
                      <a:pPr algn="l" fontAlgn="b"/>
                      <a:r>
                        <a:rPr lang="pt-BR" sz="1400" b="0" i="0" u="none" strike="noStrike">
                          <a:solidFill>
                            <a:srgbClr val="000000"/>
                          </a:solidFill>
                          <a:effectLst/>
                          <a:latin typeface="Calibri" panose="020F0502020204030204" pitchFamily="34" charset="0"/>
                        </a:rPr>
                        <a:t>DISTRITO FEDERAL</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2,35</a:t>
                      </a:r>
                    </a:p>
                  </a:txBody>
                  <a:tcPr marL="9525" marR="9525" marT="9525" marB="0" anchor="ctr"/>
                </a:tc>
                <a:extLst>
                  <a:ext uri="{0D108BD9-81ED-4DB2-BD59-A6C34878D82A}">
                    <a16:rowId xmlns:a16="http://schemas.microsoft.com/office/drawing/2014/main" val="2067512356"/>
                  </a:ext>
                </a:extLst>
              </a:tr>
              <a:tr h="228339">
                <a:tc>
                  <a:txBody>
                    <a:bodyPr/>
                    <a:lstStyle/>
                    <a:p>
                      <a:pPr algn="l" fontAlgn="b"/>
                      <a:r>
                        <a:rPr lang="pt-BR" sz="1400" b="0" i="0" u="none" strike="noStrike">
                          <a:solidFill>
                            <a:srgbClr val="000000"/>
                          </a:solidFill>
                          <a:effectLst/>
                          <a:latin typeface="Calibri" panose="020F0502020204030204" pitchFamily="34" charset="0"/>
                        </a:rPr>
                        <a:t>ESPÍRITO SANTO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2,27</a:t>
                      </a:r>
                    </a:p>
                  </a:txBody>
                  <a:tcPr marL="9525" marR="9525" marT="9525" marB="0" anchor="ctr"/>
                </a:tc>
                <a:extLst>
                  <a:ext uri="{0D108BD9-81ED-4DB2-BD59-A6C34878D82A}">
                    <a16:rowId xmlns:a16="http://schemas.microsoft.com/office/drawing/2014/main" val="960842683"/>
                  </a:ext>
                </a:extLst>
              </a:tr>
              <a:tr h="228339">
                <a:tc>
                  <a:txBody>
                    <a:bodyPr/>
                    <a:lstStyle/>
                    <a:p>
                      <a:pPr algn="l" fontAlgn="b"/>
                      <a:r>
                        <a:rPr lang="pt-BR" sz="1400" b="0" i="0" u="none" strike="noStrike">
                          <a:solidFill>
                            <a:srgbClr val="000000"/>
                          </a:solidFill>
                          <a:effectLst/>
                          <a:latin typeface="Calibri" panose="020F0502020204030204" pitchFamily="34" charset="0"/>
                        </a:rPr>
                        <a:t>GOIÁS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1,90</a:t>
                      </a:r>
                    </a:p>
                  </a:txBody>
                  <a:tcPr marL="9525" marR="9525" marT="9525" marB="0" anchor="ctr"/>
                </a:tc>
                <a:extLst>
                  <a:ext uri="{0D108BD9-81ED-4DB2-BD59-A6C34878D82A}">
                    <a16:rowId xmlns:a16="http://schemas.microsoft.com/office/drawing/2014/main" val="3773836320"/>
                  </a:ext>
                </a:extLst>
              </a:tr>
              <a:tr h="228339">
                <a:tc>
                  <a:txBody>
                    <a:bodyPr/>
                    <a:lstStyle/>
                    <a:p>
                      <a:pPr algn="l" fontAlgn="b"/>
                      <a:r>
                        <a:rPr lang="pt-BR" sz="1400" b="0" i="0" u="none" strike="noStrike">
                          <a:solidFill>
                            <a:srgbClr val="000000"/>
                          </a:solidFill>
                          <a:effectLst/>
                          <a:latin typeface="Calibri" panose="020F0502020204030204" pitchFamily="34" charset="0"/>
                        </a:rPr>
                        <a:t>PIAUÍ</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1,90</a:t>
                      </a:r>
                    </a:p>
                  </a:txBody>
                  <a:tcPr marL="9525" marR="9525" marT="9525" marB="0" anchor="ctr"/>
                </a:tc>
                <a:extLst>
                  <a:ext uri="{0D108BD9-81ED-4DB2-BD59-A6C34878D82A}">
                    <a16:rowId xmlns:a16="http://schemas.microsoft.com/office/drawing/2014/main" val="1896497860"/>
                  </a:ext>
                </a:extLst>
              </a:tr>
              <a:tr h="228339">
                <a:tc>
                  <a:txBody>
                    <a:bodyPr/>
                    <a:lstStyle/>
                    <a:p>
                      <a:pPr algn="l" fontAlgn="b"/>
                      <a:r>
                        <a:rPr lang="pt-BR" sz="1400" b="0" i="0" u="none" strike="noStrike">
                          <a:solidFill>
                            <a:srgbClr val="000000"/>
                          </a:solidFill>
                          <a:effectLst/>
                          <a:latin typeface="Calibri" panose="020F0502020204030204" pitchFamily="34" charset="0"/>
                        </a:rPr>
                        <a:t>MARANHÃO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1,60</a:t>
                      </a:r>
                    </a:p>
                  </a:txBody>
                  <a:tcPr marL="9525" marR="9525" marT="9525" marB="0" anchor="ctr"/>
                </a:tc>
                <a:extLst>
                  <a:ext uri="{0D108BD9-81ED-4DB2-BD59-A6C34878D82A}">
                    <a16:rowId xmlns:a16="http://schemas.microsoft.com/office/drawing/2014/main" val="1660365220"/>
                  </a:ext>
                </a:extLst>
              </a:tr>
              <a:tr h="228339">
                <a:tc>
                  <a:txBody>
                    <a:bodyPr/>
                    <a:lstStyle/>
                    <a:p>
                      <a:pPr algn="l" fontAlgn="b"/>
                      <a:r>
                        <a:rPr lang="pt-BR" sz="1400" b="0" i="0" u="none" strike="noStrike">
                          <a:solidFill>
                            <a:srgbClr val="000000"/>
                          </a:solidFill>
                          <a:effectLst/>
                          <a:latin typeface="Calibri" panose="020F0502020204030204" pitchFamily="34" charset="0"/>
                        </a:rPr>
                        <a:t>RIO GRANDE DO NORTE</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1,28</a:t>
                      </a:r>
                    </a:p>
                  </a:txBody>
                  <a:tcPr marL="9525" marR="9525" marT="9525" marB="0" anchor="ctr"/>
                </a:tc>
                <a:extLst>
                  <a:ext uri="{0D108BD9-81ED-4DB2-BD59-A6C34878D82A}">
                    <a16:rowId xmlns:a16="http://schemas.microsoft.com/office/drawing/2014/main" val="4173827144"/>
                  </a:ext>
                </a:extLst>
              </a:tr>
              <a:tr h="228339">
                <a:tc>
                  <a:txBody>
                    <a:bodyPr/>
                    <a:lstStyle/>
                    <a:p>
                      <a:pPr algn="l" fontAlgn="b"/>
                      <a:r>
                        <a:rPr lang="pt-BR" sz="1400" b="0" i="0" u="none" strike="noStrike">
                          <a:solidFill>
                            <a:srgbClr val="000000"/>
                          </a:solidFill>
                          <a:effectLst/>
                          <a:latin typeface="Calibri" panose="020F0502020204030204" pitchFamily="34" charset="0"/>
                        </a:rPr>
                        <a:t>ALAGOAS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val="1860354008"/>
                  </a:ext>
                </a:extLst>
              </a:tr>
              <a:tr h="228339">
                <a:tc>
                  <a:txBody>
                    <a:bodyPr/>
                    <a:lstStyle/>
                    <a:p>
                      <a:pPr algn="l" fontAlgn="b"/>
                      <a:r>
                        <a:rPr lang="pt-BR" sz="1400" b="0" i="0" u="none" strike="noStrike">
                          <a:solidFill>
                            <a:srgbClr val="000000"/>
                          </a:solidFill>
                          <a:effectLst/>
                          <a:latin typeface="Calibri" panose="020F0502020204030204" pitchFamily="34" charset="0"/>
                        </a:rPr>
                        <a:t>PARAÍBA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val="2874517311"/>
                  </a:ext>
                </a:extLst>
              </a:tr>
              <a:tr h="228339">
                <a:tc>
                  <a:txBody>
                    <a:bodyPr/>
                    <a:lstStyle/>
                    <a:p>
                      <a:pPr algn="l" fontAlgn="b"/>
                      <a:r>
                        <a:rPr lang="pt-BR" sz="1400" b="0" i="0" u="none" strike="noStrike">
                          <a:solidFill>
                            <a:srgbClr val="000000"/>
                          </a:solidFill>
                          <a:effectLst/>
                          <a:latin typeface="Calibri" panose="020F0502020204030204" pitchFamily="34" charset="0"/>
                        </a:rPr>
                        <a:t>PARÁ</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1,12</a:t>
                      </a:r>
                    </a:p>
                  </a:txBody>
                  <a:tcPr marL="9525" marR="9525" marT="9525" marB="0" anchor="ctr"/>
                </a:tc>
                <a:extLst>
                  <a:ext uri="{0D108BD9-81ED-4DB2-BD59-A6C34878D82A}">
                    <a16:rowId xmlns:a16="http://schemas.microsoft.com/office/drawing/2014/main" val="1800629368"/>
                  </a:ext>
                </a:extLst>
              </a:tr>
              <a:tr h="228339">
                <a:tc>
                  <a:txBody>
                    <a:bodyPr/>
                    <a:lstStyle/>
                    <a:p>
                      <a:pPr algn="l" fontAlgn="b"/>
                      <a:r>
                        <a:rPr lang="pt-BR" sz="1400" b="0" i="0" u="none" strike="noStrike">
                          <a:solidFill>
                            <a:srgbClr val="000000"/>
                          </a:solidFill>
                          <a:effectLst/>
                          <a:latin typeface="Calibri" panose="020F0502020204030204" pitchFamily="34" charset="0"/>
                        </a:rPr>
                        <a:t>MATO GROSSO</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2856099774"/>
                  </a:ext>
                </a:extLst>
              </a:tr>
              <a:tr h="228339">
                <a:tc>
                  <a:txBody>
                    <a:bodyPr/>
                    <a:lstStyle/>
                    <a:p>
                      <a:pPr algn="l" fontAlgn="b"/>
                      <a:r>
                        <a:rPr lang="pt-BR" sz="1400" b="0" i="0" u="none" strike="noStrike">
                          <a:solidFill>
                            <a:srgbClr val="000000"/>
                          </a:solidFill>
                          <a:effectLst/>
                          <a:latin typeface="Calibri" panose="020F0502020204030204" pitchFamily="34" charset="0"/>
                        </a:rPr>
                        <a:t>AMAZONAS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1,02</a:t>
                      </a:r>
                    </a:p>
                  </a:txBody>
                  <a:tcPr marL="9525" marR="9525" marT="9525" marB="0" anchor="ctr"/>
                </a:tc>
                <a:extLst>
                  <a:ext uri="{0D108BD9-81ED-4DB2-BD59-A6C34878D82A}">
                    <a16:rowId xmlns:a16="http://schemas.microsoft.com/office/drawing/2014/main" val="604761587"/>
                  </a:ext>
                </a:extLst>
              </a:tr>
              <a:tr h="228339">
                <a:tc>
                  <a:txBody>
                    <a:bodyPr/>
                    <a:lstStyle/>
                    <a:p>
                      <a:pPr algn="l" fontAlgn="b"/>
                      <a:r>
                        <a:rPr lang="pt-BR" sz="1400" b="0" i="0" u="none" strike="noStrike">
                          <a:solidFill>
                            <a:srgbClr val="000000"/>
                          </a:solidFill>
                          <a:effectLst/>
                          <a:latin typeface="Calibri" panose="020F0502020204030204" pitchFamily="34" charset="0"/>
                        </a:rPr>
                        <a:t>MATO GROSSO DO SUL</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0,91</a:t>
                      </a:r>
                    </a:p>
                  </a:txBody>
                  <a:tcPr marL="9525" marR="9525" marT="9525" marB="0" anchor="ctr"/>
                </a:tc>
                <a:extLst>
                  <a:ext uri="{0D108BD9-81ED-4DB2-BD59-A6C34878D82A}">
                    <a16:rowId xmlns:a16="http://schemas.microsoft.com/office/drawing/2014/main" val="1328473705"/>
                  </a:ext>
                </a:extLst>
              </a:tr>
              <a:tr h="228339">
                <a:tc>
                  <a:txBody>
                    <a:bodyPr/>
                    <a:lstStyle/>
                    <a:p>
                      <a:pPr algn="l" fontAlgn="b"/>
                      <a:r>
                        <a:rPr lang="pt-BR" sz="1400" b="0" i="0" u="none" strike="noStrike">
                          <a:solidFill>
                            <a:srgbClr val="000000"/>
                          </a:solidFill>
                          <a:effectLst/>
                          <a:latin typeface="Calibri" panose="020F0502020204030204" pitchFamily="34" charset="0"/>
                        </a:rPr>
                        <a:t>SERGIPE</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0,83</a:t>
                      </a:r>
                    </a:p>
                  </a:txBody>
                  <a:tcPr marL="9525" marR="9525" marT="9525" marB="0" anchor="ctr"/>
                </a:tc>
                <a:extLst>
                  <a:ext uri="{0D108BD9-81ED-4DB2-BD59-A6C34878D82A}">
                    <a16:rowId xmlns:a16="http://schemas.microsoft.com/office/drawing/2014/main" val="2974212775"/>
                  </a:ext>
                </a:extLst>
              </a:tr>
              <a:tr h="228339">
                <a:tc>
                  <a:txBody>
                    <a:bodyPr/>
                    <a:lstStyle/>
                    <a:p>
                      <a:pPr algn="l" fontAlgn="b"/>
                      <a:r>
                        <a:rPr lang="pt-BR" sz="1400" b="0" i="0" u="none" strike="noStrike">
                          <a:solidFill>
                            <a:srgbClr val="000000"/>
                          </a:solidFill>
                          <a:effectLst/>
                          <a:latin typeface="Calibri" panose="020F0502020204030204" pitchFamily="34" charset="0"/>
                        </a:rPr>
                        <a:t>TOCANTINS</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0,32</a:t>
                      </a:r>
                    </a:p>
                  </a:txBody>
                  <a:tcPr marL="9525" marR="9525" marT="9525" marB="0" anchor="ctr"/>
                </a:tc>
                <a:extLst>
                  <a:ext uri="{0D108BD9-81ED-4DB2-BD59-A6C34878D82A}">
                    <a16:rowId xmlns:a16="http://schemas.microsoft.com/office/drawing/2014/main" val="628583920"/>
                  </a:ext>
                </a:extLst>
              </a:tr>
              <a:tr h="228339">
                <a:tc>
                  <a:txBody>
                    <a:bodyPr/>
                    <a:lstStyle/>
                    <a:p>
                      <a:pPr algn="l" fontAlgn="b"/>
                      <a:r>
                        <a:rPr lang="pt-BR" sz="1400" b="0" i="0" u="none" strike="noStrike">
                          <a:solidFill>
                            <a:srgbClr val="000000"/>
                          </a:solidFill>
                          <a:effectLst/>
                          <a:latin typeface="Calibri" panose="020F0502020204030204" pitchFamily="34" charset="0"/>
                        </a:rPr>
                        <a:t>ACRE</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2667549793"/>
                  </a:ext>
                </a:extLst>
              </a:tr>
              <a:tr h="228339">
                <a:tc>
                  <a:txBody>
                    <a:bodyPr/>
                    <a:lstStyle/>
                    <a:p>
                      <a:pPr algn="l" fontAlgn="b"/>
                      <a:r>
                        <a:rPr lang="pt-BR" sz="1400" b="0" i="0" u="none" strike="noStrike">
                          <a:solidFill>
                            <a:srgbClr val="000000"/>
                          </a:solidFill>
                          <a:effectLst/>
                          <a:latin typeface="Calibri" panose="020F0502020204030204" pitchFamily="34" charset="0"/>
                        </a:rPr>
                        <a:t>RONDÔNIA</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2745136251"/>
                  </a:ext>
                </a:extLst>
              </a:tr>
              <a:tr h="228339">
                <a:tc>
                  <a:txBody>
                    <a:bodyPr/>
                    <a:lstStyle/>
                    <a:p>
                      <a:pPr algn="l" fontAlgn="b"/>
                      <a:r>
                        <a:rPr lang="pt-BR" sz="1400" b="0" i="0" u="none" strike="noStrike">
                          <a:solidFill>
                            <a:srgbClr val="000000"/>
                          </a:solidFill>
                          <a:effectLst/>
                          <a:latin typeface="Calibri" panose="020F0502020204030204" pitchFamily="34" charset="0"/>
                        </a:rPr>
                        <a:t>AMAPÁ</a:t>
                      </a:r>
                    </a:p>
                  </a:txBody>
                  <a:tcPr marL="9525" marR="9525" marT="9525" marB="0" anchor="b"/>
                </a:tc>
                <a:tc>
                  <a:txBody>
                    <a:bodyPr/>
                    <a:lstStyle/>
                    <a:p>
                      <a:pPr algn="ctr" fontAlgn="ctr"/>
                      <a:r>
                        <a:rPr lang="pt-BR" sz="14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pt-BR" sz="1400" b="0" i="0" u="none" strike="noStrike">
                          <a:solidFill>
                            <a:srgbClr val="000000"/>
                          </a:solidFill>
                          <a:effectLst/>
                          <a:latin typeface="Calibri" panose="020F0502020204030204" pitchFamily="34" charset="0"/>
                        </a:rPr>
                        <a:t>0,21</a:t>
                      </a:r>
                    </a:p>
                  </a:txBody>
                  <a:tcPr marL="9525" marR="9525" marT="9525" marB="0" anchor="ctr"/>
                </a:tc>
                <a:extLst>
                  <a:ext uri="{0D108BD9-81ED-4DB2-BD59-A6C34878D82A}">
                    <a16:rowId xmlns:a16="http://schemas.microsoft.com/office/drawing/2014/main" val="506556950"/>
                  </a:ext>
                </a:extLst>
              </a:tr>
              <a:tr h="228339">
                <a:tc>
                  <a:txBody>
                    <a:bodyPr/>
                    <a:lstStyle/>
                    <a:p>
                      <a:pPr algn="l" fontAlgn="b"/>
                      <a:r>
                        <a:rPr lang="pt-BR" sz="1400" b="0" i="0" u="none" strike="noStrike" dirty="0">
                          <a:solidFill>
                            <a:srgbClr val="000000"/>
                          </a:solidFill>
                          <a:effectLst/>
                          <a:latin typeface="Calibri" panose="020F0502020204030204" pitchFamily="34" charset="0"/>
                        </a:rPr>
                        <a:t>RORAIMA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0,05</a:t>
                      </a:r>
                    </a:p>
                  </a:txBody>
                  <a:tcPr marL="9525" marR="9525" marT="9525" marB="0" anchor="ctr"/>
                </a:tc>
                <a:extLst>
                  <a:ext uri="{0D108BD9-81ED-4DB2-BD59-A6C34878D82A}">
                    <a16:rowId xmlns:a16="http://schemas.microsoft.com/office/drawing/2014/main" val="2291265778"/>
                  </a:ext>
                </a:extLst>
              </a:tr>
            </a:tbl>
          </a:graphicData>
        </a:graphic>
      </p:graphicFrame>
      <p:graphicFrame>
        <p:nvGraphicFramePr>
          <p:cNvPr id="10" name="Tabela 9">
            <a:extLst>
              <a:ext uri="{FF2B5EF4-FFF2-40B4-BE49-F238E27FC236}">
                <a16:creationId xmlns:a16="http://schemas.microsoft.com/office/drawing/2014/main" id="{506B9A8D-0D3F-493D-88E4-EF363961CB90}"/>
              </a:ext>
            </a:extLst>
          </p:cNvPr>
          <p:cNvGraphicFramePr>
            <a:graphicFrameLocks noGrp="1"/>
          </p:cNvGraphicFramePr>
          <p:nvPr/>
        </p:nvGraphicFramePr>
        <p:xfrm>
          <a:off x="8175556" y="398244"/>
          <a:ext cx="3636000" cy="6393492"/>
        </p:xfrm>
        <a:graphic>
          <a:graphicData uri="http://schemas.openxmlformats.org/drawingml/2006/table">
            <a:tbl>
              <a:tblPr>
                <a:tableStyleId>{5C22544A-7EE6-4342-B048-85BDC9FD1C3A}</a:tableStyleId>
              </a:tblPr>
              <a:tblGrid>
                <a:gridCol w="1836000">
                  <a:extLst>
                    <a:ext uri="{9D8B030D-6E8A-4147-A177-3AD203B41FA5}">
                      <a16:colId xmlns:a16="http://schemas.microsoft.com/office/drawing/2014/main" val="3978157957"/>
                    </a:ext>
                  </a:extLst>
                </a:gridCol>
                <a:gridCol w="1080000">
                  <a:extLst>
                    <a:ext uri="{9D8B030D-6E8A-4147-A177-3AD203B41FA5}">
                      <a16:colId xmlns:a16="http://schemas.microsoft.com/office/drawing/2014/main" val="1191374936"/>
                    </a:ext>
                  </a:extLst>
                </a:gridCol>
                <a:gridCol w="720000">
                  <a:extLst>
                    <a:ext uri="{9D8B030D-6E8A-4147-A177-3AD203B41FA5}">
                      <a16:colId xmlns:a16="http://schemas.microsoft.com/office/drawing/2014/main" val="4157247000"/>
                    </a:ext>
                  </a:extLst>
                </a:gridCol>
              </a:tblGrid>
              <a:tr h="228339">
                <a:tc>
                  <a:txBody>
                    <a:bodyPr/>
                    <a:lstStyle/>
                    <a:p>
                      <a:pPr algn="ctr" fontAlgn="ctr"/>
                      <a:r>
                        <a:rPr lang="pt-BR" sz="1400" u="none" strike="noStrike" dirty="0">
                          <a:effectLst/>
                        </a:rPr>
                        <a:t>Estado</a:t>
                      </a:r>
                      <a:endParaRPr lang="pt-BR" sz="1400" b="1"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Total Alunos</a:t>
                      </a:r>
                      <a:endParaRPr lang="pt-BR" sz="1400" b="1" i="0" u="none" strike="noStrike" dirty="0">
                        <a:solidFill>
                          <a:srgbClr val="000000"/>
                        </a:solidFill>
                        <a:effectLst/>
                        <a:latin typeface="Calibri" panose="020F0502020204030204" pitchFamily="34" charset="0"/>
                      </a:endParaRPr>
                    </a:p>
                  </a:txBody>
                  <a:tcPr marL="7400" marR="7400" marT="7400" marB="0" anchor="ctr"/>
                </a:tc>
                <a:tc>
                  <a:txBody>
                    <a:bodyPr/>
                    <a:lstStyle/>
                    <a:p>
                      <a:pPr algn="ctr" fontAlgn="ctr"/>
                      <a:r>
                        <a:rPr lang="pt-BR" sz="1400" u="none" strike="noStrike" dirty="0">
                          <a:effectLst/>
                        </a:rPr>
                        <a:t>%</a:t>
                      </a:r>
                      <a:endParaRPr lang="pt-BR" sz="1400" b="1" i="0"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636293276"/>
                  </a:ext>
                </a:extLst>
              </a:tr>
              <a:tr h="228339">
                <a:tc>
                  <a:txBody>
                    <a:bodyPr/>
                    <a:lstStyle/>
                    <a:p>
                      <a:pPr algn="l" fontAlgn="b"/>
                      <a:r>
                        <a:rPr lang="pt-BR" sz="1400" b="0" i="0" u="none" strike="noStrike" dirty="0">
                          <a:solidFill>
                            <a:srgbClr val="FF0000"/>
                          </a:solidFill>
                          <a:effectLst/>
                          <a:latin typeface="Calibri" panose="020F0502020204030204" pitchFamily="34" charset="0"/>
                        </a:rPr>
                        <a:t>SÃO PAULO</a:t>
                      </a:r>
                    </a:p>
                  </a:txBody>
                  <a:tcPr marL="9525" marR="9525" marT="9525" marB="0" anchor="b"/>
                </a:tc>
                <a:tc>
                  <a:txBody>
                    <a:bodyPr/>
                    <a:lstStyle/>
                    <a:p>
                      <a:pPr algn="ctr" fontAlgn="ctr"/>
                      <a:r>
                        <a:rPr lang="pt-BR" sz="1400" b="0" i="0" u="none" strike="noStrike" dirty="0">
                          <a:solidFill>
                            <a:srgbClr val="FF0000"/>
                          </a:solidFill>
                          <a:effectLst/>
                          <a:latin typeface="Calibri" panose="020F0502020204030204" pitchFamily="34" charset="0"/>
                        </a:rPr>
                        <a:t>874</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34,78</a:t>
                      </a:r>
                    </a:p>
                  </a:txBody>
                  <a:tcPr marL="9525" marR="9525" marT="9525" marB="0" anchor="ctr"/>
                </a:tc>
                <a:extLst>
                  <a:ext uri="{0D108BD9-81ED-4DB2-BD59-A6C34878D82A}">
                    <a16:rowId xmlns:a16="http://schemas.microsoft.com/office/drawing/2014/main" val="659385220"/>
                  </a:ext>
                </a:extLst>
              </a:tr>
              <a:tr h="228339">
                <a:tc>
                  <a:txBody>
                    <a:bodyPr/>
                    <a:lstStyle/>
                    <a:p>
                      <a:pPr algn="l" fontAlgn="b"/>
                      <a:r>
                        <a:rPr lang="pt-BR" sz="1400" b="0" i="0" u="none" strike="noStrike">
                          <a:solidFill>
                            <a:srgbClr val="FF0000"/>
                          </a:solidFill>
                          <a:effectLst/>
                          <a:latin typeface="Calibri" panose="020F0502020204030204" pitchFamily="34" charset="0"/>
                        </a:rPr>
                        <a:t>MINAS GERAIS</a:t>
                      </a:r>
                    </a:p>
                  </a:txBody>
                  <a:tcPr marL="9525" marR="9525" marT="9525" marB="0" anchor="b"/>
                </a:tc>
                <a:tc>
                  <a:txBody>
                    <a:bodyPr/>
                    <a:lstStyle/>
                    <a:p>
                      <a:pPr algn="ctr" fontAlgn="ctr"/>
                      <a:r>
                        <a:rPr lang="pt-BR" sz="1400" b="0" i="0" u="none" strike="noStrike" dirty="0">
                          <a:solidFill>
                            <a:srgbClr val="FF0000"/>
                          </a:solidFill>
                          <a:effectLst/>
                          <a:latin typeface="Calibri" panose="020F0502020204030204" pitchFamily="34" charset="0"/>
                        </a:rPr>
                        <a:t>258</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10,27</a:t>
                      </a:r>
                    </a:p>
                  </a:txBody>
                  <a:tcPr marL="9525" marR="9525" marT="9525" marB="0" anchor="ctr"/>
                </a:tc>
                <a:extLst>
                  <a:ext uri="{0D108BD9-81ED-4DB2-BD59-A6C34878D82A}">
                    <a16:rowId xmlns:a16="http://schemas.microsoft.com/office/drawing/2014/main" val="4159292350"/>
                  </a:ext>
                </a:extLst>
              </a:tr>
              <a:tr h="228339">
                <a:tc>
                  <a:txBody>
                    <a:bodyPr/>
                    <a:lstStyle/>
                    <a:p>
                      <a:pPr algn="l" fontAlgn="b"/>
                      <a:r>
                        <a:rPr lang="pt-BR" sz="1400" b="0" i="0" u="none" strike="noStrike" dirty="0">
                          <a:solidFill>
                            <a:srgbClr val="FF0000"/>
                          </a:solidFill>
                          <a:effectLst/>
                          <a:latin typeface="Calibri" panose="020F0502020204030204" pitchFamily="34" charset="0"/>
                        </a:rPr>
                        <a:t>CEARÁ</a:t>
                      </a:r>
                    </a:p>
                  </a:txBody>
                  <a:tcPr marL="9525" marR="9525" marT="9525" marB="0" anchor="b"/>
                </a:tc>
                <a:tc>
                  <a:txBody>
                    <a:bodyPr/>
                    <a:lstStyle/>
                    <a:p>
                      <a:pPr algn="ctr" fontAlgn="ctr"/>
                      <a:r>
                        <a:rPr lang="pt-BR" sz="1400" b="0" i="0" u="none" strike="noStrike" dirty="0">
                          <a:solidFill>
                            <a:srgbClr val="FF0000"/>
                          </a:solidFill>
                          <a:effectLst/>
                          <a:latin typeface="Calibri" panose="020F0502020204030204" pitchFamily="34" charset="0"/>
                        </a:rPr>
                        <a:t>256</a:t>
                      </a:r>
                    </a:p>
                  </a:txBody>
                  <a:tcPr marL="9525" marR="9525" marT="9525" marB="0" anchor="ctr"/>
                </a:tc>
                <a:tc>
                  <a:txBody>
                    <a:bodyPr/>
                    <a:lstStyle/>
                    <a:p>
                      <a:pPr algn="ctr" fontAlgn="ctr"/>
                      <a:r>
                        <a:rPr lang="pt-BR" sz="1400" b="0" i="0" u="none" strike="noStrike" dirty="0">
                          <a:solidFill>
                            <a:srgbClr val="FF0000"/>
                          </a:solidFill>
                          <a:effectLst/>
                          <a:latin typeface="Calibri" panose="020F0502020204030204" pitchFamily="34" charset="0"/>
                        </a:rPr>
                        <a:t>10,19</a:t>
                      </a:r>
                    </a:p>
                  </a:txBody>
                  <a:tcPr marL="9525" marR="9525" marT="9525" marB="0" anchor="ctr"/>
                </a:tc>
                <a:extLst>
                  <a:ext uri="{0D108BD9-81ED-4DB2-BD59-A6C34878D82A}">
                    <a16:rowId xmlns:a16="http://schemas.microsoft.com/office/drawing/2014/main" val="3450740867"/>
                  </a:ext>
                </a:extLst>
              </a:tr>
              <a:tr h="228339">
                <a:tc>
                  <a:txBody>
                    <a:bodyPr/>
                    <a:lstStyle/>
                    <a:p>
                      <a:pPr algn="l" fontAlgn="b"/>
                      <a:r>
                        <a:rPr lang="pt-BR" sz="1400" b="0" i="0" u="none" strike="noStrike">
                          <a:solidFill>
                            <a:srgbClr val="000000"/>
                          </a:solidFill>
                          <a:effectLst/>
                          <a:latin typeface="Calibri" panose="020F0502020204030204" pitchFamily="34" charset="0"/>
                        </a:rPr>
                        <a:t>RIO DE JANEIRO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156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6,21</a:t>
                      </a:r>
                    </a:p>
                  </a:txBody>
                  <a:tcPr marL="9525" marR="9525" marT="9525" marB="0" anchor="ctr"/>
                </a:tc>
                <a:extLst>
                  <a:ext uri="{0D108BD9-81ED-4DB2-BD59-A6C34878D82A}">
                    <a16:rowId xmlns:a16="http://schemas.microsoft.com/office/drawing/2014/main" val="541397690"/>
                  </a:ext>
                </a:extLst>
              </a:tr>
              <a:tr h="228339">
                <a:tc>
                  <a:txBody>
                    <a:bodyPr/>
                    <a:lstStyle/>
                    <a:p>
                      <a:pPr algn="l" fontAlgn="b"/>
                      <a:r>
                        <a:rPr lang="pt-BR" sz="1400" b="0" i="0" u="none" strike="noStrike" dirty="0">
                          <a:solidFill>
                            <a:srgbClr val="000000"/>
                          </a:solidFill>
                          <a:effectLst/>
                          <a:latin typeface="Calibri" panose="020F0502020204030204" pitchFamily="34" charset="0"/>
                        </a:rPr>
                        <a:t>PARANÁ</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109</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4,34</a:t>
                      </a:r>
                    </a:p>
                  </a:txBody>
                  <a:tcPr marL="9525" marR="9525" marT="9525" marB="0" anchor="ctr"/>
                </a:tc>
                <a:extLst>
                  <a:ext uri="{0D108BD9-81ED-4DB2-BD59-A6C34878D82A}">
                    <a16:rowId xmlns:a16="http://schemas.microsoft.com/office/drawing/2014/main" val="4159024175"/>
                  </a:ext>
                </a:extLst>
              </a:tr>
              <a:tr h="228339">
                <a:tc>
                  <a:txBody>
                    <a:bodyPr/>
                    <a:lstStyle/>
                    <a:p>
                      <a:pPr algn="l" fontAlgn="b"/>
                      <a:r>
                        <a:rPr lang="pt-BR" sz="1400" b="0" i="0" u="none" strike="noStrike">
                          <a:solidFill>
                            <a:srgbClr val="000000"/>
                          </a:solidFill>
                          <a:effectLst/>
                          <a:latin typeface="Calibri" panose="020F0502020204030204" pitchFamily="34" charset="0"/>
                        </a:rPr>
                        <a:t>PERNAMBUCO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101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4,02</a:t>
                      </a:r>
                    </a:p>
                  </a:txBody>
                  <a:tcPr marL="9525" marR="9525" marT="9525" marB="0" anchor="ctr"/>
                </a:tc>
                <a:extLst>
                  <a:ext uri="{0D108BD9-81ED-4DB2-BD59-A6C34878D82A}">
                    <a16:rowId xmlns:a16="http://schemas.microsoft.com/office/drawing/2014/main" val="3108376020"/>
                  </a:ext>
                </a:extLst>
              </a:tr>
              <a:tr h="228339">
                <a:tc>
                  <a:txBody>
                    <a:bodyPr/>
                    <a:lstStyle/>
                    <a:p>
                      <a:pPr algn="l" fontAlgn="b"/>
                      <a:r>
                        <a:rPr lang="pt-BR" sz="1400" b="0" i="0" u="none" strike="noStrike">
                          <a:solidFill>
                            <a:srgbClr val="000000"/>
                          </a:solidFill>
                          <a:effectLst/>
                          <a:latin typeface="Calibri" panose="020F0502020204030204" pitchFamily="34" charset="0"/>
                        </a:rPr>
                        <a:t>SANTA CATARINA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3,54</a:t>
                      </a:r>
                    </a:p>
                  </a:txBody>
                  <a:tcPr marL="9525" marR="9525" marT="9525" marB="0" anchor="ctr"/>
                </a:tc>
                <a:extLst>
                  <a:ext uri="{0D108BD9-81ED-4DB2-BD59-A6C34878D82A}">
                    <a16:rowId xmlns:a16="http://schemas.microsoft.com/office/drawing/2014/main" val="2304717803"/>
                  </a:ext>
                </a:extLst>
              </a:tr>
              <a:tr h="228339">
                <a:tc>
                  <a:txBody>
                    <a:bodyPr/>
                    <a:lstStyle/>
                    <a:p>
                      <a:pPr algn="l" fontAlgn="b"/>
                      <a:r>
                        <a:rPr lang="pt-BR" sz="1400" b="0" i="0" u="none" strike="noStrike">
                          <a:solidFill>
                            <a:srgbClr val="000000"/>
                          </a:solidFill>
                          <a:effectLst/>
                          <a:latin typeface="Calibri" panose="020F0502020204030204" pitchFamily="34" charset="0"/>
                        </a:rPr>
                        <a:t>RIO GRANDE DO SUL</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3,22</a:t>
                      </a:r>
                    </a:p>
                  </a:txBody>
                  <a:tcPr marL="9525" marR="9525" marT="9525" marB="0" anchor="ctr"/>
                </a:tc>
                <a:extLst>
                  <a:ext uri="{0D108BD9-81ED-4DB2-BD59-A6C34878D82A}">
                    <a16:rowId xmlns:a16="http://schemas.microsoft.com/office/drawing/2014/main" val="4152244330"/>
                  </a:ext>
                </a:extLst>
              </a:tr>
              <a:tr h="228339">
                <a:tc>
                  <a:txBody>
                    <a:bodyPr/>
                    <a:lstStyle/>
                    <a:p>
                      <a:pPr algn="l" fontAlgn="b"/>
                      <a:r>
                        <a:rPr lang="pt-BR" sz="1400" b="0" i="0" u="none" strike="noStrike" dirty="0">
                          <a:solidFill>
                            <a:srgbClr val="000000"/>
                          </a:solidFill>
                          <a:effectLst/>
                          <a:latin typeface="Calibri" panose="020F0502020204030204" pitchFamily="34" charset="0"/>
                        </a:rPr>
                        <a:t>BAHIA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3,10</a:t>
                      </a:r>
                    </a:p>
                  </a:txBody>
                  <a:tcPr marL="9525" marR="9525" marT="9525" marB="0" anchor="ctr"/>
                </a:tc>
                <a:extLst>
                  <a:ext uri="{0D108BD9-81ED-4DB2-BD59-A6C34878D82A}">
                    <a16:rowId xmlns:a16="http://schemas.microsoft.com/office/drawing/2014/main" val="3518748022"/>
                  </a:ext>
                </a:extLst>
              </a:tr>
              <a:tr h="228339">
                <a:tc>
                  <a:txBody>
                    <a:bodyPr/>
                    <a:lstStyle/>
                    <a:p>
                      <a:pPr algn="l" fontAlgn="b"/>
                      <a:r>
                        <a:rPr lang="pt-BR" sz="1400" b="0" i="0" u="none" strike="noStrike" dirty="0">
                          <a:solidFill>
                            <a:srgbClr val="000000"/>
                          </a:solidFill>
                          <a:effectLst/>
                          <a:latin typeface="Calibri" panose="020F0502020204030204" pitchFamily="34" charset="0"/>
                        </a:rPr>
                        <a:t>DISTRITO FEDERAL</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2,43</a:t>
                      </a:r>
                    </a:p>
                  </a:txBody>
                  <a:tcPr marL="9525" marR="9525" marT="9525" marB="0" anchor="ctr"/>
                </a:tc>
                <a:extLst>
                  <a:ext uri="{0D108BD9-81ED-4DB2-BD59-A6C34878D82A}">
                    <a16:rowId xmlns:a16="http://schemas.microsoft.com/office/drawing/2014/main" val="2067512356"/>
                  </a:ext>
                </a:extLst>
              </a:tr>
              <a:tr h="228339">
                <a:tc>
                  <a:txBody>
                    <a:bodyPr/>
                    <a:lstStyle/>
                    <a:p>
                      <a:pPr algn="l" fontAlgn="b"/>
                      <a:r>
                        <a:rPr lang="pt-BR" sz="1400" b="0" i="0" u="none" strike="noStrike">
                          <a:solidFill>
                            <a:srgbClr val="000000"/>
                          </a:solidFill>
                          <a:effectLst/>
                          <a:latin typeface="Calibri" panose="020F0502020204030204" pitchFamily="34" charset="0"/>
                        </a:rPr>
                        <a:t>ESPÍRITO SANTO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2,39</a:t>
                      </a:r>
                    </a:p>
                  </a:txBody>
                  <a:tcPr marL="9525" marR="9525" marT="9525" marB="0" anchor="ctr"/>
                </a:tc>
                <a:extLst>
                  <a:ext uri="{0D108BD9-81ED-4DB2-BD59-A6C34878D82A}">
                    <a16:rowId xmlns:a16="http://schemas.microsoft.com/office/drawing/2014/main" val="960842683"/>
                  </a:ext>
                </a:extLst>
              </a:tr>
              <a:tr h="228339">
                <a:tc>
                  <a:txBody>
                    <a:bodyPr/>
                    <a:lstStyle/>
                    <a:p>
                      <a:pPr algn="l" fontAlgn="b"/>
                      <a:r>
                        <a:rPr lang="pt-BR" sz="1400" b="0" i="0" u="none" strike="noStrike" dirty="0">
                          <a:solidFill>
                            <a:srgbClr val="000000"/>
                          </a:solidFill>
                          <a:effectLst/>
                          <a:latin typeface="Calibri" panose="020F0502020204030204" pitchFamily="34" charset="0"/>
                        </a:rPr>
                        <a:t>GOIÁS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2,07</a:t>
                      </a:r>
                    </a:p>
                  </a:txBody>
                  <a:tcPr marL="9525" marR="9525" marT="9525" marB="0" anchor="ctr"/>
                </a:tc>
                <a:extLst>
                  <a:ext uri="{0D108BD9-81ED-4DB2-BD59-A6C34878D82A}">
                    <a16:rowId xmlns:a16="http://schemas.microsoft.com/office/drawing/2014/main" val="3773836320"/>
                  </a:ext>
                </a:extLst>
              </a:tr>
              <a:tr h="228339">
                <a:tc>
                  <a:txBody>
                    <a:bodyPr/>
                    <a:lstStyle/>
                    <a:p>
                      <a:pPr algn="l" fontAlgn="b"/>
                      <a:r>
                        <a:rPr lang="pt-BR" sz="1400" b="0" i="0" u="none" strike="noStrike" dirty="0">
                          <a:solidFill>
                            <a:srgbClr val="000000"/>
                          </a:solidFill>
                          <a:effectLst/>
                          <a:latin typeface="Calibri" panose="020F0502020204030204" pitchFamily="34" charset="0"/>
                        </a:rPr>
                        <a:t>PIAUÍ</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1,79</a:t>
                      </a:r>
                    </a:p>
                  </a:txBody>
                  <a:tcPr marL="9525" marR="9525" marT="9525" marB="0" anchor="ctr"/>
                </a:tc>
                <a:extLst>
                  <a:ext uri="{0D108BD9-81ED-4DB2-BD59-A6C34878D82A}">
                    <a16:rowId xmlns:a16="http://schemas.microsoft.com/office/drawing/2014/main" val="1896497860"/>
                  </a:ext>
                </a:extLst>
              </a:tr>
              <a:tr h="228339">
                <a:tc>
                  <a:txBody>
                    <a:bodyPr/>
                    <a:lstStyle/>
                    <a:p>
                      <a:pPr algn="l" fontAlgn="b"/>
                      <a:r>
                        <a:rPr lang="pt-BR" sz="1400" b="0" i="0" u="none" strike="noStrike" dirty="0">
                          <a:solidFill>
                            <a:srgbClr val="000000"/>
                          </a:solidFill>
                          <a:effectLst/>
                          <a:latin typeface="Calibri" panose="020F0502020204030204" pitchFamily="34" charset="0"/>
                        </a:rPr>
                        <a:t>MARANHÃO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1,75</a:t>
                      </a:r>
                    </a:p>
                  </a:txBody>
                  <a:tcPr marL="9525" marR="9525" marT="9525" marB="0" anchor="ctr"/>
                </a:tc>
                <a:extLst>
                  <a:ext uri="{0D108BD9-81ED-4DB2-BD59-A6C34878D82A}">
                    <a16:rowId xmlns:a16="http://schemas.microsoft.com/office/drawing/2014/main" val="1660365220"/>
                  </a:ext>
                </a:extLst>
              </a:tr>
              <a:tr h="228339">
                <a:tc>
                  <a:txBody>
                    <a:bodyPr/>
                    <a:lstStyle/>
                    <a:p>
                      <a:pPr algn="l" fontAlgn="b"/>
                      <a:r>
                        <a:rPr lang="pt-BR" sz="1400" b="0" i="0" u="none" strike="noStrike" dirty="0">
                          <a:solidFill>
                            <a:srgbClr val="000000"/>
                          </a:solidFill>
                          <a:effectLst/>
                          <a:latin typeface="Calibri" panose="020F0502020204030204" pitchFamily="34" charset="0"/>
                        </a:rPr>
                        <a:t>ALAGOAS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1,31</a:t>
                      </a:r>
                    </a:p>
                  </a:txBody>
                  <a:tcPr marL="9525" marR="9525" marT="9525" marB="0" anchor="ctr"/>
                </a:tc>
                <a:extLst>
                  <a:ext uri="{0D108BD9-81ED-4DB2-BD59-A6C34878D82A}">
                    <a16:rowId xmlns:a16="http://schemas.microsoft.com/office/drawing/2014/main" val="4116303288"/>
                  </a:ext>
                </a:extLst>
              </a:tr>
              <a:tr h="228339">
                <a:tc>
                  <a:txBody>
                    <a:bodyPr/>
                    <a:lstStyle/>
                    <a:p>
                      <a:pPr algn="l" fontAlgn="b"/>
                      <a:r>
                        <a:rPr lang="pt-BR" sz="1400" b="0" i="0" u="none" strike="noStrike" dirty="0">
                          <a:solidFill>
                            <a:srgbClr val="000000"/>
                          </a:solidFill>
                          <a:effectLst/>
                          <a:latin typeface="Calibri" panose="020F0502020204030204" pitchFamily="34" charset="0"/>
                        </a:rPr>
                        <a:t>RIO GRANDE DO NORTE</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1,23</a:t>
                      </a:r>
                    </a:p>
                  </a:txBody>
                  <a:tcPr marL="9525" marR="9525" marT="9525" marB="0" anchor="ctr"/>
                </a:tc>
                <a:extLst>
                  <a:ext uri="{0D108BD9-81ED-4DB2-BD59-A6C34878D82A}">
                    <a16:rowId xmlns:a16="http://schemas.microsoft.com/office/drawing/2014/main" val="4173827144"/>
                  </a:ext>
                </a:extLst>
              </a:tr>
              <a:tr h="228339">
                <a:tc>
                  <a:txBody>
                    <a:bodyPr/>
                    <a:lstStyle/>
                    <a:p>
                      <a:pPr algn="l" fontAlgn="b"/>
                      <a:r>
                        <a:rPr lang="pt-BR" sz="1400" b="0" i="0" u="none" strike="noStrike">
                          <a:solidFill>
                            <a:srgbClr val="000000"/>
                          </a:solidFill>
                          <a:effectLst/>
                          <a:latin typeface="Calibri" panose="020F0502020204030204" pitchFamily="34" charset="0"/>
                        </a:rPr>
                        <a:t>AMAZONAS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3884054053"/>
                  </a:ext>
                </a:extLst>
              </a:tr>
              <a:tr h="228339">
                <a:tc>
                  <a:txBody>
                    <a:bodyPr/>
                    <a:lstStyle/>
                    <a:p>
                      <a:pPr algn="l" fontAlgn="b"/>
                      <a:r>
                        <a:rPr lang="pt-BR" sz="1400" b="0" i="0" u="none" strike="noStrike" dirty="0">
                          <a:solidFill>
                            <a:srgbClr val="000000"/>
                          </a:solidFill>
                          <a:effectLst/>
                          <a:latin typeface="Calibri" panose="020F0502020204030204" pitchFamily="34" charset="0"/>
                        </a:rPr>
                        <a:t>PARAÍBA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2874517311"/>
                  </a:ext>
                </a:extLst>
              </a:tr>
              <a:tr h="228339">
                <a:tc>
                  <a:txBody>
                    <a:bodyPr/>
                    <a:lstStyle/>
                    <a:p>
                      <a:pPr algn="l" fontAlgn="b"/>
                      <a:r>
                        <a:rPr lang="pt-BR" sz="1400" b="0" i="0" u="none" strike="noStrike">
                          <a:solidFill>
                            <a:srgbClr val="000000"/>
                          </a:solidFill>
                          <a:effectLst/>
                          <a:latin typeface="Calibri" panose="020F0502020204030204" pitchFamily="34" charset="0"/>
                        </a:rPr>
                        <a:t>MATO GROSSO</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1683863745"/>
                  </a:ext>
                </a:extLst>
              </a:tr>
              <a:tr h="228339">
                <a:tc>
                  <a:txBody>
                    <a:bodyPr/>
                    <a:lstStyle/>
                    <a:p>
                      <a:pPr algn="l" fontAlgn="b"/>
                      <a:r>
                        <a:rPr lang="pt-BR" sz="1400" b="0" i="0" u="none" strike="noStrike" dirty="0">
                          <a:solidFill>
                            <a:srgbClr val="000000"/>
                          </a:solidFill>
                          <a:effectLst/>
                          <a:latin typeface="Calibri" panose="020F0502020204030204" pitchFamily="34" charset="0"/>
                        </a:rPr>
                        <a:t>MATO GROSSO DO SUL</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3633999768"/>
                  </a:ext>
                </a:extLst>
              </a:tr>
              <a:tr h="228339">
                <a:tc>
                  <a:txBody>
                    <a:bodyPr/>
                    <a:lstStyle/>
                    <a:p>
                      <a:pPr algn="l" fontAlgn="b"/>
                      <a:r>
                        <a:rPr lang="pt-BR" sz="1400" b="0" i="0" u="none" strike="noStrike" dirty="0">
                          <a:solidFill>
                            <a:srgbClr val="000000"/>
                          </a:solidFill>
                          <a:effectLst/>
                          <a:latin typeface="Calibri" panose="020F0502020204030204" pitchFamily="34" charset="0"/>
                        </a:rPr>
                        <a:t>PARÁ</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0,96</a:t>
                      </a:r>
                    </a:p>
                  </a:txBody>
                  <a:tcPr marL="9525" marR="9525" marT="9525" marB="0" anchor="ctr"/>
                </a:tc>
                <a:extLst>
                  <a:ext uri="{0D108BD9-81ED-4DB2-BD59-A6C34878D82A}">
                    <a16:rowId xmlns:a16="http://schemas.microsoft.com/office/drawing/2014/main" val="1800629368"/>
                  </a:ext>
                </a:extLst>
              </a:tr>
              <a:tr h="228339">
                <a:tc>
                  <a:txBody>
                    <a:bodyPr/>
                    <a:lstStyle/>
                    <a:p>
                      <a:pPr algn="l" fontAlgn="b"/>
                      <a:r>
                        <a:rPr lang="pt-BR" sz="1400" b="0" i="0" u="none" strike="noStrike" dirty="0">
                          <a:solidFill>
                            <a:srgbClr val="000000"/>
                          </a:solidFill>
                          <a:effectLst/>
                          <a:latin typeface="Calibri" panose="020F0502020204030204" pitchFamily="34" charset="0"/>
                        </a:rPr>
                        <a:t>SERGIPE</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0,92</a:t>
                      </a:r>
                    </a:p>
                  </a:txBody>
                  <a:tcPr marL="9525" marR="9525" marT="9525" marB="0" anchor="ctr"/>
                </a:tc>
                <a:extLst>
                  <a:ext uri="{0D108BD9-81ED-4DB2-BD59-A6C34878D82A}">
                    <a16:rowId xmlns:a16="http://schemas.microsoft.com/office/drawing/2014/main" val="2974212775"/>
                  </a:ext>
                </a:extLst>
              </a:tr>
              <a:tr h="228339">
                <a:tc>
                  <a:txBody>
                    <a:bodyPr/>
                    <a:lstStyle/>
                    <a:p>
                      <a:pPr algn="l" fontAlgn="b"/>
                      <a:r>
                        <a:rPr lang="pt-BR" sz="1400" b="0" i="0" u="none" strike="noStrike" dirty="0">
                          <a:solidFill>
                            <a:srgbClr val="000000"/>
                          </a:solidFill>
                          <a:effectLst/>
                          <a:latin typeface="Calibri" panose="020F0502020204030204" pitchFamily="34" charset="0"/>
                        </a:rPr>
                        <a:t>RONDÔNIA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0,28</a:t>
                      </a:r>
                    </a:p>
                  </a:txBody>
                  <a:tcPr marL="9525" marR="9525" marT="9525" marB="0" anchor="ctr"/>
                </a:tc>
                <a:extLst>
                  <a:ext uri="{0D108BD9-81ED-4DB2-BD59-A6C34878D82A}">
                    <a16:rowId xmlns:a16="http://schemas.microsoft.com/office/drawing/2014/main" val="3125465827"/>
                  </a:ext>
                </a:extLst>
              </a:tr>
              <a:tr h="228339">
                <a:tc>
                  <a:txBody>
                    <a:bodyPr/>
                    <a:lstStyle/>
                    <a:p>
                      <a:pPr algn="l" fontAlgn="b"/>
                      <a:r>
                        <a:rPr lang="pt-BR" sz="1400" b="0" i="0" u="none" strike="noStrike" dirty="0">
                          <a:solidFill>
                            <a:srgbClr val="000000"/>
                          </a:solidFill>
                          <a:effectLst/>
                          <a:latin typeface="Calibri" panose="020F0502020204030204" pitchFamily="34" charset="0"/>
                        </a:rPr>
                        <a:t>ACRE</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1479154515"/>
                  </a:ext>
                </a:extLst>
              </a:tr>
              <a:tr h="228339">
                <a:tc>
                  <a:txBody>
                    <a:bodyPr/>
                    <a:lstStyle/>
                    <a:p>
                      <a:pPr algn="l" fontAlgn="b"/>
                      <a:r>
                        <a:rPr lang="pt-BR" sz="1400" b="0" i="0" u="none" strike="noStrike" dirty="0">
                          <a:solidFill>
                            <a:srgbClr val="000000"/>
                          </a:solidFill>
                          <a:effectLst/>
                          <a:latin typeface="Calibri" panose="020F0502020204030204" pitchFamily="34" charset="0"/>
                        </a:rPr>
                        <a:t>AMAPÁ</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1364759736"/>
                  </a:ext>
                </a:extLst>
              </a:tr>
              <a:tr h="228339">
                <a:tc>
                  <a:txBody>
                    <a:bodyPr/>
                    <a:lstStyle/>
                    <a:p>
                      <a:pPr algn="l" fontAlgn="b"/>
                      <a:r>
                        <a:rPr lang="pt-BR" sz="1400" b="0" i="0" u="none" strike="noStrike" dirty="0">
                          <a:solidFill>
                            <a:srgbClr val="000000"/>
                          </a:solidFill>
                          <a:effectLst/>
                          <a:latin typeface="Calibri" panose="020F0502020204030204" pitchFamily="34" charset="0"/>
                        </a:rPr>
                        <a:t>TOCANTINS</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628583920"/>
                  </a:ext>
                </a:extLst>
              </a:tr>
              <a:tr h="228339">
                <a:tc>
                  <a:txBody>
                    <a:bodyPr/>
                    <a:lstStyle/>
                    <a:p>
                      <a:pPr algn="l" fontAlgn="b"/>
                      <a:r>
                        <a:rPr lang="pt-BR" sz="1400" b="0" i="0" u="none" strike="noStrike" dirty="0">
                          <a:solidFill>
                            <a:srgbClr val="000000"/>
                          </a:solidFill>
                          <a:effectLst/>
                          <a:latin typeface="Calibri" panose="020F0502020204030204" pitchFamily="34" charset="0"/>
                        </a:rPr>
                        <a:t>RORAIMA</a:t>
                      </a:r>
                    </a:p>
                  </a:txBody>
                  <a:tcPr marL="9525" marR="9525" marT="9525" marB="0" anchor="b"/>
                </a:tc>
                <a:tc>
                  <a:txBody>
                    <a:bodyPr/>
                    <a:lstStyle/>
                    <a:p>
                      <a:pPr algn="ctr" fontAlgn="ctr"/>
                      <a:r>
                        <a:rPr lang="pt-BR"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pt-BR" sz="1400" b="0" i="0" u="none" strike="noStrike" dirty="0">
                          <a:solidFill>
                            <a:srgbClr val="000000"/>
                          </a:solidFill>
                          <a:effectLst/>
                          <a:latin typeface="Calibri" panose="020F0502020204030204" pitchFamily="34" charset="0"/>
                        </a:rPr>
                        <a:t>0,08</a:t>
                      </a:r>
                    </a:p>
                  </a:txBody>
                  <a:tcPr marL="9525" marR="9525" marT="9525" marB="0" anchor="ctr"/>
                </a:tc>
                <a:extLst>
                  <a:ext uri="{0D108BD9-81ED-4DB2-BD59-A6C34878D82A}">
                    <a16:rowId xmlns:a16="http://schemas.microsoft.com/office/drawing/2014/main" val="2291265778"/>
                  </a:ext>
                </a:extLst>
              </a:tr>
            </a:tbl>
          </a:graphicData>
        </a:graphic>
      </p:graphicFrame>
      <p:sp>
        <p:nvSpPr>
          <p:cNvPr id="3" name="CaixaDeTexto 2">
            <a:extLst>
              <a:ext uri="{FF2B5EF4-FFF2-40B4-BE49-F238E27FC236}">
                <a16:creationId xmlns:a16="http://schemas.microsoft.com/office/drawing/2014/main" id="{08117514-6100-4B37-84B2-7EFDBECBBF28}"/>
              </a:ext>
            </a:extLst>
          </p:cNvPr>
          <p:cNvSpPr txBox="1"/>
          <p:nvPr/>
        </p:nvSpPr>
        <p:spPr>
          <a:xfrm>
            <a:off x="1970290" y="0"/>
            <a:ext cx="420308" cy="369332"/>
          </a:xfrm>
          <a:prstGeom prst="rect">
            <a:avLst/>
          </a:prstGeom>
          <a:noFill/>
        </p:spPr>
        <p:txBody>
          <a:bodyPr wrap="none" rtlCol="0">
            <a:spAutoFit/>
          </a:bodyPr>
          <a:lstStyle/>
          <a:p>
            <a:r>
              <a:rPr lang="pt-BR" dirty="0"/>
              <a:t>P1</a:t>
            </a:r>
          </a:p>
        </p:txBody>
      </p:sp>
      <p:sp>
        <p:nvSpPr>
          <p:cNvPr id="11" name="CaixaDeTexto 10">
            <a:extLst>
              <a:ext uri="{FF2B5EF4-FFF2-40B4-BE49-F238E27FC236}">
                <a16:creationId xmlns:a16="http://schemas.microsoft.com/office/drawing/2014/main" id="{4A28779A-FBF1-4BC1-9D93-5DC65B4CDA1D}"/>
              </a:ext>
            </a:extLst>
          </p:cNvPr>
          <p:cNvSpPr txBox="1"/>
          <p:nvPr/>
        </p:nvSpPr>
        <p:spPr>
          <a:xfrm>
            <a:off x="5885846" y="28912"/>
            <a:ext cx="420308" cy="369332"/>
          </a:xfrm>
          <a:prstGeom prst="rect">
            <a:avLst/>
          </a:prstGeom>
          <a:noFill/>
        </p:spPr>
        <p:txBody>
          <a:bodyPr wrap="none" rtlCol="0">
            <a:spAutoFit/>
          </a:bodyPr>
          <a:lstStyle/>
          <a:p>
            <a:r>
              <a:rPr lang="pt-BR" dirty="0"/>
              <a:t>P2</a:t>
            </a:r>
          </a:p>
        </p:txBody>
      </p:sp>
      <p:sp>
        <p:nvSpPr>
          <p:cNvPr id="12" name="CaixaDeTexto 11">
            <a:extLst>
              <a:ext uri="{FF2B5EF4-FFF2-40B4-BE49-F238E27FC236}">
                <a16:creationId xmlns:a16="http://schemas.microsoft.com/office/drawing/2014/main" id="{D475FB9B-D4B6-4807-85E0-9EB71E800E5C}"/>
              </a:ext>
            </a:extLst>
          </p:cNvPr>
          <p:cNvSpPr txBox="1"/>
          <p:nvPr/>
        </p:nvSpPr>
        <p:spPr>
          <a:xfrm>
            <a:off x="9801402" y="52144"/>
            <a:ext cx="420308" cy="369332"/>
          </a:xfrm>
          <a:prstGeom prst="rect">
            <a:avLst/>
          </a:prstGeom>
          <a:noFill/>
        </p:spPr>
        <p:txBody>
          <a:bodyPr wrap="none" rtlCol="0">
            <a:spAutoFit/>
          </a:bodyPr>
          <a:lstStyle/>
          <a:p>
            <a:r>
              <a:rPr lang="pt-BR" dirty="0"/>
              <a:t>P3</a:t>
            </a:r>
          </a:p>
        </p:txBody>
      </p:sp>
    </p:spTree>
    <p:extLst>
      <p:ext uri="{BB962C8B-B14F-4D97-AF65-F5344CB8AC3E}">
        <p14:creationId xmlns:p14="http://schemas.microsoft.com/office/powerpoint/2010/main" val="3274425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4BC244F-2B80-4ECA-907A-8C4FEB299C44}"/>
              </a:ext>
            </a:extLst>
          </p:cNvPr>
          <p:cNvPicPr>
            <a:picLocks noChangeAspect="1"/>
          </p:cNvPicPr>
          <p:nvPr/>
        </p:nvPicPr>
        <p:blipFill>
          <a:blip r:embed="rId2"/>
          <a:stretch>
            <a:fillRect/>
          </a:stretch>
        </p:blipFill>
        <p:spPr>
          <a:xfrm>
            <a:off x="71687" y="2028832"/>
            <a:ext cx="3960000" cy="2800336"/>
          </a:xfrm>
          <a:prstGeom prst="rect">
            <a:avLst/>
          </a:prstGeom>
        </p:spPr>
      </p:pic>
      <p:pic>
        <p:nvPicPr>
          <p:cNvPr id="5" name="Imagem 4">
            <a:extLst>
              <a:ext uri="{FF2B5EF4-FFF2-40B4-BE49-F238E27FC236}">
                <a16:creationId xmlns:a16="http://schemas.microsoft.com/office/drawing/2014/main" id="{013CED01-3663-4768-9240-64D3A9B5538D}"/>
              </a:ext>
            </a:extLst>
          </p:cNvPr>
          <p:cNvPicPr>
            <a:picLocks noChangeAspect="1"/>
          </p:cNvPicPr>
          <p:nvPr/>
        </p:nvPicPr>
        <p:blipFill>
          <a:blip r:embed="rId3"/>
          <a:stretch>
            <a:fillRect/>
          </a:stretch>
        </p:blipFill>
        <p:spPr>
          <a:xfrm>
            <a:off x="4116000" y="2028824"/>
            <a:ext cx="3960000" cy="2800344"/>
          </a:xfrm>
          <a:prstGeom prst="rect">
            <a:avLst/>
          </a:prstGeom>
        </p:spPr>
      </p:pic>
      <p:pic>
        <p:nvPicPr>
          <p:cNvPr id="6" name="Imagem 5">
            <a:extLst>
              <a:ext uri="{FF2B5EF4-FFF2-40B4-BE49-F238E27FC236}">
                <a16:creationId xmlns:a16="http://schemas.microsoft.com/office/drawing/2014/main" id="{288373E6-8136-4923-BC63-EF159DCF9CAB}"/>
              </a:ext>
            </a:extLst>
          </p:cNvPr>
          <p:cNvPicPr>
            <a:picLocks noChangeAspect="1"/>
          </p:cNvPicPr>
          <p:nvPr/>
        </p:nvPicPr>
        <p:blipFill>
          <a:blip r:embed="rId4"/>
          <a:stretch>
            <a:fillRect/>
          </a:stretch>
        </p:blipFill>
        <p:spPr>
          <a:xfrm>
            <a:off x="8160313" y="2034208"/>
            <a:ext cx="3960000" cy="2800337"/>
          </a:xfrm>
          <a:prstGeom prst="rect">
            <a:avLst/>
          </a:prstGeom>
        </p:spPr>
      </p:pic>
      <p:sp>
        <p:nvSpPr>
          <p:cNvPr id="7" name="CaixaDeTexto 6">
            <a:extLst>
              <a:ext uri="{FF2B5EF4-FFF2-40B4-BE49-F238E27FC236}">
                <a16:creationId xmlns:a16="http://schemas.microsoft.com/office/drawing/2014/main" id="{93685383-FD25-42F1-906B-C77B6FB0EA2C}"/>
              </a:ext>
            </a:extLst>
          </p:cNvPr>
          <p:cNvSpPr txBox="1"/>
          <p:nvPr/>
        </p:nvSpPr>
        <p:spPr>
          <a:xfrm>
            <a:off x="890269" y="5085220"/>
            <a:ext cx="2634810" cy="1323439"/>
          </a:xfrm>
          <a:prstGeom prst="rect">
            <a:avLst/>
          </a:prstGeom>
          <a:noFill/>
        </p:spPr>
        <p:txBody>
          <a:bodyPr wrap="square">
            <a:spAutoFit/>
          </a:bodyPr>
          <a:lstStyle/>
          <a:p>
            <a:pPr algn="ctr"/>
            <a:r>
              <a:rPr lang="pt-BR" sz="2000" dirty="0">
                <a:solidFill>
                  <a:srgbClr val="000000"/>
                </a:solidFill>
              </a:rPr>
              <a:t>P1</a:t>
            </a:r>
          </a:p>
          <a:p>
            <a:r>
              <a:rPr lang="pt-BR" sz="2000" dirty="0">
                <a:solidFill>
                  <a:srgbClr val="000000"/>
                </a:solidFill>
              </a:rPr>
              <a:t>Nota m</a:t>
            </a:r>
            <a:r>
              <a:rPr lang="pt-BR" sz="2000" i="0" u="none" strike="noStrike" dirty="0">
                <a:solidFill>
                  <a:srgbClr val="000000"/>
                </a:solidFill>
              </a:rPr>
              <a:t>édia:	11,1</a:t>
            </a:r>
            <a:endParaRPr lang="pt-BR" sz="2000" dirty="0"/>
          </a:p>
          <a:p>
            <a:r>
              <a:rPr lang="pt-BR" sz="2000" dirty="0"/>
              <a:t>Nota modal:	10,4</a:t>
            </a:r>
          </a:p>
          <a:p>
            <a:r>
              <a:rPr lang="pt-BR" sz="2000" dirty="0"/>
              <a:t>Mediana:	11,0</a:t>
            </a:r>
          </a:p>
        </p:txBody>
      </p:sp>
      <p:sp>
        <p:nvSpPr>
          <p:cNvPr id="8" name="CaixaDeTexto 7">
            <a:extLst>
              <a:ext uri="{FF2B5EF4-FFF2-40B4-BE49-F238E27FC236}">
                <a16:creationId xmlns:a16="http://schemas.microsoft.com/office/drawing/2014/main" id="{33FD5192-F7E1-47D0-80E9-6B764385576F}"/>
              </a:ext>
            </a:extLst>
          </p:cNvPr>
          <p:cNvSpPr txBox="1"/>
          <p:nvPr/>
        </p:nvSpPr>
        <p:spPr>
          <a:xfrm>
            <a:off x="4891943" y="5085220"/>
            <a:ext cx="2634810" cy="1323439"/>
          </a:xfrm>
          <a:prstGeom prst="rect">
            <a:avLst/>
          </a:prstGeom>
          <a:noFill/>
        </p:spPr>
        <p:txBody>
          <a:bodyPr wrap="square">
            <a:spAutoFit/>
          </a:bodyPr>
          <a:lstStyle/>
          <a:p>
            <a:pPr algn="ctr"/>
            <a:r>
              <a:rPr lang="pt-BR" sz="2000" dirty="0">
                <a:solidFill>
                  <a:srgbClr val="000000"/>
                </a:solidFill>
              </a:rPr>
              <a:t>P2</a:t>
            </a:r>
          </a:p>
          <a:p>
            <a:r>
              <a:rPr lang="pt-BR" sz="2000" dirty="0">
                <a:solidFill>
                  <a:srgbClr val="000000"/>
                </a:solidFill>
              </a:rPr>
              <a:t>Nota m</a:t>
            </a:r>
            <a:r>
              <a:rPr lang="pt-BR" sz="2000" i="0" u="none" strike="noStrike" dirty="0">
                <a:solidFill>
                  <a:srgbClr val="000000"/>
                </a:solidFill>
              </a:rPr>
              <a:t>édia:	   </a:t>
            </a:r>
            <a:r>
              <a:rPr lang="pt-BR" sz="2000" dirty="0">
                <a:solidFill>
                  <a:srgbClr val="000000"/>
                </a:solidFill>
              </a:rPr>
              <a:t>9</a:t>
            </a:r>
            <a:r>
              <a:rPr lang="pt-BR" sz="2000" i="0" u="none" strike="noStrike" dirty="0">
                <a:solidFill>
                  <a:srgbClr val="000000"/>
                </a:solidFill>
              </a:rPr>
              <a:t>,0</a:t>
            </a:r>
            <a:endParaRPr lang="pt-BR" sz="2000" dirty="0"/>
          </a:p>
          <a:p>
            <a:r>
              <a:rPr lang="pt-BR" sz="2000" dirty="0"/>
              <a:t>Nota modal:	   7,2</a:t>
            </a:r>
          </a:p>
          <a:p>
            <a:r>
              <a:rPr lang="pt-BR" sz="2000" dirty="0"/>
              <a:t>Mediana:	   8,4</a:t>
            </a:r>
          </a:p>
        </p:txBody>
      </p:sp>
      <p:sp>
        <p:nvSpPr>
          <p:cNvPr id="9" name="CaixaDeTexto 8">
            <a:extLst>
              <a:ext uri="{FF2B5EF4-FFF2-40B4-BE49-F238E27FC236}">
                <a16:creationId xmlns:a16="http://schemas.microsoft.com/office/drawing/2014/main" id="{6D0C174F-4AF2-44C0-854D-D754F7787623}"/>
              </a:ext>
            </a:extLst>
          </p:cNvPr>
          <p:cNvSpPr txBox="1"/>
          <p:nvPr/>
        </p:nvSpPr>
        <p:spPr>
          <a:xfrm>
            <a:off x="8893617" y="5085219"/>
            <a:ext cx="2634810" cy="1323439"/>
          </a:xfrm>
          <a:prstGeom prst="rect">
            <a:avLst/>
          </a:prstGeom>
          <a:noFill/>
        </p:spPr>
        <p:txBody>
          <a:bodyPr wrap="square">
            <a:spAutoFit/>
          </a:bodyPr>
          <a:lstStyle/>
          <a:p>
            <a:pPr algn="ctr"/>
            <a:r>
              <a:rPr lang="pt-BR" sz="2000" dirty="0">
                <a:solidFill>
                  <a:srgbClr val="000000"/>
                </a:solidFill>
              </a:rPr>
              <a:t>P3</a:t>
            </a:r>
          </a:p>
          <a:p>
            <a:r>
              <a:rPr lang="pt-BR" sz="2000" dirty="0">
                <a:solidFill>
                  <a:srgbClr val="000000"/>
                </a:solidFill>
              </a:rPr>
              <a:t>Nota m</a:t>
            </a:r>
            <a:r>
              <a:rPr lang="pt-BR" sz="2000" i="0" u="none" strike="noStrike" dirty="0">
                <a:solidFill>
                  <a:srgbClr val="000000"/>
                </a:solidFill>
              </a:rPr>
              <a:t>édia:	   </a:t>
            </a:r>
            <a:r>
              <a:rPr lang="pt-BR" sz="2000" dirty="0">
                <a:solidFill>
                  <a:srgbClr val="000000"/>
                </a:solidFill>
              </a:rPr>
              <a:t>7</a:t>
            </a:r>
            <a:r>
              <a:rPr lang="pt-BR" sz="2000" i="0" u="none" strike="noStrike" dirty="0">
                <a:solidFill>
                  <a:srgbClr val="000000"/>
                </a:solidFill>
              </a:rPr>
              <a:t>,3</a:t>
            </a:r>
            <a:endParaRPr lang="pt-BR" sz="2000" dirty="0"/>
          </a:p>
          <a:p>
            <a:r>
              <a:rPr lang="pt-BR" sz="2000" dirty="0"/>
              <a:t>Nota modal:	   6,1</a:t>
            </a:r>
          </a:p>
          <a:p>
            <a:r>
              <a:rPr lang="pt-BR" sz="2000" dirty="0"/>
              <a:t>Mediana:	   7,0</a:t>
            </a:r>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914BB9A8-8CAC-451B-BF08-FD6471119537}"/>
                  </a:ext>
                </a:extLst>
              </p:cNvPr>
              <p:cNvSpPr txBox="1"/>
              <p:nvPr/>
            </p:nvSpPr>
            <p:spPr>
              <a:xfrm>
                <a:off x="881269" y="753456"/>
                <a:ext cx="10429461" cy="6896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𝑀</m:t>
                      </m:r>
                      <m:r>
                        <a:rPr lang="pt-BR" sz="2000" i="0">
                          <a:latin typeface="Cambria Math" panose="02040503050406030204" pitchFamily="18" charset="0"/>
                        </a:rPr>
                        <m:t>é</m:t>
                      </m:r>
                      <m:r>
                        <a:rPr lang="pt-BR" sz="2000" i="1">
                          <a:latin typeface="Cambria Math" panose="02040503050406030204" pitchFamily="18" charset="0"/>
                        </a:rPr>
                        <m:t>𝑑𝑖𝑎</m:t>
                      </m:r>
                      <m:r>
                        <a:rPr lang="pt-BR" sz="2000" i="0">
                          <a:latin typeface="Cambria Math" panose="02040503050406030204" pitchFamily="18" charset="0"/>
                        </a:rPr>
                        <m:t> </m:t>
                      </m:r>
                      <m:r>
                        <a:rPr lang="pt-BR" sz="2000" b="0" i="1" smtClean="0">
                          <a:latin typeface="Cambria Math" panose="02040503050406030204" pitchFamily="18" charset="0"/>
                        </a:rPr>
                        <m:t>𝐹𝑖𝑛𝑎𝑙</m:t>
                      </m:r>
                      <m:r>
                        <a:rPr lang="pt-BR" sz="2000" b="0" i="1" smtClean="0">
                          <a:latin typeface="Cambria Math" panose="02040503050406030204" pitchFamily="18" charset="0"/>
                        </a:rPr>
                        <m:t> </m:t>
                      </m:r>
                      <m:r>
                        <a:rPr lang="pt-BR" sz="2000" i="1">
                          <a:latin typeface="Cambria Math" panose="02040503050406030204" pitchFamily="18" charset="0"/>
                        </a:rPr>
                        <m:t>𝑑𝑎</m:t>
                      </m:r>
                      <m:r>
                        <a:rPr lang="pt-BR" sz="2000" i="0">
                          <a:latin typeface="Cambria Math" panose="02040503050406030204" pitchFamily="18" charset="0"/>
                        </a:rPr>
                        <m:t> </m:t>
                      </m:r>
                      <m:r>
                        <a:rPr lang="pt-BR" sz="2000" i="1">
                          <a:latin typeface="Cambria Math" panose="02040503050406030204" pitchFamily="18" charset="0"/>
                        </a:rPr>
                        <m:t>𝐹𝑎𝑠𝑒</m:t>
                      </m:r>
                      <m:r>
                        <a:rPr lang="pt-BR" sz="2000" i="0">
                          <a:latin typeface="Cambria Math" panose="02040503050406030204" pitchFamily="18" charset="0"/>
                        </a:rPr>
                        <m:t> </m:t>
                      </m:r>
                      <m:r>
                        <a:rPr lang="pt-BR" sz="2000" i="1">
                          <a:latin typeface="Cambria Math" panose="02040503050406030204" pitchFamily="18" charset="0"/>
                        </a:rPr>
                        <m:t>𝑂𝑛𝑙𝑖𝑛𝑒</m:t>
                      </m:r>
                      <m:r>
                        <a:rPr lang="pt-BR" sz="2000" i="0">
                          <a:latin typeface="Cambria Math" panose="02040503050406030204" pitchFamily="18" charset="0"/>
                        </a:rPr>
                        <m:t> </m:t>
                      </m:r>
                      <m:d>
                        <m:dPr>
                          <m:ctrlPr>
                            <a:rPr lang="pt-BR" sz="2000" i="1">
                              <a:solidFill>
                                <a:srgbClr val="836967"/>
                              </a:solidFill>
                              <a:latin typeface="Cambria Math" panose="02040503050406030204" pitchFamily="18" charset="0"/>
                            </a:rPr>
                          </m:ctrlPr>
                        </m:dPr>
                        <m:e>
                          <m:r>
                            <a:rPr lang="pt-BR" sz="2000" i="1">
                              <a:latin typeface="Cambria Math" panose="02040503050406030204" pitchFamily="18" charset="0"/>
                            </a:rPr>
                            <m:t>𝑀</m:t>
                          </m:r>
                        </m:e>
                      </m:d>
                      <m:r>
                        <a:rPr lang="pt-BR" sz="2000" i="0">
                          <a:latin typeface="Cambria Math" panose="02040503050406030204" pitchFamily="18" charset="0"/>
                        </a:rPr>
                        <m:t>=</m:t>
                      </m:r>
                      <m:f>
                        <m:fPr>
                          <m:ctrlPr>
                            <a:rPr lang="pt-BR" sz="2000" i="1">
                              <a:solidFill>
                                <a:srgbClr val="836967"/>
                              </a:solidFill>
                              <a:latin typeface="Cambria Math" panose="02040503050406030204" pitchFamily="18" charset="0"/>
                            </a:rPr>
                          </m:ctrlPr>
                        </m:fPr>
                        <m:num>
                          <m:d>
                            <m:dPr>
                              <m:ctrlPr>
                                <a:rPr lang="pt-BR" sz="2000" i="1">
                                  <a:solidFill>
                                    <a:srgbClr val="836967"/>
                                  </a:solidFill>
                                  <a:latin typeface="Cambria Math" panose="02040503050406030204" pitchFamily="18" charset="0"/>
                                </a:rPr>
                              </m:ctrlPr>
                            </m:dPr>
                            <m:e>
                              <m:r>
                                <a:rPr lang="pt-BR" sz="2000" i="0">
                                  <a:latin typeface="Cambria Math" panose="02040503050406030204" pitchFamily="18" charset="0"/>
                                </a:rPr>
                                <m:t>1×</m:t>
                              </m:r>
                              <m:r>
                                <a:rPr lang="pt-BR" sz="2000" b="0" i="1" smtClean="0">
                                  <a:latin typeface="Cambria Math" panose="02040503050406030204" pitchFamily="18" charset="0"/>
                                </a:rPr>
                                <m:t>𝑛𝑜𝑡𝑎</m:t>
                              </m:r>
                              <m:r>
                                <a:rPr lang="pt-BR" sz="2000" b="0" i="1" smtClean="0">
                                  <a:latin typeface="Cambria Math" panose="02040503050406030204" pitchFamily="18" charset="0"/>
                                </a:rPr>
                                <m:t> </m:t>
                              </m:r>
                              <m:r>
                                <a:rPr lang="pt-BR" sz="2000" b="0" i="1" smtClean="0">
                                  <a:latin typeface="Cambria Math" panose="02040503050406030204" pitchFamily="18" charset="0"/>
                                </a:rPr>
                                <m:t>𝑑𝑎</m:t>
                              </m:r>
                              <m:r>
                                <a:rPr lang="pt-BR" sz="2000" b="0" i="1" smtClean="0">
                                  <a:latin typeface="Cambria Math" panose="02040503050406030204" pitchFamily="18" charset="0"/>
                                </a:rPr>
                                <m:t> </m:t>
                              </m:r>
                              <m:r>
                                <a:rPr lang="pt-BR" sz="2000" i="1">
                                  <a:latin typeface="Cambria Math" panose="02040503050406030204" pitchFamily="18" charset="0"/>
                                </a:rPr>
                                <m:t>𝑃</m:t>
                              </m:r>
                              <m:r>
                                <a:rPr lang="pt-BR" sz="2000" i="0">
                                  <a:latin typeface="Cambria Math" panose="02040503050406030204" pitchFamily="18" charset="0"/>
                                </a:rPr>
                                <m:t>1</m:t>
                              </m:r>
                            </m:e>
                          </m:d>
                          <m:r>
                            <a:rPr lang="pt-BR" sz="2000" i="0">
                              <a:latin typeface="Cambria Math" panose="02040503050406030204" pitchFamily="18" charset="0"/>
                            </a:rPr>
                            <m:t>+</m:t>
                          </m:r>
                          <m:d>
                            <m:dPr>
                              <m:ctrlPr>
                                <a:rPr lang="pt-BR" sz="2000" i="1">
                                  <a:solidFill>
                                    <a:srgbClr val="836967"/>
                                  </a:solidFill>
                                  <a:latin typeface="Cambria Math" panose="02040503050406030204" pitchFamily="18" charset="0"/>
                                </a:rPr>
                              </m:ctrlPr>
                            </m:dPr>
                            <m:e>
                              <m:r>
                                <a:rPr lang="pt-BR" sz="2000" i="0">
                                  <a:latin typeface="Cambria Math" panose="02040503050406030204" pitchFamily="18" charset="0"/>
                                </a:rPr>
                                <m:t>2×</m:t>
                              </m:r>
                              <m:r>
                                <a:rPr lang="pt-BR" sz="2000" b="0" i="1" smtClean="0">
                                  <a:latin typeface="Cambria Math" panose="02040503050406030204" pitchFamily="18" charset="0"/>
                                </a:rPr>
                                <m:t>𝑛𝑜𝑡𝑎</m:t>
                              </m:r>
                              <m:r>
                                <a:rPr lang="pt-BR" sz="2000" b="0" i="1" smtClean="0">
                                  <a:latin typeface="Cambria Math" panose="02040503050406030204" pitchFamily="18" charset="0"/>
                                </a:rPr>
                                <m:t> </m:t>
                              </m:r>
                              <m:r>
                                <a:rPr lang="pt-BR" sz="2000" b="0" i="1" smtClean="0">
                                  <a:latin typeface="Cambria Math" panose="02040503050406030204" pitchFamily="18" charset="0"/>
                                </a:rPr>
                                <m:t>𝑑𝑎</m:t>
                              </m:r>
                              <m:r>
                                <a:rPr lang="pt-BR" sz="2000" b="0" i="1" smtClean="0">
                                  <a:latin typeface="Cambria Math" panose="02040503050406030204" pitchFamily="18" charset="0"/>
                                </a:rPr>
                                <m:t> </m:t>
                              </m:r>
                              <m:r>
                                <a:rPr lang="pt-BR" sz="2000" i="1">
                                  <a:latin typeface="Cambria Math" panose="02040503050406030204" pitchFamily="18" charset="0"/>
                                </a:rPr>
                                <m:t>𝑃</m:t>
                              </m:r>
                              <m:r>
                                <a:rPr lang="pt-BR" sz="2000" i="0">
                                  <a:latin typeface="Cambria Math" panose="02040503050406030204" pitchFamily="18" charset="0"/>
                                </a:rPr>
                                <m:t>2</m:t>
                              </m:r>
                            </m:e>
                          </m:d>
                          <m:r>
                            <a:rPr lang="pt-BR" sz="2000" i="0">
                              <a:latin typeface="Cambria Math" panose="02040503050406030204" pitchFamily="18" charset="0"/>
                            </a:rPr>
                            <m:t>+</m:t>
                          </m:r>
                          <m:d>
                            <m:dPr>
                              <m:ctrlPr>
                                <a:rPr lang="pt-BR" sz="2000" i="1">
                                  <a:solidFill>
                                    <a:srgbClr val="836967"/>
                                  </a:solidFill>
                                  <a:latin typeface="Cambria Math" panose="02040503050406030204" pitchFamily="18" charset="0"/>
                                </a:rPr>
                              </m:ctrlPr>
                            </m:dPr>
                            <m:e>
                              <m:r>
                                <a:rPr lang="pt-BR" sz="2000" i="0">
                                  <a:latin typeface="Cambria Math" panose="02040503050406030204" pitchFamily="18" charset="0"/>
                                </a:rPr>
                                <m:t>3×</m:t>
                              </m:r>
                              <m:r>
                                <a:rPr lang="pt-BR" sz="2000" b="0" i="1" smtClean="0">
                                  <a:latin typeface="Cambria Math" panose="02040503050406030204" pitchFamily="18" charset="0"/>
                                </a:rPr>
                                <m:t>𝑛𝑜𝑡𝑎</m:t>
                              </m:r>
                              <m:r>
                                <a:rPr lang="pt-BR" sz="2000" b="0" i="1" smtClean="0">
                                  <a:latin typeface="Cambria Math" panose="02040503050406030204" pitchFamily="18" charset="0"/>
                                </a:rPr>
                                <m:t> </m:t>
                              </m:r>
                              <m:r>
                                <a:rPr lang="pt-BR" sz="2000" b="0" i="1" smtClean="0">
                                  <a:latin typeface="Cambria Math" panose="02040503050406030204" pitchFamily="18" charset="0"/>
                                </a:rPr>
                                <m:t>𝑑𝑎</m:t>
                              </m:r>
                              <m:r>
                                <a:rPr lang="pt-BR" sz="2000" b="0" i="1" smtClean="0">
                                  <a:latin typeface="Cambria Math" panose="02040503050406030204" pitchFamily="18" charset="0"/>
                                </a:rPr>
                                <m:t> </m:t>
                              </m:r>
                              <m:r>
                                <a:rPr lang="pt-BR" sz="2000" i="1">
                                  <a:latin typeface="Cambria Math" panose="02040503050406030204" pitchFamily="18" charset="0"/>
                                </a:rPr>
                                <m:t>𝑃</m:t>
                              </m:r>
                              <m:r>
                                <a:rPr lang="pt-BR" sz="2000" i="0">
                                  <a:latin typeface="Cambria Math" panose="02040503050406030204" pitchFamily="18" charset="0"/>
                                </a:rPr>
                                <m:t>3</m:t>
                              </m:r>
                            </m:e>
                          </m:d>
                        </m:num>
                        <m:den>
                          <m:r>
                            <a:rPr lang="pt-BR" sz="2000" i="0">
                              <a:latin typeface="Cambria Math" panose="02040503050406030204" pitchFamily="18" charset="0"/>
                            </a:rPr>
                            <m:t>6</m:t>
                          </m:r>
                        </m:den>
                      </m:f>
                    </m:oMath>
                  </m:oMathPara>
                </a14:m>
                <a:endParaRPr lang="pt-BR" sz="2000" dirty="0"/>
              </a:p>
            </p:txBody>
          </p:sp>
        </mc:Choice>
        <mc:Fallback xmlns="">
          <p:sp>
            <p:nvSpPr>
              <p:cNvPr id="11" name="CaixaDeTexto 10">
                <a:extLst>
                  <a:ext uri="{FF2B5EF4-FFF2-40B4-BE49-F238E27FC236}">
                    <a16:creationId xmlns:a16="http://schemas.microsoft.com/office/drawing/2014/main" id="{914BB9A8-8CAC-451B-BF08-FD6471119537}"/>
                  </a:ext>
                </a:extLst>
              </p:cNvPr>
              <p:cNvSpPr txBox="1">
                <a:spLocks noRot="1" noChangeAspect="1" noMove="1" noResize="1" noEditPoints="1" noAdjustHandles="1" noChangeArrowheads="1" noChangeShapeType="1" noTextEdit="1"/>
              </p:cNvSpPr>
              <p:nvPr/>
            </p:nvSpPr>
            <p:spPr>
              <a:xfrm>
                <a:off x="881269" y="753456"/>
                <a:ext cx="10429461" cy="689676"/>
              </a:xfrm>
              <a:prstGeom prst="rect">
                <a:avLst/>
              </a:prstGeom>
              <a:blipFill>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33569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42683" y="121798"/>
            <a:ext cx="9144000" cy="60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Assinale F (Falso) ou V (Verdadeiro) na frente de cada afirmação na qual comparamos as Anãs Brancas em relação às estrelas da Sequência Principal.</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aixaDeTexto 20">
            <a:extLst>
              <a:ext uri="{FF2B5EF4-FFF2-40B4-BE49-F238E27FC236}">
                <a16:creationId xmlns:a16="http://schemas.microsoft.com/office/drawing/2014/main" id="{6948B3C6-ECFB-40CD-B534-883622C4F694}"/>
              </a:ext>
            </a:extLst>
          </p:cNvPr>
          <p:cNvSpPr txBox="1"/>
          <p:nvPr/>
        </p:nvSpPr>
        <p:spPr>
          <a:xfrm>
            <a:off x="171258" y="5193919"/>
            <a:ext cx="7877175" cy="34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Estrelas da Sequência Principal não transformam hidrogênio em hélio.</a:t>
            </a:r>
          </a:p>
        </p:txBody>
      </p:sp>
      <p:sp>
        <p:nvSpPr>
          <p:cNvPr id="23" name="CaixaDeTexto 22">
            <a:extLst>
              <a:ext uri="{FF2B5EF4-FFF2-40B4-BE49-F238E27FC236}">
                <a16:creationId xmlns:a16="http://schemas.microsoft.com/office/drawing/2014/main" id="{0688F6EA-0B81-4FF7-B677-9E30D4549F59}"/>
              </a:ext>
            </a:extLst>
          </p:cNvPr>
          <p:cNvSpPr txBox="1"/>
          <p:nvPr/>
        </p:nvSpPr>
        <p:spPr>
          <a:xfrm>
            <a:off x="171258" y="831399"/>
            <a:ext cx="6096000" cy="34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Anãs Brancas são mais evoluídas. </a:t>
            </a:r>
          </a:p>
        </p:txBody>
      </p:sp>
      <p:sp>
        <p:nvSpPr>
          <p:cNvPr id="25" name="CaixaDeTexto 24">
            <a:extLst>
              <a:ext uri="{FF2B5EF4-FFF2-40B4-BE49-F238E27FC236}">
                <a16:creationId xmlns:a16="http://schemas.microsoft.com/office/drawing/2014/main" id="{649B285C-F045-422A-8C78-A3E3BB97D6CA}"/>
              </a:ext>
            </a:extLst>
          </p:cNvPr>
          <p:cNvSpPr txBox="1"/>
          <p:nvPr/>
        </p:nvSpPr>
        <p:spPr>
          <a:xfrm>
            <a:off x="171258" y="1922029"/>
            <a:ext cx="6096000" cy="34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Anãs Brancas são sempre mais densas.</a:t>
            </a:r>
          </a:p>
        </p:txBody>
      </p:sp>
      <p:sp>
        <p:nvSpPr>
          <p:cNvPr id="27" name="CaixaDeTexto 26">
            <a:extLst>
              <a:ext uri="{FF2B5EF4-FFF2-40B4-BE49-F238E27FC236}">
                <a16:creationId xmlns:a16="http://schemas.microsoft.com/office/drawing/2014/main" id="{127936BB-A098-4F67-8D8B-2B8B3BDC2A7B}"/>
              </a:ext>
            </a:extLst>
          </p:cNvPr>
          <p:cNvSpPr txBox="1"/>
          <p:nvPr/>
        </p:nvSpPr>
        <p:spPr>
          <a:xfrm>
            <a:off x="171258" y="3012659"/>
            <a:ext cx="6096000" cy="34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Anãs Brancas não fazem fusão em seus núcleos.</a:t>
            </a:r>
          </a:p>
        </p:txBody>
      </p:sp>
      <p:sp>
        <p:nvSpPr>
          <p:cNvPr id="33" name="CaixaDeTexto 32">
            <a:extLst>
              <a:ext uri="{FF2B5EF4-FFF2-40B4-BE49-F238E27FC236}">
                <a16:creationId xmlns:a16="http://schemas.microsoft.com/office/drawing/2014/main" id="{6B7A0F35-090A-4167-880D-BC1BE8CF948A}"/>
              </a:ext>
            </a:extLst>
          </p:cNvPr>
          <p:cNvSpPr txBox="1"/>
          <p:nvPr/>
        </p:nvSpPr>
        <p:spPr>
          <a:xfrm>
            <a:off x="171258" y="4103289"/>
            <a:ext cx="6096000" cy="34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    ) Anãs Brancas têm maior luminosidade.</a:t>
            </a:r>
          </a:p>
        </p:txBody>
      </p:sp>
      <p:sp>
        <p:nvSpPr>
          <p:cNvPr id="34" name="CaixaDeTexto 33">
            <a:extLst>
              <a:ext uri="{FF2B5EF4-FFF2-40B4-BE49-F238E27FC236}">
                <a16:creationId xmlns:a16="http://schemas.microsoft.com/office/drawing/2014/main" id="{C1281923-9DE1-4F46-87CD-F777C7CEBB56}"/>
              </a:ext>
            </a:extLst>
          </p:cNvPr>
          <p:cNvSpPr txBox="1"/>
          <p:nvPr/>
        </p:nvSpPr>
        <p:spPr>
          <a:xfrm>
            <a:off x="266502" y="5206752"/>
            <a:ext cx="295275" cy="369332"/>
          </a:xfrm>
          <a:prstGeom prst="rect">
            <a:avLst/>
          </a:prstGeom>
          <a:noFill/>
        </p:spPr>
        <p:txBody>
          <a:bodyPr wrap="square">
            <a:spAutoFit/>
          </a:bodyPr>
          <a:lstStyle/>
          <a:p>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pt-B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pt-BR" dirty="0"/>
          </a:p>
        </p:txBody>
      </p:sp>
      <p:sp>
        <p:nvSpPr>
          <p:cNvPr id="35" name="CaixaDeTexto 34">
            <a:extLst>
              <a:ext uri="{FF2B5EF4-FFF2-40B4-BE49-F238E27FC236}">
                <a16:creationId xmlns:a16="http://schemas.microsoft.com/office/drawing/2014/main" id="{EFDBF3D4-9947-416D-B9E2-E2BA9C748280}"/>
              </a:ext>
            </a:extLst>
          </p:cNvPr>
          <p:cNvSpPr txBox="1"/>
          <p:nvPr/>
        </p:nvSpPr>
        <p:spPr>
          <a:xfrm>
            <a:off x="171258" y="1244979"/>
            <a:ext cx="9144000" cy="607539"/>
          </a:xfrm>
          <a:prstGeom prst="rect">
            <a:avLst/>
          </a:prstGeom>
          <a:noFill/>
        </p:spPr>
        <p:txBody>
          <a:bodyPr wrap="square">
            <a:spAutoFit/>
          </a:bodyPr>
          <a:lstStyle/>
          <a:p>
            <a:pPr algn="just">
              <a:lnSpc>
                <a:spcPct val="107000"/>
              </a:lnSpc>
              <a:spcAft>
                <a:spcPts val="800"/>
              </a:spcAft>
            </a:pPr>
            <a:r>
              <a:rPr lang="pt-BR"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afirmação “Anãs Brancas são mais evoluídas.” é VERDADEIRA, pois sabemos que elas estão no estágio final da sua evolução.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CaixaDeTexto 35">
            <a:extLst>
              <a:ext uri="{FF2B5EF4-FFF2-40B4-BE49-F238E27FC236}">
                <a16:creationId xmlns:a16="http://schemas.microsoft.com/office/drawing/2014/main" id="{A92FE5A4-B3EE-48BD-AB0C-86A092AEF994}"/>
              </a:ext>
            </a:extLst>
          </p:cNvPr>
          <p:cNvSpPr txBox="1"/>
          <p:nvPr/>
        </p:nvSpPr>
        <p:spPr>
          <a:xfrm>
            <a:off x="266503" y="4115104"/>
            <a:ext cx="295275" cy="369332"/>
          </a:xfrm>
          <a:prstGeom prst="rect">
            <a:avLst/>
          </a:prstGeom>
          <a:noFill/>
        </p:spPr>
        <p:txBody>
          <a:bodyPr wrap="square">
            <a:spAutoFit/>
          </a:bodyPr>
          <a:lstStyle/>
          <a:p>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pt-B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pt-BR" dirty="0"/>
          </a:p>
        </p:txBody>
      </p:sp>
      <p:sp>
        <p:nvSpPr>
          <p:cNvPr id="37" name="CaixaDeTexto 36">
            <a:extLst>
              <a:ext uri="{FF2B5EF4-FFF2-40B4-BE49-F238E27FC236}">
                <a16:creationId xmlns:a16="http://schemas.microsoft.com/office/drawing/2014/main" id="{8A994054-152C-4B25-AB97-03BC7153D35B}"/>
              </a:ext>
            </a:extLst>
          </p:cNvPr>
          <p:cNvSpPr txBox="1"/>
          <p:nvPr/>
        </p:nvSpPr>
        <p:spPr>
          <a:xfrm>
            <a:off x="285554" y="1935415"/>
            <a:ext cx="295275" cy="369332"/>
          </a:xfrm>
          <a:prstGeom prst="rect">
            <a:avLst/>
          </a:prstGeom>
          <a:noFill/>
        </p:spPr>
        <p:txBody>
          <a:bodyPr wrap="square">
            <a:spAutoFit/>
          </a:bodyPr>
          <a:lstStyle/>
          <a:p>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 </a:t>
            </a:r>
            <a:endParaRPr lang="pt-BR" dirty="0">
              <a:solidFill>
                <a:srgbClr val="FF0000"/>
              </a:solidFill>
            </a:endParaRPr>
          </a:p>
        </p:txBody>
      </p:sp>
      <p:sp>
        <p:nvSpPr>
          <p:cNvPr id="38" name="CaixaDeTexto 37">
            <a:extLst>
              <a:ext uri="{FF2B5EF4-FFF2-40B4-BE49-F238E27FC236}">
                <a16:creationId xmlns:a16="http://schemas.microsoft.com/office/drawing/2014/main" id="{7A82FE46-79AE-447F-BC51-2E83889D39FA}"/>
              </a:ext>
            </a:extLst>
          </p:cNvPr>
          <p:cNvSpPr txBox="1"/>
          <p:nvPr/>
        </p:nvSpPr>
        <p:spPr>
          <a:xfrm>
            <a:off x="171258" y="2335609"/>
            <a:ext cx="8658226" cy="607539"/>
          </a:xfrm>
          <a:prstGeom prst="rect">
            <a:avLst/>
          </a:prstGeom>
          <a:noFill/>
        </p:spPr>
        <p:txBody>
          <a:bodyPr wrap="square">
            <a:spAutoFit/>
          </a:bodyPr>
          <a:lstStyle>
            <a:defPPr>
              <a:defRPr lang="pt-BR"/>
            </a:defPPr>
            <a:lvl1pPr algn="just">
              <a:lnSpc>
                <a:spcPct val="107000"/>
              </a:lnSpc>
              <a:spcAft>
                <a:spcPts val="800"/>
              </a:spcAft>
              <a:defRPr sz="1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A Afirmação “Anãs Brancas são sempre mais densas.” é VERDADEIRA, pois as Anãs Brancas são núcleos estelares compactados, mantidos pela pressão de degenerescência dos elétrons.</a:t>
            </a:r>
          </a:p>
        </p:txBody>
      </p:sp>
      <p:sp>
        <p:nvSpPr>
          <p:cNvPr id="39" name="CaixaDeTexto 38">
            <a:extLst>
              <a:ext uri="{FF2B5EF4-FFF2-40B4-BE49-F238E27FC236}">
                <a16:creationId xmlns:a16="http://schemas.microsoft.com/office/drawing/2014/main" id="{55AD7E3B-594E-418A-AD93-A4E40F5E20B0}"/>
              </a:ext>
            </a:extLst>
          </p:cNvPr>
          <p:cNvSpPr txBox="1"/>
          <p:nvPr/>
        </p:nvSpPr>
        <p:spPr>
          <a:xfrm>
            <a:off x="171258" y="3426239"/>
            <a:ext cx="11515917" cy="607539"/>
          </a:xfrm>
          <a:prstGeom prst="rect">
            <a:avLst/>
          </a:prstGeom>
          <a:noFill/>
        </p:spPr>
        <p:txBody>
          <a:bodyPr wrap="square">
            <a:spAutoFit/>
          </a:bodyPr>
          <a:lstStyle>
            <a:defPPr>
              <a:defRPr lang="pt-BR"/>
            </a:defPPr>
            <a:lvl1pPr algn="just">
              <a:lnSpc>
                <a:spcPct val="107000"/>
              </a:lnSpc>
              <a:spcAft>
                <a:spcPts val="800"/>
              </a:spcAft>
              <a:defRPr sz="1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A Afirmação “Anãs Brancas não fazem fusão em seus núcleos.” é VERDADEIRA, pois é justamente porque não produzem mais energia por fusão que a força da gravidade “vence” compactando o núcleo da estrela.</a:t>
            </a:r>
          </a:p>
        </p:txBody>
      </p:sp>
      <p:sp>
        <p:nvSpPr>
          <p:cNvPr id="41" name="CaixaDeTexto 40">
            <a:extLst>
              <a:ext uri="{FF2B5EF4-FFF2-40B4-BE49-F238E27FC236}">
                <a16:creationId xmlns:a16="http://schemas.microsoft.com/office/drawing/2014/main" id="{17787574-2FF2-4DBE-89CD-7C4D1E995D0A}"/>
              </a:ext>
            </a:extLst>
          </p:cNvPr>
          <p:cNvSpPr txBox="1"/>
          <p:nvPr/>
        </p:nvSpPr>
        <p:spPr>
          <a:xfrm>
            <a:off x="171257" y="4516869"/>
            <a:ext cx="11515917" cy="607539"/>
          </a:xfrm>
          <a:prstGeom prst="rect">
            <a:avLst/>
          </a:prstGeom>
          <a:noFill/>
        </p:spPr>
        <p:txBody>
          <a:bodyPr wrap="square">
            <a:spAutoFit/>
          </a:bodyPr>
          <a:lstStyle>
            <a:defPPr>
              <a:defRPr lang="pt-BR"/>
            </a:defPPr>
            <a:lvl1pPr algn="just">
              <a:lnSpc>
                <a:spcPct val="107000"/>
              </a:lnSpc>
              <a:spcAft>
                <a:spcPts val="800"/>
              </a:spcAft>
              <a:defRPr sz="1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A Afirmação “Anãs Brancas têm maior luminosidade.” é FALSA, pois a luminosidade é proporcional ao produto R</a:t>
            </a:r>
            <a:r>
              <a:rPr lang="pt-BR" baseline="30000" dirty="0"/>
              <a:t>2</a:t>
            </a:r>
            <a:r>
              <a:rPr lang="pt-BR" dirty="0"/>
              <a:t>T</a:t>
            </a:r>
            <a:r>
              <a:rPr lang="pt-BR" baseline="30000" dirty="0"/>
              <a:t>4</a:t>
            </a:r>
            <a:r>
              <a:rPr lang="pt-BR" dirty="0"/>
              <a:t> o qual é sempre menor no caso das Anãs Brancas.</a:t>
            </a:r>
          </a:p>
        </p:txBody>
      </p:sp>
      <p:sp>
        <p:nvSpPr>
          <p:cNvPr id="43" name="CaixaDeTexto 42">
            <a:extLst>
              <a:ext uri="{FF2B5EF4-FFF2-40B4-BE49-F238E27FC236}">
                <a16:creationId xmlns:a16="http://schemas.microsoft.com/office/drawing/2014/main" id="{DBD084B6-69B4-463E-821D-6A284897C62D}"/>
              </a:ext>
            </a:extLst>
          </p:cNvPr>
          <p:cNvSpPr txBox="1"/>
          <p:nvPr/>
        </p:nvSpPr>
        <p:spPr>
          <a:xfrm>
            <a:off x="171258" y="5607501"/>
            <a:ext cx="11515916" cy="607539"/>
          </a:xfrm>
          <a:prstGeom prst="rect">
            <a:avLst/>
          </a:prstGeom>
          <a:noFill/>
        </p:spPr>
        <p:txBody>
          <a:bodyPr wrap="square">
            <a:spAutoFit/>
          </a:bodyPr>
          <a:lstStyle>
            <a:defPPr>
              <a:defRPr lang="pt-BR"/>
            </a:defPPr>
            <a:lvl1pPr algn="just">
              <a:lnSpc>
                <a:spcPct val="107000"/>
              </a:lnSpc>
              <a:spcAft>
                <a:spcPts val="800"/>
              </a:spcAft>
              <a:defRPr sz="1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A Afirmação “Estrelas da Sequência Principal não transformam hidrogênio em hélio.” é FALSA, pois a condição para a estrela estar na Sequência Principal é ela fazer fusão de Hidrogênio em Hélio.</a:t>
            </a:r>
          </a:p>
        </p:txBody>
      </p:sp>
      <p:sp>
        <p:nvSpPr>
          <p:cNvPr id="44" name="CaixaDeTexto 43">
            <a:extLst>
              <a:ext uri="{FF2B5EF4-FFF2-40B4-BE49-F238E27FC236}">
                <a16:creationId xmlns:a16="http://schemas.microsoft.com/office/drawing/2014/main" id="{3729BFA3-C7B6-4504-A15E-DC84B64A3D79}"/>
              </a:ext>
            </a:extLst>
          </p:cNvPr>
          <p:cNvSpPr txBox="1"/>
          <p:nvPr/>
        </p:nvSpPr>
        <p:spPr>
          <a:xfrm>
            <a:off x="285554" y="840891"/>
            <a:ext cx="295275" cy="369332"/>
          </a:xfrm>
          <a:prstGeom prst="rect">
            <a:avLst/>
          </a:prstGeom>
          <a:noFill/>
        </p:spPr>
        <p:txBody>
          <a:bodyPr wrap="square">
            <a:spAutoFit/>
          </a:bodyPr>
          <a:lstStyle/>
          <a:p>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 </a:t>
            </a:r>
            <a:endParaRPr lang="pt-BR" dirty="0">
              <a:solidFill>
                <a:srgbClr val="FF0000"/>
              </a:solidFill>
            </a:endParaRPr>
          </a:p>
        </p:txBody>
      </p:sp>
      <p:sp>
        <p:nvSpPr>
          <p:cNvPr id="45" name="CaixaDeTexto 44">
            <a:extLst>
              <a:ext uri="{FF2B5EF4-FFF2-40B4-BE49-F238E27FC236}">
                <a16:creationId xmlns:a16="http://schemas.microsoft.com/office/drawing/2014/main" id="{FAD6F46B-36BF-4601-861A-4D655B7BAC91}"/>
              </a:ext>
            </a:extLst>
          </p:cNvPr>
          <p:cNvSpPr txBox="1"/>
          <p:nvPr/>
        </p:nvSpPr>
        <p:spPr>
          <a:xfrm>
            <a:off x="285554" y="3044275"/>
            <a:ext cx="295275" cy="369332"/>
          </a:xfrm>
          <a:prstGeom prst="rect">
            <a:avLst/>
          </a:prstGeom>
          <a:noFill/>
        </p:spPr>
        <p:txBody>
          <a:bodyPr wrap="square">
            <a:spAutoFit/>
          </a:bodyPr>
          <a:lstStyle/>
          <a:p>
            <a:r>
              <a:rPr lang="pt-B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 </a:t>
            </a:r>
            <a:endParaRPr lang="pt-BR" dirty="0">
              <a:solidFill>
                <a:srgbClr val="FF0000"/>
              </a:solidFill>
            </a:endParaRPr>
          </a:p>
        </p:txBody>
      </p:sp>
    </p:spTree>
    <p:extLst>
      <p:ext uri="{BB962C8B-B14F-4D97-AF65-F5344CB8AC3E}">
        <p14:creationId xmlns:p14="http://schemas.microsoft.com/office/powerpoint/2010/main" val="273875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1"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8684" y="122089"/>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pt-BR" sz="1400" dirty="0">
                <a:latin typeface="+mn-lt"/>
              </a:rPr>
              <a:t>4) Os anéis de Saturno são as características mais proeminente e reconhecível deste planeta. Em 1675 Jean Dominique Cassini (1625-1712) descobriu que havia um vazio no anel como um todo. Esse vazio ficou conhecido como Divisão de Cassini, sendo a maior divisão dos anéis. </a:t>
            </a:r>
          </a:p>
          <a:p>
            <a:pPr algn="just"/>
            <a:r>
              <a:rPr lang="pt-BR" sz="1400" dirty="0">
                <a:latin typeface="+mn-lt"/>
              </a:rPr>
              <a:t>A imagem a seguir mostra a localização da Divisão de Cassini e traz um detalhe da região, obtida pela sonda Cassini-Huygens, em novembro de 2008, mostrando que ela não é completamente vazia. As distâncias das bordas interna e externa da divisão de Cassini ao centro de Saturno também estão assinaladas na imagem.</a:t>
            </a:r>
          </a:p>
        </p:txBody>
      </p:sp>
      <p:pic>
        <p:nvPicPr>
          <p:cNvPr id="26" name="Imagem 25">
            <a:extLst>
              <a:ext uri="{FF2B5EF4-FFF2-40B4-BE49-F238E27FC236}">
                <a16:creationId xmlns:a16="http://schemas.microsoft.com/office/drawing/2014/main" id="{6F5F758A-FF7B-4433-B481-DB5E73157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42" y="1897609"/>
            <a:ext cx="5039995" cy="2289810"/>
          </a:xfrm>
          <a:prstGeom prst="rect">
            <a:avLst/>
          </a:prstGeom>
        </p:spPr>
      </p:pic>
      <p:sp>
        <p:nvSpPr>
          <p:cNvPr id="28" name="CaixaDeTexto 27">
            <a:extLst>
              <a:ext uri="{FF2B5EF4-FFF2-40B4-BE49-F238E27FC236}">
                <a16:creationId xmlns:a16="http://schemas.microsoft.com/office/drawing/2014/main" id="{D274909E-7A64-4552-8F7C-D49D105F92B0}"/>
              </a:ext>
            </a:extLst>
          </p:cNvPr>
          <p:cNvSpPr txBox="1"/>
          <p:nvPr/>
        </p:nvSpPr>
        <p:spPr>
          <a:xfrm>
            <a:off x="128685" y="1507084"/>
            <a:ext cx="6757890" cy="1668534"/>
          </a:xfrm>
          <a:prstGeom prst="rect">
            <a:avLst/>
          </a:prstGeom>
          <a:noFill/>
        </p:spPr>
        <p:txBody>
          <a:bodyPr wrap="square">
            <a:spAutoFit/>
          </a:body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Assinale a opção que traz o diâmetro mínimo que um telescópio deve ter para poder resolver a Divisão da Cassini nos anéis de Saturno durante sua oposição. Despreze qualquer efeito da atmosfera da Terra.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Considere que a Terra e Saturno tenham órbitas circulares de raios iguais a, respectivamente, 1,0 UA e 9,5 UA. Utilize o comprimento de onda da luz λ = 550 </a:t>
            </a:r>
            <a:r>
              <a:rPr lang="pt-BR"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nm</a:t>
            </a:r>
            <a:r>
              <a:rPr lang="pt-BR"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Dado: </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UA = 1,5 </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a:t>
            </a:r>
            <a:r>
              <a:rPr lang="pt-BR" sz="1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r>
              <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aixaDeTexto 29">
            <a:extLst>
              <a:ext uri="{FF2B5EF4-FFF2-40B4-BE49-F238E27FC236}">
                <a16:creationId xmlns:a16="http://schemas.microsoft.com/office/drawing/2014/main" id="{8CEC2D71-B195-4B76-A5CD-A3558C6D0FC7}"/>
              </a:ext>
            </a:extLst>
          </p:cNvPr>
          <p:cNvSpPr txBox="1"/>
          <p:nvPr/>
        </p:nvSpPr>
        <p:spPr>
          <a:xfrm>
            <a:off x="128684" y="3191715"/>
            <a:ext cx="1038225"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a) 18,5 cm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b) 20,7 cm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c) 22,9 cm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d) 16,3 cm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e) 25,1 cm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aixaDeTexto 31">
            <a:extLst>
              <a:ext uri="{FF2B5EF4-FFF2-40B4-BE49-F238E27FC236}">
                <a16:creationId xmlns:a16="http://schemas.microsoft.com/office/drawing/2014/main" id="{17E24743-54F8-4050-B76D-C736D86F07BE}"/>
              </a:ext>
            </a:extLst>
          </p:cNvPr>
          <p:cNvSpPr txBox="1"/>
          <p:nvPr/>
        </p:nvSpPr>
        <p:spPr>
          <a:xfrm>
            <a:off x="1007476" y="3191715"/>
            <a:ext cx="6079124"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Em oposição, a distância de Saturno até a Terra vale </a:t>
            </a:r>
            <a:r>
              <a:rPr lang="pt-BR" sz="1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 = 9,5 UA – 1,0 UA = 8,5 UA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aixaDeTexto 33">
            <a:extLst>
              <a:ext uri="{FF2B5EF4-FFF2-40B4-BE49-F238E27FC236}">
                <a16:creationId xmlns:a16="http://schemas.microsoft.com/office/drawing/2014/main" id="{C6DD30DC-649A-4E9D-943A-91AC3C4A2CB0}"/>
              </a:ext>
            </a:extLst>
          </p:cNvPr>
          <p:cNvSpPr txBox="1"/>
          <p:nvPr/>
        </p:nvSpPr>
        <p:spPr>
          <a:xfrm>
            <a:off x="1007476" y="3476092"/>
            <a:ext cx="5267325"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Pela figura pode-se deduzir que a Divisão de Cassini tem extensão 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6" name="Imagem 35">
            <a:extLst>
              <a:ext uri="{FF2B5EF4-FFF2-40B4-BE49-F238E27FC236}">
                <a16:creationId xmlns:a16="http://schemas.microsoft.com/office/drawing/2014/main" id="{9D617170-A620-4758-8BD0-22F40BE67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425" y="4352908"/>
            <a:ext cx="2734006" cy="2356802"/>
          </a:xfrm>
          <a:prstGeom prst="rect">
            <a:avLst/>
          </a:prstGeom>
        </p:spPr>
      </p:pic>
      <mc:AlternateContent xmlns:mc="http://schemas.openxmlformats.org/markup-compatibility/2006" xmlns:a14="http://schemas.microsoft.com/office/drawing/2010/main">
        <mc:Choice Requires="a14">
          <p:sp>
            <p:nvSpPr>
              <p:cNvPr id="38" name="CaixaDeTexto 37">
                <a:extLst>
                  <a:ext uri="{FF2B5EF4-FFF2-40B4-BE49-F238E27FC236}">
                    <a16:creationId xmlns:a16="http://schemas.microsoft.com/office/drawing/2014/main" id="{91B65829-D5C8-42C5-ACC8-A0CF2B200239}"/>
                  </a:ext>
                </a:extLst>
              </p:cNvPr>
              <p:cNvSpPr txBox="1"/>
              <p:nvPr/>
            </p:nvSpPr>
            <p:spPr>
              <a:xfrm>
                <a:off x="2045701" y="3852746"/>
                <a:ext cx="348097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latin typeface="Cambria Math" panose="02040503050406030204" pitchFamily="18" charset="0"/>
                        </a:rPr>
                        <m:t>𝑙</m:t>
                      </m:r>
                      <m:r>
                        <a:rPr lang="pt-BR" sz="1400" i="0">
                          <a:solidFill>
                            <a:srgbClr val="FF0000"/>
                          </a:solidFill>
                          <a:latin typeface="Cambria Math" panose="02040503050406030204" pitchFamily="18" charset="0"/>
                        </a:rPr>
                        <m:t>=122.200 </m:t>
                      </m:r>
                      <m:r>
                        <a:rPr lang="pt-BR" sz="1400" i="1">
                          <a:solidFill>
                            <a:srgbClr val="FF0000"/>
                          </a:solidFill>
                          <a:latin typeface="Cambria Math" panose="02040503050406030204" pitchFamily="18" charset="0"/>
                        </a:rPr>
                        <m:t>𝑘𝑚</m:t>
                      </m:r>
                      <m:r>
                        <a:rPr lang="pt-BR" sz="1400" i="0">
                          <a:solidFill>
                            <a:srgbClr val="FF0000"/>
                          </a:solidFill>
                          <a:latin typeface="Cambria Math" panose="02040503050406030204" pitchFamily="18" charset="0"/>
                        </a:rPr>
                        <m:t>−117.580 </m:t>
                      </m:r>
                      <m:r>
                        <a:rPr lang="pt-BR" sz="1400" i="1">
                          <a:solidFill>
                            <a:srgbClr val="FF0000"/>
                          </a:solidFill>
                          <a:latin typeface="Cambria Math" panose="02040503050406030204" pitchFamily="18" charset="0"/>
                        </a:rPr>
                        <m:t>𝑘𝑚</m:t>
                      </m:r>
                      <m:r>
                        <a:rPr lang="pt-BR" sz="1400" i="0">
                          <a:solidFill>
                            <a:srgbClr val="FF0000"/>
                          </a:solidFill>
                          <a:latin typeface="Cambria Math" panose="02040503050406030204" pitchFamily="18" charset="0"/>
                        </a:rPr>
                        <m:t>=4.620 </m:t>
                      </m:r>
                      <m:r>
                        <a:rPr lang="pt-BR" sz="1400" i="1">
                          <a:solidFill>
                            <a:srgbClr val="FF0000"/>
                          </a:solidFill>
                          <a:latin typeface="Cambria Math" panose="02040503050406030204" pitchFamily="18" charset="0"/>
                        </a:rPr>
                        <m:t>𝑘𝑚</m:t>
                      </m:r>
                    </m:oMath>
                  </m:oMathPara>
                </a14:m>
                <a:endParaRPr lang="pt-BR" sz="1400" dirty="0">
                  <a:solidFill>
                    <a:srgbClr val="FF0000"/>
                  </a:solidFill>
                </a:endParaRPr>
              </a:p>
            </p:txBody>
          </p:sp>
        </mc:Choice>
        <mc:Fallback xmlns="">
          <p:sp>
            <p:nvSpPr>
              <p:cNvPr id="38" name="CaixaDeTexto 37">
                <a:extLst>
                  <a:ext uri="{FF2B5EF4-FFF2-40B4-BE49-F238E27FC236}">
                    <a16:creationId xmlns:a16="http://schemas.microsoft.com/office/drawing/2014/main" id="{91B65829-D5C8-42C5-ACC8-A0CF2B200239}"/>
                  </a:ext>
                </a:extLst>
              </p:cNvPr>
              <p:cNvSpPr txBox="1">
                <a:spLocks noRot="1" noChangeAspect="1" noMove="1" noResize="1" noEditPoints="1" noAdjustHandles="1" noChangeArrowheads="1" noChangeShapeType="1" noTextEdit="1"/>
              </p:cNvSpPr>
              <p:nvPr/>
            </p:nvSpPr>
            <p:spPr>
              <a:xfrm>
                <a:off x="2045701" y="3852746"/>
                <a:ext cx="3480974" cy="307777"/>
              </a:xfrm>
              <a:prstGeom prst="rect">
                <a:avLst/>
              </a:prstGeom>
              <a:blipFill>
                <a:blip r:embed="rId4"/>
                <a:stretch>
                  <a:fillRect/>
                </a:stretch>
              </a:blipFill>
            </p:spPr>
            <p:txBody>
              <a:bodyPr/>
              <a:lstStyle/>
              <a:p>
                <a:r>
                  <a:rPr lang="pt-BR">
                    <a:noFill/>
                  </a:rPr>
                  <a:t> </a:t>
                </a:r>
              </a:p>
            </p:txBody>
          </p:sp>
        </mc:Fallback>
      </mc:AlternateContent>
      <p:sp>
        <p:nvSpPr>
          <p:cNvPr id="41" name="CaixaDeTexto 40">
            <a:extLst>
              <a:ext uri="{FF2B5EF4-FFF2-40B4-BE49-F238E27FC236}">
                <a16:creationId xmlns:a16="http://schemas.microsoft.com/office/drawing/2014/main" id="{CD597033-E6CF-40AE-A7E7-BDF4B42AA4DB}"/>
              </a:ext>
            </a:extLst>
          </p:cNvPr>
          <p:cNvSpPr txBox="1"/>
          <p:nvPr/>
        </p:nvSpPr>
        <p:spPr>
          <a:xfrm>
            <a:off x="1007476" y="4186427"/>
            <a:ext cx="4849605"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Convertendo esta extensão para unidades astronômicas, temos:</a:t>
            </a:r>
          </a:p>
        </p:txBody>
      </p:sp>
      <mc:AlternateContent xmlns:mc="http://schemas.openxmlformats.org/markup-compatibility/2006" xmlns:a14="http://schemas.microsoft.com/office/drawing/2010/main">
        <mc:Choice Requires="a14">
          <p:sp>
            <p:nvSpPr>
              <p:cNvPr id="43" name="CaixaDeTexto 42">
                <a:extLst>
                  <a:ext uri="{FF2B5EF4-FFF2-40B4-BE49-F238E27FC236}">
                    <a16:creationId xmlns:a16="http://schemas.microsoft.com/office/drawing/2014/main" id="{9B23A2FF-E50A-4904-A1D6-B6F65985E7B4}"/>
                  </a:ext>
                </a:extLst>
              </p:cNvPr>
              <p:cNvSpPr txBox="1"/>
              <p:nvPr/>
            </p:nvSpPr>
            <p:spPr>
              <a:xfrm>
                <a:off x="1023885" y="4492106"/>
                <a:ext cx="1934662" cy="530210"/>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𝑙</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4.620 </m:t>
                          </m:r>
                          <m:r>
                            <a:rPr lang="pt-BR">
                              <a:latin typeface="Cambria Math" panose="02040503050406030204" pitchFamily="18" charset="0"/>
                            </a:rPr>
                            <m:t>𝑘𝑚</m:t>
                          </m:r>
                        </m:num>
                        <m:den>
                          <m:r>
                            <a:rPr lang="pt-BR">
                              <a:latin typeface="Cambria Math" panose="02040503050406030204" pitchFamily="18" charset="0"/>
                            </a:rPr>
                            <m:t>150×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6</m:t>
                              </m:r>
                            </m:sup>
                          </m:sSup>
                          <m:f>
                            <m:fPr>
                              <m:type m:val="lin"/>
                              <m:ctrlPr>
                                <a:rPr lang="pt-BR" i="1">
                                  <a:latin typeface="Cambria Math" panose="02040503050406030204" pitchFamily="18" charset="0"/>
                                </a:rPr>
                              </m:ctrlPr>
                            </m:fPr>
                            <m:num>
                              <m:r>
                                <a:rPr lang="pt-BR">
                                  <a:latin typeface="Cambria Math" panose="02040503050406030204" pitchFamily="18" charset="0"/>
                                </a:rPr>
                                <m:t>𝑘𝑚</m:t>
                              </m:r>
                            </m:num>
                            <m:den>
                              <m:r>
                                <a:rPr lang="pt-BR">
                                  <a:latin typeface="Cambria Math" panose="02040503050406030204" pitchFamily="18" charset="0"/>
                                </a:rPr>
                                <m:t>𝑢𝑎</m:t>
                              </m:r>
                            </m:den>
                          </m:f>
                        </m:den>
                      </m:f>
                    </m:oMath>
                  </m:oMathPara>
                </a14:m>
                <a:endParaRPr lang="pt-BR" dirty="0"/>
              </a:p>
            </p:txBody>
          </p:sp>
        </mc:Choice>
        <mc:Fallback xmlns="">
          <p:sp>
            <p:nvSpPr>
              <p:cNvPr id="43" name="CaixaDeTexto 42">
                <a:extLst>
                  <a:ext uri="{FF2B5EF4-FFF2-40B4-BE49-F238E27FC236}">
                    <a16:creationId xmlns:a16="http://schemas.microsoft.com/office/drawing/2014/main" id="{9B23A2FF-E50A-4904-A1D6-B6F65985E7B4}"/>
                  </a:ext>
                </a:extLst>
              </p:cNvPr>
              <p:cNvSpPr txBox="1">
                <a:spLocks noRot="1" noChangeAspect="1" noMove="1" noResize="1" noEditPoints="1" noAdjustHandles="1" noChangeArrowheads="1" noChangeShapeType="1" noTextEdit="1"/>
              </p:cNvSpPr>
              <p:nvPr/>
            </p:nvSpPr>
            <p:spPr>
              <a:xfrm>
                <a:off x="1023885" y="4492106"/>
                <a:ext cx="1934662" cy="530210"/>
              </a:xfrm>
              <a:prstGeom prst="rect">
                <a:avLst/>
              </a:prstGeom>
              <a:blipFill>
                <a:blip r:embed="rId5"/>
                <a:stretch>
                  <a:fillRect t="-10345" r="-10726" b="-919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6" name="CaixaDeTexto 45">
                <a:extLst>
                  <a:ext uri="{FF2B5EF4-FFF2-40B4-BE49-F238E27FC236}">
                    <a16:creationId xmlns:a16="http://schemas.microsoft.com/office/drawing/2014/main" id="{CB321846-890D-4646-AA21-E5D526606F9E}"/>
                  </a:ext>
                </a:extLst>
              </p:cNvPr>
              <p:cNvSpPr txBox="1"/>
              <p:nvPr/>
            </p:nvSpPr>
            <p:spPr>
              <a:xfrm>
                <a:off x="2773379" y="4602136"/>
                <a:ext cx="1733550" cy="3101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smtClean="0">
                          <a:solidFill>
                            <a:srgbClr val="FF0000"/>
                          </a:solidFill>
                          <a:latin typeface="Cambria Math" panose="02040503050406030204" pitchFamily="18" charset="0"/>
                        </a:rPr>
                        <m:t>=3,08×</m:t>
                      </m:r>
                      <m:sSup>
                        <m:sSupPr>
                          <m:ctrlPr>
                            <a:rPr lang="pt-BR" sz="1400" i="1">
                              <a:solidFill>
                                <a:srgbClr val="FF0000"/>
                              </a:solidFill>
                              <a:latin typeface="Cambria Math" panose="02040503050406030204" pitchFamily="18" charset="0"/>
                            </a:rPr>
                          </m:ctrlPr>
                        </m:sSupPr>
                        <m:e>
                          <m:r>
                            <a:rPr lang="pt-BR" sz="1400">
                              <a:solidFill>
                                <a:srgbClr val="FF0000"/>
                              </a:solidFill>
                              <a:latin typeface="Cambria Math" panose="02040503050406030204" pitchFamily="18" charset="0"/>
                            </a:rPr>
                            <m:t>10</m:t>
                          </m:r>
                        </m:e>
                        <m:sup>
                          <m:r>
                            <a:rPr lang="pt-BR" sz="1400">
                              <a:solidFill>
                                <a:srgbClr val="FF0000"/>
                              </a:solidFill>
                              <a:latin typeface="Cambria Math" panose="02040503050406030204" pitchFamily="18" charset="0"/>
                            </a:rPr>
                            <m:t>−5</m:t>
                          </m:r>
                        </m:sup>
                      </m:sSup>
                      <m:r>
                        <a:rPr lang="pt-BR" sz="1400">
                          <a:solidFill>
                            <a:srgbClr val="FF0000"/>
                          </a:solidFill>
                          <a:latin typeface="Cambria Math" panose="02040503050406030204" pitchFamily="18" charset="0"/>
                        </a:rPr>
                        <m:t> </m:t>
                      </m:r>
                      <m:r>
                        <a:rPr lang="pt-BR" sz="1400">
                          <a:solidFill>
                            <a:srgbClr val="FF0000"/>
                          </a:solidFill>
                          <a:latin typeface="Cambria Math" panose="02040503050406030204" pitchFamily="18" charset="0"/>
                        </a:rPr>
                        <m:t>𝑈𝐴</m:t>
                      </m:r>
                    </m:oMath>
                  </m:oMathPara>
                </a14:m>
                <a:endParaRPr lang="pt-BR" sz="1400" dirty="0">
                  <a:solidFill>
                    <a:srgbClr val="FF0000"/>
                  </a:solidFill>
                </a:endParaRPr>
              </a:p>
            </p:txBody>
          </p:sp>
        </mc:Choice>
        <mc:Fallback xmlns="">
          <p:sp>
            <p:nvSpPr>
              <p:cNvPr id="46" name="CaixaDeTexto 45">
                <a:extLst>
                  <a:ext uri="{FF2B5EF4-FFF2-40B4-BE49-F238E27FC236}">
                    <a16:creationId xmlns:a16="http://schemas.microsoft.com/office/drawing/2014/main" id="{CB321846-890D-4646-AA21-E5D526606F9E}"/>
                  </a:ext>
                </a:extLst>
              </p:cNvPr>
              <p:cNvSpPr txBox="1">
                <a:spLocks noRot="1" noChangeAspect="1" noMove="1" noResize="1" noEditPoints="1" noAdjustHandles="1" noChangeArrowheads="1" noChangeShapeType="1" noTextEdit="1"/>
              </p:cNvSpPr>
              <p:nvPr/>
            </p:nvSpPr>
            <p:spPr>
              <a:xfrm>
                <a:off x="2773379" y="4602136"/>
                <a:ext cx="1733550" cy="310150"/>
              </a:xfrm>
              <a:prstGeom prst="rect">
                <a:avLst/>
              </a:prstGeom>
              <a:blipFill>
                <a:blip r:embed="rId6"/>
                <a:stretch>
                  <a:fillRect/>
                </a:stretch>
              </a:blipFill>
            </p:spPr>
            <p:txBody>
              <a:bodyPr/>
              <a:lstStyle/>
              <a:p>
                <a:r>
                  <a:rPr lang="pt-BR">
                    <a:noFill/>
                  </a:rPr>
                  <a:t> </a:t>
                </a:r>
              </a:p>
            </p:txBody>
          </p:sp>
        </mc:Fallback>
      </mc:AlternateContent>
      <p:sp>
        <p:nvSpPr>
          <p:cNvPr id="48" name="CaixaDeTexto 47">
            <a:extLst>
              <a:ext uri="{FF2B5EF4-FFF2-40B4-BE49-F238E27FC236}">
                <a16:creationId xmlns:a16="http://schemas.microsoft.com/office/drawing/2014/main" id="{32A7C1EA-D96C-46BE-9CC3-7C36F8665046}"/>
              </a:ext>
            </a:extLst>
          </p:cNvPr>
          <p:cNvSpPr txBox="1"/>
          <p:nvPr/>
        </p:nvSpPr>
        <p:spPr>
          <a:xfrm>
            <a:off x="4626491" y="4443092"/>
            <a:ext cx="2393751" cy="543162"/>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O ângulo subtendido por essa extensão vale:</a:t>
            </a:r>
          </a:p>
        </p:txBody>
      </p:sp>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C83895DE-C20E-43E0-9019-005AF3C510C6}"/>
                  </a:ext>
                </a:extLst>
              </p:cNvPr>
              <p:cNvSpPr txBox="1"/>
              <p:nvPr/>
            </p:nvSpPr>
            <p:spPr>
              <a:xfrm>
                <a:off x="138209" y="5142460"/>
                <a:ext cx="2477880" cy="583750"/>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𝜃</m:t>
                      </m:r>
                      <m:r>
                        <a:rPr lang="pt-BR">
                          <a:latin typeface="Cambria Math" panose="02040503050406030204" pitchFamily="18" charset="0"/>
                        </a:rPr>
                        <m:t>=</m:t>
                      </m:r>
                      <m:func>
                        <m:funcPr>
                          <m:ctrlPr>
                            <a:rPr lang="pt-BR" i="1">
                              <a:latin typeface="Cambria Math" panose="02040503050406030204" pitchFamily="18" charset="0"/>
                            </a:rPr>
                          </m:ctrlPr>
                        </m:funcPr>
                        <m:fName>
                          <m:sSup>
                            <m:sSupPr>
                              <m:ctrlPr>
                                <a:rPr lang="pt-BR" i="1">
                                  <a:latin typeface="Cambria Math" panose="02040503050406030204" pitchFamily="18" charset="0"/>
                                </a:rPr>
                              </m:ctrlPr>
                            </m:sSupPr>
                            <m:e>
                              <m:r>
                                <m:rPr>
                                  <m:sty m:val="p"/>
                                </m:rPr>
                                <a:rPr lang="pt-BR">
                                  <a:latin typeface="Cambria Math" panose="02040503050406030204" pitchFamily="18" charset="0"/>
                                </a:rPr>
                                <m:t>tan</m:t>
                              </m:r>
                            </m:e>
                            <m:sup>
                              <m:r>
                                <a:rPr lang="pt-BR">
                                  <a:latin typeface="Cambria Math" panose="02040503050406030204" pitchFamily="18" charset="0"/>
                                </a:rPr>
                                <m:t>−1</m:t>
                              </m:r>
                            </m:sup>
                          </m:sSup>
                        </m:fName>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a:latin typeface="Cambria Math" panose="02040503050406030204" pitchFamily="18" charset="0"/>
                                    </a:rPr>
                                    <m:t>3,08×</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−5</m:t>
                                      </m:r>
                                    </m:sup>
                                  </m:sSup>
                                  <m:r>
                                    <a:rPr lang="pt-BR">
                                      <a:latin typeface="Cambria Math" panose="02040503050406030204" pitchFamily="18" charset="0"/>
                                    </a:rPr>
                                    <m:t> </m:t>
                                  </m:r>
                                  <m:r>
                                    <a:rPr lang="pt-BR">
                                      <a:latin typeface="Cambria Math" panose="02040503050406030204" pitchFamily="18" charset="0"/>
                                    </a:rPr>
                                    <m:t>𝑈𝐴</m:t>
                                  </m:r>
                                </m:num>
                                <m:den>
                                  <m:r>
                                    <a:rPr lang="pt-BR">
                                      <a:latin typeface="Cambria Math" panose="02040503050406030204" pitchFamily="18" charset="0"/>
                                    </a:rPr>
                                    <m:t>8,5 </m:t>
                                  </m:r>
                                  <m:r>
                                    <a:rPr lang="pt-BR">
                                      <a:latin typeface="Cambria Math" panose="02040503050406030204" pitchFamily="18" charset="0"/>
                                    </a:rPr>
                                    <m:t>𝑈𝐴</m:t>
                                  </m:r>
                                </m:den>
                              </m:f>
                            </m:e>
                          </m:d>
                        </m:e>
                      </m:func>
                    </m:oMath>
                  </m:oMathPara>
                </a14:m>
                <a:endParaRPr lang="pt-BR" dirty="0"/>
              </a:p>
            </p:txBody>
          </p:sp>
        </mc:Choice>
        <mc:Fallback xmlns="">
          <p:sp>
            <p:nvSpPr>
              <p:cNvPr id="50" name="CaixaDeTexto 49">
                <a:extLst>
                  <a:ext uri="{FF2B5EF4-FFF2-40B4-BE49-F238E27FC236}">
                    <a16:creationId xmlns:a16="http://schemas.microsoft.com/office/drawing/2014/main" id="{C83895DE-C20E-43E0-9019-005AF3C510C6}"/>
                  </a:ext>
                </a:extLst>
              </p:cNvPr>
              <p:cNvSpPr txBox="1">
                <a:spLocks noRot="1" noChangeAspect="1" noMove="1" noResize="1" noEditPoints="1" noAdjustHandles="1" noChangeArrowheads="1" noChangeShapeType="1" noTextEdit="1"/>
              </p:cNvSpPr>
              <p:nvPr/>
            </p:nvSpPr>
            <p:spPr>
              <a:xfrm>
                <a:off x="138209" y="5142460"/>
                <a:ext cx="2477880" cy="583750"/>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2" name="CaixaDeTexto 51">
                <a:extLst>
                  <a:ext uri="{FF2B5EF4-FFF2-40B4-BE49-F238E27FC236}">
                    <a16:creationId xmlns:a16="http://schemas.microsoft.com/office/drawing/2014/main" id="{F70E9B32-EA95-4A9D-BB28-9CAB4B595482}"/>
                  </a:ext>
                </a:extLst>
              </p:cNvPr>
              <p:cNvSpPr txBox="1"/>
              <p:nvPr/>
            </p:nvSpPr>
            <p:spPr>
              <a:xfrm>
                <a:off x="6940741" y="4471844"/>
                <a:ext cx="2477880" cy="550472"/>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unc>
                        <m:funcPr>
                          <m:ctrlPr>
                            <a:rPr lang="pt-BR" i="1">
                              <a:latin typeface="Cambria Math" panose="02040503050406030204" pitchFamily="18" charset="0"/>
                            </a:rPr>
                          </m:ctrlPr>
                        </m:funcPr>
                        <m:fName>
                          <m:r>
                            <m:rPr>
                              <m:sty m:val="p"/>
                            </m:rPr>
                            <a:rPr lang="pt-BR">
                              <a:latin typeface="Cambria Math" panose="02040503050406030204" pitchFamily="18" charset="0"/>
                            </a:rPr>
                            <m:t>tan</m:t>
                          </m:r>
                        </m:fName>
                        <m:e>
                          <m:r>
                            <a:rPr lang="pt-BR">
                              <a:latin typeface="Cambria Math" panose="02040503050406030204" pitchFamily="18" charset="0"/>
                            </a:rPr>
                            <m:t>𝜃</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3,08×</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−5</m:t>
                                  </m:r>
                                </m:sup>
                              </m:sSup>
                              <m:r>
                                <a:rPr lang="pt-BR">
                                  <a:latin typeface="Cambria Math" panose="02040503050406030204" pitchFamily="18" charset="0"/>
                                </a:rPr>
                                <m:t> </m:t>
                              </m:r>
                              <m:r>
                                <a:rPr lang="pt-BR">
                                  <a:latin typeface="Cambria Math" panose="02040503050406030204" pitchFamily="18" charset="0"/>
                                </a:rPr>
                                <m:t>𝑈𝐴</m:t>
                              </m:r>
                            </m:num>
                            <m:den>
                              <m:r>
                                <a:rPr lang="pt-BR">
                                  <a:latin typeface="Cambria Math" panose="02040503050406030204" pitchFamily="18" charset="0"/>
                                </a:rPr>
                                <m:t>8,5 </m:t>
                              </m:r>
                              <m:r>
                                <a:rPr lang="pt-BR">
                                  <a:latin typeface="Cambria Math" panose="02040503050406030204" pitchFamily="18" charset="0"/>
                                </a:rPr>
                                <m:t>𝑈𝐴</m:t>
                              </m:r>
                            </m:den>
                          </m:f>
                        </m:e>
                      </m:func>
                    </m:oMath>
                  </m:oMathPara>
                </a14:m>
                <a:endParaRPr lang="pt-BR" dirty="0"/>
              </a:p>
            </p:txBody>
          </p:sp>
        </mc:Choice>
        <mc:Fallback xmlns="">
          <p:sp>
            <p:nvSpPr>
              <p:cNvPr id="52" name="CaixaDeTexto 51">
                <a:extLst>
                  <a:ext uri="{FF2B5EF4-FFF2-40B4-BE49-F238E27FC236}">
                    <a16:creationId xmlns:a16="http://schemas.microsoft.com/office/drawing/2014/main" id="{F70E9B32-EA95-4A9D-BB28-9CAB4B595482}"/>
                  </a:ext>
                </a:extLst>
              </p:cNvPr>
              <p:cNvSpPr txBox="1">
                <a:spLocks noRot="1" noChangeAspect="1" noMove="1" noResize="1" noEditPoints="1" noAdjustHandles="1" noChangeArrowheads="1" noChangeShapeType="1" noTextEdit="1"/>
              </p:cNvSpPr>
              <p:nvPr/>
            </p:nvSpPr>
            <p:spPr>
              <a:xfrm>
                <a:off x="6940741" y="4471844"/>
                <a:ext cx="2477880" cy="55047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C295EA85-0023-4A21-AC4D-21B58AA746AE}"/>
                  </a:ext>
                </a:extLst>
              </p:cNvPr>
              <p:cNvSpPr txBox="1"/>
              <p:nvPr/>
            </p:nvSpPr>
            <p:spPr>
              <a:xfrm>
                <a:off x="3162463" y="5254817"/>
                <a:ext cx="212018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1">
                          <a:solidFill>
                            <a:srgbClr val="FF0000"/>
                          </a:solidFill>
                          <a:latin typeface="Cambria Math" panose="02040503050406030204" pitchFamily="18" charset="0"/>
                        </a:rPr>
                        <m:t>𝜃</m:t>
                      </m:r>
                      <m:r>
                        <a:rPr lang="pt-BR" sz="1600" i="0">
                          <a:solidFill>
                            <a:srgbClr val="FF0000"/>
                          </a:solidFill>
                          <a:latin typeface="Cambria Math" panose="02040503050406030204" pitchFamily="18" charset="0"/>
                        </a:rPr>
                        <m:t>≅3,62×</m:t>
                      </m:r>
                      <m:sSup>
                        <m:sSupPr>
                          <m:ctrlPr>
                            <a:rPr lang="pt-BR" sz="1600" i="1">
                              <a:solidFill>
                                <a:srgbClr val="FF0000"/>
                              </a:solidFill>
                              <a:latin typeface="Cambria Math" panose="02040503050406030204" pitchFamily="18" charset="0"/>
                            </a:rPr>
                          </m:ctrlPr>
                        </m:sSupPr>
                        <m:e>
                          <m:r>
                            <a:rPr lang="pt-BR" sz="1600" i="0">
                              <a:solidFill>
                                <a:srgbClr val="FF0000"/>
                              </a:solidFill>
                              <a:latin typeface="Cambria Math" panose="02040503050406030204" pitchFamily="18" charset="0"/>
                            </a:rPr>
                            <m:t>10</m:t>
                          </m:r>
                        </m:e>
                        <m:sup>
                          <m:r>
                            <a:rPr lang="pt-BR" sz="1600" i="0">
                              <a:solidFill>
                                <a:srgbClr val="FF0000"/>
                              </a:solidFill>
                              <a:latin typeface="Cambria Math" panose="02040503050406030204" pitchFamily="18" charset="0"/>
                            </a:rPr>
                            <m:t>−6</m:t>
                          </m:r>
                        </m:sup>
                      </m:sSup>
                      <m:r>
                        <a:rPr lang="pt-BR" sz="1600" i="0">
                          <a:solidFill>
                            <a:srgbClr val="FF0000"/>
                          </a:solidFill>
                          <a:latin typeface="Cambria Math" panose="02040503050406030204" pitchFamily="18" charset="0"/>
                        </a:rPr>
                        <m:t> </m:t>
                      </m:r>
                      <m:r>
                        <a:rPr lang="pt-BR" sz="1600" i="1">
                          <a:solidFill>
                            <a:srgbClr val="FF0000"/>
                          </a:solidFill>
                          <a:latin typeface="Cambria Math" panose="02040503050406030204" pitchFamily="18" charset="0"/>
                        </a:rPr>
                        <m:t>𝑟𝑎𝑑</m:t>
                      </m:r>
                    </m:oMath>
                  </m:oMathPara>
                </a14:m>
                <a:endParaRPr lang="pt-BR" sz="1600" dirty="0">
                  <a:solidFill>
                    <a:srgbClr val="FF0000"/>
                  </a:solidFill>
                </a:endParaRPr>
              </a:p>
            </p:txBody>
          </p:sp>
        </mc:Choice>
        <mc:Fallback xmlns="">
          <p:sp>
            <p:nvSpPr>
              <p:cNvPr id="54" name="CaixaDeTexto 53">
                <a:extLst>
                  <a:ext uri="{FF2B5EF4-FFF2-40B4-BE49-F238E27FC236}">
                    <a16:creationId xmlns:a16="http://schemas.microsoft.com/office/drawing/2014/main" id="{C295EA85-0023-4A21-AC4D-21B58AA746AE}"/>
                  </a:ext>
                </a:extLst>
              </p:cNvPr>
              <p:cNvSpPr txBox="1">
                <a:spLocks noRot="1" noChangeAspect="1" noMove="1" noResize="1" noEditPoints="1" noAdjustHandles="1" noChangeArrowheads="1" noChangeShapeType="1" noTextEdit="1"/>
              </p:cNvSpPr>
              <p:nvPr/>
            </p:nvSpPr>
            <p:spPr>
              <a:xfrm>
                <a:off x="3162463" y="5254817"/>
                <a:ext cx="2120183" cy="338554"/>
              </a:xfrm>
              <a:prstGeom prst="rect">
                <a:avLst/>
              </a:prstGeom>
              <a:blipFill>
                <a:blip r:embed="rId9"/>
                <a:stretch>
                  <a:fillRect/>
                </a:stretch>
              </a:blipFill>
            </p:spPr>
            <p:txBody>
              <a:bodyPr/>
              <a:lstStyle/>
              <a:p>
                <a:r>
                  <a:rPr lang="pt-BR">
                    <a:noFill/>
                  </a:rPr>
                  <a:t> </a:t>
                </a:r>
              </a:p>
            </p:txBody>
          </p:sp>
        </mc:Fallback>
      </mc:AlternateContent>
      <p:sp>
        <p:nvSpPr>
          <p:cNvPr id="56" name="Seta: para a Direita 55">
            <a:extLst>
              <a:ext uri="{FF2B5EF4-FFF2-40B4-BE49-F238E27FC236}">
                <a16:creationId xmlns:a16="http://schemas.microsoft.com/office/drawing/2014/main" id="{DCD2A220-F6C2-4AB5-A733-A824E0549335}"/>
              </a:ext>
            </a:extLst>
          </p:cNvPr>
          <p:cNvSpPr/>
          <p:nvPr/>
        </p:nvSpPr>
        <p:spPr>
          <a:xfrm>
            <a:off x="2689251" y="5316879"/>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Seta: para a Direita 57">
            <a:extLst>
              <a:ext uri="{FF2B5EF4-FFF2-40B4-BE49-F238E27FC236}">
                <a16:creationId xmlns:a16="http://schemas.microsoft.com/office/drawing/2014/main" id="{77DCCC93-8EDE-4619-AED5-1D864FF734E2}"/>
              </a:ext>
            </a:extLst>
          </p:cNvPr>
          <p:cNvSpPr/>
          <p:nvPr/>
        </p:nvSpPr>
        <p:spPr>
          <a:xfrm>
            <a:off x="3830164" y="6241896"/>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59">
            <a:extLst>
              <a:ext uri="{FF2B5EF4-FFF2-40B4-BE49-F238E27FC236}">
                <a16:creationId xmlns:a16="http://schemas.microsoft.com/office/drawing/2014/main" id="{4028F67A-A5A2-4D79-A86D-A62397521131}"/>
              </a:ext>
            </a:extLst>
          </p:cNvPr>
          <p:cNvSpPr/>
          <p:nvPr/>
        </p:nvSpPr>
        <p:spPr>
          <a:xfrm>
            <a:off x="6752665" y="5834366"/>
            <a:ext cx="2491444" cy="4836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2" name="Agrupar 61">
            <a:extLst>
              <a:ext uri="{FF2B5EF4-FFF2-40B4-BE49-F238E27FC236}">
                <a16:creationId xmlns:a16="http://schemas.microsoft.com/office/drawing/2014/main" id="{7D049C38-48B3-4510-A5A9-346AA7681079}"/>
              </a:ext>
            </a:extLst>
          </p:cNvPr>
          <p:cNvGrpSpPr/>
          <p:nvPr/>
        </p:nvGrpSpPr>
        <p:grpSpPr>
          <a:xfrm>
            <a:off x="138209" y="3213938"/>
            <a:ext cx="264405" cy="308472"/>
            <a:chOff x="4968607" y="1564395"/>
            <a:chExt cx="264405" cy="308472"/>
          </a:xfrm>
        </p:grpSpPr>
        <p:cxnSp>
          <p:nvCxnSpPr>
            <p:cNvPr id="64" name="Conector reto 63">
              <a:extLst>
                <a:ext uri="{FF2B5EF4-FFF2-40B4-BE49-F238E27FC236}">
                  <a16:creationId xmlns:a16="http://schemas.microsoft.com/office/drawing/2014/main" id="{86161CF2-DFDA-4F24-B6BF-046763133166}"/>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5" name="Conector reto 64">
              <a:extLst>
                <a:ext uri="{FF2B5EF4-FFF2-40B4-BE49-F238E27FC236}">
                  <a16:creationId xmlns:a16="http://schemas.microsoft.com/office/drawing/2014/main" id="{2B524CAC-5A64-406B-AC09-5F11C19527BB}"/>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67" name="CaixaDeTexto 66">
            <a:extLst>
              <a:ext uri="{FF2B5EF4-FFF2-40B4-BE49-F238E27FC236}">
                <a16:creationId xmlns:a16="http://schemas.microsoft.com/office/drawing/2014/main" id="{825BB881-0002-473F-BD71-72A28D1F798C}"/>
              </a:ext>
            </a:extLst>
          </p:cNvPr>
          <p:cNvSpPr txBox="1"/>
          <p:nvPr/>
        </p:nvSpPr>
        <p:spPr>
          <a:xfrm>
            <a:off x="5182433" y="5137068"/>
            <a:ext cx="2453575" cy="543162"/>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Pelo critério de resolução angular de Rayleigh, temos: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 name="CaixaDeTexto 68">
                <a:extLst>
                  <a:ext uri="{FF2B5EF4-FFF2-40B4-BE49-F238E27FC236}">
                    <a16:creationId xmlns:a16="http://schemas.microsoft.com/office/drawing/2014/main" id="{59A8F5EF-883E-44A5-9519-5A2555996179}"/>
                  </a:ext>
                </a:extLst>
              </p:cNvPr>
              <p:cNvSpPr txBox="1"/>
              <p:nvPr/>
            </p:nvSpPr>
            <p:spPr>
              <a:xfrm>
                <a:off x="7616829" y="5184330"/>
                <a:ext cx="1495425" cy="50000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𝜃</m:t>
                          </m:r>
                        </m:e>
                        <m:sub>
                          <m:r>
                            <a:rPr lang="pt-BR">
                              <a:latin typeface="Cambria Math" panose="02040503050406030204" pitchFamily="18" charset="0"/>
                            </a:rPr>
                            <m:t>𝑅</m:t>
                          </m:r>
                        </m:sub>
                      </m:sSub>
                      <m:d>
                        <m:dPr>
                          <m:begChr m:val="["/>
                          <m:endChr m:val="]"/>
                          <m:ctrlPr>
                            <a:rPr lang="pt-BR" i="1">
                              <a:latin typeface="Cambria Math" panose="02040503050406030204" pitchFamily="18" charset="0"/>
                            </a:rPr>
                          </m:ctrlPr>
                        </m:dPr>
                        <m:e>
                          <m:r>
                            <a:rPr lang="pt-BR">
                              <a:latin typeface="Cambria Math" panose="02040503050406030204" pitchFamily="18" charset="0"/>
                            </a:rPr>
                            <m:t>𝑟𝑎𝑑</m:t>
                          </m:r>
                        </m:e>
                      </m:d>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1,22</m:t>
                          </m:r>
                          <m:r>
                            <a:rPr lang="pt-BR">
                              <a:latin typeface="Cambria Math" panose="02040503050406030204" pitchFamily="18" charset="0"/>
                            </a:rPr>
                            <m:t>𝜆</m:t>
                          </m:r>
                        </m:num>
                        <m:den>
                          <m:r>
                            <a:rPr lang="pt-BR">
                              <a:latin typeface="Cambria Math" panose="02040503050406030204" pitchFamily="18" charset="0"/>
                            </a:rPr>
                            <m:t>𝐷</m:t>
                          </m:r>
                        </m:den>
                      </m:f>
                    </m:oMath>
                  </m:oMathPara>
                </a14:m>
                <a:endParaRPr lang="pt-BR" dirty="0"/>
              </a:p>
            </p:txBody>
          </p:sp>
        </mc:Choice>
        <mc:Fallback xmlns="">
          <p:sp>
            <p:nvSpPr>
              <p:cNvPr id="69" name="CaixaDeTexto 68">
                <a:extLst>
                  <a:ext uri="{FF2B5EF4-FFF2-40B4-BE49-F238E27FC236}">
                    <a16:creationId xmlns:a16="http://schemas.microsoft.com/office/drawing/2014/main" id="{59A8F5EF-883E-44A5-9519-5A2555996179}"/>
                  </a:ext>
                </a:extLst>
              </p:cNvPr>
              <p:cNvSpPr txBox="1">
                <a:spLocks noRot="1" noChangeAspect="1" noMove="1" noResize="1" noEditPoints="1" noAdjustHandles="1" noChangeArrowheads="1" noChangeShapeType="1" noTextEdit="1"/>
              </p:cNvSpPr>
              <p:nvPr/>
            </p:nvSpPr>
            <p:spPr>
              <a:xfrm>
                <a:off x="7616829" y="5184330"/>
                <a:ext cx="1495425" cy="500009"/>
              </a:xfrm>
              <a:prstGeom prst="rect">
                <a:avLst/>
              </a:prstGeom>
              <a:blipFill>
                <a:blip r:embed="rId10"/>
                <a:stretch>
                  <a:fillRect b="-2439"/>
                </a:stretch>
              </a:blipFill>
            </p:spPr>
            <p:txBody>
              <a:bodyPr/>
              <a:lstStyle/>
              <a:p>
                <a:r>
                  <a:rPr lang="pt-BR">
                    <a:noFill/>
                  </a:rPr>
                  <a:t> </a:t>
                </a:r>
              </a:p>
            </p:txBody>
          </p:sp>
        </mc:Fallback>
      </mc:AlternateContent>
      <p:sp>
        <p:nvSpPr>
          <p:cNvPr id="71" name="CaixaDeTexto 70">
            <a:extLst>
              <a:ext uri="{FF2B5EF4-FFF2-40B4-BE49-F238E27FC236}">
                <a16:creationId xmlns:a16="http://schemas.microsoft.com/office/drawing/2014/main" id="{C329823B-C714-47D9-886E-5E26F952CAD9}"/>
              </a:ext>
            </a:extLst>
          </p:cNvPr>
          <p:cNvSpPr txBox="1"/>
          <p:nvPr/>
        </p:nvSpPr>
        <p:spPr>
          <a:xfrm>
            <a:off x="167352" y="5776860"/>
            <a:ext cx="2345678" cy="773673"/>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Onde D é o diâmetro mínimo do telescópio, em metros, que queremos encontrar.</a:t>
            </a:r>
          </a:p>
        </p:txBody>
      </p:sp>
      <p:sp>
        <p:nvSpPr>
          <p:cNvPr id="72" name="CaixaDeTexto 71">
            <a:extLst>
              <a:ext uri="{FF2B5EF4-FFF2-40B4-BE49-F238E27FC236}">
                <a16:creationId xmlns:a16="http://schemas.microsoft.com/office/drawing/2014/main" id="{D74254DC-F8FB-4B7D-B199-9024BFDBD974}"/>
              </a:ext>
            </a:extLst>
          </p:cNvPr>
          <p:cNvSpPr txBox="1"/>
          <p:nvPr/>
        </p:nvSpPr>
        <p:spPr>
          <a:xfrm>
            <a:off x="2689251" y="5746905"/>
            <a:ext cx="2182671"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pt-BR" dirty="0"/>
              <a:t>Resolvendo para D, temos:</a:t>
            </a:r>
          </a:p>
        </p:txBody>
      </p:sp>
      <mc:AlternateContent xmlns:mc="http://schemas.openxmlformats.org/markup-compatibility/2006" xmlns:a14="http://schemas.microsoft.com/office/drawing/2010/main">
        <mc:Choice Requires="a14">
          <p:sp>
            <p:nvSpPr>
              <p:cNvPr id="73" name="CaixaDeTexto 72">
                <a:extLst>
                  <a:ext uri="{FF2B5EF4-FFF2-40B4-BE49-F238E27FC236}">
                    <a16:creationId xmlns:a16="http://schemas.microsoft.com/office/drawing/2014/main" id="{3672A565-C763-40BD-B676-87D6F4843E68}"/>
                  </a:ext>
                </a:extLst>
              </p:cNvPr>
              <p:cNvSpPr txBox="1"/>
              <p:nvPr/>
            </p:nvSpPr>
            <p:spPr>
              <a:xfrm>
                <a:off x="2539111" y="6080800"/>
                <a:ext cx="1279693" cy="536622"/>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𝐷</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1,22</m:t>
                          </m:r>
                          <m:r>
                            <a:rPr lang="pt-BR">
                              <a:latin typeface="Cambria Math" panose="02040503050406030204" pitchFamily="18" charset="0"/>
                            </a:rPr>
                            <m:t>𝜆</m:t>
                          </m:r>
                        </m:num>
                        <m:den>
                          <m:sSub>
                            <m:sSubPr>
                              <m:ctrlPr>
                                <a:rPr lang="pt-BR" i="1">
                                  <a:latin typeface="Cambria Math" panose="02040503050406030204" pitchFamily="18" charset="0"/>
                                </a:rPr>
                              </m:ctrlPr>
                            </m:sSubPr>
                            <m:e>
                              <m:r>
                                <a:rPr lang="pt-BR">
                                  <a:latin typeface="Cambria Math" panose="02040503050406030204" pitchFamily="18" charset="0"/>
                                </a:rPr>
                                <m:t>𝜃</m:t>
                              </m:r>
                            </m:e>
                            <m:sub>
                              <m:r>
                                <a:rPr lang="pt-BR">
                                  <a:latin typeface="Cambria Math" panose="02040503050406030204" pitchFamily="18" charset="0"/>
                                </a:rPr>
                                <m:t>𝑅</m:t>
                              </m:r>
                            </m:sub>
                          </m:sSub>
                        </m:den>
                      </m:f>
                    </m:oMath>
                  </m:oMathPara>
                </a14:m>
                <a:endParaRPr lang="pt-BR" dirty="0"/>
              </a:p>
            </p:txBody>
          </p:sp>
        </mc:Choice>
        <mc:Fallback xmlns="">
          <p:sp>
            <p:nvSpPr>
              <p:cNvPr id="73" name="CaixaDeTexto 72">
                <a:extLst>
                  <a:ext uri="{FF2B5EF4-FFF2-40B4-BE49-F238E27FC236}">
                    <a16:creationId xmlns:a16="http://schemas.microsoft.com/office/drawing/2014/main" id="{3672A565-C763-40BD-B676-87D6F4843E68}"/>
                  </a:ext>
                </a:extLst>
              </p:cNvPr>
              <p:cNvSpPr txBox="1">
                <a:spLocks noRot="1" noChangeAspect="1" noMove="1" noResize="1" noEditPoints="1" noAdjustHandles="1" noChangeArrowheads="1" noChangeShapeType="1" noTextEdit="1"/>
              </p:cNvSpPr>
              <p:nvPr/>
            </p:nvSpPr>
            <p:spPr>
              <a:xfrm>
                <a:off x="2539111" y="6080800"/>
                <a:ext cx="1279693" cy="53662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4" name="CaixaDeTexto 73">
                <a:extLst>
                  <a:ext uri="{FF2B5EF4-FFF2-40B4-BE49-F238E27FC236}">
                    <a16:creationId xmlns:a16="http://schemas.microsoft.com/office/drawing/2014/main" id="{DBEFCF7E-A144-4A57-A14B-F2D35E716185}"/>
                  </a:ext>
                </a:extLst>
              </p:cNvPr>
              <p:cNvSpPr txBox="1"/>
              <p:nvPr/>
            </p:nvSpPr>
            <p:spPr>
              <a:xfrm>
                <a:off x="6728594" y="5905666"/>
                <a:ext cx="2504746"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𝐷</m:t>
                      </m:r>
                      <m:r>
                        <a:rPr lang="pt-BR">
                          <a:latin typeface="Cambria Math" panose="02040503050406030204" pitchFamily="18" charset="0"/>
                        </a:rPr>
                        <m:t>≅1,85×</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−1</m:t>
                          </m:r>
                        </m:sup>
                      </m:sSup>
                      <m:r>
                        <a:rPr lang="pt-BR">
                          <a:latin typeface="Cambria Math" panose="02040503050406030204" pitchFamily="18" charset="0"/>
                        </a:rPr>
                        <m:t> </m:t>
                      </m:r>
                      <m:r>
                        <a:rPr lang="pt-BR">
                          <a:latin typeface="Cambria Math" panose="02040503050406030204" pitchFamily="18" charset="0"/>
                        </a:rPr>
                        <m:t>𝑚</m:t>
                      </m:r>
                      <m:r>
                        <a:rPr lang="pt-BR">
                          <a:latin typeface="Cambria Math" panose="02040503050406030204" pitchFamily="18" charset="0"/>
                        </a:rPr>
                        <m:t>=18,5 </m:t>
                      </m:r>
                      <m:r>
                        <a:rPr lang="pt-BR">
                          <a:latin typeface="Cambria Math" panose="02040503050406030204" pitchFamily="18" charset="0"/>
                        </a:rPr>
                        <m:t>𝑐𝑚</m:t>
                      </m:r>
                    </m:oMath>
                  </m:oMathPara>
                </a14:m>
                <a:endParaRPr lang="pt-BR" dirty="0"/>
              </a:p>
            </p:txBody>
          </p:sp>
        </mc:Choice>
        <mc:Fallback xmlns="">
          <p:sp>
            <p:nvSpPr>
              <p:cNvPr id="74" name="CaixaDeTexto 73">
                <a:extLst>
                  <a:ext uri="{FF2B5EF4-FFF2-40B4-BE49-F238E27FC236}">
                    <a16:creationId xmlns:a16="http://schemas.microsoft.com/office/drawing/2014/main" id="{DBEFCF7E-A144-4A57-A14B-F2D35E716185}"/>
                  </a:ext>
                </a:extLst>
              </p:cNvPr>
              <p:cNvSpPr txBox="1">
                <a:spLocks noRot="1" noChangeAspect="1" noMove="1" noResize="1" noEditPoints="1" noAdjustHandles="1" noChangeArrowheads="1" noChangeShapeType="1" noTextEdit="1"/>
              </p:cNvSpPr>
              <p:nvPr/>
            </p:nvSpPr>
            <p:spPr>
              <a:xfrm>
                <a:off x="6728594" y="5905666"/>
                <a:ext cx="2504746" cy="307777"/>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5" name="CaixaDeTexto 74">
                <a:extLst>
                  <a:ext uri="{FF2B5EF4-FFF2-40B4-BE49-F238E27FC236}">
                    <a16:creationId xmlns:a16="http://schemas.microsoft.com/office/drawing/2014/main" id="{C07204DF-9A3F-4D5F-BAE2-5732519F6ADA}"/>
                  </a:ext>
                </a:extLst>
              </p:cNvPr>
              <p:cNvSpPr txBox="1"/>
              <p:nvPr/>
            </p:nvSpPr>
            <p:spPr>
              <a:xfrm>
                <a:off x="4320707" y="6059555"/>
                <a:ext cx="2287883" cy="555024"/>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𝐷</m:t>
                      </m:r>
                      <m:r>
                        <a:rPr lang="pt-BR">
                          <a:latin typeface="Cambria Math" panose="02040503050406030204" pitchFamily="18" charset="0"/>
                        </a:rPr>
                        <m:t>=</m:t>
                      </m:r>
                      <m:f>
                        <m:fPr>
                          <m:ctrlPr>
                            <a:rPr lang="pt-BR" i="1">
                              <a:latin typeface="Cambria Math" panose="02040503050406030204" pitchFamily="18" charset="0"/>
                            </a:rPr>
                          </m:ctrlPr>
                        </m:fPr>
                        <m:num>
                          <m:d>
                            <m:dPr>
                              <m:ctrlPr>
                                <a:rPr lang="pt-BR" i="1">
                                  <a:latin typeface="Cambria Math" panose="02040503050406030204" pitchFamily="18" charset="0"/>
                                </a:rPr>
                              </m:ctrlPr>
                            </m:dPr>
                            <m:e>
                              <m:r>
                                <a:rPr lang="pt-BR">
                                  <a:latin typeface="Cambria Math" panose="02040503050406030204" pitchFamily="18" charset="0"/>
                                </a:rPr>
                                <m:t>1,22</m:t>
                              </m:r>
                            </m:e>
                          </m:d>
                          <m:d>
                            <m:dPr>
                              <m:ctrlPr>
                                <a:rPr lang="pt-BR" i="1">
                                  <a:latin typeface="Cambria Math" panose="02040503050406030204" pitchFamily="18" charset="0"/>
                                </a:rPr>
                              </m:ctrlPr>
                            </m:dPr>
                            <m:e>
                              <m:r>
                                <a:rPr lang="pt-BR">
                                  <a:latin typeface="Cambria Math" panose="02040503050406030204" pitchFamily="18" charset="0"/>
                                </a:rPr>
                                <m:t>550×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−9</m:t>
                                  </m:r>
                                </m:sup>
                              </m:sSup>
                              <m:r>
                                <a:rPr lang="pt-BR">
                                  <a:latin typeface="Cambria Math" panose="02040503050406030204" pitchFamily="18" charset="0"/>
                                </a:rPr>
                                <m:t> </m:t>
                              </m:r>
                              <m:r>
                                <a:rPr lang="pt-BR">
                                  <a:latin typeface="Cambria Math" panose="02040503050406030204" pitchFamily="18" charset="0"/>
                                </a:rPr>
                                <m:t>𝑚</m:t>
                              </m:r>
                            </m:e>
                          </m:d>
                        </m:num>
                        <m:den>
                          <m:d>
                            <m:dPr>
                              <m:ctrlPr>
                                <a:rPr lang="pt-BR" i="1">
                                  <a:latin typeface="Cambria Math" panose="02040503050406030204" pitchFamily="18" charset="0"/>
                                </a:rPr>
                              </m:ctrlPr>
                            </m:dPr>
                            <m:e>
                              <m:r>
                                <a:rPr lang="pt-BR">
                                  <a:latin typeface="Cambria Math" panose="02040503050406030204" pitchFamily="18" charset="0"/>
                                </a:rPr>
                                <m:t>3,62×</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−6</m:t>
                                  </m:r>
                                </m:sup>
                              </m:sSup>
                            </m:e>
                          </m:d>
                        </m:den>
                      </m:f>
                    </m:oMath>
                  </m:oMathPara>
                </a14:m>
                <a:endParaRPr lang="pt-BR" dirty="0"/>
              </a:p>
            </p:txBody>
          </p:sp>
        </mc:Choice>
        <mc:Fallback xmlns="">
          <p:sp>
            <p:nvSpPr>
              <p:cNvPr id="75" name="CaixaDeTexto 74">
                <a:extLst>
                  <a:ext uri="{FF2B5EF4-FFF2-40B4-BE49-F238E27FC236}">
                    <a16:creationId xmlns:a16="http://schemas.microsoft.com/office/drawing/2014/main" id="{C07204DF-9A3F-4D5F-BAE2-5732519F6ADA}"/>
                  </a:ext>
                </a:extLst>
              </p:cNvPr>
              <p:cNvSpPr txBox="1">
                <a:spLocks noRot="1" noChangeAspect="1" noMove="1" noResize="1" noEditPoints="1" noAdjustHandles="1" noChangeArrowheads="1" noChangeShapeType="1" noTextEdit="1"/>
              </p:cNvSpPr>
              <p:nvPr/>
            </p:nvSpPr>
            <p:spPr>
              <a:xfrm>
                <a:off x="4320707" y="6059555"/>
                <a:ext cx="2287883" cy="555024"/>
              </a:xfrm>
              <a:prstGeom prst="rect">
                <a:avLst/>
              </a:prstGeom>
              <a:blipFill>
                <a:blip r:embed="rId13"/>
                <a:stretch>
                  <a:fillRect/>
                </a:stretch>
              </a:blipFill>
            </p:spPr>
            <p:txBody>
              <a:bodyPr/>
              <a:lstStyle/>
              <a:p>
                <a:r>
                  <a:rPr lang="pt-BR">
                    <a:noFill/>
                  </a:rPr>
                  <a:t> </a:t>
                </a:r>
              </a:p>
            </p:txBody>
          </p:sp>
        </mc:Fallback>
      </mc:AlternateContent>
      <p:cxnSp>
        <p:nvCxnSpPr>
          <p:cNvPr id="23" name="Conector: Angulado 22">
            <a:extLst>
              <a:ext uri="{FF2B5EF4-FFF2-40B4-BE49-F238E27FC236}">
                <a16:creationId xmlns:a16="http://schemas.microsoft.com/office/drawing/2014/main" id="{2AEA56C6-92B7-4D53-B86E-CD989E7755ED}"/>
              </a:ext>
            </a:extLst>
          </p:cNvPr>
          <p:cNvCxnSpPr>
            <a:stCxn id="75" idx="3"/>
            <a:endCxn id="74" idx="1"/>
          </p:cNvCxnSpPr>
          <p:nvPr/>
        </p:nvCxnSpPr>
        <p:spPr>
          <a:xfrm flipV="1">
            <a:off x="6608590" y="6059555"/>
            <a:ext cx="120004" cy="27751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CaixaDeTexto 75">
            <a:extLst>
              <a:ext uri="{FF2B5EF4-FFF2-40B4-BE49-F238E27FC236}">
                <a16:creationId xmlns:a16="http://schemas.microsoft.com/office/drawing/2014/main" id="{FE3F2FE4-1986-4F34-A207-6F86813C6B8D}"/>
              </a:ext>
            </a:extLst>
          </p:cNvPr>
          <p:cNvSpPr txBox="1"/>
          <p:nvPr/>
        </p:nvSpPr>
        <p:spPr>
          <a:xfrm>
            <a:off x="7038625" y="6389318"/>
            <a:ext cx="2182671"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Resposta: a) 18,5 cm</a:t>
            </a:r>
            <a:endParaRPr lang="pt-BR" sz="1400" dirty="0"/>
          </a:p>
        </p:txBody>
      </p:sp>
    </p:spTree>
    <p:extLst>
      <p:ext uri="{BB962C8B-B14F-4D97-AF65-F5344CB8AC3E}">
        <p14:creationId xmlns:p14="http://schemas.microsoft.com/office/powerpoint/2010/main" val="309807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heel(1)">
                                      <p:cBhvr>
                                        <p:cTn id="81" dur="20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41" grpId="0"/>
      <p:bldP spid="43" grpId="0"/>
      <p:bldP spid="46" grpId="0"/>
      <p:bldP spid="48" grpId="0"/>
      <p:bldP spid="50" grpId="0"/>
      <p:bldP spid="52" grpId="0"/>
      <p:bldP spid="54" grpId="0"/>
      <p:bldP spid="56" grpId="0" animBg="1"/>
      <p:bldP spid="58" grpId="0" animBg="1"/>
      <p:bldP spid="60" grpId="0" animBg="1"/>
      <p:bldP spid="67" grpId="0"/>
      <p:bldP spid="69"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04679" y="116822"/>
            <a:ext cx="8639367" cy="54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Uma estrela cuja declinação é a mesma que a do Sol no solstício de dezembro faz sua passagem meridiana a uma altura h = 50° 23’ 11,2” e Azimute Az = 0° (norte do zênite) medidos por um observador.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F40023B1-48C6-45F4-9E0B-FF8DBB3805BF}"/>
              </a:ext>
            </a:extLst>
          </p:cNvPr>
          <p:cNvSpPr txBox="1"/>
          <p:nvPr/>
        </p:nvSpPr>
        <p:spPr>
          <a:xfrm>
            <a:off x="104679" y="658830"/>
            <a:ext cx="4257771" cy="3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lnSpc>
                <a:spcPct val="107000"/>
              </a:lnSpc>
              <a:spcBef>
                <a:spcPct val="0"/>
              </a:spcBef>
              <a:spcAft>
                <a:spcPts val="800"/>
              </a:spcAft>
              <a:defRPr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Assinale a alternativa que traz a latitude do observador.</a:t>
            </a:r>
          </a:p>
        </p:txBody>
      </p:sp>
      <p:sp>
        <p:nvSpPr>
          <p:cNvPr id="30" name="CaixaDeTexto 29">
            <a:extLst>
              <a:ext uri="{FF2B5EF4-FFF2-40B4-BE49-F238E27FC236}">
                <a16:creationId xmlns:a16="http://schemas.microsoft.com/office/drawing/2014/main" id="{DE3D107F-1513-4E65-828B-50D67D46790D}"/>
              </a:ext>
            </a:extLst>
          </p:cNvPr>
          <p:cNvSpPr txBox="1"/>
          <p:nvPr/>
        </p:nvSpPr>
        <p:spPr>
          <a:xfrm>
            <a:off x="104679" y="1062926"/>
            <a:ext cx="1962150" cy="1643912"/>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a) 63° 06’48,8’’ 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b) 63° 06’48,8’’ 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c) 50° 23’ 11,2’’ 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d) 39° 36’ 48,8’’ 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e) 39° 36’ 48,8’’ 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aixaDeTexto 31">
            <a:extLst>
              <a:ext uri="{FF2B5EF4-FFF2-40B4-BE49-F238E27FC236}">
                <a16:creationId xmlns:a16="http://schemas.microsoft.com/office/drawing/2014/main" id="{C716FFB3-1ACA-4765-9B74-EF703C72FE72}"/>
              </a:ext>
            </a:extLst>
          </p:cNvPr>
          <p:cNvSpPr txBox="1"/>
          <p:nvPr/>
        </p:nvSpPr>
        <p:spPr>
          <a:xfrm>
            <a:off x="1628774" y="1394571"/>
            <a:ext cx="7229476" cy="773673"/>
          </a:xfrm>
          <a:prstGeom prst="rect">
            <a:avLst/>
          </a:prstGeom>
          <a:noFill/>
        </p:spPr>
        <p:txBody>
          <a:bodyPr wrap="square">
            <a:spAutoFit/>
          </a:bodyPr>
          <a:lstStyle/>
          <a:p>
            <a:pPr algn="just">
              <a:lnSpc>
                <a:spcPct val="107000"/>
              </a:lnSpc>
              <a:spcAft>
                <a:spcPts val="600"/>
              </a:spcAft>
            </a:pPr>
            <a:r>
              <a:rPr lang="pt-B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 a declinação da estrela é a mesma do Sol no solstício de dezembro, então sua declinação será </a:t>
            </a:r>
            <a:r>
              <a:rPr lang="pt-B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pt-B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 -23,5°. Como a passagem meridiana se dá ao norte do zênite, teremos o seguinte plano meridiano: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Imagem 32">
            <a:extLst>
              <a:ext uri="{FF2B5EF4-FFF2-40B4-BE49-F238E27FC236}">
                <a16:creationId xmlns:a16="http://schemas.microsoft.com/office/drawing/2014/main" id="{494DEB07-8C24-44B9-8ABF-F4CD6261E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972" y="2277011"/>
            <a:ext cx="4662467" cy="2540453"/>
          </a:xfrm>
          <a:prstGeom prst="rect">
            <a:avLst/>
          </a:prstGeom>
        </p:spPr>
      </p:pic>
      <p:sp>
        <p:nvSpPr>
          <p:cNvPr id="35" name="CaixaDeTexto 34">
            <a:extLst>
              <a:ext uri="{FF2B5EF4-FFF2-40B4-BE49-F238E27FC236}">
                <a16:creationId xmlns:a16="http://schemas.microsoft.com/office/drawing/2014/main" id="{3EDCF100-69EF-458B-95BE-AFB0BFFB7E9C}"/>
              </a:ext>
            </a:extLst>
          </p:cNvPr>
          <p:cNvSpPr txBox="1"/>
          <p:nvPr/>
        </p:nvSpPr>
        <p:spPr>
          <a:xfrm>
            <a:off x="852343" y="4136797"/>
            <a:ext cx="1381221"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Vemos que: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28F4DBAB-D444-4877-92EE-CAF17B09B9C4}"/>
                  </a:ext>
                </a:extLst>
              </p:cNvPr>
              <p:cNvSpPr txBox="1"/>
              <p:nvPr/>
            </p:nvSpPr>
            <p:spPr>
              <a:xfrm>
                <a:off x="1819275" y="4141670"/>
                <a:ext cx="213350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smtClean="0">
                          <a:solidFill>
                            <a:srgbClr val="FF0000"/>
                          </a:solidFill>
                          <a:latin typeface="Cambria Math" panose="02040503050406030204" pitchFamily="18" charset="0"/>
                        </a:rPr>
                        <m:t> </m:t>
                      </m:r>
                      <m:r>
                        <a:rPr lang="pt-BR" sz="1400" i="1">
                          <a:solidFill>
                            <a:srgbClr val="FF0000"/>
                          </a:solidFill>
                          <a:latin typeface="Cambria Math" panose="02040503050406030204" pitchFamily="18" charset="0"/>
                        </a:rPr>
                        <m:t>h</m:t>
                      </m:r>
                      <m:r>
                        <a:rPr lang="pt-BR" sz="1400" i="0">
                          <a:solidFill>
                            <a:srgbClr val="FF0000"/>
                          </a:solidFill>
                          <a:latin typeface="Cambria Math" panose="02040503050406030204" pitchFamily="18" charset="0"/>
                        </a:rPr>
                        <m:t>−</m:t>
                      </m:r>
                      <m:d>
                        <m:dPr>
                          <m:begChr m:val="|"/>
                          <m:endChr m:val="|"/>
                          <m:ctrlPr>
                            <a:rPr lang="pt-BR" sz="1400" i="1">
                              <a:solidFill>
                                <a:srgbClr val="FF0000"/>
                              </a:solidFill>
                              <a:latin typeface="Cambria Math" panose="02040503050406030204" pitchFamily="18" charset="0"/>
                            </a:rPr>
                          </m:ctrlPr>
                        </m:dPr>
                        <m:e>
                          <m:r>
                            <a:rPr lang="pt-BR" sz="1400" i="1">
                              <a:solidFill>
                                <a:srgbClr val="FF0000"/>
                              </a:solidFill>
                              <a:latin typeface="Cambria Math" panose="02040503050406030204" pitchFamily="18" charset="0"/>
                            </a:rPr>
                            <m:t>𝛿</m:t>
                          </m:r>
                        </m:e>
                      </m:d>
                      <m:r>
                        <a:rPr lang="pt-BR" sz="1400" i="0">
                          <a:solidFill>
                            <a:srgbClr val="FF0000"/>
                          </a:solidFill>
                          <a:latin typeface="Cambria Math" panose="02040503050406030204" pitchFamily="18" charset="0"/>
                        </a:rPr>
                        <m:t>=90°−</m:t>
                      </m:r>
                      <m:d>
                        <m:dPr>
                          <m:begChr m:val="|"/>
                          <m:endChr m:val="|"/>
                          <m:ctrlPr>
                            <a:rPr lang="pt-BR" sz="1400" i="1">
                              <a:solidFill>
                                <a:srgbClr val="FF0000"/>
                              </a:solidFill>
                              <a:latin typeface="Cambria Math" panose="02040503050406030204" pitchFamily="18" charset="0"/>
                            </a:rPr>
                          </m:ctrlPr>
                        </m:dPr>
                        <m:e>
                          <m:r>
                            <a:rPr lang="pt-BR" sz="1400" i="1">
                              <a:solidFill>
                                <a:srgbClr val="FF0000"/>
                              </a:solidFill>
                              <a:latin typeface="Cambria Math" panose="02040503050406030204" pitchFamily="18" charset="0"/>
                            </a:rPr>
                            <m:t>𝜙</m:t>
                          </m:r>
                        </m:e>
                      </m:d>
                    </m:oMath>
                  </m:oMathPara>
                </a14:m>
                <a:endParaRPr lang="pt-BR" sz="1400" dirty="0">
                  <a:solidFill>
                    <a:srgbClr val="FF0000"/>
                  </a:solidFill>
                </a:endParaRPr>
              </a:p>
            </p:txBody>
          </p:sp>
        </mc:Choice>
        <mc:Fallback xmlns="">
          <p:sp>
            <p:nvSpPr>
              <p:cNvPr id="37" name="CaixaDeTexto 36">
                <a:extLst>
                  <a:ext uri="{FF2B5EF4-FFF2-40B4-BE49-F238E27FC236}">
                    <a16:creationId xmlns:a16="http://schemas.microsoft.com/office/drawing/2014/main" id="{28F4DBAB-D444-4877-92EE-CAF17B09B9C4}"/>
                  </a:ext>
                </a:extLst>
              </p:cNvPr>
              <p:cNvSpPr txBox="1">
                <a:spLocks noRot="1" noChangeAspect="1" noMove="1" noResize="1" noEditPoints="1" noAdjustHandles="1" noChangeArrowheads="1" noChangeShapeType="1" noTextEdit="1"/>
              </p:cNvSpPr>
              <p:nvPr/>
            </p:nvSpPr>
            <p:spPr>
              <a:xfrm>
                <a:off x="1819275" y="4141670"/>
                <a:ext cx="2133504" cy="307777"/>
              </a:xfrm>
              <a:prstGeom prst="rect">
                <a:avLst/>
              </a:prstGeom>
              <a:blipFill>
                <a:blip r:embed="rId3"/>
                <a:stretch>
                  <a:fillRect b="-588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62013522-00C4-4C10-A918-408516044D72}"/>
                  </a:ext>
                </a:extLst>
              </p:cNvPr>
              <p:cNvSpPr txBox="1"/>
              <p:nvPr/>
            </p:nvSpPr>
            <p:spPr>
              <a:xfrm>
                <a:off x="4560936" y="4142942"/>
                <a:ext cx="2133504" cy="307777"/>
              </a:xfrm>
              <a:prstGeom prst="rect">
                <a:avLst/>
              </a:prstGeom>
              <a:noFill/>
            </p:spPr>
            <p:txBody>
              <a:bodyPr wrap="square">
                <a:spAutoFit/>
              </a:bodyPr>
              <a:lstStyle>
                <a:defPPr>
                  <a:defRPr lang="pt-BR"/>
                </a:defPPr>
                <a:lvl1pPr>
                  <a:defRPr sz="1400">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d>
                        <m:dPr>
                          <m:begChr m:val="|"/>
                          <m:endChr m:val="|"/>
                          <m:ctrlPr>
                            <a:rPr lang="pt-BR" i="1">
                              <a:latin typeface="Cambria Math" panose="02040503050406030204" pitchFamily="18" charset="0"/>
                            </a:rPr>
                          </m:ctrlPr>
                        </m:dPr>
                        <m:e>
                          <m:r>
                            <a:rPr lang="pt-BR">
                              <a:latin typeface="Cambria Math" panose="02040503050406030204" pitchFamily="18" charset="0"/>
                            </a:rPr>
                            <m:t>𝜙</m:t>
                          </m:r>
                        </m:e>
                      </m:d>
                      <m:r>
                        <a:rPr lang="pt-BR">
                          <a:latin typeface="Cambria Math" panose="02040503050406030204" pitchFamily="18" charset="0"/>
                        </a:rPr>
                        <m:t>=90°−</m:t>
                      </m:r>
                      <m:r>
                        <a:rPr lang="pt-BR">
                          <a:latin typeface="Cambria Math" panose="02040503050406030204" pitchFamily="18" charset="0"/>
                        </a:rPr>
                        <m:t>h</m:t>
                      </m:r>
                      <m:r>
                        <a:rPr lang="pt-BR">
                          <a:latin typeface="Cambria Math" panose="02040503050406030204" pitchFamily="18" charset="0"/>
                        </a:rPr>
                        <m:t>+</m:t>
                      </m:r>
                      <m:d>
                        <m:dPr>
                          <m:begChr m:val="|"/>
                          <m:endChr m:val="|"/>
                          <m:ctrlPr>
                            <a:rPr lang="pt-BR" i="1">
                              <a:latin typeface="Cambria Math" panose="02040503050406030204" pitchFamily="18" charset="0"/>
                            </a:rPr>
                          </m:ctrlPr>
                        </m:dPr>
                        <m:e>
                          <m:r>
                            <a:rPr lang="pt-BR">
                              <a:latin typeface="Cambria Math" panose="02040503050406030204" pitchFamily="18" charset="0"/>
                            </a:rPr>
                            <m:t>𝛿</m:t>
                          </m:r>
                        </m:e>
                      </m:d>
                    </m:oMath>
                  </m:oMathPara>
                </a14:m>
                <a:endParaRPr lang="pt-BR" dirty="0"/>
              </a:p>
            </p:txBody>
          </p:sp>
        </mc:Choice>
        <mc:Fallback xmlns="">
          <p:sp>
            <p:nvSpPr>
              <p:cNvPr id="39" name="CaixaDeTexto 38">
                <a:extLst>
                  <a:ext uri="{FF2B5EF4-FFF2-40B4-BE49-F238E27FC236}">
                    <a16:creationId xmlns:a16="http://schemas.microsoft.com/office/drawing/2014/main" id="{62013522-00C4-4C10-A918-408516044D72}"/>
                  </a:ext>
                </a:extLst>
              </p:cNvPr>
              <p:cNvSpPr txBox="1">
                <a:spLocks noRot="1" noChangeAspect="1" noMove="1" noResize="1" noEditPoints="1" noAdjustHandles="1" noChangeArrowheads="1" noChangeShapeType="1" noTextEdit="1"/>
              </p:cNvSpPr>
              <p:nvPr/>
            </p:nvSpPr>
            <p:spPr>
              <a:xfrm>
                <a:off x="4560936" y="4142942"/>
                <a:ext cx="2133504" cy="307777"/>
              </a:xfrm>
              <a:prstGeom prst="rect">
                <a:avLst/>
              </a:prstGeom>
              <a:blipFill>
                <a:blip r:embed="rId4"/>
                <a:stretch>
                  <a:fillRect b="-10000"/>
                </a:stretch>
              </a:blipFill>
            </p:spPr>
            <p:txBody>
              <a:bodyPr/>
              <a:lstStyle/>
              <a:p>
                <a:r>
                  <a:rPr lang="pt-BR">
                    <a:noFill/>
                  </a:rPr>
                  <a:t> </a:t>
                </a:r>
              </a:p>
            </p:txBody>
          </p:sp>
        </mc:Fallback>
      </mc:AlternateContent>
      <p:sp>
        <p:nvSpPr>
          <p:cNvPr id="40" name="Seta: para a Direita 39">
            <a:extLst>
              <a:ext uri="{FF2B5EF4-FFF2-40B4-BE49-F238E27FC236}">
                <a16:creationId xmlns:a16="http://schemas.microsoft.com/office/drawing/2014/main" id="{3E0F1CCB-C298-44E1-8F00-3007C428DD0E}"/>
              </a:ext>
            </a:extLst>
          </p:cNvPr>
          <p:cNvSpPr/>
          <p:nvPr/>
        </p:nvSpPr>
        <p:spPr>
          <a:xfrm>
            <a:off x="4113165" y="4185907"/>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a:extLst>
              <a:ext uri="{FF2B5EF4-FFF2-40B4-BE49-F238E27FC236}">
                <a16:creationId xmlns:a16="http://schemas.microsoft.com/office/drawing/2014/main" id="{E5E8D6E5-796E-4ED6-8DCE-1CEA2822BB8A}"/>
              </a:ext>
            </a:extLst>
          </p:cNvPr>
          <p:cNvSpPr txBox="1"/>
          <p:nvPr/>
        </p:nvSpPr>
        <p:spPr>
          <a:xfrm>
            <a:off x="852343" y="4661139"/>
            <a:ext cx="2133504"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Substituindo-se os valores: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1CF6127B-8E79-410C-AEFE-EBFE24C30EBC}"/>
                  </a:ext>
                </a:extLst>
              </p:cNvPr>
              <p:cNvSpPr txBox="1"/>
              <p:nvPr/>
            </p:nvSpPr>
            <p:spPr>
              <a:xfrm>
                <a:off x="5008707" y="5146127"/>
                <a:ext cx="318053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a:solidFill>
                            <a:srgbClr val="FF0000"/>
                          </a:solidFill>
                          <a:latin typeface="Cambria Math" panose="02040503050406030204" pitchFamily="18" charset="0"/>
                        </a:rPr>
                        <m:t>𝜙</m:t>
                      </m:r>
                      <m:r>
                        <a:rPr lang="pt-BR" sz="1400">
                          <a:solidFill>
                            <a:srgbClr val="FF0000"/>
                          </a:solidFill>
                          <a:latin typeface="Cambria Math" panose="02040503050406030204" pitchFamily="18" charset="0"/>
                        </a:rPr>
                        <m:t>=−63°</m:t>
                      </m:r>
                      <m:sSup>
                        <m:sSupPr>
                          <m:ctrlPr>
                            <a:rPr lang="pt-BR" sz="1400" i="1">
                              <a:solidFill>
                                <a:srgbClr val="FF0000"/>
                              </a:solidFill>
                              <a:latin typeface="Cambria Math" panose="02040503050406030204" pitchFamily="18" charset="0"/>
                            </a:rPr>
                          </m:ctrlPr>
                        </m:sSupPr>
                        <m:e>
                          <m:r>
                            <a:rPr lang="pt-BR" sz="1400">
                              <a:solidFill>
                                <a:srgbClr val="FF0000"/>
                              </a:solidFill>
                              <a:latin typeface="Cambria Math" panose="02040503050406030204" pitchFamily="18" charset="0"/>
                            </a:rPr>
                            <m:t> 06</m:t>
                          </m:r>
                        </m:e>
                        <m:sup>
                          <m:r>
                            <a:rPr lang="pt-BR" sz="1400">
                              <a:solidFill>
                                <a:srgbClr val="FF0000"/>
                              </a:solidFill>
                              <a:latin typeface="Cambria Math" panose="02040503050406030204" pitchFamily="18" charset="0"/>
                            </a:rPr>
                            <m:t>′</m:t>
                          </m:r>
                        </m:sup>
                      </m:sSup>
                      <m:r>
                        <a:rPr lang="pt-BR" sz="1400">
                          <a:solidFill>
                            <a:srgbClr val="FF0000"/>
                          </a:solidFill>
                          <a:latin typeface="Cambria Math" panose="02040503050406030204" pitchFamily="18" charset="0"/>
                        </a:rPr>
                        <m:t> </m:t>
                      </m:r>
                      <m:sSup>
                        <m:sSupPr>
                          <m:ctrlPr>
                            <a:rPr lang="pt-BR" sz="1400" i="1">
                              <a:solidFill>
                                <a:srgbClr val="FF0000"/>
                              </a:solidFill>
                              <a:latin typeface="Cambria Math" panose="02040503050406030204" pitchFamily="18" charset="0"/>
                            </a:rPr>
                          </m:ctrlPr>
                        </m:sSupPr>
                        <m:e>
                          <m:r>
                            <a:rPr lang="pt-BR" sz="1400">
                              <a:solidFill>
                                <a:srgbClr val="FF0000"/>
                              </a:solidFill>
                              <a:latin typeface="Cambria Math" panose="02040503050406030204" pitchFamily="18" charset="0"/>
                            </a:rPr>
                            <m:t>48,8</m:t>
                          </m:r>
                        </m:e>
                        <m:sup>
                          <m:r>
                            <a:rPr lang="pt-BR" sz="1400">
                              <a:solidFill>
                                <a:srgbClr val="FF0000"/>
                              </a:solidFill>
                              <a:latin typeface="Cambria Math" panose="02040503050406030204" pitchFamily="18" charset="0"/>
                            </a:rPr>
                            <m:t>′′</m:t>
                          </m:r>
                        </m:sup>
                      </m:sSup>
                      <m:r>
                        <a:rPr lang="pt-BR" sz="1400">
                          <a:solidFill>
                            <a:srgbClr val="FF0000"/>
                          </a:solidFill>
                          <a:latin typeface="Cambria Math" panose="02040503050406030204" pitchFamily="18" charset="0"/>
                        </a:rPr>
                        <m:t>𝑜𝑢</m:t>
                      </m:r>
                      <m:r>
                        <a:rPr lang="pt-BR" sz="1400">
                          <a:solidFill>
                            <a:srgbClr val="FF0000"/>
                          </a:solidFill>
                          <a:latin typeface="Cambria Math" panose="02040503050406030204" pitchFamily="18" charset="0"/>
                        </a:rPr>
                        <m:t> 63°</m:t>
                      </m:r>
                      <m:sSup>
                        <m:sSupPr>
                          <m:ctrlPr>
                            <a:rPr lang="pt-BR" sz="1400" i="1">
                              <a:solidFill>
                                <a:srgbClr val="FF0000"/>
                              </a:solidFill>
                              <a:latin typeface="Cambria Math" panose="02040503050406030204" pitchFamily="18" charset="0"/>
                            </a:rPr>
                          </m:ctrlPr>
                        </m:sSupPr>
                        <m:e>
                          <m:r>
                            <a:rPr lang="pt-BR" sz="1400">
                              <a:solidFill>
                                <a:srgbClr val="FF0000"/>
                              </a:solidFill>
                              <a:latin typeface="Cambria Math" panose="02040503050406030204" pitchFamily="18" charset="0"/>
                            </a:rPr>
                            <m:t> 06</m:t>
                          </m:r>
                        </m:e>
                        <m:sup>
                          <m:r>
                            <a:rPr lang="pt-BR" sz="1400">
                              <a:solidFill>
                                <a:srgbClr val="FF0000"/>
                              </a:solidFill>
                              <a:latin typeface="Cambria Math" panose="02040503050406030204" pitchFamily="18" charset="0"/>
                            </a:rPr>
                            <m:t>′</m:t>
                          </m:r>
                        </m:sup>
                      </m:sSup>
                      <m:r>
                        <a:rPr lang="pt-BR" sz="1400">
                          <a:solidFill>
                            <a:srgbClr val="FF0000"/>
                          </a:solidFill>
                          <a:latin typeface="Cambria Math" panose="02040503050406030204" pitchFamily="18" charset="0"/>
                        </a:rPr>
                        <m:t> </m:t>
                      </m:r>
                      <m:sSup>
                        <m:sSupPr>
                          <m:ctrlPr>
                            <a:rPr lang="pt-BR" sz="1400" i="1">
                              <a:solidFill>
                                <a:srgbClr val="FF0000"/>
                              </a:solidFill>
                              <a:latin typeface="Cambria Math" panose="02040503050406030204" pitchFamily="18" charset="0"/>
                            </a:rPr>
                          </m:ctrlPr>
                        </m:sSupPr>
                        <m:e>
                          <m:r>
                            <a:rPr lang="pt-BR" sz="1400">
                              <a:solidFill>
                                <a:srgbClr val="FF0000"/>
                              </a:solidFill>
                              <a:latin typeface="Cambria Math" panose="02040503050406030204" pitchFamily="18" charset="0"/>
                            </a:rPr>
                            <m:t>48,8</m:t>
                          </m:r>
                        </m:e>
                        <m:sup>
                          <m:r>
                            <a:rPr lang="pt-BR" sz="1400">
                              <a:solidFill>
                                <a:srgbClr val="FF0000"/>
                              </a:solidFill>
                              <a:latin typeface="Cambria Math" panose="02040503050406030204" pitchFamily="18" charset="0"/>
                            </a:rPr>
                            <m:t>′′</m:t>
                          </m:r>
                        </m:sup>
                      </m:sSup>
                      <m:r>
                        <a:rPr lang="pt-BR" sz="1400">
                          <a:solidFill>
                            <a:srgbClr val="FF0000"/>
                          </a:solidFill>
                          <a:latin typeface="Cambria Math" panose="02040503050406030204" pitchFamily="18" charset="0"/>
                        </a:rPr>
                        <m:t> </m:t>
                      </m:r>
                      <m:r>
                        <a:rPr lang="pt-BR" sz="1400">
                          <a:solidFill>
                            <a:srgbClr val="FF0000"/>
                          </a:solidFill>
                          <a:latin typeface="Cambria Math" panose="02040503050406030204" pitchFamily="18" charset="0"/>
                        </a:rPr>
                        <m:t>𝑆</m:t>
                      </m:r>
                    </m:oMath>
                  </m:oMathPara>
                </a14:m>
                <a:endParaRPr lang="pt-BR" sz="1400" dirty="0">
                  <a:solidFill>
                    <a:srgbClr val="FF0000"/>
                  </a:solidFill>
                  <a:latin typeface="Cambria Math" panose="02040503050406030204" pitchFamily="18" charset="0"/>
                </a:endParaRPr>
              </a:p>
            </p:txBody>
          </p:sp>
        </mc:Choice>
        <mc:Fallback xmlns="">
          <p:sp>
            <p:nvSpPr>
              <p:cNvPr id="44" name="CaixaDeTexto 43">
                <a:extLst>
                  <a:ext uri="{FF2B5EF4-FFF2-40B4-BE49-F238E27FC236}">
                    <a16:creationId xmlns:a16="http://schemas.microsoft.com/office/drawing/2014/main" id="{1CF6127B-8E79-410C-AEFE-EBFE24C30EBC}"/>
                  </a:ext>
                </a:extLst>
              </p:cNvPr>
              <p:cNvSpPr txBox="1">
                <a:spLocks noRot="1" noChangeAspect="1" noMove="1" noResize="1" noEditPoints="1" noAdjustHandles="1" noChangeArrowheads="1" noChangeShapeType="1" noTextEdit="1"/>
              </p:cNvSpPr>
              <p:nvPr/>
            </p:nvSpPr>
            <p:spPr>
              <a:xfrm>
                <a:off x="5008707" y="5146127"/>
                <a:ext cx="3180532" cy="307777"/>
              </a:xfrm>
              <a:prstGeom prst="rect">
                <a:avLst/>
              </a:prstGeom>
              <a:blipFill>
                <a:blip r:embed="rId5"/>
                <a:stretch>
                  <a:fillRect b="-784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7" name="CaixaDeTexto 46">
                <a:extLst>
                  <a:ext uri="{FF2B5EF4-FFF2-40B4-BE49-F238E27FC236}">
                    <a16:creationId xmlns:a16="http://schemas.microsoft.com/office/drawing/2014/main" id="{BC52252D-7A4D-463F-9DD6-9919E73BC612}"/>
                  </a:ext>
                </a:extLst>
              </p:cNvPr>
              <p:cNvSpPr txBox="1"/>
              <p:nvPr/>
            </p:nvSpPr>
            <p:spPr>
              <a:xfrm>
                <a:off x="1368234" y="5155652"/>
                <a:ext cx="2744931" cy="307777"/>
              </a:xfrm>
              <a:prstGeom prst="rect">
                <a:avLst/>
              </a:prstGeom>
              <a:noFill/>
            </p:spPr>
            <p:txBody>
              <a:bodyPr wrap="square">
                <a:spAutoFit/>
              </a:bodyPr>
              <a:lstStyle>
                <a:defPPr>
                  <a:defRPr lang="pt-BR"/>
                </a:defPPr>
                <a:lvl1pPr>
                  <a:defRPr sz="1400">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d>
                        <m:dPr>
                          <m:begChr m:val="|"/>
                          <m:endChr m:val="|"/>
                          <m:ctrlPr>
                            <a:rPr lang="pt-BR" i="1">
                              <a:latin typeface="Cambria Math" panose="02040503050406030204" pitchFamily="18" charset="0"/>
                            </a:rPr>
                          </m:ctrlPr>
                        </m:dPr>
                        <m:e>
                          <m:r>
                            <a:rPr lang="pt-BR">
                              <a:latin typeface="Cambria Math" panose="02040503050406030204" pitchFamily="18" charset="0"/>
                            </a:rPr>
                            <m:t>𝜙</m:t>
                          </m:r>
                        </m:e>
                      </m:d>
                      <m:r>
                        <a:rPr lang="pt-BR">
                          <a:latin typeface="Cambria Math" panose="02040503050406030204" pitchFamily="18" charset="0"/>
                        </a:rPr>
                        <m:t>=90°−50° </m:t>
                      </m:r>
                      <m:sSup>
                        <m:sSupPr>
                          <m:ctrlPr>
                            <a:rPr lang="pt-BR" i="1">
                              <a:latin typeface="Cambria Math" panose="02040503050406030204" pitchFamily="18" charset="0"/>
                            </a:rPr>
                          </m:ctrlPr>
                        </m:sSupPr>
                        <m:e>
                          <m:r>
                            <a:rPr lang="pt-BR">
                              <a:latin typeface="Cambria Math" panose="02040503050406030204" pitchFamily="18" charset="0"/>
                            </a:rPr>
                            <m:t>23</m:t>
                          </m:r>
                        </m:e>
                        <m:sup>
                          <m:r>
                            <a:rPr lang="pt-BR">
                              <a:latin typeface="Cambria Math" panose="02040503050406030204" pitchFamily="18" charset="0"/>
                            </a:rPr>
                            <m:t>′</m:t>
                          </m:r>
                        </m:sup>
                      </m:sSup>
                      <m:sSup>
                        <m:sSupPr>
                          <m:ctrlPr>
                            <a:rPr lang="pt-BR" i="1">
                              <a:latin typeface="Cambria Math" panose="02040503050406030204" pitchFamily="18" charset="0"/>
                            </a:rPr>
                          </m:ctrlPr>
                        </m:sSupPr>
                        <m:e>
                          <m:r>
                            <a:rPr lang="pt-BR">
                              <a:latin typeface="Cambria Math" panose="02040503050406030204" pitchFamily="18" charset="0"/>
                            </a:rPr>
                            <m:t>11,2</m:t>
                          </m:r>
                        </m:e>
                        <m:sup>
                          <m:r>
                            <a:rPr lang="pt-BR">
                              <a:latin typeface="Cambria Math" panose="02040503050406030204" pitchFamily="18" charset="0"/>
                            </a:rPr>
                            <m:t>′′</m:t>
                          </m:r>
                        </m:sup>
                      </m:sSup>
                      <m:r>
                        <a:rPr lang="pt-BR">
                          <a:latin typeface="Cambria Math" panose="02040503050406030204" pitchFamily="18" charset="0"/>
                        </a:rPr>
                        <m:t>+23,5°</m:t>
                      </m:r>
                    </m:oMath>
                  </m:oMathPara>
                </a14:m>
                <a:endParaRPr lang="pt-BR" dirty="0"/>
              </a:p>
            </p:txBody>
          </p:sp>
        </mc:Choice>
        <mc:Fallback xmlns="">
          <p:sp>
            <p:nvSpPr>
              <p:cNvPr id="47" name="CaixaDeTexto 46">
                <a:extLst>
                  <a:ext uri="{FF2B5EF4-FFF2-40B4-BE49-F238E27FC236}">
                    <a16:creationId xmlns:a16="http://schemas.microsoft.com/office/drawing/2014/main" id="{BC52252D-7A4D-463F-9DD6-9919E73BC612}"/>
                  </a:ext>
                </a:extLst>
              </p:cNvPr>
              <p:cNvSpPr txBox="1">
                <a:spLocks noRot="1" noChangeAspect="1" noMove="1" noResize="1" noEditPoints="1" noAdjustHandles="1" noChangeArrowheads="1" noChangeShapeType="1" noTextEdit="1"/>
              </p:cNvSpPr>
              <p:nvPr/>
            </p:nvSpPr>
            <p:spPr>
              <a:xfrm>
                <a:off x="1368234" y="5155652"/>
                <a:ext cx="2744931" cy="307777"/>
              </a:xfrm>
              <a:prstGeom prst="rect">
                <a:avLst/>
              </a:prstGeom>
              <a:blipFill>
                <a:blip r:embed="rId6"/>
                <a:stretch>
                  <a:fillRect b="-10000"/>
                </a:stretch>
              </a:blipFill>
            </p:spPr>
            <p:txBody>
              <a:bodyPr/>
              <a:lstStyle/>
              <a:p>
                <a:r>
                  <a:rPr lang="pt-BR">
                    <a:noFill/>
                  </a:rPr>
                  <a:t> </a:t>
                </a:r>
              </a:p>
            </p:txBody>
          </p:sp>
        </mc:Fallback>
      </mc:AlternateContent>
      <p:sp>
        <p:nvSpPr>
          <p:cNvPr id="49" name="Seta: para a Direita 48">
            <a:extLst>
              <a:ext uri="{FF2B5EF4-FFF2-40B4-BE49-F238E27FC236}">
                <a16:creationId xmlns:a16="http://schemas.microsoft.com/office/drawing/2014/main" id="{96FCE7B7-C5DC-41B1-A4AD-B85B9983EB9A}"/>
              </a:ext>
            </a:extLst>
          </p:cNvPr>
          <p:cNvSpPr/>
          <p:nvPr/>
        </p:nvSpPr>
        <p:spPr>
          <a:xfrm>
            <a:off x="4360911" y="5202325"/>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a:extLst>
              <a:ext uri="{FF2B5EF4-FFF2-40B4-BE49-F238E27FC236}">
                <a16:creationId xmlns:a16="http://schemas.microsoft.com/office/drawing/2014/main" id="{559B9281-7654-4F57-B755-AAD6E14F68F6}"/>
              </a:ext>
            </a:extLst>
          </p:cNvPr>
          <p:cNvSpPr/>
          <p:nvPr/>
        </p:nvSpPr>
        <p:spPr>
          <a:xfrm>
            <a:off x="5008706" y="5067714"/>
            <a:ext cx="3275977" cy="5398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3" name="Agrupar 52">
            <a:extLst>
              <a:ext uri="{FF2B5EF4-FFF2-40B4-BE49-F238E27FC236}">
                <a16:creationId xmlns:a16="http://schemas.microsoft.com/office/drawing/2014/main" id="{C8BE8D12-574E-4D74-AC2F-7DC667EB3F7D}"/>
              </a:ext>
            </a:extLst>
          </p:cNvPr>
          <p:cNvGrpSpPr/>
          <p:nvPr/>
        </p:nvGrpSpPr>
        <p:grpSpPr>
          <a:xfrm>
            <a:off x="126463" y="1086099"/>
            <a:ext cx="264405" cy="308472"/>
            <a:chOff x="4968607" y="1564395"/>
            <a:chExt cx="264405" cy="308472"/>
          </a:xfrm>
        </p:grpSpPr>
        <p:cxnSp>
          <p:nvCxnSpPr>
            <p:cNvPr id="55" name="Conector reto 54">
              <a:extLst>
                <a:ext uri="{FF2B5EF4-FFF2-40B4-BE49-F238E27FC236}">
                  <a16:creationId xmlns:a16="http://schemas.microsoft.com/office/drawing/2014/main" id="{BFF2F646-A0BA-415A-8281-53683708F3C2}"/>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Conector reto 56">
              <a:extLst>
                <a:ext uri="{FF2B5EF4-FFF2-40B4-BE49-F238E27FC236}">
                  <a16:creationId xmlns:a16="http://schemas.microsoft.com/office/drawing/2014/main" id="{3AD12E5D-3694-43D4-B774-0B791E7748AA}"/>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59" name="CaixaDeTexto 58">
            <a:extLst>
              <a:ext uri="{FF2B5EF4-FFF2-40B4-BE49-F238E27FC236}">
                <a16:creationId xmlns:a16="http://schemas.microsoft.com/office/drawing/2014/main" id="{AD7936EF-3327-4EF0-9DEB-CFD2775C932B}"/>
              </a:ext>
            </a:extLst>
          </p:cNvPr>
          <p:cNvSpPr txBox="1"/>
          <p:nvPr/>
        </p:nvSpPr>
        <p:spPr>
          <a:xfrm>
            <a:off x="5506877" y="5685999"/>
            <a:ext cx="2184191" cy="311496"/>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Resposta: a) 63° 03’48,8’’ 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0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heel(1)">
                                      <p:cBhvr>
                                        <p:cTn id="43" dur="20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7" grpId="0"/>
      <p:bldP spid="39" grpId="0"/>
      <p:bldP spid="40" grpId="0" animBg="1"/>
      <p:bldP spid="42" grpId="0"/>
      <p:bldP spid="44" grpId="0"/>
      <p:bldP spid="47" grpId="0"/>
      <p:bldP spid="49" grpId="0" animBg="1"/>
      <p:bldP spid="51" grpId="0" animBg="1"/>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6952" y="137585"/>
            <a:ext cx="910277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pt-BR" sz="1400" dirty="0">
                <a:latin typeface="+mn-lt"/>
              </a:rPr>
              <a:t>6) Galáxias anãs elípticas são classificadas em termos de massa (entre 10</a:t>
            </a:r>
            <a:r>
              <a:rPr lang="pt-BR" sz="1400" baseline="30000" dirty="0">
                <a:latin typeface="+mn-lt"/>
              </a:rPr>
              <a:t>7</a:t>
            </a:r>
            <a:r>
              <a:rPr lang="pt-BR" sz="1400" dirty="0">
                <a:latin typeface="+mn-lt"/>
              </a:rPr>
              <a:t> e 10</a:t>
            </a:r>
            <a:r>
              <a:rPr lang="pt-BR" sz="1400" baseline="30000" dirty="0">
                <a:latin typeface="+mn-lt"/>
              </a:rPr>
              <a:t>9</a:t>
            </a:r>
            <a:r>
              <a:rPr lang="pt-BR" sz="1400" dirty="0">
                <a:latin typeface="+mn-lt"/>
              </a:rPr>
              <a:t> </a:t>
            </a:r>
            <a:r>
              <a:rPr lang="pt-BR" sz="1400" dirty="0" err="1">
                <a:latin typeface="+mn-lt"/>
              </a:rPr>
              <a:t>M</a:t>
            </a:r>
            <a:r>
              <a:rPr lang="pt-BR" sz="1400" baseline="-25000" dirty="0" err="1">
                <a:latin typeface="+mn-lt"/>
              </a:rPr>
              <a:t>Sol</a:t>
            </a:r>
            <a:r>
              <a:rPr lang="pt-BR" sz="1400" dirty="0">
                <a:latin typeface="+mn-lt"/>
              </a:rPr>
              <a:t>) e luminosidade (entre 10</a:t>
            </a:r>
            <a:r>
              <a:rPr lang="pt-BR" sz="1400" baseline="30000" dirty="0">
                <a:latin typeface="+mn-lt"/>
              </a:rPr>
              <a:t>5</a:t>
            </a:r>
            <a:r>
              <a:rPr lang="pt-BR" sz="1400" dirty="0">
                <a:latin typeface="+mn-lt"/>
              </a:rPr>
              <a:t> e 10</a:t>
            </a:r>
            <a:r>
              <a:rPr lang="pt-BR" sz="1400" baseline="30000" dirty="0">
                <a:latin typeface="+mn-lt"/>
              </a:rPr>
              <a:t>7</a:t>
            </a:r>
            <a:r>
              <a:rPr lang="pt-BR" sz="1400" dirty="0">
                <a:latin typeface="+mn-lt"/>
              </a:rPr>
              <a:t> </a:t>
            </a:r>
            <a:r>
              <a:rPr lang="pt-BR" sz="1400" dirty="0" err="1">
                <a:latin typeface="+mn-lt"/>
              </a:rPr>
              <a:t>L</a:t>
            </a:r>
            <a:r>
              <a:rPr lang="pt-BR" sz="1400" baseline="-25000" dirty="0" err="1">
                <a:latin typeface="+mn-lt"/>
              </a:rPr>
              <a:t>Sol</a:t>
            </a:r>
            <a:r>
              <a:rPr lang="pt-BR" sz="1400" dirty="0">
                <a:latin typeface="+mn-lt"/>
              </a:rPr>
              <a:t>). Considere uma galáxia anã elíptica que contenha cerca de 100 milhões de estrelas, cuja magnitude aparente da galáxia como um todo seja é m = +10,0.</a:t>
            </a:r>
          </a:p>
          <a:p>
            <a:pPr algn="just"/>
            <a:endParaRPr lang="pt-BR" sz="1400" dirty="0">
              <a:latin typeface="+mn-lt"/>
            </a:endParaRPr>
          </a:p>
          <a:p>
            <a:pPr algn="just"/>
            <a:r>
              <a:rPr lang="pt-BR" sz="1400" dirty="0">
                <a:latin typeface="+mn-lt"/>
              </a:rPr>
              <a:t>Em primeira aproximação, suponha que todas as estrelas dessa galáxia tenham a mesma luminosidade.</a:t>
            </a:r>
          </a:p>
          <a:p>
            <a:pPr algn="just"/>
            <a:endParaRPr lang="pt-BR" sz="1400" dirty="0">
              <a:latin typeface="+mn-lt"/>
            </a:endParaRPr>
          </a:p>
          <a:p>
            <a:pPr algn="just"/>
            <a:r>
              <a:rPr lang="pt-BR" sz="1400" dirty="0">
                <a:latin typeface="+mn-lt"/>
              </a:rPr>
              <a:t>Assinale a opção que traz a magnitude aparente aproximada de uma das estrelas dessa galáxia. Desconsidere a extinção interestelar.</a:t>
            </a:r>
          </a:p>
        </p:txBody>
      </p:sp>
      <p:sp>
        <p:nvSpPr>
          <p:cNvPr id="21" name="CaixaDeTexto 20">
            <a:extLst>
              <a:ext uri="{FF2B5EF4-FFF2-40B4-BE49-F238E27FC236}">
                <a16:creationId xmlns:a16="http://schemas.microsoft.com/office/drawing/2014/main" id="{2F8727C5-CF6A-4686-8CED-08E4338532D2}"/>
              </a:ext>
            </a:extLst>
          </p:cNvPr>
          <p:cNvSpPr txBox="1"/>
          <p:nvPr/>
        </p:nvSpPr>
        <p:spPr>
          <a:xfrm>
            <a:off x="126952" y="2001092"/>
            <a:ext cx="1123950"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a) +30,0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b) +10,0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c) +20,0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d) +25,0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Times New Roman" panose="02020603050405020304" pitchFamily="18" charset="0"/>
              </a:rPr>
              <a:t>e) +35,0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aixaDeTexto 22">
            <a:extLst>
              <a:ext uri="{FF2B5EF4-FFF2-40B4-BE49-F238E27FC236}">
                <a16:creationId xmlns:a16="http://schemas.microsoft.com/office/drawing/2014/main" id="{2B2D6535-8BF1-40F0-B4E9-F76C85F81D9F}"/>
              </a:ext>
            </a:extLst>
          </p:cNvPr>
          <p:cNvSpPr txBox="1"/>
          <p:nvPr/>
        </p:nvSpPr>
        <p:spPr>
          <a:xfrm>
            <a:off x="1000125" y="2001092"/>
            <a:ext cx="3495675" cy="307777"/>
          </a:xfrm>
          <a:prstGeom prst="rect">
            <a:avLst/>
          </a:prstGeom>
          <a:noFill/>
        </p:spPr>
        <p:txBody>
          <a:bodyPr wrap="square">
            <a:spAutoFit/>
          </a:bodyPr>
          <a:lstStyle/>
          <a:p>
            <a:r>
              <a:rPr lang="pt-BR" sz="1400" dirty="0">
                <a:solidFill>
                  <a:srgbClr val="FF0000"/>
                </a:solidFill>
                <a:effectLst/>
                <a:latin typeface="Calibri" panose="020F0502020204030204" pitchFamily="34" charset="0"/>
                <a:ea typeface="Calibri" panose="020F0502020204030204" pitchFamily="34" charset="0"/>
              </a:rPr>
              <a:t>Pela fórmula da soma de magnitudes, temos:</a:t>
            </a:r>
            <a:endParaRPr lang="pt-BR" sz="1400" dirty="0"/>
          </a:p>
        </p:txBody>
      </p:sp>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0034BC4D-02BE-4C79-A30F-AE21C3D867EC}"/>
                  </a:ext>
                </a:extLst>
              </p:cNvPr>
              <p:cNvSpPr txBox="1"/>
              <p:nvPr/>
            </p:nvSpPr>
            <p:spPr>
              <a:xfrm>
                <a:off x="2066925" y="2394594"/>
                <a:ext cx="5581650" cy="344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pt-BR" sz="1600" i="1" smtClean="0">
                              <a:solidFill>
                                <a:srgbClr val="FF0000"/>
                              </a:solidFill>
                              <a:latin typeface="Cambria Math" panose="02040503050406030204" pitchFamily="18" charset="0"/>
                            </a:rPr>
                          </m:ctrlPr>
                        </m:sSupPr>
                        <m:e>
                          <m:r>
                            <a:rPr lang="pt-BR" sz="1600">
                              <a:solidFill>
                                <a:srgbClr val="FF0000"/>
                              </a:solidFill>
                              <a:latin typeface="Cambria Math" panose="02040503050406030204" pitchFamily="18" charset="0"/>
                            </a:rPr>
                            <m:t>10</m:t>
                          </m:r>
                        </m:e>
                        <m:sup>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1">
                                  <a:solidFill>
                                    <a:srgbClr val="FF0000"/>
                                  </a:solidFill>
                                  <a:latin typeface="Cambria Math" panose="02040503050406030204" pitchFamily="18" charset="0"/>
                                </a:rPr>
                                <m:t>𝑓</m:t>
                              </m:r>
                            </m:sub>
                          </m:sSub>
                          <m:r>
                            <a:rPr lang="pt-BR" sz="1600" i="0">
                              <a:solidFill>
                                <a:srgbClr val="FF0000"/>
                              </a:solidFill>
                              <a:latin typeface="Cambria Math" panose="02040503050406030204" pitchFamily="18" charset="0"/>
                            </a:rPr>
                            <m:t>×0,4</m:t>
                          </m:r>
                        </m:sup>
                      </m:sSup>
                      <m:r>
                        <a:rPr lang="pt-BR" sz="1600" i="0">
                          <a:solidFill>
                            <a:srgbClr val="FF0000"/>
                          </a:solidFill>
                          <a:latin typeface="Cambria Math" panose="02040503050406030204" pitchFamily="18" charset="0"/>
                        </a:rPr>
                        <m:t>=</m:t>
                      </m:r>
                      <m:sSup>
                        <m:sSupPr>
                          <m:ctrlPr>
                            <a:rPr lang="pt-BR" sz="1600" i="1">
                              <a:solidFill>
                                <a:srgbClr val="FF0000"/>
                              </a:solidFill>
                              <a:latin typeface="Cambria Math" panose="02040503050406030204" pitchFamily="18" charset="0"/>
                            </a:rPr>
                          </m:ctrlPr>
                        </m:sSupPr>
                        <m:e>
                          <m:r>
                            <a:rPr lang="pt-BR" sz="1600" i="0">
                              <a:solidFill>
                                <a:srgbClr val="FF0000"/>
                              </a:solidFill>
                              <a:latin typeface="Cambria Math" panose="02040503050406030204" pitchFamily="18" charset="0"/>
                            </a:rPr>
                            <m:t>10</m:t>
                          </m:r>
                        </m:e>
                        <m:sup>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0">
                                  <a:solidFill>
                                    <a:srgbClr val="FF0000"/>
                                  </a:solidFill>
                                  <a:latin typeface="Cambria Math" panose="02040503050406030204" pitchFamily="18" charset="0"/>
                                </a:rPr>
                                <m:t>1</m:t>
                              </m:r>
                            </m:sub>
                          </m:sSub>
                          <m:r>
                            <a:rPr lang="pt-BR" sz="1600" i="0">
                              <a:solidFill>
                                <a:srgbClr val="FF0000"/>
                              </a:solidFill>
                              <a:latin typeface="Cambria Math" panose="02040503050406030204" pitchFamily="18" charset="0"/>
                            </a:rPr>
                            <m:t>×0,4</m:t>
                          </m:r>
                        </m:sup>
                      </m:sSup>
                      <m:r>
                        <a:rPr lang="pt-BR" sz="1600" i="0">
                          <a:solidFill>
                            <a:srgbClr val="FF0000"/>
                          </a:solidFill>
                          <a:latin typeface="Cambria Math" panose="02040503050406030204" pitchFamily="18" charset="0"/>
                        </a:rPr>
                        <m:t>+</m:t>
                      </m:r>
                      <m:sSup>
                        <m:sSupPr>
                          <m:ctrlPr>
                            <a:rPr lang="pt-BR" sz="1600" i="1">
                              <a:solidFill>
                                <a:srgbClr val="FF0000"/>
                              </a:solidFill>
                              <a:latin typeface="Cambria Math" panose="02040503050406030204" pitchFamily="18" charset="0"/>
                            </a:rPr>
                          </m:ctrlPr>
                        </m:sSupPr>
                        <m:e>
                          <m:r>
                            <a:rPr lang="pt-BR" sz="1600" i="0">
                              <a:solidFill>
                                <a:srgbClr val="FF0000"/>
                              </a:solidFill>
                              <a:latin typeface="Cambria Math" panose="02040503050406030204" pitchFamily="18" charset="0"/>
                            </a:rPr>
                            <m:t>10</m:t>
                          </m:r>
                        </m:e>
                        <m:sup>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0">
                                  <a:solidFill>
                                    <a:srgbClr val="FF0000"/>
                                  </a:solidFill>
                                  <a:latin typeface="Cambria Math" panose="02040503050406030204" pitchFamily="18" charset="0"/>
                                </a:rPr>
                                <m:t>2</m:t>
                              </m:r>
                            </m:sub>
                          </m:sSub>
                          <m:r>
                            <a:rPr lang="pt-BR" sz="1600" i="0">
                              <a:solidFill>
                                <a:srgbClr val="FF0000"/>
                              </a:solidFill>
                              <a:latin typeface="Cambria Math" panose="02040503050406030204" pitchFamily="18" charset="0"/>
                            </a:rPr>
                            <m:t>×0,4</m:t>
                          </m:r>
                        </m:sup>
                      </m:sSup>
                      <m:r>
                        <a:rPr lang="pt-BR" sz="1600" i="0">
                          <a:solidFill>
                            <a:srgbClr val="FF0000"/>
                          </a:solidFill>
                          <a:latin typeface="Cambria Math" panose="02040503050406030204" pitchFamily="18" charset="0"/>
                        </a:rPr>
                        <m:t>+</m:t>
                      </m:r>
                      <m:sSup>
                        <m:sSupPr>
                          <m:ctrlPr>
                            <a:rPr lang="pt-BR" sz="1600" i="1">
                              <a:solidFill>
                                <a:srgbClr val="FF0000"/>
                              </a:solidFill>
                              <a:latin typeface="Cambria Math" panose="02040503050406030204" pitchFamily="18" charset="0"/>
                            </a:rPr>
                          </m:ctrlPr>
                        </m:sSupPr>
                        <m:e>
                          <m:r>
                            <a:rPr lang="pt-BR" sz="1600" i="0">
                              <a:solidFill>
                                <a:srgbClr val="FF0000"/>
                              </a:solidFill>
                              <a:latin typeface="Cambria Math" panose="02040503050406030204" pitchFamily="18" charset="0"/>
                            </a:rPr>
                            <m:t>10</m:t>
                          </m:r>
                        </m:e>
                        <m:sup>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0">
                                  <a:solidFill>
                                    <a:srgbClr val="FF0000"/>
                                  </a:solidFill>
                                  <a:latin typeface="Cambria Math" panose="02040503050406030204" pitchFamily="18" charset="0"/>
                                </a:rPr>
                                <m:t>3</m:t>
                              </m:r>
                            </m:sub>
                          </m:sSub>
                          <m:r>
                            <a:rPr lang="pt-BR" sz="1600" i="0">
                              <a:solidFill>
                                <a:srgbClr val="FF0000"/>
                              </a:solidFill>
                              <a:latin typeface="Cambria Math" panose="02040503050406030204" pitchFamily="18" charset="0"/>
                            </a:rPr>
                            <m:t>×0,4</m:t>
                          </m:r>
                        </m:sup>
                      </m:sSup>
                      <m:r>
                        <a:rPr lang="pt-BR" sz="1600" i="0">
                          <a:solidFill>
                            <a:srgbClr val="FF0000"/>
                          </a:solidFill>
                          <a:latin typeface="Cambria Math" panose="02040503050406030204" pitchFamily="18" charset="0"/>
                        </a:rPr>
                        <m:t>+⋯</m:t>
                      </m:r>
                    </m:oMath>
                  </m:oMathPara>
                </a14:m>
                <a:endParaRPr lang="pt-BR" sz="1600" dirty="0">
                  <a:solidFill>
                    <a:srgbClr val="FF0000"/>
                  </a:solidFill>
                </a:endParaRPr>
              </a:p>
            </p:txBody>
          </p:sp>
        </mc:Choice>
        <mc:Fallback xmlns="">
          <p:sp>
            <p:nvSpPr>
              <p:cNvPr id="25" name="CaixaDeTexto 24">
                <a:extLst>
                  <a:ext uri="{FF2B5EF4-FFF2-40B4-BE49-F238E27FC236}">
                    <a16:creationId xmlns:a16="http://schemas.microsoft.com/office/drawing/2014/main" id="{0034BC4D-02BE-4C79-A30F-AE21C3D867EC}"/>
                  </a:ext>
                </a:extLst>
              </p:cNvPr>
              <p:cNvSpPr txBox="1">
                <a:spLocks noRot="1" noChangeAspect="1" noMove="1" noResize="1" noEditPoints="1" noAdjustHandles="1" noChangeArrowheads="1" noChangeShapeType="1" noTextEdit="1"/>
              </p:cNvSpPr>
              <p:nvPr/>
            </p:nvSpPr>
            <p:spPr>
              <a:xfrm>
                <a:off x="2066925" y="2394594"/>
                <a:ext cx="5581650" cy="344646"/>
              </a:xfrm>
              <a:prstGeom prst="rect">
                <a:avLst/>
              </a:prstGeom>
              <a:blipFill>
                <a:blip r:embed="rId2"/>
                <a:stretch>
                  <a:fillRect/>
                </a:stretch>
              </a:blipFill>
            </p:spPr>
            <p:txBody>
              <a:bodyPr/>
              <a:lstStyle/>
              <a:p>
                <a:r>
                  <a:rPr lang="pt-BR">
                    <a:noFill/>
                  </a:rPr>
                  <a:t> </a:t>
                </a:r>
              </a:p>
            </p:txBody>
          </p:sp>
        </mc:Fallback>
      </mc:AlternateContent>
      <p:sp>
        <p:nvSpPr>
          <p:cNvPr id="27" name="CaixaDeTexto 26">
            <a:extLst>
              <a:ext uri="{FF2B5EF4-FFF2-40B4-BE49-F238E27FC236}">
                <a16:creationId xmlns:a16="http://schemas.microsoft.com/office/drawing/2014/main" id="{17A030FC-AC5C-4E73-BD4F-1EB7EEBD0331}"/>
              </a:ext>
            </a:extLst>
          </p:cNvPr>
          <p:cNvSpPr txBox="1"/>
          <p:nvPr/>
        </p:nvSpPr>
        <p:spPr>
          <a:xfrm>
            <a:off x="1028700" y="2821188"/>
            <a:ext cx="5000625"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Onde </a:t>
            </a:r>
            <a:r>
              <a:rPr lang="pt-BR" sz="14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t>
            </a:r>
            <a:r>
              <a:rPr lang="pt-BR" sz="1400" i="1" baseline="-25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t>
            </a: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é a magnitude final, soma das magnitudes </a:t>
            </a:r>
            <a:r>
              <a:rPr lang="pt-BR" sz="14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t>
            </a:r>
            <a:r>
              <a:rPr lang="pt-BR" sz="1400" i="1" baseline="-25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a:t>
            </a: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4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t>
            </a:r>
            <a:r>
              <a:rPr lang="pt-BR" sz="1400" i="1" baseline="-25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a:t>
            </a: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4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t>
            </a:r>
            <a:r>
              <a:rPr lang="pt-BR" sz="1400" i="1" baseline="-25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 </a:t>
            </a:r>
            <a:r>
              <a:rPr lang="pt-BR" sz="14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aixaDeTexto 28">
            <a:extLst>
              <a:ext uri="{FF2B5EF4-FFF2-40B4-BE49-F238E27FC236}">
                <a16:creationId xmlns:a16="http://schemas.microsoft.com/office/drawing/2014/main" id="{E26BA8DA-BA83-4616-B50B-7A9B46B4F090}"/>
              </a:ext>
            </a:extLst>
          </p:cNvPr>
          <p:cNvSpPr txBox="1"/>
          <p:nvPr/>
        </p:nvSpPr>
        <p:spPr>
          <a:xfrm>
            <a:off x="1028700" y="3325063"/>
            <a:ext cx="3162300"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Como as magnitudes são iguais, temos:</a:t>
            </a: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0606881F-EF5A-4C45-8EDD-8D832138CB44}"/>
                  </a:ext>
                </a:extLst>
              </p:cNvPr>
              <p:cNvSpPr txBox="1"/>
              <p:nvPr/>
            </p:nvSpPr>
            <p:spPr>
              <a:xfrm>
                <a:off x="142875" y="3877906"/>
                <a:ext cx="2524125" cy="344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pt-BR" sz="1600" i="1">
                              <a:solidFill>
                                <a:srgbClr val="FF0000"/>
                              </a:solidFill>
                              <a:latin typeface="Cambria Math" panose="02040503050406030204" pitchFamily="18" charset="0"/>
                            </a:rPr>
                          </m:ctrlPr>
                        </m:sSupPr>
                        <m:e>
                          <m:r>
                            <a:rPr lang="pt-BR" sz="1600" i="1">
                              <a:solidFill>
                                <a:srgbClr val="FF0000"/>
                              </a:solidFill>
                              <a:latin typeface="Cambria Math" panose="02040503050406030204" pitchFamily="18" charset="0"/>
                            </a:rPr>
                            <m:t>10</m:t>
                          </m:r>
                        </m:e>
                        <m:sup>
                          <m:r>
                            <a:rPr lang="pt-BR" sz="1600" i="1">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1">
                                  <a:solidFill>
                                    <a:srgbClr val="FF0000"/>
                                  </a:solidFill>
                                  <a:latin typeface="Cambria Math" panose="02040503050406030204" pitchFamily="18" charset="0"/>
                                </a:rPr>
                                <m:t>𝑓</m:t>
                              </m:r>
                            </m:sub>
                          </m:sSub>
                          <m:r>
                            <a:rPr lang="pt-BR" sz="1600" i="1">
                              <a:solidFill>
                                <a:srgbClr val="FF0000"/>
                              </a:solidFill>
                              <a:latin typeface="Cambria Math" panose="02040503050406030204" pitchFamily="18" charset="0"/>
                            </a:rPr>
                            <m:t>×0,4</m:t>
                          </m:r>
                        </m:sup>
                      </m:sSup>
                      <m:r>
                        <a:rPr lang="pt-BR" sz="1600" i="1">
                          <a:solidFill>
                            <a:srgbClr val="FF0000"/>
                          </a:solidFill>
                          <a:latin typeface="Cambria Math" panose="02040503050406030204" pitchFamily="18" charset="0"/>
                        </a:rPr>
                        <m:t>=</m:t>
                      </m:r>
                      <m:r>
                        <a:rPr lang="pt-BR" sz="1600" i="1">
                          <a:solidFill>
                            <a:srgbClr val="FF0000"/>
                          </a:solidFill>
                          <a:latin typeface="Cambria Math" panose="02040503050406030204" pitchFamily="18" charset="0"/>
                        </a:rPr>
                        <m:t>𝑛</m:t>
                      </m:r>
                      <m:sSup>
                        <m:sSupPr>
                          <m:ctrlPr>
                            <a:rPr lang="pt-BR" sz="1600" i="1">
                              <a:solidFill>
                                <a:srgbClr val="FF0000"/>
                              </a:solidFill>
                              <a:latin typeface="Cambria Math" panose="02040503050406030204" pitchFamily="18" charset="0"/>
                            </a:rPr>
                          </m:ctrlPr>
                        </m:sSupPr>
                        <m:e>
                          <m:r>
                            <a:rPr lang="pt-BR" sz="1600" i="1">
                              <a:solidFill>
                                <a:srgbClr val="FF0000"/>
                              </a:solidFill>
                              <a:latin typeface="Cambria Math" panose="02040503050406030204" pitchFamily="18" charset="0"/>
                            </a:rPr>
                            <m:t>10</m:t>
                          </m:r>
                        </m:e>
                        <m:sup>
                          <m:r>
                            <a:rPr lang="pt-BR" sz="1600" i="1">
                              <a:solidFill>
                                <a:srgbClr val="FF0000"/>
                              </a:solidFill>
                              <a:latin typeface="Cambria Math" panose="02040503050406030204" pitchFamily="18" charset="0"/>
                            </a:rPr>
                            <m:t>−</m:t>
                          </m:r>
                          <m:r>
                            <a:rPr lang="pt-BR" sz="1600" i="1">
                              <a:solidFill>
                                <a:srgbClr val="FF0000"/>
                              </a:solidFill>
                              <a:latin typeface="Cambria Math" panose="02040503050406030204" pitchFamily="18" charset="0"/>
                            </a:rPr>
                            <m:t>𝑚</m:t>
                          </m:r>
                          <m:r>
                            <a:rPr lang="pt-BR" sz="1600" i="1">
                              <a:solidFill>
                                <a:srgbClr val="FF0000"/>
                              </a:solidFill>
                              <a:latin typeface="Cambria Math" panose="02040503050406030204" pitchFamily="18" charset="0"/>
                            </a:rPr>
                            <m:t>×0,4</m:t>
                          </m:r>
                        </m:sup>
                      </m:sSup>
                    </m:oMath>
                  </m:oMathPara>
                </a14:m>
                <a:endParaRPr lang="pt-BR" sz="1600" i="1" dirty="0">
                  <a:solidFill>
                    <a:srgbClr val="FF0000"/>
                  </a:solidFill>
                  <a:latin typeface="Cambria Math" panose="02040503050406030204" pitchFamily="18" charset="0"/>
                </a:endParaRPr>
              </a:p>
            </p:txBody>
          </p:sp>
        </mc:Choice>
        <mc:Fallback xmlns="">
          <p:sp>
            <p:nvSpPr>
              <p:cNvPr id="17" name="CaixaDeTexto 16">
                <a:extLst>
                  <a:ext uri="{FF2B5EF4-FFF2-40B4-BE49-F238E27FC236}">
                    <a16:creationId xmlns:a16="http://schemas.microsoft.com/office/drawing/2014/main" id="{0606881F-EF5A-4C45-8EDD-8D832138CB44}"/>
                  </a:ext>
                </a:extLst>
              </p:cNvPr>
              <p:cNvSpPr txBox="1">
                <a:spLocks noRot="1" noChangeAspect="1" noMove="1" noResize="1" noEditPoints="1" noAdjustHandles="1" noChangeArrowheads="1" noChangeShapeType="1" noTextEdit="1"/>
              </p:cNvSpPr>
              <p:nvPr/>
            </p:nvSpPr>
            <p:spPr>
              <a:xfrm>
                <a:off x="142875" y="3877906"/>
                <a:ext cx="2524125" cy="344646"/>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12756AD1-0B5E-4673-BB29-3A92EBC2BB29}"/>
                  </a:ext>
                </a:extLst>
              </p:cNvPr>
              <p:cNvSpPr txBox="1"/>
              <p:nvPr/>
            </p:nvSpPr>
            <p:spPr>
              <a:xfrm>
                <a:off x="2951163" y="3839586"/>
                <a:ext cx="3181350" cy="464871"/>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pt-BR" sz="1600" i="1">
                              <a:solidFill>
                                <a:srgbClr val="FF0000"/>
                              </a:solidFill>
                              <a:latin typeface="Cambria Math" panose="02040503050406030204" pitchFamily="18" charset="0"/>
                            </a:rPr>
                          </m:ctrlPr>
                        </m:sSupPr>
                        <m:e>
                          <m:r>
                            <m:rPr>
                              <m:sty m:val="p"/>
                            </m:rPr>
                            <a:rPr lang="pt-BR" sz="1600" i="1">
                              <a:solidFill>
                                <a:srgbClr val="FF0000"/>
                              </a:solidFill>
                              <a:latin typeface="Cambria Math" panose="02040503050406030204" pitchFamily="18" charset="0"/>
                            </a:rPr>
                            <m:t>log</m:t>
                          </m:r>
                          <m:r>
                            <a:rPr lang="pt-BR" sz="1600" i="1">
                              <a:solidFill>
                                <a:srgbClr val="FF0000"/>
                              </a:solidFill>
                              <a:latin typeface="Cambria Math" panose="02040503050406030204" pitchFamily="18" charset="0"/>
                            </a:rPr>
                            <m:t>⁡(10</m:t>
                          </m:r>
                        </m:e>
                        <m:sup>
                          <m:r>
                            <a:rPr lang="pt-BR" sz="1600" i="1">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1">
                                  <a:solidFill>
                                    <a:srgbClr val="FF0000"/>
                                  </a:solidFill>
                                  <a:latin typeface="Cambria Math" panose="02040503050406030204" pitchFamily="18" charset="0"/>
                                </a:rPr>
                                <m:t>𝑓</m:t>
                              </m:r>
                            </m:sub>
                          </m:sSub>
                          <m:r>
                            <a:rPr lang="pt-BR" sz="1600" i="1">
                              <a:solidFill>
                                <a:srgbClr val="FF0000"/>
                              </a:solidFill>
                              <a:latin typeface="Cambria Math" panose="02040503050406030204" pitchFamily="18" charset="0"/>
                            </a:rPr>
                            <m:t>×0,4</m:t>
                          </m:r>
                        </m:sup>
                      </m:sSup>
                      <m:r>
                        <a:rPr lang="pt-BR" sz="1600" i="1">
                          <a:solidFill>
                            <a:srgbClr val="FF0000"/>
                          </a:solidFill>
                          <a:latin typeface="Cambria Math" panose="02040503050406030204" pitchFamily="18" charset="0"/>
                        </a:rPr>
                        <m:t>)=</m:t>
                      </m:r>
                      <m:r>
                        <m:rPr>
                          <m:sty m:val="p"/>
                        </m:rPr>
                        <a:rPr lang="pt-BR" sz="1600" i="1">
                          <a:solidFill>
                            <a:srgbClr val="FF0000"/>
                          </a:solidFill>
                          <a:latin typeface="Cambria Math" panose="02040503050406030204" pitchFamily="18" charset="0"/>
                        </a:rPr>
                        <m:t>log</m:t>
                      </m:r>
                      <m:r>
                        <a:rPr lang="pt-BR" sz="1600" i="1">
                          <a:solidFill>
                            <a:srgbClr val="FF0000"/>
                          </a:solidFill>
                          <a:latin typeface="Cambria Math" panose="02040503050406030204" pitchFamily="18" charset="0"/>
                        </a:rPr>
                        <m:t>⁡(</m:t>
                      </m:r>
                      <m:r>
                        <a:rPr lang="pt-BR" sz="1600" i="1">
                          <a:solidFill>
                            <a:srgbClr val="FF0000"/>
                          </a:solidFill>
                          <a:latin typeface="Cambria Math" panose="02040503050406030204" pitchFamily="18" charset="0"/>
                        </a:rPr>
                        <m:t>𝑛</m:t>
                      </m:r>
                      <m:sSup>
                        <m:sSupPr>
                          <m:ctrlPr>
                            <a:rPr lang="pt-BR" sz="1600" i="1">
                              <a:solidFill>
                                <a:srgbClr val="FF0000"/>
                              </a:solidFill>
                              <a:latin typeface="Cambria Math" panose="02040503050406030204" pitchFamily="18" charset="0"/>
                            </a:rPr>
                          </m:ctrlPr>
                        </m:sSupPr>
                        <m:e>
                          <m:r>
                            <a:rPr lang="pt-BR" sz="1600" i="1">
                              <a:solidFill>
                                <a:srgbClr val="FF0000"/>
                              </a:solidFill>
                              <a:latin typeface="Cambria Math" panose="02040503050406030204" pitchFamily="18" charset="0"/>
                            </a:rPr>
                            <m:t>10</m:t>
                          </m:r>
                        </m:e>
                        <m:sup>
                          <m:r>
                            <a:rPr lang="pt-BR" sz="1600" i="1">
                              <a:solidFill>
                                <a:srgbClr val="FF0000"/>
                              </a:solidFill>
                              <a:latin typeface="Cambria Math" panose="02040503050406030204" pitchFamily="18" charset="0"/>
                            </a:rPr>
                            <m:t>−</m:t>
                          </m:r>
                          <m:r>
                            <a:rPr lang="pt-BR" sz="1600" i="1">
                              <a:solidFill>
                                <a:srgbClr val="FF0000"/>
                              </a:solidFill>
                              <a:latin typeface="Cambria Math" panose="02040503050406030204" pitchFamily="18" charset="0"/>
                            </a:rPr>
                            <m:t>𝑚</m:t>
                          </m:r>
                          <m:r>
                            <a:rPr lang="pt-BR" sz="1600" i="1">
                              <a:solidFill>
                                <a:srgbClr val="FF0000"/>
                              </a:solidFill>
                              <a:latin typeface="Cambria Math" panose="02040503050406030204" pitchFamily="18" charset="0"/>
                            </a:rPr>
                            <m:t>×0,4</m:t>
                          </m:r>
                        </m:sup>
                      </m:sSup>
                      <m:r>
                        <a:rPr lang="pt-BR" sz="1600" i="1">
                          <a:solidFill>
                            <a:srgbClr val="FF0000"/>
                          </a:solidFill>
                          <a:latin typeface="Cambria Math" panose="02040503050406030204" pitchFamily="18" charset="0"/>
                        </a:rPr>
                        <m:t>)</m:t>
                      </m:r>
                    </m:oMath>
                  </m:oMathPara>
                </a14:m>
                <a:endParaRPr lang="pt-BR" sz="1600" i="1" dirty="0">
                  <a:solidFill>
                    <a:srgbClr val="FF0000"/>
                  </a:solidFill>
                  <a:latin typeface="Cambria Math" panose="02040503050406030204" pitchFamily="18" charset="0"/>
                </a:endParaRPr>
              </a:p>
            </p:txBody>
          </p:sp>
        </mc:Choice>
        <mc:Fallback xmlns="">
          <p:sp>
            <p:nvSpPr>
              <p:cNvPr id="19" name="CaixaDeTexto 18">
                <a:extLst>
                  <a:ext uri="{FF2B5EF4-FFF2-40B4-BE49-F238E27FC236}">
                    <a16:creationId xmlns:a16="http://schemas.microsoft.com/office/drawing/2014/main" id="{12756AD1-0B5E-4673-BB29-3A92EBC2BB29}"/>
                  </a:ext>
                </a:extLst>
              </p:cNvPr>
              <p:cNvSpPr txBox="1">
                <a:spLocks noRot="1" noChangeAspect="1" noMove="1" noResize="1" noEditPoints="1" noAdjustHandles="1" noChangeArrowheads="1" noChangeShapeType="1" noTextEdit="1"/>
              </p:cNvSpPr>
              <p:nvPr/>
            </p:nvSpPr>
            <p:spPr>
              <a:xfrm>
                <a:off x="2951163" y="3839586"/>
                <a:ext cx="3181350" cy="46487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523368AE-4F9F-4E8B-B9F9-46D7C3C996AF}"/>
                  </a:ext>
                </a:extLst>
              </p:cNvPr>
              <p:cNvSpPr txBox="1"/>
              <p:nvPr/>
            </p:nvSpPr>
            <p:spPr>
              <a:xfrm>
                <a:off x="6753225" y="3810484"/>
                <a:ext cx="2927302" cy="479490"/>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pt-BR" sz="1600" i="1">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1">
                              <a:solidFill>
                                <a:srgbClr val="FF0000"/>
                              </a:solidFill>
                              <a:latin typeface="Cambria Math" panose="02040503050406030204" pitchFamily="18" charset="0"/>
                            </a:rPr>
                            <m:t>𝑓</m:t>
                          </m:r>
                        </m:sub>
                      </m:sSub>
                      <m:r>
                        <a:rPr lang="pt-BR" sz="1600" i="1">
                          <a:solidFill>
                            <a:srgbClr val="FF0000"/>
                          </a:solidFill>
                          <a:latin typeface="Cambria Math" panose="02040503050406030204" pitchFamily="18" charset="0"/>
                        </a:rPr>
                        <m:t>×0,4=</m:t>
                      </m:r>
                      <m:r>
                        <m:rPr>
                          <m:sty m:val="p"/>
                        </m:rPr>
                        <a:rPr lang="pt-BR" sz="1600" i="1">
                          <a:solidFill>
                            <a:srgbClr val="FF0000"/>
                          </a:solidFill>
                          <a:latin typeface="Cambria Math" panose="02040503050406030204" pitchFamily="18" charset="0"/>
                        </a:rPr>
                        <m:t>log</m:t>
                      </m:r>
                      <m:r>
                        <a:rPr lang="pt-BR" sz="1600" i="1">
                          <a:solidFill>
                            <a:srgbClr val="FF0000"/>
                          </a:solidFill>
                          <a:latin typeface="Cambria Math" panose="02040503050406030204" pitchFamily="18" charset="0"/>
                        </a:rPr>
                        <m:t>⁡(</m:t>
                      </m:r>
                      <m:r>
                        <a:rPr lang="pt-BR" sz="1600" i="1">
                          <a:solidFill>
                            <a:srgbClr val="FF0000"/>
                          </a:solidFill>
                          <a:latin typeface="Cambria Math" panose="02040503050406030204" pitchFamily="18" charset="0"/>
                        </a:rPr>
                        <m:t>𝑛</m:t>
                      </m:r>
                      <m:r>
                        <a:rPr lang="pt-BR" sz="1600" i="1">
                          <a:solidFill>
                            <a:srgbClr val="FF0000"/>
                          </a:solidFill>
                          <a:latin typeface="Cambria Math" panose="02040503050406030204" pitchFamily="18" charset="0"/>
                        </a:rPr>
                        <m:t>)−</m:t>
                      </m:r>
                      <m:r>
                        <a:rPr lang="pt-BR" sz="1600" i="1">
                          <a:solidFill>
                            <a:srgbClr val="FF0000"/>
                          </a:solidFill>
                          <a:latin typeface="Cambria Math" panose="02040503050406030204" pitchFamily="18" charset="0"/>
                        </a:rPr>
                        <m:t>𝑚</m:t>
                      </m:r>
                      <m:r>
                        <a:rPr lang="pt-BR" sz="1600" i="1">
                          <a:solidFill>
                            <a:srgbClr val="FF0000"/>
                          </a:solidFill>
                          <a:latin typeface="Cambria Math" panose="02040503050406030204" pitchFamily="18" charset="0"/>
                        </a:rPr>
                        <m:t>×0,4</m:t>
                      </m:r>
                    </m:oMath>
                  </m:oMathPara>
                </a14:m>
                <a:endParaRPr lang="pt-BR" sz="1600" i="1" dirty="0">
                  <a:solidFill>
                    <a:srgbClr val="FF0000"/>
                  </a:solidFill>
                  <a:latin typeface="Cambria Math" panose="02040503050406030204" pitchFamily="18" charset="0"/>
                </a:endParaRPr>
              </a:p>
            </p:txBody>
          </p:sp>
        </mc:Choice>
        <mc:Fallback xmlns="">
          <p:sp>
            <p:nvSpPr>
              <p:cNvPr id="22" name="CaixaDeTexto 21">
                <a:extLst>
                  <a:ext uri="{FF2B5EF4-FFF2-40B4-BE49-F238E27FC236}">
                    <a16:creationId xmlns:a16="http://schemas.microsoft.com/office/drawing/2014/main" id="{523368AE-4F9F-4E8B-B9F9-46D7C3C996AF}"/>
                  </a:ext>
                </a:extLst>
              </p:cNvPr>
              <p:cNvSpPr txBox="1">
                <a:spLocks noRot="1" noChangeAspect="1" noMove="1" noResize="1" noEditPoints="1" noAdjustHandles="1" noChangeArrowheads="1" noChangeShapeType="1" noTextEdit="1"/>
              </p:cNvSpPr>
              <p:nvPr/>
            </p:nvSpPr>
            <p:spPr>
              <a:xfrm>
                <a:off x="6753225" y="3810484"/>
                <a:ext cx="2927302" cy="479490"/>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D08185F1-7422-4A12-BE8B-73EB37493ADE}"/>
                  </a:ext>
                </a:extLst>
              </p:cNvPr>
              <p:cNvSpPr txBox="1"/>
              <p:nvPr/>
            </p:nvSpPr>
            <p:spPr>
              <a:xfrm>
                <a:off x="10163175" y="3646158"/>
                <a:ext cx="1885950" cy="724622"/>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pt-BR" sz="1600" i="1">
                          <a:solidFill>
                            <a:srgbClr val="FF0000"/>
                          </a:solidFill>
                          <a:latin typeface="Cambria Math" panose="02040503050406030204" pitchFamily="18" charset="0"/>
                        </a:rPr>
                        <m:t>𝑚</m:t>
                      </m:r>
                      <m:r>
                        <a:rPr lang="pt-BR" sz="1600" i="1">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a:rPr lang="pt-BR" sz="1600" i="1">
                              <a:solidFill>
                                <a:srgbClr val="FF0000"/>
                              </a:solidFill>
                              <a:latin typeface="Cambria Math" panose="02040503050406030204" pitchFamily="18" charset="0"/>
                            </a:rPr>
                            <m:t>𝑚</m:t>
                          </m:r>
                        </m:e>
                        <m:sub>
                          <m:r>
                            <a:rPr lang="pt-BR" sz="1600" i="1">
                              <a:solidFill>
                                <a:srgbClr val="FF0000"/>
                              </a:solidFill>
                              <a:latin typeface="Cambria Math" panose="02040503050406030204" pitchFamily="18" charset="0"/>
                            </a:rPr>
                            <m:t>𝑓</m:t>
                          </m:r>
                        </m:sub>
                      </m:sSub>
                      <m:r>
                        <a:rPr lang="pt-BR" sz="1600" i="1">
                          <a:solidFill>
                            <a:srgbClr val="FF0000"/>
                          </a:solidFill>
                          <a:latin typeface="Cambria Math" panose="02040503050406030204" pitchFamily="18" charset="0"/>
                        </a:rPr>
                        <m:t>+</m:t>
                      </m:r>
                      <m:f>
                        <m:fPr>
                          <m:ctrlPr>
                            <a:rPr lang="pt-BR" sz="1600" i="1">
                              <a:solidFill>
                                <a:srgbClr val="FF0000"/>
                              </a:solidFill>
                              <a:latin typeface="Cambria Math" panose="02040503050406030204" pitchFamily="18" charset="0"/>
                            </a:rPr>
                          </m:ctrlPr>
                        </m:fPr>
                        <m:num>
                          <m:r>
                            <m:rPr>
                              <m:sty m:val="p"/>
                            </m:rPr>
                            <a:rPr lang="pt-BR" sz="1600" i="1">
                              <a:solidFill>
                                <a:srgbClr val="FF0000"/>
                              </a:solidFill>
                              <a:latin typeface="Cambria Math" panose="02040503050406030204" pitchFamily="18" charset="0"/>
                            </a:rPr>
                            <m:t>log</m:t>
                          </m:r>
                          <m:r>
                            <a:rPr lang="pt-BR" sz="1600" i="1">
                              <a:solidFill>
                                <a:srgbClr val="FF0000"/>
                              </a:solidFill>
                              <a:latin typeface="Cambria Math" panose="02040503050406030204" pitchFamily="18" charset="0"/>
                            </a:rPr>
                            <m:t>⁡(</m:t>
                          </m:r>
                          <m:r>
                            <a:rPr lang="pt-BR" sz="1600" i="1">
                              <a:solidFill>
                                <a:srgbClr val="FF0000"/>
                              </a:solidFill>
                              <a:latin typeface="Cambria Math" panose="02040503050406030204" pitchFamily="18" charset="0"/>
                            </a:rPr>
                            <m:t>𝑛</m:t>
                          </m:r>
                          <m:r>
                            <a:rPr lang="pt-BR" sz="1600" i="1">
                              <a:solidFill>
                                <a:srgbClr val="FF0000"/>
                              </a:solidFill>
                              <a:latin typeface="Cambria Math" panose="02040503050406030204" pitchFamily="18" charset="0"/>
                            </a:rPr>
                            <m:t>)</m:t>
                          </m:r>
                        </m:num>
                        <m:den>
                          <m:r>
                            <a:rPr lang="pt-BR" sz="1600" i="1">
                              <a:solidFill>
                                <a:srgbClr val="FF0000"/>
                              </a:solidFill>
                              <a:latin typeface="Cambria Math" panose="02040503050406030204" pitchFamily="18" charset="0"/>
                            </a:rPr>
                            <m:t>0,4</m:t>
                          </m:r>
                        </m:den>
                      </m:f>
                    </m:oMath>
                  </m:oMathPara>
                </a14:m>
                <a:endParaRPr lang="pt-BR" sz="1600" i="1" dirty="0">
                  <a:solidFill>
                    <a:srgbClr val="FF0000"/>
                  </a:solidFill>
                  <a:latin typeface="Cambria Math" panose="02040503050406030204" pitchFamily="18" charset="0"/>
                </a:endParaRPr>
              </a:p>
            </p:txBody>
          </p:sp>
        </mc:Choice>
        <mc:Fallback xmlns="">
          <p:sp>
            <p:nvSpPr>
              <p:cNvPr id="24" name="CaixaDeTexto 23">
                <a:extLst>
                  <a:ext uri="{FF2B5EF4-FFF2-40B4-BE49-F238E27FC236}">
                    <a16:creationId xmlns:a16="http://schemas.microsoft.com/office/drawing/2014/main" id="{D08185F1-7422-4A12-BE8B-73EB37493ADE}"/>
                  </a:ext>
                </a:extLst>
              </p:cNvPr>
              <p:cNvSpPr txBox="1">
                <a:spLocks noRot="1" noChangeAspect="1" noMove="1" noResize="1" noEditPoints="1" noAdjustHandles="1" noChangeArrowheads="1" noChangeShapeType="1" noTextEdit="1"/>
              </p:cNvSpPr>
              <p:nvPr/>
            </p:nvSpPr>
            <p:spPr>
              <a:xfrm>
                <a:off x="10163175" y="3646158"/>
                <a:ext cx="1885950" cy="72462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D8A9741D-BFF1-4810-998E-1BDF86CAB084}"/>
                  </a:ext>
                </a:extLst>
              </p:cNvPr>
              <p:cNvSpPr txBox="1"/>
              <p:nvPr/>
            </p:nvSpPr>
            <p:spPr>
              <a:xfrm>
                <a:off x="2901951" y="4653315"/>
                <a:ext cx="2076450" cy="751488"/>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pt-BR" sz="1600" i="1">
                          <a:solidFill>
                            <a:srgbClr val="FF0000"/>
                          </a:solidFill>
                          <a:latin typeface="Cambria Math" panose="02040503050406030204" pitchFamily="18" charset="0"/>
                        </a:rPr>
                        <m:t>𝑚</m:t>
                      </m:r>
                      <m:r>
                        <a:rPr lang="pt-BR" sz="1600" i="1">
                          <a:solidFill>
                            <a:srgbClr val="FF0000"/>
                          </a:solidFill>
                          <a:latin typeface="Cambria Math" panose="02040503050406030204" pitchFamily="18" charset="0"/>
                        </a:rPr>
                        <m:t>=10+</m:t>
                      </m:r>
                      <m:f>
                        <m:fPr>
                          <m:ctrlPr>
                            <a:rPr lang="pt-BR" sz="1600" i="1">
                              <a:solidFill>
                                <a:srgbClr val="FF0000"/>
                              </a:solidFill>
                              <a:latin typeface="Cambria Math" panose="02040503050406030204" pitchFamily="18" charset="0"/>
                            </a:rPr>
                          </m:ctrlPr>
                        </m:fPr>
                        <m:num>
                          <m:r>
                            <m:rPr>
                              <m:sty m:val="p"/>
                            </m:rPr>
                            <a:rPr lang="pt-BR" sz="1600" i="1">
                              <a:solidFill>
                                <a:srgbClr val="FF0000"/>
                              </a:solidFill>
                              <a:latin typeface="Cambria Math" panose="02040503050406030204" pitchFamily="18" charset="0"/>
                            </a:rPr>
                            <m:t>log</m:t>
                          </m:r>
                          <m:r>
                            <a:rPr lang="pt-BR" sz="1600" i="1">
                              <a:solidFill>
                                <a:srgbClr val="FF0000"/>
                              </a:solidFill>
                              <a:latin typeface="Cambria Math" panose="02040503050406030204" pitchFamily="18" charset="0"/>
                            </a:rPr>
                            <m:t>⁡(</m:t>
                          </m:r>
                          <m:sSup>
                            <m:sSupPr>
                              <m:ctrlPr>
                                <a:rPr lang="pt-BR" sz="1600" i="1">
                                  <a:solidFill>
                                    <a:srgbClr val="FF0000"/>
                                  </a:solidFill>
                                  <a:latin typeface="Cambria Math" panose="02040503050406030204" pitchFamily="18" charset="0"/>
                                </a:rPr>
                              </m:ctrlPr>
                            </m:sSupPr>
                            <m:e>
                              <m:r>
                                <a:rPr lang="pt-BR" sz="1600" i="1">
                                  <a:solidFill>
                                    <a:srgbClr val="FF0000"/>
                                  </a:solidFill>
                                  <a:latin typeface="Cambria Math" panose="02040503050406030204" pitchFamily="18" charset="0"/>
                                </a:rPr>
                                <m:t>10</m:t>
                              </m:r>
                            </m:e>
                            <m:sup>
                              <m:r>
                                <a:rPr lang="pt-BR" sz="1600" i="1">
                                  <a:solidFill>
                                    <a:srgbClr val="FF0000"/>
                                  </a:solidFill>
                                  <a:latin typeface="Cambria Math" panose="02040503050406030204" pitchFamily="18" charset="0"/>
                                </a:rPr>
                                <m:t>8</m:t>
                              </m:r>
                            </m:sup>
                          </m:sSup>
                          <m:r>
                            <a:rPr lang="pt-BR" sz="1600" i="1">
                              <a:solidFill>
                                <a:srgbClr val="FF0000"/>
                              </a:solidFill>
                              <a:latin typeface="Cambria Math" panose="02040503050406030204" pitchFamily="18" charset="0"/>
                            </a:rPr>
                            <m:t>)</m:t>
                          </m:r>
                        </m:num>
                        <m:den>
                          <m:r>
                            <a:rPr lang="pt-BR" sz="1600" i="1">
                              <a:solidFill>
                                <a:srgbClr val="FF0000"/>
                              </a:solidFill>
                              <a:latin typeface="Cambria Math" panose="02040503050406030204" pitchFamily="18" charset="0"/>
                            </a:rPr>
                            <m:t>0,4</m:t>
                          </m:r>
                        </m:den>
                      </m:f>
                    </m:oMath>
                  </m:oMathPara>
                </a14:m>
                <a:endParaRPr lang="pt-BR" sz="1600" i="1" dirty="0">
                  <a:solidFill>
                    <a:srgbClr val="FF0000"/>
                  </a:solidFill>
                  <a:latin typeface="Cambria Math" panose="02040503050406030204" pitchFamily="18" charset="0"/>
                </a:endParaRPr>
              </a:p>
            </p:txBody>
          </p:sp>
        </mc:Choice>
        <mc:Fallback xmlns="">
          <p:sp>
            <p:nvSpPr>
              <p:cNvPr id="26" name="CaixaDeTexto 25">
                <a:extLst>
                  <a:ext uri="{FF2B5EF4-FFF2-40B4-BE49-F238E27FC236}">
                    <a16:creationId xmlns:a16="http://schemas.microsoft.com/office/drawing/2014/main" id="{D8A9741D-BFF1-4810-998E-1BDF86CAB084}"/>
                  </a:ext>
                </a:extLst>
              </p:cNvPr>
              <p:cNvSpPr txBox="1">
                <a:spLocks noRot="1" noChangeAspect="1" noMove="1" noResize="1" noEditPoints="1" noAdjustHandles="1" noChangeArrowheads="1" noChangeShapeType="1" noTextEdit="1"/>
              </p:cNvSpPr>
              <p:nvPr/>
            </p:nvSpPr>
            <p:spPr>
              <a:xfrm>
                <a:off x="2901951" y="4653315"/>
                <a:ext cx="2076450" cy="751488"/>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AEC15B34-C482-4513-A515-E9EE25129B4C}"/>
                  </a:ext>
                </a:extLst>
              </p:cNvPr>
              <p:cNvSpPr txBox="1"/>
              <p:nvPr/>
            </p:nvSpPr>
            <p:spPr>
              <a:xfrm>
                <a:off x="4824415" y="4719708"/>
                <a:ext cx="1271585" cy="580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1">
                          <a:solidFill>
                            <a:srgbClr val="FF0000"/>
                          </a:solidFill>
                          <a:latin typeface="Cambria Math" panose="02040503050406030204" pitchFamily="18" charset="0"/>
                        </a:rPr>
                        <m:t>=10+</m:t>
                      </m:r>
                      <m:f>
                        <m:fPr>
                          <m:ctrlPr>
                            <a:rPr lang="pt-BR" sz="1600" i="1">
                              <a:solidFill>
                                <a:srgbClr val="FF0000"/>
                              </a:solidFill>
                              <a:latin typeface="Cambria Math" panose="02040503050406030204" pitchFamily="18" charset="0"/>
                            </a:rPr>
                          </m:ctrlPr>
                        </m:fPr>
                        <m:num>
                          <m:r>
                            <a:rPr lang="pt-BR" sz="1600" i="1">
                              <a:solidFill>
                                <a:srgbClr val="FF0000"/>
                              </a:solidFill>
                              <a:latin typeface="Cambria Math" panose="02040503050406030204" pitchFamily="18" charset="0"/>
                            </a:rPr>
                            <m:t>8</m:t>
                          </m:r>
                        </m:num>
                        <m:den>
                          <m:r>
                            <a:rPr lang="pt-BR" sz="1600" i="1">
                              <a:solidFill>
                                <a:srgbClr val="FF0000"/>
                              </a:solidFill>
                              <a:latin typeface="Cambria Math" panose="02040503050406030204" pitchFamily="18" charset="0"/>
                            </a:rPr>
                            <m:t>0,4</m:t>
                          </m:r>
                        </m:den>
                      </m:f>
                    </m:oMath>
                  </m:oMathPara>
                </a14:m>
                <a:endParaRPr lang="pt-BR" sz="1600" i="1" dirty="0">
                  <a:solidFill>
                    <a:srgbClr val="FF0000"/>
                  </a:solidFill>
                  <a:latin typeface="Cambria Math" panose="02040503050406030204" pitchFamily="18" charset="0"/>
                </a:endParaRPr>
              </a:p>
            </p:txBody>
          </p:sp>
        </mc:Choice>
        <mc:Fallback xmlns="">
          <p:sp>
            <p:nvSpPr>
              <p:cNvPr id="28" name="CaixaDeTexto 27">
                <a:extLst>
                  <a:ext uri="{FF2B5EF4-FFF2-40B4-BE49-F238E27FC236}">
                    <a16:creationId xmlns:a16="http://schemas.microsoft.com/office/drawing/2014/main" id="{AEC15B34-C482-4513-A515-E9EE25129B4C}"/>
                  </a:ext>
                </a:extLst>
              </p:cNvPr>
              <p:cNvSpPr txBox="1">
                <a:spLocks noRot="1" noChangeAspect="1" noMove="1" noResize="1" noEditPoints="1" noAdjustHandles="1" noChangeArrowheads="1" noChangeShapeType="1" noTextEdit="1"/>
              </p:cNvSpPr>
              <p:nvPr/>
            </p:nvSpPr>
            <p:spPr>
              <a:xfrm>
                <a:off x="4824415" y="4719708"/>
                <a:ext cx="1271585" cy="580993"/>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3879E0CE-19F8-46F3-B323-5057EF42316B}"/>
                  </a:ext>
                </a:extLst>
              </p:cNvPr>
              <p:cNvSpPr txBox="1"/>
              <p:nvPr/>
            </p:nvSpPr>
            <p:spPr>
              <a:xfrm>
                <a:off x="6096000" y="4816013"/>
                <a:ext cx="8191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i="1" smtClean="0">
                          <a:solidFill>
                            <a:srgbClr val="FF0000"/>
                          </a:solidFill>
                          <a:effectLst/>
                          <a:latin typeface="Cambria Math" panose="02040503050406030204" pitchFamily="18" charset="0"/>
                          <a:ea typeface="Calibri" panose="020F0502020204030204" pitchFamily="34" charset="0"/>
                          <a:cs typeface="Calibri" panose="020F0502020204030204" pitchFamily="34" charset="0"/>
                        </a:rPr>
                        <m:t>=30</m:t>
                      </m:r>
                    </m:oMath>
                  </m:oMathPara>
                </a14:m>
                <a:endParaRPr lang="pt-BR" dirty="0"/>
              </a:p>
            </p:txBody>
          </p:sp>
        </mc:Choice>
        <mc:Fallback xmlns="">
          <p:sp>
            <p:nvSpPr>
              <p:cNvPr id="30" name="CaixaDeTexto 29">
                <a:extLst>
                  <a:ext uri="{FF2B5EF4-FFF2-40B4-BE49-F238E27FC236}">
                    <a16:creationId xmlns:a16="http://schemas.microsoft.com/office/drawing/2014/main" id="{3879E0CE-19F8-46F3-B323-5057EF42316B}"/>
                  </a:ext>
                </a:extLst>
              </p:cNvPr>
              <p:cNvSpPr txBox="1">
                <a:spLocks noRot="1" noChangeAspect="1" noMove="1" noResize="1" noEditPoints="1" noAdjustHandles="1" noChangeArrowheads="1" noChangeShapeType="1" noTextEdit="1"/>
              </p:cNvSpPr>
              <p:nvPr/>
            </p:nvSpPr>
            <p:spPr>
              <a:xfrm>
                <a:off x="6096000" y="4816013"/>
                <a:ext cx="819150" cy="369332"/>
              </a:xfrm>
              <a:prstGeom prst="rect">
                <a:avLst/>
              </a:prstGeom>
              <a:blipFill>
                <a:blip r:embed="rId9"/>
                <a:stretch>
                  <a:fillRect/>
                </a:stretch>
              </a:blipFill>
            </p:spPr>
            <p:txBody>
              <a:bodyPr/>
              <a:lstStyle/>
              <a:p>
                <a:r>
                  <a:rPr lang="pt-BR">
                    <a:noFill/>
                  </a:rPr>
                  <a:t> </a:t>
                </a:r>
              </a:p>
            </p:txBody>
          </p:sp>
        </mc:Fallback>
      </mc:AlternateContent>
      <p:sp>
        <p:nvSpPr>
          <p:cNvPr id="32" name="Seta: para a Direita 31">
            <a:extLst>
              <a:ext uri="{FF2B5EF4-FFF2-40B4-BE49-F238E27FC236}">
                <a16:creationId xmlns:a16="http://schemas.microsoft.com/office/drawing/2014/main" id="{E5971E1A-1B97-46BD-ADB9-7AE4EDB704DC}"/>
              </a:ext>
            </a:extLst>
          </p:cNvPr>
          <p:cNvSpPr/>
          <p:nvPr/>
        </p:nvSpPr>
        <p:spPr>
          <a:xfrm>
            <a:off x="2547937" y="3901254"/>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50A34FE9-8EFC-40B3-8ADD-5C96F5098043}"/>
              </a:ext>
            </a:extLst>
          </p:cNvPr>
          <p:cNvSpPr/>
          <p:nvPr/>
        </p:nvSpPr>
        <p:spPr>
          <a:xfrm>
            <a:off x="6158070" y="4760829"/>
            <a:ext cx="742795" cy="5398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4" name="Agrupar 33">
            <a:extLst>
              <a:ext uri="{FF2B5EF4-FFF2-40B4-BE49-F238E27FC236}">
                <a16:creationId xmlns:a16="http://schemas.microsoft.com/office/drawing/2014/main" id="{AB453979-504F-4806-9AB1-F7EA7DBCA3C5}"/>
              </a:ext>
            </a:extLst>
          </p:cNvPr>
          <p:cNvGrpSpPr/>
          <p:nvPr/>
        </p:nvGrpSpPr>
        <p:grpSpPr>
          <a:xfrm>
            <a:off x="142875" y="2019794"/>
            <a:ext cx="264405" cy="308472"/>
            <a:chOff x="4968607" y="1564395"/>
            <a:chExt cx="264405" cy="308472"/>
          </a:xfrm>
        </p:grpSpPr>
        <p:cxnSp>
          <p:nvCxnSpPr>
            <p:cNvPr id="35" name="Conector reto 34">
              <a:extLst>
                <a:ext uri="{FF2B5EF4-FFF2-40B4-BE49-F238E27FC236}">
                  <a16:creationId xmlns:a16="http://schemas.microsoft.com/office/drawing/2014/main" id="{2673FA98-DDCB-46F2-8481-DFFD77C87BE5}"/>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3AD9AE1E-4883-4E7E-A996-E914B42B2F2B}"/>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7" name="Seta: para a Direita 36">
            <a:extLst>
              <a:ext uri="{FF2B5EF4-FFF2-40B4-BE49-F238E27FC236}">
                <a16:creationId xmlns:a16="http://schemas.microsoft.com/office/drawing/2014/main" id="{7A644AC7-AA75-4695-9D07-63C63DDCCE7A}"/>
              </a:ext>
            </a:extLst>
          </p:cNvPr>
          <p:cNvSpPr/>
          <p:nvPr/>
        </p:nvSpPr>
        <p:spPr>
          <a:xfrm>
            <a:off x="6242844" y="3901254"/>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Seta: para a Direita 37">
            <a:extLst>
              <a:ext uri="{FF2B5EF4-FFF2-40B4-BE49-F238E27FC236}">
                <a16:creationId xmlns:a16="http://schemas.microsoft.com/office/drawing/2014/main" id="{AFFCA78E-6526-40AE-9702-C19B8C872DA8}"/>
              </a:ext>
            </a:extLst>
          </p:cNvPr>
          <p:cNvSpPr/>
          <p:nvPr/>
        </p:nvSpPr>
        <p:spPr>
          <a:xfrm>
            <a:off x="9754272" y="3900291"/>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C9F30CBD-F5E4-47F1-9681-51BA3A647630}"/>
              </a:ext>
            </a:extLst>
          </p:cNvPr>
          <p:cNvSpPr txBox="1"/>
          <p:nvPr/>
        </p:nvSpPr>
        <p:spPr>
          <a:xfrm>
            <a:off x="5735320" y="5384251"/>
            <a:ext cx="1588293"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Resposta: a) +30,0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1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heel(1)">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17" grpId="0"/>
      <p:bldP spid="19" grpId="0"/>
      <p:bldP spid="22" grpId="0"/>
      <p:bldP spid="24" grpId="0"/>
      <p:bldP spid="26" grpId="0"/>
      <p:bldP spid="28" grpId="0"/>
      <p:bldP spid="30" grpId="0"/>
      <p:bldP spid="32" grpId="0" animBg="1"/>
      <p:bldP spid="33" grpId="0" animBg="1"/>
      <p:bldP spid="37" grpId="0" animBg="1"/>
      <p:bldP spid="38"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6952" y="108667"/>
            <a:ext cx="9102773" cy="18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No contexto da teoria do Big </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Bang</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Lei de Hubble é considerada uma ferramenta para medir distâncias cosmológicas.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Considere uma galáxia cuja linha espectral do H</a:t>
            </a:r>
            <a:r>
              <a:rPr lang="pt-BR" sz="14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é observada em </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676,0 </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nm</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Usando apenas as fórmulas clássicas, não relativísticas, assinale a alternativa que traz a distância desta galáxia até nós, em </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megaparsecs</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Dados:	Constante de Hubble vale H</a:t>
            </a:r>
            <a:r>
              <a:rPr lang="pt-BR" sz="14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72 (km/s)/</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Mpc</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t>
            </a:r>
            <a:r>
              <a:rPr lang="pt-BR" sz="1400"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 referencial do laboratório) tem </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656,3 </a:t>
            </a:r>
            <a:r>
              <a:rPr lang="pt-B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nm</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 = 3,0 </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a:t>
            </a:r>
            <a:r>
              <a:rPr lang="pt-BR"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km/s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aixaDeTexto 30">
            <a:extLst>
              <a:ext uri="{FF2B5EF4-FFF2-40B4-BE49-F238E27FC236}">
                <a16:creationId xmlns:a16="http://schemas.microsoft.com/office/drawing/2014/main" id="{7BCD22BA-0E7A-4D5A-9A56-335AF130733D}"/>
              </a:ext>
            </a:extLst>
          </p:cNvPr>
          <p:cNvSpPr txBox="1"/>
          <p:nvPr/>
        </p:nvSpPr>
        <p:spPr>
          <a:xfrm>
            <a:off x="126952" y="2030010"/>
            <a:ext cx="1285875"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a) 125 </a:t>
            </a:r>
            <a:r>
              <a:rPr lang="pt-BR" sz="1400" dirty="0" err="1">
                <a:effectLst/>
                <a:latin typeface="Calibri" panose="020F0502020204030204" pitchFamily="34" charset="0"/>
                <a:ea typeface="Times New Roman" panose="02020603050405020304" pitchFamily="18" charset="0"/>
                <a:cs typeface="Calibri" panose="020F0502020204030204" pitchFamily="34" charset="0"/>
              </a:rPr>
              <a:t>Mpc</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b) 14 </a:t>
            </a:r>
            <a:r>
              <a:rPr lang="pt-BR" sz="1400" dirty="0" err="1">
                <a:effectLst/>
                <a:latin typeface="Calibri" panose="020F0502020204030204" pitchFamily="34" charset="0"/>
                <a:ea typeface="Times New Roman" panose="02020603050405020304" pitchFamily="18" charset="0"/>
                <a:cs typeface="Calibri" panose="020F0502020204030204" pitchFamily="34" charset="0"/>
              </a:rPr>
              <a:t>Mpc</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c) 72 </a:t>
            </a:r>
            <a:r>
              <a:rPr lang="pt-BR" sz="1400" dirty="0" err="1">
                <a:effectLst/>
                <a:latin typeface="Calibri" panose="020F0502020204030204" pitchFamily="34" charset="0"/>
                <a:ea typeface="Times New Roman" panose="02020603050405020304" pitchFamily="18" charset="0"/>
                <a:cs typeface="Calibri" panose="020F0502020204030204" pitchFamily="34" charset="0"/>
              </a:rPr>
              <a:t>Mpc</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d) 33 </a:t>
            </a:r>
            <a:r>
              <a:rPr lang="pt-BR" sz="1400" dirty="0" err="1">
                <a:effectLst/>
                <a:latin typeface="Calibri" panose="020F0502020204030204" pitchFamily="34" charset="0"/>
                <a:ea typeface="Times New Roman" panose="02020603050405020304" pitchFamily="18" charset="0"/>
                <a:cs typeface="Calibri" panose="020F0502020204030204" pitchFamily="34" charset="0"/>
              </a:rPr>
              <a:t>Mpc</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e) 175 </a:t>
            </a:r>
            <a:r>
              <a:rPr lang="pt-BR" sz="1400" dirty="0" err="1">
                <a:effectLst/>
                <a:latin typeface="Calibri" panose="020F0502020204030204" pitchFamily="34" charset="0"/>
                <a:ea typeface="Times New Roman" panose="02020603050405020304" pitchFamily="18" charset="0"/>
                <a:cs typeface="Calibri" panose="020F0502020204030204" pitchFamily="34" charset="0"/>
              </a:rPr>
              <a:t>Mpc</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CaixaDeTexto 39">
            <a:extLst>
              <a:ext uri="{FF2B5EF4-FFF2-40B4-BE49-F238E27FC236}">
                <a16:creationId xmlns:a16="http://schemas.microsoft.com/office/drawing/2014/main" id="{A7FBCF98-D09B-4A8A-A8EA-0982F4283950}"/>
              </a:ext>
            </a:extLst>
          </p:cNvPr>
          <p:cNvSpPr txBox="1"/>
          <p:nvPr/>
        </p:nvSpPr>
        <p:spPr>
          <a:xfrm>
            <a:off x="1219200" y="2030010"/>
            <a:ext cx="4533900"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Pela fórmula clássica do efeito Doppler, temos: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74FD43CA-7CBC-4FC8-9E1E-2F3813983A3B}"/>
                  </a:ext>
                </a:extLst>
              </p:cNvPr>
              <p:cNvSpPr txBox="1"/>
              <p:nvPr/>
            </p:nvSpPr>
            <p:spPr>
              <a:xfrm>
                <a:off x="2450270" y="2515287"/>
                <a:ext cx="1190625" cy="5600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600" i="1" smtClean="0">
                              <a:solidFill>
                                <a:srgbClr val="FF0000"/>
                              </a:solidFill>
                              <a:latin typeface="Cambria Math" panose="02040503050406030204" pitchFamily="18" charset="0"/>
                            </a:rPr>
                          </m:ctrlPr>
                        </m:fPr>
                        <m:num>
                          <m:r>
                            <m:rPr>
                              <m:sty m:val="p"/>
                            </m:rPr>
                            <a:rPr lang="pt-BR" sz="1600">
                              <a:solidFill>
                                <a:srgbClr val="FF0000"/>
                              </a:solidFill>
                              <a:latin typeface="Cambria Math" panose="02040503050406030204" pitchFamily="18" charset="0"/>
                            </a:rPr>
                            <m:t>Δ</m:t>
                          </m:r>
                          <m:r>
                            <a:rPr lang="pt-BR" sz="1600" i="1">
                              <a:solidFill>
                                <a:srgbClr val="FF0000"/>
                              </a:solidFill>
                              <a:latin typeface="Cambria Math" panose="02040503050406030204" pitchFamily="18" charset="0"/>
                            </a:rPr>
                            <m:t>𝜆</m:t>
                          </m:r>
                        </m:num>
                        <m:den>
                          <m:r>
                            <a:rPr lang="pt-BR" sz="1600" i="1">
                              <a:solidFill>
                                <a:srgbClr val="FF0000"/>
                              </a:solidFill>
                              <a:latin typeface="Cambria Math" panose="02040503050406030204" pitchFamily="18" charset="0"/>
                            </a:rPr>
                            <m:t>𝜆</m:t>
                          </m:r>
                        </m:den>
                      </m:f>
                      <m:r>
                        <a:rPr lang="pt-BR" sz="1600" i="0">
                          <a:solidFill>
                            <a:srgbClr val="FF0000"/>
                          </a:solidFill>
                          <a:latin typeface="Cambria Math" panose="02040503050406030204" pitchFamily="18" charset="0"/>
                        </a:rPr>
                        <m:t>=</m:t>
                      </m:r>
                      <m:f>
                        <m:fPr>
                          <m:ctrlPr>
                            <a:rPr lang="pt-BR" sz="1600" i="1">
                              <a:solidFill>
                                <a:srgbClr val="FF0000"/>
                              </a:solidFill>
                              <a:latin typeface="Cambria Math" panose="02040503050406030204" pitchFamily="18" charset="0"/>
                            </a:rPr>
                          </m:ctrlPr>
                        </m:fPr>
                        <m:num>
                          <m:r>
                            <a:rPr lang="pt-BR" sz="1600" i="1">
                              <a:solidFill>
                                <a:srgbClr val="FF0000"/>
                              </a:solidFill>
                              <a:latin typeface="Cambria Math" panose="02040503050406030204" pitchFamily="18" charset="0"/>
                            </a:rPr>
                            <m:t>𝑣</m:t>
                          </m:r>
                        </m:num>
                        <m:den>
                          <m:r>
                            <a:rPr lang="pt-BR" sz="1600" i="1">
                              <a:solidFill>
                                <a:srgbClr val="FF0000"/>
                              </a:solidFill>
                              <a:latin typeface="Cambria Math" panose="02040503050406030204" pitchFamily="18" charset="0"/>
                            </a:rPr>
                            <m:t>𝑐</m:t>
                          </m:r>
                        </m:den>
                      </m:f>
                    </m:oMath>
                  </m:oMathPara>
                </a14:m>
                <a:endParaRPr lang="pt-BR" sz="1600" dirty="0">
                  <a:solidFill>
                    <a:srgbClr val="FF0000"/>
                  </a:solidFill>
                </a:endParaRPr>
              </a:p>
            </p:txBody>
          </p:sp>
        </mc:Choice>
        <mc:Fallback xmlns="">
          <p:sp>
            <p:nvSpPr>
              <p:cNvPr id="41" name="CaixaDeTexto 40">
                <a:extLst>
                  <a:ext uri="{FF2B5EF4-FFF2-40B4-BE49-F238E27FC236}">
                    <a16:creationId xmlns:a16="http://schemas.microsoft.com/office/drawing/2014/main" id="{74FD43CA-7CBC-4FC8-9E1E-2F3813983A3B}"/>
                  </a:ext>
                </a:extLst>
              </p:cNvPr>
              <p:cNvSpPr txBox="1">
                <a:spLocks noRot="1" noChangeAspect="1" noMove="1" noResize="1" noEditPoints="1" noAdjustHandles="1" noChangeArrowheads="1" noChangeShapeType="1" noTextEdit="1"/>
              </p:cNvSpPr>
              <p:nvPr/>
            </p:nvSpPr>
            <p:spPr>
              <a:xfrm>
                <a:off x="2450270" y="2515287"/>
                <a:ext cx="1190625" cy="56002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09A734E7-8EF9-49E2-B8C9-DBBD341C1045}"/>
                  </a:ext>
                </a:extLst>
              </p:cNvPr>
              <p:cNvSpPr txBox="1"/>
              <p:nvPr/>
            </p:nvSpPr>
            <p:spPr>
              <a:xfrm>
                <a:off x="4325913" y="2504499"/>
                <a:ext cx="1190625" cy="5599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1" smtClean="0">
                          <a:solidFill>
                            <a:srgbClr val="FF0000"/>
                          </a:solidFill>
                          <a:latin typeface="Cambria Math" panose="02040503050406030204" pitchFamily="18" charset="0"/>
                        </a:rPr>
                        <m:t>𝑣</m:t>
                      </m:r>
                      <m:r>
                        <a:rPr lang="pt-BR" sz="1600" i="0">
                          <a:solidFill>
                            <a:srgbClr val="FF0000"/>
                          </a:solidFill>
                          <a:latin typeface="Cambria Math" panose="02040503050406030204" pitchFamily="18" charset="0"/>
                        </a:rPr>
                        <m:t>=</m:t>
                      </m:r>
                      <m:f>
                        <m:fPr>
                          <m:ctrlPr>
                            <a:rPr lang="pt-BR" sz="1600" i="1">
                              <a:solidFill>
                                <a:srgbClr val="FF0000"/>
                              </a:solidFill>
                              <a:latin typeface="Cambria Math" panose="02040503050406030204" pitchFamily="18" charset="0"/>
                            </a:rPr>
                          </m:ctrlPr>
                        </m:fPr>
                        <m:num>
                          <m:r>
                            <m:rPr>
                              <m:sty m:val="p"/>
                            </m:rPr>
                            <a:rPr lang="pt-BR" sz="1600" i="0">
                              <a:solidFill>
                                <a:srgbClr val="FF0000"/>
                              </a:solidFill>
                              <a:latin typeface="Cambria Math" panose="02040503050406030204" pitchFamily="18" charset="0"/>
                            </a:rPr>
                            <m:t>Δ</m:t>
                          </m:r>
                          <m:r>
                            <a:rPr lang="pt-BR" sz="1600" i="1">
                              <a:solidFill>
                                <a:srgbClr val="FF0000"/>
                              </a:solidFill>
                              <a:latin typeface="Cambria Math" panose="02040503050406030204" pitchFamily="18" charset="0"/>
                            </a:rPr>
                            <m:t>𝜆</m:t>
                          </m:r>
                        </m:num>
                        <m:den>
                          <m:r>
                            <a:rPr lang="pt-BR" sz="1600" i="1">
                              <a:solidFill>
                                <a:srgbClr val="FF0000"/>
                              </a:solidFill>
                              <a:latin typeface="Cambria Math" panose="02040503050406030204" pitchFamily="18" charset="0"/>
                            </a:rPr>
                            <m:t>𝜆</m:t>
                          </m:r>
                        </m:den>
                      </m:f>
                      <m:r>
                        <a:rPr lang="pt-BR" sz="1600" i="1">
                          <a:solidFill>
                            <a:srgbClr val="FF0000"/>
                          </a:solidFill>
                          <a:latin typeface="Cambria Math" panose="02040503050406030204" pitchFamily="18" charset="0"/>
                        </a:rPr>
                        <m:t>𝑐</m:t>
                      </m:r>
                    </m:oMath>
                  </m:oMathPara>
                </a14:m>
                <a:endParaRPr lang="pt-BR" sz="1600" dirty="0">
                  <a:solidFill>
                    <a:srgbClr val="FF0000"/>
                  </a:solidFill>
                </a:endParaRPr>
              </a:p>
            </p:txBody>
          </p:sp>
        </mc:Choice>
        <mc:Fallback xmlns="">
          <p:sp>
            <p:nvSpPr>
              <p:cNvPr id="42" name="CaixaDeTexto 41">
                <a:extLst>
                  <a:ext uri="{FF2B5EF4-FFF2-40B4-BE49-F238E27FC236}">
                    <a16:creationId xmlns:a16="http://schemas.microsoft.com/office/drawing/2014/main" id="{09A734E7-8EF9-49E2-B8C9-DBBD341C1045}"/>
                  </a:ext>
                </a:extLst>
              </p:cNvPr>
              <p:cNvSpPr txBox="1">
                <a:spLocks noRot="1" noChangeAspect="1" noMove="1" noResize="1" noEditPoints="1" noAdjustHandles="1" noChangeArrowheads="1" noChangeShapeType="1" noTextEdit="1"/>
              </p:cNvSpPr>
              <p:nvPr/>
            </p:nvSpPr>
            <p:spPr>
              <a:xfrm>
                <a:off x="4325913" y="2504499"/>
                <a:ext cx="1190625" cy="559961"/>
              </a:xfrm>
              <a:prstGeom prst="rect">
                <a:avLst/>
              </a:prstGeom>
              <a:blipFill>
                <a:blip r:embed="rId3"/>
                <a:stretch>
                  <a:fillRect/>
                </a:stretch>
              </a:blipFill>
            </p:spPr>
            <p:txBody>
              <a:bodyPr/>
              <a:lstStyle/>
              <a:p>
                <a:r>
                  <a:rPr lang="pt-BR">
                    <a:noFill/>
                  </a:rPr>
                  <a:t> </a:t>
                </a:r>
              </a:p>
            </p:txBody>
          </p:sp>
        </mc:Fallback>
      </mc:AlternateContent>
      <p:sp>
        <p:nvSpPr>
          <p:cNvPr id="43" name="CaixaDeTexto 42">
            <a:extLst>
              <a:ext uri="{FF2B5EF4-FFF2-40B4-BE49-F238E27FC236}">
                <a16:creationId xmlns:a16="http://schemas.microsoft.com/office/drawing/2014/main" id="{538660F3-9355-4BC3-B42B-0B644AB3AE0F}"/>
              </a:ext>
            </a:extLst>
          </p:cNvPr>
          <p:cNvSpPr txBox="1"/>
          <p:nvPr/>
        </p:nvSpPr>
        <p:spPr>
          <a:xfrm>
            <a:off x="1219200" y="3287021"/>
            <a:ext cx="2724151"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Substituindo-se os valores: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B7A32DAF-7EA8-4D8F-9C00-59B243216064}"/>
                  </a:ext>
                </a:extLst>
              </p:cNvPr>
              <p:cNvSpPr txBox="1"/>
              <p:nvPr/>
            </p:nvSpPr>
            <p:spPr>
              <a:xfrm>
                <a:off x="5516538" y="3877459"/>
                <a:ext cx="2355875" cy="338554"/>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𝑣</m:t>
                      </m:r>
                      <m:r>
                        <a:rPr lang="pt-BR">
                          <a:latin typeface="Cambria Math" panose="02040503050406030204" pitchFamily="18" charset="0"/>
                        </a:rPr>
                        <m:t>≅9,0×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3</m:t>
                          </m:r>
                        </m:sup>
                      </m:sSup>
                      <m:r>
                        <a:rPr lang="pt-BR">
                          <a:latin typeface="Cambria Math" panose="02040503050406030204" pitchFamily="18" charset="0"/>
                        </a:rPr>
                        <m:t> </m:t>
                      </m:r>
                      <m:r>
                        <a:rPr lang="pt-BR">
                          <a:latin typeface="Cambria Math" panose="02040503050406030204" pitchFamily="18" charset="0"/>
                        </a:rPr>
                        <m:t>𝑘</m:t>
                      </m:r>
                      <m:f>
                        <m:fPr>
                          <m:type m:val="lin"/>
                          <m:ctrlPr>
                            <a:rPr lang="pt-BR" i="1">
                              <a:latin typeface="Cambria Math" panose="02040503050406030204" pitchFamily="18" charset="0"/>
                            </a:rPr>
                          </m:ctrlPr>
                        </m:fPr>
                        <m:num>
                          <m:r>
                            <a:rPr lang="pt-BR">
                              <a:latin typeface="Cambria Math" panose="02040503050406030204" pitchFamily="18" charset="0"/>
                            </a:rPr>
                            <m:t>𝑚</m:t>
                          </m:r>
                        </m:num>
                        <m:den>
                          <m:r>
                            <a:rPr lang="pt-BR">
                              <a:latin typeface="Cambria Math" panose="02040503050406030204" pitchFamily="18" charset="0"/>
                            </a:rPr>
                            <m:t>𝑠</m:t>
                          </m:r>
                        </m:den>
                      </m:f>
                    </m:oMath>
                  </m:oMathPara>
                </a14:m>
                <a:endParaRPr lang="pt-BR" dirty="0"/>
              </a:p>
            </p:txBody>
          </p:sp>
        </mc:Choice>
        <mc:Fallback xmlns="">
          <p:sp>
            <p:nvSpPr>
              <p:cNvPr id="44" name="CaixaDeTexto 43">
                <a:extLst>
                  <a:ext uri="{FF2B5EF4-FFF2-40B4-BE49-F238E27FC236}">
                    <a16:creationId xmlns:a16="http://schemas.microsoft.com/office/drawing/2014/main" id="{B7A32DAF-7EA8-4D8F-9C00-59B243216064}"/>
                  </a:ext>
                </a:extLst>
              </p:cNvPr>
              <p:cNvSpPr txBox="1">
                <a:spLocks noRot="1" noChangeAspect="1" noMove="1" noResize="1" noEditPoints="1" noAdjustHandles="1" noChangeArrowheads="1" noChangeShapeType="1" noTextEdit="1"/>
              </p:cNvSpPr>
              <p:nvPr/>
            </p:nvSpPr>
            <p:spPr>
              <a:xfrm>
                <a:off x="5516538" y="3877459"/>
                <a:ext cx="2355875" cy="338554"/>
              </a:xfrm>
              <a:prstGeom prst="rect">
                <a:avLst/>
              </a:prstGeom>
              <a:blipFill>
                <a:blip r:embed="rId4"/>
                <a:stretch>
                  <a:fillRect t="-100000" r="-10622" b="-16428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5" name="CaixaDeTexto 44">
                <a:extLst>
                  <a:ext uri="{FF2B5EF4-FFF2-40B4-BE49-F238E27FC236}">
                    <a16:creationId xmlns:a16="http://schemas.microsoft.com/office/drawing/2014/main" id="{28877506-BA9B-4F65-9567-9E5B81DC86AF}"/>
                  </a:ext>
                </a:extLst>
              </p:cNvPr>
              <p:cNvSpPr txBox="1"/>
              <p:nvPr/>
            </p:nvSpPr>
            <p:spPr>
              <a:xfrm>
                <a:off x="769889" y="3753739"/>
                <a:ext cx="4217231" cy="585994"/>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𝑣</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676,0 </m:t>
                          </m:r>
                          <m:r>
                            <a:rPr lang="pt-BR">
                              <a:latin typeface="Cambria Math" panose="02040503050406030204" pitchFamily="18" charset="0"/>
                            </a:rPr>
                            <m:t>𝑛𝑚</m:t>
                          </m:r>
                          <m:r>
                            <a:rPr lang="pt-BR">
                              <a:latin typeface="Cambria Math" panose="02040503050406030204" pitchFamily="18" charset="0"/>
                            </a:rPr>
                            <m:t>−656,3 </m:t>
                          </m:r>
                          <m:r>
                            <a:rPr lang="pt-BR">
                              <a:latin typeface="Cambria Math" panose="02040503050406030204" pitchFamily="18" charset="0"/>
                            </a:rPr>
                            <m:t>𝑛𝑚</m:t>
                          </m:r>
                        </m:num>
                        <m:den>
                          <m:r>
                            <a:rPr lang="pt-BR">
                              <a:latin typeface="Cambria Math" panose="02040503050406030204" pitchFamily="18" charset="0"/>
                            </a:rPr>
                            <m:t>656,3 </m:t>
                          </m:r>
                          <m:r>
                            <a:rPr lang="pt-BR">
                              <a:latin typeface="Cambria Math" panose="02040503050406030204" pitchFamily="18" charset="0"/>
                            </a:rPr>
                            <m:t>𝑛𝑚</m:t>
                          </m:r>
                        </m:den>
                      </m:f>
                      <m:r>
                        <a:rPr lang="pt-BR">
                          <a:latin typeface="Cambria Math" panose="02040503050406030204" pitchFamily="18" charset="0"/>
                        </a:rPr>
                        <m:t>×3,0×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5</m:t>
                          </m:r>
                        </m:sup>
                      </m:sSup>
                      <m:r>
                        <a:rPr lang="pt-BR">
                          <a:latin typeface="Cambria Math" panose="02040503050406030204" pitchFamily="18" charset="0"/>
                        </a:rPr>
                        <m:t> </m:t>
                      </m:r>
                      <m:r>
                        <a:rPr lang="pt-BR">
                          <a:latin typeface="Cambria Math" panose="02040503050406030204" pitchFamily="18" charset="0"/>
                        </a:rPr>
                        <m:t>𝑘</m:t>
                      </m:r>
                      <m:f>
                        <m:fPr>
                          <m:type m:val="lin"/>
                          <m:ctrlPr>
                            <a:rPr lang="pt-BR" i="1">
                              <a:latin typeface="Cambria Math" panose="02040503050406030204" pitchFamily="18" charset="0"/>
                            </a:rPr>
                          </m:ctrlPr>
                        </m:fPr>
                        <m:num>
                          <m:r>
                            <a:rPr lang="pt-BR">
                              <a:latin typeface="Cambria Math" panose="02040503050406030204" pitchFamily="18" charset="0"/>
                            </a:rPr>
                            <m:t>𝑚</m:t>
                          </m:r>
                        </m:num>
                        <m:den>
                          <m:r>
                            <a:rPr lang="pt-BR">
                              <a:latin typeface="Cambria Math" panose="02040503050406030204" pitchFamily="18" charset="0"/>
                            </a:rPr>
                            <m:t>𝑠</m:t>
                          </m:r>
                        </m:den>
                      </m:f>
                    </m:oMath>
                  </m:oMathPara>
                </a14:m>
                <a:endParaRPr lang="pt-BR" dirty="0"/>
              </a:p>
            </p:txBody>
          </p:sp>
        </mc:Choice>
        <mc:Fallback xmlns="">
          <p:sp>
            <p:nvSpPr>
              <p:cNvPr id="45" name="CaixaDeTexto 44">
                <a:extLst>
                  <a:ext uri="{FF2B5EF4-FFF2-40B4-BE49-F238E27FC236}">
                    <a16:creationId xmlns:a16="http://schemas.microsoft.com/office/drawing/2014/main" id="{28877506-BA9B-4F65-9567-9E5B81DC86AF}"/>
                  </a:ext>
                </a:extLst>
              </p:cNvPr>
              <p:cNvSpPr txBox="1">
                <a:spLocks noRot="1" noChangeAspect="1" noMove="1" noResize="1" noEditPoints="1" noAdjustHandles="1" noChangeArrowheads="1" noChangeShapeType="1" noTextEdit="1"/>
              </p:cNvSpPr>
              <p:nvPr/>
            </p:nvSpPr>
            <p:spPr>
              <a:xfrm>
                <a:off x="769889" y="3753739"/>
                <a:ext cx="4217231" cy="585994"/>
              </a:xfrm>
              <a:prstGeom prst="rect">
                <a:avLst/>
              </a:prstGeom>
              <a:blipFill>
                <a:blip r:embed="rId5"/>
                <a:stretch>
                  <a:fillRect/>
                </a:stretch>
              </a:blipFill>
            </p:spPr>
            <p:txBody>
              <a:bodyPr/>
              <a:lstStyle/>
              <a:p>
                <a:r>
                  <a:rPr lang="pt-BR">
                    <a:noFill/>
                  </a:rPr>
                  <a:t> </a:t>
                </a:r>
              </a:p>
            </p:txBody>
          </p:sp>
        </mc:Fallback>
      </mc:AlternateContent>
      <p:sp>
        <p:nvSpPr>
          <p:cNvPr id="46" name="Seta: para a Direita 45">
            <a:extLst>
              <a:ext uri="{FF2B5EF4-FFF2-40B4-BE49-F238E27FC236}">
                <a16:creationId xmlns:a16="http://schemas.microsoft.com/office/drawing/2014/main" id="{2E31A8C7-A919-4BFF-901F-2B6973E916F0}"/>
              </a:ext>
            </a:extLst>
          </p:cNvPr>
          <p:cNvSpPr/>
          <p:nvPr/>
        </p:nvSpPr>
        <p:spPr>
          <a:xfrm>
            <a:off x="5116488" y="3939521"/>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Seta: para a Direita 46">
            <a:extLst>
              <a:ext uri="{FF2B5EF4-FFF2-40B4-BE49-F238E27FC236}">
                <a16:creationId xmlns:a16="http://schemas.microsoft.com/office/drawing/2014/main" id="{401CA840-3674-4F86-9332-493F96B28EA8}"/>
              </a:ext>
            </a:extLst>
          </p:cNvPr>
          <p:cNvSpPr/>
          <p:nvPr/>
        </p:nvSpPr>
        <p:spPr>
          <a:xfrm>
            <a:off x="3743326" y="2711403"/>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CaixaDeTexto 47">
            <a:extLst>
              <a:ext uri="{FF2B5EF4-FFF2-40B4-BE49-F238E27FC236}">
                <a16:creationId xmlns:a16="http://schemas.microsoft.com/office/drawing/2014/main" id="{84A18880-159D-459B-8CD8-D743CF11D0C5}"/>
              </a:ext>
            </a:extLst>
          </p:cNvPr>
          <p:cNvSpPr txBox="1"/>
          <p:nvPr/>
        </p:nvSpPr>
        <p:spPr>
          <a:xfrm>
            <a:off x="7872413" y="3611232"/>
            <a:ext cx="3153579" cy="871008"/>
          </a:xfrm>
          <a:prstGeom prst="rect">
            <a:avLst/>
          </a:prstGeom>
          <a:noFill/>
        </p:spPr>
        <p:txBody>
          <a:bodyPr wrap="square">
            <a:spAutoFit/>
          </a:bodyPr>
          <a:lstStyle/>
          <a:p>
            <a:pPr algn="just">
              <a:lnSpc>
                <a:spcPct val="107000"/>
              </a:lnSpc>
              <a:spcAft>
                <a:spcPts val="800"/>
              </a:spcAft>
            </a:pPr>
            <a:r>
              <a:rPr lang="pt-BR"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Onde </a:t>
            </a:r>
            <a:r>
              <a:rPr lang="pt-BR" sz="16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a:t>
            </a:r>
            <a:r>
              <a:rPr lang="pt-BR"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é a velocidade de recessão da galáxia (também chamada de velocidade radial).</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CaixaDeTexto 48">
            <a:extLst>
              <a:ext uri="{FF2B5EF4-FFF2-40B4-BE49-F238E27FC236}">
                <a16:creationId xmlns:a16="http://schemas.microsoft.com/office/drawing/2014/main" id="{A04182A7-E738-4082-8E01-E84487449499}"/>
              </a:ext>
            </a:extLst>
          </p:cNvPr>
          <p:cNvSpPr txBox="1"/>
          <p:nvPr/>
        </p:nvSpPr>
        <p:spPr>
          <a:xfrm>
            <a:off x="261651" y="4556101"/>
            <a:ext cx="2999342" cy="344069"/>
          </a:xfrm>
          <a:prstGeom prst="rect">
            <a:avLst/>
          </a:prstGeom>
          <a:noFill/>
        </p:spPr>
        <p:txBody>
          <a:bodyPr wrap="square">
            <a:spAutoFit/>
          </a:bodyPr>
          <a:lstStyle>
            <a:defPPr>
              <a:defRPr lang="pt-BR"/>
            </a:defPPr>
            <a:lvl1pPr algn="just">
              <a:lnSpc>
                <a:spcPct val="107000"/>
              </a:lnSpc>
              <a:spcAft>
                <a:spcPts val="800"/>
              </a:spcAft>
              <a:defRPr sz="16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Então, pela Lei de Hubble, temos:</a:t>
            </a:r>
          </a:p>
        </p:txBody>
      </p:sp>
      <mc:AlternateContent xmlns:mc="http://schemas.openxmlformats.org/markup-compatibility/2006" xmlns:a14="http://schemas.microsoft.com/office/drawing/2010/main">
        <mc:Choice Requires="a14">
          <p:sp>
            <p:nvSpPr>
              <p:cNvPr id="51" name="CaixaDeTexto 50">
                <a:extLst>
                  <a:ext uri="{FF2B5EF4-FFF2-40B4-BE49-F238E27FC236}">
                    <a16:creationId xmlns:a16="http://schemas.microsoft.com/office/drawing/2014/main" id="{AF1D49B9-4059-47F1-9E79-6163334A85E6}"/>
                  </a:ext>
                </a:extLst>
              </p:cNvPr>
              <p:cNvSpPr txBox="1"/>
              <p:nvPr/>
            </p:nvSpPr>
            <p:spPr>
              <a:xfrm>
                <a:off x="805504" y="5116538"/>
                <a:ext cx="1176738" cy="338554"/>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𝑣</m:t>
                      </m:r>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𝐻</m:t>
                          </m:r>
                        </m:e>
                        <m:sub>
                          <m:r>
                            <a:rPr lang="pt-BR">
                              <a:latin typeface="Cambria Math" panose="02040503050406030204" pitchFamily="18" charset="0"/>
                            </a:rPr>
                            <m:t>0</m:t>
                          </m:r>
                        </m:sub>
                      </m:sSub>
                      <m:r>
                        <a:rPr lang="pt-BR">
                          <a:latin typeface="Cambria Math" panose="02040503050406030204" pitchFamily="18" charset="0"/>
                        </a:rPr>
                        <m:t>𝑑</m:t>
                      </m:r>
                    </m:oMath>
                  </m:oMathPara>
                </a14:m>
                <a:endParaRPr lang="pt-BR" dirty="0"/>
              </a:p>
            </p:txBody>
          </p:sp>
        </mc:Choice>
        <mc:Fallback xmlns="">
          <p:sp>
            <p:nvSpPr>
              <p:cNvPr id="51" name="CaixaDeTexto 50">
                <a:extLst>
                  <a:ext uri="{FF2B5EF4-FFF2-40B4-BE49-F238E27FC236}">
                    <a16:creationId xmlns:a16="http://schemas.microsoft.com/office/drawing/2014/main" id="{AF1D49B9-4059-47F1-9E79-6163334A85E6}"/>
                  </a:ext>
                </a:extLst>
              </p:cNvPr>
              <p:cNvSpPr txBox="1">
                <a:spLocks noRot="1" noChangeAspect="1" noMove="1" noResize="1" noEditPoints="1" noAdjustHandles="1" noChangeArrowheads="1" noChangeShapeType="1" noTextEdit="1"/>
              </p:cNvSpPr>
              <p:nvPr/>
            </p:nvSpPr>
            <p:spPr>
              <a:xfrm>
                <a:off x="805504" y="5116538"/>
                <a:ext cx="1176738" cy="338554"/>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2" name="CaixaDeTexto 51">
                <a:extLst>
                  <a:ext uri="{FF2B5EF4-FFF2-40B4-BE49-F238E27FC236}">
                    <a16:creationId xmlns:a16="http://schemas.microsoft.com/office/drawing/2014/main" id="{CB0CAB28-4176-4382-8FB9-3EFD4837EB65}"/>
                  </a:ext>
                </a:extLst>
              </p:cNvPr>
              <p:cNvSpPr txBox="1"/>
              <p:nvPr/>
            </p:nvSpPr>
            <p:spPr>
              <a:xfrm>
                <a:off x="2518248" y="5063131"/>
                <a:ext cx="1074833" cy="556306"/>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𝑑</m:t>
                      </m:r>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𝑣</m:t>
                          </m:r>
                        </m:num>
                        <m:den>
                          <m:sSub>
                            <m:sSubPr>
                              <m:ctrlPr>
                                <a:rPr lang="pt-BR" i="1">
                                  <a:latin typeface="Cambria Math" panose="02040503050406030204" pitchFamily="18" charset="0"/>
                                </a:rPr>
                              </m:ctrlPr>
                            </m:sSubPr>
                            <m:e>
                              <m:r>
                                <a:rPr lang="pt-BR">
                                  <a:latin typeface="Cambria Math" panose="02040503050406030204" pitchFamily="18" charset="0"/>
                                </a:rPr>
                                <m:t>𝐻</m:t>
                              </m:r>
                            </m:e>
                            <m:sub>
                              <m:r>
                                <a:rPr lang="pt-BR">
                                  <a:latin typeface="Cambria Math" panose="02040503050406030204" pitchFamily="18" charset="0"/>
                                </a:rPr>
                                <m:t>0</m:t>
                              </m:r>
                            </m:sub>
                          </m:sSub>
                        </m:den>
                      </m:f>
                    </m:oMath>
                  </m:oMathPara>
                </a14:m>
                <a:endParaRPr lang="pt-BR" dirty="0"/>
              </a:p>
            </p:txBody>
          </p:sp>
        </mc:Choice>
        <mc:Fallback xmlns="">
          <p:sp>
            <p:nvSpPr>
              <p:cNvPr id="52" name="CaixaDeTexto 51">
                <a:extLst>
                  <a:ext uri="{FF2B5EF4-FFF2-40B4-BE49-F238E27FC236}">
                    <a16:creationId xmlns:a16="http://schemas.microsoft.com/office/drawing/2014/main" id="{CB0CAB28-4176-4382-8FB9-3EFD4837EB65}"/>
                  </a:ext>
                </a:extLst>
              </p:cNvPr>
              <p:cNvSpPr txBox="1">
                <a:spLocks noRot="1" noChangeAspect="1" noMove="1" noResize="1" noEditPoints="1" noAdjustHandles="1" noChangeArrowheads="1" noChangeShapeType="1" noTextEdit="1"/>
              </p:cNvSpPr>
              <p:nvPr/>
            </p:nvSpPr>
            <p:spPr>
              <a:xfrm>
                <a:off x="2518248" y="5063131"/>
                <a:ext cx="1074833" cy="556306"/>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D11654E7-DD5C-4211-BF0A-B2104DF017B5}"/>
                  </a:ext>
                </a:extLst>
              </p:cNvPr>
              <p:cNvSpPr txBox="1"/>
              <p:nvPr/>
            </p:nvSpPr>
            <p:spPr>
              <a:xfrm>
                <a:off x="3353735" y="4991235"/>
                <a:ext cx="2184655" cy="789960"/>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9,0×</m:t>
                          </m:r>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3</m:t>
                              </m:r>
                            </m:sup>
                          </m:sSup>
                          <m:r>
                            <a:rPr lang="pt-BR">
                              <a:latin typeface="Cambria Math" panose="02040503050406030204" pitchFamily="18" charset="0"/>
                            </a:rPr>
                            <m:t> </m:t>
                          </m:r>
                          <m:r>
                            <a:rPr lang="pt-BR">
                              <a:latin typeface="Cambria Math" panose="02040503050406030204" pitchFamily="18" charset="0"/>
                            </a:rPr>
                            <m:t>𝑘</m:t>
                          </m:r>
                          <m:f>
                            <m:fPr>
                              <m:type m:val="lin"/>
                              <m:ctrlPr>
                                <a:rPr lang="pt-BR" i="1">
                                  <a:latin typeface="Cambria Math" panose="02040503050406030204" pitchFamily="18" charset="0"/>
                                </a:rPr>
                              </m:ctrlPr>
                            </m:fPr>
                            <m:num>
                              <m:r>
                                <a:rPr lang="pt-BR">
                                  <a:latin typeface="Cambria Math" panose="02040503050406030204" pitchFamily="18" charset="0"/>
                                </a:rPr>
                                <m:t>𝑚</m:t>
                              </m:r>
                            </m:num>
                            <m:den>
                              <m:r>
                                <a:rPr lang="pt-BR">
                                  <a:latin typeface="Cambria Math" panose="02040503050406030204" pitchFamily="18" charset="0"/>
                                </a:rPr>
                                <m:t>𝑠</m:t>
                              </m:r>
                            </m:den>
                          </m:f>
                        </m:num>
                        <m:den>
                          <m:r>
                            <a:rPr lang="pt-BR">
                              <a:latin typeface="Cambria Math" panose="02040503050406030204" pitchFamily="18" charset="0"/>
                            </a:rPr>
                            <m:t>72</m:t>
                          </m:r>
                          <m:f>
                            <m:fPr>
                              <m:type m:val="lin"/>
                              <m:ctrlPr>
                                <a:rPr lang="pt-BR" i="1">
                                  <a:latin typeface="Cambria Math" panose="02040503050406030204" pitchFamily="18" charset="0"/>
                                </a:rPr>
                              </m:ctrlPr>
                            </m:fPr>
                            <m:num>
                              <m:f>
                                <m:fPr>
                                  <m:ctrlPr>
                                    <a:rPr lang="pt-BR" i="1">
                                      <a:latin typeface="Cambria Math" panose="02040503050406030204" pitchFamily="18" charset="0"/>
                                    </a:rPr>
                                  </m:ctrlPr>
                                </m:fPr>
                                <m:num>
                                  <m:r>
                                    <a:rPr lang="pt-BR">
                                      <a:latin typeface="Cambria Math" panose="02040503050406030204" pitchFamily="18" charset="0"/>
                                    </a:rPr>
                                    <m:t>𝑘𝑚</m:t>
                                  </m:r>
                                </m:num>
                                <m:den>
                                  <m:r>
                                    <a:rPr lang="pt-BR">
                                      <a:latin typeface="Cambria Math" panose="02040503050406030204" pitchFamily="18" charset="0"/>
                                    </a:rPr>
                                    <m:t>𝑠</m:t>
                                  </m:r>
                                </m:den>
                              </m:f>
                            </m:num>
                            <m:den>
                              <m:r>
                                <a:rPr lang="pt-BR">
                                  <a:latin typeface="Cambria Math" panose="02040503050406030204" pitchFamily="18" charset="0"/>
                                </a:rPr>
                                <m:t>𝑀</m:t>
                              </m:r>
                            </m:den>
                          </m:f>
                          <m:r>
                            <a:rPr lang="pt-BR">
                              <a:latin typeface="Cambria Math" panose="02040503050406030204" pitchFamily="18" charset="0"/>
                            </a:rPr>
                            <m:t>𝑝𝑐</m:t>
                          </m:r>
                        </m:den>
                      </m:f>
                    </m:oMath>
                  </m:oMathPara>
                </a14:m>
                <a:endParaRPr lang="pt-BR" dirty="0"/>
              </a:p>
            </p:txBody>
          </p:sp>
        </mc:Choice>
        <mc:Fallback xmlns="">
          <p:sp>
            <p:nvSpPr>
              <p:cNvPr id="53" name="CaixaDeTexto 52">
                <a:extLst>
                  <a:ext uri="{FF2B5EF4-FFF2-40B4-BE49-F238E27FC236}">
                    <a16:creationId xmlns:a16="http://schemas.microsoft.com/office/drawing/2014/main" id="{D11654E7-DD5C-4211-BF0A-B2104DF017B5}"/>
                  </a:ext>
                </a:extLst>
              </p:cNvPr>
              <p:cNvSpPr txBox="1">
                <a:spLocks noRot="1" noChangeAspect="1" noMove="1" noResize="1" noEditPoints="1" noAdjustHandles="1" noChangeArrowheads="1" noChangeShapeType="1" noTextEdit="1"/>
              </p:cNvSpPr>
              <p:nvPr/>
            </p:nvSpPr>
            <p:spPr>
              <a:xfrm>
                <a:off x="3353735" y="4991235"/>
                <a:ext cx="2184655" cy="789960"/>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29B42CFD-5B42-4A30-8C6E-1BF094067DCD}"/>
                  </a:ext>
                </a:extLst>
              </p:cNvPr>
              <p:cNvSpPr txBox="1"/>
              <p:nvPr/>
            </p:nvSpPr>
            <p:spPr>
              <a:xfrm>
                <a:off x="6308893" y="5118281"/>
                <a:ext cx="1696733" cy="369332"/>
              </a:xfrm>
              <a:prstGeom prst="rect">
                <a:avLst/>
              </a:prstGeom>
              <a:noFill/>
            </p:spPr>
            <p:txBody>
              <a:bodyPr wrap="square">
                <a:spAutoFit/>
              </a:bodyPr>
              <a:lstStyle>
                <a:defPPr>
                  <a:defRPr lang="pt-BR"/>
                </a:defPPr>
                <a:lvl1pPr>
                  <a:defRPr sz="1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𝑑</m:t>
                      </m:r>
                      <m:r>
                        <a:rPr lang="pt-BR" sz="1800">
                          <a:latin typeface="Cambria Math" panose="02040503050406030204" pitchFamily="18" charset="0"/>
                        </a:rPr>
                        <m:t>≅125 </m:t>
                      </m:r>
                      <m:r>
                        <a:rPr lang="pt-BR" sz="1800">
                          <a:latin typeface="Cambria Math" panose="02040503050406030204" pitchFamily="18" charset="0"/>
                        </a:rPr>
                        <m:t>𝑀𝑝𝑐</m:t>
                      </m:r>
                      <m:r>
                        <a:rPr lang="pt-BR" sz="1800">
                          <a:latin typeface="Cambria Math" panose="02040503050406030204" pitchFamily="18" charset="0"/>
                        </a:rPr>
                        <m:t> </m:t>
                      </m:r>
                    </m:oMath>
                  </m:oMathPara>
                </a14:m>
                <a:endParaRPr lang="pt-BR" dirty="0"/>
              </a:p>
            </p:txBody>
          </p:sp>
        </mc:Choice>
        <mc:Fallback xmlns="">
          <p:sp>
            <p:nvSpPr>
              <p:cNvPr id="54" name="CaixaDeTexto 53">
                <a:extLst>
                  <a:ext uri="{FF2B5EF4-FFF2-40B4-BE49-F238E27FC236}">
                    <a16:creationId xmlns:a16="http://schemas.microsoft.com/office/drawing/2014/main" id="{29B42CFD-5B42-4A30-8C6E-1BF094067DCD}"/>
                  </a:ext>
                </a:extLst>
              </p:cNvPr>
              <p:cNvSpPr txBox="1">
                <a:spLocks noRot="1" noChangeAspect="1" noMove="1" noResize="1" noEditPoints="1" noAdjustHandles="1" noChangeArrowheads="1" noChangeShapeType="1" noTextEdit="1"/>
              </p:cNvSpPr>
              <p:nvPr/>
            </p:nvSpPr>
            <p:spPr>
              <a:xfrm>
                <a:off x="6308893" y="5118281"/>
                <a:ext cx="1696733" cy="369332"/>
              </a:xfrm>
              <a:prstGeom prst="rect">
                <a:avLst/>
              </a:prstGeom>
              <a:blipFill>
                <a:blip r:embed="rId9"/>
                <a:stretch>
                  <a:fillRect b="-15000"/>
                </a:stretch>
              </a:blipFill>
            </p:spPr>
            <p:txBody>
              <a:bodyPr/>
              <a:lstStyle/>
              <a:p>
                <a:r>
                  <a:rPr lang="pt-BR">
                    <a:noFill/>
                  </a:rPr>
                  <a:t> </a:t>
                </a:r>
              </a:p>
            </p:txBody>
          </p:sp>
        </mc:Fallback>
      </mc:AlternateContent>
      <p:sp>
        <p:nvSpPr>
          <p:cNvPr id="55" name="Seta: para a Direita 54">
            <a:extLst>
              <a:ext uri="{FF2B5EF4-FFF2-40B4-BE49-F238E27FC236}">
                <a16:creationId xmlns:a16="http://schemas.microsoft.com/office/drawing/2014/main" id="{0DD1AFD2-8FAD-4B76-8A25-974FDC8B1C76}"/>
              </a:ext>
            </a:extLst>
          </p:cNvPr>
          <p:cNvSpPr/>
          <p:nvPr/>
        </p:nvSpPr>
        <p:spPr>
          <a:xfrm>
            <a:off x="2050220" y="5220758"/>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Seta: para a Direita 55">
            <a:extLst>
              <a:ext uri="{FF2B5EF4-FFF2-40B4-BE49-F238E27FC236}">
                <a16:creationId xmlns:a16="http://schemas.microsoft.com/office/drawing/2014/main" id="{7D346559-CBAE-4E58-B483-C2EE7117C3FC}"/>
              </a:ext>
            </a:extLst>
          </p:cNvPr>
          <p:cNvSpPr/>
          <p:nvPr/>
        </p:nvSpPr>
        <p:spPr>
          <a:xfrm>
            <a:off x="5665195" y="5220758"/>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a:extLst>
              <a:ext uri="{FF2B5EF4-FFF2-40B4-BE49-F238E27FC236}">
                <a16:creationId xmlns:a16="http://schemas.microsoft.com/office/drawing/2014/main" id="{30B3ADFC-BB04-4923-892B-C344704C79D0}"/>
              </a:ext>
            </a:extLst>
          </p:cNvPr>
          <p:cNvSpPr/>
          <p:nvPr/>
        </p:nvSpPr>
        <p:spPr>
          <a:xfrm>
            <a:off x="6397513" y="5033011"/>
            <a:ext cx="1474900" cy="5398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8" name="Agrupar 57">
            <a:extLst>
              <a:ext uri="{FF2B5EF4-FFF2-40B4-BE49-F238E27FC236}">
                <a16:creationId xmlns:a16="http://schemas.microsoft.com/office/drawing/2014/main" id="{DA93E1F1-A5E0-4493-93AA-87860CF9ABEE}"/>
              </a:ext>
            </a:extLst>
          </p:cNvPr>
          <p:cNvGrpSpPr/>
          <p:nvPr/>
        </p:nvGrpSpPr>
        <p:grpSpPr>
          <a:xfrm>
            <a:off x="142875" y="2019794"/>
            <a:ext cx="264405" cy="308472"/>
            <a:chOff x="4968607" y="1564395"/>
            <a:chExt cx="264405" cy="308472"/>
          </a:xfrm>
        </p:grpSpPr>
        <p:cxnSp>
          <p:nvCxnSpPr>
            <p:cNvPr id="59" name="Conector reto 58">
              <a:extLst>
                <a:ext uri="{FF2B5EF4-FFF2-40B4-BE49-F238E27FC236}">
                  <a16:creationId xmlns:a16="http://schemas.microsoft.com/office/drawing/2014/main" id="{B18ABDD4-7D8C-4A0F-8AA6-4DA7A9B49C52}"/>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4897747D-B510-4757-8522-533361A39247}"/>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61" name="CaixaDeTexto 60">
            <a:extLst>
              <a:ext uri="{FF2B5EF4-FFF2-40B4-BE49-F238E27FC236}">
                <a16:creationId xmlns:a16="http://schemas.microsoft.com/office/drawing/2014/main" id="{C5087A24-9B11-4846-8A1E-5E9550809CB4}"/>
              </a:ext>
            </a:extLst>
          </p:cNvPr>
          <p:cNvSpPr txBox="1"/>
          <p:nvPr/>
        </p:nvSpPr>
        <p:spPr>
          <a:xfrm>
            <a:off x="6242108" y="5629178"/>
            <a:ext cx="1829778"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Resposta: a) 125 </a:t>
            </a:r>
            <a:r>
              <a:rPr lang="pt-BR"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Mpc</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9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animBg="1"/>
      <p:bldP spid="47" grpId="0" animBg="1"/>
      <p:bldP spid="48" grpId="0"/>
      <p:bldP spid="49" grpId="0"/>
      <p:bldP spid="51" grpId="0"/>
      <p:bldP spid="52" grpId="0"/>
      <p:bldP spid="53" grpId="0"/>
      <p:bldP spid="54" grpId="0"/>
      <p:bldP spid="55" grpId="0" animBg="1"/>
      <p:bldP spid="56" grpId="0" animBg="1"/>
      <p:bldP spid="57" grpId="0" animBg="1"/>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32774F9-0B67-4490-B0A9-BE4390FB9EDE}"/>
              </a:ext>
            </a:extLst>
          </p:cNvPr>
          <p:cNvSpPr>
            <a:spLocks noChangeArrowheads="1"/>
          </p:cNvSpPr>
          <p:nvPr/>
        </p:nvSpPr>
        <p:spPr bwMode="auto">
          <a:xfrm>
            <a:off x="126952" y="145234"/>
            <a:ext cx="91027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pt-BR" sz="1400" dirty="0">
                <a:latin typeface="+mn-lt"/>
              </a:rPr>
              <a:t>8) Asteroides são objetos rochosos e metálicos que orbitam o Sol, mas são pequenos demais para serem considerados planetas. São conhecidos, também, por planetas menores. A dimensão dos asteroides pode variar desde centenas de quilômetros até a dimensão de pequenas pedras.</a:t>
            </a:r>
          </a:p>
        </p:txBody>
      </p:sp>
      <p:sp>
        <p:nvSpPr>
          <p:cNvPr id="26" name="CaixaDeTexto 25">
            <a:extLst>
              <a:ext uri="{FF2B5EF4-FFF2-40B4-BE49-F238E27FC236}">
                <a16:creationId xmlns:a16="http://schemas.microsoft.com/office/drawing/2014/main" id="{5B23F0E2-0573-4B73-8C32-AA5E0CC7336F}"/>
              </a:ext>
            </a:extLst>
          </p:cNvPr>
          <p:cNvSpPr txBox="1"/>
          <p:nvPr/>
        </p:nvSpPr>
        <p:spPr>
          <a:xfrm>
            <a:off x="126952" y="896856"/>
            <a:ext cx="910277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pt-BR"/>
            </a:defPPr>
            <a:lvl1pPr algn="just" eaLnBrk="0" fontAlgn="base" hangingPunct="0">
              <a:spcBef>
                <a:spcPct val="0"/>
              </a:spcBef>
              <a:spcAft>
                <a:spcPct val="0"/>
              </a:spcAft>
              <a:defRPr sz="1400"/>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pt-BR" dirty="0"/>
              <a:t>A Magnitude Absoluta </a:t>
            </a:r>
            <a:r>
              <a:rPr lang="pt-BR" b="1" dirty="0"/>
              <a:t>H</a:t>
            </a:r>
            <a:r>
              <a:rPr lang="pt-BR" dirty="0"/>
              <a:t> de um asteroide é definida, diferentemente da definição para as estrelas, como sua magnitude visual a uma distância de 1 unidade astronômica tanto do Sol como do observador, com um ângulo de fase igual a zero. Em outras palavras, é a magnitude visual do asteroide, situado a 1 unidade astronômica do Sol, sendo observado do próprio Sol. Apesar de ser um cenário impossível, é a maneira ideal para se ter uma medida de brilho que permita uma estimativa de seu tamanho.</a:t>
            </a:r>
          </a:p>
        </p:txBody>
      </p:sp>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65F2190E-0C59-4567-B2DD-C29FDD390D4B}"/>
                  </a:ext>
                </a:extLst>
              </p:cNvPr>
              <p:cNvSpPr txBox="1"/>
              <p:nvPr/>
            </p:nvSpPr>
            <p:spPr>
              <a:xfrm>
                <a:off x="126952" y="2079365"/>
                <a:ext cx="10634032" cy="1900649"/>
              </a:xfrm>
              <a:prstGeom prst="rect">
                <a:avLst/>
              </a:prstGeom>
              <a:noFill/>
            </p:spPr>
            <p:txBody>
              <a:bodyPr wrap="square">
                <a:spAutoFit/>
              </a:bodyPr>
              <a:lstStyle/>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diâmetro </a:t>
                </a:r>
                <a:r>
                  <a:rPr lang="pt-B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um asteroide pode ser estimado usando a seguinte equação: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𝐷</m:t>
                      </m:r>
                      <m:d>
                        <m:dPr>
                          <m:begChr m:val="["/>
                          <m:endChr m:val="]"/>
                          <m:ctrlP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𝑘𝑚</m:t>
                          </m:r>
                        </m:e>
                      </m:d>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1329</m:t>
                          </m:r>
                        </m:num>
                        <m:den>
                          <m:rad>
                            <m:radPr>
                              <m:degHide m:val="on"/>
                              <m:ctrlP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radPr>
                            <m:deg/>
                            <m:e>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m:t>
                              </m:r>
                            </m:e>
                          </m:rad>
                        </m:den>
                      </m:f>
                      <m:sSup>
                        <m:sSupPr>
                          <m:ctrlP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10</m:t>
                          </m:r>
                        </m:e>
                        <m:sup>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−0,2</m:t>
                          </m:r>
                          <m:r>
                            <a:rPr lang="pt-BR" sz="1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𝐻</m:t>
                          </m:r>
                        </m:sup>
                      </m:sSup>
                    </m:oMath>
                  </m:oMathPara>
                </a14:m>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Onde </a:t>
                </a:r>
                <a:r>
                  <a:rPr lang="pt-B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é o albedo geométrico do asteroide. Refletores de luz perfeitos têm p = 1 e absorvedores perfeitos têm p = 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Normalmente o albedo de um asteroide não é conhecido e as estimativas são feitas considerando-se albedos geométricos entre 0,25 e 0,05.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Considere que um asteroide tenha magnitude absoluta H = 8,5. Assinale o item que traz o valor aproximado do diâmetro médio desse asteroide.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CaixaDeTexto 27">
                <a:extLst>
                  <a:ext uri="{FF2B5EF4-FFF2-40B4-BE49-F238E27FC236}">
                    <a16:creationId xmlns:a16="http://schemas.microsoft.com/office/drawing/2014/main" id="{65F2190E-0C59-4567-B2DD-C29FDD390D4B}"/>
                  </a:ext>
                </a:extLst>
              </p:cNvPr>
              <p:cNvSpPr txBox="1">
                <a:spLocks noRot="1" noChangeAspect="1" noMove="1" noResize="1" noEditPoints="1" noAdjustHandles="1" noChangeArrowheads="1" noChangeShapeType="1" noTextEdit="1"/>
              </p:cNvSpPr>
              <p:nvPr/>
            </p:nvSpPr>
            <p:spPr>
              <a:xfrm>
                <a:off x="126952" y="2079365"/>
                <a:ext cx="10634032" cy="1900649"/>
              </a:xfrm>
              <a:prstGeom prst="rect">
                <a:avLst/>
              </a:prstGeom>
              <a:blipFill>
                <a:blip r:embed="rId2"/>
                <a:stretch>
                  <a:fillRect l="-172" t="-321" b="-2564"/>
                </a:stretch>
              </a:blipFill>
            </p:spPr>
            <p:txBody>
              <a:bodyPr/>
              <a:lstStyle/>
              <a:p>
                <a:r>
                  <a:rPr lang="pt-BR">
                    <a:noFill/>
                  </a:rPr>
                  <a:t> </a:t>
                </a:r>
              </a:p>
            </p:txBody>
          </p:sp>
        </mc:Fallback>
      </mc:AlternateContent>
      <p:sp>
        <p:nvSpPr>
          <p:cNvPr id="30" name="CaixaDeTexto 29">
            <a:extLst>
              <a:ext uri="{FF2B5EF4-FFF2-40B4-BE49-F238E27FC236}">
                <a16:creationId xmlns:a16="http://schemas.microsoft.com/office/drawing/2014/main" id="{2D25AE68-FD5B-4778-B73E-DD2DBFB90943}"/>
              </a:ext>
            </a:extLst>
          </p:cNvPr>
          <p:cNvSpPr txBox="1"/>
          <p:nvPr/>
        </p:nvSpPr>
        <p:spPr>
          <a:xfrm>
            <a:off x="126952" y="3992972"/>
            <a:ext cx="1044623" cy="1645066"/>
          </a:xfrm>
          <a:prstGeom prst="rect">
            <a:avLst/>
          </a:prstGeom>
          <a:noFill/>
        </p:spPr>
        <p:txBody>
          <a:bodyPr wrap="square">
            <a:spAutoFit/>
          </a:bodyPr>
          <a:lstStyle/>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a) 85,8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b) 53,0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c) 118,6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d) 68,5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effectLst/>
                <a:latin typeface="Calibri" panose="020F0502020204030204" pitchFamily="34" charset="0"/>
                <a:ea typeface="Times New Roman" panose="02020603050405020304" pitchFamily="18" charset="0"/>
                <a:cs typeface="Calibri" panose="020F0502020204030204" pitchFamily="34" charset="0"/>
              </a:rPr>
              <a:t>e) 79,3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aixaDeTexto 31">
            <a:extLst>
              <a:ext uri="{FF2B5EF4-FFF2-40B4-BE49-F238E27FC236}">
                <a16:creationId xmlns:a16="http://schemas.microsoft.com/office/drawing/2014/main" id="{6CA29FEA-5200-46FE-A5AE-02722C593621}"/>
              </a:ext>
            </a:extLst>
          </p:cNvPr>
          <p:cNvSpPr txBox="1"/>
          <p:nvPr/>
        </p:nvSpPr>
        <p:spPr>
          <a:xfrm>
            <a:off x="1171574" y="3992972"/>
            <a:ext cx="10791825" cy="543162"/>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Primeiramente, calculamos o valor do diâmetro máximo e mínimo do asteroide, usando a faixa de valores típicos do albedo geométrico destes corpos.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CaixaDeTexto 33">
                <a:extLst>
                  <a:ext uri="{FF2B5EF4-FFF2-40B4-BE49-F238E27FC236}">
                    <a16:creationId xmlns:a16="http://schemas.microsoft.com/office/drawing/2014/main" id="{C9BFFF3D-771C-4208-8BC0-08279D91D433}"/>
                  </a:ext>
                </a:extLst>
              </p:cNvPr>
              <p:cNvSpPr txBox="1"/>
              <p:nvPr/>
            </p:nvSpPr>
            <p:spPr>
              <a:xfrm>
                <a:off x="1285875" y="4583941"/>
                <a:ext cx="2619375" cy="5874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𝐷</m:t>
                          </m:r>
                        </m:e>
                        <m:sub>
                          <m:r>
                            <a:rPr lang="pt-BR" sz="1400" i="1">
                              <a:solidFill>
                                <a:srgbClr val="FF0000"/>
                              </a:solidFill>
                              <a:latin typeface="Cambria Math" panose="02040503050406030204" pitchFamily="18" charset="0"/>
                            </a:rPr>
                            <m:t>𝑚𝑖𝑛</m:t>
                          </m:r>
                        </m:sub>
                      </m:sSub>
                      <m:r>
                        <a:rPr lang="pt-BR" sz="1400" i="0">
                          <a:solidFill>
                            <a:srgbClr val="FF0000"/>
                          </a:solidFill>
                          <a:latin typeface="Cambria Math" panose="02040503050406030204" pitchFamily="18" charset="0"/>
                        </a:rPr>
                        <m:t>=</m:t>
                      </m:r>
                      <m:f>
                        <m:fPr>
                          <m:ctrlPr>
                            <a:rPr lang="pt-BR" sz="1400" i="1">
                              <a:solidFill>
                                <a:srgbClr val="FF0000"/>
                              </a:solidFill>
                              <a:latin typeface="Cambria Math" panose="02040503050406030204" pitchFamily="18" charset="0"/>
                            </a:rPr>
                          </m:ctrlPr>
                        </m:fPr>
                        <m:num>
                          <m:r>
                            <a:rPr lang="pt-BR" sz="1400" i="0">
                              <a:solidFill>
                                <a:srgbClr val="FF0000"/>
                              </a:solidFill>
                              <a:latin typeface="Cambria Math" panose="02040503050406030204" pitchFamily="18" charset="0"/>
                            </a:rPr>
                            <m:t>1329</m:t>
                          </m:r>
                        </m:num>
                        <m:den>
                          <m:rad>
                            <m:radPr>
                              <m:degHide m:val="on"/>
                              <m:ctrlPr>
                                <a:rPr lang="pt-BR" sz="1400" i="1">
                                  <a:solidFill>
                                    <a:srgbClr val="FF0000"/>
                                  </a:solidFill>
                                  <a:latin typeface="Cambria Math" panose="02040503050406030204" pitchFamily="18" charset="0"/>
                                </a:rPr>
                              </m:ctrlPr>
                            </m:radPr>
                            <m:deg/>
                            <m:e>
                              <m:r>
                                <a:rPr lang="pt-BR" sz="1400" i="0">
                                  <a:solidFill>
                                    <a:srgbClr val="FF0000"/>
                                  </a:solidFill>
                                  <a:latin typeface="Cambria Math" panose="02040503050406030204" pitchFamily="18" charset="0"/>
                                </a:rPr>
                                <m:t>0,25</m:t>
                              </m:r>
                            </m:e>
                          </m:rad>
                        </m:den>
                      </m:f>
                      <m:sSup>
                        <m:sSupPr>
                          <m:ctrlPr>
                            <a:rPr lang="pt-BR" sz="1400" i="1">
                              <a:solidFill>
                                <a:srgbClr val="FF0000"/>
                              </a:solidFill>
                              <a:latin typeface="Cambria Math" panose="02040503050406030204" pitchFamily="18" charset="0"/>
                            </a:rPr>
                          </m:ctrlPr>
                        </m:sSupPr>
                        <m:e>
                          <m:r>
                            <a:rPr lang="pt-BR" sz="1400" i="0">
                              <a:solidFill>
                                <a:srgbClr val="FF0000"/>
                              </a:solidFill>
                              <a:latin typeface="Cambria Math" panose="02040503050406030204" pitchFamily="18" charset="0"/>
                            </a:rPr>
                            <m:t>10</m:t>
                          </m:r>
                        </m:e>
                        <m:sup>
                          <m:r>
                            <a:rPr lang="pt-BR" sz="1400" i="0">
                              <a:solidFill>
                                <a:srgbClr val="FF0000"/>
                              </a:solidFill>
                              <a:latin typeface="Cambria Math" panose="02040503050406030204" pitchFamily="18" charset="0"/>
                            </a:rPr>
                            <m:t>−0,2×8,5</m:t>
                          </m:r>
                        </m:sup>
                      </m:sSup>
                    </m:oMath>
                  </m:oMathPara>
                </a14:m>
                <a:endParaRPr lang="pt-BR" sz="1400" dirty="0">
                  <a:solidFill>
                    <a:srgbClr val="FF0000"/>
                  </a:solidFill>
                </a:endParaRPr>
              </a:p>
            </p:txBody>
          </p:sp>
        </mc:Choice>
        <mc:Fallback xmlns="">
          <p:sp>
            <p:nvSpPr>
              <p:cNvPr id="34" name="CaixaDeTexto 33">
                <a:extLst>
                  <a:ext uri="{FF2B5EF4-FFF2-40B4-BE49-F238E27FC236}">
                    <a16:creationId xmlns:a16="http://schemas.microsoft.com/office/drawing/2014/main" id="{C9BFFF3D-771C-4208-8BC0-08279D91D433}"/>
                  </a:ext>
                </a:extLst>
              </p:cNvPr>
              <p:cNvSpPr txBox="1">
                <a:spLocks noRot="1" noChangeAspect="1" noMove="1" noResize="1" noEditPoints="1" noAdjustHandles="1" noChangeArrowheads="1" noChangeShapeType="1" noTextEdit="1"/>
              </p:cNvSpPr>
              <p:nvPr/>
            </p:nvSpPr>
            <p:spPr>
              <a:xfrm>
                <a:off x="1285875" y="4583941"/>
                <a:ext cx="2619375" cy="587469"/>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6" name="CaixaDeTexto 35">
                <a:extLst>
                  <a:ext uri="{FF2B5EF4-FFF2-40B4-BE49-F238E27FC236}">
                    <a16:creationId xmlns:a16="http://schemas.microsoft.com/office/drawing/2014/main" id="{94A1719A-4109-48B0-9DB9-FC49C79A797D}"/>
                  </a:ext>
                </a:extLst>
              </p:cNvPr>
              <p:cNvSpPr txBox="1"/>
              <p:nvPr/>
            </p:nvSpPr>
            <p:spPr>
              <a:xfrm>
                <a:off x="3919535" y="4723787"/>
                <a:ext cx="182880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latin typeface="Cambria Math" panose="02040503050406030204" pitchFamily="18" charset="0"/>
                            </a:rPr>
                          </m:ctrlPr>
                        </m:sSubPr>
                        <m:e>
                          <m:r>
                            <a:rPr lang="pt-BR" sz="1400" i="1">
                              <a:solidFill>
                                <a:srgbClr val="FF0000"/>
                              </a:solidFill>
                              <a:latin typeface="Cambria Math" panose="02040503050406030204" pitchFamily="18" charset="0"/>
                            </a:rPr>
                            <m:t>𝐷</m:t>
                          </m:r>
                        </m:e>
                        <m:sub>
                          <m:r>
                            <a:rPr lang="pt-BR" sz="1400" i="1">
                              <a:solidFill>
                                <a:srgbClr val="FF0000"/>
                              </a:solidFill>
                              <a:latin typeface="Cambria Math" panose="02040503050406030204" pitchFamily="18" charset="0"/>
                            </a:rPr>
                            <m:t>𝑚𝑖𝑛</m:t>
                          </m:r>
                        </m:sub>
                      </m:sSub>
                      <m:r>
                        <a:rPr lang="pt-BR" sz="1400" i="0">
                          <a:solidFill>
                            <a:srgbClr val="FF0000"/>
                          </a:solidFill>
                          <a:latin typeface="Cambria Math" panose="02040503050406030204" pitchFamily="18" charset="0"/>
                        </a:rPr>
                        <m:t>≅53,0 </m:t>
                      </m:r>
                      <m:r>
                        <a:rPr lang="pt-BR" sz="1400" i="1">
                          <a:solidFill>
                            <a:srgbClr val="FF0000"/>
                          </a:solidFill>
                          <a:latin typeface="Cambria Math" panose="02040503050406030204" pitchFamily="18" charset="0"/>
                        </a:rPr>
                        <m:t>𝑘𝑚</m:t>
                      </m:r>
                    </m:oMath>
                  </m:oMathPara>
                </a14:m>
                <a:endParaRPr lang="pt-BR" sz="1400" dirty="0">
                  <a:solidFill>
                    <a:srgbClr val="FF0000"/>
                  </a:solidFill>
                </a:endParaRPr>
              </a:p>
            </p:txBody>
          </p:sp>
        </mc:Choice>
        <mc:Fallback xmlns="">
          <p:sp>
            <p:nvSpPr>
              <p:cNvPr id="36" name="CaixaDeTexto 35">
                <a:extLst>
                  <a:ext uri="{FF2B5EF4-FFF2-40B4-BE49-F238E27FC236}">
                    <a16:creationId xmlns:a16="http://schemas.microsoft.com/office/drawing/2014/main" id="{94A1719A-4109-48B0-9DB9-FC49C79A797D}"/>
                  </a:ext>
                </a:extLst>
              </p:cNvPr>
              <p:cNvSpPr txBox="1">
                <a:spLocks noRot="1" noChangeAspect="1" noMove="1" noResize="1" noEditPoints="1" noAdjustHandles="1" noChangeArrowheads="1" noChangeShapeType="1" noTextEdit="1"/>
              </p:cNvSpPr>
              <p:nvPr/>
            </p:nvSpPr>
            <p:spPr>
              <a:xfrm>
                <a:off x="3919535" y="4723787"/>
                <a:ext cx="1828801" cy="307777"/>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8" name="CaixaDeTexto 37">
                <a:extLst>
                  <a:ext uri="{FF2B5EF4-FFF2-40B4-BE49-F238E27FC236}">
                    <a16:creationId xmlns:a16="http://schemas.microsoft.com/office/drawing/2014/main" id="{C86BA00C-292D-447D-9932-DBA48DF1793E}"/>
                  </a:ext>
                </a:extLst>
              </p:cNvPr>
              <p:cNvSpPr txBox="1"/>
              <p:nvPr/>
            </p:nvSpPr>
            <p:spPr>
              <a:xfrm>
                <a:off x="6253162" y="4583941"/>
                <a:ext cx="2176463" cy="58746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𝑚𝑎𝑥</m:t>
                          </m:r>
                        </m:sub>
                      </m:sSub>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1329</m:t>
                          </m:r>
                        </m:num>
                        <m:den>
                          <m:rad>
                            <m:radPr>
                              <m:degHide m:val="on"/>
                              <m:ctrlPr>
                                <a:rPr lang="pt-BR" i="1">
                                  <a:latin typeface="Cambria Math" panose="02040503050406030204" pitchFamily="18" charset="0"/>
                                </a:rPr>
                              </m:ctrlPr>
                            </m:radPr>
                            <m:deg/>
                            <m:e>
                              <m:r>
                                <a:rPr lang="pt-BR">
                                  <a:latin typeface="Cambria Math" panose="02040503050406030204" pitchFamily="18" charset="0"/>
                                </a:rPr>
                                <m:t>0,05</m:t>
                              </m:r>
                            </m:e>
                          </m:rad>
                        </m:den>
                      </m:f>
                      <m:sSup>
                        <m:sSupPr>
                          <m:ctrlPr>
                            <a:rPr lang="pt-BR" i="1">
                              <a:latin typeface="Cambria Math" panose="02040503050406030204" pitchFamily="18" charset="0"/>
                            </a:rPr>
                          </m:ctrlPr>
                        </m:sSupPr>
                        <m:e>
                          <m:r>
                            <a:rPr lang="pt-BR">
                              <a:latin typeface="Cambria Math" panose="02040503050406030204" pitchFamily="18" charset="0"/>
                            </a:rPr>
                            <m:t>10</m:t>
                          </m:r>
                        </m:e>
                        <m:sup>
                          <m:r>
                            <a:rPr lang="pt-BR">
                              <a:latin typeface="Cambria Math" panose="02040503050406030204" pitchFamily="18" charset="0"/>
                            </a:rPr>
                            <m:t>−0,2×8,5</m:t>
                          </m:r>
                        </m:sup>
                      </m:sSup>
                    </m:oMath>
                  </m:oMathPara>
                </a14:m>
                <a:endParaRPr lang="pt-BR" dirty="0"/>
              </a:p>
            </p:txBody>
          </p:sp>
        </mc:Choice>
        <mc:Fallback xmlns="">
          <p:sp>
            <p:nvSpPr>
              <p:cNvPr id="38" name="CaixaDeTexto 37">
                <a:extLst>
                  <a:ext uri="{FF2B5EF4-FFF2-40B4-BE49-F238E27FC236}">
                    <a16:creationId xmlns:a16="http://schemas.microsoft.com/office/drawing/2014/main" id="{C86BA00C-292D-447D-9932-DBA48DF1793E}"/>
                  </a:ext>
                </a:extLst>
              </p:cNvPr>
              <p:cNvSpPr txBox="1">
                <a:spLocks noRot="1" noChangeAspect="1" noMove="1" noResize="1" noEditPoints="1" noAdjustHandles="1" noChangeArrowheads="1" noChangeShapeType="1" noTextEdit="1"/>
              </p:cNvSpPr>
              <p:nvPr/>
            </p:nvSpPr>
            <p:spPr>
              <a:xfrm>
                <a:off x="6253162" y="4583941"/>
                <a:ext cx="2176463" cy="587469"/>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0EF50C1A-1230-42B4-96E9-4511C09ED7B5}"/>
                  </a:ext>
                </a:extLst>
              </p:cNvPr>
              <p:cNvSpPr txBox="1"/>
              <p:nvPr/>
            </p:nvSpPr>
            <p:spPr>
              <a:xfrm>
                <a:off x="8934451" y="4723787"/>
                <a:ext cx="1514475" cy="307777"/>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𝑚𝑖𝑛</m:t>
                          </m:r>
                        </m:sub>
                      </m:sSub>
                      <m:r>
                        <a:rPr lang="pt-BR">
                          <a:latin typeface="Cambria Math" panose="02040503050406030204" pitchFamily="18" charset="0"/>
                        </a:rPr>
                        <m:t>≅118,6 </m:t>
                      </m:r>
                      <m:r>
                        <a:rPr lang="pt-BR">
                          <a:latin typeface="Cambria Math" panose="02040503050406030204" pitchFamily="18" charset="0"/>
                        </a:rPr>
                        <m:t>𝑘𝑚</m:t>
                      </m:r>
                    </m:oMath>
                  </m:oMathPara>
                </a14:m>
                <a:endParaRPr lang="pt-BR" dirty="0"/>
              </a:p>
            </p:txBody>
          </p:sp>
        </mc:Choice>
        <mc:Fallback xmlns="">
          <p:sp>
            <p:nvSpPr>
              <p:cNvPr id="50" name="CaixaDeTexto 49">
                <a:extLst>
                  <a:ext uri="{FF2B5EF4-FFF2-40B4-BE49-F238E27FC236}">
                    <a16:creationId xmlns:a16="http://schemas.microsoft.com/office/drawing/2014/main" id="{0EF50C1A-1230-42B4-96E9-4511C09ED7B5}"/>
                  </a:ext>
                </a:extLst>
              </p:cNvPr>
              <p:cNvSpPr txBox="1">
                <a:spLocks noRot="1" noChangeAspect="1" noMove="1" noResize="1" noEditPoints="1" noAdjustHandles="1" noChangeArrowheads="1" noChangeShapeType="1" noTextEdit="1"/>
              </p:cNvSpPr>
              <p:nvPr/>
            </p:nvSpPr>
            <p:spPr>
              <a:xfrm>
                <a:off x="8934451" y="4723787"/>
                <a:ext cx="1514475" cy="307777"/>
              </a:xfrm>
              <a:prstGeom prst="rect">
                <a:avLst/>
              </a:prstGeom>
              <a:blipFill>
                <a:blip r:embed="rId6"/>
                <a:stretch>
                  <a:fillRect/>
                </a:stretch>
              </a:blipFill>
            </p:spPr>
            <p:txBody>
              <a:bodyPr/>
              <a:lstStyle/>
              <a:p>
                <a:r>
                  <a:rPr lang="pt-BR">
                    <a:noFill/>
                  </a:rPr>
                  <a:t> </a:t>
                </a:r>
              </a:p>
            </p:txBody>
          </p:sp>
        </mc:Fallback>
      </mc:AlternateContent>
      <p:sp>
        <p:nvSpPr>
          <p:cNvPr id="62" name="CaixaDeTexto 61">
            <a:extLst>
              <a:ext uri="{FF2B5EF4-FFF2-40B4-BE49-F238E27FC236}">
                <a16:creationId xmlns:a16="http://schemas.microsoft.com/office/drawing/2014/main" id="{42E3DF49-0109-43A7-815E-40C30B50C49A}"/>
              </a:ext>
            </a:extLst>
          </p:cNvPr>
          <p:cNvSpPr txBox="1"/>
          <p:nvPr/>
        </p:nvSpPr>
        <p:spPr>
          <a:xfrm>
            <a:off x="1171574" y="5256091"/>
            <a:ext cx="2619375" cy="312650"/>
          </a:xfrm>
          <a:prstGeom prst="rect">
            <a:avLst/>
          </a:prstGeom>
          <a:noFill/>
        </p:spPr>
        <p:txBody>
          <a:bodyPr wrap="square">
            <a:spAutoFit/>
          </a:bodyPr>
          <a:lstStyle>
            <a:defPPr>
              <a:defRPr lang="pt-BR"/>
            </a:defPPr>
            <a:lvl1pPr algn="just">
              <a:lnSpc>
                <a:spcPct val="107000"/>
              </a:lnSpc>
              <a:spcAft>
                <a:spcPts val="800"/>
              </a:spcAft>
              <a:defRPr sz="1400">
                <a:solidFill>
                  <a:srgbClr val="FF0000"/>
                </a:solidFill>
                <a:effectLst/>
                <a:latin typeface="Calibri" panose="020F0502020204030204" pitchFamily="34" charset="0"/>
                <a:ea typeface="Times New Roman" panose="02020603050405020304" pitchFamily="18" charset="0"/>
                <a:cs typeface="Calibri" panose="020F0502020204030204" pitchFamily="34" charset="0"/>
              </a:defRPr>
            </a:lvl1pPr>
          </a:lstStyle>
          <a:p>
            <a:r>
              <a:rPr lang="pt-BR" dirty="0"/>
              <a:t>O diâmetro médio, será então:</a:t>
            </a:r>
          </a:p>
        </p:txBody>
      </p:sp>
      <mc:AlternateContent xmlns:mc="http://schemas.openxmlformats.org/markup-compatibility/2006" xmlns:a14="http://schemas.microsoft.com/office/drawing/2010/main">
        <mc:Choice Requires="a14">
          <p:sp>
            <p:nvSpPr>
              <p:cNvPr id="63" name="CaixaDeTexto 62">
                <a:extLst>
                  <a:ext uri="{FF2B5EF4-FFF2-40B4-BE49-F238E27FC236}">
                    <a16:creationId xmlns:a16="http://schemas.microsoft.com/office/drawing/2014/main" id="{2BE0B633-7BD0-4978-AF85-884D0946DF1D}"/>
                  </a:ext>
                </a:extLst>
              </p:cNvPr>
              <p:cNvSpPr txBox="1"/>
              <p:nvPr/>
            </p:nvSpPr>
            <p:spPr>
              <a:xfrm>
                <a:off x="1495423" y="5675162"/>
                <a:ext cx="1971676" cy="494238"/>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&lt;</m:t>
                      </m:r>
                      <m:r>
                        <a:rPr lang="pt-BR">
                          <a:latin typeface="Cambria Math" panose="02040503050406030204" pitchFamily="18" charset="0"/>
                        </a:rPr>
                        <m:t>𝐷</m:t>
                      </m:r>
                      <m:r>
                        <a:rPr lang="pt-BR">
                          <a:latin typeface="Cambria Math" panose="02040503050406030204" pitchFamily="18" charset="0"/>
                        </a:rPr>
                        <m:t>&gt; =</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𝑚𝑖𝑛</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𝐷</m:t>
                              </m:r>
                            </m:e>
                            <m:sub>
                              <m:r>
                                <a:rPr lang="pt-BR">
                                  <a:latin typeface="Cambria Math" panose="02040503050406030204" pitchFamily="18" charset="0"/>
                                </a:rPr>
                                <m:t>𝑚𝑎𝑥</m:t>
                              </m:r>
                            </m:sub>
                          </m:sSub>
                        </m:num>
                        <m:den>
                          <m:r>
                            <a:rPr lang="pt-BR">
                              <a:latin typeface="Cambria Math" panose="02040503050406030204" pitchFamily="18" charset="0"/>
                            </a:rPr>
                            <m:t>2</m:t>
                          </m:r>
                        </m:den>
                      </m:f>
                    </m:oMath>
                  </m:oMathPara>
                </a14:m>
                <a:endParaRPr lang="pt-BR" dirty="0"/>
              </a:p>
            </p:txBody>
          </p:sp>
        </mc:Choice>
        <mc:Fallback xmlns="">
          <p:sp>
            <p:nvSpPr>
              <p:cNvPr id="63" name="CaixaDeTexto 62">
                <a:extLst>
                  <a:ext uri="{FF2B5EF4-FFF2-40B4-BE49-F238E27FC236}">
                    <a16:creationId xmlns:a16="http://schemas.microsoft.com/office/drawing/2014/main" id="{2BE0B633-7BD0-4978-AF85-884D0946DF1D}"/>
                  </a:ext>
                </a:extLst>
              </p:cNvPr>
              <p:cNvSpPr txBox="1">
                <a:spLocks noRot="1" noChangeAspect="1" noMove="1" noResize="1" noEditPoints="1" noAdjustHandles="1" noChangeArrowheads="1" noChangeShapeType="1" noTextEdit="1"/>
              </p:cNvSpPr>
              <p:nvPr/>
            </p:nvSpPr>
            <p:spPr>
              <a:xfrm>
                <a:off x="1495423" y="5675162"/>
                <a:ext cx="1971676" cy="494238"/>
              </a:xfrm>
              <a:prstGeom prst="rect">
                <a:avLst/>
              </a:prstGeom>
              <a:blipFill>
                <a:blip r:embed="rId7"/>
                <a:stretch>
                  <a:fillRect b="-123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4" name="CaixaDeTexto 63">
                <a:extLst>
                  <a:ext uri="{FF2B5EF4-FFF2-40B4-BE49-F238E27FC236}">
                    <a16:creationId xmlns:a16="http://schemas.microsoft.com/office/drawing/2014/main" id="{E6D324A9-89B1-46DC-A453-AFA372D9DE79}"/>
                  </a:ext>
                </a:extLst>
              </p:cNvPr>
              <p:cNvSpPr txBox="1"/>
              <p:nvPr/>
            </p:nvSpPr>
            <p:spPr>
              <a:xfrm>
                <a:off x="3124940" y="5660026"/>
                <a:ext cx="1828801" cy="500009"/>
              </a:xfrm>
              <a:prstGeom prst="rect">
                <a:avLst/>
              </a:prstGeom>
              <a:noFill/>
            </p:spPr>
            <p:txBody>
              <a:bodyPr wrap="square">
                <a:spAutoFit/>
              </a:bodyPr>
              <a:lstStyle>
                <a:defPPr>
                  <a:defRPr lang="pt-BR"/>
                </a:defPPr>
                <a:lvl1pPr>
                  <a:defRPr sz="14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53,0+118,6</m:t>
                          </m:r>
                        </m:num>
                        <m:den>
                          <m:r>
                            <a:rPr lang="pt-BR">
                              <a:latin typeface="Cambria Math" panose="02040503050406030204" pitchFamily="18" charset="0"/>
                            </a:rPr>
                            <m:t>2</m:t>
                          </m:r>
                        </m:den>
                      </m:f>
                    </m:oMath>
                  </m:oMathPara>
                </a14:m>
                <a:endParaRPr lang="pt-BR" dirty="0"/>
              </a:p>
            </p:txBody>
          </p:sp>
        </mc:Choice>
        <mc:Fallback xmlns="">
          <p:sp>
            <p:nvSpPr>
              <p:cNvPr id="64" name="CaixaDeTexto 63">
                <a:extLst>
                  <a:ext uri="{FF2B5EF4-FFF2-40B4-BE49-F238E27FC236}">
                    <a16:creationId xmlns:a16="http://schemas.microsoft.com/office/drawing/2014/main" id="{E6D324A9-89B1-46DC-A453-AFA372D9DE79}"/>
                  </a:ext>
                </a:extLst>
              </p:cNvPr>
              <p:cNvSpPr txBox="1">
                <a:spLocks noRot="1" noChangeAspect="1" noMove="1" noResize="1" noEditPoints="1" noAdjustHandles="1" noChangeArrowheads="1" noChangeShapeType="1" noTextEdit="1"/>
              </p:cNvSpPr>
              <p:nvPr/>
            </p:nvSpPr>
            <p:spPr>
              <a:xfrm>
                <a:off x="3124940" y="5660026"/>
                <a:ext cx="1828801" cy="500009"/>
              </a:xfrm>
              <a:prstGeom prst="rect">
                <a:avLst/>
              </a:prstGeom>
              <a:blipFill>
                <a:blip r:embed="rId8"/>
                <a:stretch>
                  <a:fillRect b="-120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5" name="CaixaDeTexto 64">
                <a:extLst>
                  <a:ext uri="{FF2B5EF4-FFF2-40B4-BE49-F238E27FC236}">
                    <a16:creationId xmlns:a16="http://schemas.microsoft.com/office/drawing/2014/main" id="{C69C4018-22D3-4DE2-A3C1-3D209B404089}"/>
                  </a:ext>
                </a:extLst>
              </p:cNvPr>
              <p:cNvSpPr txBox="1"/>
              <p:nvPr/>
            </p:nvSpPr>
            <p:spPr>
              <a:xfrm>
                <a:off x="5057776" y="5734729"/>
                <a:ext cx="13239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0" smtClean="0">
                          <a:solidFill>
                            <a:srgbClr val="FF0000"/>
                          </a:solidFill>
                          <a:latin typeface="Cambria Math" panose="02040503050406030204" pitchFamily="18" charset="0"/>
                        </a:rPr>
                        <m:t>=85,8 </m:t>
                      </m:r>
                      <m:r>
                        <a:rPr lang="pt-BR"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65" name="CaixaDeTexto 64">
                <a:extLst>
                  <a:ext uri="{FF2B5EF4-FFF2-40B4-BE49-F238E27FC236}">
                    <a16:creationId xmlns:a16="http://schemas.microsoft.com/office/drawing/2014/main" id="{C69C4018-22D3-4DE2-A3C1-3D209B404089}"/>
                  </a:ext>
                </a:extLst>
              </p:cNvPr>
              <p:cNvSpPr txBox="1">
                <a:spLocks noRot="1" noChangeAspect="1" noMove="1" noResize="1" noEditPoints="1" noAdjustHandles="1" noChangeArrowheads="1" noChangeShapeType="1" noTextEdit="1"/>
              </p:cNvSpPr>
              <p:nvPr/>
            </p:nvSpPr>
            <p:spPr>
              <a:xfrm>
                <a:off x="5057776" y="5734729"/>
                <a:ext cx="1323975" cy="369332"/>
              </a:xfrm>
              <a:prstGeom prst="rect">
                <a:avLst/>
              </a:prstGeom>
              <a:blipFill>
                <a:blip r:embed="rId9"/>
                <a:stretch>
                  <a:fillRect/>
                </a:stretch>
              </a:blipFill>
            </p:spPr>
            <p:txBody>
              <a:bodyPr/>
              <a:lstStyle/>
              <a:p>
                <a:r>
                  <a:rPr lang="pt-BR">
                    <a:noFill/>
                  </a:rPr>
                  <a:t> </a:t>
                </a:r>
              </a:p>
            </p:txBody>
          </p:sp>
        </mc:Fallback>
      </mc:AlternateContent>
      <p:sp>
        <p:nvSpPr>
          <p:cNvPr id="66" name="Seta: para a Direita 65">
            <a:extLst>
              <a:ext uri="{FF2B5EF4-FFF2-40B4-BE49-F238E27FC236}">
                <a16:creationId xmlns:a16="http://schemas.microsoft.com/office/drawing/2014/main" id="{01A7D4C6-1896-4E4B-B036-5F3755A35344}"/>
              </a:ext>
            </a:extLst>
          </p:cNvPr>
          <p:cNvSpPr/>
          <p:nvPr/>
        </p:nvSpPr>
        <p:spPr>
          <a:xfrm>
            <a:off x="3619500" y="4770460"/>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7" name="Retângulo 66">
            <a:extLst>
              <a:ext uri="{FF2B5EF4-FFF2-40B4-BE49-F238E27FC236}">
                <a16:creationId xmlns:a16="http://schemas.microsoft.com/office/drawing/2014/main" id="{60A05E3A-9D7F-46AD-9114-530DB5C42949}"/>
              </a:ext>
            </a:extLst>
          </p:cNvPr>
          <p:cNvSpPr/>
          <p:nvPr/>
        </p:nvSpPr>
        <p:spPr>
          <a:xfrm>
            <a:off x="5010886" y="5649459"/>
            <a:ext cx="1474900" cy="5398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8" name="Agrupar 67">
            <a:extLst>
              <a:ext uri="{FF2B5EF4-FFF2-40B4-BE49-F238E27FC236}">
                <a16:creationId xmlns:a16="http://schemas.microsoft.com/office/drawing/2014/main" id="{A87D8E4B-DB16-42D3-AACB-C5273731901E}"/>
              </a:ext>
            </a:extLst>
          </p:cNvPr>
          <p:cNvGrpSpPr/>
          <p:nvPr/>
        </p:nvGrpSpPr>
        <p:grpSpPr>
          <a:xfrm>
            <a:off x="136477" y="4002497"/>
            <a:ext cx="264405" cy="308472"/>
            <a:chOff x="4968607" y="1564395"/>
            <a:chExt cx="264405" cy="308472"/>
          </a:xfrm>
        </p:grpSpPr>
        <p:cxnSp>
          <p:nvCxnSpPr>
            <p:cNvPr id="69" name="Conector reto 68">
              <a:extLst>
                <a:ext uri="{FF2B5EF4-FFF2-40B4-BE49-F238E27FC236}">
                  <a16:creationId xmlns:a16="http://schemas.microsoft.com/office/drawing/2014/main" id="{80C28FF2-DC68-4FA3-A1C8-10597BD45E57}"/>
                </a:ext>
              </a:extLst>
            </p:cNvPr>
            <p:cNvCxnSpPr/>
            <p:nvPr/>
          </p:nvCxnSpPr>
          <p:spPr>
            <a:xfrm>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Conector reto 69">
              <a:extLst>
                <a:ext uri="{FF2B5EF4-FFF2-40B4-BE49-F238E27FC236}">
                  <a16:creationId xmlns:a16="http://schemas.microsoft.com/office/drawing/2014/main" id="{82470C3E-7097-4280-8BAE-646709D99DA4}"/>
                </a:ext>
              </a:extLst>
            </p:cNvPr>
            <p:cNvCxnSpPr>
              <a:cxnSpLocks/>
            </p:cNvCxnSpPr>
            <p:nvPr/>
          </p:nvCxnSpPr>
          <p:spPr>
            <a:xfrm flipH="1">
              <a:off x="4968607" y="1564395"/>
              <a:ext cx="264405" cy="3084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71" name="Seta: para a Direita 70">
            <a:extLst>
              <a:ext uri="{FF2B5EF4-FFF2-40B4-BE49-F238E27FC236}">
                <a16:creationId xmlns:a16="http://schemas.microsoft.com/office/drawing/2014/main" id="{E5293F42-BDCD-4BA7-B29E-5D73B949AB54}"/>
              </a:ext>
            </a:extLst>
          </p:cNvPr>
          <p:cNvSpPr/>
          <p:nvPr/>
        </p:nvSpPr>
        <p:spPr>
          <a:xfrm>
            <a:off x="8429625" y="4770460"/>
            <a:ext cx="400050" cy="214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CaixaDeTexto 71">
            <a:extLst>
              <a:ext uri="{FF2B5EF4-FFF2-40B4-BE49-F238E27FC236}">
                <a16:creationId xmlns:a16="http://schemas.microsoft.com/office/drawing/2014/main" id="{18438ADE-DDB4-4D60-9574-B261331913D2}"/>
              </a:ext>
            </a:extLst>
          </p:cNvPr>
          <p:cNvSpPr txBox="1"/>
          <p:nvPr/>
        </p:nvSpPr>
        <p:spPr>
          <a:xfrm>
            <a:off x="4889034" y="6239596"/>
            <a:ext cx="1718603" cy="312650"/>
          </a:xfrm>
          <a:prstGeom prst="rect">
            <a:avLst/>
          </a:prstGeom>
          <a:noFill/>
        </p:spPr>
        <p:txBody>
          <a:bodyPr wrap="square">
            <a:spAutoFit/>
          </a:bodyPr>
          <a:lstStyle/>
          <a:p>
            <a:pPr algn="just">
              <a:lnSpc>
                <a:spcPct val="107000"/>
              </a:lnSpc>
              <a:spcAft>
                <a:spcPts val="800"/>
              </a:spcAft>
            </a:pPr>
            <a:r>
              <a:rPr lang="pt-B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Resposta: a) 85,8 km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3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heel(1)">
                                      <p:cBhvr>
                                        <p:cTn id="47" dur="20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8" grpId="0"/>
      <p:bldP spid="50" grpId="0"/>
      <p:bldP spid="62" grpId="0"/>
      <p:bldP spid="63" grpId="0"/>
      <p:bldP spid="64" grpId="0"/>
      <p:bldP spid="65" grpId="0"/>
      <p:bldP spid="66" grpId="0" animBg="1"/>
      <p:bldP spid="67" grpId="0" animBg="1"/>
      <p:bldP spid="71" grpId="0" animBg="1"/>
      <p:bldP spid="72"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29896</TotalTime>
  <Words>9350</Words>
  <Application>Microsoft Office PowerPoint</Application>
  <PresentationFormat>Widescreen</PresentationFormat>
  <Paragraphs>1180</Paragraphs>
  <Slides>39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39</vt:i4>
      </vt:variant>
    </vt:vector>
  </HeadingPairs>
  <TitlesOfParts>
    <vt:vector size="44" baseType="lpstr">
      <vt:lpstr>Arial</vt:lpstr>
      <vt:lpstr>Calibri</vt:lpstr>
      <vt:lpstr>Calibri Light</vt:lpstr>
      <vt:lpstr>Cambria Math</vt:lpstr>
      <vt:lpstr>Tema do Office</vt:lpstr>
      <vt:lpstr>GABARITO COMENTADO  Olimpíada Brasileira de Astronomia e Astronáutica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Estatística  P1 – P2 – P3</vt:lpstr>
      <vt:lpstr>Estatística da P1</vt:lpstr>
      <vt:lpstr>Apresentação do PowerPoint</vt:lpstr>
      <vt:lpstr>Estatística da P2</vt:lpstr>
      <vt:lpstr>Apresentação do PowerPoint</vt:lpstr>
      <vt:lpstr>Estatística da P3</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EXERCÍCIOS SOBRE SISTEMAS BINÁRIOS</dc:title>
  <dc:creator>João Canalle</dc:creator>
  <cp:lastModifiedBy>João Canalle</cp:lastModifiedBy>
  <cp:revision>353</cp:revision>
  <dcterms:created xsi:type="dcterms:W3CDTF">2021-03-24T02:49:17Z</dcterms:created>
  <dcterms:modified xsi:type="dcterms:W3CDTF">2021-12-15T17:08:47Z</dcterms:modified>
</cp:coreProperties>
</file>