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</p:sldIdLst>
  <p:sldSz cx="11903075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97" y="62"/>
      </p:cViewPr>
      <p:guideLst>
        <p:guide orient="horz" pos="2160"/>
        <p:guide pos="37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92731" y="2130426"/>
            <a:ext cx="10117614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5461" y="3886200"/>
            <a:ext cx="833215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6310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28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0261" y="4406901"/>
            <a:ext cx="1011761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40261" y="2906713"/>
            <a:ext cx="1011761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0295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95154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50730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3357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535113"/>
            <a:ext cx="525925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95154" y="2174875"/>
            <a:ext cx="525925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046598" y="1535113"/>
            <a:ext cx="52613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046598" y="2174875"/>
            <a:ext cx="52613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3502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743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  <p:pic>
        <p:nvPicPr>
          <p:cNvPr id="1026" name="Picture 2" descr="C:\Users\OBA\Downloads\mobfog 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9386"/>
            <a:ext cx="1271017" cy="81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BA\Downloads\LOGOTIPO_OBA_pn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527" y="5663761"/>
            <a:ext cx="2084095" cy="138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408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154" y="273050"/>
            <a:ext cx="39160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53771" y="273051"/>
            <a:ext cx="66541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5154" y="1435101"/>
            <a:ext cx="39160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9477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3086" y="4800600"/>
            <a:ext cx="714184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33086" y="612775"/>
            <a:ext cx="714184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33086" y="5367338"/>
            <a:ext cx="714184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30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7000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29729" y="274639"/>
            <a:ext cx="2678192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95154" y="274639"/>
            <a:ext cx="7836191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368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40000"/>
                <a:lumOff val="60000"/>
              </a:schemeClr>
            </a:gs>
            <a:gs pos="5000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95154" y="274638"/>
            <a:ext cx="107127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600201"/>
            <a:ext cx="107127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95154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F7B13-31DB-45C9-9C62-DF6958CCEC81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66884" y="6356351"/>
            <a:ext cx="3769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530537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3BA65-116D-4AB6-BFCE-219E7172D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487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517" y="2614914"/>
            <a:ext cx="7083880" cy="470129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26220" y="213381"/>
            <a:ext cx="5897440" cy="2884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COMENTADO </a:t>
            </a:r>
          </a:p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296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2012	 - NÍVEL 1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136" y="3720200"/>
            <a:ext cx="3848682" cy="245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57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34913" y="620688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itchFamily="34" charset="0"/>
                <a:cs typeface="Arial" pitchFamily="34" charset="0"/>
              </a:rPr>
              <a:t>Questão 1) (1 ponto) (0,25 cada acerto)  </a:t>
            </a:r>
            <a:r>
              <a:rPr lang="pt-BR" dirty="0">
                <a:latin typeface="Arial" pitchFamily="34" charset="0"/>
                <a:cs typeface="Arial" pitchFamily="34" charset="0"/>
              </a:rPr>
              <a:t>Escreva CERTO ou ERRADO na frente de cada frase abaixo.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562312"/>
              </p:ext>
            </p:extLst>
          </p:nvPr>
        </p:nvGraphicFramePr>
        <p:xfrm>
          <a:off x="406921" y="2420848"/>
          <a:ext cx="9145016" cy="2683256"/>
        </p:xfrm>
        <a:graphic>
          <a:graphicData uri="http://schemas.openxmlformats.org/drawingml/2006/table">
            <a:tbl>
              <a:tblPr firstRow="1" firstCol="1" bandRow="1"/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2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Ao meio-dia, ou perto do meio-dia, um poste nunca tem sombra.</a:t>
                      </a:r>
                    </a:p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Os dias e noites ocorrem porque a Terra gira sobre o seu eixo de rotação.</a:t>
                      </a:r>
                    </a:p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Os dias e noites ocorrem porque o Sol gira ao redor da Terra.</a:t>
                      </a:r>
                    </a:p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692140" algn="r"/>
                        </a:tabLs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Nunca vemos a Lua durante o dia.	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385154" y="2367312"/>
            <a:ext cx="118494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72854" y="3077708"/>
            <a:ext cx="98841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CERTO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92979" y="3870040"/>
            <a:ext cx="118494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85154" y="4658145"/>
            <a:ext cx="118494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42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34913" y="476672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Questão 2) (1 ponto)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(0,25 cada acerto) 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Escreva CERTO ou ERRADO na frente de cada frase abaixo.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299413"/>
              </p:ext>
            </p:extLst>
          </p:nvPr>
        </p:nvGraphicFramePr>
        <p:xfrm>
          <a:off x="478929" y="2762456"/>
          <a:ext cx="6696744" cy="2107184"/>
        </p:xfrm>
        <a:graphic>
          <a:graphicData uri="http://schemas.openxmlformats.org/drawingml/2006/table">
            <a:tbl>
              <a:tblPr firstRow="1" firstCol="1" bandRow="1"/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A Lua tem 4 fases e cada fase dura 7 dias.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Nunca vemos a Lua Cheia durante o dia.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O Sol é uma estrela.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692140" algn="r"/>
                        </a:tabLs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Estrelas têm pontas.	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550937" y="2708920"/>
            <a:ext cx="1184940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36791" y="3310250"/>
            <a:ext cx="988412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CERTO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31783" y="3911580"/>
            <a:ext cx="988412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CERTO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550937" y="4458459"/>
            <a:ext cx="1184940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50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16725" y="116632"/>
            <a:ext cx="76790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Questão 3) (1 ponto)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Na bandeira brasileira temos estrelas de várias constelações.</a:t>
            </a:r>
          </a:p>
        </p:txBody>
      </p:sp>
      <p:sp>
        <p:nvSpPr>
          <p:cNvPr id="4" name="Retângulo 3"/>
          <p:cNvSpPr/>
          <p:nvPr/>
        </p:nvSpPr>
        <p:spPr>
          <a:xfrm>
            <a:off x="227523" y="1169173"/>
            <a:ext cx="76682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 3a) (0,5 ponto)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seguir está uma parte do Hino Nacional do Brasil. </a:t>
            </a:r>
            <a:r>
              <a:rPr lang="pt-BR" u="sng" dirty="0">
                <a:latin typeface="Arial" panose="020B0604020202020204" pitchFamily="34" charset="0"/>
                <a:cs typeface="Arial" panose="020B0604020202020204" pitchFamily="34" charset="0"/>
              </a:rPr>
              <a:t>Sublinhe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 a palavra que se refere a uma constelação.</a:t>
            </a:r>
          </a:p>
        </p:txBody>
      </p:sp>
      <p:sp>
        <p:nvSpPr>
          <p:cNvPr id="5" name="Retângulo 4"/>
          <p:cNvSpPr/>
          <p:nvPr/>
        </p:nvSpPr>
        <p:spPr>
          <a:xfrm>
            <a:off x="694953" y="2276872"/>
            <a:ext cx="49628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Brasil, um sonho intenso, um raio vívido,	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De amor e de esperança à terra desce,	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Se em teu formoso céu, risonho e límpido,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A imagem do Cruzeiro resplandece.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801" y="2708920"/>
            <a:ext cx="3312368" cy="2889689"/>
          </a:xfrm>
          <a:prstGeom prst="rect">
            <a:avLst/>
          </a:prstGeom>
        </p:spPr>
      </p:pic>
      <p:sp>
        <p:nvSpPr>
          <p:cNvPr id="8" name="Caixa de texto 6"/>
          <p:cNvSpPr txBox="1"/>
          <p:nvPr/>
        </p:nvSpPr>
        <p:spPr>
          <a:xfrm>
            <a:off x="9619416" y="4262809"/>
            <a:ext cx="697888" cy="85418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hangingPunct="0">
              <a:spcAft>
                <a:spcPts val="0"/>
              </a:spcAft>
            </a:pPr>
            <a:r>
              <a:rPr lang="pt-PT" sz="1200">
                <a:effectLst/>
                <a:latin typeface="Times New Roman"/>
                <a:ea typeface="Times New Roman"/>
              </a:rPr>
              <a:t> </a:t>
            </a:r>
            <a:endParaRPr lang="pt-BR" sz="1200">
              <a:effectLst/>
              <a:latin typeface="Times New Roman"/>
              <a:ea typeface="Times New Roman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90897" y="4250412"/>
            <a:ext cx="784887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 3b) (0,5 ponto)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Na figura ao lado temos a parte central da bandeira brasileira. Faça um retângulo envolvendo as estrelas da constelação citada no Hino Nacional.</a:t>
            </a:r>
          </a:p>
        </p:txBody>
      </p:sp>
      <p:cxnSp>
        <p:nvCxnSpPr>
          <p:cNvPr id="11" name="Conector reto 10"/>
          <p:cNvCxnSpPr/>
          <p:nvPr/>
        </p:nvCxnSpPr>
        <p:spPr>
          <a:xfrm>
            <a:off x="2172057" y="3916464"/>
            <a:ext cx="8640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376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34913" y="548680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Questão 4) (1 ponto) (0,25 cada acerto)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Escreva o nome do planeta que se ajusta à descrição.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615441"/>
              </p:ext>
            </p:extLst>
          </p:nvPr>
        </p:nvGraphicFramePr>
        <p:xfrm>
          <a:off x="406921" y="2835687"/>
          <a:ext cx="10873208" cy="2107184"/>
        </p:xfrm>
        <a:graphic>
          <a:graphicData uri="http://schemas.openxmlformats.org/drawingml/2006/table">
            <a:tbl>
              <a:tblPr firstRow="1" firstCol="1" bandRow="1"/>
              <a:tblGrid>
                <a:gridCol w="1769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04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O mais próximo do Sol. É o segundo mais quente. Cheio de crateras.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Normalmente é o mais brilhante. Quase do mesmo volume da Terra. Quentíssimo.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O maior de todos. Tem mais luas que todos. Tem uma mancha vermelha gigante.</a:t>
                      </a:r>
                    </a:p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73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Seus anéis são os mais lindos. É o segundo maior. Sua maior lua chama-se Titã.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531205" y="2780928"/>
            <a:ext cx="1441420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MERCÚRIO</a:t>
            </a:r>
            <a:endParaRPr lang="pt-BR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732546" y="3386439"/>
            <a:ext cx="979755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VÊNUS</a:t>
            </a:r>
            <a:endParaRPr lang="pt-BR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15781" y="3987815"/>
            <a:ext cx="1159292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JÚPITER</a:t>
            </a:r>
            <a:endParaRPr lang="pt-BR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550937" y="4600823"/>
            <a:ext cx="1308884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SATURNO</a:t>
            </a:r>
            <a:endParaRPr lang="pt-BR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47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54965" y="116632"/>
            <a:ext cx="764078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Questão 5) (1 ponto) (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Cada acerto 0,1 ponto. Acertando tudo ganha 1 ponto.)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Coloque uma letra em cada quadradinho formando a resposta certa.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34913" y="1628800"/>
            <a:ext cx="594995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hangingPunct="0">
              <a:lnSpc>
                <a:spcPct val="12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Na horizontal: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hangingPunct="0">
              <a:lnSpc>
                <a:spcPct val="12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 hangingPunct="0">
              <a:lnSpc>
                <a:spcPct val="12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1 → É a estação mais quente do ano.</a:t>
            </a:r>
          </a:p>
          <a:p>
            <a:pPr algn="just" hangingPunct="0">
              <a:lnSpc>
                <a:spcPct val="12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2 → Planeta vermelho. “Deus da guerra”.</a:t>
            </a:r>
          </a:p>
          <a:p>
            <a:pPr algn="just" hangingPunct="0">
              <a:lnSpc>
                <a:spcPct val="12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3 → Está mais perto do Sol. Cheio de crateras. </a:t>
            </a:r>
          </a:p>
          <a:p>
            <a:pPr algn="just" hangingPunct="0">
              <a:lnSpc>
                <a:spcPct val="12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4 → Astro que quando perto do Sol tem “cauda”. </a:t>
            </a:r>
          </a:p>
          <a:p>
            <a:pPr algn="just" hangingPunct="0">
              <a:lnSpc>
                <a:spcPct val="12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5 → Fase da Lua quando ela está “cheinha”. </a:t>
            </a:r>
          </a:p>
          <a:p>
            <a:pPr algn="just" hangingPunct="0">
              <a:lnSpc>
                <a:spcPct val="12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6 → Era planeta. Agora é planeta-anão. </a:t>
            </a:r>
          </a:p>
          <a:p>
            <a:pPr algn="just" hangingPunct="0">
              <a:lnSpc>
                <a:spcPct val="12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7 → Mês que começa com a letra J.</a:t>
            </a:r>
          </a:p>
          <a:p>
            <a:pPr algn="just">
              <a:lnSpc>
                <a:spcPct val="1200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8 → É o único satélite natural da Terra.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34913" y="5085184"/>
            <a:ext cx="568863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Na vertical: </a:t>
            </a:r>
          </a:p>
          <a:p>
            <a:pPr algn="just">
              <a:lnSpc>
                <a:spcPct val="120000"/>
              </a:lnSpc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→ Cor da grande mancha na superfície de Júpiter.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470439" y="6237312"/>
            <a:ext cx="476284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Observação: Na 7 também pode ser JUNHO</a:t>
            </a:r>
            <a:endParaRPr lang="pt-B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915906"/>
              </p:ext>
            </p:extLst>
          </p:nvPr>
        </p:nvGraphicFramePr>
        <p:xfrm>
          <a:off x="5951540" y="2339882"/>
          <a:ext cx="5832245" cy="3542060"/>
        </p:xfrm>
        <a:graphic>
          <a:graphicData uri="http://schemas.openxmlformats.org/drawingml/2006/table">
            <a:tbl>
              <a:tblPr firstRow="1" firstCol="1" bandRow="1"/>
              <a:tblGrid>
                <a:gridCol w="402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2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25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25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63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61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021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23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61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616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5420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dirty="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Arial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9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20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Arial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  <a:latin typeface="Calibri"/>
                          <a:ea typeface="Calibri"/>
                        </a:rPr>
                        <a:t>↓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20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Calibri"/>
                          <a:ea typeface="Calibri"/>
                        </a:rPr>
                        <a:t>1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Arial"/>
                          <a:ea typeface="Calibri"/>
                        </a:rPr>
                        <a:t>→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20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Calibri"/>
                          <a:ea typeface="Calibri"/>
                        </a:rPr>
                        <a:t>2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/>
                          <a:ea typeface="Calibri"/>
                        </a:rPr>
                        <a:t>→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20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3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Arial"/>
                          <a:ea typeface="Calibri"/>
                        </a:rPr>
                        <a:t>→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20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4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Arial"/>
                          <a:ea typeface="Calibri"/>
                        </a:rPr>
                        <a:t>→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20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5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Arial"/>
                          <a:ea typeface="Calibri"/>
                        </a:rPr>
                        <a:t>→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20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6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Arial"/>
                          <a:ea typeface="Calibri"/>
                        </a:rPr>
                        <a:t>→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20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7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Arial"/>
                          <a:ea typeface="Calibri"/>
                        </a:rPr>
                        <a:t>→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20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8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Arial"/>
                          <a:ea typeface="Calibri"/>
                        </a:rPr>
                        <a:t>→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Retângulo 6"/>
          <p:cNvSpPr/>
          <p:nvPr/>
        </p:nvSpPr>
        <p:spPr>
          <a:xfrm>
            <a:off x="9170707" y="3043443"/>
            <a:ext cx="316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V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9686909" y="3043443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E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0048687" y="3043443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R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0505890" y="3043443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Ã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10980436" y="3041073"/>
            <a:ext cx="336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O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6959649" y="3410405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M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7578037" y="3401710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A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8120000" y="3385485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R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8615833" y="3385485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T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9180325" y="3396550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E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8083932" y="3743057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M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8625451" y="3754817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E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9167501" y="3743057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R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9662049" y="3743057"/>
            <a:ext cx="308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C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10079324" y="3754817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Ú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10505890" y="3743057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R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11027725" y="3743057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I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11369462" y="3735946"/>
            <a:ext cx="336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O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8121603" y="4105278"/>
            <a:ext cx="308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C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27" name="Retângulo 26"/>
          <p:cNvSpPr/>
          <p:nvPr/>
        </p:nvSpPr>
        <p:spPr>
          <a:xfrm>
            <a:off x="8615833" y="4082407"/>
            <a:ext cx="336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O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9131433" y="411950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>
                <a:solidFill>
                  <a:srgbClr val="FF0000"/>
                </a:solidFill>
                <a:ea typeface="Calibri"/>
              </a:rPr>
              <a:t>M</a:t>
            </a:r>
            <a:endParaRPr lang="pt-BR" dirty="0"/>
          </a:p>
        </p:txBody>
      </p:sp>
      <p:sp>
        <p:nvSpPr>
          <p:cNvPr id="29" name="Retângulo 28"/>
          <p:cNvSpPr/>
          <p:nvPr/>
        </p:nvSpPr>
        <p:spPr>
          <a:xfrm>
            <a:off x="9686909" y="4105605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E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30" name="Retângulo 29"/>
          <p:cNvSpPr/>
          <p:nvPr/>
        </p:nvSpPr>
        <p:spPr>
          <a:xfrm>
            <a:off x="10114590" y="4105278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T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31" name="Retângulo 30"/>
          <p:cNvSpPr/>
          <p:nvPr/>
        </p:nvSpPr>
        <p:spPr>
          <a:xfrm>
            <a:off x="10505890" y="4119500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A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8121602" y="4451739"/>
            <a:ext cx="308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C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8599803" y="4426548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H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34" name="Retângulo 33"/>
          <p:cNvSpPr/>
          <p:nvPr/>
        </p:nvSpPr>
        <p:spPr>
          <a:xfrm>
            <a:off x="9180325" y="4451739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E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9714160" y="4451739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I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36" name="Retângulo 35"/>
          <p:cNvSpPr/>
          <p:nvPr/>
        </p:nvSpPr>
        <p:spPr>
          <a:xfrm>
            <a:off x="10107277" y="4474299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A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8632665" y="4799333"/>
            <a:ext cx="303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P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38" name="Retângulo 37"/>
          <p:cNvSpPr/>
          <p:nvPr/>
        </p:nvSpPr>
        <p:spPr>
          <a:xfrm>
            <a:off x="9187538" y="4806444"/>
            <a:ext cx="282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L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39" name="Retângulo 38"/>
          <p:cNvSpPr/>
          <p:nvPr/>
        </p:nvSpPr>
        <p:spPr>
          <a:xfrm>
            <a:off x="9669276" y="4806444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U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10083304" y="4796963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T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10505890" y="4806444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Ã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42" name="Retângulo 41"/>
          <p:cNvSpPr/>
          <p:nvPr/>
        </p:nvSpPr>
        <p:spPr>
          <a:xfrm>
            <a:off x="10980436" y="4806444"/>
            <a:ext cx="336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O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43" name="Retângulo 42"/>
          <p:cNvSpPr/>
          <p:nvPr/>
        </p:nvSpPr>
        <p:spPr>
          <a:xfrm>
            <a:off x="7607693" y="5168665"/>
            <a:ext cx="258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J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44" name="Retângulo 43"/>
          <p:cNvSpPr/>
          <p:nvPr/>
        </p:nvSpPr>
        <p:spPr>
          <a:xfrm>
            <a:off x="8109580" y="5168665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U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45" name="Retângulo 44"/>
          <p:cNvSpPr/>
          <p:nvPr/>
        </p:nvSpPr>
        <p:spPr>
          <a:xfrm>
            <a:off x="8632665" y="5155730"/>
            <a:ext cx="282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L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46" name="Retângulo 45"/>
          <p:cNvSpPr/>
          <p:nvPr/>
        </p:nvSpPr>
        <p:spPr>
          <a:xfrm>
            <a:off x="9131433" y="5175776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H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47" name="Retângulo 46"/>
          <p:cNvSpPr/>
          <p:nvPr/>
        </p:nvSpPr>
        <p:spPr>
          <a:xfrm>
            <a:off x="9647621" y="5175776"/>
            <a:ext cx="336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O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48" name="Retângulo 47"/>
          <p:cNvSpPr/>
          <p:nvPr/>
        </p:nvSpPr>
        <p:spPr>
          <a:xfrm>
            <a:off x="8134426" y="5517951"/>
            <a:ext cx="282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L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49" name="Retângulo 48"/>
          <p:cNvSpPr/>
          <p:nvPr/>
        </p:nvSpPr>
        <p:spPr>
          <a:xfrm>
            <a:off x="8607818" y="5517951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U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50" name="Retângulo 49"/>
          <p:cNvSpPr/>
          <p:nvPr/>
        </p:nvSpPr>
        <p:spPr>
          <a:xfrm>
            <a:off x="9170707" y="5517951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dirty="0">
                <a:solidFill>
                  <a:srgbClr val="FF0000"/>
                </a:solidFill>
                <a:ea typeface="Calibri"/>
              </a:rPr>
              <a:t>A</a:t>
            </a:r>
            <a:endParaRPr lang="pt-BR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3663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500"/>
                            </p:stCondLst>
                            <p:childTnLst>
                              <p:par>
                                <p:cTn id="1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548680"/>
            <a:ext cx="43924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Questão 6) (1 ponto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)   No dia 30 de março de 2006 o astronauta Marcos Pontes (veja foto ao lado)  decolou para ir à Estação Espacial Internacional (ISS). </a:t>
            </a:r>
          </a:p>
        </p:txBody>
      </p:sp>
      <p:pic>
        <p:nvPicPr>
          <p:cNvPr id="4" name="Imagem 3" descr="http://upload.wikimedia.org/wikipedia/commons/6/6a/Marcos_Pontes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417" y="188640"/>
            <a:ext cx="3074813" cy="20299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202013" y="3068960"/>
            <a:ext cx="115212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 6a) (0,5 ponto)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 que nacionalidade é Marcos Pontes? Isto é, ele é chinês, norte-americano, canadense, italiano, africano ou brasileiro?</a:t>
            </a:r>
          </a:p>
        </p:txBody>
      </p:sp>
      <p:sp>
        <p:nvSpPr>
          <p:cNvPr id="6" name="Retângulo 5"/>
          <p:cNvSpPr/>
          <p:nvPr/>
        </p:nvSpPr>
        <p:spPr>
          <a:xfrm>
            <a:off x="190897" y="4095911"/>
            <a:ext cx="3621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Resposta 6a)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_ _ _ _ _ _ _ _ _ _</a:t>
            </a:r>
          </a:p>
        </p:txBody>
      </p:sp>
      <p:sp>
        <p:nvSpPr>
          <p:cNvPr id="7" name="Retângulo 6"/>
          <p:cNvSpPr/>
          <p:nvPr/>
        </p:nvSpPr>
        <p:spPr>
          <a:xfrm>
            <a:off x="190898" y="4581128"/>
            <a:ext cx="114492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 6b) (0,5 ponto)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 que país era o foguete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Soyus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no qual Marcos Pontes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foi ao espaço? Isto é, o foguete era brasileiro, japonês, norte-americano ou russo?</a:t>
            </a:r>
          </a:p>
        </p:txBody>
      </p:sp>
      <p:sp>
        <p:nvSpPr>
          <p:cNvPr id="8" name="Retângulo 7"/>
          <p:cNvSpPr/>
          <p:nvPr/>
        </p:nvSpPr>
        <p:spPr>
          <a:xfrm>
            <a:off x="228977" y="5552240"/>
            <a:ext cx="3634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Resposta 6b)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_ _ _ _ _ _ _ _ _ _</a:t>
            </a:r>
          </a:p>
        </p:txBody>
      </p:sp>
      <p:sp>
        <p:nvSpPr>
          <p:cNvPr id="9" name="Retângulo 8"/>
          <p:cNvSpPr/>
          <p:nvPr/>
        </p:nvSpPr>
        <p:spPr>
          <a:xfrm>
            <a:off x="1973746" y="4077072"/>
            <a:ext cx="1672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BRASILEIRO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Retângulo 9"/>
          <p:cNvSpPr/>
          <p:nvPr/>
        </p:nvSpPr>
        <p:spPr>
          <a:xfrm>
            <a:off x="2245201" y="5533768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RUSSO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90897" y="2204864"/>
            <a:ext cx="114492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Nesse ano comemorávamos 100 anos do primeiro voo de um avião, o 14-Bis, inventado e construído por outro brasileiro, o Santos Dumont.</a:t>
            </a:r>
          </a:p>
        </p:txBody>
      </p:sp>
    </p:spTree>
    <p:extLst>
      <p:ext uri="{BB962C8B-B14F-4D97-AF65-F5344CB8AC3E}">
        <p14:creationId xmlns:p14="http://schemas.microsoft.com/office/powerpoint/2010/main" val="102996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260648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Questão 7) (1 ponto)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O Brasil tem vários satélites artificiais. Eles são colocados para girar ao redor da Terra, mas bem acima da atmosfera. Abaixo estão as fotos de três satélites e de um foguete para você ter ideia da aparência deles.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8808267"/>
              </p:ext>
            </p:extLst>
          </p:nvPr>
        </p:nvGraphicFramePr>
        <p:xfrm>
          <a:off x="1991097" y="2276872"/>
          <a:ext cx="7401019" cy="1944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Documento" r:id="rId3" imgW="6931750" imgH="1820900" progId="Word.Document.12">
                  <p:embed/>
                </p:oleObj>
              </mc:Choice>
              <mc:Fallback>
                <p:oleObj name="Documento" r:id="rId3" imgW="6931750" imgH="18209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91097" y="2276872"/>
                        <a:ext cx="7401019" cy="1944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tângulo 5"/>
          <p:cNvSpPr/>
          <p:nvPr/>
        </p:nvSpPr>
        <p:spPr>
          <a:xfrm>
            <a:off x="334913" y="4221088"/>
            <a:ext cx="1135669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 7) (1 ponto ) (0,25 cada acerto)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Escreva CERTO ou ERRADO na frente de cada frase abaixo.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973081"/>
              </p:ext>
            </p:extLst>
          </p:nvPr>
        </p:nvGraphicFramePr>
        <p:xfrm>
          <a:off x="1943067" y="4725144"/>
          <a:ext cx="8112926" cy="1860296"/>
        </p:xfrm>
        <a:graphic>
          <a:graphicData uri="http://schemas.openxmlformats.org/drawingml/2006/table">
            <a:tbl>
              <a:tblPr firstRow="1" firstCol="1" bandRow="1"/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6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Os satélites servem para sabermos onde vai chover.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Os satélites servem também para vermos TV.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Os satélites servem para localizar os incêndios das florestas.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5692140" algn="r"/>
                        </a:tabLs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Os satélites servem para fazer chover.	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2087083" y="4797152"/>
            <a:ext cx="988412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CERTO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087083" y="5256908"/>
            <a:ext cx="988412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CERTO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2087083" y="5708769"/>
            <a:ext cx="988412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CERTO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2015075" y="6174540"/>
            <a:ext cx="1184940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9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88640"/>
            <a:ext cx="777686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Questão 8) (1 ponto)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Em 2014 teremos no Brasil a Copa do Mundo de Futebol. Cada partida de futebol dura 90 minutos. Coincidentemente, a Estação Espacial Internacional, onde esteve o astronauta brasileiro Marcos Pontes, em 2006, também dá uma volta ao redor da Terra em aproximadamente 90 minutos.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897" y="2450212"/>
            <a:ext cx="1144927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 8a) (0,5 ponto)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Se a “Estação” passar sobre o estádio do Maracanã bem no início de uma partida de futebol, quando terminar o primeiro tempo ela terá viajado metade de uma volta em torno da Terra. Quantos minutos faltarão para ela completar uma volta em torno da Terra?</a:t>
            </a:r>
          </a:p>
        </p:txBody>
      </p:sp>
      <p:sp>
        <p:nvSpPr>
          <p:cNvPr id="5" name="Retângulo 4"/>
          <p:cNvSpPr/>
          <p:nvPr/>
        </p:nvSpPr>
        <p:spPr>
          <a:xfrm>
            <a:off x="190897" y="3851756"/>
            <a:ext cx="5160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Resposta 8a):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_ _ _ _ _ _ _ _ _ _ _ _ _ _ _ _ _ _</a:t>
            </a:r>
          </a:p>
        </p:txBody>
      </p:sp>
      <p:sp>
        <p:nvSpPr>
          <p:cNvPr id="6" name="Retângulo 5"/>
          <p:cNvSpPr/>
          <p:nvPr/>
        </p:nvSpPr>
        <p:spPr>
          <a:xfrm>
            <a:off x="181661" y="4365104"/>
            <a:ext cx="113865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 8b) (0,5 ponto)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“Estação” pode brilhar como o planeta Vênus e ser visível até em plena luz do dia. Quem ilumina a “Estação” para que nós possamos vê-la no céu?</a:t>
            </a:r>
          </a:p>
        </p:txBody>
      </p:sp>
      <p:sp>
        <p:nvSpPr>
          <p:cNvPr id="7" name="Retângulo 6"/>
          <p:cNvSpPr/>
          <p:nvPr/>
        </p:nvSpPr>
        <p:spPr>
          <a:xfrm>
            <a:off x="190897" y="5373216"/>
            <a:ext cx="5173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Resposta 8b):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_ _ _ _ _ _ _ _ _ _ _ _ _ _ _ _ _ _</a:t>
            </a:r>
          </a:p>
        </p:txBody>
      </p:sp>
      <p:sp>
        <p:nvSpPr>
          <p:cNvPr id="8" name="Retângulo 7"/>
          <p:cNvSpPr/>
          <p:nvPr/>
        </p:nvSpPr>
        <p:spPr>
          <a:xfrm>
            <a:off x="2092693" y="3825928"/>
            <a:ext cx="2852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FALTARÃO 45 MINUTOS</a:t>
            </a:r>
          </a:p>
        </p:txBody>
      </p:sp>
      <p:sp>
        <p:nvSpPr>
          <p:cNvPr id="9" name="Retângulo 8"/>
          <p:cNvSpPr/>
          <p:nvPr/>
        </p:nvSpPr>
        <p:spPr>
          <a:xfrm>
            <a:off x="2999209" y="5363980"/>
            <a:ext cx="962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SOL </a:t>
            </a:r>
          </a:p>
        </p:txBody>
      </p:sp>
    </p:spTree>
    <p:extLst>
      <p:ext uri="{BB962C8B-B14F-4D97-AF65-F5344CB8AC3E}">
        <p14:creationId xmlns:p14="http://schemas.microsoft.com/office/powerpoint/2010/main" val="337403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404664"/>
            <a:ext cx="7632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Questão 9) (1 ponto)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Em 2012 comemora-se o Ano Internacional da Energia Sustentável para Todos. Pretende-se que todos tenham acesso à energia elétrica e que cada vez mais se use energia de fontes renováveis.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897" y="2348880"/>
            <a:ext cx="1152128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Pergunta 9) (1 ponto) (0,25 cada acerto)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 Para que todos tenham energia elétrica, aquele que recebe energia não deve fazer desperdício. Escreva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CERTO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ou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ERRADO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na frente das ações que devemos fazer para usar a energia elétrica sem desperdício.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041297"/>
              </p:ext>
            </p:extLst>
          </p:nvPr>
        </p:nvGraphicFramePr>
        <p:xfrm>
          <a:off x="334913" y="3717032"/>
          <a:ext cx="9217024" cy="1860296"/>
        </p:xfrm>
        <a:graphic>
          <a:graphicData uri="http://schemas.openxmlformats.org/drawingml/2006/table">
            <a:tbl>
              <a:tblPr/>
              <a:tblGrid>
                <a:gridCol w="1658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8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Dormir com as luzes acessas para enxergar bem os sonhos.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Deixar a geladeira aberta para se refrescar nos dias quentes.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Deixar o rádio e a TV sempre ligados para não perder os noticiários.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effectLst/>
                          <a:latin typeface="Times New Roman"/>
                          <a:ea typeface="Times New Roman"/>
                        </a:rPr>
                        <a:t>_ _ _ _ _ _ _ _ 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5401310" algn="r"/>
                        </a:tabLs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Evitar acender lâmpadas durante o dia.	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478929" y="3770568"/>
            <a:ext cx="118494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78929" y="4248796"/>
            <a:ext cx="118494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78929" y="4706672"/>
            <a:ext cx="118494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ERRADO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550937" y="5157192"/>
            <a:ext cx="98424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CERTO</a:t>
            </a:r>
            <a:endParaRPr lang="pt-BR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42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632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Questão 10) (1 ponto) (0,2 ponto para cada acerto) 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No mundo ainda há muitas pessoas que não recebem energia elétrica.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Escreva o nome de 5 aparelhos que estas pessoas não podem ter em suas casas se elas não tiverem energia elétrica.</a:t>
            </a:r>
          </a:p>
        </p:txBody>
      </p:sp>
      <p:sp>
        <p:nvSpPr>
          <p:cNvPr id="4" name="Retângulo 3"/>
          <p:cNvSpPr/>
          <p:nvPr/>
        </p:nvSpPr>
        <p:spPr>
          <a:xfrm>
            <a:off x="478929" y="2420888"/>
            <a:ext cx="439248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</a:p>
          <a:p>
            <a:pPr algn="just" hangingPunct="0"/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hangingPunct="0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2) 	</a:t>
            </a:r>
          </a:p>
          <a:p>
            <a:pPr algn="just" hangingPunct="0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hangingPunct="0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3)</a:t>
            </a:r>
          </a:p>
          <a:p>
            <a:pPr algn="just" hangingPunct="0"/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hangingPunct="0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4)</a:t>
            </a:r>
          </a:p>
          <a:p>
            <a:pPr algn="just" hangingPunct="0"/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5)</a:t>
            </a:r>
          </a:p>
        </p:txBody>
      </p:sp>
      <p:sp>
        <p:nvSpPr>
          <p:cNvPr id="5" name="Retângulo 4"/>
          <p:cNvSpPr/>
          <p:nvPr/>
        </p:nvSpPr>
        <p:spPr>
          <a:xfrm>
            <a:off x="1919089" y="5589240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Obs. Aceita-se que aparelho elétrico, mesmo sabendo-se que alguns deles funcionam com baterias ou outras fontes de energia.</a:t>
            </a:r>
          </a:p>
        </p:txBody>
      </p:sp>
      <p:sp>
        <p:nvSpPr>
          <p:cNvPr id="6" name="Retângulo 5"/>
          <p:cNvSpPr/>
          <p:nvPr/>
        </p:nvSpPr>
        <p:spPr>
          <a:xfrm>
            <a:off x="796298" y="2474368"/>
            <a:ext cx="928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RÁDIO</a:t>
            </a:r>
          </a:p>
        </p:txBody>
      </p:sp>
      <p:sp>
        <p:nvSpPr>
          <p:cNvPr id="7" name="Retângulo 6"/>
          <p:cNvSpPr/>
          <p:nvPr/>
        </p:nvSpPr>
        <p:spPr>
          <a:xfrm>
            <a:off x="794465" y="3086776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</a:t>
            </a:r>
          </a:p>
        </p:txBody>
      </p:sp>
      <p:sp>
        <p:nvSpPr>
          <p:cNvPr id="8" name="Retângulo 7"/>
          <p:cNvSpPr/>
          <p:nvPr/>
        </p:nvSpPr>
        <p:spPr>
          <a:xfrm>
            <a:off x="807125" y="3682071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GELADEIRA</a:t>
            </a:r>
          </a:p>
        </p:txBody>
      </p:sp>
      <p:sp>
        <p:nvSpPr>
          <p:cNvPr id="9" name="Retângulo 8"/>
          <p:cNvSpPr/>
          <p:nvPr/>
        </p:nvSpPr>
        <p:spPr>
          <a:xfrm>
            <a:off x="838969" y="4315248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VENTILADOR</a:t>
            </a:r>
          </a:p>
        </p:txBody>
      </p:sp>
      <p:sp>
        <p:nvSpPr>
          <p:cNvPr id="10" name="Retângulo 9"/>
          <p:cNvSpPr/>
          <p:nvPr/>
        </p:nvSpPr>
        <p:spPr>
          <a:xfrm>
            <a:off x="807973" y="4886993"/>
            <a:ext cx="3369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MÁQUINA DE LAVAR ROUPA</a:t>
            </a:r>
          </a:p>
        </p:txBody>
      </p:sp>
    </p:spTree>
    <p:extLst>
      <p:ext uri="{BB962C8B-B14F-4D97-AF65-F5344CB8AC3E}">
        <p14:creationId xmlns:p14="http://schemas.microsoft.com/office/powerpoint/2010/main" val="233201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362547"/>
              </p:ext>
            </p:extLst>
          </p:nvPr>
        </p:nvGraphicFramePr>
        <p:xfrm>
          <a:off x="3858579" y="748162"/>
          <a:ext cx="4167068" cy="5442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419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481649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86817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chemeClr val="tx1"/>
                          </a:solidFill>
                        </a:rPr>
                        <a:t>Contatos:</a:t>
                      </a:r>
                    </a:p>
                  </a:txBody>
                  <a:tcPr marL="89273" marR="89273" marT="44637" marB="44637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24615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07057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6242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2491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5320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marL="89273" marR="89273" marT="44637" marB="44637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0145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marL="89273" marR="89273" marT="44637" marB="44637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095030">
                <a:tc>
                  <a:txBody>
                    <a:bodyPr/>
                    <a:lstStyle/>
                    <a:p>
                      <a:endParaRPr lang="pt-BR" sz="1800" dirty="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marL="89273" marR="89273" marT="44637" marB="44637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8681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 marL="89273" marR="89273" marT="44637" marB="44637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892430" y="1221538"/>
            <a:ext cx="651692" cy="4341089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239" y="2164725"/>
            <a:ext cx="4022027" cy="266926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485" y="2593994"/>
            <a:ext cx="2734749" cy="17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49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Laranj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1504</Words>
  <Application>Microsoft Office PowerPoint</Application>
  <PresentationFormat>Personalizar</PresentationFormat>
  <Paragraphs>255</Paragraphs>
  <Slides>12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Tema do Office</vt:lpstr>
      <vt:lpstr>Documento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OBA</dc:creator>
  <cp:lastModifiedBy>João Canalle</cp:lastModifiedBy>
  <cp:revision>29</cp:revision>
  <dcterms:created xsi:type="dcterms:W3CDTF">2020-08-11T00:56:45Z</dcterms:created>
  <dcterms:modified xsi:type="dcterms:W3CDTF">2020-08-21T19:17:35Z</dcterms:modified>
</cp:coreProperties>
</file>