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57" r:id="rId3"/>
    <p:sldId id="258" r:id="rId4"/>
    <p:sldId id="259" r:id="rId5"/>
    <p:sldId id="260" r:id="rId6"/>
    <p:sldId id="261" r:id="rId7"/>
    <p:sldId id="262" r:id="rId8"/>
    <p:sldId id="263" r:id="rId9"/>
    <p:sldId id="264" r:id="rId10"/>
    <p:sldId id="265" r:id="rId11"/>
    <p:sldId id="266" r:id="rId12"/>
    <p:sldId id="269" r:id="rId13"/>
  </p:sldIdLst>
  <p:sldSz cx="11903075"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7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734" y="48"/>
      </p:cViewPr>
      <p:guideLst>
        <p:guide orient="horz" pos="2160"/>
        <p:guide pos="374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892731" y="2130426"/>
            <a:ext cx="10117614"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785461" y="3886200"/>
            <a:ext cx="833215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8E06C958-2B1F-40DF-B8E6-F1C731F13F2B}" type="datetimeFigureOut">
              <a:rPr lang="pt-BR" smtClean="0"/>
              <a:t>31/08/2020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A27F39C-2AF1-4C84-A297-B7A56D7C4CF1}" type="slidenum">
              <a:rPr lang="pt-BR" smtClean="0"/>
              <a:t>‹nº›</a:t>
            </a:fld>
            <a:endParaRPr lang="pt-BR"/>
          </a:p>
        </p:txBody>
      </p:sp>
    </p:spTree>
    <p:extLst>
      <p:ext uri="{BB962C8B-B14F-4D97-AF65-F5344CB8AC3E}">
        <p14:creationId xmlns:p14="http://schemas.microsoft.com/office/powerpoint/2010/main" val="2900256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E06C958-2B1F-40DF-B8E6-F1C731F13F2B}" type="datetimeFigureOut">
              <a:rPr lang="pt-BR" smtClean="0"/>
              <a:t>31/08/2020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A27F39C-2AF1-4C84-A297-B7A56D7C4CF1}" type="slidenum">
              <a:rPr lang="pt-BR" smtClean="0"/>
              <a:t>‹nº›</a:t>
            </a:fld>
            <a:endParaRPr lang="pt-BR"/>
          </a:p>
        </p:txBody>
      </p:sp>
    </p:spTree>
    <p:extLst>
      <p:ext uri="{BB962C8B-B14F-4D97-AF65-F5344CB8AC3E}">
        <p14:creationId xmlns:p14="http://schemas.microsoft.com/office/powerpoint/2010/main" val="474546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940261" y="4406901"/>
            <a:ext cx="10117614"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940261" y="2906713"/>
            <a:ext cx="10117614"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8E06C958-2B1F-40DF-B8E6-F1C731F13F2B}" type="datetimeFigureOut">
              <a:rPr lang="pt-BR" smtClean="0"/>
              <a:t>31/08/2020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A27F39C-2AF1-4C84-A297-B7A56D7C4CF1}" type="slidenum">
              <a:rPr lang="pt-BR" smtClean="0"/>
              <a:t>‹nº›</a:t>
            </a:fld>
            <a:endParaRPr lang="pt-BR"/>
          </a:p>
        </p:txBody>
      </p:sp>
    </p:spTree>
    <p:extLst>
      <p:ext uri="{BB962C8B-B14F-4D97-AF65-F5344CB8AC3E}">
        <p14:creationId xmlns:p14="http://schemas.microsoft.com/office/powerpoint/2010/main" val="453114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595154" y="1600201"/>
            <a:ext cx="525719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6050730" y="1600201"/>
            <a:ext cx="525719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8E06C958-2B1F-40DF-B8E6-F1C731F13F2B}" type="datetimeFigureOut">
              <a:rPr lang="pt-BR" smtClean="0"/>
              <a:t>31/08/2020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A27F39C-2AF1-4C84-A297-B7A56D7C4CF1}" type="slidenum">
              <a:rPr lang="pt-BR" smtClean="0"/>
              <a:t>‹nº›</a:t>
            </a:fld>
            <a:endParaRPr lang="pt-BR"/>
          </a:p>
        </p:txBody>
      </p:sp>
    </p:spTree>
    <p:extLst>
      <p:ext uri="{BB962C8B-B14F-4D97-AF65-F5344CB8AC3E}">
        <p14:creationId xmlns:p14="http://schemas.microsoft.com/office/powerpoint/2010/main" val="3450612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595154" y="1535113"/>
            <a:ext cx="525925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595154" y="2174875"/>
            <a:ext cx="525925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6046598" y="1535113"/>
            <a:ext cx="526132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6046598" y="2174875"/>
            <a:ext cx="526132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8E06C958-2B1F-40DF-B8E6-F1C731F13F2B}" type="datetimeFigureOut">
              <a:rPr lang="pt-BR" smtClean="0"/>
              <a:t>31/08/2020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2A27F39C-2AF1-4C84-A297-B7A56D7C4CF1}" type="slidenum">
              <a:rPr lang="pt-BR" smtClean="0"/>
              <a:t>‹nº›</a:t>
            </a:fld>
            <a:endParaRPr lang="pt-BR"/>
          </a:p>
        </p:txBody>
      </p:sp>
    </p:spTree>
    <p:extLst>
      <p:ext uri="{BB962C8B-B14F-4D97-AF65-F5344CB8AC3E}">
        <p14:creationId xmlns:p14="http://schemas.microsoft.com/office/powerpoint/2010/main" val="1983065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8E06C958-2B1F-40DF-B8E6-F1C731F13F2B}" type="datetimeFigureOut">
              <a:rPr lang="pt-BR" smtClean="0"/>
              <a:t>31/08/2020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2A27F39C-2AF1-4C84-A297-B7A56D7C4CF1}" type="slidenum">
              <a:rPr lang="pt-BR" smtClean="0"/>
              <a:t>‹nº›</a:t>
            </a:fld>
            <a:endParaRPr lang="pt-BR"/>
          </a:p>
        </p:txBody>
      </p:sp>
    </p:spTree>
    <p:extLst>
      <p:ext uri="{BB962C8B-B14F-4D97-AF65-F5344CB8AC3E}">
        <p14:creationId xmlns:p14="http://schemas.microsoft.com/office/powerpoint/2010/main" val="2845709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8E06C958-2B1F-40DF-B8E6-F1C731F13F2B}" type="datetimeFigureOut">
              <a:rPr lang="pt-BR" smtClean="0"/>
              <a:t>31/08/2020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2A27F39C-2AF1-4C84-A297-B7A56D7C4CF1}" type="slidenum">
              <a:rPr lang="pt-BR" smtClean="0"/>
              <a:t>‹nº›</a:t>
            </a:fld>
            <a:endParaRPr lang="pt-BR"/>
          </a:p>
        </p:txBody>
      </p:sp>
      <p:pic>
        <p:nvPicPr>
          <p:cNvPr id="1026" name="Picture 2" descr="C:\Users\OBA\Downloads\LOGOTIPO_OBA_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128001" y="5730800"/>
            <a:ext cx="1953022" cy="129614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OBA\Downloads\mobfog logo.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544" y="5936872"/>
            <a:ext cx="1383912" cy="883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9500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595154" y="273050"/>
            <a:ext cx="3916030"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4653771" y="273051"/>
            <a:ext cx="66541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595154" y="1435101"/>
            <a:ext cx="391603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8E06C958-2B1F-40DF-B8E6-F1C731F13F2B}" type="datetimeFigureOut">
              <a:rPr lang="pt-BR" smtClean="0"/>
              <a:t>31/08/2020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A27F39C-2AF1-4C84-A297-B7A56D7C4CF1}" type="slidenum">
              <a:rPr lang="pt-BR" smtClean="0"/>
              <a:t>‹nº›</a:t>
            </a:fld>
            <a:endParaRPr lang="pt-BR"/>
          </a:p>
        </p:txBody>
      </p:sp>
    </p:spTree>
    <p:extLst>
      <p:ext uri="{BB962C8B-B14F-4D97-AF65-F5344CB8AC3E}">
        <p14:creationId xmlns:p14="http://schemas.microsoft.com/office/powerpoint/2010/main" val="3065135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333086" y="4800600"/>
            <a:ext cx="7141845"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2333086" y="612775"/>
            <a:ext cx="714184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2333086" y="5367338"/>
            <a:ext cx="714184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8E06C958-2B1F-40DF-B8E6-F1C731F13F2B}" type="datetimeFigureOut">
              <a:rPr lang="pt-BR" smtClean="0"/>
              <a:t>31/08/2020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A27F39C-2AF1-4C84-A297-B7A56D7C4CF1}" type="slidenum">
              <a:rPr lang="pt-BR" smtClean="0"/>
              <a:t>‹nº›</a:t>
            </a:fld>
            <a:endParaRPr lang="pt-BR"/>
          </a:p>
        </p:txBody>
      </p:sp>
    </p:spTree>
    <p:extLst>
      <p:ext uri="{BB962C8B-B14F-4D97-AF65-F5344CB8AC3E}">
        <p14:creationId xmlns:p14="http://schemas.microsoft.com/office/powerpoint/2010/main" val="986633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E06C958-2B1F-40DF-B8E6-F1C731F13F2B}" type="datetimeFigureOut">
              <a:rPr lang="pt-BR" smtClean="0"/>
              <a:t>31/08/2020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A27F39C-2AF1-4C84-A297-B7A56D7C4CF1}" type="slidenum">
              <a:rPr lang="pt-BR" smtClean="0"/>
              <a:t>‹nº›</a:t>
            </a:fld>
            <a:endParaRPr lang="pt-BR"/>
          </a:p>
        </p:txBody>
      </p:sp>
    </p:spTree>
    <p:extLst>
      <p:ext uri="{BB962C8B-B14F-4D97-AF65-F5344CB8AC3E}">
        <p14:creationId xmlns:p14="http://schemas.microsoft.com/office/powerpoint/2010/main" val="2071888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629729" y="274639"/>
            <a:ext cx="2678192"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595154" y="274639"/>
            <a:ext cx="7836191"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E06C958-2B1F-40DF-B8E6-F1C731F13F2B}" type="datetimeFigureOut">
              <a:rPr lang="pt-BR" smtClean="0"/>
              <a:t>31/08/2020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A27F39C-2AF1-4C84-A297-B7A56D7C4CF1}" type="slidenum">
              <a:rPr lang="pt-BR" smtClean="0"/>
              <a:t>‹nº›</a:t>
            </a:fld>
            <a:endParaRPr lang="pt-BR"/>
          </a:p>
        </p:txBody>
      </p:sp>
    </p:spTree>
    <p:extLst>
      <p:ext uri="{BB962C8B-B14F-4D97-AF65-F5344CB8AC3E}">
        <p14:creationId xmlns:p14="http://schemas.microsoft.com/office/powerpoint/2010/main" val="1522207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2">
                <a:lumMod val="60000"/>
                <a:lumOff val="40000"/>
              </a:schemeClr>
            </a:gs>
            <a:gs pos="97643">
              <a:schemeClr val="accent2">
                <a:lumMod val="20000"/>
                <a:lumOff val="80000"/>
              </a:schemeClr>
            </a:gs>
            <a:gs pos="18000">
              <a:schemeClr val="accent2">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595154" y="274638"/>
            <a:ext cx="10712768"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595154" y="1600201"/>
            <a:ext cx="10712768"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595154" y="6356351"/>
            <a:ext cx="277738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06C958-2B1F-40DF-B8E6-F1C731F13F2B}" type="datetimeFigureOut">
              <a:rPr lang="pt-BR" smtClean="0"/>
              <a:t>31/08/2020</a:t>
            </a:fld>
            <a:endParaRPr lang="pt-BR"/>
          </a:p>
        </p:txBody>
      </p:sp>
      <p:sp>
        <p:nvSpPr>
          <p:cNvPr id="5" name="Espaço Reservado para Rodapé 4"/>
          <p:cNvSpPr>
            <a:spLocks noGrp="1"/>
          </p:cNvSpPr>
          <p:nvPr>
            <p:ph type="ftr" sz="quarter" idx="3"/>
          </p:nvPr>
        </p:nvSpPr>
        <p:spPr>
          <a:xfrm>
            <a:off x="4066884" y="6356351"/>
            <a:ext cx="376930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530537" y="6356351"/>
            <a:ext cx="277738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27F39C-2AF1-4C84-A297-B7A56D7C4CF1}" type="slidenum">
              <a:rPr lang="pt-BR" smtClean="0"/>
              <a:t>‹nº›</a:t>
            </a:fld>
            <a:endParaRPr lang="pt-BR"/>
          </a:p>
        </p:txBody>
      </p:sp>
    </p:spTree>
    <p:extLst>
      <p:ext uri="{BB962C8B-B14F-4D97-AF65-F5344CB8AC3E}">
        <p14:creationId xmlns:p14="http://schemas.microsoft.com/office/powerpoint/2010/main" val="584644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6.png"/><Relationship Id="rId3" Type="http://schemas.openxmlformats.org/officeDocument/2006/relationships/oleObject" Target="../embeddings/oleObject1.bin"/><Relationship Id="rId7" Type="http://schemas.openxmlformats.org/officeDocument/2006/relationships/oleObject" Target="../embeddings/oleObject4.bin"/><Relationship Id="rId12"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3.bin"/><Relationship Id="rId11" Type="http://schemas.openxmlformats.org/officeDocument/2006/relationships/oleObject" Target="../embeddings/oleObject8.bin"/><Relationship Id="rId5" Type="http://schemas.openxmlformats.org/officeDocument/2006/relationships/oleObject" Target="../embeddings/oleObject2.bin"/><Relationship Id="rId15" Type="http://schemas.openxmlformats.org/officeDocument/2006/relationships/image" Target="../media/image8.png"/><Relationship Id="rId10" Type="http://schemas.openxmlformats.org/officeDocument/2006/relationships/oleObject" Target="../embeddings/oleObject7.bin"/><Relationship Id="rId4" Type="http://schemas.openxmlformats.org/officeDocument/2006/relationships/image" Target="../media/image4.emf"/><Relationship Id="rId9" Type="http://schemas.openxmlformats.org/officeDocument/2006/relationships/oleObject" Target="../embeddings/oleObject6.bin"/><Relationship Id="rId1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7.xml"/><Relationship Id="rId5" Type="http://schemas.openxmlformats.org/officeDocument/2006/relationships/image" Target="../media/image20.emf"/><Relationship Id="rId4" Type="http://schemas.openxmlformats.org/officeDocument/2006/relationships/image" Target="../media/image19.emf"/></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2.png"/><Relationship Id="rId4" Type="http://schemas.openxmlformats.org/officeDocument/2006/relationships/image" Target="../media/image24.png"/><Relationship Id="rId9"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517" y="2614914"/>
            <a:ext cx="7083880" cy="4701294"/>
          </a:xfrm>
          <a:prstGeom prst="rect">
            <a:avLst/>
          </a:prstGeom>
        </p:spPr>
      </p:pic>
      <p:sp>
        <p:nvSpPr>
          <p:cNvPr id="6" name="CaixaDeTexto 5"/>
          <p:cNvSpPr txBox="1"/>
          <p:nvPr/>
        </p:nvSpPr>
        <p:spPr>
          <a:xfrm>
            <a:off x="2426220" y="213381"/>
            <a:ext cx="5897440" cy="2884636"/>
          </a:xfrm>
          <a:prstGeom prst="rect">
            <a:avLst/>
          </a:prstGeom>
          <a:noFill/>
        </p:spPr>
        <p:txBody>
          <a:bodyPr wrap="square" rtlCol="0">
            <a:spAutoFit/>
          </a:bodyPr>
          <a:lstStyle/>
          <a:p>
            <a:pPr algn="ctr"/>
            <a:r>
              <a:rPr lang="pt-BR" sz="4296" b="1" dirty="0">
                <a:solidFill>
                  <a:srgbClr val="0E4D3C"/>
                </a:solidFill>
                <a:effectLst>
                  <a:outerShdw blurRad="38100" dist="38100" dir="2700000" algn="tl">
                    <a:srgbClr val="000000">
                      <a:alpha val="43137"/>
                    </a:srgbClr>
                  </a:outerShdw>
                </a:effectLst>
              </a:rPr>
              <a:t>GABARITO </a:t>
            </a:r>
            <a:r>
              <a:rPr lang="pt-BR" sz="4296" b="1" dirty="0">
                <a:solidFill>
                  <a:srgbClr val="0E4D3C"/>
                </a:solidFill>
                <a:effectLst>
                  <a:outerShdw blurRad="38100" dist="38100" dir="2700000" algn="tl">
                    <a:srgbClr val="000000">
                      <a:alpha val="43137"/>
                    </a:srgbClr>
                  </a:outerShdw>
                </a:effectLst>
              </a:rPr>
              <a:t>COMENTADO </a:t>
            </a:r>
          </a:p>
          <a:p>
            <a:pPr algn="ctr"/>
            <a:r>
              <a:rPr lang="pt-BR" sz="4296" b="1" dirty="0">
                <a:solidFill>
                  <a:srgbClr val="0E4D3C"/>
                </a:solidFill>
                <a:effectLst>
                  <a:outerShdw blurRad="38100" dist="38100" dir="2700000" algn="tl">
                    <a:srgbClr val="000000">
                      <a:alpha val="43137"/>
                    </a:srgbClr>
                  </a:outerShdw>
                </a:effectLst>
              </a:rPr>
              <a:t>DA PROVA</a:t>
            </a:r>
          </a:p>
          <a:p>
            <a:pPr algn="ctr"/>
            <a:endParaRPr lang="pt-BR" sz="4296" b="1" dirty="0">
              <a:solidFill>
                <a:srgbClr val="0E4D3C"/>
              </a:solidFill>
              <a:effectLst>
                <a:outerShdw blurRad="38100" dist="38100" dir="2700000" algn="tl">
                  <a:srgbClr val="000000">
                    <a:alpha val="43137"/>
                  </a:srgbClr>
                </a:outerShdw>
              </a:effectLst>
            </a:endParaRPr>
          </a:p>
          <a:p>
            <a:pPr algn="ctr"/>
            <a:r>
              <a:rPr lang="pt-BR" sz="5272" b="1" dirty="0">
                <a:solidFill>
                  <a:srgbClr val="0E4D3C"/>
                </a:solidFill>
                <a:effectLst>
                  <a:outerShdw blurRad="38100" dist="38100" dir="2700000" algn="tl">
                    <a:srgbClr val="000000">
                      <a:alpha val="43137"/>
                    </a:srgbClr>
                  </a:outerShdw>
                </a:effectLst>
              </a:rPr>
              <a:t>OBA </a:t>
            </a:r>
            <a:r>
              <a:rPr lang="pt-BR" sz="5272" b="1" dirty="0" smtClean="0">
                <a:solidFill>
                  <a:srgbClr val="0E4D3C"/>
                </a:solidFill>
                <a:effectLst>
                  <a:outerShdw blurRad="38100" dist="38100" dir="2700000" algn="tl">
                    <a:srgbClr val="000000">
                      <a:alpha val="43137"/>
                    </a:srgbClr>
                  </a:outerShdw>
                </a:effectLst>
              </a:rPr>
              <a:t>2008 </a:t>
            </a:r>
            <a:r>
              <a:rPr lang="pt-BR" sz="5272" b="1" dirty="0">
                <a:solidFill>
                  <a:srgbClr val="0E4D3C"/>
                </a:solidFill>
                <a:effectLst>
                  <a:outerShdw blurRad="38100" dist="38100" dir="2700000" algn="tl">
                    <a:srgbClr val="000000">
                      <a:alpha val="43137"/>
                    </a:srgbClr>
                  </a:outerShdw>
                </a:effectLst>
              </a:rPr>
              <a:t>- </a:t>
            </a:r>
            <a:r>
              <a:rPr lang="pt-BR" sz="5272" b="1" dirty="0">
                <a:solidFill>
                  <a:srgbClr val="0E4D3C"/>
                </a:solidFill>
                <a:effectLst>
                  <a:outerShdw blurRad="38100" dist="38100" dir="2700000" algn="tl">
                    <a:srgbClr val="000000">
                      <a:alpha val="43137"/>
                    </a:srgbClr>
                  </a:outerShdw>
                </a:effectLst>
              </a:rPr>
              <a:t>NÍVEL 1</a:t>
            </a:r>
          </a:p>
        </p:txBody>
      </p:sp>
      <p:pic>
        <p:nvPicPr>
          <p:cNvPr id="7" name="Image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6136" y="3720200"/>
            <a:ext cx="3848682" cy="2458411"/>
          </a:xfrm>
          <a:prstGeom prst="rect">
            <a:avLst/>
          </a:prstGeom>
        </p:spPr>
      </p:pic>
    </p:spTree>
    <p:extLst>
      <p:ext uri="{BB962C8B-B14F-4D97-AF65-F5344CB8AC3E}">
        <p14:creationId xmlns:p14="http://schemas.microsoft.com/office/powerpoint/2010/main" val="421472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16" presetClass="entr" presetSubtype="37"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outVertical)">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60000"/>
                <a:lumOff val="40000"/>
              </a:schemeClr>
            </a:gs>
            <a:gs pos="100000">
              <a:schemeClr val="accent2">
                <a:lumMod val="20000"/>
                <a:lumOff val="80000"/>
              </a:schemeClr>
            </a:gs>
            <a:gs pos="18000">
              <a:schemeClr val="accent2">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3" name="Retângulo 2"/>
          <p:cNvSpPr/>
          <p:nvPr/>
        </p:nvSpPr>
        <p:spPr>
          <a:xfrm>
            <a:off x="262905" y="548680"/>
            <a:ext cx="7776864" cy="1338828"/>
          </a:xfrm>
          <a:prstGeom prst="rect">
            <a:avLst/>
          </a:prstGeom>
        </p:spPr>
        <p:txBody>
          <a:bodyPr wrap="square">
            <a:spAutoFit/>
          </a:bodyPr>
          <a:lstStyle/>
          <a:p>
            <a:pPr algn="just">
              <a:lnSpc>
                <a:spcPct val="150000"/>
              </a:lnSpc>
            </a:pPr>
            <a:r>
              <a:rPr lang="pt-BR" b="1" dirty="0"/>
              <a:t>Questão 1) (1 ponto) </a:t>
            </a:r>
            <a:r>
              <a:rPr lang="pt-PT" dirty="0"/>
              <a:t>Você mora num planeta que gira ao redor de uma estrela. A força gravitacional que existe entre eles determina o movimento do planeta ao redor da estrela.</a:t>
            </a:r>
            <a:endParaRPr lang="pt-BR" dirty="0"/>
          </a:p>
        </p:txBody>
      </p:sp>
      <p:sp>
        <p:nvSpPr>
          <p:cNvPr id="4" name="Retângulo 3"/>
          <p:cNvSpPr/>
          <p:nvPr/>
        </p:nvSpPr>
        <p:spPr>
          <a:xfrm>
            <a:off x="270154" y="2420888"/>
            <a:ext cx="7469598" cy="507831"/>
          </a:xfrm>
          <a:prstGeom prst="rect">
            <a:avLst/>
          </a:prstGeom>
        </p:spPr>
        <p:txBody>
          <a:bodyPr wrap="square">
            <a:spAutoFit/>
          </a:bodyPr>
          <a:lstStyle/>
          <a:p>
            <a:pPr algn="just">
              <a:lnSpc>
                <a:spcPct val="150000"/>
              </a:lnSpc>
            </a:pPr>
            <a:r>
              <a:rPr lang="pt-BR" b="1" dirty="0"/>
              <a:t>Pergunta 1a) (0,5 ponto) </a:t>
            </a:r>
            <a:r>
              <a:rPr lang="pt-PT" dirty="0"/>
              <a:t>Qual é o nome do planeta em que moramos?</a:t>
            </a:r>
            <a:endParaRPr lang="pt-BR" dirty="0"/>
          </a:p>
        </p:txBody>
      </p:sp>
      <p:sp>
        <p:nvSpPr>
          <p:cNvPr id="5" name="Retângulo 4"/>
          <p:cNvSpPr/>
          <p:nvPr/>
        </p:nvSpPr>
        <p:spPr>
          <a:xfrm>
            <a:off x="292483" y="3064939"/>
            <a:ext cx="1465273" cy="369332"/>
          </a:xfrm>
          <a:prstGeom prst="rect">
            <a:avLst/>
          </a:prstGeom>
        </p:spPr>
        <p:txBody>
          <a:bodyPr wrap="none">
            <a:spAutoFit/>
          </a:bodyPr>
          <a:lstStyle/>
          <a:p>
            <a:r>
              <a:rPr lang="pt-BR" b="1" dirty="0"/>
              <a:t>Resposta 1a</a:t>
            </a:r>
            <a:r>
              <a:rPr lang="pt-BR" b="1" dirty="0" smtClean="0"/>
              <a:t>):</a:t>
            </a:r>
            <a:endParaRPr lang="pt-BR" dirty="0"/>
          </a:p>
        </p:txBody>
      </p:sp>
      <p:sp>
        <p:nvSpPr>
          <p:cNvPr id="6" name="Retângulo 5"/>
          <p:cNvSpPr/>
          <p:nvPr/>
        </p:nvSpPr>
        <p:spPr>
          <a:xfrm>
            <a:off x="292483" y="4005064"/>
            <a:ext cx="6965542" cy="507831"/>
          </a:xfrm>
          <a:prstGeom prst="rect">
            <a:avLst/>
          </a:prstGeom>
        </p:spPr>
        <p:txBody>
          <a:bodyPr wrap="square">
            <a:spAutoFit/>
          </a:bodyPr>
          <a:lstStyle/>
          <a:p>
            <a:pPr algn="just">
              <a:lnSpc>
                <a:spcPct val="150000"/>
              </a:lnSpc>
            </a:pPr>
            <a:r>
              <a:rPr lang="pt-BR" b="1" dirty="0"/>
              <a:t>Pergunta 1b) (0,5 ponto)</a:t>
            </a:r>
            <a:r>
              <a:rPr lang="pt-BR" dirty="0"/>
              <a:t> </a:t>
            </a:r>
            <a:r>
              <a:rPr lang="pt-PT" dirty="0"/>
              <a:t>O planeta Terra gira em torno de qual estrela?</a:t>
            </a:r>
            <a:endParaRPr lang="pt-BR" dirty="0"/>
          </a:p>
        </p:txBody>
      </p:sp>
      <p:sp>
        <p:nvSpPr>
          <p:cNvPr id="7" name="Retângulo 6"/>
          <p:cNvSpPr/>
          <p:nvPr/>
        </p:nvSpPr>
        <p:spPr>
          <a:xfrm>
            <a:off x="292483" y="4776742"/>
            <a:ext cx="1474891" cy="369332"/>
          </a:xfrm>
          <a:prstGeom prst="rect">
            <a:avLst/>
          </a:prstGeom>
        </p:spPr>
        <p:txBody>
          <a:bodyPr wrap="none">
            <a:spAutoFit/>
          </a:bodyPr>
          <a:lstStyle/>
          <a:p>
            <a:r>
              <a:rPr lang="pt-BR" b="1" dirty="0"/>
              <a:t>Resposta 1b</a:t>
            </a:r>
            <a:r>
              <a:rPr lang="pt-BR" b="1" dirty="0" smtClean="0"/>
              <a:t>):</a:t>
            </a:r>
            <a:endParaRPr lang="pt-BR" dirty="0"/>
          </a:p>
        </p:txBody>
      </p:sp>
      <p:sp>
        <p:nvSpPr>
          <p:cNvPr id="8" name="Retângulo 7"/>
          <p:cNvSpPr/>
          <p:nvPr/>
        </p:nvSpPr>
        <p:spPr>
          <a:xfrm>
            <a:off x="1682567" y="3064939"/>
            <a:ext cx="719108" cy="369332"/>
          </a:xfrm>
          <a:prstGeom prst="rect">
            <a:avLst/>
          </a:prstGeom>
        </p:spPr>
        <p:txBody>
          <a:bodyPr wrap="none">
            <a:spAutoFit/>
          </a:bodyPr>
          <a:lstStyle/>
          <a:p>
            <a:r>
              <a:rPr lang="pt-BR" b="1" dirty="0">
                <a:solidFill>
                  <a:srgbClr val="FF0000"/>
                </a:solidFill>
              </a:rPr>
              <a:t>Terra </a:t>
            </a:r>
          </a:p>
        </p:txBody>
      </p:sp>
      <p:sp>
        <p:nvSpPr>
          <p:cNvPr id="9" name="Retângulo 8"/>
          <p:cNvSpPr/>
          <p:nvPr/>
        </p:nvSpPr>
        <p:spPr>
          <a:xfrm>
            <a:off x="1682567" y="4776742"/>
            <a:ext cx="473206" cy="369332"/>
          </a:xfrm>
          <a:prstGeom prst="rect">
            <a:avLst/>
          </a:prstGeom>
        </p:spPr>
        <p:txBody>
          <a:bodyPr wrap="none">
            <a:spAutoFit/>
          </a:bodyPr>
          <a:lstStyle/>
          <a:p>
            <a:r>
              <a:rPr lang="pt-BR" b="1" dirty="0">
                <a:solidFill>
                  <a:srgbClr val="FF0000"/>
                </a:solidFill>
              </a:rPr>
              <a:t>Sol</a:t>
            </a:r>
          </a:p>
        </p:txBody>
      </p:sp>
    </p:spTree>
    <p:extLst>
      <p:ext uri="{BB962C8B-B14F-4D97-AF65-F5344CB8AC3E}">
        <p14:creationId xmlns:p14="http://schemas.microsoft.com/office/powerpoint/2010/main" val="344640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404664"/>
            <a:ext cx="7776864" cy="1338828"/>
          </a:xfrm>
          <a:prstGeom prst="rect">
            <a:avLst/>
          </a:prstGeom>
        </p:spPr>
        <p:txBody>
          <a:bodyPr wrap="square">
            <a:spAutoFit/>
          </a:bodyPr>
          <a:lstStyle/>
          <a:p>
            <a:pPr algn="just">
              <a:lnSpc>
                <a:spcPct val="150000"/>
              </a:lnSpc>
            </a:pPr>
            <a:r>
              <a:rPr lang="pt-BR" b="1" dirty="0"/>
              <a:t>Questão 2) (1 ponto)</a:t>
            </a:r>
            <a:r>
              <a:rPr lang="pt-BR" dirty="0"/>
              <a:t> </a:t>
            </a:r>
            <a:r>
              <a:rPr lang="pt-PT" dirty="0"/>
              <a:t>Você mora num planeta que tem um único satélite natural. A força gravitacional que existe entre eles determina o movimento do satélite ao redor do planeta.</a:t>
            </a:r>
            <a:endParaRPr lang="pt-BR" dirty="0"/>
          </a:p>
        </p:txBody>
      </p:sp>
      <p:sp>
        <p:nvSpPr>
          <p:cNvPr id="4" name="Retângulo 3"/>
          <p:cNvSpPr/>
          <p:nvPr/>
        </p:nvSpPr>
        <p:spPr>
          <a:xfrm>
            <a:off x="262905" y="2132856"/>
            <a:ext cx="7056784" cy="507831"/>
          </a:xfrm>
          <a:prstGeom prst="rect">
            <a:avLst/>
          </a:prstGeom>
        </p:spPr>
        <p:txBody>
          <a:bodyPr wrap="square">
            <a:spAutoFit/>
          </a:bodyPr>
          <a:lstStyle/>
          <a:p>
            <a:pPr algn="just">
              <a:lnSpc>
                <a:spcPct val="150000"/>
              </a:lnSpc>
            </a:pPr>
            <a:r>
              <a:rPr lang="pt-BR" b="1" dirty="0"/>
              <a:t>Pergunta 2a) (0,5 ponto)</a:t>
            </a:r>
            <a:r>
              <a:rPr lang="pt-BR" dirty="0"/>
              <a:t> </a:t>
            </a:r>
            <a:r>
              <a:rPr lang="pt-PT" dirty="0"/>
              <a:t>Qual é o nome do satélite natural da Terra?</a:t>
            </a:r>
            <a:endParaRPr lang="pt-BR" dirty="0"/>
          </a:p>
        </p:txBody>
      </p:sp>
      <p:sp>
        <p:nvSpPr>
          <p:cNvPr id="5" name="Retângulo 4"/>
          <p:cNvSpPr/>
          <p:nvPr/>
        </p:nvSpPr>
        <p:spPr>
          <a:xfrm>
            <a:off x="262905" y="2823770"/>
            <a:ext cx="1518173" cy="369332"/>
          </a:xfrm>
          <a:prstGeom prst="rect">
            <a:avLst/>
          </a:prstGeom>
        </p:spPr>
        <p:txBody>
          <a:bodyPr wrap="none">
            <a:spAutoFit/>
          </a:bodyPr>
          <a:lstStyle/>
          <a:p>
            <a:r>
              <a:rPr lang="pt-BR" b="1" dirty="0"/>
              <a:t>Resposta </a:t>
            </a:r>
            <a:r>
              <a:rPr lang="pt-PT" b="1" dirty="0"/>
              <a:t>2a</a:t>
            </a:r>
            <a:r>
              <a:rPr lang="pt-BR" b="1" dirty="0"/>
              <a:t>) </a:t>
            </a:r>
            <a:r>
              <a:rPr lang="pt-BR" b="1" dirty="0" smtClean="0"/>
              <a:t>:</a:t>
            </a:r>
            <a:endParaRPr lang="pt-BR" dirty="0"/>
          </a:p>
        </p:txBody>
      </p:sp>
      <p:sp>
        <p:nvSpPr>
          <p:cNvPr id="6" name="Retângulo 5"/>
          <p:cNvSpPr/>
          <p:nvPr/>
        </p:nvSpPr>
        <p:spPr>
          <a:xfrm>
            <a:off x="262905" y="3729806"/>
            <a:ext cx="11305256" cy="923330"/>
          </a:xfrm>
          <a:prstGeom prst="rect">
            <a:avLst/>
          </a:prstGeom>
        </p:spPr>
        <p:txBody>
          <a:bodyPr wrap="square">
            <a:spAutoFit/>
          </a:bodyPr>
          <a:lstStyle/>
          <a:p>
            <a:pPr algn="just">
              <a:lnSpc>
                <a:spcPct val="150000"/>
              </a:lnSpc>
            </a:pPr>
            <a:r>
              <a:rPr lang="pt-BR" b="1" dirty="0"/>
              <a:t>Pergunta 2b) (0,5 ponto)</a:t>
            </a:r>
            <a:r>
              <a:rPr lang="pt-BR" dirty="0"/>
              <a:t> </a:t>
            </a:r>
            <a:r>
              <a:rPr lang="pt-PT" dirty="0"/>
              <a:t>(Coloque um </a:t>
            </a:r>
            <a:r>
              <a:rPr lang="pt-PT" b="1" dirty="0"/>
              <a:t>X</a:t>
            </a:r>
            <a:r>
              <a:rPr lang="pt-PT" dirty="0"/>
              <a:t> na frente da resposta certa) O nome da força que existe entre os corpos celestes chama-se:</a:t>
            </a:r>
            <a:endParaRPr lang="pt-BR" dirty="0"/>
          </a:p>
        </p:txBody>
      </p:sp>
      <p:sp>
        <p:nvSpPr>
          <p:cNvPr id="7" name="Retângulo 6"/>
          <p:cNvSpPr/>
          <p:nvPr/>
        </p:nvSpPr>
        <p:spPr>
          <a:xfrm>
            <a:off x="2423145" y="5044534"/>
            <a:ext cx="7128792" cy="400110"/>
          </a:xfrm>
          <a:prstGeom prst="rect">
            <a:avLst/>
          </a:prstGeom>
        </p:spPr>
        <p:txBody>
          <a:bodyPr wrap="square">
            <a:spAutoFit/>
          </a:bodyPr>
          <a:lstStyle/>
          <a:p>
            <a:r>
              <a:rPr lang="pt-PT" sz="2000" dirty="0"/>
              <a:t>(    ) força elétrica,    ( </a:t>
            </a:r>
            <a:r>
              <a:rPr lang="pt-PT" sz="2000" dirty="0" smtClean="0"/>
              <a:t> </a:t>
            </a:r>
            <a:r>
              <a:rPr lang="pt-PT" sz="2000" dirty="0"/>
              <a:t>  ) força gravitacional,   (    ) força magnética</a:t>
            </a:r>
            <a:endParaRPr lang="pt-BR" sz="2000" dirty="0"/>
          </a:p>
        </p:txBody>
      </p:sp>
      <p:sp>
        <p:nvSpPr>
          <p:cNvPr id="8" name="Retângulo 7"/>
          <p:cNvSpPr/>
          <p:nvPr/>
        </p:nvSpPr>
        <p:spPr>
          <a:xfrm>
            <a:off x="1781078" y="2823770"/>
            <a:ext cx="1651414" cy="369332"/>
          </a:xfrm>
          <a:prstGeom prst="rect">
            <a:avLst/>
          </a:prstGeom>
        </p:spPr>
        <p:txBody>
          <a:bodyPr wrap="none">
            <a:spAutoFit/>
          </a:bodyPr>
          <a:lstStyle/>
          <a:p>
            <a:r>
              <a:rPr lang="pt-BR" b="1" dirty="0">
                <a:solidFill>
                  <a:srgbClr val="FF0000"/>
                </a:solidFill>
              </a:rPr>
              <a:t>Lua (ou Selene)</a:t>
            </a:r>
          </a:p>
        </p:txBody>
      </p:sp>
      <p:sp>
        <p:nvSpPr>
          <p:cNvPr id="9" name="Retângulo 8"/>
          <p:cNvSpPr/>
          <p:nvPr/>
        </p:nvSpPr>
        <p:spPr>
          <a:xfrm>
            <a:off x="4630007" y="5063006"/>
            <a:ext cx="350362" cy="400110"/>
          </a:xfrm>
          <a:prstGeom prst="rect">
            <a:avLst/>
          </a:prstGeom>
        </p:spPr>
        <p:txBody>
          <a:bodyPr wrap="square">
            <a:spAutoFit/>
          </a:bodyPr>
          <a:lstStyle/>
          <a:p>
            <a:r>
              <a:rPr lang="pt-PT" sz="2000" b="1" dirty="0">
                <a:solidFill>
                  <a:srgbClr val="FF0000"/>
                </a:solidFill>
              </a:rPr>
              <a:t>X</a:t>
            </a:r>
            <a:endParaRPr lang="pt-BR" sz="2000" dirty="0">
              <a:solidFill>
                <a:srgbClr val="FF0000"/>
              </a:solidFill>
            </a:endParaRPr>
          </a:p>
        </p:txBody>
      </p:sp>
    </p:spTree>
    <p:extLst>
      <p:ext uri="{BB962C8B-B14F-4D97-AF65-F5344CB8AC3E}">
        <p14:creationId xmlns:p14="http://schemas.microsoft.com/office/powerpoint/2010/main" val="60383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544731"/>
            <a:ext cx="7848872" cy="1732141"/>
          </a:xfrm>
          <a:prstGeom prst="rect">
            <a:avLst/>
          </a:prstGeom>
        </p:spPr>
        <p:txBody>
          <a:bodyPr wrap="square">
            <a:spAutoFit/>
          </a:bodyPr>
          <a:lstStyle/>
          <a:p>
            <a:pPr algn="just" hangingPunct="0">
              <a:lnSpc>
                <a:spcPct val="120000"/>
              </a:lnSpc>
            </a:pPr>
            <a:r>
              <a:rPr lang="pt-BR" b="1" dirty="0"/>
              <a:t>Questão 3) (1 ponto) </a:t>
            </a:r>
            <a:endParaRPr lang="pt-BR" dirty="0"/>
          </a:p>
          <a:p>
            <a:pPr algn="just" hangingPunct="0">
              <a:lnSpc>
                <a:spcPct val="120000"/>
              </a:lnSpc>
            </a:pPr>
            <a:r>
              <a:rPr lang="pt-PT" b="1" dirty="0"/>
              <a:t>Pergunta: </a:t>
            </a:r>
            <a:r>
              <a:rPr lang="pt-BR" b="1" dirty="0"/>
              <a:t>3a) (0,5 ponto) (0,25 cada item certo) </a:t>
            </a:r>
            <a:r>
              <a:rPr lang="pt-BR" dirty="0"/>
              <a:t>Escreva CERTO ou ERRADO na frente de cada afirmação.</a:t>
            </a:r>
          </a:p>
          <a:p>
            <a:pPr algn="just">
              <a:lnSpc>
                <a:spcPct val="120000"/>
              </a:lnSpc>
            </a:pPr>
            <a:r>
              <a:rPr lang="pt-PT" dirty="0"/>
              <a:t>Suponha que você esteja sob o Sol, sobre um local plano, e que possa observar a sua sombra.</a:t>
            </a:r>
            <a:endParaRPr lang="pt-BR" dirty="0"/>
          </a:p>
        </p:txBody>
      </p:sp>
      <p:graphicFrame>
        <p:nvGraphicFramePr>
          <p:cNvPr id="4" name="Tabela 3"/>
          <p:cNvGraphicFramePr>
            <a:graphicFrameLocks noGrp="1"/>
          </p:cNvGraphicFramePr>
          <p:nvPr>
            <p:extLst>
              <p:ext uri="{D42A27DB-BD31-4B8C-83A1-F6EECF244321}">
                <p14:modId xmlns:p14="http://schemas.microsoft.com/office/powerpoint/2010/main" val="2434593927"/>
              </p:ext>
            </p:extLst>
          </p:nvPr>
        </p:nvGraphicFramePr>
        <p:xfrm>
          <a:off x="838969" y="2420888"/>
          <a:ext cx="10225136" cy="1097280"/>
        </p:xfrm>
        <a:graphic>
          <a:graphicData uri="http://schemas.openxmlformats.org/drawingml/2006/table">
            <a:tbl>
              <a:tblPr/>
              <a:tblGrid>
                <a:gridCol w="1583476">
                  <a:extLst>
                    <a:ext uri="{9D8B030D-6E8A-4147-A177-3AD203B41FA5}">
                      <a16:colId xmlns:a16="http://schemas.microsoft.com/office/drawing/2014/main" val="20000"/>
                    </a:ext>
                  </a:extLst>
                </a:gridCol>
                <a:gridCol w="8641660">
                  <a:extLst>
                    <a:ext uri="{9D8B030D-6E8A-4147-A177-3AD203B41FA5}">
                      <a16:colId xmlns:a16="http://schemas.microsoft.com/office/drawing/2014/main" val="20001"/>
                    </a:ext>
                  </a:extLst>
                </a:gridCol>
              </a:tblGrid>
              <a:tr h="0">
                <a:tc>
                  <a:txBody>
                    <a:bodyPr/>
                    <a:lstStyle/>
                    <a:p>
                      <a:pPr algn="just" hangingPunct="0">
                        <a:spcAft>
                          <a:spcPts val="0"/>
                        </a:spcAft>
                      </a:pPr>
                      <a:endParaRPr lang="pt-BR" sz="1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base" hangingPunct="0">
                        <a:spcAft>
                          <a:spcPts val="0"/>
                        </a:spcAft>
                      </a:pPr>
                      <a:r>
                        <a:rPr lang="pt-PT" sz="1800" dirty="0">
                          <a:effectLst/>
                          <a:latin typeface="Times New Roman"/>
                          <a:ea typeface="Times New Roman"/>
                        </a:rPr>
                        <a:t>Quando a sua sombra é a menor do dia é porque o Sol está no ponto mais alto do céu</a:t>
                      </a:r>
                      <a:r>
                        <a:rPr lang="pt-PT" sz="1800" dirty="0" smtClean="0">
                          <a:effectLst/>
                          <a:latin typeface="Times New Roman"/>
                          <a:ea typeface="Times New Roman"/>
                        </a:rPr>
                        <a:t>.</a:t>
                      </a:r>
                    </a:p>
                    <a:p>
                      <a:pPr algn="just" fontAlgn="base" hangingPunct="0">
                        <a:spcAft>
                          <a:spcPts val="0"/>
                        </a:spcAft>
                      </a:pPr>
                      <a:endParaRPr lang="pt-BR" sz="1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just" hangingPunct="0">
                        <a:spcAft>
                          <a:spcPts val="0"/>
                        </a:spcAft>
                      </a:pPr>
                      <a:endParaRPr lang="pt-BR" sz="1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r>
                        <a:rPr lang="pt-PT" sz="1800" dirty="0">
                          <a:effectLst/>
                          <a:latin typeface="Times New Roman"/>
                          <a:ea typeface="Times New Roman"/>
                        </a:rPr>
                        <a:t>Quando a sua sombra é a menor do dia dizemos que é meio dia solar verdadeiro</a:t>
                      </a:r>
                      <a:r>
                        <a:rPr lang="pt-PT" sz="1800" dirty="0" smtClean="0">
                          <a:effectLst/>
                          <a:latin typeface="Times New Roman"/>
                          <a:ea typeface="Times New Roman"/>
                        </a:rPr>
                        <a:t>.</a:t>
                      </a:r>
                    </a:p>
                    <a:p>
                      <a:pPr algn="just" hangingPunct="0">
                        <a:spcAft>
                          <a:spcPts val="0"/>
                        </a:spcAft>
                      </a:pPr>
                      <a:endParaRPr lang="pt-BR" sz="1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5" name="Retângulo 4"/>
          <p:cNvSpPr/>
          <p:nvPr/>
        </p:nvSpPr>
        <p:spPr>
          <a:xfrm>
            <a:off x="190897" y="3607907"/>
            <a:ext cx="11592888" cy="1089529"/>
          </a:xfrm>
          <a:prstGeom prst="rect">
            <a:avLst/>
          </a:prstGeom>
        </p:spPr>
        <p:txBody>
          <a:bodyPr wrap="square">
            <a:spAutoFit/>
          </a:bodyPr>
          <a:lstStyle/>
          <a:p>
            <a:pPr algn="just" hangingPunct="0">
              <a:lnSpc>
                <a:spcPct val="120000"/>
              </a:lnSpc>
            </a:pPr>
            <a:r>
              <a:rPr lang="pt-BR" b="1" dirty="0"/>
              <a:t>Pergunta 3b) (0,5 ponto) (0,25 cada item certo) </a:t>
            </a:r>
            <a:r>
              <a:rPr lang="pt-BR" dirty="0"/>
              <a:t>Escreva CERTO ou ERRADO na frente de cada afirmação.</a:t>
            </a:r>
          </a:p>
          <a:p>
            <a:pPr algn="just">
              <a:lnSpc>
                <a:spcPct val="120000"/>
              </a:lnSpc>
            </a:pPr>
            <a:r>
              <a:rPr lang="pt-BR" dirty="0"/>
              <a:t>Suponha que seja noite de </a:t>
            </a:r>
            <a:r>
              <a:rPr lang="pt-BR" b="1" u="sng" dirty="0"/>
              <a:t>lua cheia</a:t>
            </a:r>
            <a:r>
              <a:rPr lang="pt-BR" dirty="0"/>
              <a:t> e que você esteja longe da iluminação pública, ou seja, você terá sombra devido à luz refletida pela Lua. </a:t>
            </a:r>
            <a:r>
              <a:rPr lang="es-ES_tradnl" dirty="0"/>
              <a:t>Vamos </a:t>
            </a:r>
            <a:r>
              <a:rPr lang="es-ES_tradnl" dirty="0" err="1"/>
              <a:t>chamá</a:t>
            </a:r>
            <a:r>
              <a:rPr lang="es-ES_tradnl" dirty="0"/>
              <a:t>-la de “sombra lunar”, ok?</a:t>
            </a:r>
            <a:endParaRPr lang="pt-BR" dirty="0"/>
          </a:p>
        </p:txBody>
      </p:sp>
      <p:graphicFrame>
        <p:nvGraphicFramePr>
          <p:cNvPr id="6" name="Tabela 5"/>
          <p:cNvGraphicFramePr>
            <a:graphicFrameLocks noGrp="1"/>
          </p:cNvGraphicFramePr>
          <p:nvPr>
            <p:extLst>
              <p:ext uri="{D42A27DB-BD31-4B8C-83A1-F6EECF244321}">
                <p14:modId xmlns:p14="http://schemas.microsoft.com/office/powerpoint/2010/main" val="83878380"/>
              </p:ext>
            </p:extLst>
          </p:nvPr>
        </p:nvGraphicFramePr>
        <p:xfrm>
          <a:off x="874772" y="4810206"/>
          <a:ext cx="10189333" cy="1097280"/>
        </p:xfrm>
        <a:graphic>
          <a:graphicData uri="http://schemas.openxmlformats.org/drawingml/2006/table">
            <a:tbl>
              <a:tblPr/>
              <a:tblGrid>
                <a:gridCol w="1245442">
                  <a:extLst>
                    <a:ext uri="{9D8B030D-6E8A-4147-A177-3AD203B41FA5}">
                      <a16:colId xmlns:a16="http://schemas.microsoft.com/office/drawing/2014/main" val="20000"/>
                    </a:ext>
                  </a:extLst>
                </a:gridCol>
                <a:gridCol w="8943891">
                  <a:extLst>
                    <a:ext uri="{9D8B030D-6E8A-4147-A177-3AD203B41FA5}">
                      <a16:colId xmlns:a16="http://schemas.microsoft.com/office/drawing/2014/main" val="20001"/>
                    </a:ext>
                  </a:extLst>
                </a:gridCol>
              </a:tblGrid>
              <a:tr h="0">
                <a:tc>
                  <a:txBody>
                    <a:bodyPr/>
                    <a:lstStyle/>
                    <a:p>
                      <a:pPr algn="just" hangingPunct="0">
                        <a:spcAft>
                          <a:spcPts val="0"/>
                        </a:spcAft>
                      </a:pPr>
                      <a:endParaRPr lang="pt-BR" sz="1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base" hangingPunct="0">
                        <a:spcAft>
                          <a:spcPts val="0"/>
                        </a:spcAft>
                      </a:pPr>
                      <a:r>
                        <a:rPr lang="pt-BR" sz="1800" dirty="0">
                          <a:effectLst/>
                          <a:latin typeface="Times New Roman"/>
                          <a:ea typeface="Times New Roman"/>
                        </a:rPr>
                        <a:t>Quando a sua “sombra lunar” é a menor da noite é porque a Lua está no ponto mais alto do céu</a:t>
                      </a:r>
                      <a:r>
                        <a:rPr lang="pt-BR" sz="1800" dirty="0" smtClean="0">
                          <a:effectLst/>
                          <a:latin typeface="Times New Roman"/>
                          <a:ea typeface="Times New Roman"/>
                        </a:rPr>
                        <a:t>.</a:t>
                      </a:r>
                    </a:p>
                    <a:p>
                      <a:pPr algn="just" fontAlgn="base" hangingPunct="0">
                        <a:spcAft>
                          <a:spcPts val="0"/>
                        </a:spcAft>
                      </a:pPr>
                      <a:endParaRPr lang="pt-BR" sz="1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just" hangingPunct="0">
                        <a:spcAft>
                          <a:spcPts val="0"/>
                        </a:spcAft>
                      </a:pPr>
                      <a:endParaRPr lang="pt-BR" sz="1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base" hangingPunct="0">
                        <a:spcAft>
                          <a:spcPts val="0"/>
                        </a:spcAft>
                      </a:pPr>
                      <a:r>
                        <a:rPr lang="pt-PT" sz="1800" dirty="0">
                          <a:effectLst/>
                          <a:latin typeface="Times New Roman"/>
                          <a:ea typeface="Times New Roman"/>
                        </a:rPr>
                        <a:t>Quando a sua </a:t>
                      </a:r>
                      <a:r>
                        <a:rPr lang="pt-BR" sz="1800" dirty="0">
                          <a:effectLst/>
                          <a:latin typeface="Times New Roman"/>
                          <a:ea typeface="Times New Roman"/>
                        </a:rPr>
                        <a:t>“sombra lunar”</a:t>
                      </a:r>
                      <a:r>
                        <a:rPr lang="pt-PT" sz="1800" dirty="0">
                          <a:effectLst/>
                          <a:latin typeface="Times New Roman"/>
                          <a:ea typeface="Times New Roman"/>
                        </a:rPr>
                        <a:t> é a menor da noite é aproximadamente meia noite</a:t>
                      </a:r>
                      <a:r>
                        <a:rPr lang="pt-PT" sz="1800" dirty="0" smtClean="0">
                          <a:effectLst/>
                          <a:latin typeface="Times New Roman"/>
                          <a:ea typeface="Times New Roman"/>
                        </a:rPr>
                        <a:t>.</a:t>
                      </a:r>
                    </a:p>
                    <a:p>
                      <a:pPr algn="just" fontAlgn="base" hangingPunct="0">
                        <a:spcAft>
                          <a:spcPts val="0"/>
                        </a:spcAft>
                      </a:pPr>
                      <a:endParaRPr lang="pt-BR" sz="1800" dirty="0">
                        <a:effectLst/>
                        <a:latin typeface="Times New Roman"/>
                        <a:ea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7" name="Retângulo 6"/>
          <p:cNvSpPr/>
          <p:nvPr/>
        </p:nvSpPr>
        <p:spPr>
          <a:xfrm>
            <a:off x="1216600" y="2504012"/>
            <a:ext cx="811441" cy="400110"/>
          </a:xfrm>
          <a:prstGeom prst="rect">
            <a:avLst/>
          </a:prstGeom>
        </p:spPr>
        <p:txBody>
          <a:bodyPr wrap="none">
            <a:spAutoFit/>
          </a:bodyPr>
          <a:lstStyle/>
          <a:p>
            <a:pPr algn="just" hangingPunct="0">
              <a:spcAft>
                <a:spcPts val="0"/>
              </a:spcAft>
            </a:pPr>
            <a:r>
              <a:rPr lang="pt-BR" sz="2000" b="1" dirty="0">
                <a:solidFill>
                  <a:srgbClr val="FF0000"/>
                </a:solidFill>
                <a:latin typeface="Times New Roman"/>
                <a:ea typeface="Times New Roman"/>
              </a:rPr>
              <a:t>Certo</a:t>
            </a:r>
            <a:endParaRPr lang="pt-BR" sz="2000" dirty="0">
              <a:solidFill>
                <a:srgbClr val="FF0000"/>
              </a:solidFill>
              <a:latin typeface="Times New Roman"/>
              <a:ea typeface="Times New Roman"/>
            </a:endParaRPr>
          </a:p>
        </p:txBody>
      </p:sp>
      <p:sp>
        <p:nvSpPr>
          <p:cNvPr id="8" name="Retângulo 7"/>
          <p:cNvSpPr/>
          <p:nvPr/>
        </p:nvSpPr>
        <p:spPr>
          <a:xfrm>
            <a:off x="1216600" y="3010260"/>
            <a:ext cx="811441" cy="400110"/>
          </a:xfrm>
          <a:prstGeom prst="rect">
            <a:avLst/>
          </a:prstGeom>
        </p:spPr>
        <p:txBody>
          <a:bodyPr wrap="none">
            <a:spAutoFit/>
          </a:bodyPr>
          <a:lstStyle/>
          <a:p>
            <a:pPr algn="just" hangingPunct="0">
              <a:spcAft>
                <a:spcPts val="0"/>
              </a:spcAft>
            </a:pPr>
            <a:r>
              <a:rPr lang="pt-BR" sz="2000" b="1" dirty="0">
                <a:solidFill>
                  <a:srgbClr val="FF0000"/>
                </a:solidFill>
                <a:latin typeface="Times New Roman"/>
                <a:ea typeface="Times New Roman"/>
              </a:rPr>
              <a:t>Certo</a:t>
            </a:r>
            <a:endParaRPr lang="pt-BR" sz="2000" dirty="0">
              <a:solidFill>
                <a:srgbClr val="FF0000"/>
              </a:solidFill>
              <a:latin typeface="Times New Roman"/>
              <a:ea typeface="Times New Roman"/>
            </a:endParaRPr>
          </a:p>
        </p:txBody>
      </p:sp>
      <p:sp>
        <p:nvSpPr>
          <p:cNvPr id="9" name="Retângulo 8"/>
          <p:cNvSpPr/>
          <p:nvPr/>
        </p:nvSpPr>
        <p:spPr>
          <a:xfrm>
            <a:off x="1072532" y="4882030"/>
            <a:ext cx="811441" cy="400110"/>
          </a:xfrm>
          <a:prstGeom prst="rect">
            <a:avLst/>
          </a:prstGeom>
        </p:spPr>
        <p:txBody>
          <a:bodyPr wrap="none">
            <a:spAutoFit/>
          </a:bodyPr>
          <a:lstStyle/>
          <a:p>
            <a:pPr algn="just" hangingPunct="0">
              <a:spcAft>
                <a:spcPts val="0"/>
              </a:spcAft>
            </a:pPr>
            <a:r>
              <a:rPr lang="pt-BR" sz="2000" b="1" dirty="0">
                <a:solidFill>
                  <a:srgbClr val="FF0000"/>
                </a:solidFill>
                <a:latin typeface="Times New Roman"/>
                <a:ea typeface="Times New Roman"/>
              </a:rPr>
              <a:t>Certo</a:t>
            </a:r>
            <a:endParaRPr lang="pt-BR" sz="2000" dirty="0">
              <a:solidFill>
                <a:srgbClr val="FF0000"/>
              </a:solidFill>
              <a:latin typeface="Times New Roman"/>
              <a:ea typeface="Times New Roman"/>
            </a:endParaRPr>
          </a:p>
        </p:txBody>
      </p:sp>
      <p:sp>
        <p:nvSpPr>
          <p:cNvPr id="10" name="Retângulo 9"/>
          <p:cNvSpPr/>
          <p:nvPr/>
        </p:nvSpPr>
        <p:spPr>
          <a:xfrm>
            <a:off x="1087251" y="5410160"/>
            <a:ext cx="811441" cy="400110"/>
          </a:xfrm>
          <a:prstGeom prst="rect">
            <a:avLst/>
          </a:prstGeom>
        </p:spPr>
        <p:txBody>
          <a:bodyPr wrap="none">
            <a:spAutoFit/>
          </a:bodyPr>
          <a:lstStyle/>
          <a:p>
            <a:pPr algn="just" hangingPunct="0">
              <a:spcAft>
                <a:spcPts val="0"/>
              </a:spcAft>
            </a:pPr>
            <a:r>
              <a:rPr lang="pt-BR" sz="2000" b="1" dirty="0">
                <a:solidFill>
                  <a:srgbClr val="FF0000"/>
                </a:solidFill>
                <a:latin typeface="Times New Roman"/>
                <a:ea typeface="Times New Roman"/>
              </a:rPr>
              <a:t>Certo</a:t>
            </a:r>
            <a:endParaRPr lang="pt-BR" sz="2000" dirty="0">
              <a:solidFill>
                <a:srgbClr val="FF0000"/>
              </a:solidFill>
              <a:latin typeface="Times New Roman"/>
              <a:ea typeface="Times New Roman"/>
            </a:endParaRPr>
          </a:p>
        </p:txBody>
      </p:sp>
    </p:spTree>
    <p:extLst>
      <p:ext uri="{BB962C8B-B14F-4D97-AF65-F5344CB8AC3E}">
        <p14:creationId xmlns:p14="http://schemas.microsoft.com/office/powerpoint/2010/main" val="1128804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550937" y="836712"/>
            <a:ext cx="4308039" cy="369332"/>
          </a:xfrm>
          <a:prstGeom prst="rect">
            <a:avLst/>
          </a:prstGeom>
        </p:spPr>
        <p:txBody>
          <a:bodyPr wrap="none">
            <a:spAutoFit/>
          </a:bodyPr>
          <a:lstStyle/>
          <a:p>
            <a:r>
              <a:rPr lang="pt-BR" b="1" dirty="0"/>
              <a:t>Questão 4) (1 ponto) (0,25 cada item certo)</a:t>
            </a:r>
            <a:endParaRPr lang="pt-BR" dirty="0"/>
          </a:p>
        </p:txBody>
      </p:sp>
      <p:graphicFrame>
        <p:nvGraphicFramePr>
          <p:cNvPr id="5" name="Tabela 4"/>
          <p:cNvGraphicFramePr>
            <a:graphicFrameLocks noGrp="1"/>
          </p:cNvGraphicFramePr>
          <p:nvPr>
            <p:extLst>
              <p:ext uri="{D42A27DB-BD31-4B8C-83A1-F6EECF244321}">
                <p14:modId xmlns:p14="http://schemas.microsoft.com/office/powerpoint/2010/main" val="3045980199"/>
              </p:ext>
            </p:extLst>
          </p:nvPr>
        </p:nvGraphicFramePr>
        <p:xfrm>
          <a:off x="838969" y="2996952"/>
          <a:ext cx="9937104" cy="1920240"/>
        </p:xfrm>
        <a:graphic>
          <a:graphicData uri="http://schemas.openxmlformats.org/drawingml/2006/table">
            <a:tbl>
              <a:tblPr/>
              <a:tblGrid>
                <a:gridCol w="5832647">
                  <a:extLst>
                    <a:ext uri="{9D8B030D-6E8A-4147-A177-3AD203B41FA5}">
                      <a16:colId xmlns:a16="http://schemas.microsoft.com/office/drawing/2014/main" val="20000"/>
                    </a:ext>
                  </a:extLst>
                </a:gridCol>
                <a:gridCol w="4104457">
                  <a:extLst>
                    <a:ext uri="{9D8B030D-6E8A-4147-A177-3AD203B41FA5}">
                      <a16:colId xmlns:a16="http://schemas.microsoft.com/office/drawing/2014/main" val="20001"/>
                    </a:ext>
                  </a:extLst>
                </a:gridCol>
              </a:tblGrid>
              <a:tr h="0">
                <a:tc>
                  <a:txBody>
                    <a:bodyPr/>
                    <a:lstStyle/>
                    <a:p>
                      <a:pPr hangingPunct="0">
                        <a:spcAft>
                          <a:spcPts val="0"/>
                        </a:spcAft>
                      </a:pPr>
                      <a:r>
                        <a:rPr lang="pt-PT" sz="1800" dirty="0">
                          <a:effectLst/>
                          <a:latin typeface="Times New Roman"/>
                          <a:ea typeface="Times New Roman"/>
                        </a:rPr>
                        <a:t>Quem está mais perto da Terra: A Lua ou o Sol?</a:t>
                      </a:r>
                      <a:endParaRPr lang="pt-BR" sz="1800" dirty="0">
                        <a:effectLst/>
                        <a:latin typeface="Times New Roman"/>
                        <a:ea typeface="Times New Roman"/>
                      </a:endParaRPr>
                    </a:p>
                  </a:txBody>
                  <a:tcPr marL="44450" marR="44450" marT="0" marB="0">
                    <a:lnL>
                      <a:noFill/>
                    </a:lnL>
                    <a:lnR>
                      <a:noFill/>
                    </a:lnR>
                    <a:lnT>
                      <a:noFill/>
                    </a:lnT>
                    <a:lnB>
                      <a:noFill/>
                    </a:lnB>
                  </a:tcPr>
                </a:tc>
                <a:tc>
                  <a:txBody>
                    <a:bodyPr/>
                    <a:lstStyle/>
                    <a:p>
                      <a:pPr hangingPunct="0">
                        <a:spcAft>
                          <a:spcPts val="0"/>
                        </a:spcAft>
                      </a:pPr>
                      <a:r>
                        <a:rPr lang="pt-PT" sz="1800" dirty="0">
                          <a:effectLst/>
                          <a:latin typeface="Times New Roman"/>
                          <a:ea typeface="Times New Roman"/>
                        </a:rPr>
                        <a:t>Resposta</a:t>
                      </a:r>
                      <a:r>
                        <a:rPr lang="pt-PT" sz="1800" dirty="0" smtClean="0">
                          <a:effectLst/>
                          <a:latin typeface="Times New Roman"/>
                          <a:ea typeface="Times New Roman"/>
                        </a:rPr>
                        <a:t>:</a:t>
                      </a:r>
                    </a:p>
                    <a:p>
                      <a:pPr hangingPunct="0">
                        <a:spcAft>
                          <a:spcPts val="0"/>
                        </a:spcAft>
                      </a:pPr>
                      <a:endParaRPr lang="pt-BR" sz="1800" dirty="0">
                        <a:effectLst/>
                        <a:latin typeface="Times New Roman"/>
                        <a:ea typeface="Times New Roman"/>
                      </a:endParaRPr>
                    </a:p>
                  </a:txBody>
                  <a:tcPr marL="44450" marR="44450" marT="0" marB="0">
                    <a:lnL>
                      <a:noFill/>
                    </a:lnL>
                    <a:lnR>
                      <a:noFill/>
                    </a:lnR>
                    <a:lnT>
                      <a:noFill/>
                    </a:lnT>
                    <a:lnB>
                      <a:noFill/>
                    </a:lnB>
                  </a:tcPr>
                </a:tc>
                <a:extLst>
                  <a:ext uri="{0D108BD9-81ED-4DB2-BD59-A6C34878D82A}">
                    <a16:rowId xmlns:a16="http://schemas.microsoft.com/office/drawing/2014/main" val="10000"/>
                  </a:ext>
                </a:extLst>
              </a:tr>
              <a:tr h="0">
                <a:tc>
                  <a:txBody>
                    <a:bodyPr/>
                    <a:lstStyle/>
                    <a:p>
                      <a:pPr hangingPunct="0">
                        <a:spcAft>
                          <a:spcPts val="0"/>
                        </a:spcAft>
                      </a:pPr>
                      <a:r>
                        <a:rPr lang="pt-PT" sz="1800" dirty="0">
                          <a:effectLst/>
                          <a:latin typeface="Times New Roman"/>
                          <a:ea typeface="Times New Roman"/>
                        </a:rPr>
                        <a:t>Quem é mais brilhante: A Lua, a Terra ou o Sol?</a:t>
                      </a:r>
                      <a:endParaRPr lang="pt-BR" sz="1800" dirty="0">
                        <a:effectLst/>
                        <a:latin typeface="Times New Roman"/>
                        <a:ea typeface="Times New Roman"/>
                      </a:endParaRPr>
                    </a:p>
                  </a:txBody>
                  <a:tcPr marL="44450" marR="44450" marT="0" marB="0">
                    <a:lnL>
                      <a:noFill/>
                    </a:lnL>
                    <a:lnR>
                      <a:noFill/>
                    </a:lnR>
                    <a:lnT>
                      <a:noFill/>
                    </a:lnT>
                    <a:lnB>
                      <a:noFill/>
                    </a:lnB>
                  </a:tcPr>
                </a:tc>
                <a:tc>
                  <a:txBody>
                    <a:bodyPr/>
                    <a:lstStyle/>
                    <a:p>
                      <a:pPr hangingPunct="0">
                        <a:spcAft>
                          <a:spcPts val="0"/>
                        </a:spcAft>
                      </a:pPr>
                      <a:r>
                        <a:rPr lang="pt-PT" sz="1800" dirty="0">
                          <a:effectLst/>
                          <a:latin typeface="Times New Roman"/>
                          <a:ea typeface="Times New Roman"/>
                        </a:rPr>
                        <a:t>Resposta</a:t>
                      </a:r>
                      <a:r>
                        <a:rPr lang="pt-PT" sz="1800" dirty="0" smtClean="0">
                          <a:effectLst/>
                          <a:latin typeface="Times New Roman"/>
                          <a:ea typeface="Times New Roman"/>
                        </a:rPr>
                        <a:t>:</a:t>
                      </a:r>
                    </a:p>
                    <a:p>
                      <a:pPr hangingPunct="0">
                        <a:spcAft>
                          <a:spcPts val="0"/>
                        </a:spcAft>
                      </a:pPr>
                      <a:endParaRPr lang="pt-BR" sz="1800" dirty="0">
                        <a:effectLst/>
                        <a:latin typeface="Times New Roman"/>
                        <a:ea typeface="Times New Roman"/>
                      </a:endParaRPr>
                    </a:p>
                  </a:txBody>
                  <a:tcPr marL="44450" marR="44450" marT="0" marB="0">
                    <a:lnL>
                      <a:noFill/>
                    </a:lnL>
                    <a:lnR>
                      <a:noFill/>
                    </a:lnR>
                    <a:lnT>
                      <a:noFill/>
                    </a:lnT>
                    <a:lnB>
                      <a:noFill/>
                    </a:lnB>
                  </a:tcPr>
                </a:tc>
                <a:extLst>
                  <a:ext uri="{0D108BD9-81ED-4DB2-BD59-A6C34878D82A}">
                    <a16:rowId xmlns:a16="http://schemas.microsoft.com/office/drawing/2014/main" val="10001"/>
                  </a:ext>
                </a:extLst>
              </a:tr>
              <a:tr h="0">
                <a:tc>
                  <a:txBody>
                    <a:bodyPr/>
                    <a:lstStyle/>
                    <a:p>
                      <a:pPr hangingPunct="0">
                        <a:spcAft>
                          <a:spcPts val="0"/>
                        </a:spcAft>
                      </a:pPr>
                      <a:r>
                        <a:rPr lang="pt-PT" sz="1800" dirty="0">
                          <a:effectLst/>
                          <a:latin typeface="Times New Roman"/>
                          <a:ea typeface="Times New Roman"/>
                        </a:rPr>
                        <a:t>Quem é mais </a:t>
                      </a:r>
                      <a:r>
                        <a:rPr lang="pt-PT" sz="1800" dirty="0" smtClean="0">
                          <a:effectLst/>
                          <a:latin typeface="Times New Roman"/>
                          <a:ea typeface="Times New Roman"/>
                        </a:rPr>
                        <a:t>quente:</a:t>
                      </a:r>
                      <a:r>
                        <a:rPr lang="pt-PT" sz="1800" baseline="0" dirty="0" smtClean="0">
                          <a:effectLst/>
                          <a:latin typeface="Times New Roman"/>
                          <a:ea typeface="Times New Roman"/>
                        </a:rPr>
                        <a:t> </a:t>
                      </a:r>
                      <a:r>
                        <a:rPr lang="pt-PT" sz="1800" dirty="0" smtClean="0">
                          <a:effectLst/>
                          <a:latin typeface="Times New Roman"/>
                          <a:ea typeface="Times New Roman"/>
                        </a:rPr>
                        <a:t>A </a:t>
                      </a:r>
                      <a:r>
                        <a:rPr lang="pt-PT" sz="1800" dirty="0">
                          <a:effectLst/>
                          <a:latin typeface="Times New Roman"/>
                          <a:ea typeface="Times New Roman"/>
                        </a:rPr>
                        <a:t>Lua, a Terra ou o Sol?</a:t>
                      </a:r>
                      <a:endParaRPr lang="pt-BR" sz="1800" dirty="0">
                        <a:effectLst/>
                        <a:latin typeface="Times New Roman"/>
                        <a:ea typeface="Times New Roman"/>
                      </a:endParaRPr>
                    </a:p>
                  </a:txBody>
                  <a:tcPr marL="44450" marR="44450" marT="0" marB="0">
                    <a:lnL>
                      <a:noFill/>
                    </a:lnL>
                    <a:lnR>
                      <a:noFill/>
                    </a:lnR>
                    <a:lnT>
                      <a:noFill/>
                    </a:lnT>
                    <a:lnB>
                      <a:noFill/>
                    </a:lnB>
                  </a:tcPr>
                </a:tc>
                <a:tc>
                  <a:txBody>
                    <a:bodyPr/>
                    <a:lstStyle/>
                    <a:p>
                      <a:pPr hangingPunct="0">
                        <a:spcAft>
                          <a:spcPts val="0"/>
                        </a:spcAft>
                      </a:pPr>
                      <a:r>
                        <a:rPr lang="pt-PT" sz="1800" dirty="0">
                          <a:effectLst/>
                          <a:latin typeface="Times New Roman"/>
                          <a:ea typeface="Times New Roman"/>
                        </a:rPr>
                        <a:t>Resposta</a:t>
                      </a:r>
                      <a:r>
                        <a:rPr lang="pt-PT" sz="1800" dirty="0" smtClean="0">
                          <a:effectLst/>
                          <a:latin typeface="Times New Roman"/>
                          <a:ea typeface="Times New Roman"/>
                        </a:rPr>
                        <a:t>:</a:t>
                      </a:r>
                    </a:p>
                    <a:p>
                      <a:pPr hangingPunct="0">
                        <a:spcAft>
                          <a:spcPts val="0"/>
                        </a:spcAft>
                      </a:pPr>
                      <a:endParaRPr lang="pt-BR" sz="1800" dirty="0">
                        <a:effectLst/>
                        <a:latin typeface="Times New Roman"/>
                        <a:ea typeface="Times New Roman"/>
                      </a:endParaRPr>
                    </a:p>
                  </a:txBody>
                  <a:tcPr marL="44450" marR="44450" marT="0" marB="0">
                    <a:lnL>
                      <a:noFill/>
                    </a:lnL>
                    <a:lnR>
                      <a:noFill/>
                    </a:lnR>
                    <a:lnT>
                      <a:noFill/>
                    </a:lnT>
                    <a:lnB>
                      <a:noFill/>
                    </a:lnB>
                  </a:tcPr>
                </a:tc>
                <a:extLst>
                  <a:ext uri="{0D108BD9-81ED-4DB2-BD59-A6C34878D82A}">
                    <a16:rowId xmlns:a16="http://schemas.microsoft.com/office/drawing/2014/main" val="10002"/>
                  </a:ext>
                </a:extLst>
              </a:tr>
              <a:tr h="0">
                <a:tc>
                  <a:txBody>
                    <a:bodyPr/>
                    <a:lstStyle/>
                    <a:p>
                      <a:pPr hangingPunct="0">
                        <a:spcAft>
                          <a:spcPts val="0"/>
                        </a:spcAft>
                      </a:pPr>
                      <a:r>
                        <a:rPr lang="pt-PT" sz="1800" dirty="0">
                          <a:effectLst/>
                          <a:latin typeface="Times New Roman"/>
                          <a:ea typeface="Times New Roman"/>
                        </a:rPr>
                        <a:t>Quem é </a:t>
                      </a:r>
                      <a:r>
                        <a:rPr lang="pt-PT" sz="1800" dirty="0" smtClean="0">
                          <a:effectLst/>
                          <a:latin typeface="Times New Roman"/>
                          <a:ea typeface="Times New Roman"/>
                        </a:rPr>
                        <a:t>maior:</a:t>
                      </a:r>
                      <a:r>
                        <a:rPr lang="pt-PT" sz="1800" baseline="0" dirty="0" smtClean="0">
                          <a:effectLst/>
                          <a:latin typeface="Times New Roman"/>
                          <a:ea typeface="Times New Roman"/>
                        </a:rPr>
                        <a:t> </a:t>
                      </a:r>
                      <a:r>
                        <a:rPr lang="pt-PT" sz="1800" dirty="0" smtClean="0">
                          <a:effectLst/>
                          <a:latin typeface="Times New Roman"/>
                          <a:ea typeface="Times New Roman"/>
                        </a:rPr>
                        <a:t>A </a:t>
                      </a:r>
                      <a:r>
                        <a:rPr lang="pt-PT" sz="1800" dirty="0">
                          <a:effectLst/>
                          <a:latin typeface="Times New Roman"/>
                          <a:ea typeface="Times New Roman"/>
                        </a:rPr>
                        <a:t>Lua, a Terra ou o Sol?</a:t>
                      </a:r>
                      <a:endParaRPr lang="pt-BR" sz="1800" dirty="0">
                        <a:effectLst/>
                        <a:latin typeface="Times New Roman"/>
                        <a:ea typeface="Times New Roman"/>
                      </a:endParaRPr>
                    </a:p>
                  </a:txBody>
                  <a:tcPr marL="44450" marR="44450" marT="0" marB="0">
                    <a:lnL>
                      <a:noFill/>
                    </a:lnL>
                    <a:lnR>
                      <a:noFill/>
                    </a:lnR>
                    <a:lnT>
                      <a:noFill/>
                    </a:lnT>
                    <a:lnB>
                      <a:noFill/>
                    </a:lnB>
                  </a:tcPr>
                </a:tc>
                <a:tc>
                  <a:txBody>
                    <a:bodyPr/>
                    <a:lstStyle/>
                    <a:p>
                      <a:pPr hangingPunct="0">
                        <a:spcAft>
                          <a:spcPts val="0"/>
                        </a:spcAft>
                      </a:pPr>
                      <a:r>
                        <a:rPr lang="pt-PT" sz="1800" dirty="0">
                          <a:effectLst/>
                          <a:latin typeface="Times New Roman"/>
                          <a:ea typeface="Times New Roman"/>
                        </a:rPr>
                        <a:t>Resposta</a:t>
                      </a:r>
                      <a:r>
                        <a:rPr lang="pt-PT" sz="1800" dirty="0" smtClean="0">
                          <a:effectLst/>
                          <a:latin typeface="Times New Roman"/>
                          <a:ea typeface="Times New Roman"/>
                        </a:rPr>
                        <a:t>:</a:t>
                      </a:r>
                      <a:endParaRPr lang="pt-BR" sz="1800" dirty="0">
                        <a:effectLst/>
                        <a:latin typeface="Times New Roman"/>
                        <a:ea typeface="Times New Roman"/>
                      </a:endParaRPr>
                    </a:p>
                  </a:txBody>
                  <a:tcPr marL="44450" marR="44450" marT="0" marB="0">
                    <a:lnL>
                      <a:noFill/>
                    </a:lnL>
                    <a:lnR>
                      <a:noFill/>
                    </a:lnR>
                    <a:lnT>
                      <a:noFill/>
                    </a:lnT>
                    <a:lnB>
                      <a:noFill/>
                    </a:lnB>
                  </a:tcPr>
                </a:tc>
                <a:extLst>
                  <a:ext uri="{0D108BD9-81ED-4DB2-BD59-A6C34878D82A}">
                    <a16:rowId xmlns:a16="http://schemas.microsoft.com/office/drawing/2014/main" val="10003"/>
                  </a:ext>
                </a:extLst>
              </a:tr>
            </a:tbl>
          </a:graphicData>
        </a:graphic>
      </p:graphicFrame>
      <p:sp>
        <p:nvSpPr>
          <p:cNvPr id="6" name="Retângulo 5"/>
          <p:cNvSpPr/>
          <p:nvPr/>
        </p:nvSpPr>
        <p:spPr>
          <a:xfrm>
            <a:off x="7607719" y="2934265"/>
            <a:ext cx="819455" cy="400110"/>
          </a:xfrm>
          <a:prstGeom prst="rect">
            <a:avLst/>
          </a:prstGeom>
        </p:spPr>
        <p:txBody>
          <a:bodyPr wrap="none">
            <a:spAutoFit/>
          </a:bodyPr>
          <a:lstStyle/>
          <a:p>
            <a:r>
              <a:rPr lang="pt-PT" sz="2000" b="1" dirty="0">
                <a:solidFill>
                  <a:srgbClr val="FF0000"/>
                </a:solidFill>
                <a:latin typeface="Times New Roman"/>
                <a:ea typeface="Times New Roman"/>
              </a:rPr>
              <a:t>a Lua</a:t>
            </a:r>
            <a:endParaRPr lang="pt-BR" sz="2000" b="1" dirty="0">
              <a:solidFill>
                <a:srgbClr val="FF0000"/>
              </a:solidFill>
            </a:endParaRPr>
          </a:p>
        </p:txBody>
      </p:sp>
      <p:sp>
        <p:nvSpPr>
          <p:cNvPr id="7" name="Retângulo 6"/>
          <p:cNvSpPr/>
          <p:nvPr/>
        </p:nvSpPr>
        <p:spPr>
          <a:xfrm>
            <a:off x="7626954" y="3481865"/>
            <a:ext cx="718466" cy="400110"/>
          </a:xfrm>
          <a:prstGeom prst="rect">
            <a:avLst/>
          </a:prstGeom>
        </p:spPr>
        <p:txBody>
          <a:bodyPr wrap="none">
            <a:spAutoFit/>
          </a:bodyPr>
          <a:lstStyle/>
          <a:p>
            <a:pPr hangingPunct="0">
              <a:spcAft>
                <a:spcPts val="0"/>
              </a:spcAft>
            </a:pPr>
            <a:r>
              <a:rPr lang="pt-PT" sz="2000" b="1" dirty="0">
                <a:solidFill>
                  <a:srgbClr val="FF0000"/>
                </a:solidFill>
                <a:latin typeface="Times New Roman"/>
                <a:ea typeface="Times New Roman"/>
              </a:rPr>
              <a:t>o Sol</a:t>
            </a:r>
          </a:p>
        </p:txBody>
      </p:sp>
      <p:sp>
        <p:nvSpPr>
          <p:cNvPr id="8" name="Retângulo 7"/>
          <p:cNvSpPr/>
          <p:nvPr/>
        </p:nvSpPr>
        <p:spPr>
          <a:xfrm>
            <a:off x="7626954" y="4034603"/>
            <a:ext cx="718466" cy="400110"/>
          </a:xfrm>
          <a:prstGeom prst="rect">
            <a:avLst/>
          </a:prstGeom>
        </p:spPr>
        <p:txBody>
          <a:bodyPr wrap="none">
            <a:spAutoFit/>
          </a:bodyPr>
          <a:lstStyle/>
          <a:p>
            <a:r>
              <a:rPr lang="pt-PT" sz="2000" b="1" dirty="0">
                <a:solidFill>
                  <a:srgbClr val="FF0000"/>
                </a:solidFill>
                <a:latin typeface="Times New Roman"/>
                <a:ea typeface="Times New Roman"/>
              </a:rPr>
              <a:t>o Sol</a:t>
            </a:r>
            <a:endParaRPr lang="pt-BR" sz="2000" b="1" dirty="0">
              <a:solidFill>
                <a:srgbClr val="FF0000"/>
              </a:solidFill>
            </a:endParaRPr>
          </a:p>
        </p:txBody>
      </p:sp>
      <p:sp>
        <p:nvSpPr>
          <p:cNvPr id="9" name="Retângulo 8"/>
          <p:cNvSpPr/>
          <p:nvPr/>
        </p:nvSpPr>
        <p:spPr>
          <a:xfrm>
            <a:off x="7626954" y="4581128"/>
            <a:ext cx="718466" cy="400110"/>
          </a:xfrm>
          <a:prstGeom prst="rect">
            <a:avLst/>
          </a:prstGeom>
        </p:spPr>
        <p:txBody>
          <a:bodyPr wrap="none">
            <a:spAutoFit/>
          </a:bodyPr>
          <a:lstStyle/>
          <a:p>
            <a:pPr hangingPunct="0">
              <a:spcAft>
                <a:spcPts val="0"/>
              </a:spcAft>
            </a:pPr>
            <a:r>
              <a:rPr lang="pt-PT" sz="2000" b="1" dirty="0">
                <a:solidFill>
                  <a:srgbClr val="FF0000"/>
                </a:solidFill>
                <a:latin typeface="Times New Roman"/>
                <a:ea typeface="Times New Roman"/>
              </a:rPr>
              <a:t>o Sol</a:t>
            </a:r>
            <a:endParaRPr lang="pt-BR" sz="2000" b="1" dirty="0">
              <a:solidFill>
                <a:srgbClr val="FF0000"/>
              </a:solidFill>
              <a:latin typeface="Times New Roman"/>
              <a:ea typeface="Times New Roman"/>
            </a:endParaRPr>
          </a:p>
        </p:txBody>
      </p:sp>
    </p:spTree>
    <p:extLst>
      <p:ext uri="{BB962C8B-B14F-4D97-AF65-F5344CB8AC3E}">
        <p14:creationId xmlns:p14="http://schemas.microsoft.com/office/powerpoint/2010/main" val="139342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1+#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692696"/>
            <a:ext cx="7848872" cy="1338828"/>
          </a:xfrm>
          <a:prstGeom prst="rect">
            <a:avLst/>
          </a:prstGeom>
        </p:spPr>
        <p:txBody>
          <a:bodyPr wrap="square">
            <a:spAutoFit/>
          </a:bodyPr>
          <a:lstStyle/>
          <a:p>
            <a:pPr algn="just">
              <a:lnSpc>
                <a:spcPct val="150000"/>
              </a:lnSpc>
            </a:pPr>
            <a:r>
              <a:rPr lang="pt-PT" b="1" dirty="0"/>
              <a:t>Questão 5) (1 ponto)</a:t>
            </a:r>
            <a:r>
              <a:rPr lang="pt-PT" dirty="0"/>
              <a:t> </a:t>
            </a:r>
            <a:r>
              <a:rPr lang="pt-BR" b="1" dirty="0"/>
              <a:t>(0,20 cada item certo) </a:t>
            </a:r>
            <a:r>
              <a:rPr lang="pt-PT" dirty="0"/>
              <a:t>Ligue os itens da coluna </a:t>
            </a:r>
            <a:r>
              <a:rPr lang="pt-PT" u="sng" dirty="0"/>
              <a:t>da esquerda e da direita com a coluna do meio</a:t>
            </a:r>
            <a:r>
              <a:rPr lang="pt-PT" dirty="0"/>
              <a:t>. Já fizemos uma ligação como exemplo. Faça as outras cinco!</a:t>
            </a:r>
            <a:endParaRPr lang="pt-BR" dirty="0"/>
          </a:p>
        </p:txBody>
      </p:sp>
      <p:cxnSp>
        <p:nvCxnSpPr>
          <p:cNvPr id="5" name="Conector reto 4"/>
          <p:cNvCxnSpPr/>
          <p:nvPr/>
        </p:nvCxnSpPr>
        <p:spPr>
          <a:xfrm>
            <a:off x="2711177" y="3212976"/>
            <a:ext cx="1800200" cy="2160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Conector reto 6"/>
          <p:cNvCxnSpPr/>
          <p:nvPr/>
        </p:nvCxnSpPr>
        <p:spPr>
          <a:xfrm flipV="1">
            <a:off x="2664854" y="3501008"/>
            <a:ext cx="1846523" cy="158417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Conector reto 8"/>
          <p:cNvCxnSpPr/>
          <p:nvPr/>
        </p:nvCxnSpPr>
        <p:spPr>
          <a:xfrm>
            <a:off x="2351137" y="4185084"/>
            <a:ext cx="2160240" cy="39604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ector reto 10"/>
          <p:cNvCxnSpPr/>
          <p:nvPr/>
        </p:nvCxnSpPr>
        <p:spPr>
          <a:xfrm flipV="1">
            <a:off x="7895753" y="3501008"/>
            <a:ext cx="1188132" cy="10801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7895753" y="4581128"/>
            <a:ext cx="1188132" cy="51380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0" name="Agrupar 9"/>
          <p:cNvGrpSpPr/>
          <p:nvPr/>
        </p:nvGrpSpPr>
        <p:grpSpPr>
          <a:xfrm>
            <a:off x="982985" y="2924944"/>
            <a:ext cx="9793088" cy="2376264"/>
            <a:chOff x="982985" y="2924944"/>
            <a:chExt cx="9793088" cy="2376264"/>
          </a:xfrm>
        </p:grpSpPr>
        <p:sp>
          <p:nvSpPr>
            <p:cNvPr id="4" name="Retângulo Arredondado 3"/>
            <p:cNvSpPr/>
            <p:nvPr/>
          </p:nvSpPr>
          <p:spPr>
            <a:xfrm>
              <a:off x="982985" y="2924944"/>
              <a:ext cx="1728192" cy="50405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solidFill>
                    <a:schemeClr val="tx1"/>
                  </a:solidFill>
                </a:rPr>
                <a:t>Estrelas</a:t>
              </a:r>
              <a:endParaRPr lang="pt-BR" dirty="0"/>
            </a:p>
          </p:txBody>
        </p:sp>
        <p:sp>
          <p:nvSpPr>
            <p:cNvPr id="12" name="Retângulo Arredondado 11"/>
            <p:cNvSpPr/>
            <p:nvPr/>
          </p:nvSpPr>
          <p:spPr>
            <a:xfrm>
              <a:off x="1343025" y="3933056"/>
              <a:ext cx="1008112" cy="50405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solidFill>
                    <a:schemeClr val="tx1"/>
                  </a:solidFill>
                </a:rPr>
                <a:t>Lua</a:t>
              </a:r>
              <a:endParaRPr lang="pt-BR" dirty="0"/>
            </a:p>
          </p:txBody>
        </p:sp>
        <p:sp>
          <p:nvSpPr>
            <p:cNvPr id="14" name="Retângulo Arredondado 13"/>
            <p:cNvSpPr/>
            <p:nvPr/>
          </p:nvSpPr>
          <p:spPr>
            <a:xfrm>
              <a:off x="982985" y="4797152"/>
              <a:ext cx="1728192" cy="50405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solidFill>
                    <a:schemeClr val="tx1"/>
                  </a:solidFill>
                </a:rPr>
                <a:t>Galáxia</a:t>
              </a:r>
              <a:endParaRPr lang="pt-BR" dirty="0"/>
            </a:p>
          </p:txBody>
        </p:sp>
        <p:sp>
          <p:nvSpPr>
            <p:cNvPr id="15" name="Retângulo Arredondado 14"/>
            <p:cNvSpPr/>
            <p:nvPr/>
          </p:nvSpPr>
          <p:spPr>
            <a:xfrm>
              <a:off x="9047881" y="3284984"/>
              <a:ext cx="1728192" cy="50405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solidFill>
                    <a:schemeClr val="tx1"/>
                  </a:solidFill>
                </a:rPr>
                <a:t>Planeta</a:t>
              </a:r>
              <a:endParaRPr lang="pt-BR" dirty="0"/>
            </a:p>
          </p:txBody>
        </p:sp>
        <p:sp>
          <p:nvSpPr>
            <p:cNvPr id="16" name="Retângulo Arredondado 15"/>
            <p:cNvSpPr/>
            <p:nvPr/>
          </p:nvSpPr>
          <p:spPr>
            <a:xfrm>
              <a:off x="9047881" y="4797152"/>
              <a:ext cx="1728192" cy="50405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solidFill>
                    <a:schemeClr val="tx1"/>
                  </a:solidFill>
                </a:rPr>
                <a:t>Cometa</a:t>
              </a:r>
              <a:endParaRPr lang="pt-BR" dirty="0"/>
            </a:p>
          </p:txBody>
        </p:sp>
        <p:sp>
          <p:nvSpPr>
            <p:cNvPr id="17" name="Retângulo Arredondado 16"/>
            <p:cNvSpPr/>
            <p:nvPr/>
          </p:nvSpPr>
          <p:spPr>
            <a:xfrm>
              <a:off x="9335913" y="4077072"/>
              <a:ext cx="1008112" cy="50405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solidFill>
                    <a:schemeClr val="tx1"/>
                  </a:solidFill>
                </a:rPr>
                <a:t>Sol</a:t>
              </a:r>
              <a:endParaRPr lang="pt-BR" dirty="0"/>
            </a:p>
          </p:txBody>
        </p:sp>
        <p:sp>
          <p:nvSpPr>
            <p:cNvPr id="18" name="Retângulo Arredondado 17"/>
            <p:cNvSpPr/>
            <p:nvPr/>
          </p:nvSpPr>
          <p:spPr>
            <a:xfrm>
              <a:off x="4511377" y="3068960"/>
              <a:ext cx="3384376" cy="64807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solidFill>
                    <a:schemeClr val="tx1"/>
                  </a:solidFill>
                </a:rPr>
                <a:t>Tem luz própria</a:t>
              </a:r>
              <a:endParaRPr lang="pt-BR" dirty="0">
                <a:solidFill>
                  <a:schemeClr val="tx1"/>
                </a:solidFill>
              </a:endParaRPr>
            </a:p>
          </p:txBody>
        </p:sp>
        <p:sp>
          <p:nvSpPr>
            <p:cNvPr id="19" name="Retângulo Arredondado 18"/>
            <p:cNvSpPr/>
            <p:nvPr/>
          </p:nvSpPr>
          <p:spPr>
            <a:xfrm>
              <a:off x="4511377" y="4221088"/>
              <a:ext cx="3384376" cy="64807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solidFill>
                    <a:schemeClr val="tx1"/>
                  </a:solidFill>
                </a:rPr>
                <a:t>Reflete a Luz do Sol</a:t>
              </a:r>
              <a:endParaRPr lang="pt-BR" dirty="0"/>
            </a:p>
          </p:txBody>
        </p:sp>
        <p:cxnSp>
          <p:nvCxnSpPr>
            <p:cNvPr id="8" name="Conector reto 7"/>
            <p:cNvCxnSpPr>
              <a:stCxn id="18" idx="3"/>
              <a:endCxn id="17" idx="1"/>
            </p:cNvCxnSpPr>
            <p:nvPr/>
          </p:nvCxnSpPr>
          <p:spPr>
            <a:xfrm>
              <a:off x="7895753" y="3392996"/>
              <a:ext cx="1440160" cy="93610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4387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260648"/>
            <a:ext cx="7848872" cy="2126864"/>
          </a:xfrm>
          <a:prstGeom prst="rect">
            <a:avLst/>
          </a:prstGeom>
        </p:spPr>
        <p:txBody>
          <a:bodyPr wrap="square">
            <a:spAutoFit/>
          </a:bodyPr>
          <a:lstStyle/>
          <a:p>
            <a:pPr algn="just" hangingPunct="0">
              <a:lnSpc>
                <a:spcPct val="150000"/>
              </a:lnSpc>
            </a:pPr>
            <a:r>
              <a:rPr lang="pt-PT" b="1" dirty="0"/>
              <a:t>Questão 6) (1 ponto) </a:t>
            </a:r>
            <a:r>
              <a:rPr lang="pt-PT" dirty="0"/>
              <a:t> Nas casas existem diversos aparelhos que usam energia elétrica quando funcionam, principalmente os chuveiros elétricos. Pinte, de qualquer cor, os aparelhos que funcionam com energia elétrica.</a:t>
            </a:r>
            <a:r>
              <a:rPr lang="pt-BR" dirty="0"/>
              <a:t>	</a:t>
            </a:r>
          </a:p>
          <a:p>
            <a:pPr algn="just">
              <a:lnSpc>
                <a:spcPct val="150000"/>
              </a:lnSpc>
            </a:pPr>
            <a:r>
              <a:rPr lang="pt-PT" b="1" dirty="0"/>
              <a:t>Atenção: Em cada item certo você ganha 0,25, mas um item errado anula um certo, por isso: cuidado!!</a:t>
            </a:r>
            <a:endParaRPr lang="pt-BR" dirty="0"/>
          </a:p>
        </p:txBody>
      </p:sp>
      <p:graphicFrame>
        <p:nvGraphicFramePr>
          <p:cNvPr id="5" name="Objeto 4"/>
          <p:cNvGraphicFramePr>
            <a:graphicFrameLocks noChangeAspect="1"/>
          </p:cNvGraphicFramePr>
          <p:nvPr>
            <p:extLst>
              <p:ext uri="{D42A27DB-BD31-4B8C-83A1-F6EECF244321}">
                <p14:modId xmlns:p14="http://schemas.microsoft.com/office/powerpoint/2010/main" val="2133345136"/>
              </p:ext>
            </p:extLst>
          </p:nvPr>
        </p:nvGraphicFramePr>
        <p:xfrm>
          <a:off x="1631057" y="2780928"/>
          <a:ext cx="1447800" cy="1600200"/>
        </p:xfrm>
        <a:graphic>
          <a:graphicData uri="http://schemas.openxmlformats.org/presentationml/2006/ole">
            <mc:AlternateContent xmlns:mc="http://schemas.openxmlformats.org/markup-compatibility/2006">
              <mc:Choice xmlns:v="urn:schemas-microsoft-com:vml" Requires="v">
                <p:oleObj spid="_x0000_s5218" r:id="rId3" imgW="5324400" imgH="6709320" progId="CorelDRAW.Graphic.13">
                  <p:embed/>
                </p:oleObj>
              </mc:Choice>
              <mc:Fallback>
                <p:oleObj r:id="rId3" imgW="5324400" imgH="6709320" progId="CorelDRAW.Graphic.1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r="67871" b="71794"/>
                      <a:stretch>
                        <a:fillRect/>
                      </a:stretch>
                    </p:blipFill>
                    <p:spPr bwMode="auto">
                      <a:xfrm>
                        <a:off x="1631057" y="2780928"/>
                        <a:ext cx="1447800" cy="1600200"/>
                      </a:xfrm>
                      <a:prstGeom prst="rect">
                        <a:avLst/>
                      </a:prstGeom>
                      <a:noFill/>
                      <a:extLst/>
                    </p:spPr>
                  </p:pic>
                </p:oleObj>
              </mc:Fallback>
            </mc:AlternateContent>
          </a:graphicData>
        </a:graphic>
      </p:graphicFrame>
      <p:graphicFrame>
        <p:nvGraphicFramePr>
          <p:cNvPr id="6" name="Objeto 5"/>
          <p:cNvGraphicFramePr>
            <a:graphicFrameLocks noChangeAspect="1"/>
          </p:cNvGraphicFramePr>
          <p:nvPr>
            <p:extLst>
              <p:ext uri="{D42A27DB-BD31-4B8C-83A1-F6EECF244321}">
                <p14:modId xmlns:p14="http://schemas.microsoft.com/office/powerpoint/2010/main" val="2051746016"/>
              </p:ext>
            </p:extLst>
          </p:nvPr>
        </p:nvGraphicFramePr>
        <p:xfrm>
          <a:off x="3863305" y="2996952"/>
          <a:ext cx="1447800" cy="1219200"/>
        </p:xfrm>
        <a:graphic>
          <a:graphicData uri="http://schemas.openxmlformats.org/presentationml/2006/ole">
            <mc:AlternateContent xmlns:mc="http://schemas.openxmlformats.org/markup-compatibility/2006">
              <mc:Choice xmlns:v="urn:schemas-microsoft-com:vml" Requires="v">
                <p:oleObj spid="_x0000_s5219" r:id="rId5" imgW="5324400" imgH="6709320" progId="CorelDRAW.Graphic.13">
                  <p:embed/>
                </p:oleObj>
              </mc:Choice>
              <mc:Fallback>
                <p:oleObj r:id="rId5" imgW="5324400" imgH="6709320" progId="CorelDRAW.Graphic.13">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t="78554" r="67929"/>
                      <a:stretch>
                        <a:fillRect/>
                      </a:stretch>
                    </p:blipFill>
                    <p:spPr bwMode="auto">
                      <a:xfrm>
                        <a:off x="3863305" y="2996952"/>
                        <a:ext cx="1447800" cy="1219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to 6"/>
          <p:cNvGraphicFramePr>
            <a:graphicFrameLocks noChangeAspect="1"/>
          </p:cNvGraphicFramePr>
          <p:nvPr>
            <p:extLst>
              <p:ext uri="{D42A27DB-BD31-4B8C-83A1-F6EECF244321}">
                <p14:modId xmlns:p14="http://schemas.microsoft.com/office/powerpoint/2010/main" val="3413214813"/>
              </p:ext>
            </p:extLst>
          </p:nvPr>
        </p:nvGraphicFramePr>
        <p:xfrm>
          <a:off x="6268119" y="2852936"/>
          <a:ext cx="1771650" cy="1371600"/>
        </p:xfrm>
        <a:graphic>
          <a:graphicData uri="http://schemas.openxmlformats.org/presentationml/2006/ole">
            <mc:AlternateContent xmlns:mc="http://schemas.openxmlformats.org/markup-compatibility/2006">
              <mc:Choice xmlns:v="urn:schemas-microsoft-com:vml" Requires="v">
                <p:oleObj spid="_x0000_s5220" r:id="rId6" imgW="5324400" imgH="6709320" progId="CorelDRAW.Graphic.13">
                  <p:embed/>
                </p:oleObj>
              </mc:Choice>
              <mc:Fallback>
                <p:oleObj r:id="rId6" imgW="5324400" imgH="6709320" progId="CorelDRAW.Graphic.1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l="60803" t="16106" b="59708"/>
                      <a:stretch>
                        <a:fillRect/>
                      </a:stretch>
                    </p:blipFill>
                    <p:spPr bwMode="auto">
                      <a:xfrm>
                        <a:off x="6268119" y="2852936"/>
                        <a:ext cx="1771650" cy="1371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to 7"/>
          <p:cNvGraphicFramePr>
            <a:graphicFrameLocks noChangeAspect="1"/>
          </p:cNvGraphicFramePr>
          <p:nvPr>
            <p:extLst>
              <p:ext uri="{D42A27DB-BD31-4B8C-83A1-F6EECF244321}">
                <p14:modId xmlns:p14="http://schemas.microsoft.com/office/powerpoint/2010/main" val="2721782604"/>
              </p:ext>
            </p:extLst>
          </p:nvPr>
        </p:nvGraphicFramePr>
        <p:xfrm>
          <a:off x="9293222" y="3068960"/>
          <a:ext cx="1381125" cy="914400"/>
        </p:xfrm>
        <a:graphic>
          <a:graphicData uri="http://schemas.openxmlformats.org/presentationml/2006/ole">
            <mc:AlternateContent xmlns:mc="http://schemas.openxmlformats.org/markup-compatibility/2006">
              <mc:Choice xmlns:v="urn:schemas-microsoft-com:vml" Requires="v">
                <p:oleObj spid="_x0000_s5221" r:id="rId7" imgW="5324400" imgH="6709320" progId="CorelDRAW.Graphic.13">
                  <p:embed/>
                </p:oleObj>
              </mc:Choice>
              <mc:Fallback>
                <p:oleObj r:id="rId7" imgW="5324400" imgH="6709320" progId="CorelDRAW.Graphic.1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l="69254" b="83923"/>
                      <a:stretch>
                        <a:fillRect/>
                      </a:stretch>
                    </p:blipFill>
                    <p:spPr bwMode="auto">
                      <a:xfrm>
                        <a:off x="9293222" y="3068960"/>
                        <a:ext cx="1381125"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Objeto 8"/>
          <p:cNvGraphicFramePr>
            <a:graphicFrameLocks noChangeAspect="1"/>
          </p:cNvGraphicFramePr>
          <p:nvPr>
            <p:extLst>
              <p:ext uri="{D42A27DB-BD31-4B8C-83A1-F6EECF244321}">
                <p14:modId xmlns:p14="http://schemas.microsoft.com/office/powerpoint/2010/main" val="273247995"/>
              </p:ext>
            </p:extLst>
          </p:nvPr>
        </p:nvGraphicFramePr>
        <p:xfrm>
          <a:off x="1703065" y="4797152"/>
          <a:ext cx="1295400" cy="1600200"/>
        </p:xfrm>
        <a:graphic>
          <a:graphicData uri="http://schemas.openxmlformats.org/presentationml/2006/ole">
            <mc:AlternateContent xmlns:mc="http://schemas.openxmlformats.org/markup-compatibility/2006">
              <mc:Choice xmlns:v="urn:schemas-microsoft-com:vml" Requires="v">
                <p:oleObj spid="_x0000_s5222" r:id="rId8" imgW="5324400" imgH="6709320" progId="CorelDRAW.Graphic.13">
                  <p:embed/>
                </p:oleObj>
              </mc:Choice>
              <mc:Fallback>
                <p:oleObj r:id="rId8" imgW="5324400" imgH="6709320" progId="CorelDRAW.Graphic.1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t="28185" r="71310" b="43643"/>
                      <a:stretch>
                        <a:fillRect/>
                      </a:stretch>
                    </p:blipFill>
                    <p:spPr bwMode="auto">
                      <a:xfrm>
                        <a:off x="1703065" y="4797152"/>
                        <a:ext cx="1295400" cy="160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to 9"/>
          <p:cNvGraphicFramePr>
            <a:graphicFrameLocks noChangeAspect="1"/>
          </p:cNvGraphicFramePr>
          <p:nvPr>
            <p:extLst>
              <p:ext uri="{D42A27DB-BD31-4B8C-83A1-F6EECF244321}">
                <p14:modId xmlns:p14="http://schemas.microsoft.com/office/powerpoint/2010/main" val="2951900765"/>
              </p:ext>
            </p:extLst>
          </p:nvPr>
        </p:nvGraphicFramePr>
        <p:xfrm>
          <a:off x="4101388" y="5157192"/>
          <a:ext cx="1219200" cy="1028700"/>
        </p:xfrm>
        <a:graphic>
          <a:graphicData uri="http://schemas.openxmlformats.org/presentationml/2006/ole">
            <mc:AlternateContent xmlns:mc="http://schemas.openxmlformats.org/markup-compatibility/2006">
              <mc:Choice xmlns:v="urn:schemas-microsoft-com:vml" Requires="v">
                <p:oleObj spid="_x0000_s5223" r:id="rId9" imgW="5324400" imgH="6709320" progId="CorelDRAW.Graphic.13">
                  <p:embed/>
                </p:oleObj>
              </mc:Choice>
              <mc:Fallback>
                <p:oleObj r:id="rId9" imgW="5324400" imgH="6709320" progId="CorelDRAW.Graphic.1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t="58383" r="73000" b="23488"/>
                      <a:stretch>
                        <a:fillRect/>
                      </a:stretch>
                    </p:blipFill>
                    <p:spPr bwMode="auto">
                      <a:xfrm>
                        <a:off x="4101388" y="5157192"/>
                        <a:ext cx="1219200" cy="1028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to 10"/>
          <p:cNvGraphicFramePr>
            <a:graphicFrameLocks noChangeAspect="1"/>
          </p:cNvGraphicFramePr>
          <p:nvPr>
            <p:extLst>
              <p:ext uri="{D42A27DB-BD31-4B8C-83A1-F6EECF244321}">
                <p14:modId xmlns:p14="http://schemas.microsoft.com/office/powerpoint/2010/main" val="66660610"/>
              </p:ext>
            </p:extLst>
          </p:nvPr>
        </p:nvGraphicFramePr>
        <p:xfrm>
          <a:off x="6239569" y="4797152"/>
          <a:ext cx="1600200" cy="1371600"/>
        </p:xfrm>
        <a:graphic>
          <a:graphicData uri="http://schemas.openxmlformats.org/presentationml/2006/ole">
            <mc:AlternateContent xmlns:mc="http://schemas.openxmlformats.org/markup-compatibility/2006">
              <mc:Choice xmlns:v="urn:schemas-microsoft-com:vml" Requires="v">
                <p:oleObj spid="_x0000_s5224" r:id="rId10" imgW="5324400" imgH="6709320" progId="CorelDRAW.Graphic.13">
                  <p:embed/>
                </p:oleObj>
              </mc:Choice>
              <mc:Fallback>
                <p:oleObj r:id="rId10" imgW="5324400" imgH="6709320" progId="CorelDRAW.Graphic.1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l="59113" t="50330" r="5461" b="25468"/>
                      <a:stretch>
                        <a:fillRect/>
                      </a:stretch>
                    </p:blipFill>
                    <p:spPr bwMode="auto">
                      <a:xfrm>
                        <a:off x="6239569" y="4797152"/>
                        <a:ext cx="1600200" cy="1371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Objeto 11"/>
          <p:cNvGraphicFramePr>
            <a:graphicFrameLocks noChangeAspect="1"/>
          </p:cNvGraphicFramePr>
          <p:nvPr>
            <p:extLst>
              <p:ext uri="{D42A27DB-BD31-4B8C-83A1-F6EECF244321}">
                <p14:modId xmlns:p14="http://schemas.microsoft.com/office/powerpoint/2010/main" val="3601357321"/>
              </p:ext>
            </p:extLst>
          </p:nvPr>
        </p:nvGraphicFramePr>
        <p:xfrm>
          <a:off x="9047881" y="4797152"/>
          <a:ext cx="1533525" cy="1219200"/>
        </p:xfrm>
        <a:graphic>
          <a:graphicData uri="http://schemas.openxmlformats.org/presentationml/2006/ole">
            <mc:AlternateContent xmlns:mc="http://schemas.openxmlformats.org/markup-compatibility/2006">
              <mc:Choice xmlns:v="urn:schemas-microsoft-com:vml" Requires="v">
                <p:oleObj spid="_x0000_s5225" r:id="rId11" imgW="5324400" imgH="6709320" progId="CorelDRAW.Graphic.13">
                  <p:embed/>
                </p:oleObj>
              </mc:Choice>
              <mc:Fallback>
                <p:oleObj r:id="rId11" imgW="5324400" imgH="6709320" progId="CorelDRAW.Graphic.1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l="65860" t="78514"/>
                      <a:stretch>
                        <a:fillRect/>
                      </a:stretch>
                    </p:blipFill>
                    <p:spPr bwMode="auto">
                      <a:xfrm>
                        <a:off x="9047881" y="4797152"/>
                        <a:ext cx="1533525" cy="1219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179" name="Picture 5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31057" y="2780928"/>
            <a:ext cx="1371600" cy="1581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81" name="Picture 6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56234" y="2996952"/>
            <a:ext cx="1343025" cy="1457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83" name="Picture 6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335913" y="3066678"/>
            <a:ext cx="1152525"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85" name="Picture 6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764407" y="4869160"/>
            <a:ext cx="1104900" cy="1590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1553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179"/>
                                        </p:tgtEl>
                                        <p:attrNameLst>
                                          <p:attrName>style.visibility</p:attrName>
                                        </p:attrNameLst>
                                      </p:cBhvr>
                                      <p:to>
                                        <p:strVal val="visible"/>
                                      </p:to>
                                    </p:set>
                                    <p:animEffect transition="in" filter="circle(in)">
                                      <p:cBhvr>
                                        <p:cTn id="7" dur="2000"/>
                                        <p:tgtEl>
                                          <p:spTgt spid="517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181"/>
                                        </p:tgtEl>
                                        <p:attrNameLst>
                                          <p:attrName>style.visibility</p:attrName>
                                        </p:attrNameLst>
                                      </p:cBhvr>
                                      <p:to>
                                        <p:strVal val="visible"/>
                                      </p:to>
                                    </p:set>
                                    <p:animEffect transition="in" filter="circle(in)">
                                      <p:cBhvr>
                                        <p:cTn id="12" dur="2000"/>
                                        <p:tgtEl>
                                          <p:spTgt spid="518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183"/>
                                        </p:tgtEl>
                                        <p:attrNameLst>
                                          <p:attrName>style.visibility</p:attrName>
                                        </p:attrNameLst>
                                      </p:cBhvr>
                                      <p:to>
                                        <p:strVal val="visible"/>
                                      </p:to>
                                    </p:set>
                                    <p:animEffect transition="in" filter="circle(in)">
                                      <p:cBhvr>
                                        <p:cTn id="17" dur="2000"/>
                                        <p:tgtEl>
                                          <p:spTgt spid="518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nodeType="clickEffect">
                                  <p:stCondLst>
                                    <p:cond delay="0"/>
                                  </p:stCondLst>
                                  <p:childTnLst>
                                    <p:set>
                                      <p:cBhvr>
                                        <p:cTn id="21" dur="1" fill="hold">
                                          <p:stCondLst>
                                            <p:cond delay="0"/>
                                          </p:stCondLst>
                                        </p:cTn>
                                        <p:tgtEl>
                                          <p:spTgt spid="5185"/>
                                        </p:tgtEl>
                                        <p:attrNameLst>
                                          <p:attrName>style.visibility</p:attrName>
                                        </p:attrNameLst>
                                      </p:cBhvr>
                                      <p:to>
                                        <p:strVal val="visible"/>
                                      </p:to>
                                    </p:set>
                                    <p:animEffect transition="in" filter="circle(out)">
                                      <p:cBhvr>
                                        <p:cTn id="22" dur="2000"/>
                                        <p:tgtEl>
                                          <p:spTgt spid="5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620688"/>
            <a:ext cx="7776864" cy="1295868"/>
          </a:xfrm>
          <a:prstGeom prst="rect">
            <a:avLst/>
          </a:prstGeom>
        </p:spPr>
        <p:txBody>
          <a:bodyPr wrap="square">
            <a:spAutoFit/>
          </a:bodyPr>
          <a:lstStyle/>
          <a:p>
            <a:pPr algn="just">
              <a:lnSpc>
                <a:spcPct val="150000"/>
              </a:lnSpc>
            </a:pPr>
            <a:r>
              <a:rPr lang="pt-PT" b="1" dirty="0"/>
              <a:t>Questão 7) (1 ponto) ) </a:t>
            </a:r>
            <a:r>
              <a:rPr lang="pt-PT" dirty="0"/>
              <a:t>O selo do PROCEL, localizado à direita, serve para indicar os produtos que não desperdiçam energia. Faça um círculo em volta da lâmpada que pode obter o selo PROCEL, porque gasta menos energia. </a:t>
            </a:r>
            <a:endParaRPr lang="pt-BR" dirty="0"/>
          </a:p>
        </p:txBody>
      </p:sp>
      <p:pic>
        <p:nvPicPr>
          <p:cNvPr id="6146" name="Picture 2"/>
          <p:cNvPicPr>
            <a:picLocks noChangeAspect="1" noChangeArrowheads="1"/>
          </p:cNvPicPr>
          <p:nvPr/>
        </p:nvPicPr>
        <p:blipFill>
          <a:blip r:embed="rId2">
            <a:lum bright="-12000" contrast="6000"/>
            <a:extLst>
              <a:ext uri="{28A0092B-C50C-407E-A947-70E740481C1C}">
                <a14:useLocalDpi xmlns:a14="http://schemas.microsoft.com/office/drawing/2010/main" val="0"/>
              </a:ext>
            </a:extLst>
          </a:blip>
          <a:srcRect l="10091" t="31300" r="47919" b="40973"/>
          <a:stretch>
            <a:fillRect/>
          </a:stretch>
        </p:blipFill>
        <p:spPr bwMode="auto">
          <a:xfrm>
            <a:off x="170947" y="3429000"/>
            <a:ext cx="3896812" cy="160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p:cNvPicPr>
            <a:picLocks noChangeAspect="1" noChangeArrowheads="1"/>
          </p:cNvPicPr>
          <p:nvPr/>
        </p:nvPicPr>
        <p:blipFill>
          <a:blip r:embed="rId3">
            <a:lum bright="-30000" contrast="24000"/>
            <a:grayscl/>
            <a:extLst>
              <a:ext uri="{28A0092B-C50C-407E-A947-70E740481C1C}">
                <a14:useLocalDpi xmlns:a14="http://schemas.microsoft.com/office/drawing/2010/main" val="0"/>
              </a:ext>
            </a:extLst>
          </a:blip>
          <a:srcRect/>
          <a:stretch>
            <a:fillRect/>
          </a:stretch>
        </p:blipFill>
        <p:spPr bwMode="auto">
          <a:xfrm>
            <a:off x="4799409" y="2942467"/>
            <a:ext cx="3027979" cy="209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4"/>
          <p:cNvPicPr>
            <a:picLocks noChangeAspect="1" noChangeArrowheads="1"/>
          </p:cNvPicPr>
          <p:nvPr/>
        </p:nvPicPr>
        <p:blipFill>
          <a:blip r:embed="rId4">
            <a:lum bright="-6000" contrast="6000"/>
            <a:grayscl/>
            <a:extLst>
              <a:ext uri="{28A0092B-C50C-407E-A947-70E740481C1C}">
                <a14:useLocalDpi xmlns:a14="http://schemas.microsoft.com/office/drawing/2010/main" val="0"/>
              </a:ext>
            </a:extLst>
          </a:blip>
          <a:srcRect/>
          <a:stretch>
            <a:fillRect/>
          </a:stretch>
        </p:blipFill>
        <p:spPr bwMode="auto">
          <a:xfrm>
            <a:off x="8486178" y="2997696"/>
            <a:ext cx="2035974" cy="2035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lipse 3"/>
          <p:cNvSpPr/>
          <p:nvPr/>
        </p:nvSpPr>
        <p:spPr>
          <a:xfrm>
            <a:off x="170947" y="2942467"/>
            <a:ext cx="4268422" cy="243074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791433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96520"/>
            <a:ext cx="7776864" cy="2223814"/>
          </a:xfrm>
          <a:prstGeom prst="rect">
            <a:avLst/>
          </a:prstGeom>
        </p:spPr>
        <p:txBody>
          <a:bodyPr wrap="square">
            <a:spAutoFit/>
          </a:bodyPr>
          <a:lstStyle/>
          <a:p>
            <a:pPr algn="just">
              <a:lnSpc>
                <a:spcPct val="130000"/>
              </a:lnSpc>
            </a:pPr>
            <a:r>
              <a:rPr lang="pt-PT" dirty="0"/>
              <a:t>No Brasil existem cientistas que trabalham na construção de foguetes e satélites.  Eles constroem satélites no Instituto Nacional de Pesquisas Espaciais (INPE) e foguetes no Instituto de Aeronáutica e Espaço (IAE), órgão do Comando-Geral de Tecnologia Aeroespacial (CTA).  Para coordenar as atividades espaciais brasileiras existe a Agência Espacial Brasileira (AEB) que, por meio do Programa AEB Escola, promove atividades educacionais em escolas do Brasil.</a:t>
            </a:r>
            <a:endParaRPr lang="pt-BR" dirty="0"/>
          </a:p>
        </p:txBody>
      </p:sp>
      <p:sp>
        <p:nvSpPr>
          <p:cNvPr id="4" name="Retângulo 3"/>
          <p:cNvSpPr/>
          <p:nvPr/>
        </p:nvSpPr>
        <p:spPr>
          <a:xfrm>
            <a:off x="190897" y="2348880"/>
            <a:ext cx="11592888" cy="783420"/>
          </a:xfrm>
          <a:prstGeom prst="rect">
            <a:avLst/>
          </a:prstGeom>
        </p:spPr>
        <p:txBody>
          <a:bodyPr wrap="square">
            <a:spAutoFit/>
          </a:bodyPr>
          <a:lstStyle/>
          <a:p>
            <a:pPr algn="just">
              <a:lnSpc>
                <a:spcPct val="130000"/>
              </a:lnSpc>
            </a:pPr>
            <a:r>
              <a:rPr lang="pt-PT" b="1" dirty="0"/>
              <a:t>Questão 8) (1 ponto) </a:t>
            </a:r>
            <a:r>
              <a:rPr lang="pt-PT" dirty="0"/>
              <a:t> Foguetes são veículos desenvolvidos para levar satélites e pessoas ao espaço.  Dentre as figuras abaixo, pinte de qualquer cor, o veículo que não precisa de estradas, mares, rios, ou mesmo ar para se mover.</a:t>
            </a:r>
            <a:endParaRPr lang="pt-BR" dirty="0"/>
          </a:p>
        </p:txBody>
      </p:sp>
      <p:graphicFrame>
        <p:nvGraphicFramePr>
          <p:cNvPr id="6" name="Tabela 5"/>
          <p:cNvGraphicFramePr>
            <a:graphicFrameLocks noGrp="1"/>
          </p:cNvGraphicFramePr>
          <p:nvPr/>
        </p:nvGraphicFramePr>
        <p:xfrm>
          <a:off x="2981008" y="3588861"/>
          <a:ext cx="5941060" cy="548640"/>
        </p:xfrm>
        <a:graphic>
          <a:graphicData uri="http://schemas.openxmlformats.org/drawingml/2006/table">
            <a:tbl>
              <a:tblPr/>
              <a:tblGrid>
                <a:gridCol w="1424940">
                  <a:extLst>
                    <a:ext uri="{9D8B030D-6E8A-4147-A177-3AD203B41FA5}">
                      <a16:colId xmlns:a16="http://schemas.microsoft.com/office/drawing/2014/main" val="20000"/>
                    </a:ext>
                  </a:extLst>
                </a:gridCol>
                <a:gridCol w="1633220">
                  <a:extLst>
                    <a:ext uri="{9D8B030D-6E8A-4147-A177-3AD203B41FA5}">
                      <a16:colId xmlns:a16="http://schemas.microsoft.com/office/drawing/2014/main" val="20001"/>
                    </a:ext>
                  </a:extLst>
                </a:gridCol>
                <a:gridCol w="1425575">
                  <a:extLst>
                    <a:ext uri="{9D8B030D-6E8A-4147-A177-3AD203B41FA5}">
                      <a16:colId xmlns:a16="http://schemas.microsoft.com/office/drawing/2014/main" val="20002"/>
                    </a:ext>
                  </a:extLst>
                </a:gridCol>
                <a:gridCol w="1457325">
                  <a:extLst>
                    <a:ext uri="{9D8B030D-6E8A-4147-A177-3AD203B41FA5}">
                      <a16:colId xmlns:a16="http://schemas.microsoft.com/office/drawing/2014/main" val="20003"/>
                    </a:ext>
                  </a:extLst>
                </a:gridCol>
              </a:tblGrid>
              <a:tr h="0">
                <a:tc>
                  <a:txBody>
                    <a:bodyPr/>
                    <a:lstStyle/>
                    <a:p>
                      <a:pPr algn="just" hangingPunct="0">
                        <a:spcAft>
                          <a:spcPts val="0"/>
                        </a:spcAft>
                      </a:pPr>
                      <a:endParaRPr lang="pt-BR" sz="1200">
                        <a:effectLst/>
                        <a:latin typeface="Times New Roman"/>
                        <a:ea typeface="Times New Roman"/>
                      </a:endParaRPr>
                    </a:p>
                    <a:p>
                      <a:pPr algn="just" hangingPunct="0">
                        <a:spcAft>
                          <a:spcPts val="0"/>
                        </a:spcAft>
                      </a:pPr>
                      <a:r>
                        <a:rPr lang="pt-BR" sz="1200">
                          <a:effectLst/>
                          <a:latin typeface="Times New Roman"/>
                          <a:ea typeface="Times New Roman"/>
                        </a:rPr>
                        <a:t> </a:t>
                      </a:r>
                    </a:p>
                    <a:p>
                      <a:pPr algn="just" hangingPunct="0">
                        <a:spcAft>
                          <a:spcPts val="0"/>
                        </a:spcAft>
                      </a:pPr>
                      <a:r>
                        <a:rPr lang="pt-BR" sz="1200">
                          <a:effectLst/>
                          <a:latin typeface="Times New Roman"/>
                          <a:ea typeface="Times New Roman"/>
                        </a:rPr>
                        <a:t> </a:t>
                      </a:r>
                    </a:p>
                  </a:txBody>
                  <a:tcPr marL="44450" marR="44450" marT="0" marB="0" anchor="ctr">
                    <a:lnL>
                      <a:noFill/>
                    </a:lnL>
                    <a:lnR>
                      <a:noFill/>
                    </a:lnR>
                    <a:lnT>
                      <a:noFill/>
                    </a:lnT>
                    <a:lnB>
                      <a:noFill/>
                    </a:lnB>
                  </a:tcPr>
                </a:tc>
                <a:tc>
                  <a:txBody>
                    <a:bodyPr/>
                    <a:lstStyle/>
                    <a:p>
                      <a:pPr algn="just" hangingPunct="0">
                        <a:spcAft>
                          <a:spcPts val="0"/>
                        </a:spcAft>
                      </a:pPr>
                      <a:endParaRPr lang="pt-BR" sz="1200">
                        <a:effectLst/>
                        <a:latin typeface="Times New Roman"/>
                        <a:ea typeface="Times New Roman"/>
                      </a:endParaRPr>
                    </a:p>
                    <a:p>
                      <a:pPr algn="just" hangingPunct="0">
                        <a:spcAft>
                          <a:spcPts val="0"/>
                        </a:spcAft>
                      </a:pPr>
                      <a:r>
                        <a:rPr lang="pt-BR" sz="1200">
                          <a:effectLst/>
                          <a:latin typeface="Times New Roman"/>
                          <a:ea typeface="Times New Roman"/>
                        </a:rPr>
                        <a:t> </a:t>
                      </a:r>
                    </a:p>
                  </a:txBody>
                  <a:tcPr marL="44450" marR="44450" marT="0" marB="0" anchor="ctr">
                    <a:lnL>
                      <a:noFill/>
                    </a:lnL>
                    <a:lnR>
                      <a:noFill/>
                    </a:lnR>
                    <a:lnT>
                      <a:noFill/>
                    </a:lnT>
                    <a:lnB>
                      <a:noFill/>
                    </a:lnB>
                  </a:tcPr>
                </a:tc>
                <a:tc>
                  <a:txBody>
                    <a:bodyPr/>
                    <a:lstStyle/>
                    <a:p>
                      <a:pPr algn="just" hangingPunct="0">
                        <a:spcAft>
                          <a:spcPts val="0"/>
                        </a:spcAft>
                      </a:pPr>
                      <a:endParaRPr lang="pt-BR" sz="1200">
                        <a:effectLst/>
                        <a:latin typeface="Times New Roman"/>
                        <a:ea typeface="Times New Roman"/>
                      </a:endParaRPr>
                    </a:p>
                    <a:p>
                      <a:pPr algn="just" hangingPunct="0">
                        <a:spcAft>
                          <a:spcPts val="0"/>
                        </a:spcAft>
                      </a:pPr>
                      <a:r>
                        <a:rPr lang="pt-BR" sz="1200">
                          <a:effectLst/>
                          <a:latin typeface="Times New Roman"/>
                          <a:ea typeface="Times New Roman"/>
                        </a:rPr>
                        <a:t> </a:t>
                      </a:r>
                    </a:p>
                    <a:p>
                      <a:pPr algn="just" hangingPunct="0">
                        <a:spcAft>
                          <a:spcPts val="0"/>
                        </a:spcAft>
                      </a:pPr>
                      <a:r>
                        <a:rPr lang="pt-BR" sz="1200">
                          <a:effectLst/>
                          <a:latin typeface="Times New Roman"/>
                          <a:ea typeface="Times New Roman"/>
                        </a:rPr>
                        <a:t> </a:t>
                      </a:r>
                    </a:p>
                  </a:txBody>
                  <a:tcPr marL="44450" marR="44450" marT="0" marB="0" anchor="ctr">
                    <a:lnL>
                      <a:noFill/>
                    </a:lnL>
                    <a:lnR>
                      <a:noFill/>
                    </a:lnR>
                    <a:lnT>
                      <a:noFill/>
                    </a:lnT>
                    <a:lnB>
                      <a:noFill/>
                    </a:lnB>
                  </a:tcPr>
                </a:tc>
                <a:tc>
                  <a:txBody>
                    <a:bodyPr/>
                    <a:lstStyle/>
                    <a:p>
                      <a:pPr algn="just" hangingPunct="0">
                        <a:spcAft>
                          <a:spcPts val="0"/>
                        </a:spcAft>
                      </a:pPr>
                      <a:endParaRPr lang="pt-BR" sz="1200" dirty="0">
                        <a:effectLst/>
                        <a:latin typeface="Times New Roman"/>
                        <a:ea typeface="Times New Roman"/>
                      </a:endParaRPr>
                    </a:p>
                    <a:p>
                      <a:pPr algn="just" hangingPunct="0">
                        <a:spcAft>
                          <a:spcPts val="0"/>
                        </a:spcAft>
                      </a:pPr>
                      <a:r>
                        <a:rPr lang="pt-BR" sz="1200" dirty="0">
                          <a:effectLst/>
                          <a:latin typeface="Times New Roman"/>
                          <a:ea typeface="Times New Roman"/>
                        </a:rPr>
                        <a:t> </a:t>
                      </a:r>
                    </a:p>
                    <a:p>
                      <a:pPr algn="just" hangingPunct="0">
                        <a:spcAft>
                          <a:spcPts val="0"/>
                        </a:spcAft>
                      </a:pPr>
                      <a:r>
                        <a:rPr lang="pt-BR" sz="1200" dirty="0">
                          <a:effectLst/>
                          <a:latin typeface="Times New Roman"/>
                          <a:ea typeface="Times New Roman"/>
                        </a:rPr>
                        <a:t> </a:t>
                      </a:r>
                    </a:p>
                  </a:txBody>
                  <a:tcPr marL="44450" marR="44450" marT="0" marB="0" anchor="ctr">
                    <a:lnL>
                      <a:noFill/>
                    </a:lnL>
                    <a:lnR>
                      <a:noFill/>
                    </a:lnR>
                    <a:lnT>
                      <a:noFill/>
                    </a:lnT>
                    <a:lnB>
                      <a:noFill/>
                    </a:lnB>
                  </a:tcPr>
                </a:tc>
                <a:extLst>
                  <a:ext uri="{0D108BD9-81ED-4DB2-BD59-A6C34878D82A}">
                    <a16:rowId xmlns:a16="http://schemas.microsoft.com/office/drawing/2014/main" val="10000"/>
                  </a:ext>
                </a:extLst>
              </a:tr>
            </a:tbl>
          </a:graphicData>
        </a:graphic>
      </p:graphicFrame>
      <p:pic>
        <p:nvPicPr>
          <p:cNvPr id="7176"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937" y="3220942"/>
            <a:ext cx="1286822" cy="2222692"/>
          </a:xfrm>
          <a:prstGeom prst="rect">
            <a:avLst/>
          </a:prstGeom>
          <a:noFill/>
          <a:extLst>
            <a:ext uri="{909E8E84-426E-40DD-AFC4-6F175D3DCCD1}">
              <a14:hiddenFill xmlns:a14="http://schemas.microsoft.com/office/drawing/2010/main">
                <a:solidFill>
                  <a:srgbClr val="FFFFFF"/>
                </a:solidFill>
              </a14:hiddenFill>
            </a:ext>
          </a:extLst>
        </p:spPr>
      </p:pic>
      <p:pic>
        <p:nvPicPr>
          <p:cNvPr id="717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9732" y="3685017"/>
            <a:ext cx="2839194" cy="1472175"/>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1577" y="3685017"/>
            <a:ext cx="2613090" cy="1567854"/>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335913" y="3685017"/>
            <a:ext cx="2277544" cy="1407649"/>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140" y="3220051"/>
            <a:ext cx="1419225"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414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circle(in)">
                                      <p:cBhvr>
                                        <p:cTn id="7"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188640"/>
            <a:ext cx="7704856" cy="2126864"/>
          </a:xfrm>
          <a:prstGeom prst="rect">
            <a:avLst/>
          </a:prstGeom>
        </p:spPr>
        <p:txBody>
          <a:bodyPr wrap="square">
            <a:spAutoFit/>
          </a:bodyPr>
          <a:lstStyle/>
          <a:p>
            <a:pPr algn="just">
              <a:lnSpc>
                <a:spcPct val="150000"/>
              </a:lnSpc>
            </a:pPr>
            <a:r>
              <a:rPr lang="pt-PT" b="1" dirty="0"/>
              <a:t>Questão 9) (1 ponto) (0,5 ponto cada item certo) </a:t>
            </a:r>
            <a:r>
              <a:rPr lang="pt-PT" dirty="0"/>
              <a:t>Os satélites são objetos colocados para girarem ao redor da Terra com altíssima velocidade. Os satélites se movem tão rapidamente que dão uma volta ao redor da Terra em 90 minutos.  Para percorrer a mesma distância, de carro, seriam necessários 15 dias.  O navio é mais lento e gasta 1 mês e o avião só gasta 48 horas.</a:t>
            </a:r>
            <a:endParaRPr lang="pt-BR" dirty="0"/>
          </a:p>
        </p:txBody>
      </p:sp>
      <p:sp>
        <p:nvSpPr>
          <p:cNvPr id="4" name="Retângulo 3"/>
          <p:cNvSpPr/>
          <p:nvPr/>
        </p:nvSpPr>
        <p:spPr>
          <a:xfrm>
            <a:off x="262905" y="2332607"/>
            <a:ext cx="6552728" cy="880369"/>
          </a:xfrm>
          <a:prstGeom prst="rect">
            <a:avLst/>
          </a:prstGeom>
        </p:spPr>
        <p:txBody>
          <a:bodyPr wrap="square">
            <a:spAutoFit/>
          </a:bodyPr>
          <a:lstStyle/>
          <a:p>
            <a:pPr marL="342900" indent="-342900" algn="just" hangingPunct="0">
              <a:lnSpc>
                <a:spcPct val="150000"/>
              </a:lnSpc>
              <a:buAutoNum type="alphaLcParenR"/>
            </a:pPr>
            <a:r>
              <a:rPr lang="pt-PT" dirty="0" smtClean="0"/>
              <a:t>Na </a:t>
            </a:r>
            <a:r>
              <a:rPr lang="pt-PT" dirty="0"/>
              <a:t>figura abaixo coloque um </a:t>
            </a:r>
            <a:r>
              <a:rPr lang="pt-PT" b="1" dirty="0"/>
              <a:t>X</a:t>
            </a:r>
            <a:r>
              <a:rPr lang="pt-PT" dirty="0"/>
              <a:t> sobre o veículo mais lento. </a:t>
            </a:r>
            <a:endParaRPr lang="pt-PT" dirty="0" smtClean="0"/>
          </a:p>
          <a:p>
            <a:pPr algn="just" hangingPunct="0">
              <a:lnSpc>
                <a:spcPct val="150000"/>
              </a:lnSpc>
            </a:pPr>
            <a:r>
              <a:rPr lang="pt-PT" dirty="0" smtClean="0"/>
              <a:t>b</a:t>
            </a:r>
            <a:r>
              <a:rPr lang="pt-PT" dirty="0"/>
              <a:t>) Na figura abaixo pinte, de qualquer cor, o “veículo” mais rápido. </a:t>
            </a:r>
            <a:endParaRPr lang="pt-BR" dirty="0"/>
          </a:p>
        </p:txBody>
      </p:sp>
      <p:graphicFrame>
        <p:nvGraphicFramePr>
          <p:cNvPr id="5" name="Tabela 4"/>
          <p:cNvGraphicFramePr>
            <a:graphicFrameLocks noGrp="1"/>
          </p:cNvGraphicFramePr>
          <p:nvPr>
            <p:extLst>
              <p:ext uri="{D42A27DB-BD31-4B8C-83A1-F6EECF244321}">
                <p14:modId xmlns:p14="http://schemas.microsoft.com/office/powerpoint/2010/main" val="2510423021"/>
              </p:ext>
            </p:extLst>
          </p:nvPr>
        </p:nvGraphicFramePr>
        <p:xfrm>
          <a:off x="262906" y="3603614"/>
          <a:ext cx="11089231" cy="361380"/>
        </p:xfrm>
        <a:graphic>
          <a:graphicData uri="http://schemas.openxmlformats.org/drawingml/2006/table">
            <a:tbl>
              <a:tblPr/>
              <a:tblGrid>
                <a:gridCol w="3384375">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gridCol w="2789380">
                  <a:extLst>
                    <a:ext uri="{9D8B030D-6E8A-4147-A177-3AD203B41FA5}">
                      <a16:colId xmlns:a16="http://schemas.microsoft.com/office/drawing/2014/main" val="20002"/>
                    </a:ext>
                  </a:extLst>
                </a:gridCol>
                <a:gridCol w="1819132">
                  <a:extLst>
                    <a:ext uri="{9D8B030D-6E8A-4147-A177-3AD203B41FA5}">
                      <a16:colId xmlns:a16="http://schemas.microsoft.com/office/drawing/2014/main" val="20003"/>
                    </a:ext>
                  </a:extLst>
                </a:gridCol>
              </a:tblGrid>
              <a:tr h="361380">
                <a:tc>
                  <a:txBody>
                    <a:bodyPr/>
                    <a:lstStyle/>
                    <a:p>
                      <a:pPr indent="215900" algn="just" hangingPunct="0">
                        <a:spcAft>
                          <a:spcPts val="0"/>
                        </a:spcAft>
                      </a:pPr>
                      <a:r>
                        <a:rPr lang="pt-BR" sz="1800" dirty="0">
                          <a:effectLst/>
                          <a:latin typeface="Times New Roman"/>
                          <a:ea typeface="Times New Roman"/>
                        </a:rPr>
                        <a:t>                 Satélite</a:t>
                      </a:r>
                    </a:p>
                  </a:txBody>
                  <a:tcPr marL="44450" marR="44450" marT="0" marB="0">
                    <a:lnL>
                      <a:noFill/>
                    </a:lnL>
                    <a:lnR>
                      <a:noFill/>
                    </a:lnR>
                    <a:lnT>
                      <a:noFill/>
                    </a:lnT>
                    <a:lnB>
                      <a:noFill/>
                    </a:lnB>
                  </a:tcPr>
                </a:tc>
                <a:tc>
                  <a:txBody>
                    <a:bodyPr/>
                    <a:lstStyle/>
                    <a:p>
                      <a:pPr indent="215900" algn="just" hangingPunct="0">
                        <a:spcAft>
                          <a:spcPts val="0"/>
                        </a:spcAft>
                      </a:pPr>
                      <a:r>
                        <a:rPr lang="pt-BR" sz="1800" dirty="0">
                          <a:effectLst/>
                          <a:latin typeface="Times New Roman"/>
                          <a:ea typeface="Times New Roman"/>
                        </a:rPr>
                        <a:t>           Avião</a:t>
                      </a:r>
                    </a:p>
                  </a:txBody>
                  <a:tcPr marL="44450" marR="44450" marT="0" marB="0">
                    <a:lnL>
                      <a:noFill/>
                    </a:lnL>
                    <a:lnR>
                      <a:noFill/>
                    </a:lnR>
                    <a:lnT>
                      <a:noFill/>
                    </a:lnT>
                    <a:lnB>
                      <a:noFill/>
                    </a:lnB>
                  </a:tcPr>
                </a:tc>
                <a:tc>
                  <a:txBody>
                    <a:bodyPr/>
                    <a:lstStyle/>
                    <a:p>
                      <a:pPr indent="215900" algn="just" hangingPunct="0">
                        <a:spcAft>
                          <a:spcPts val="0"/>
                        </a:spcAft>
                      </a:pPr>
                      <a:r>
                        <a:rPr lang="pt-BR" sz="1800" dirty="0">
                          <a:effectLst/>
                          <a:latin typeface="Times New Roman"/>
                          <a:ea typeface="Times New Roman"/>
                        </a:rPr>
                        <a:t>        Navio</a:t>
                      </a:r>
                    </a:p>
                  </a:txBody>
                  <a:tcPr marL="44450" marR="44450" marT="0" marB="0">
                    <a:lnL>
                      <a:noFill/>
                    </a:lnL>
                    <a:lnR>
                      <a:noFill/>
                    </a:lnR>
                    <a:lnT>
                      <a:noFill/>
                    </a:lnT>
                    <a:lnB>
                      <a:noFill/>
                    </a:lnB>
                  </a:tcPr>
                </a:tc>
                <a:tc>
                  <a:txBody>
                    <a:bodyPr/>
                    <a:lstStyle/>
                    <a:p>
                      <a:pPr indent="215900" algn="just" hangingPunct="0">
                        <a:spcAft>
                          <a:spcPts val="0"/>
                        </a:spcAft>
                      </a:pPr>
                      <a:r>
                        <a:rPr lang="pt-BR" sz="1800" dirty="0">
                          <a:effectLst/>
                          <a:latin typeface="Times New Roman"/>
                          <a:ea typeface="Times New Roman"/>
                        </a:rPr>
                        <a:t>Automóvel</a:t>
                      </a:r>
                    </a:p>
                  </a:txBody>
                  <a:tcPr marL="44450" marR="44450" marT="0" marB="0">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6" name="Rectangle 6"/>
          <p:cNvSpPr>
            <a:spLocks noChangeArrowheads="1"/>
          </p:cNvSpPr>
          <p:nvPr/>
        </p:nvSpPr>
        <p:spPr bwMode="auto">
          <a:xfrm>
            <a:off x="2843213" y="3786188"/>
            <a:ext cx="11903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pSp>
        <p:nvGrpSpPr>
          <p:cNvPr id="7" name="Group 1"/>
          <p:cNvGrpSpPr>
            <a:grpSpLocks/>
          </p:cNvGrpSpPr>
          <p:nvPr/>
        </p:nvGrpSpPr>
        <p:grpSpPr bwMode="auto">
          <a:xfrm>
            <a:off x="1127001" y="4014788"/>
            <a:ext cx="10081121" cy="1790475"/>
            <a:chOff x="1418" y="7245"/>
            <a:chExt cx="9262" cy="1047"/>
          </a:xfrm>
        </p:grpSpPr>
        <p:pic>
          <p:nvPicPr>
            <p:cNvPr id="819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8" y="7376"/>
              <a:ext cx="1702" cy="78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8" y="7245"/>
              <a:ext cx="1702" cy="1047"/>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8" y="7306"/>
              <a:ext cx="1702" cy="924"/>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78" y="7268"/>
              <a:ext cx="1702" cy="1001"/>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9" name="Conector reto 8"/>
          <p:cNvCxnSpPr/>
          <p:nvPr/>
        </p:nvCxnSpPr>
        <p:spPr>
          <a:xfrm>
            <a:off x="6383585" y="3786188"/>
            <a:ext cx="2411165" cy="201907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Conector reto 13"/>
          <p:cNvCxnSpPr/>
          <p:nvPr/>
        </p:nvCxnSpPr>
        <p:spPr>
          <a:xfrm flipH="1">
            <a:off x="6612732" y="3565506"/>
            <a:ext cx="1518449" cy="22397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Retângulo 10"/>
          <p:cNvSpPr/>
          <p:nvPr/>
        </p:nvSpPr>
        <p:spPr>
          <a:xfrm>
            <a:off x="2567161" y="4364540"/>
            <a:ext cx="305081" cy="544629"/>
          </a:xfrm>
          <a:custGeom>
            <a:avLst/>
            <a:gdLst>
              <a:gd name="connsiteX0" fmla="*/ 0 w 276052"/>
              <a:gd name="connsiteY0" fmla="*/ 0 h 472058"/>
              <a:gd name="connsiteX1" fmla="*/ 276052 w 276052"/>
              <a:gd name="connsiteY1" fmla="*/ 0 h 472058"/>
              <a:gd name="connsiteX2" fmla="*/ 276052 w 276052"/>
              <a:gd name="connsiteY2" fmla="*/ 472058 h 472058"/>
              <a:gd name="connsiteX3" fmla="*/ 0 w 276052"/>
              <a:gd name="connsiteY3" fmla="*/ 472058 h 472058"/>
              <a:gd name="connsiteX4" fmla="*/ 0 w 276052"/>
              <a:gd name="connsiteY4" fmla="*/ 0 h 472058"/>
              <a:gd name="connsiteX0" fmla="*/ 0 w 276052"/>
              <a:gd name="connsiteY0" fmla="*/ 87085 h 559143"/>
              <a:gd name="connsiteX1" fmla="*/ 276052 w 276052"/>
              <a:gd name="connsiteY1" fmla="*/ 0 h 559143"/>
              <a:gd name="connsiteX2" fmla="*/ 276052 w 276052"/>
              <a:gd name="connsiteY2" fmla="*/ 559143 h 559143"/>
              <a:gd name="connsiteX3" fmla="*/ 0 w 276052"/>
              <a:gd name="connsiteY3" fmla="*/ 559143 h 559143"/>
              <a:gd name="connsiteX4" fmla="*/ 0 w 276052"/>
              <a:gd name="connsiteY4" fmla="*/ 87085 h 559143"/>
              <a:gd name="connsiteX0" fmla="*/ 0 w 305081"/>
              <a:gd name="connsiteY0" fmla="*/ 87085 h 559143"/>
              <a:gd name="connsiteX1" fmla="*/ 276052 w 305081"/>
              <a:gd name="connsiteY1" fmla="*/ 0 h 559143"/>
              <a:gd name="connsiteX2" fmla="*/ 305081 w 305081"/>
              <a:gd name="connsiteY2" fmla="*/ 501086 h 559143"/>
              <a:gd name="connsiteX3" fmla="*/ 0 w 305081"/>
              <a:gd name="connsiteY3" fmla="*/ 559143 h 559143"/>
              <a:gd name="connsiteX4" fmla="*/ 0 w 305081"/>
              <a:gd name="connsiteY4" fmla="*/ 87085 h 559143"/>
              <a:gd name="connsiteX0" fmla="*/ 0 w 305081"/>
              <a:gd name="connsiteY0" fmla="*/ 87085 h 559143"/>
              <a:gd name="connsiteX1" fmla="*/ 276052 w 305081"/>
              <a:gd name="connsiteY1" fmla="*/ 0 h 559143"/>
              <a:gd name="connsiteX2" fmla="*/ 305081 w 305081"/>
              <a:gd name="connsiteY2" fmla="*/ 515601 h 559143"/>
              <a:gd name="connsiteX3" fmla="*/ 0 w 305081"/>
              <a:gd name="connsiteY3" fmla="*/ 559143 h 559143"/>
              <a:gd name="connsiteX4" fmla="*/ 0 w 305081"/>
              <a:gd name="connsiteY4" fmla="*/ 87085 h 559143"/>
              <a:gd name="connsiteX0" fmla="*/ 0 w 305081"/>
              <a:gd name="connsiteY0" fmla="*/ 43542 h 515600"/>
              <a:gd name="connsiteX1" fmla="*/ 276052 w 305081"/>
              <a:gd name="connsiteY1" fmla="*/ 0 h 515600"/>
              <a:gd name="connsiteX2" fmla="*/ 305081 w 305081"/>
              <a:gd name="connsiteY2" fmla="*/ 472058 h 515600"/>
              <a:gd name="connsiteX3" fmla="*/ 0 w 305081"/>
              <a:gd name="connsiteY3" fmla="*/ 515600 h 515600"/>
              <a:gd name="connsiteX4" fmla="*/ 0 w 305081"/>
              <a:gd name="connsiteY4" fmla="*/ 43542 h 515600"/>
              <a:gd name="connsiteX0" fmla="*/ 0 w 305081"/>
              <a:gd name="connsiteY0" fmla="*/ 72571 h 544629"/>
              <a:gd name="connsiteX1" fmla="*/ 261538 w 305081"/>
              <a:gd name="connsiteY1" fmla="*/ 0 h 544629"/>
              <a:gd name="connsiteX2" fmla="*/ 305081 w 305081"/>
              <a:gd name="connsiteY2" fmla="*/ 501087 h 544629"/>
              <a:gd name="connsiteX3" fmla="*/ 0 w 305081"/>
              <a:gd name="connsiteY3" fmla="*/ 544629 h 544629"/>
              <a:gd name="connsiteX4" fmla="*/ 0 w 305081"/>
              <a:gd name="connsiteY4" fmla="*/ 72571 h 544629"/>
              <a:gd name="connsiteX0" fmla="*/ 0 w 261538"/>
              <a:gd name="connsiteY0" fmla="*/ 72571 h 544629"/>
              <a:gd name="connsiteX1" fmla="*/ 261538 w 261538"/>
              <a:gd name="connsiteY1" fmla="*/ 0 h 544629"/>
              <a:gd name="connsiteX2" fmla="*/ 261538 w 261538"/>
              <a:gd name="connsiteY2" fmla="*/ 501087 h 544629"/>
              <a:gd name="connsiteX3" fmla="*/ 0 w 261538"/>
              <a:gd name="connsiteY3" fmla="*/ 544629 h 544629"/>
              <a:gd name="connsiteX4" fmla="*/ 0 w 261538"/>
              <a:gd name="connsiteY4" fmla="*/ 72571 h 544629"/>
              <a:gd name="connsiteX0" fmla="*/ 0 w 305081"/>
              <a:gd name="connsiteY0" fmla="*/ 72571 h 544629"/>
              <a:gd name="connsiteX1" fmla="*/ 261538 w 305081"/>
              <a:gd name="connsiteY1" fmla="*/ 0 h 544629"/>
              <a:gd name="connsiteX2" fmla="*/ 305081 w 305081"/>
              <a:gd name="connsiteY2" fmla="*/ 501087 h 544629"/>
              <a:gd name="connsiteX3" fmla="*/ 0 w 305081"/>
              <a:gd name="connsiteY3" fmla="*/ 544629 h 544629"/>
              <a:gd name="connsiteX4" fmla="*/ 0 w 305081"/>
              <a:gd name="connsiteY4" fmla="*/ 72571 h 544629"/>
              <a:gd name="connsiteX0" fmla="*/ 0 w 305081"/>
              <a:gd name="connsiteY0" fmla="*/ 72571 h 544629"/>
              <a:gd name="connsiteX1" fmla="*/ 305081 w 305081"/>
              <a:gd name="connsiteY1" fmla="*/ 0 h 544629"/>
              <a:gd name="connsiteX2" fmla="*/ 305081 w 305081"/>
              <a:gd name="connsiteY2" fmla="*/ 501087 h 544629"/>
              <a:gd name="connsiteX3" fmla="*/ 0 w 305081"/>
              <a:gd name="connsiteY3" fmla="*/ 544629 h 544629"/>
              <a:gd name="connsiteX4" fmla="*/ 0 w 305081"/>
              <a:gd name="connsiteY4" fmla="*/ 72571 h 544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81" h="544629">
                <a:moveTo>
                  <a:pt x="0" y="72571"/>
                </a:moveTo>
                <a:lnTo>
                  <a:pt x="305081" y="0"/>
                </a:lnTo>
                <a:lnTo>
                  <a:pt x="305081" y="501087"/>
                </a:lnTo>
                <a:lnTo>
                  <a:pt x="0" y="544629"/>
                </a:lnTo>
                <a:lnTo>
                  <a:pt x="0" y="72571"/>
                </a:ln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7" name="Retângulo 10"/>
          <p:cNvSpPr/>
          <p:nvPr/>
        </p:nvSpPr>
        <p:spPr>
          <a:xfrm>
            <a:off x="2289522" y="4413070"/>
            <a:ext cx="305081" cy="588172"/>
          </a:xfrm>
          <a:custGeom>
            <a:avLst/>
            <a:gdLst>
              <a:gd name="connsiteX0" fmla="*/ 0 w 276052"/>
              <a:gd name="connsiteY0" fmla="*/ 0 h 472058"/>
              <a:gd name="connsiteX1" fmla="*/ 276052 w 276052"/>
              <a:gd name="connsiteY1" fmla="*/ 0 h 472058"/>
              <a:gd name="connsiteX2" fmla="*/ 276052 w 276052"/>
              <a:gd name="connsiteY2" fmla="*/ 472058 h 472058"/>
              <a:gd name="connsiteX3" fmla="*/ 0 w 276052"/>
              <a:gd name="connsiteY3" fmla="*/ 472058 h 472058"/>
              <a:gd name="connsiteX4" fmla="*/ 0 w 276052"/>
              <a:gd name="connsiteY4" fmla="*/ 0 h 472058"/>
              <a:gd name="connsiteX0" fmla="*/ 0 w 276052"/>
              <a:gd name="connsiteY0" fmla="*/ 87085 h 559143"/>
              <a:gd name="connsiteX1" fmla="*/ 276052 w 276052"/>
              <a:gd name="connsiteY1" fmla="*/ 0 h 559143"/>
              <a:gd name="connsiteX2" fmla="*/ 276052 w 276052"/>
              <a:gd name="connsiteY2" fmla="*/ 559143 h 559143"/>
              <a:gd name="connsiteX3" fmla="*/ 0 w 276052"/>
              <a:gd name="connsiteY3" fmla="*/ 559143 h 559143"/>
              <a:gd name="connsiteX4" fmla="*/ 0 w 276052"/>
              <a:gd name="connsiteY4" fmla="*/ 87085 h 559143"/>
              <a:gd name="connsiteX0" fmla="*/ 0 w 305081"/>
              <a:gd name="connsiteY0" fmla="*/ 87085 h 559143"/>
              <a:gd name="connsiteX1" fmla="*/ 276052 w 305081"/>
              <a:gd name="connsiteY1" fmla="*/ 0 h 559143"/>
              <a:gd name="connsiteX2" fmla="*/ 305081 w 305081"/>
              <a:gd name="connsiteY2" fmla="*/ 501086 h 559143"/>
              <a:gd name="connsiteX3" fmla="*/ 0 w 305081"/>
              <a:gd name="connsiteY3" fmla="*/ 559143 h 559143"/>
              <a:gd name="connsiteX4" fmla="*/ 0 w 305081"/>
              <a:gd name="connsiteY4" fmla="*/ 87085 h 559143"/>
              <a:gd name="connsiteX0" fmla="*/ 0 w 305081"/>
              <a:gd name="connsiteY0" fmla="*/ 87085 h 559143"/>
              <a:gd name="connsiteX1" fmla="*/ 276052 w 305081"/>
              <a:gd name="connsiteY1" fmla="*/ 0 h 559143"/>
              <a:gd name="connsiteX2" fmla="*/ 305081 w 305081"/>
              <a:gd name="connsiteY2" fmla="*/ 515601 h 559143"/>
              <a:gd name="connsiteX3" fmla="*/ 0 w 305081"/>
              <a:gd name="connsiteY3" fmla="*/ 559143 h 559143"/>
              <a:gd name="connsiteX4" fmla="*/ 0 w 305081"/>
              <a:gd name="connsiteY4" fmla="*/ 87085 h 559143"/>
              <a:gd name="connsiteX0" fmla="*/ 0 w 305081"/>
              <a:gd name="connsiteY0" fmla="*/ 43542 h 515600"/>
              <a:gd name="connsiteX1" fmla="*/ 276052 w 305081"/>
              <a:gd name="connsiteY1" fmla="*/ 0 h 515600"/>
              <a:gd name="connsiteX2" fmla="*/ 305081 w 305081"/>
              <a:gd name="connsiteY2" fmla="*/ 472058 h 515600"/>
              <a:gd name="connsiteX3" fmla="*/ 0 w 305081"/>
              <a:gd name="connsiteY3" fmla="*/ 515600 h 515600"/>
              <a:gd name="connsiteX4" fmla="*/ 0 w 305081"/>
              <a:gd name="connsiteY4" fmla="*/ 43542 h 515600"/>
              <a:gd name="connsiteX0" fmla="*/ 0 w 305081"/>
              <a:gd name="connsiteY0" fmla="*/ 72571 h 544629"/>
              <a:gd name="connsiteX1" fmla="*/ 261538 w 305081"/>
              <a:gd name="connsiteY1" fmla="*/ 0 h 544629"/>
              <a:gd name="connsiteX2" fmla="*/ 305081 w 305081"/>
              <a:gd name="connsiteY2" fmla="*/ 501087 h 544629"/>
              <a:gd name="connsiteX3" fmla="*/ 0 w 305081"/>
              <a:gd name="connsiteY3" fmla="*/ 544629 h 544629"/>
              <a:gd name="connsiteX4" fmla="*/ 0 w 305081"/>
              <a:gd name="connsiteY4" fmla="*/ 72571 h 544629"/>
              <a:gd name="connsiteX0" fmla="*/ 0 w 261538"/>
              <a:gd name="connsiteY0" fmla="*/ 72571 h 544629"/>
              <a:gd name="connsiteX1" fmla="*/ 261538 w 261538"/>
              <a:gd name="connsiteY1" fmla="*/ 0 h 544629"/>
              <a:gd name="connsiteX2" fmla="*/ 261538 w 261538"/>
              <a:gd name="connsiteY2" fmla="*/ 501087 h 544629"/>
              <a:gd name="connsiteX3" fmla="*/ 0 w 261538"/>
              <a:gd name="connsiteY3" fmla="*/ 544629 h 544629"/>
              <a:gd name="connsiteX4" fmla="*/ 0 w 261538"/>
              <a:gd name="connsiteY4" fmla="*/ 72571 h 544629"/>
              <a:gd name="connsiteX0" fmla="*/ 0 w 305081"/>
              <a:gd name="connsiteY0" fmla="*/ 72571 h 544629"/>
              <a:gd name="connsiteX1" fmla="*/ 261538 w 305081"/>
              <a:gd name="connsiteY1" fmla="*/ 0 h 544629"/>
              <a:gd name="connsiteX2" fmla="*/ 305081 w 305081"/>
              <a:gd name="connsiteY2" fmla="*/ 501087 h 544629"/>
              <a:gd name="connsiteX3" fmla="*/ 0 w 305081"/>
              <a:gd name="connsiteY3" fmla="*/ 544629 h 544629"/>
              <a:gd name="connsiteX4" fmla="*/ 0 w 305081"/>
              <a:gd name="connsiteY4" fmla="*/ 72571 h 544629"/>
              <a:gd name="connsiteX0" fmla="*/ 0 w 305081"/>
              <a:gd name="connsiteY0" fmla="*/ 72571 h 544629"/>
              <a:gd name="connsiteX1" fmla="*/ 305081 w 305081"/>
              <a:gd name="connsiteY1" fmla="*/ 0 h 544629"/>
              <a:gd name="connsiteX2" fmla="*/ 305081 w 305081"/>
              <a:gd name="connsiteY2" fmla="*/ 501087 h 544629"/>
              <a:gd name="connsiteX3" fmla="*/ 0 w 305081"/>
              <a:gd name="connsiteY3" fmla="*/ 544629 h 544629"/>
              <a:gd name="connsiteX4" fmla="*/ 0 w 305081"/>
              <a:gd name="connsiteY4" fmla="*/ 72571 h 544629"/>
              <a:gd name="connsiteX0" fmla="*/ 0 w 305081"/>
              <a:gd name="connsiteY0" fmla="*/ 72571 h 588172"/>
              <a:gd name="connsiteX1" fmla="*/ 305081 w 305081"/>
              <a:gd name="connsiteY1" fmla="*/ 0 h 588172"/>
              <a:gd name="connsiteX2" fmla="*/ 305081 w 305081"/>
              <a:gd name="connsiteY2" fmla="*/ 501087 h 588172"/>
              <a:gd name="connsiteX3" fmla="*/ 0 w 305081"/>
              <a:gd name="connsiteY3" fmla="*/ 588172 h 588172"/>
              <a:gd name="connsiteX4" fmla="*/ 0 w 305081"/>
              <a:gd name="connsiteY4" fmla="*/ 72571 h 588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81" h="588172">
                <a:moveTo>
                  <a:pt x="0" y="72571"/>
                </a:moveTo>
                <a:lnTo>
                  <a:pt x="305081" y="0"/>
                </a:lnTo>
                <a:lnTo>
                  <a:pt x="305081" y="501087"/>
                </a:lnTo>
                <a:lnTo>
                  <a:pt x="0" y="588172"/>
                </a:lnTo>
                <a:lnTo>
                  <a:pt x="0" y="72571"/>
                </a:ln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8" name="Retângulo 10"/>
          <p:cNvSpPr/>
          <p:nvPr/>
        </p:nvSpPr>
        <p:spPr>
          <a:xfrm>
            <a:off x="1740148" y="4572609"/>
            <a:ext cx="305081" cy="544629"/>
          </a:xfrm>
          <a:custGeom>
            <a:avLst/>
            <a:gdLst>
              <a:gd name="connsiteX0" fmla="*/ 0 w 276052"/>
              <a:gd name="connsiteY0" fmla="*/ 0 h 472058"/>
              <a:gd name="connsiteX1" fmla="*/ 276052 w 276052"/>
              <a:gd name="connsiteY1" fmla="*/ 0 h 472058"/>
              <a:gd name="connsiteX2" fmla="*/ 276052 w 276052"/>
              <a:gd name="connsiteY2" fmla="*/ 472058 h 472058"/>
              <a:gd name="connsiteX3" fmla="*/ 0 w 276052"/>
              <a:gd name="connsiteY3" fmla="*/ 472058 h 472058"/>
              <a:gd name="connsiteX4" fmla="*/ 0 w 276052"/>
              <a:gd name="connsiteY4" fmla="*/ 0 h 472058"/>
              <a:gd name="connsiteX0" fmla="*/ 0 w 276052"/>
              <a:gd name="connsiteY0" fmla="*/ 87085 h 559143"/>
              <a:gd name="connsiteX1" fmla="*/ 276052 w 276052"/>
              <a:gd name="connsiteY1" fmla="*/ 0 h 559143"/>
              <a:gd name="connsiteX2" fmla="*/ 276052 w 276052"/>
              <a:gd name="connsiteY2" fmla="*/ 559143 h 559143"/>
              <a:gd name="connsiteX3" fmla="*/ 0 w 276052"/>
              <a:gd name="connsiteY3" fmla="*/ 559143 h 559143"/>
              <a:gd name="connsiteX4" fmla="*/ 0 w 276052"/>
              <a:gd name="connsiteY4" fmla="*/ 87085 h 559143"/>
              <a:gd name="connsiteX0" fmla="*/ 0 w 305081"/>
              <a:gd name="connsiteY0" fmla="*/ 87085 h 559143"/>
              <a:gd name="connsiteX1" fmla="*/ 276052 w 305081"/>
              <a:gd name="connsiteY1" fmla="*/ 0 h 559143"/>
              <a:gd name="connsiteX2" fmla="*/ 305081 w 305081"/>
              <a:gd name="connsiteY2" fmla="*/ 501086 h 559143"/>
              <a:gd name="connsiteX3" fmla="*/ 0 w 305081"/>
              <a:gd name="connsiteY3" fmla="*/ 559143 h 559143"/>
              <a:gd name="connsiteX4" fmla="*/ 0 w 305081"/>
              <a:gd name="connsiteY4" fmla="*/ 87085 h 559143"/>
              <a:gd name="connsiteX0" fmla="*/ 0 w 305081"/>
              <a:gd name="connsiteY0" fmla="*/ 87085 h 559143"/>
              <a:gd name="connsiteX1" fmla="*/ 276052 w 305081"/>
              <a:gd name="connsiteY1" fmla="*/ 0 h 559143"/>
              <a:gd name="connsiteX2" fmla="*/ 305081 w 305081"/>
              <a:gd name="connsiteY2" fmla="*/ 515601 h 559143"/>
              <a:gd name="connsiteX3" fmla="*/ 0 w 305081"/>
              <a:gd name="connsiteY3" fmla="*/ 559143 h 559143"/>
              <a:gd name="connsiteX4" fmla="*/ 0 w 305081"/>
              <a:gd name="connsiteY4" fmla="*/ 87085 h 559143"/>
              <a:gd name="connsiteX0" fmla="*/ 0 w 305081"/>
              <a:gd name="connsiteY0" fmla="*/ 43542 h 515600"/>
              <a:gd name="connsiteX1" fmla="*/ 276052 w 305081"/>
              <a:gd name="connsiteY1" fmla="*/ 0 h 515600"/>
              <a:gd name="connsiteX2" fmla="*/ 305081 w 305081"/>
              <a:gd name="connsiteY2" fmla="*/ 472058 h 515600"/>
              <a:gd name="connsiteX3" fmla="*/ 0 w 305081"/>
              <a:gd name="connsiteY3" fmla="*/ 515600 h 515600"/>
              <a:gd name="connsiteX4" fmla="*/ 0 w 305081"/>
              <a:gd name="connsiteY4" fmla="*/ 43542 h 515600"/>
              <a:gd name="connsiteX0" fmla="*/ 0 w 305081"/>
              <a:gd name="connsiteY0" fmla="*/ 72571 h 544629"/>
              <a:gd name="connsiteX1" fmla="*/ 261538 w 305081"/>
              <a:gd name="connsiteY1" fmla="*/ 0 h 544629"/>
              <a:gd name="connsiteX2" fmla="*/ 305081 w 305081"/>
              <a:gd name="connsiteY2" fmla="*/ 501087 h 544629"/>
              <a:gd name="connsiteX3" fmla="*/ 0 w 305081"/>
              <a:gd name="connsiteY3" fmla="*/ 544629 h 544629"/>
              <a:gd name="connsiteX4" fmla="*/ 0 w 305081"/>
              <a:gd name="connsiteY4" fmla="*/ 72571 h 544629"/>
              <a:gd name="connsiteX0" fmla="*/ 0 w 261538"/>
              <a:gd name="connsiteY0" fmla="*/ 72571 h 544629"/>
              <a:gd name="connsiteX1" fmla="*/ 261538 w 261538"/>
              <a:gd name="connsiteY1" fmla="*/ 0 h 544629"/>
              <a:gd name="connsiteX2" fmla="*/ 261538 w 261538"/>
              <a:gd name="connsiteY2" fmla="*/ 501087 h 544629"/>
              <a:gd name="connsiteX3" fmla="*/ 0 w 261538"/>
              <a:gd name="connsiteY3" fmla="*/ 544629 h 544629"/>
              <a:gd name="connsiteX4" fmla="*/ 0 w 261538"/>
              <a:gd name="connsiteY4" fmla="*/ 72571 h 544629"/>
              <a:gd name="connsiteX0" fmla="*/ 0 w 305081"/>
              <a:gd name="connsiteY0" fmla="*/ 72571 h 544629"/>
              <a:gd name="connsiteX1" fmla="*/ 261538 w 305081"/>
              <a:gd name="connsiteY1" fmla="*/ 0 h 544629"/>
              <a:gd name="connsiteX2" fmla="*/ 305081 w 305081"/>
              <a:gd name="connsiteY2" fmla="*/ 501087 h 544629"/>
              <a:gd name="connsiteX3" fmla="*/ 0 w 305081"/>
              <a:gd name="connsiteY3" fmla="*/ 544629 h 544629"/>
              <a:gd name="connsiteX4" fmla="*/ 0 w 305081"/>
              <a:gd name="connsiteY4" fmla="*/ 72571 h 544629"/>
              <a:gd name="connsiteX0" fmla="*/ 0 w 305081"/>
              <a:gd name="connsiteY0" fmla="*/ 72571 h 544629"/>
              <a:gd name="connsiteX1" fmla="*/ 305081 w 305081"/>
              <a:gd name="connsiteY1" fmla="*/ 0 h 544629"/>
              <a:gd name="connsiteX2" fmla="*/ 305081 w 305081"/>
              <a:gd name="connsiteY2" fmla="*/ 501087 h 544629"/>
              <a:gd name="connsiteX3" fmla="*/ 0 w 305081"/>
              <a:gd name="connsiteY3" fmla="*/ 544629 h 544629"/>
              <a:gd name="connsiteX4" fmla="*/ 0 w 305081"/>
              <a:gd name="connsiteY4" fmla="*/ 72571 h 544629"/>
              <a:gd name="connsiteX0" fmla="*/ 0 w 305081"/>
              <a:gd name="connsiteY0" fmla="*/ 72571 h 544629"/>
              <a:gd name="connsiteX1" fmla="*/ 305081 w 305081"/>
              <a:gd name="connsiteY1" fmla="*/ 0 h 544629"/>
              <a:gd name="connsiteX2" fmla="*/ 290567 w 305081"/>
              <a:gd name="connsiteY2" fmla="*/ 472059 h 544629"/>
              <a:gd name="connsiteX3" fmla="*/ 0 w 305081"/>
              <a:gd name="connsiteY3" fmla="*/ 544629 h 544629"/>
              <a:gd name="connsiteX4" fmla="*/ 0 w 305081"/>
              <a:gd name="connsiteY4" fmla="*/ 72571 h 544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81" h="544629">
                <a:moveTo>
                  <a:pt x="0" y="72571"/>
                </a:moveTo>
                <a:lnTo>
                  <a:pt x="305081" y="0"/>
                </a:lnTo>
                <a:lnTo>
                  <a:pt x="290567" y="472059"/>
                </a:lnTo>
                <a:lnTo>
                  <a:pt x="0" y="544629"/>
                </a:lnTo>
                <a:lnTo>
                  <a:pt x="0" y="72571"/>
                </a:ln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9" name="Retângulo 10"/>
          <p:cNvSpPr/>
          <p:nvPr/>
        </p:nvSpPr>
        <p:spPr>
          <a:xfrm>
            <a:off x="2012805" y="4506047"/>
            <a:ext cx="270000" cy="544629"/>
          </a:xfrm>
          <a:custGeom>
            <a:avLst/>
            <a:gdLst>
              <a:gd name="connsiteX0" fmla="*/ 0 w 276052"/>
              <a:gd name="connsiteY0" fmla="*/ 0 h 472058"/>
              <a:gd name="connsiteX1" fmla="*/ 276052 w 276052"/>
              <a:gd name="connsiteY1" fmla="*/ 0 h 472058"/>
              <a:gd name="connsiteX2" fmla="*/ 276052 w 276052"/>
              <a:gd name="connsiteY2" fmla="*/ 472058 h 472058"/>
              <a:gd name="connsiteX3" fmla="*/ 0 w 276052"/>
              <a:gd name="connsiteY3" fmla="*/ 472058 h 472058"/>
              <a:gd name="connsiteX4" fmla="*/ 0 w 276052"/>
              <a:gd name="connsiteY4" fmla="*/ 0 h 472058"/>
              <a:gd name="connsiteX0" fmla="*/ 0 w 276052"/>
              <a:gd name="connsiteY0" fmla="*/ 87085 h 559143"/>
              <a:gd name="connsiteX1" fmla="*/ 276052 w 276052"/>
              <a:gd name="connsiteY1" fmla="*/ 0 h 559143"/>
              <a:gd name="connsiteX2" fmla="*/ 276052 w 276052"/>
              <a:gd name="connsiteY2" fmla="*/ 559143 h 559143"/>
              <a:gd name="connsiteX3" fmla="*/ 0 w 276052"/>
              <a:gd name="connsiteY3" fmla="*/ 559143 h 559143"/>
              <a:gd name="connsiteX4" fmla="*/ 0 w 276052"/>
              <a:gd name="connsiteY4" fmla="*/ 87085 h 559143"/>
              <a:gd name="connsiteX0" fmla="*/ 0 w 305081"/>
              <a:gd name="connsiteY0" fmla="*/ 87085 h 559143"/>
              <a:gd name="connsiteX1" fmla="*/ 276052 w 305081"/>
              <a:gd name="connsiteY1" fmla="*/ 0 h 559143"/>
              <a:gd name="connsiteX2" fmla="*/ 305081 w 305081"/>
              <a:gd name="connsiteY2" fmla="*/ 501086 h 559143"/>
              <a:gd name="connsiteX3" fmla="*/ 0 w 305081"/>
              <a:gd name="connsiteY3" fmla="*/ 559143 h 559143"/>
              <a:gd name="connsiteX4" fmla="*/ 0 w 305081"/>
              <a:gd name="connsiteY4" fmla="*/ 87085 h 559143"/>
              <a:gd name="connsiteX0" fmla="*/ 0 w 305081"/>
              <a:gd name="connsiteY0" fmla="*/ 87085 h 559143"/>
              <a:gd name="connsiteX1" fmla="*/ 276052 w 305081"/>
              <a:gd name="connsiteY1" fmla="*/ 0 h 559143"/>
              <a:gd name="connsiteX2" fmla="*/ 305081 w 305081"/>
              <a:gd name="connsiteY2" fmla="*/ 515601 h 559143"/>
              <a:gd name="connsiteX3" fmla="*/ 0 w 305081"/>
              <a:gd name="connsiteY3" fmla="*/ 559143 h 559143"/>
              <a:gd name="connsiteX4" fmla="*/ 0 w 305081"/>
              <a:gd name="connsiteY4" fmla="*/ 87085 h 559143"/>
              <a:gd name="connsiteX0" fmla="*/ 0 w 305081"/>
              <a:gd name="connsiteY0" fmla="*/ 43542 h 515600"/>
              <a:gd name="connsiteX1" fmla="*/ 276052 w 305081"/>
              <a:gd name="connsiteY1" fmla="*/ 0 h 515600"/>
              <a:gd name="connsiteX2" fmla="*/ 305081 w 305081"/>
              <a:gd name="connsiteY2" fmla="*/ 472058 h 515600"/>
              <a:gd name="connsiteX3" fmla="*/ 0 w 305081"/>
              <a:gd name="connsiteY3" fmla="*/ 515600 h 515600"/>
              <a:gd name="connsiteX4" fmla="*/ 0 w 305081"/>
              <a:gd name="connsiteY4" fmla="*/ 43542 h 515600"/>
              <a:gd name="connsiteX0" fmla="*/ 0 w 305081"/>
              <a:gd name="connsiteY0" fmla="*/ 72571 h 544629"/>
              <a:gd name="connsiteX1" fmla="*/ 261538 w 305081"/>
              <a:gd name="connsiteY1" fmla="*/ 0 h 544629"/>
              <a:gd name="connsiteX2" fmla="*/ 305081 w 305081"/>
              <a:gd name="connsiteY2" fmla="*/ 501087 h 544629"/>
              <a:gd name="connsiteX3" fmla="*/ 0 w 305081"/>
              <a:gd name="connsiteY3" fmla="*/ 544629 h 544629"/>
              <a:gd name="connsiteX4" fmla="*/ 0 w 305081"/>
              <a:gd name="connsiteY4" fmla="*/ 72571 h 544629"/>
              <a:gd name="connsiteX0" fmla="*/ 0 w 261538"/>
              <a:gd name="connsiteY0" fmla="*/ 72571 h 544629"/>
              <a:gd name="connsiteX1" fmla="*/ 261538 w 261538"/>
              <a:gd name="connsiteY1" fmla="*/ 0 h 544629"/>
              <a:gd name="connsiteX2" fmla="*/ 261538 w 261538"/>
              <a:gd name="connsiteY2" fmla="*/ 501087 h 544629"/>
              <a:gd name="connsiteX3" fmla="*/ 0 w 261538"/>
              <a:gd name="connsiteY3" fmla="*/ 544629 h 544629"/>
              <a:gd name="connsiteX4" fmla="*/ 0 w 261538"/>
              <a:gd name="connsiteY4" fmla="*/ 72571 h 544629"/>
              <a:gd name="connsiteX0" fmla="*/ 0 w 305081"/>
              <a:gd name="connsiteY0" fmla="*/ 72571 h 544629"/>
              <a:gd name="connsiteX1" fmla="*/ 261538 w 305081"/>
              <a:gd name="connsiteY1" fmla="*/ 0 h 544629"/>
              <a:gd name="connsiteX2" fmla="*/ 305081 w 305081"/>
              <a:gd name="connsiteY2" fmla="*/ 501087 h 544629"/>
              <a:gd name="connsiteX3" fmla="*/ 0 w 305081"/>
              <a:gd name="connsiteY3" fmla="*/ 544629 h 544629"/>
              <a:gd name="connsiteX4" fmla="*/ 0 w 305081"/>
              <a:gd name="connsiteY4" fmla="*/ 72571 h 544629"/>
              <a:gd name="connsiteX0" fmla="*/ 0 w 305081"/>
              <a:gd name="connsiteY0" fmla="*/ 72571 h 544629"/>
              <a:gd name="connsiteX1" fmla="*/ 305081 w 305081"/>
              <a:gd name="connsiteY1" fmla="*/ 0 h 544629"/>
              <a:gd name="connsiteX2" fmla="*/ 305081 w 305081"/>
              <a:gd name="connsiteY2" fmla="*/ 501087 h 544629"/>
              <a:gd name="connsiteX3" fmla="*/ 0 w 305081"/>
              <a:gd name="connsiteY3" fmla="*/ 544629 h 544629"/>
              <a:gd name="connsiteX4" fmla="*/ 0 w 305081"/>
              <a:gd name="connsiteY4" fmla="*/ 72571 h 544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081" h="544629">
                <a:moveTo>
                  <a:pt x="0" y="72571"/>
                </a:moveTo>
                <a:lnTo>
                  <a:pt x="305081" y="0"/>
                </a:lnTo>
                <a:lnTo>
                  <a:pt x="305081" y="501087"/>
                </a:lnTo>
                <a:lnTo>
                  <a:pt x="0" y="544629"/>
                </a:lnTo>
                <a:lnTo>
                  <a:pt x="0" y="72571"/>
                </a:ln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Tree>
    <p:extLst>
      <p:ext uri="{BB962C8B-B14F-4D97-AF65-F5344CB8AC3E}">
        <p14:creationId xmlns:p14="http://schemas.microsoft.com/office/powerpoint/2010/main" val="3962653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circle(in)">
                                      <p:cBhvr>
                                        <p:cTn id="15" dur="2000"/>
                                        <p:tgtEl>
                                          <p:spTgt spid="18"/>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circle(in)">
                                      <p:cBhvr>
                                        <p:cTn id="18" dur="2000"/>
                                        <p:tgtEl>
                                          <p:spTgt spid="19"/>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circle(in)">
                                      <p:cBhvr>
                                        <p:cTn id="21" dur="2000"/>
                                        <p:tgtEl>
                                          <p:spTgt spid="17"/>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circle(in)">
                                      <p:cBhvr>
                                        <p:cTn id="24"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7" grpId="0" animBg="1"/>
      <p:bldP spid="18"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116632"/>
            <a:ext cx="7848872" cy="2126864"/>
          </a:xfrm>
          <a:prstGeom prst="rect">
            <a:avLst/>
          </a:prstGeom>
        </p:spPr>
        <p:txBody>
          <a:bodyPr wrap="square">
            <a:spAutoFit/>
          </a:bodyPr>
          <a:lstStyle/>
          <a:p>
            <a:pPr algn="just">
              <a:lnSpc>
                <a:spcPct val="150000"/>
              </a:lnSpc>
            </a:pPr>
            <a:r>
              <a:rPr lang="pt-PT" b="1" dirty="0"/>
              <a:t>Resposta 10) (1 ponto) </a:t>
            </a:r>
            <a:r>
              <a:rPr lang="pt-PT" dirty="0"/>
              <a:t>O furacão é um fenômeno natural formado por nuvens grandes e ventos fortes. Essas nuvens giram em torno de um centro chamado “olho do furacão”. Sua forma circular torna o furacão bem visível em imagens de satélite. A imagem de satélite ao lado representa (em branco) um furacão. Marque nesta imagem com um </a:t>
            </a:r>
            <a:r>
              <a:rPr lang="pt-PT" b="1" dirty="0"/>
              <a:t>X</a:t>
            </a:r>
            <a:r>
              <a:rPr lang="pt-PT" dirty="0"/>
              <a:t> o olho (centro) do furacão.</a:t>
            </a:r>
            <a:endParaRPr lang="pt-BR" dirty="0"/>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4118" y="2395537"/>
            <a:ext cx="5369667" cy="4315621"/>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ector reto 4"/>
          <p:cNvCxnSpPr/>
          <p:nvPr/>
        </p:nvCxnSpPr>
        <p:spPr>
          <a:xfrm>
            <a:off x="5159449" y="4437112"/>
            <a:ext cx="504056" cy="64807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Conector reto 7"/>
          <p:cNvCxnSpPr/>
          <p:nvPr/>
        </p:nvCxnSpPr>
        <p:spPr>
          <a:xfrm flipV="1">
            <a:off x="5159449" y="4437112"/>
            <a:ext cx="648072" cy="64807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6050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Tabela 21"/>
          <p:cNvGraphicFramePr>
            <a:graphicFrameLocks noGrp="1"/>
          </p:cNvGraphicFramePr>
          <p:nvPr>
            <p:extLst>
              <p:ext uri="{D42A27DB-BD31-4B8C-83A1-F6EECF244321}">
                <p14:modId xmlns:p14="http://schemas.microsoft.com/office/powerpoint/2010/main" val="2710708119"/>
              </p:ext>
            </p:extLst>
          </p:nvPr>
        </p:nvGraphicFramePr>
        <p:xfrm>
          <a:off x="3858579" y="748162"/>
          <a:ext cx="4167068" cy="5442318"/>
        </p:xfrm>
        <a:graphic>
          <a:graphicData uri="http://schemas.openxmlformats.org/drawingml/2006/table">
            <a:tbl>
              <a:tblPr firstRow="1" bandRow="1">
                <a:tableStyleId>{5C22544A-7EE6-4342-B048-85BDC9FD1C3A}</a:tableStyleId>
              </a:tblPr>
              <a:tblGrid>
                <a:gridCol w="685419">
                  <a:extLst>
                    <a:ext uri="{9D8B030D-6E8A-4147-A177-3AD203B41FA5}">
                      <a16:colId xmlns:a16="http://schemas.microsoft.com/office/drawing/2014/main" val="77620037"/>
                    </a:ext>
                  </a:extLst>
                </a:gridCol>
                <a:gridCol w="3481649">
                  <a:extLst>
                    <a:ext uri="{9D8B030D-6E8A-4147-A177-3AD203B41FA5}">
                      <a16:colId xmlns:a16="http://schemas.microsoft.com/office/drawing/2014/main" val="3578718802"/>
                    </a:ext>
                  </a:extLst>
                </a:gridCol>
              </a:tblGrid>
              <a:tr h="386817">
                <a:tc gridSpan="2">
                  <a:txBody>
                    <a:bodyPr/>
                    <a:lstStyle/>
                    <a:p>
                      <a:pPr algn="ctr"/>
                      <a:r>
                        <a:rPr lang="pt-BR" sz="1800" dirty="0" smtClean="0">
                          <a:solidFill>
                            <a:schemeClr val="tx1"/>
                          </a:solidFill>
                        </a:rPr>
                        <a:t>Contatos:</a:t>
                      </a:r>
                      <a:endParaRPr lang="pt-BR" sz="1800" dirty="0">
                        <a:solidFill>
                          <a:schemeClr val="tx1"/>
                        </a:solidFill>
                      </a:endParaRPr>
                    </a:p>
                  </a:txBody>
                  <a:tcPr marL="89273" marR="89273" marT="44637" marB="44637">
                    <a:solidFill>
                      <a:schemeClr val="accent1">
                        <a:lumMod val="60000"/>
                        <a:lumOff val="40000"/>
                      </a:schemeClr>
                    </a:solidFill>
                  </a:tcPr>
                </a:tc>
                <a:tc hMerge="1">
                  <a:txBody>
                    <a:bodyPr/>
                    <a:lstStyle/>
                    <a:p>
                      <a:endParaRPr lang="pt-BR" dirty="0"/>
                    </a:p>
                  </a:txBody>
                  <a:tcPr/>
                </a:tc>
                <a:extLst>
                  <a:ext uri="{0D108BD9-81ED-4DB2-BD59-A6C34878D82A}">
                    <a16:rowId xmlns:a16="http://schemas.microsoft.com/office/drawing/2014/main" val="1427671705"/>
                  </a:ext>
                </a:extLst>
              </a:tr>
              <a:tr h="624615">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a:t>
                      </a:r>
                      <a:r>
                        <a:rPr lang="pt-BR" sz="1800" dirty="0" err="1" smtClean="0">
                          <a:latin typeface="Arial" panose="020B0604020202020204" pitchFamily="34" charset="0"/>
                          <a:cs typeface="Arial" panose="020B0604020202020204" pitchFamily="34" charset="0"/>
                        </a:rPr>
                        <a:t>obabr</a:t>
                      </a:r>
                      <a:endParaRPr lang="pt-BR" sz="1800" dirty="0" smtClean="0">
                        <a:latin typeface="Arial" panose="020B0604020202020204" pitchFamily="34" charset="0"/>
                        <a:cs typeface="Arial" panose="020B0604020202020204" pitchFamily="34" charset="0"/>
                      </a:endParaRP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2640790837"/>
                  </a:ext>
                </a:extLst>
              </a:tr>
              <a:tr h="607057">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a:t>
                      </a:r>
                      <a:r>
                        <a:rPr lang="pt-BR" sz="1800" dirty="0" err="1" smtClean="0">
                          <a:latin typeface="Arial" panose="020B0604020202020204" pitchFamily="34" charset="0"/>
                          <a:cs typeface="Arial" panose="020B0604020202020204" pitchFamily="34" charset="0"/>
                        </a:rPr>
                        <a:t>oba_olimpiada</a:t>
                      </a:r>
                      <a:endParaRPr lang="pt-BR" sz="1800" dirty="0" smtClean="0">
                        <a:latin typeface="Arial" panose="020B0604020202020204" pitchFamily="34" charset="0"/>
                        <a:cs typeface="Arial" panose="020B0604020202020204" pitchFamily="34" charset="0"/>
                      </a:endParaRP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1203746611"/>
                  </a:ext>
                </a:extLst>
              </a:tr>
              <a:tr h="562420">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err="1" smtClean="0">
                          <a:latin typeface="Arial" panose="020B0604020202020204" pitchFamily="34" charset="0"/>
                          <a:cs typeface="Arial" panose="020B0604020202020204" pitchFamily="34" charset="0"/>
                        </a:rPr>
                        <a:t>obaoficial</a:t>
                      </a:r>
                      <a:endParaRPr lang="pt-BR" sz="1800" dirty="0" smtClean="0">
                        <a:latin typeface="Arial" panose="020B0604020202020204" pitchFamily="34" charset="0"/>
                        <a:cs typeface="Arial" panose="020B0604020202020204" pitchFamily="34" charset="0"/>
                      </a:endParaRP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3635729194"/>
                  </a:ext>
                </a:extLst>
              </a:tr>
              <a:tr h="624911">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err="1" smtClean="0">
                          <a:latin typeface="Arial" panose="020B0604020202020204" pitchFamily="34" charset="0"/>
                          <a:cs typeface="Arial" panose="020B0604020202020204" pitchFamily="34" charset="0"/>
                        </a:rPr>
                        <a:t>canal_oba_mobfog</a:t>
                      </a:r>
                      <a:endParaRPr lang="pt-BR" sz="1800" dirty="0" smtClean="0">
                        <a:latin typeface="Arial" panose="020B0604020202020204" pitchFamily="34" charset="0"/>
                        <a:cs typeface="Arial" panose="020B0604020202020204" pitchFamily="34" charset="0"/>
                      </a:endParaRP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2510419485"/>
                  </a:ext>
                </a:extLst>
              </a:tr>
              <a:tr h="553200">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oba.secretaria@gmail.com</a:t>
                      </a: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2571587587"/>
                  </a:ext>
                </a:extLst>
              </a:tr>
              <a:tr h="601451">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(21) 98272-3810</a:t>
                      </a: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1529904417"/>
                  </a:ext>
                </a:extLst>
              </a:tr>
              <a:tr h="1095030">
                <a:tc>
                  <a:txBody>
                    <a:bodyPr/>
                    <a:lstStyle/>
                    <a:p>
                      <a:endParaRPr lang="pt-BR" sz="1800" dirty="0"/>
                    </a:p>
                  </a:txBody>
                  <a:tcPr marL="89273" marR="89273" marT="44637" marB="44637">
                    <a:solidFill>
                      <a:schemeClr val="bg1"/>
                    </a:solidFill>
                  </a:tcPr>
                </a:tc>
                <a:tc>
                  <a:txBody>
                    <a:bodyPr/>
                    <a:lstStyle/>
                    <a:p>
                      <a:r>
                        <a:rPr lang="pt-BR" sz="1800" dirty="0" smtClean="0">
                          <a:latin typeface="Arial" panose="020B0604020202020204" pitchFamily="34" charset="0"/>
                          <a:cs typeface="Arial" panose="020B0604020202020204" pitchFamily="34" charset="0"/>
                        </a:rPr>
                        <a:t>(21) 2334-0082</a:t>
                      </a:r>
                    </a:p>
                    <a:p>
                      <a:r>
                        <a:rPr lang="pt-BR" sz="1800" dirty="0" smtClean="0">
                          <a:latin typeface="Arial" panose="020B0604020202020204" pitchFamily="34" charset="0"/>
                          <a:cs typeface="Arial" panose="020B0604020202020204" pitchFamily="34" charset="0"/>
                        </a:rPr>
                        <a:t>(21) 4104-4047</a:t>
                      </a:r>
                    </a:p>
                    <a:p>
                      <a:r>
                        <a:rPr lang="pt-BR" sz="1800" dirty="0" smtClean="0">
                          <a:latin typeface="Arial" panose="020B0604020202020204" pitchFamily="34" charset="0"/>
                          <a:cs typeface="Arial" panose="020B0604020202020204" pitchFamily="34" charset="0"/>
                        </a:rPr>
                        <a:t>(21) 2254-1139</a:t>
                      </a: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1146621586"/>
                  </a:ext>
                </a:extLst>
              </a:tr>
              <a:tr h="386817">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www.oba.org.br</a:t>
                      </a:r>
                    </a:p>
                  </a:txBody>
                  <a:tcPr marL="89273" marR="89273" marT="44637" marB="44637">
                    <a:solidFill>
                      <a:schemeClr val="accent1">
                        <a:lumMod val="60000"/>
                        <a:lumOff val="40000"/>
                      </a:schemeClr>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t-BR" sz="1800" dirty="0" smtClean="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288160636"/>
                  </a:ext>
                </a:extLst>
              </a:tr>
            </a:tbl>
          </a:graphicData>
        </a:graphic>
      </p:graphicFrame>
      <p:grpSp>
        <p:nvGrpSpPr>
          <p:cNvPr id="2" name="Agrupar 1"/>
          <p:cNvGrpSpPr/>
          <p:nvPr/>
        </p:nvGrpSpPr>
        <p:grpSpPr>
          <a:xfrm>
            <a:off x="3892430" y="1221538"/>
            <a:ext cx="651692" cy="4341089"/>
            <a:chOff x="3960784" y="1167955"/>
            <a:chExt cx="667511" cy="4446461"/>
          </a:xfrm>
        </p:grpSpPr>
        <p:pic>
          <p:nvPicPr>
            <p:cNvPr id="7" name="Imagem 6"/>
            <p:cNvPicPr>
              <a:picLocks noChangeAspect="1"/>
            </p:cNvPicPr>
            <p:nvPr/>
          </p:nvPicPr>
          <p:blipFill>
            <a:blip r:embed="rId2"/>
            <a:stretch>
              <a:fillRect/>
            </a:stretch>
          </p:blipFill>
          <p:spPr>
            <a:xfrm>
              <a:off x="4009233" y="4171188"/>
              <a:ext cx="530717" cy="528828"/>
            </a:xfrm>
            <a:prstGeom prst="rect">
              <a:avLst/>
            </a:prstGeom>
          </p:spPr>
        </p:pic>
        <p:pic>
          <p:nvPicPr>
            <p:cNvPr id="8" name="Imagem 7"/>
            <p:cNvPicPr>
              <a:picLocks noChangeAspect="1"/>
            </p:cNvPicPr>
            <p:nvPr/>
          </p:nvPicPr>
          <p:blipFill>
            <a:blip r:embed="rId3"/>
            <a:stretch>
              <a:fillRect/>
            </a:stretch>
          </p:blipFill>
          <p:spPr>
            <a:xfrm>
              <a:off x="4041810" y="2391918"/>
              <a:ext cx="477018" cy="470154"/>
            </a:xfrm>
            <a:prstGeom prst="rect">
              <a:avLst/>
            </a:prstGeom>
          </p:spPr>
        </p:pic>
        <p:pic>
          <p:nvPicPr>
            <p:cNvPr id="9" name="Imagem 8"/>
            <p:cNvPicPr>
              <a:picLocks noChangeAspect="1"/>
            </p:cNvPicPr>
            <p:nvPr/>
          </p:nvPicPr>
          <p:blipFill>
            <a:blip r:embed="rId4"/>
            <a:stretch>
              <a:fillRect/>
            </a:stretch>
          </p:blipFill>
          <p:spPr>
            <a:xfrm>
              <a:off x="4035524" y="1773936"/>
              <a:ext cx="508521" cy="512064"/>
            </a:xfrm>
            <a:prstGeom prst="rect">
              <a:avLst/>
            </a:prstGeom>
          </p:spPr>
        </p:pic>
        <p:pic>
          <p:nvPicPr>
            <p:cNvPr id="10" name="Imagem 9"/>
            <p:cNvPicPr>
              <a:picLocks noChangeAspect="1"/>
            </p:cNvPicPr>
            <p:nvPr/>
          </p:nvPicPr>
          <p:blipFill>
            <a:blip r:embed="rId5"/>
            <a:stretch>
              <a:fillRect/>
            </a:stretch>
          </p:blipFill>
          <p:spPr>
            <a:xfrm>
              <a:off x="3988470" y="2969133"/>
              <a:ext cx="580515" cy="551307"/>
            </a:xfrm>
            <a:prstGeom prst="rect">
              <a:avLst/>
            </a:prstGeom>
          </p:spPr>
        </p:pic>
        <p:pic>
          <p:nvPicPr>
            <p:cNvPr id="11" name="Imagem 10"/>
            <p:cNvPicPr>
              <a:picLocks noChangeAspect="1"/>
            </p:cNvPicPr>
            <p:nvPr/>
          </p:nvPicPr>
          <p:blipFill>
            <a:blip r:embed="rId6"/>
            <a:stretch>
              <a:fillRect/>
            </a:stretch>
          </p:blipFill>
          <p:spPr>
            <a:xfrm>
              <a:off x="3997422" y="3632454"/>
              <a:ext cx="564933" cy="436626"/>
            </a:xfrm>
            <a:prstGeom prst="rect">
              <a:avLst/>
            </a:prstGeom>
          </p:spPr>
        </p:pic>
        <p:pic>
          <p:nvPicPr>
            <p:cNvPr id="1026" name="Picture 2" descr="Telefone, redondo, ícone - Baixar PNG/SVG Transparent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60784" y="4946905"/>
              <a:ext cx="667511" cy="667511"/>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m 23"/>
            <p:cNvPicPr>
              <a:picLocks noChangeAspect="1"/>
            </p:cNvPicPr>
            <p:nvPr/>
          </p:nvPicPr>
          <p:blipFill>
            <a:blip r:embed="rId8"/>
            <a:stretch>
              <a:fillRect/>
            </a:stretch>
          </p:blipFill>
          <p:spPr>
            <a:xfrm>
              <a:off x="4050954" y="1167955"/>
              <a:ext cx="470514" cy="468821"/>
            </a:xfrm>
            <a:prstGeom prst="rect">
              <a:avLst/>
            </a:prstGeom>
          </p:spPr>
        </p:pic>
      </p:grpSp>
      <p:pic>
        <p:nvPicPr>
          <p:cNvPr id="26" name="Imagem 2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6239" y="2164725"/>
            <a:ext cx="4022027" cy="2669263"/>
          </a:xfrm>
          <a:prstGeom prst="rect">
            <a:avLst/>
          </a:prstGeom>
        </p:spPr>
      </p:pic>
      <p:pic>
        <p:nvPicPr>
          <p:cNvPr id="27" name="Imagem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484485" y="2593994"/>
            <a:ext cx="2734749" cy="1746866"/>
          </a:xfrm>
          <a:prstGeom prst="rect">
            <a:avLst/>
          </a:prstGeom>
        </p:spPr>
      </p:pic>
    </p:spTree>
    <p:extLst>
      <p:ext uri="{BB962C8B-B14F-4D97-AF65-F5344CB8AC3E}">
        <p14:creationId xmlns:p14="http://schemas.microsoft.com/office/powerpoint/2010/main" val="1748101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anim calcmode="lin" valueType="num">
                                      <p:cBhvr>
                                        <p:cTn id="8" dur="2000" fill="hold"/>
                                        <p:tgtEl>
                                          <p:spTgt spid="26"/>
                                        </p:tgtEl>
                                        <p:attrNameLst>
                                          <p:attrName>ppt_w</p:attrName>
                                        </p:attrNameLst>
                                      </p:cBhvr>
                                      <p:tavLst>
                                        <p:tav tm="0" fmla="#ppt_w*sin(2.5*pi*$)">
                                          <p:val>
                                            <p:fltVal val="0"/>
                                          </p:val>
                                        </p:tav>
                                        <p:tav tm="100000">
                                          <p:val>
                                            <p:fltVal val="1"/>
                                          </p:val>
                                        </p:tav>
                                      </p:tavLst>
                                    </p:anim>
                                    <p:anim calcmode="lin" valueType="num">
                                      <p:cBhvr>
                                        <p:cTn id="9" dur="2000" fill="hold"/>
                                        <p:tgtEl>
                                          <p:spTgt spid="26"/>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2000"/>
                                        <p:tgtEl>
                                          <p:spTgt spid="27"/>
                                        </p:tgtEl>
                                      </p:cBhvr>
                                    </p:animEffect>
                                    <p:anim calcmode="lin" valueType="num">
                                      <p:cBhvr>
                                        <p:cTn id="13" dur="2000" fill="hold"/>
                                        <p:tgtEl>
                                          <p:spTgt spid="27"/>
                                        </p:tgtEl>
                                        <p:attrNameLst>
                                          <p:attrName>ppt_w</p:attrName>
                                        </p:attrNameLst>
                                      </p:cBhvr>
                                      <p:tavLst>
                                        <p:tav tm="0" fmla="#ppt_w*sin(2.5*pi*$)">
                                          <p:val>
                                            <p:fltVal val="0"/>
                                          </p:val>
                                        </p:tav>
                                        <p:tav tm="100000">
                                          <p:val>
                                            <p:fltVal val="1"/>
                                          </p:val>
                                        </p:tav>
                                      </p:tavLst>
                                    </p:anim>
                                    <p:anim calcmode="lin" valueType="num">
                                      <p:cBhvr>
                                        <p:cTn id="14" dur="2000" fill="hold"/>
                                        <p:tgtEl>
                                          <p:spTgt spid="27"/>
                                        </p:tgtEl>
                                        <p:attrNameLst>
                                          <p:attrName>ppt_h</p:attrName>
                                        </p:attrNameLst>
                                      </p:cBhvr>
                                      <p:tavLst>
                                        <p:tav tm="0">
                                          <p:val>
                                            <p:strVal val="#ppt_h"/>
                                          </p:val>
                                        </p:tav>
                                        <p:tav tm="100000">
                                          <p:val>
                                            <p:strVal val="#ppt_h"/>
                                          </p:val>
                                        </p:tav>
                                      </p:tavLst>
                                    </p:anim>
                                  </p:childTnLst>
                                </p:cTn>
                              </p:par>
                              <p:par>
                                <p:cTn id="15" presetID="16" presetClass="entr" presetSubtype="21"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arn(inVertical)">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TotalTime>
  <Words>784</Words>
  <Application>Microsoft Office PowerPoint</Application>
  <PresentationFormat>Personalizar</PresentationFormat>
  <Paragraphs>88</Paragraphs>
  <Slides>12</Slides>
  <Notes>0</Notes>
  <HiddenSlides>0</HiddenSlides>
  <MMClips>0</MMClips>
  <ScaleCrop>false</ScaleCrop>
  <HeadingPairs>
    <vt:vector size="8" baseType="variant">
      <vt:variant>
        <vt:lpstr>Fontes usadas</vt:lpstr>
      </vt:variant>
      <vt:variant>
        <vt:i4>3</vt:i4>
      </vt:variant>
      <vt:variant>
        <vt:lpstr>Tema</vt:lpstr>
      </vt:variant>
      <vt:variant>
        <vt:i4>1</vt:i4>
      </vt:variant>
      <vt:variant>
        <vt:lpstr>Servidores OLE inseridos</vt:lpstr>
      </vt:variant>
      <vt:variant>
        <vt:i4>1</vt:i4>
      </vt:variant>
      <vt:variant>
        <vt:lpstr>Títulos de slides</vt:lpstr>
      </vt:variant>
      <vt:variant>
        <vt:i4>12</vt:i4>
      </vt:variant>
    </vt:vector>
  </HeadingPairs>
  <TitlesOfParts>
    <vt:vector size="17" baseType="lpstr">
      <vt:lpstr>Arial</vt:lpstr>
      <vt:lpstr>Calibri</vt:lpstr>
      <vt:lpstr>Times New Roman</vt:lpstr>
      <vt:lpstr>Tema do Office</vt:lpstr>
      <vt:lpstr>CorelDRAW.Graphic.13</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GABARITO COMENTADO  DA PROVA  OBA 2008 - NÍVEL 1</dc:title>
  <dc:creator>OBA</dc:creator>
  <cp:lastModifiedBy>DVM Informatica</cp:lastModifiedBy>
  <cp:revision>17</cp:revision>
  <dcterms:created xsi:type="dcterms:W3CDTF">2020-08-24T16:34:50Z</dcterms:created>
  <dcterms:modified xsi:type="dcterms:W3CDTF">2020-08-31T21:12:21Z</dcterms:modified>
</cp:coreProperties>
</file>