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0" r:id="rId13"/>
  </p:sldIdLst>
  <p:sldSz cx="11903075" cy="6859588"/>
  <p:notesSz cx="6858000" cy="9144000"/>
  <p:defaultTextStyle>
    <a:defPPr>
      <a:defRPr lang="pt-BR"/>
    </a:defPPr>
    <a:lvl1pPr marL="0" algn="l" defTabSz="112882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64413" algn="l" defTabSz="112882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28827" algn="l" defTabSz="112882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93240" algn="l" defTabSz="112882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57654" algn="l" defTabSz="112882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822067" algn="l" defTabSz="112882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86480" algn="l" defTabSz="112882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950894" algn="l" defTabSz="112882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515307" algn="l" defTabSz="112882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7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4BD"/>
    <a:srgbClr val="C3D69B"/>
    <a:srgbClr val="F9F9EE"/>
    <a:srgbClr val="DBD6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9" autoAdjust="0"/>
    <p:restoredTop sz="97513" autoAdjust="0"/>
  </p:normalViewPr>
  <p:slideViewPr>
    <p:cSldViewPr>
      <p:cViewPr varScale="1">
        <p:scale>
          <a:sx n="69" d="100"/>
          <a:sy n="69" d="100"/>
        </p:scale>
        <p:origin x="163" y="336"/>
      </p:cViewPr>
      <p:guideLst>
        <p:guide orient="horz" pos="2161"/>
        <p:guide pos="37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2" y="2130927"/>
            <a:ext cx="10117613" cy="147036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3" y="3887100"/>
            <a:ext cx="833215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64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88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93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7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22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8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508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153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8792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5713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3" y="4407927"/>
            <a:ext cx="10117613" cy="1362390"/>
          </a:xfrm>
        </p:spPr>
        <p:txBody>
          <a:bodyPr anchor="t"/>
          <a:lstStyle>
            <a:lvl1pPr algn="l">
              <a:defRPr sz="49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3" y="2907387"/>
            <a:ext cx="10117613" cy="1500534"/>
          </a:xfrm>
        </p:spPr>
        <p:txBody>
          <a:bodyPr anchor="b"/>
          <a:lstStyle>
            <a:lvl1pPr marL="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1pPr>
            <a:lvl2pPr marL="56441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12882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3pPr>
            <a:lvl4pPr marL="16932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2576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82206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38648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95089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515307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621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5" y="1600577"/>
            <a:ext cx="5257191" cy="452701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1" y="1600577"/>
            <a:ext cx="5257191" cy="452701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3340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469"/>
            <a:ext cx="5259258" cy="639911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64413" indent="0">
              <a:buNone/>
              <a:defRPr sz="2500" b="1"/>
            </a:lvl2pPr>
            <a:lvl3pPr marL="1128827" indent="0">
              <a:buNone/>
              <a:defRPr sz="2200" b="1"/>
            </a:lvl3pPr>
            <a:lvl4pPr marL="1693240" indent="0">
              <a:buNone/>
              <a:defRPr sz="2000" b="1"/>
            </a:lvl4pPr>
            <a:lvl5pPr marL="2257654" indent="0">
              <a:buNone/>
              <a:defRPr sz="2000" b="1"/>
            </a:lvl5pPr>
            <a:lvl6pPr marL="2822067" indent="0">
              <a:buNone/>
              <a:defRPr sz="2000" b="1"/>
            </a:lvl6pPr>
            <a:lvl7pPr marL="3386480" indent="0">
              <a:buNone/>
              <a:defRPr sz="2000" b="1"/>
            </a:lvl7pPr>
            <a:lvl8pPr marL="3950894" indent="0">
              <a:buNone/>
              <a:defRPr sz="2000" b="1"/>
            </a:lvl8pPr>
            <a:lvl9pPr marL="4515307" indent="0">
              <a:buNone/>
              <a:defRPr sz="20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5379"/>
            <a:ext cx="5259258" cy="395220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600" y="1535469"/>
            <a:ext cx="5261325" cy="639911"/>
          </a:xfrm>
        </p:spPr>
        <p:txBody>
          <a:bodyPr anchor="b"/>
          <a:lstStyle>
            <a:lvl1pPr marL="0" indent="0">
              <a:buNone/>
              <a:defRPr sz="3000" b="1"/>
            </a:lvl1pPr>
            <a:lvl2pPr marL="564413" indent="0">
              <a:buNone/>
              <a:defRPr sz="2500" b="1"/>
            </a:lvl2pPr>
            <a:lvl3pPr marL="1128827" indent="0">
              <a:buNone/>
              <a:defRPr sz="2200" b="1"/>
            </a:lvl3pPr>
            <a:lvl4pPr marL="1693240" indent="0">
              <a:buNone/>
              <a:defRPr sz="2000" b="1"/>
            </a:lvl4pPr>
            <a:lvl5pPr marL="2257654" indent="0">
              <a:buNone/>
              <a:defRPr sz="2000" b="1"/>
            </a:lvl5pPr>
            <a:lvl6pPr marL="2822067" indent="0">
              <a:buNone/>
              <a:defRPr sz="2000" b="1"/>
            </a:lvl6pPr>
            <a:lvl7pPr marL="3386480" indent="0">
              <a:buNone/>
              <a:defRPr sz="2000" b="1"/>
            </a:lvl7pPr>
            <a:lvl8pPr marL="3950894" indent="0">
              <a:buNone/>
              <a:defRPr sz="2000" b="1"/>
            </a:lvl8pPr>
            <a:lvl9pPr marL="4515307" indent="0">
              <a:buNone/>
              <a:defRPr sz="20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600" y="2175379"/>
            <a:ext cx="5261325" cy="395220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8798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884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>
          <a:xfrm>
            <a:off x="595155" y="6376952"/>
            <a:ext cx="2777385" cy="365210"/>
          </a:xfrm>
        </p:spPr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011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60" y="273113"/>
            <a:ext cx="3916029" cy="1162320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121"/>
            <a:ext cx="6654150" cy="5854468"/>
          </a:xfrm>
        </p:spPr>
        <p:txBody>
          <a:bodyPr/>
          <a:lstStyle>
            <a:lvl1pPr>
              <a:defRPr sz="4000"/>
            </a:lvl1pPr>
            <a:lvl2pPr>
              <a:defRPr sz="3500"/>
            </a:lvl2pPr>
            <a:lvl3pPr>
              <a:defRPr sz="30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60" y="1435437"/>
            <a:ext cx="3916029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64413" indent="0">
              <a:buNone/>
              <a:defRPr sz="1500"/>
            </a:lvl2pPr>
            <a:lvl3pPr marL="1128827" indent="0">
              <a:buNone/>
              <a:defRPr sz="1200"/>
            </a:lvl3pPr>
            <a:lvl4pPr marL="1693240" indent="0">
              <a:buNone/>
              <a:defRPr sz="1100"/>
            </a:lvl4pPr>
            <a:lvl5pPr marL="2257654" indent="0">
              <a:buNone/>
              <a:defRPr sz="1100"/>
            </a:lvl5pPr>
            <a:lvl6pPr marL="2822067" indent="0">
              <a:buNone/>
              <a:defRPr sz="1100"/>
            </a:lvl6pPr>
            <a:lvl7pPr marL="3386480" indent="0">
              <a:buNone/>
              <a:defRPr sz="1100"/>
            </a:lvl7pPr>
            <a:lvl8pPr marL="3950894" indent="0">
              <a:buNone/>
              <a:defRPr sz="1100"/>
            </a:lvl8pPr>
            <a:lvl9pPr marL="4515307" indent="0">
              <a:buNone/>
              <a:defRPr sz="11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317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90" y="4801712"/>
            <a:ext cx="7141845" cy="566870"/>
          </a:xfrm>
        </p:spPr>
        <p:txBody>
          <a:bodyPr anchor="b"/>
          <a:lstStyle>
            <a:lvl1pPr algn="l">
              <a:defRPr sz="25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90" y="612917"/>
            <a:ext cx="7141845" cy="4115753"/>
          </a:xfrm>
        </p:spPr>
        <p:txBody>
          <a:bodyPr/>
          <a:lstStyle>
            <a:lvl1pPr marL="0" indent="0">
              <a:buNone/>
              <a:defRPr sz="4000"/>
            </a:lvl1pPr>
            <a:lvl2pPr marL="564413" indent="0">
              <a:buNone/>
              <a:defRPr sz="3500"/>
            </a:lvl2pPr>
            <a:lvl3pPr marL="1128827" indent="0">
              <a:buNone/>
              <a:defRPr sz="3000"/>
            </a:lvl3pPr>
            <a:lvl4pPr marL="1693240" indent="0">
              <a:buNone/>
              <a:defRPr sz="2500"/>
            </a:lvl4pPr>
            <a:lvl5pPr marL="2257654" indent="0">
              <a:buNone/>
              <a:defRPr sz="2500"/>
            </a:lvl5pPr>
            <a:lvl6pPr marL="2822067" indent="0">
              <a:buNone/>
              <a:defRPr sz="2500"/>
            </a:lvl6pPr>
            <a:lvl7pPr marL="3386480" indent="0">
              <a:buNone/>
              <a:defRPr sz="2500"/>
            </a:lvl7pPr>
            <a:lvl8pPr marL="3950894" indent="0">
              <a:buNone/>
              <a:defRPr sz="2500"/>
            </a:lvl8pPr>
            <a:lvl9pPr marL="4515307" indent="0">
              <a:buNone/>
              <a:defRPr sz="2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90" y="5368581"/>
            <a:ext cx="7141845" cy="805049"/>
          </a:xfrm>
        </p:spPr>
        <p:txBody>
          <a:bodyPr/>
          <a:lstStyle>
            <a:lvl1pPr marL="0" indent="0">
              <a:buNone/>
              <a:defRPr sz="1700"/>
            </a:lvl1pPr>
            <a:lvl2pPr marL="564413" indent="0">
              <a:buNone/>
              <a:defRPr sz="1500"/>
            </a:lvl2pPr>
            <a:lvl3pPr marL="1128827" indent="0">
              <a:buNone/>
              <a:defRPr sz="1200"/>
            </a:lvl3pPr>
            <a:lvl4pPr marL="1693240" indent="0">
              <a:buNone/>
              <a:defRPr sz="1100"/>
            </a:lvl4pPr>
            <a:lvl5pPr marL="2257654" indent="0">
              <a:buNone/>
              <a:defRPr sz="1100"/>
            </a:lvl5pPr>
            <a:lvl6pPr marL="2822067" indent="0">
              <a:buNone/>
              <a:defRPr sz="1100"/>
            </a:lvl6pPr>
            <a:lvl7pPr marL="3386480" indent="0">
              <a:buNone/>
              <a:defRPr sz="1100"/>
            </a:lvl7pPr>
            <a:lvl8pPr marL="3950894" indent="0">
              <a:buNone/>
              <a:defRPr sz="1100"/>
            </a:lvl8pPr>
            <a:lvl9pPr marL="4515307" indent="0">
              <a:buNone/>
              <a:defRPr sz="11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7282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8989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708"/>
            <a:ext cx="2678192" cy="585288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60" y="274708"/>
            <a:ext cx="7836190" cy="5852880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4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3D69B"/>
            </a:gs>
            <a:gs pos="50000">
              <a:srgbClr val="F9F9EE"/>
            </a:gs>
            <a:gs pos="100000">
              <a:srgbClr val="D7E4BD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7" y="274702"/>
            <a:ext cx="10712767" cy="1143265"/>
          </a:xfrm>
          <a:prstGeom prst="rect">
            <a:avLst/>
          </a:prstGeom>
        </p:spPr>
        <p:txBody>
          <a:bodyPr vert="horz" lIns="112883" tIns="56441" rIns="112883" bIns="56441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7" y="1600577"/>
            <a:ext cx="10712767" cy="4527011"/>
          </a:xfrm>
          <a:prstGeom prst="rect">
            <a:avLst/>
          </a:prstGeom>
        </p:spPr>
        <p:txBody>
          <a:bodyPr vert="horz" lIns="112883" tIns="56441" rIns="112883" bIns="56441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5" y="6357828"/>
            <a:ext cx="2777385" cy="365210"/>
          </a:xfrm>
          <a:prstGeom prst="rect">
            <a:avLst/>
          </a:prstGeom>
        </p:spPr>
        <p:txBody>
          <a:bodyPr vert="horz" lIns="112883" tIns="56441" rIns="112883" bIns="56441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2A274-9B41-45D4-B789-061C4DE3C7D7}" type="datetimeFigureOut">
              <a:rPr lang="pt-BR" smtClean="0"/>
              <a:t>27/07/2020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9" y="6357828"/>
            <a:ext cx="3769307" cy="365210"/>
          </a:xfrm>
          <a:prstGeom prst="rect">
            <a:avLst/>
          </a:prstGeom>
        </p:spPr>
        <p:txBody>
          <a:bodyPr vert="horz" lIns="112883" tIns="56441" rIns="112883" bIns="56441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40" y="6357828"/>
            <a:ext cx="2777385" cy="365210"/>
          </a:xfrm>
          <a:prstGeom prst="rect">
            <a:avLst/>
          </a:prstGeom>
        </p:spPr>
        <p:txBody>
          <a:bodyPr vert="horz" lIns="112883" tIns="56441" rIns="112883" bIns="56441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34C9B-E729-4B61-8F60-40F098A0A88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2" descr="C:\Users\OBA\Downloads\LOGOTIPO_OBA_png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010" y="5884579"/>
            <a:ext cx="1872208" cy="114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OBA\Downloads\mobfog logo.png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046" y="6044661"/>
            <a:ext cx="1202047" cy="76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913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28827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3310" indent="-423310" algn="l" defTabSz="1128827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917172" indent="-352758" algn="l" defTabSz="1128827" rtl="0" eaLnBrk="1" latinLnBrk="0" hangingPunct="1">
        <a:spcBef>
          <a:spcPct val="20000"/>
        </a:spcBef>
        <a:buFont typeface="Arial" pitchFamily="34" charset="0"/>
        <a:buChar char="–"/>
        <a:defRPr sz="3500" kern="1200">
          <a:solidFill>
            <a:schemeClr val="tx1"/>
          </a:solidFill>
          <a:latin typeface="+mn-lt"/>
          <a:ea typeface="+mn-ea"/>
          <a:cs typeface="+mn-cs"/>
        </a:defRPr>
      </a:lvl2pPr>
      <a:lvl3pPr marL="1411034" indent="-282207" algn="l" defTabSz="1128827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975447" indent="-282207" algn="l" defTabSz="1128827" rtl="0" eaLnBrk="1" latinLnBrk="0" hangingPunct="1">
        <a:spcBef>
          <a:spcPct val="20000"/>
        </a:spcBef>
        <a:buFont typeface="Arial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9860" indent="-282207" algn="l" defTabSz="1128827" rtl="0" eaLnBrk="1" latinLnBrk="0" hangingPunct="1">
        <a:spcBef>
          <a:spcPct val="20000"/>
        </a:spcBef>
        <a:buFont typeface="Arial" pitchFamily="34" charset="0"/>
        <a:buChar char="»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04274" indent="-282207" algn="l" defTabSz="11288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668687" indent="-282207" algn="l" defTabSz="11288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233101" indent="-282207" algn="l" defTabSz="11288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797514" indent="-282207" algn="l" defTabSz="11288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12882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64413" algn="l" defTabSz="112882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28827" algn="l" defTabSz="112882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93240" algn="l" defTabSz="112882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57654" algn="l" defTabSz="112882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22067" algn="l" defTabSz="112882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86480" algn="l" defTabSz="112882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950894" algn="l" defTabSz="112882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515307" algn="l" defTabSz="1128827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3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Word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2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5708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4175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2014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NÍVEL 1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994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25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549474"/>
            <a:ext cx="6748949" cy="1077197"/>
          </a:xfrm>
          <a:prstGeom prst="rect">
            <a:avLst/>
          </a:prstGeom>
        </p:spPr>
        <p:txBody>
          <a:bodyPr wrap="square" lIns="112883" tIns="56441" rIns="112883" bIns="5644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1) (1 ponto</a:t>
            </a:r>
            <a:r>
              <a:rPr lang="pt-BR" dirty="0"/>
              <a:t>) Pinte de qualquer cor, ou faça um X sobre o único astro que só pode ser visto durante o dia.</a:t>
            </a: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418351"/>
              </p:ext>
            </p:extLst>
          </p:nvPr>
        </p:nvGraphicFramePr>
        <p:xfrm>
          <a:off x="0" y="2637706"/>
          <a:ext cx="11207107" cy="23798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Documento" r:id="rId3" imgW="6979872" imgH="1621141" progId="Word.Document.12">
                  <p:embed/>
                </p:oleObj>
              </mc:Choice>
              <mc:Fallback>
                <p:oleObj name="Documento" r:id="rId3" imgW="6979872" imgH="162114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2637706"/>
                        <a:ext cx="11207107" cy="23798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upo 12"/>
          <p:cNvGrpSpPr/>
          <p:nvPr/>
        </p:nvGrpSpPr>
        <p:grpSpPr>
          <a:xfrm>
            <a:off x="3359249" y="3115853"/>
            <a:ext cx="1206840" cy="1034021"/>
            <a:chOff x="0" y="0"/>
            <a:chExt cx="927100" cy="939800"/>
          </a:xfrm>
        </p:grpSpPr>
        <p:cxnSp>
          <p:nvCxnSpPr>
            <p:cNvPr id="14" name="Conector reto 13"/>
            <p:cNvCxnSpPr/>
            <p:nvPr/>
          </p:nvCxnSpPr>
          <p:spPr>
            <a:xfrm>
              <a:off x="0" y="12700"/>
              <a:ext cx="920750" cy="9271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reto 14"/>
            <p:cNvCxnSpPr/>
            <p:nvPr/>
          </p:nvCxnSpPr>
          <p:spPr>
            <a:xfrm rot="5400000">
              <a:off x="3175" y="-3175"/>
              <a:ext cx="920750" cy="9271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tângulo 7"/>
          <p:cNvSpPr/>
          <p:nvPr/>
        </p:nvSpPr>
        <p:spPr>
          <a:xfrm>
            <a:off x="709025" y="5086369"/>
            <a:ext cx="11435200" cy="344817"/>
          </a:xfrm>
          <a:prstGeom prst="rect">
            <a:avLst/>
          </a:prstGeom>
        </p:spPr>
        <p:txBody>
          <a:bodyPr wrap="square" lIns="112883" tIns="56441" rIns="112883" bIns="56441">
            <a:spAutoFit/>
          </a:bodyPr>
          <a:lstStyle/>
          <a:p>
            <a:r>
              <a:rPr lang="pt-BR" sz="1500" dirty="0">
                <a:solidFill>
                  <a:srgbClr val="FF0000"/>
                </a:solidFill>
              </a:rPr>
              <a:t>Obs. Aceitamos qualquer sinal, X, Y, pintura, círculo </a:t>
            </a:r>
            <a:r>
              <a:rPr lang="pt-BR" sz="1500" dirty="0" err="1">
                <a:solidFill>
                  <a:srgbClr val="FF0000"/>
                </a:solidFill>
              </a:rPr>
              <a:t>etc</a:t>
            </a:r>
            <a:r>
              <a:rPr lang="pt-BR" sz="1500" dirty="0">
                <a:solidFill>
                  <a:srgbClr val="FF0000"/>
                </a:solidFill>
              </a:rPr>
              <a:t>, desde que tenha sido feito sobre o SOL, pois só este  pode ser visto de dia.</a:t>
            </a:r>
          </a:p>
        </p:txBody>
      </p:sp>
    </p:spTree>
    <p:extLst>
      <p:ext uri="{BB962C8B-B14F-4D97-AF65-F5344CB8AC3E}">
        <p14:creationId xmlns:p14="http://schemas.microsoft.com/office/powerpoint/2010/main" val="2496867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3450"/>
            <a:ext cx="7704856" cy="1637478"/>
          </a:xfrm>
          <a:prstGeom prst="rect">
            <a:avLst/>
          </a:prstGeom>
        </p:spPr>
        <p:txBody>
          <a:bodyPr wrap="square" lIns="112883" tIns="56441" rIns="112883" bIns="5644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2) (1 ponto)</a:t>
            </a:r>
            <a:r>
              <a:rPr lang="pt-BR" dirty="0"/>
              <a:t> </a:t>
            </a:r>
            <a:r>
              <a:rPr lang="pt-BR" b="1" dirty="0"/>
              <a:t>(0,20 cada acerto)  </a:t>
            </a:r>
            <a:r>
              <a:rPr lang="pt-BR" dirty="0"/>
              <a:t>Escreva ESPAÇO ou TERRA debaixo de cada desenho se ele pertencer ao ESPAÇO ou à TERRA. Espaço é tudo que está além da atmosfera.</a:t>
            </a:r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299406"/>
              </p:ext>
            </p:extLst>
          </p:nvPr>
        </p:nvGraphicFramePr>
        <p:xfrm>
          <a:off x="550937" y="2709714"/>
          <a:ext cx="10811813" cy="27079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Documento" r:id="rId3" imgW="6979872" imgH="1993975" progId="Word.Document.12">
                  <p:embed/>
                </p:oleObj>
              </mc:Choice>
              <mc:Fallback>
                <p:oleObj name="Documento" r:id="rId3" imgW="6979872" imgH="19939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0937" y="2709714"/>
                        <a:ext cx="10811813" cy="27079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tângulo 1"/>
          <p:cNvSpPr/>
          <p:nvPr/>
        </p:nvSpPr>
        <p:spPr>
          <a:xfrm>
            <a:off x="1616260" y="4727099"/>
            <a:ext cx="9509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TERRA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393945" y="4727099"/>
            <a:ext cx="9509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TERRA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9110653" y="4737054"/>
            <a:ext cx="95090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TERRA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3431257" y="4727099"/>
            <a:ext cx="109029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ESPAÇO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112901" y="4718349"/>
            <a:ext cx="109029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ESPAÇO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6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34913" y="189434"/>
            <a:ext cx="5400600" cy="4361301"/>
          </a:xfrm>
          <a:prstGeom prst="rect">
            <a:avLst/>
          </a:prstGeom>
        </p:spPr>
        <p:txBody>
          <a:bodyPr wrap="square" lIns="112883" tIns="56441" rIns="112883" bIns="56441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sz="2000" b="1" dirty="0"/>
              <a:t>Questão 3) (1 ponto) (0,25 cada acerto</a:t>
            </a:r>
            <a:r>
              <a:rPr lang="pt-BR" sz="2000" b="1" dirty="0" smtClean="0"/>
              <a:t>)</a:t>
            </a:r>
          </a:p>
          <a:p>
            <a:pPr algn="just" hangingPunct="0">
              <a:lnSpc>
                <a:spcPct val="150000"/>
              </a:lnSpc>
            </a:pPr>
            <a:endParaRPr lang="pt-BR" sz="2000" b="1" dirty="0" smtClean="0"/>
          </a:p>
          <a:p>
            <a:pPr algn="just" hangingPunct="0">
              <a:lnSpc>
                <a:spcPct val="150000"/>
              </a:lnSpc>
            </a:pPr>
            <a:r>
              <a:rPr lang="pt-BR" sz="2000" dirty="0" smtClean="0"/>
              <a:t>Júpiter </a:t>
            </a:r>
            <a:r>
              <a:rPr lang="pt-BR" sz="2000" dirty="0"/>
              <a:t>tem 11 vezes o diâmetro da Terra.  </a:t>
            </a:r>
            <a:endParaRPr lang="pt-BR" sz="2000" dirty="0" smtClean="0"/>
          </a:p>
          <a:p>
            <a:pPr algn="just" hangingPunct="0">
              <a:lnSpc>
                <a:spcPct val="150000"/>
              </a:lnSpc>
            </a:pPr>
            <a:endParaRPr lang="pt-BR" sz="800" dirty="0"/>
          </a:p>
          <a:p>
            <a:pPr algn="just" hangingPunct="0">
              <a:lnSpc>
                <a:spcPct val="150000"/>
              </a:lnSpc>
            </a:pPr>
            <a:r>
              <a:rPr lang="pt-BR" sz="2000" dirty="0"/>
              <a:t>Vênus é do mesmo tamanho da </a:t>
            </a:r>
            <a:r>
              <a:rPr lang="pt-BR" sz="2000" dirty="0" smtClean="0"/>
              <a:t>Terra.</a:t>
            </a:r>
          </a:p>
          <a:p>
            <a:pPr algn="just" hangingPunct="0">
              <a:lnSpc>
                <a:spcPct val="150000"/>
              </a:lnSpc>
            </a:pPr>
            <a:endParaRPr lang="pt-BR" sz="800" dirty="0" smtClean="0"/>
          </a:p>
          <a:p>
            <a:pPr algn="just" hangingPunct="0">
              <a:lnSpc>
                <a:spcPct val="150000"/>
              </a:lnSpc>
            </a:pPr>
            <a:r>
              <a:rPr lang="pt-BR" sz="2000" dirty="0" smtClean="0"/>
              <a:t>Marte </a:t>
            </a:r>
            <a:r>
              <a:rPr lang="pt-BR" sz="2000" dirty="0"/>
              <a:t>tem metade do diâmetro da </a:t>
            </a:r>
            <a:r>
              <a:rPr lang="pt-BR" sz="2000" dirty="0" smtClean="0"/>
              <a:t>Terra.</a:t>
            </a:r>
          </a:p>
          <a:p>
            <a:pPr algn="just" hangingPunct="0">
              <a:lnSpc>
                <a:spcPct val="150000"/>
              </a:lnSpc>
            </a:pPr>
            <a:endParaRPr lang="pt-BR" sz="800" dirty="0" smtClean="0"/>
          </a:p>
          <a:p>
            <a:pPr algn="just" hangingPunct="0">
              <a:lnSpc>
                <a:spcPct val="150000"/>
              </a:lnSpc>
            </a:pPr>
            <a:r>
              <a:rPr lang="pt-BR" sz="2000" dirty="0" smtClean="0"/>
              <a:t>Com </a:t>
            </a:r>
            <a:r>
              <a:rPr lang="pt-BR" sz="2000" dirty="0"/>
              <a:t>estas informações escreva o nome </a:t>
            </a:r>
            <a:r>
              <a:rPr lang="pt-BR" sz="2000" dirty="0" smtClean="0"/>
              <a:t>dos planetas </a:t>
            </a:r>
            <a:r>
              <a:rPr lang="pt-BR" sz="2000" dirty="0"/>
              <a:t>Júpiter, Terra, Vênus e Marte nas </a:t>
            </a:r>
            <a:r>
              <a:rPr lang="pt-BR" sz="2000" dirty="0" smtClean="0"/>
              <a:t>linhas pontilhadas</a:t>
            </a:r>
            <a:r>
              <a:rPr lang="pt-BR" sz="2000" dirty="0"/>
              <a:t>.</a:t>
            </a:r>
          </a:p>
        </p:txBody>
      </p:sp>
      <p:sp>
        <p:nvSpPr>
          <p:cNvPr id="5" name="Elipse 4"/>
          <p:cNvSpPr>
            <a:spLocks noChangeAspect="1"/>
          </p:cNvSpPr>
          <p:nvPr/>
        </p:nvSpPr>
        <p:spPr>
          <a:xfrm>
            <a:off x="6023545" y="2637524"/>
            <a:ext cx="3017510" cy="3025035"/>
          </a:xfrm>
          <a:prstGeom prst="ellipse">
            <a:avLst/>
          </a:prstGeom>
          <a:noFill/>
          <a:ln w="2222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8" name="Elipse 7"/>
          <p:cNvSpPr>
            <a:spLocks noChangeAspect="1"/>
          </p:cNvSpPr>
          <p:nvPr/>
        </p:nvSpPr>
        <p:spPr>
          <a:xfrm>
            <a:off x="9767961" y="4005858"/>
            <a:ext cx="169360" cy="180840"/>
          </a:xfrm>
          <a:prstGeom prst="ellipse">
            <a:avLst/>
          </a:prstGeom>
          <a:noFill/>
          <a:ln w="1587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9" name="Caixa de Texto 2"/>
          <p:cNvSpPr txBox="1">
            <a:spLocks noChangeArrowheads="1"/>
          </p:cNvSpPr>
          <p:nvPr/>
        </p:nvSpPr>
        <p:spPr bwMode="auto">
          <a:xfrm>
            <a:off x="6736132" y="4042526"/>
            <a:ext cx="1895021" cy="35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 hangingPunct="0"/>
            <a:r>
              <a:rPr lang="pt-BR" sz="1700" b="1" dirty="0">
                <a:solidFill>
                  <a:srgbClr val="FF0000"/>
                </a:solidFill>
                <a:latin typeface="Arial"/>
                <a:ea typeface="Times New Roman"/>
              </a:rPr>
              <a:t>JÚPITER</a:t>
            </a:r>
            <a:endParaRPr lang="pt-BR" sz="1500" dirty="0">
              <a:latin typeface="Times New Roman"/>
              <a:ea typeface="Times New Roman"/>
            </a:endParaRPr>
          </a:p>
        </p:txBody>
      </p:sp>
      <p:sp>
        <p:nvSpPr>
          <p:cNvPr id="10" name="Caixa de Texto 2"/>
          <p:cNvSpPr txBox="1">
            <a:spLocks noChangeArrowheads="1"/>
          </p:cNvSpPr>
          <p:nvPr/>
        </p:nvSpPr>
        <p:spPr bwMode="auto">
          <a:xfrm>
            <a:off x="9937806" y="3069754"/>
            <a:ext cx="982284" cy="338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pt-BR" sz="1600" b="1" dirty="0">
                <a:solidFill>
                  <a:srgbClr val="FF0000"/>
                </a:solidFill>
                <a:latin typeface="Arial"/>
                <a:ea typeface="Times New Roman"/>
              </a:rPr>
              <a:t>TERRA</a:t>
            </a:r>
            <a:endParaRPr lang="pt-BR" sz="1500" dirty="0">
              <a:latin typeface="Times New Roman"/>
              <a:ea typeface="Times New Roman"/>
            </a:endParaRPr>
          </a:p>
        </p:txBody>
      </p:sp>
      <p:sp>
        <p:nvSpPr>
          <p:cNvPr id="11" name="Caixa de Texto 2"/>
          <p:cNvSpPr txBox="1">
            <a:spLocks noChangeArrowheads="1"/>
          </p:cNvSpPr>
          <p:nvPr/>
        </p:nvSpPr>
        <p:spPr bwMode="auto">
          <a:xfrm>
            <a:off x="9865797" y="4013214"/>
            <a:ext cx="1001696" cy="338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hangingPunct="0"/>
            <a:r>
              <a:rPr lang="pt-BR" sz="1600" b="1" dirty="0">
                <a:solidFill>
                  <a:srgbClr val="FF0000"/>
                </a:solidFill>
                <a:latin typeface="Arial"/>
                <a:ea typeface="Times New Roman"/>
              </a:rPr>
              <a:t>MARTE</a:t>
            </a:r>
            <a:endParaRPr lang="pt-BR" sz="1500" dirty="0">
              <a:latin typeface="Times New Roman"/>
              <a:ea typeface="Times New Roman"/>
            </a:endParaRPr>
          </a:p>
        </p:txBody>
      </p:sp>
      <p:sp>
        <p:nvSpPr>
          <p:cNvPr id="12" name="Caixa de Texto 2"/>
          <p:cNvSpPr txBox="1">
            <a:spLocks noChangeArrowheads="1"/>
          </p:cNvSpPr>
          <p:nvPr/>
        </p:nvSpPr>
        <p:spPr bwMode="auto">
          <a:xfrm>
            <a:off x="9941662" y="4805302"/>
            <a:ext cx="943363" cy="33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hangingPunct="0"/>
            <a:r>
              <a:rPr lang="pt-BR" sz="1600" b="1" dirty="0">
                <a:solidFill>
                  <a:srgbClr val="FF0000"/>
                </a:solidFill>
                <a:latin typeface="Arial"/>
                <a:ea typeface="Times New Roman"/>
              </a:rPr>
              <a:t>VÊNUS</a:t>
            </a:r>
            <a:endParaRPr lang="pt-BR" sz="1500" dirty="0">
              <a:latin typeface="Times New Roman"/>
              <a:ea typeface="Times New Roman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34913" y="4725938"/>
            <a:ext cx="5400600" cy="729537"/>
          </a:xfrm>
          <a:prstGeom prst="rect">
            <a:avLst/>
          </a:prstGeom>
        </p:spPr>
        <p:txBody>
          <a:bodyPr wrap="square" lIns="112883" tIns="56441" rIns="112883" bIns="56441">
            <a:spAutoFit/>
          </a:bodyPr>
          <a:lstStyle/>
          <a:p>
            <a:pPr algn="just"/>
            <a:r>
              <a:rPr lang="pt-BR" sz="2000" dirty="0"/>
              <a:t>A professora explicará o que é diâmetro se for preciso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3071217" y="6094090"/>
            <a:ext cx="6840760" cy="344817"/>
          </a:xfrm>
          <a:prstGeom prst="rect">
            <a:avLst/>
          </a:prstGeom>
        </p:spPr>
        <p:txBody>
          <a:bodyPr wrap="square" lIns="112883" tIns="56441" rIns="112883" bIns="56441">
            <a:spAutoFit/>
          </a:bodyPr>
          <a:lstStyle/>
          <a:p>
            <a:pPr algn="just"/>
            <a:r>
              <a:rPr lang="pt-BR" sz="1500" dirty="0">
                <a:solidFill>
                  <a:srgbClr val="FF0000"/>
                </a:solidFill>
              </a:rPr>
              <a:t>Obs. Deve-se aceitar como certa a resposta se Terra e Vênus estiverem invertidos.</a:t>
            </a:r>
          </a:p>
        </p:txBody>
      </p:sp>
      <p:sp>
        <p:nvSpPr>
          <p:cNvPr id="16" name="Elipse 15"/>
          <p:cNvSpPr>
            <a:spLocks noChangeAspect="1"/>
          </p:cNvSpPr>
          <p:nvPr/>
        </p:nvSpPr>
        <p:spPr>
          <a:xfrm>
            <a:off x="9695953" y="2997746"/>
            <a:ext cx="306028" cy="321668"/>
          </a:xfrm>
          <a:prstGeom prst="ellipse">
            <a:avLst/>
          </a:prstGeom>
          <a:noFill/>
          <a:ln w="2222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17" name="Elipse 16"/>
          <p:cNvSpPr>
            <a:spLocks noChangeAspect="1"/>
          </p:cNvSpPr>
          <p:nvPr/>
        </p:nvSpPr>
        <p:spPr>
          <a:xfrm>
            <a:off x="9687193" y="4690874"/>
            <a:ext cx="306028" cy="321668"/>
          </a:xfrm>
          <a:prstGeom prst="ellipse">
            <a:avLst/>
          </a:prstGeom>
          <a:noFill/>
          <a:ln w="22225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 flipH="1">
            <a:off x="6880815" y="4077866"/>
            <a:ext cx="1610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_ _ _ _ _ _ _ </a:t>
            </a:r>
            <a:endParaRPr lang="pt-BR" dirty="0"/>
          </a:p>
        </p:txBody>
      </p:sp>
      <p:sp>
        <p:nvSpPr>
          <p:cNvPr id="18" name="CaixaDeTexto 17"/>
          <p:cNvSpPr txBox="1"/>
          <p:nvPr/>
        </p:nvSpPr>
        <p:spPr>
          <a:xfrm flipH="1">
            <a:off x="9767961" y="3069754"/>
            <a:ext cx="1610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_ _ _ _ _ _ _ </a:t>
            </a:r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 flipH="1">
            <a:off x="9767961" y="3952322"/>
            <a:ext cx="1610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_ _ _ _ _ _ _ </a:t>
            </a:r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 flipH="1">
            <a:off x="9804905" y="4753646"/>
            <a:ext cx="16104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_ _ _ _ _ _ _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401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649" y="2421682"/>
            <a:ext cx="3710821" cy="2725291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190897" y="333450"/>
            <a:ext cx="7560840" cy="2653141"/>
          </a:xfrm>
          <a:prstGeom prst="rect">
            <a:avLst/>
          </a:prstGeom>
        </p:spPr>
        <p:txBody>
          <a:bodyPr wrap="square" lIns="112883" tIns="56441" rIns="112883" bIns="56441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/>
              <a:t>Questão 4) (1 ponto) </a:t>
            </a:r>
            <a:endParaRPr lang="pt-BR" dirty="0"/>
          </a:p>
          <a:p>
            <a:pPr algn="just" hangingPunct="0">
              <a:lnSpc>
                <a:spcPct val="150000"/>
              </a:lnSpc>
            </a:pPr>
            <a:r>
              <a:rPr lang="pt-BR" b="1" dirty="0"/>
              <a:t> </a:t>
            </a:r>
            <a:endParaRPr lang="pt-BR" dirty="0"/>
          </a:p>
          <a:p>
            <a:pPr algn="just">
              <a:lnSpc>
                <a:spcPct val="150000"/>
              </a:lnSpc>
            </a:pPr>
            <a:r>
              <a:rPr lang="pt-BR" dirty="0"/>
              <a:t>No desenho ao lado, da Lua e algumas estrelas, faça um CÍRCULO sobre a única estrela que não poderia estar onde foi desenhada, pois nunca seria vista ali.</a:t>
            </a:r>
          </a:p>
        </p:txBody>
      </p:sp>
      <p:sp>
        <p:nvSpPr>
          <p:cNvPr id="4106" name="Retângulo 4105"/>
          <p:cNvSpPr/>
          <p:nvPr/>
        </p:nvSpPr>
        <p:spPr>
          <a:xfrm>
            <a:off x="334913" y="5229994"/>
            <a:ext cx="10561138" cy="575649"/>
          </a:xfrm>
          <a:prstGeom prst="rect">
            <a:avLst/>
          </a:prstGeom>
        </p:spPr>
        <p:txBody>
          <a:bodyPr wrap="square" lIns="112883" tIns="56441" rIns="112883" bIns="56441">
            <a:spAutoFit/>
          </a:bodyPr>
          <a:lstStyle/>
          <a:p>
            <a:pPr algn="just" hangingPunct="0"/>
            <a:r>
              <a:rPr lang="pt-BR" sz="1500" dirty="0">
                <a:solidFill>
                  <a:srgbClr val="FF0000"/>
                </a:solidFill>
              </a:rPr>
              <a:t>Obs. É impossível a estrela assinalada estar ali, pois implicaria que parte da Lua seria transparente ou que a estrela estaria entre a Lua e a Terra. Se mais de uma estrela foi assinalada a questão está totalmente errada.</a:t>
            </a:r>
          </a:p>
        </p:txBody>
      </p:sp>
      <p:sp>
        <p:nvSpPr>
          <p:cNvPr id="78" name="Elipse 77"/>
          <p:cNvSpPr/>
          <p:nvPr/>
        </p:nvSpPr>
        <p:spPr>
          <a:xfrm>
            <a:off x="8778321" y="3520274"/>
            <a:ext cx="347173" cy="3175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12883" tIns="56441" rIns="112883" bIns="564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717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549474"/>
            <a:ext cx="7704856" cy="1129647"/>
          </a:xfrm>
          <a:prstGeom prst="rect">
            <a:avLst/>
          </a:prstGeom>
        </p:spPr>
        <p:txBody>
          <a:bodyPr wrap="square" lIns="112883" tIns="56441" rIns="112883" bIns="56441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5) (1 ponto) (0,25 cada acerto)  </a:t>
            </a:r>
            <a:r>
              <a:rPr lang="pt-BR" dirty="0"/>
              <a:t>Escreva CERTO ou ERRADO na frente de cada frase abaixo.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218982"/>
              </p:ext>
            </p:extLst>
          </p:nvPr>
        </p:nvGraphicFramePr>
        <p:xfrm>
          <a:off x="-654727" y="2600127"/>
          <a:ext cx="9700319" cy="2736939"/>
        </p:xfrm>
        <a:graphic>
          <a:graphicData uri="http://schemas.openxmlformats.org/drawingml/2006/table">
            <a:tbl>
              <a:tblPr firstRow="1" firstCol="1" bandRow="1"/>
              <a:tblGrid>
                <a:gridCol w="1155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4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667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9273" marR="8927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  <a:latin typeface="Arial"/>
                          <a:ea typeface="Calibri"/>
                        </a:rPr>
                        <a:t>_ _ _ _ _ _ A </a:t>
                      </a: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Lua tem fases porque as nuvens encombrem uma parte dela.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9273" marR="8927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667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9273" marR="8927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  <a:latin typeface="Arial"/>
                          <a:ea typeface="Calibri"/>
                        </a:rPr>
                        <a:t>_ _ _ _ _ _</a:t>
                      </a:r>
                      <a:r>
                        <a:rPr lang="pt-PT" sz="1800" baseline="0" dirty="0" smtClean="0">
                          <a:effectLst/>
                          <a:latin typeface="Arial"/>
                          <a:ea typeface="Calibri"/>
                        </a:rPr>
                        <a:t> </a:t>
                      </a:r>
                      <a:r>
                        <a:rPr lang="pt-PT" sz="1800" dirty="0" smtClean="0">
                          <a:effectLst/>
                          <a:latin typeface="Arial"/>
                          <a:ea typeface="Calibri"/>
                        </a:rPr>
                        <a:t>A </a:t>
                      </a: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Lua tem fases porque gira ao redor da Terra e é iluminada pelo Sol.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9273" marR="8927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911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9273" marR="8927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  <a:latin typeface="Arial"/>
                          <a:ea typeface="Calibri"/>
                        </a:rPr>
                        <a:t>_ _ _ _ _ _ A </a:t>
                      </a: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Lua tem fases porque entra na sombra da Terra.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9273" marR="8927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76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9273" marR="8927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PT" sz="1800" dirty="0" smtClean="0">
                          <a:effectLst/>
                          <a:latin typeface="Arial"/>
                          <a:ea typeface="Calibri"/>
                        </a:rPr>
                        <a:t>_ _ _ _ _ _ </a:t>
                      </a:r>
                      <a:r>
                        <a:rPr lang="pt-BR" sz="1800" dirty="0" smtClean="0">
                          <a:effectLst/>
                          <a:latin typeface="Arial"/>
                          <a:ea typeface="Calibri"/>
                        </a:rPr>
                        <a:t>A </a:t>
                      </a: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Lua tem fases porque entra na sombra do Sol.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89273" marR="8927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tângulo 1"/>
          <p:cNvSpPr/>
          <p:nvPr/>
        </p:nvSpPr>
        <p:spPr>
          <a:xfrm>
            <a:off x="551703" y="2572495"/>
            <a:ext cx="11801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551703" y="3970805"/>
            <a:ext cx="11801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551703" y="4614092"/>
            <a:ext cx="11801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622945" y="3275906"/>
            <a:ext cx="9501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69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90897" y="405458"/>
            <a:ext cx="7646462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6) (1 ponto) (0,25 cada acerto) </a:t>
            </a:r>
            <a:r>
              <a:rPr lang="pt-BR" dirty="0"/>
              <a:t>Vejamos se você sabe o que é o Sol. Escreva CERTO ou ERRADO na frente de cada afirmação.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776229"/>
              </p:ext>
            </p:extLst>
          </p:nvPr>
        </p:nvGraphicFramePr>
        <p:xfrm>
          <a:off x="406921" y="2709714"/>
          <a:ext cx="9073008" cy="2592288"/>
        </p:xfrm>
        <a:graphic>
          <a:graphicData uri="http://schemas.openxmlformats.org/drawingml/2006/table">
            <a:tbl>
              <a:tblPr firstRow="1" firstCol="1" bandRow="1"/>
              <a:tblGrid>
                <a:gridCol w="1967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5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_ _ _ _ _ _ _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 smtClean="0">
                          <a:effectLst/>
                          <a:latin typeface="Arial"/>
                          <a:ea typeface="Calibri"/>
                        </a:rPr>
                        <a:t>O </a:t>
                      </a: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Sol é o Sistema Solar.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_ _ _ _ _ _ _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O Sol é uma Galáxia.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_ _ _ _ _ _ _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O Sol é um grande planeta.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_ _ _ _ _ _ _</a:t>
                      </a:r>
                      <a:endParaRPr lang="pt-BR" sz="18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O Sol é uma estrela.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tângulo 1"/>
          <p:cNvSpPr/>
          <p:nvPr/>
        </p:nvSpPr>
        <p:spPr>
          <a:xfrm>
            <a:off x="1006127" y="2691242"/>
            <a:ext cx="11801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006127" y="3339314"/>
            <a:ext cx="11801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006126" y="3987386"/>
            <a:ext cx="11801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138118" y="4635458"/>
            <a:ext cx="9501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14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406921" y="405458"/>
            <a:ext cx="7344816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/>
              <a:t>Questão 7) (1 ponto) (0,25 cada acerto) </a:t>
            </a:r>
            <a:r>
              <a:rPr lang="pt-BR" dirty="0"/>
              <a:t>Agora vamos ver o que você sabe da Lua. </a:t>
            </a:r>
            <a:endParaRPr lang="pt-BR" dirty="0" smtClean="0"/>
          </a:p>
          <a:p>
            <a:pPr algn="just">
              <a:lnSpc>
                <a:spcPct val="150000"/>
              </a:lnSpc>
            </a:pPr>
            <a:r>
              <a:rPr lang="pt-BR" dirty="0" smtClean="0"/>
              <a:t>Escreva </a:t>
            </a:r>
            <a:r>
              <a:rPr lang="pt-BR" dirty="0"/>
              <a:t>CERTO ou ERRADO na frente de cada linha.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856813"/>
              </p:ext>
            </p:extLst>
          </p:nvPr>
        </p:nvGraphicFramePr>
        <p:xfrm>
          <a:off x="722662" y="2682006"/>
          <a:ext cx="9793088" cy="1860296"/>
        </p:xfrm>
        <a:graphic>
          <a:graphicData uri="http://schemas.openxmlformats.org/drawingml/2006/table">
            <a:tbl>
              <a:tblPr firstRow="1" firstCol="1" bandRow="1"/>
              <a:tblGrid>
                <a:gridCol w="1167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6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 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A Lua é o astro mais próximo da Terra. (Essa foi fácil, não?)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As partes escuras que vemos na Lua são seus oceanos.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PT" sz="1800" dirty="0">
                          <a:effectLst/>
                          <a:latin typeface="Arial"/>
                          <a:ea typeface="Calibri"/>
                        </a:rPr>
                        <a:t>As partes escuras da Lua são solos escuros.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smtClean="0">
                          <a:effectLst/>
                          <a:latin typeface="Times New Roman"/>
                          <a:ea typeface="Times New Roman"/>
                        </a:rPr>
                        <a:t>_ _ _ _ _ _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5692140" algn="r"/>
                        </a:tabLst>
                      </a:pPr>
                      <a:r>
                        <a:rPr lang="pt-BR" sz="1800" dirty="0">
                          <a:effectLst/>
                          <a:latin typeface="Arial"/>
                          <a:ea typeface="Calibri"/>
                        </a:rPr>
                        <a:t>A Lua não tem rotação.	</a:t>
                      </a:r>
                      <a:endParaRPr lang="pt-BR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622946" y="4797946"/>
            <a:ext cx="89289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  <a:spcAft>
                <a:spcPts val="0"/>
              </a:spcAft>
              <a:tabLst>
                <a:tab pos="5692140" algn="r"/>
              </a:tabLst>
            </a:pPr>
            <a:r>
              <a:rPr lang="pt-BR" sz="1500" dirty="0" smtClean="0">
                <a:solidFill>
                  <a:srgbClr val="FF0000"/>
                </a:solidFill>
                <a:effectLst/>
                <a:latin typeface="Arial"/>
                <a:ea typeface="Calibri"/>
              </a:rPr>
              <a:t>Obs. Sim, a Lua tem rotação e o tempo gasto para dar uma volta sobre seu eixo de rotação é igual ao tempo que ela gasta para dar uma volta ao redor da Terra, por isso sempre vemos a mesma face dela.</a:t>
            </a:r>
            <a:endParaRPr lang="pt-BR" sz="1500" dirty="0">
              <a:effectLst/>
              <a:latin typeface="Times New Roman"/>
              <a:ea typeface="Times New Roman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78078" y="2788505"/>
            <a:ext cx="9501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778077" y="3693732"/>
            <a:ext cx="9501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CERTO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13426" y="3243609"/>
            <a:ext cx="11801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694953" y="4169889"/>
            <a:ext cx="118013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ERRADO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51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5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18889" y="477466"/>
            <a:ext cx="7919319" cy="1055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8) (1 ponto) (0,20 cada acerto) </a:t>
            </a:r>
            <a:r>
              <a:rPr lang="pt-BR" dirty="0"/>
              <a:t>Ligue as palavras às respectivas imagens.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4759320"/>
              </p:ext>
            </p:extLst>
          </p:nvPr>
        </p:nvGraphicFramePr>
        <p:xfrm>
          <a:off x="-134864" y="2598291"/>
          <a:ext cx="11930063" cy="327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Documento" r:id="rId3" imgW="6979872" imgH="1925827" progId="Word.Document.12">
                  <p:embed/>
                </p:oleObj>
              </mc:Choice>
              <mc:Fallback>
                <p:oleObj name="Documento" r:id="rId3" imgW="6979872" imgH="19258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34864" y="2598291"/>
                        <a:ext cx="11930063" cy="3279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/>
          <p:cNvSpPr/>
          <p:nvPr/>
        </p:nvSpPr>
        <p:spPr>
          <a:xfrm>
            <a:off x="1775073" y="5878066"/>
            <a:ext cx="828092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500" b="1" dirty="0">
                <a:solidFill>
                  <a:srgbClr val="FF0000"/>
                </a:solidFill>
              </a:rPr>
              <a:t>Obs. Se aceita qualquer tipo de linha reta, ou curva, pontilhada, tracejada, </a:t>
            </a:r>
            <a:r>
              <a:rPr lang="pt-BR" sz="1500" b="1" dirty="0" err="1">
                <a:solidFill>
                  <a:srgbClr val="FF0000"/>
                </a:solidFill>
              </a:rPr>
              <a:t>etc</a:t>
            </a:r>
            <a:r>
              <a:rPr lang="pt-BR" sz="1500" b="1" dirty="0">
                <a:solidFill>
                  <a:srgbClr val="FF0000"/>
                </a:solidFill>
              </a:rPr>
              <a:t>, para fazer as ligações.</a:t>
            </a:r>
            <a:endParaRPr lang="pt-BR" sz="1500" dirty="0">
              <a:solidFill>
                <a:srgbClr val="FF0000"/>
              </a:solidFill>
            </a:endParaRPr>
          </a:p>
        </p:txBody>
      </p:sp>
      <p:cxnSp>
        <p:nvCxnSpPr>
          <p:cNvPr id="7" name="Conector reto 6"/>
          <p:cNvCxnSpPr/>
          <p:nvPr/>
        </p:nvCxnSpPr>
        <p:spPr>
          <a:xfrm>
            <a:off x="1703065" y="2925738"/>
            <a:ext cx="3750152" cy="11847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>
            <a:off x="3672150" y="3002771"/>
            <a:ext cx="3935571" cy="12517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 flipH="1">
            <a:off x="3672150" y="3002771"/>
            <a:ext cx="1781067" cy="12517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8107537" y="2979018"/>
            <a:ext cx="1301115" cy="9874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 flipH="1">
            <a:off x="2135113" y="2956348"/>
            <a:ext cx="7941171" cy="12981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45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90897" y="333450"/>
            <a:ext cx="7847311" cy="1563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9) (1 ponto)</a:t>
            </a:r>
            <a:r>
              <a:rPr lang="pt-BR" dirty="0"/>
              <a:t> </a:t>
            </a:r>
            <a:r>
              <a:rPr lang="pt-PT" dirty="0"/>
              <a:t>Em 1957 os russos lançaram o primeiro satélite artificial, o SPUTNIK. Ele era bem simples, parecia uma bola. Pinte, de qualquer cor, o SPUTNIK.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3754124"/>
              </p:ext>
            </p:extLst>
          </p:nvPr>
        </p:nvGraphicFramePr>
        <p:xfrm>
          <a:off x="-313159" y="2421682"/>
          <a:ext cx="12577033" cy="2791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Documento" r:id="rId3" imgW="6979872" imgH="1548666" progId="Word.Document.12">
                  <p:embed/>
                </p:oleObj>
              </mc:Choice>
              <mc:Fallback>
                <p:oleObj name="Documento" r:id="rId3" imgW="6979872" imgH="154866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13159" y="2421682"/>
                        <a:ext cx="12577033" cy="27917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/>
          <p:cNvSpPr/>
          <p:nvPr/>
        </p:nvSpPr>
        <p:spPr>
          <a:xfrm>
            <a:off x="1847081" y="5878066"/>
            <a:ext cx="847179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500" b="1" dirty="0">
                <a:solidFill>
                  <a:srgbClr val="FF0000"/>
                </a:solidFill>
              </a:rPr>
              <a:t>Obs. Se aceita qualquer marca, pintura, X, círculo, quadrado, </a:t>
            </a:r>
            <a:r>
              <a:rPr lang="pt-BR" sz="1500" b="1" dirty="0" err="1">
                <a:solidFill>
                  <a:srgbClr val="FF0000"/>
                </a:solidFill>
              </a:rPr>
              <a:t>etc</a:t>
            </a:r>
            <a:r>
              <a:rPr lang="pt-BR" sz="1500" b="1" dirty="0">
                <a:solidFill>
                  <a:srgbClr val="FF0000"/>
                </a:solidFill>
              </a:rPr>
              <a:t>, desde que seja sobre o SPUTNIK.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550937" y="2235579"/>
            <a:ext cx="2681584" cy="270638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458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62905" y="333450"/>
            <a:ext cx="7632848" cy="1563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 10) (1 ponto)</a:t>
            </a:r>
            <a:r>
              <a:rPr lang="pt-BR" dirty="0"/>
              <a:t> </a:t>
            </a:r>
            <a:r>
              <a:rPr lang="pt-PT" dirty="0"/>
              <a:t>Pinte com qualquer cor, ou faça um círculo ao redor do veículo que os astronautas usaram para pousar na Lua em 1969.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6020774"/>
              </p:ext>
            </p:extLst>
          </p:nvPr>
        </p:nvGraphicFramePr>
        <p:xfrm>
          <a:off x="-313159" y="2689882"/>
          <a:ext cx="12813448" cy="3188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Documento" r:id="rId3" imgW="6979872" imgH="1747342" progId="Word.Document.12">
                  <p:embed/>
                </p:oleObj>
              </mc:Choice>
              <mc:Fallback>
                <p:oleObj name="Documento" r:id="rId3" imgW="6979872" imgH="17473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313159" y="2689882"/>
                        <a:ext cx="12813448" cy="3188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tângulo 5"/>
          <p:cNvSpPr/>
          <p:nvPr/>
        </p:nvSpPr>
        <p:spPr>
          <a:xfrm>
            <a:off x="334913" y="5636654"/>
            <a:ext cx="11953328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500" b="1" dirty="0">
                <a:solidFill>
                  <a:srgbClr val="FF0000"/>
                </a:solidFill>
              </a:rPr>
              <a:t>Obs. Para ir até a órbita lunar foi usado foguete, mas para POUSAR NA LUA foi usado o MÓDULO LUNAR e não foguete ou ônibus espacial.</a:t>
            </a:r>
            <a:endParaRPr lang="pt-BR" sz="1500" dirty="0">
              <a:solidFill>
                <a:srgbClr val="FF0000"/>
              </a:solidFill>
            </a:endParaRPr>
          </a:p>
        </p:txBody>
      </p:sp>
      <p:sp>
        <p:nvSpPr>
          <p:cNvPr id="7" name="Elipse 6"/>
          <p:cNvSpPr/>
          <p:nvPr/>
        </p:nvSpPr>
        <p:spPr>
          <a:xfrm>
            <a:off x="1054993" y="3049922"/>
            <a:ext cx="2232248" cy="2160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093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/>
          </p:nvPr>
        </p:nvGraphicFramePr>
        <p:xfrm>
          <a:off x="3858579" y="748956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21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21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21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21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21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21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21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21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2332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5519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4788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8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517</Words>
  <Application>Microsoft Office PowerPoint</Application>
  <PresentationFormat>Personalizar</PresentationFormat>
  <Paragraphs>89</Paragraphs>
  <Slides>12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Times New Roman</vt:lpstr>
      <vt:lpstr>Tema do Office</vt:lpstr>
      <vt:lpstr>Documento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OBA</dc:creator>
  <cp:lastModifiedBy>DVM Informatica</cp:lastModifiedBy>
  <cp:revision>25</cp:revision>
  <dcterms:created xsi:type="dcterms:W3CDTF">2020-07-21T01:56:05Z</dcterms:created>
  <dcterms:modified xsi:type="dcterms:W3CDTF">2020-07-27T22:02:59Z</dcterms:modified>
</cp:coreProperties>
</file>