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8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76" r:id="rId21"/>
  </p:sldIdLst>
  <p:sldSz cx="11903075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734" y="0"/>
      </p:cViewPr>
      <p:guideLst>
        <p:guide orient="horz" pos="2160"/>
        <p:guide pos="37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92731" y="2130426"/>
            <a:ext cx="10117614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5461" y="3886200"/>
            <a:ext cx="833215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2550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3896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0261" y="4406901"/>
            <a:ext cx="10117614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40261" y="2906713"/>
            <a:ext cx="10117614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562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95154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50730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2298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535113"/>
            <a:ext cx="525925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95154" y="2174875"/>
            <a:ext cx="525925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046598" y="1535113"/>
            <a:ext cx="52613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046598" y="2174875"/>
            <a:ext cx="52613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1989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0790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5" name="Picture 3" descr="C:\Users\OBA\Downloads\mobfog 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44" y="5936872"/>
            <a:ext cx="1383912" cy="88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OBA\Downloads\LOGOTIPO_OBA_pn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001" y="5730800"/>
            <a:ext cx="195302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761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5154" y="273050"/>
            <a:ext cx="39160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53771" y="273051"/>
            <a:ext cx="66541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5154" y="1435101"/>
            <a:ext cx="39160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4250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33086" y="4800600"/>
            <a:ext cx="714184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33086" y="612775"/>
            <a:ext cx="714184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33086" y="5367338"/>
            <a:ext cx="714184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3537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0615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29729" y="274639"/>
            <a:ext cx="2678192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95154" y="274639"/>
            <a:ext cx="7836191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6763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51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95154" y="274638"/>
            <a:ext cx="107127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600201"/>
            <a:ext cx="1071276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95154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F9C18-A7D3-4B76-A8B0-FD2CB06CCC31}" type="datetimeFigureOut">
              <a:rPr lang="pt-BR" smtClean="0"/>
              <a:pPr/>
              <a:t>18/11/2020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66884" y="6356351"/>
            <a:ext cx="3769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530537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119AF-375E-49F1-BC28-403594ACF2F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8130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517" y="2614914"/>
            <a:ext cx="7083880" cy="4701294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26220" y="213381"/>
            <a:ext cx="5897440" cy="2884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GABARITO COMENTADO </a:t>
            </a:r>
          </a:p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PROVA</a:t>
            </a:r>
          </a:p>
          <a:p>
            <a:pPr algn="ctr"/>
            <a:endParaRPr lang="pt-BR" sz="4296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OBA </a:t>
            </a:r>
            <a:r>
              <a:rPr lang="pt-BR" sz="5272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 </a:t>
            </a:r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NÍVEL </a:t>
            </a:r>
            <a:r>
              <a:rPr lang="pt-BR" sz="5272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pt-BR" sz="5272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136" y="3720200"/>
            <a:ext cx="3848682" cy="245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91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1) (1 ponto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) O Sistema Solar tem uma estrela, o Sol, e oito planetas, cujos nomes você já sabe quais são, não é mesmo? Então responda: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Quantos planetas têm a letra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“A”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em qualquer lugar do nome? Assinale a única alternativa correta.</a:t>
            </a:r>
          </a:p>
        </p:txBody>
      </p:sp>
      <p:sp>
        <p:nvSpPr>
          <p:cNvPr id="7" name="Retângulo 6"/>
          <p:cNvSpPr/>
          <p:nvPr/>
        </p:nvSpPr>
        <p:spPr>
          <a:xfrm>
            <a:off x="262905" y="2708920"/>
            <a:ext cx="1138009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 (   ) 4</a:t>
            </a:r>
          </a:p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 (   ) 2</a:t>
            </a:r>
          </a:p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 (   ) 3</a:t>
            </a:r>
          </a:p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 (   ) 1</a:t>
            </a:r>
          </a:p>
          <a:p>
            <a:pPr lvl="0" algn="just">
              <a:lnSpc>
                <a:spcPct val="150000"/>
              </a:lnSpc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597943" y="270892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534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2) (1 ponto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) O Sistema Solar tem uma estrela que é o Sol e oito planetas, cujos nomes você já sabe quais são, não é mesmo? Então responda: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Quantos planetas têm a letra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“O”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em qualquer lugar do nome? Assinale a única alternativa correta.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334913" y="3212976"/>
            <a:ext cx="1138009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 (   ) 4</a:t>
            </a:r>
          </a:p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 (   ) 1</a:t>
            </a:r>
          </a:p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 (   ) 3</a:t>
            </a:r>
          </a:p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 (   ) 2</a:t>
            </a:r>
          </a:p>
          <a:p>
            <a:pPr lvl="0" algn="just">
              <a:lnSpc>
                <a:spcPct val="150000"/>
              </a:lnSpc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669951" y="321297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3) (1 ponto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) Entre 1969 e 1972 doze Astronautas caminharam sobre um único astro, assinale o nome deste astro. 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62905" y="1628800"/>
            <a:ext cx="1138009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 (   ) Lua</a:t>
            </a:r>
          </a:p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 (   ) Mercúrio</a:t>
            </a:r>
          </a:p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 (   ) Vênus</a:t>
            </a:r>
          </a:p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 (   ) Sol</a:t>
            </a:r>
          </a:p>
          <a:p>
            <a:pPr lvl="0" algn="just">
              <a:lnSpc>
                <a:spcPct val="150000"/>
              </a:lnSpc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597943" y="162880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872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4) (1 ponto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) Entre 1969 e 1972 doze Astronautas caminharam sobre um único astro, assinale o nome deste astro. 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62905" y="1628800"/>
            <a:ext cx="1138009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 (   ) Lua</a:t>
            </a:r>
          </a:p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 (   ) Mercúrio</a:t>
            </a:r>
          </a:p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 (   ) Vênus</a:t>
            </a:r>
          </a:p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 (   ) Sol</a:t>
            </a:r>
          </a:p>
          <a:p>
            <a:pPr lvl="0" algn="just">
              <a:lnSpc>
                <a:spcPct val="150000"/>
              </a:lnSpc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597943" y="162880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1703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5) (1 ponto)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Até 2020 veículos robotizados rodaram sobre a superfície de um único planeta.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Assinale a alternativa correta.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334913" y="2276872"/>
            <a:ext cx="11380090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 (   ) Marte</a:t>
            </a:r>
          </a:p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 (   ) Urano</a:t>
            </a:r>
          </a:p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 (   ) Vênus</a:t>
            </a:r>
          </a:p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 (   ) Júpiter</a:t>
            </a:r>
          </a:p>
          <a:p>
            <a:pPr lvl="0" algn="just">
              <a:lnSpc>
                <a:spcPct val="150000"/>
              </a:lnSpc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669951" y="227687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1703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6) (1 ponto)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Até 2020 veículos robotizados rodaram sobre a superfície de um único planeta.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Assinale a alternativa correta.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334913" y="2276872"/>
            <a:ext cx="11380090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 (   ) Marte</a:t>
            </a:r>
          </a:p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 (   ) Urano</a:t>
            </a:r>
          </a:p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 (   ) Vênus</a:t>
            </a:r>
          </a:p>
          <a:p>
            <a:pPr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 (   ) Júpiter</a:t>
            </a:r>
          </a:p>
          <a:p>
            <a:pPr lvl="0" algn="just">
              <a:lnSpc>
                <a:spcPct val="150000"/>
              </a:lnSpc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669951" y="227687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7) (1 ponto) (0,2 cada acerto)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Depois de visitar a Lua em 1969, os astronautas devem, provavelmente, visitar Marte, embora Vênus esteja mais perto da Terra.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Assinale “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” (se falsa) ou “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” (se verdadeira) na frente de cada afirmação.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334913" y="2780928"/>
            <a:ext cx="11380090" cy="1703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 (   ) F     (   ) V   Vênus não tem atmosfera e Marte tem marcianos.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 (   ) F     (   ) V   Vênus é o mais quente dos planetas e é quase do tamanho da Terra.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 (   ) F     (   ) V   Vênus geralmente brilha mais do que Marte.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 (   ) F     (   ) V   Vênus brilha muito porque é inteiramente gasoso e está perto do Sol.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669951" y="278092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6" name="Retângulo 5"/>
          <p:cNvSpPr/>
          <p:nvPr/>
        </p:nvSpPr>
        <p:spPr>
          <a:xfrm>
            <a:off x="1534047" y="319381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0" name="Retângulo 9"/>
          <p:cNvSpPr/>
          <p:nvPr/>
        </p:nvSpPr>
        <p:spPr>
          <a:xfrm>
            <a:off x="1533221" y="362586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1" name="Retângulo 10"/>
          <p:cNvSpPr/>
          <p:nvPr/>
        </p:nvSpPr>
        <p:spPr>
          <a:xfrm>
            <a:off x="669951" y="400506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8) (1 ponto) (0,25 cada acerto)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Depois de visitar a Lua em 1969, os astronautas devem, provavelmente, visitar Marte, embora Vênus esteja mais perto da Terra.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Assinale “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” (se falsa) ou “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” (se verdadeira) na frente de cada afirmação.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334913" y="2564904"/>
            <a:ext cx="113800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 (   ) F     (   ) V   Vênus é um planeta gasoso, por isso brilha muito.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 (   ) F     (   ) V   Vênus tem duas luas chamadas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Fobos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e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Deimos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 (   ) F     (   ) V   Marte é menor do que a Terra e não tem marcianos.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 (   ) F     (   ) V   A órbita da Terra fica entre as órbitas de Vênus e Marte.</a:t>
            </a:r>
          </a:p>
        </p:txBody>
      </p:sp>
      <p:sp>
        <p:nvSpPr>
          <p:cNvPr id="9" name="Retângulo 8"/>
          <p:cNvSpPr/>
          <p:nvPr/>
        </p:nvSpPr>
        <p:spPr>
          <a:xfrm>
            <a:off x="669951" y="256490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6" name="Retângulo 5"/>
          <p:cNvSpPr/>
          <p:nvPr/>
        </p:nvSpPr>
        <p:spPr>
          <a:xfrm>
            <a:off x="669951" y="297778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8" name="Retângulo 7"/>
          <p:cNvSpPr/>
          <p:nvPr/>
        </p:nvSpPr>
        <p:spPr>
          <a:xfrm>
            <a:off x="1533221" y="340317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0" name="Retângulo 9"/>
          <p:cNvSpPr/>
          <p:nvPr/>
        </p:nvSpPr>
        <p:spPr>
          <a:xfrm>
            <a:off x="1543283" y="380682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534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9) (1 ponto)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Podemos ver a Lua e os planetas Mercúrio, Vênus, Marte, Júpiter e Saturno até sem telescópios, mas isso porque eles brilham.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Assinale a frase que explica corretamente por que a Lua e os planetas brilham.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334913" y="2996952"/>
            <a:ext cx="113800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 (   ) Brilham porque refletem a luz do Sol.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 (   ) Brilham porque têm a luz própria.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 (   ) Brilham porque são dourados.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 (   ) Brilham porque refletem a luz das estrelas.</a:t>
            </a:r>
          </a:p>
        </p:txBody>
      </p:sp>
      <p:sp>
        <p:nvSpPr>
          <p:cNvPr id="9" name="Retângulo 8"/>
          <p:cNvSpPr/>
          <p:nvPr/>
        </p:nvSpPr>
        <p:spPr>
          <a:xfrm>
            <a:off x="669951" y="299695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534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10) (1 ponto)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Podemos ver a Lua e os planetas Mercúrio, Vênus, Marte, Júpiter e Saturno até sem telescópios, mas isso porque eles brilham.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Assinale a frase que explica corretamente por que a Lua e os planetas brilham.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334913" y="2996952"/>
            <a:ext cx="113800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 (   ) Brilham porque refletem a luz do Sol.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 (   ) Brilham porque refletem a luz de Júpiter sobre eles.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 (   ) Brilham porque a superfície deles são douradas como ouro.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 (   ) Brilham porque refletem a luz das estrelas.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669951" y="299695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949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11) (1 ponto) (0,25 cada acerto) 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O ano de 2020 é bissexto, ou seja, o ano que em geral, tem 365 dias, no bissexto tem um dia a mais, o qual é colocado no mês que normalmente só tem 28 dias. Daqui a 4 anos teremos outro ano bissexto. Há 4 anos atrás também houve um ano bissexto.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Explicado isso, assinale a alternativa correta em cada afirmação.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22985" y="3573016"/>
            <a:ext cx="11380090" cy="1703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 (   ) 4       (   ) 5       Quantos anos se passam de um ano bissexto a outro?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 (   ) 11     (   ) 12    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Quantos meses tem o ano bissexto?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 (   ) 28     (   ) 29    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Quantos dias teve o mês de fevereiro em 2020?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 (   ) 365   (   ) 366   Q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uantos dias tem o ano de 2020?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866677" y="357301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6" name="Retângulo 5"/>
          <p:cNvSpPr/>
          <p:nvPr/>
        </p:nvSpPr>
        <p:spPr>
          <a:xfrm>
            <a:off x="1822079" y="398590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8" name="Retângulo 7"/>
          <p:cNvSpPr/>
          <p:nvPr/>
        </p:nvSpPr>
        <p:spPr>
          <a:xfrm>
            <a:off x="1831315" y="440204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0" name="Retângulo 9"/>
          <p:cNvSpPr/>
          <p:nvPr/>
        </p:nvSpPr>
        <p:spPr>
          <a:xfrm>
            <a:off x="1847081" y="482486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949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12) (1 ponto) (0,25 cada acerto) 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O ano de 2020 é bissexto, ou seja, o ano que em geral, tem 365 dias, no bissexto tem um dia a mais, o qual é colocado no mês que normalmente só tem 28 dias. Daqui a 4 anos teremos outro ano bissexto. Há 4 anos atrás também houve um ano bissexto.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Explicado isso, assinale a alternativa correta em cada afirmação.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22985" y="3573016"/>
            <a:ext cx="113800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 (   ) 4       (   ) 5       Quantos anos se passam de um ano bissexto a outro?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 (   ) 12     (   ) 13    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Quantos meses tem o ano bissexto?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 (   ) 1       (   ) 2      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Quantos dias a mais tem fevereiro quando o ano é bissexto?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 (   ) 365   (   ) 366   Q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uantos dias tem o ano que não é bissexto?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866677" y="357301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6" name="Retângulo 5"/>
          <p:cNvSpPr/>
          <p:nvPr/>
        </p:nvSpPr>
        <p:spPr>
          <a:xfrm>
            <a:off x="866677" y="400506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8" name="Retângulo 7"/>
          <p:cNvSpPr/>
          <p:nvPr/>
        </p:nvSpPr>
        <p:spPr>
          <a:xfrm>
            <a:off x="857441" y="442052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0" name="Retângulo 9"/>
          <p:cNvSpPr/>
          <p:nvPr/>
        </p:nvSpPr>
        <p:spPr>
          <a:xfrm>
            <a:off x="857441" y="483409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PT" b="1" dirty="0" smtClean="0"/>
              <a:t> 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13) (1 ponto) (0,25 cada acerto)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Em 1969 os astronautas caminharam sobre a Lua e num futuro próximo, provavelmente, estarão em Marte. 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Assinale “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” (se falsa) ou “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” (se verdadeira) na frente das afirmações abaixo.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62905" y="2996952"/>
            <a:ext cx="11380090" cy="1703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 (   ) F     (   ) V   Na Lua não tem oceano e em Marte também não tem.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 (   ) F     (   ) V   A Lua é um satélite natural da Terra e Marte também.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 (   ) F     (   ) V   Na Lua não tem vento, mas em Marte tem.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 (   ) F     (   ) V   Na Lua não tem tempestade de areia, mas em Marte tem.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462039" y="299695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6" name="Retângulo 5"/>
          <p:cNvSpPr/>
          <p:nvPr/>
        </p:nvSpPr>
        <p:spPr>
          <a:xfrm>
            <a:off x="597943" y="342900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8" name="Retângulo 7"/>
          <p:cNvSpPr/>
          <p:nvPr/>
        </p:nvSpPr>
        <p:spPr>
          <a:xfrm>
            <a:off x="1462039" y="3841884"/>
            <a:ext cx="3850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0" name="Retângulo 9"/>
          <p:cNvSpPr/>
          <p:nvPr/>
        </p:nvSpPr>
        <p:spPr>
          <a:xfrm>
            <a:off x="1462039" y="422108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  <p:bldP spid="8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534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PT" b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Questão 14) (1 ponto) (0,25 cada acerto)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Em 1969 os astronautas caminharam sobre a Lua e num futuro próximo, provavelmente, estarão em Marte. 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Assinale “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” (se falsa) ou “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” (se verdadeira) na frente das afirmações abaixo.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62905" y="2996952"/>
            <a:ext cx="113800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 (   ) F     (   ) V   As pegadas dos astronautas de 1969 continuam intactas na Lua.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 (   ) F     (   ) V   Astronautas já caminharam sobre a Lua e sobre Marte.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 (   ) F     (   ) V   Na Lua e em Marte existem crateras e montanhas.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 (   ) F     (   ) V   Os astronautas moram na Lua e os marcianos em Marte.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462039" y="299695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6" name="Retângulo 5"/>
          <p:cNvSpPr/>
          <p:nvPr/>
        </p:nvSpPr>
        <p:spPr>
          <a:xfrm>
            <a:off x="597943" y="342900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8" name="Retângulo 7"/>
          <p:cNvSpPr/>
          <p:nvPr/>
        </p:nvSpPr>
        <p:spPr>
          <a:xfrm>
            <a:off x="1462039" y="3841884"/>
            <a:ext cx="3850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0" name="Retângulo 9"/>
          <p:cNvSpPr/>
          <p:nvPr/>
        </p:nvSpPr>
        <p:spPr>
          <a:xfrm>
            <a:off x="597943" y="422108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  <p:bldP spid="8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949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16) (1 ponto) (0,25 cada acerto)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Em 24 de abril de 1990, o ônibus espacial, da NASA, chamado Discovery, colocou o primeiro telescópio para ficar girando ao redor da Terra. O nome deste telescópio é Hubble, em homenagem ao astrônomo Edwin Powell Hubble.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Assinale “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” (se falsa) ou “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” (se verdadeira) na frente das afirmações abaixo.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62905" y="3212976"/>
            <a:ext cx="11380090" cy="1711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 (   ) F     (   ) V   O foguete que levou o telescópio espacial era o Discovery.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 (   ) F     (   ) V   O Discovery era um ônibus com quatro rodas.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 (   ) F     (   ) V   O telescópio espacial Hubble está em órbita da Terra.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 (   ) F     (   ) V   O telescópio espacial fez 10 anos em 2020.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462039" y="321297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6" name="Retângulo 5"/>
          <p:cNvSpPr/>
          <p:nvPr/>
        </p:nvSpPr>
        <p:spPr>
          <a:xfrm>
            <a:off x="597943" y="364502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8" name="Retângulo 7"/>
          <p:cNvSpPr/>
          <p:nvPr/>
        </p:nvSpPr>
        <p:spPr>
          <a:xfrm>
            <a:off x="1462039" y="4057908"/>
            <a:ext cx="3850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0" name="Retângulo 9"/>
          <p:cNvSpPr/>
          <p:nvPr/>
        </p:nvSpPr>
        <p:spPr>
          <a:xfrm>
            <a:off x="597943" y="443711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  <p:bldP spid="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Questão 17) (1 ponto) (0,25 cada acerto)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Dados os nomes: 1) Hubble, 2) Foguete, 3) Discovery, 4) Ano Bissexto e 5) Ônibus Espacial. 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Assinale “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” (se falsa) ou “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” (se verdadeira) na frente das afirmações abaixo.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62905" y="3212976"/>
            <a:ext cx="113800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a) (   ) F     (   ) V   Hubble é o nome de um astrônomo e de um telescópio espacial.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b) (   ) F     (   ) V   Hubble é o nome do ônibus espacial do senhor Hubble.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c) (   ) F     (   ) V   Um ônibus espacial colocou o Hubble em órbita da Terra.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d) (   ) F     (   ) V   Os ônibus espaciais não são mais utilizados.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462039" y="321297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6" name="Retângulo 5"/>
          <p:cNvSpPr/>
          <p:nvPr/>
        </p:nvSpPr>
        <p:spPr>
          <a:xfrm>
            <a:off x="597943" y="364502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8" name="Retângulo 7"/>
          <p:cNvSpPr/>
          <p:nvPr/>
        </p:nvSpPr>
        <p:spPr>
          <a:xfrm>
            <a:off x="1462039" y="4057908"/>
            <a:ext cx="3850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  <p:sp>
        <p:nvSpPr>
          <p:cNvPr id="10" name="Retângulo 9"/>
          <p:cNvSpPr/>
          <p:nvPr/>
        </p:nvSpPr>
        <p:spPr>
          <a:xfrm>
            <a:off x="1462039" y="443711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x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  <p:bldP spid="8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1154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Questão 19) (1 ponto)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Abaixo tem quatro diferentes meios de transporte representados pelas figuras A, B, C, e D. Escolha a letra (A, B, C, D) da figura do mais veloz meio de transporte dos quatro mostrados abaixo. 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0" y="0"/>
            <a:ext cx="119030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pSp>
        <p:nvGrpSpPr>
          <p:cNvPr id="31745" name="Tela 3"/>
          <p:cNvGrpSpPr>
            <a:grpSpLocks/>
          </p:cNvGrpSpPr>
          <p:nvPr/>
        </p:nvGrpSpPr>
        <p:grpSpPr bwMode="auto">
          <a:xfrm>
            <a:off x="4727401" y="1700808"/>
            <a:ext cx="1940807" cy="4966221"/>
            <a:chOff x="0" y="0"/>
            <a:chExt cx="23063" cy="59029"/>
          </a:xfrm>
        </p:grpSpPr>
        <p:sp>
          <p:nvSpPr>
            <p:cNvPr id="31756" name="AutoShape 12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23063" cy="59029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grpSp>
          <p:nvGrpSpPr>
            <p:cNvPr id="2" name="Agrupar 7"/>
            <p:cNvGrpSpPr>
              <a:grpSpLocks/>
            </p:cNvGrpSpPr>
            <p:nvPr/>
          </p:nvGrpSpPr>
          <p:grpSpPr bwMode="auto">
            <a:xfrm>
              <a:off x="1212" y="254"/>
              <a:ext cx="19672" cy="58670"/>
              <a:chOff x="1212" y="254"/>
              <a:chExt cx="19672" cy="58670"/>
            </a:xfrm>
          </p:grpSpPr>
          <p:pic>
            <p:nvPicPr>
              <p:cNvPr id="12" name="Imagem 12" descr="Resultado de imagem para desenhos dominio public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000" y="254"/>
                <a:ext cx="6096" cy="16370"/>
              </a:xfrm>
              <a:prstGeom prst="rect">
                <a:avLst/>
              </a:prstGeom>
              <a:noFill/>
            </p:spPr>
          </p:pic>
          <p:grpSp>
            <p:nvGrpSpPr>
              <p:cNvPr id="4" name="Agrupar 6"/>
              <p:cNvGrpSpPr>
                <a:grpSpLocks/>
              </p:cNvGrpSpPr>
              <p:nvPr/>
            </p:nvGrpSpPr>
            <p:grpSpPr bwMode="auto">
              <a:xfrm>
                <a:off x="1212" y="16624"/>
                <a:ext cx="19672" cy="42300"/>
                <a:chOff x="1212" y="16624"/>
                <a:chExt cx="19672" cy="42300"/>
              </a:xfrm>
            </p:grpSpPr>
            <p:pic>
              <p:nvPicPr>
                <p:cNvPr id="13" name="Imagem 13" descr="Resultado de imagem para avião azul pn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grayscl/>
                </a:blip>
                <a:srcRect/>
                <a:stretch>
                  <a:fillRect/>
                </a:stretch>
              </p:blipFill>
              <p:spPr bwMode="auto">
                <a:xfrm>
                  <a:off x="1212" y="19902"/>
                  <a:ext cx="19672" cy="9519"/>
                </a:xfrm>
                <a:prstGeom prst="rect">
                  <a:avLst/>
                </a:prstGeom>
                <a:noFill/>
              </p:spPr>
            </p:pic>
            <p:pic>
              <p:nvPicPr>
                <p:cNvPr id="14" name="Imagem 14" descr="Resultado de imagem para desenhos dominio publico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4641" y="34217"/>
                  <a:ext cx="13773" cy="5817"/>
                </a:xfrm>
                <a:prstGeom prst="rect">
                  <a:avLst/>
                </a:prstGeom>
                <a:noFill/>
              </p:spPr>
            </p:pic>
            <p:pic>
              <p:nvPicPr>
                <p:cNvPr id="15" name="Imagem 15" descr="Resultado de imagem para desenhos dominio publico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grayscl/>
                </a:blip>
                <a:srcRect/>
                <a:stretch>
                  <a:fillRect/>
                </a:stretch>
              </p:blipFill>
              <p:spPr bwMode="auto">
                <a:xfrm>
                  <a:off x="4042" y="45387"/>
                  <a:ext cx="12884" cy="9125"/>
                </a:xfrm>
                <a:prstGeom prst="rect">
                  <a:avLst/>
                </a:prstGeom>
                <a:noFill/>
              </p:spPr>
            </p:pic>
            <p:sp>
              <p:nvSpPr>
                <p:cNvPr id="31751" name="Caixa de Texto 4"/>
                <p:cNvSpPr txBox="1">
                  <a:spLocks noChangeArrowheads="1"/>
                </p:cNvSpPr>
                <p:nvPr/>
              </p:nvSpPr>
              <p:spPr bwMode="auto">
                <a:xfrm>
                  <a:off x="8426" y="16624"/>
                  <a:ext cx="5054" cy="3919"/>
                </a:xfrm>
                <a:prstGeom prst="rect">
                  <a:avLst/>
                </a:prstGeom>
                <a:noFill/>
                <a:ln w="635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BR" sz="12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(A)</a:t>
                  </a:r>
                  <a:endParaRPr kumimoji="0" lang="pt-BR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1750" name="Caixa de Texto 4"/>
                <p:cNvSpPr txBox="1">
                  <a:spLocks noChangeArrowheads="1"/>
                </p:cNvSpPr>
                <p:nvPr/>
              </p:nvSpPr>
              <p:spPr bwMode="auto">
                <a:xfrm>
                  <a:off x="8430" y="30357"/>
                  <a:ext cx="5049" cy="3918"/>
                </a:xfrm>
                <a:prstGeom prst="rect">
                  <a:avLst/>
                </a:prstGeom>
                <a:noFill/>
                <a:ln w="635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PT" sz="12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(B)</a:t>
                  </a:r>
                  <a:endParaRPr kumimoji="0" lang="pt-PT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1749" name="Caixa de Texto 4"/>
                <p:cNvSpPr txBox="1">
                  <a:spLocks noChangeArrowheads="1"/>
                </p:cNvSpPr>
                <p:nvPr/>
              </p:nvSpPr>
              <p:spPr bwMode="auto">
                <a:xfrm>
                  <a:off x="7999" y="41472"/>
                  <a:ext cx="5048" cy="3918"/>
                </a:xfrm>
                <a:prstGeom prst="rect">
                  <a:avLst/>
                </a:prstGeom>
                <a:noFill/>
                <a:ln w="635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PT" sz="12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(C)</a:t>
                  </a:r>
                  <a:endParaRPr kumimoji="0" lang="pt-PT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1748" name="Caixa de Texto 4"/>
                <p:cNvSpPr txBox="1">
                  <a:spLocks noChangeArrowheads="1"/>
                </p:cNvSpPr>
                <p:nvPr/>
              </p:nvSpPr>
              <p:spPr bwMode="auto">
                <a:xfrm>
                  <a:off x="8182" y="55006"/>
                  <a:ext cx="5049" cy="3918"/>
                </a:xfrm>
                <a:prstGeom prst="rect">
                  <a:avLst/>
                </a:prstGeom>
                <a:noFill/>
                <a:ln w="635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PT" sz="12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ea typeface="Times New Roman" pitchFamily="18" charset="0"/>
                      <a:cs typeface="Arial" pitchFamily="34" charset="0"/>
                    </a:rPr>
                    <a:t>(D)</a:t>
                  </a:r>
                  <a:endParaRPr kumimoji="0" lang="pt-PT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</p:grpSp>
      <p:sp>
        <p:nvSpPr>
          <p:cNvPr id="22" name="Retângulo 21"/>
          <p:cNvSpPr/>
          <p:nvPr/>
        </p:nvSpPr>
        <p:spPr>
          <a:xfrm>
            <a:off x="1487041" y="6237312"/>
            <a:ext cx="162095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b="1" dirty="0" smtClean="0">
                <a:latin typeface="Arial" pitchFamily="34" charset="0"/>
                <a:cs typeface="Arial" pitchFamily="34" charset="0"/>
              </a:rPr>
              <a:t>Resposta 19</a:t>
            </a:r>
            <a:r>
              <a:rPr lang="pt-PT" b="1" dirty="0" smtClean="0">
                <a:latin typeface="Arial" pitchFamily="34" charset="0"/>
                <a:cs typeface="Arial" pitchFamily="34" charset="0"/>
              </a:rPr>
              <a:t>)</a:t>
            </a:r>
            <a:endParaRPr lang="pt-BR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999209" y="6237312"/>
            <a:ext cx="91986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Letra A</a:t>
            </a:r>
            <a:endParaRPr lang="pt-BR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Elipse 5"/>
          <p:cNvSpPr/>
          <p:nvPr/>
        </p:nvSpPr>
        <p:spPr>
          <a:xfrm>
            <a:off x="5015433" y="1628800"/>
            <a:ext cx="1296144" cy="1800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1154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1600" b="1" dirty="0" smtClean="0">
                <a:latin typeface="Arial" pitchFamily="34" charset="0"/>
                <a:cs typeface="Arial" pitchFamily="34" charset="0"/>
              </a:rPr>
              <a:t>Questão 20) (1 ponto)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1600" dirty="0" smtClean="0">
                <a:latin typeface="Arial" pitchFamily="34" charset="0"/>
                <a:cs typeface="Arial" pitchFamily="34" charset="0"/>
              </a:rPr>
              <a:t>Abaixo tem quatro diferentes meios de transporte representados pelas figuras A, B, C, e D. Escolha a letra (A, B, C, D) da figura do mais veloz meio de transporte dos quatro mostrados abaixo.</a:t>
            </a:r>
            <a:endParaRPr lang="pt-BR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0" y="0"/>
            <a:ext cx="119030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22" name="Retângulo 21"/>
          <p:cNvSpPr/>
          <p:nvPr/>
        </p:nvSpPr>
        <p:spPr>
          <a:xfrm>
            <a:off x="1559049" y="6165304"/>
            <a:ext cx="162095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b="1" dirty="0" smtClean="0">
                <a:latin typeface="Arial" pitchFamily="34" charset="0"/>
                <a:cs typeface="Arial" pitchFamily="34" charset="0"/>
              </a:rPr>
              <a:t>Resposta 19</a:t>
            </a:r>
            <a:r>
              <a:rPr lang="pt-PT" b="1" dirty="0" smtClean="0">
                <a:latin typeface="Arial" pitchFamily="34" charset="0"/>
                <a:cs typeface="Arial" pitchFamily="34" charset="0"/>
              </a:rPr>
              <a:t>)</a:t>
            </a:r>
            <a:endParaRPr lang="pt-BR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3" name="Agrupar 33"/>
          <p:cNvGrpSpPr>
            <a:grpSpLocks/>
          </p:cNvGrpSpPr>
          <p:nvPr/>
        </p:nvGrpSpPr>
        <p:grpSpPr bwMode="auto">
          <a:xfrm>
            <a:off x="4943425" y="1559726"/>
            <a:ext cx="2016223" cy="5270457"/>
            <a:chOff x="1310" y="167"/>
            <a:chExt cx="25126" cy="65688"/>
          </a:xfrm>
        </p:grpSpPr>
        <p:pic>
          <p:nvPicPr>
            <p:cNvPr id="28" name="Imagem 28" descr="NASA lança com sucesso foguete que substituirá o Onibus Espacial [FOTOS] |  Fórum Adrenaline - Um dos maiores e mais ativos fóruns do Brasil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93" y="167"/>
              <a:ext cx="18263" cy="15056"/>
            </a:xfrm>
            <a:prstGeom prst="rect">
              <a:avLst/>
            </a:prstGeom>
            <a:noFill/>
          </p:spPr>
        </p:pic>
        <p:grpSp>
          <p:nvGrpSpPr>
            <p:cNvPr id="10" name="Agrupar 10"/>
            <p:cNvGrpSpPr>
              <a:grpSpLocks/>
            </p:cNvGrpSpPr>
            <p:nvPr/>
          </p:nvGrpSpPr>
          <p:grpSpPr bwMode="auto">
            <a:xfrm>
              <a:off x="1310" y="15784"/>
              <a:ext cx="25127" cy="50071"/>
              <a:chOff x="1310" y="15784"/>
              <a:chExt cx="25126" cy="50071"/>
            </a:xfrm>
          </p:grpSpPr>
          <p:pic>
            <p:nvPicPr>
              <p:cNvPr id="24" name="Imagem 24" descr="Grupo JCA adquire ônibus Scania com sistema ADAS para Viação Cometa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310" y="20414"/>
                <a:ext cx="25127" cy="12224"/>
              </a:xfrm>
              <a:prstGeom prst="rect">
                <a:avLst/>
              </a:prstGeom>
              <a:noFill/>
            </p:spPr>
          </p:pic>
          <p:pic>
            <p:nvPicPr>
              <p:cNvPr id="27" name="Imagem 27" descr="Resultado de imagem para avião azul 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grayscl/>
              </a:blip>
              <a:srcRect/>
              <a:stretch>
                <a:fillRect/>
              </a:stretch>
            </p:blipFill>
            <p:spPr bwMode="auto">
              <a:xfrm>
                <a:off x="3666" y="37722"/>
                <a:ext cx="19673" cy="9519"/>
              </a:xfrm>
              <a:prstGeom prst="rect">
                <a:avLst/>
              </a:prstGeom>
              <a:noFill/>
            </p:spPr>
          </p:pic>
          <p:pic>
            <p:nvPicPr>
              <p:cNvPr id="29" name="Imagem 29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5948" t="31148" r="5354" b="31461"/>
              <a:stretch>
                <a:fillRect/>
              </a:stretch>
            </p:blipFill>
            <p:spPr bwMode="auto">
              <a:xfrm>
                <a:off x="2741" y="52473"/>
                <a:ext cx="22809" cy="9613"/>
              </a:xfrm>
              <a:prstGeom prst="rect">
                <a:avLst/>
              </a:prstGeom>
              <a:noFill/>
            </p:spPr>
          </p:pic>
          <p:sp>
            <p:nvSpPr>
              <p:cNvPr id="9" name="Caixa de Texto 9"/>
              <p:cNvSpPr txBox="1">
                <a:spLocks noChangeArrowheads="1"/>
              </p:cNvSpPr>
              <p:nvPr/>
            </p:nvSpPr>
            <p:spPr bwMode="auto">
              <a:xfrm>
                <a:off x="10176" y="15784"/>
                <a:ext cx="8273" cy="3973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(A)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0" name="Caixa de Texto 9"/>
              <p:cNvSpPr txBox="1">
                <a:spLocks noChangeArrowheads="1"/>
              </p:cNvSpPr>
              <p:nvPr/>
            </p:nvSpPr>
            <p:spPr bwMode="auto">
              <a:xfrm>
                <a:off x="9311" y="33181"/>
                <a:ext cx="8267" cy="3969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(B)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" name="Caixa de Texto 9"/>
              <p:cNvSpPr txBox="1">
                <a:spLocks noChangeArrowheads="1"/>
              </p:cNvSpPr>
              <p:nvPr/>
            </p:nvSpPr>
            <p:spPr bwMode="auto">
              <a:xfrm>
                <a:off x="8984" y="48009"/>
                <a:ext cx="8268" cy="3969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(C)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" name="Caixa de Texto 9"/>
              <p:cNvSpPr txBox="1">
                <a:spLocks noChangeArrowheads="1"/>
              </p:cNvSpPr>
              <p:nvPr/>
            </p:nvSpPr>
            <p:spPr bwMode="auto">
              <a:xfrm>
                <a:off x="9310" y="61887"/>
                <a:ext cx="8261" cy="3968"/>
              </a:xfrm>
              <a:prstGeom prst="rect">
                <a:avLst/>
              </a:prstGeom>
              <a:noFill/>
              <a:ln w="6350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(D)</a:t>
                </a:r>
                <a:endParaRPr kumimoji="0" lang="pt-B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" name="Retângulo 1"/>
          <p:cNvSpPr/>
          <p:nvPr/>
        </p:nvSpPr>
        <p:spPr>
          <a:xfrm>
            <a:off x="3143225" y="6165304"/>
            <a:ext cx="91986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Letra A</a:t>
            </a:r>
            <a:endParaRPr lang="pt-BR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Elipse 3"/>
          <p:cNvSpPr/>
          <p:nvPr/>
        </p:nvSpPr>
        <p:spPr>
          <a:xfrm>
            <a:off x="4727401" y="1394304"/>
            <a:ext cx="2520280" cy="17281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5335324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21"/>
          <p:cNvGraphicFramePr>
            <a:graphicFrameLocks noGrp="1"/>
          </p:cNvGraphicFramePr>
          <p:nvPr>
            <p:extLst/>
          </p:nvPr>
        </p:nvGraphicFramePr>
        <p:xfrm>
          <a:off x="3858579" y="748162"/>
          <a:ext cx="4167068" cy="5442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419">
                  <a:extLst>
                    <a:ext uri="{9D8B030D-6E8A-4147-A177-3AD203B41FA5}">
                      <a16:colId xmlns:a16="http://schemas.microsoft.com/office/drawing/2014/main" val="77620037"/>
                    </a:ext>
                  </a:extLst>
                </a:gridCol>
                <a:gridCol w="3481649">
                  <a:extLst>
                    <a:ext uri="{9D8B030D-6E8A-4147-A177-3AD203B41FA5}">
                      <a16:colId xmlns:a16="http://schemas.microsoft.com/office/drawing/2014/main" val="3578718802"/>
                    </a:ext>
                  </a:extLst>
                </a:gridCol>
              </a:tblGrid>
              <a:tr h="386817">
                <a:tc gridSpan="2"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solidFill>
                            <a:schemeClr val="tx1"/>
                          </a:solidFill>
                        </a:rPr>
                        <a:t>Contatos: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89273" marR="89273" marT="44637" marB="4463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71705"/>
                  </a:ext>
                </a:extLst>
              </a:tr>
              <a:tr h="624615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obabr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0837"/>
                  </a:ext>
                </a:extLst>
              </a:tr>
              <a:tr h="607057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oba_olimpiada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46611"/>
                  </a:ext>
                </a:extLst>
              </a:tr>
              <a:tr h="56242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obaoficial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29194"/>
                  </a:ext>
                </a:extLst>
              </a:tr>
              <a:tr h="62491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canal_oba_mobfog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9485"/>
                  </a:ext>
                </a:extLst>
              </a:tr>
              <a:tr h="55320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oba.secretaria@gmail.com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587587"/>
                  </a:ext>
                </a:extLst>
              </a:tr>
              <a:tr h="60145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98272-3810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4417"/>
                  </a:ext>
                </a:extLst>
              </a:tr>
              <a:tr h="1095030">
                <a:tc>
                  <a:txBody>
                    <a:bodyPr/>
                    <a:lstStyle/>
                    <a:p>
                      <a:endParaRPr lang="pt-BR" sz="1800" dirty="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2334-0082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4104-4047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2254-1139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21586"/>
                  </a:ext>
                </a:extLst>
              </a:tr>
              <a:tr h="38681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www.oba.org.br</a:t>
                      </a:r>
                    </a:p>
                  </a:txBody>
                  <a:tcPr marL="89273" marR="89273" marT="44637" marB="4463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160636"/>
                  </a:ext>
                </a:extLst>
              </a:tr>
            </a:tbl>
          </a:graphicData>
        </a:graphic>
      </p:graphicFrame>
      <p:grpSp>
        <p:nvGrpSpPr>
          <p:cNvPr id="2" name="Agrupar 1"/>
          <p:cNvGrpSpPr/>
          <p:nvPr/>
        </p:nvGrpSpPr>
        <p:grpSpPr>
          <a:xfrm>
            <a:off x="3892430" y="1221538"/>
            <a:ext cx="651692" cy="4341089"/>
            <a:chOff x="3960784" y="1167955"/>
            <a:chExt cx="667511" cy="4446461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09233" y="4171188"/>
              <a:ext cx="530717" cy="52882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41810" y="2391918"/>
              <a:ext cx="477018" cy="47015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5524" y="1773936"/>
              <a:ext cx="508521" cy="512064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8470" y="2969133"/>
              <a:ext cx="580515" cy="55130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97422" y="3632454"/>
              <a:ext cx="564933" cy="436626"/>
            </a:xfrm>
            <a:prstGeom prst="rect">
              <a:avLst/>
            </a:prstGeom>
          </p:spPr>
        </p:pic>
        <p:pic>
          <p:nvPicPr>
            <p:cNvPr id="1026" name="Picture 2" descr="Telefone, redondo, ícone - Baixar PNG/SVG Transparent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784" y="4946905"/>
              <a:ext cx="667511" cy="66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50954" y="1167955"/>
              <a:ext cx="470514" cy="468821"/>
            </a:xfrm>
            <a:prstGeom prst="rect">
              <a:avLst/>
            </a:prstGeom>
          </p:spPr>
        </p:pic>
      </p:grpSp>
      <p:pic>
        <p:nvPicPr>
          <p:cNvPr id="26" name="Imagem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239" y="2164725"/>
            <a:ext cx="4022027" cy="2669263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485" y="2593994"/>
            <a:ext cx="2734749" cy="174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49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2060</TotalTime>
  <Words>166</Words>
  <Application>Microsoft Office PowerPoint</Application>
  <PresentationFormat>Personalizar</PresentationFormat>
  <Paragraphs>176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GABARITO COMENTADO  DA PROVA  OBA 2005 - NÍVEL 1</dc:title>
  <dc:creator>OBA</dc:creator>
  <cp:lastModifiedBy>DVM Informatica</cp:lastModifiedBy>
  <cp:revision>89</cp:revision>
  <dcterms:created xsi:type="dcterms:W3CDTF">2020-08-31T15:54:38Z</dcterms:created>
  <dcterms:modified xsi:type="dcterms:W3CDTF">2020-11-18T15:15:34Z</dcterms:modified>
</cp:coreProperties>
</file>