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</p:sldIdLst>
  <p:sldSz cx="11903075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734" y="48"/>
      </p:cViewPr>
      <p:guideLst>
        <p:guide orient="horz" pos="2160"/>
        <p:guide pos="374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92731" y="2130426"/>
            <a:ext cx="10117614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85461" y="3886200"/>
            <a:ext cx="833215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0256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54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40261" y="4406901"/>
            <a:ext cx="10117614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940261" y="2906713"/>
            <a:ext cx="10117614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3114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595154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050730" y="1600201"/>
            <a:ext cx="525719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0612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535113"/>
            <a:ext cx="525925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595154" y="2174875"/>
            <a:ext cx="525925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046598" y="1535113"/>
            <a:ext cx="526132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046598" y="2174875"/>
            <a:ext cx="52613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065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5709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  <p:pic>
        <p:nvPicPr>
          <p:cNvPr id="1026" name="Picture 2" descr="C:\Users\OBA\Downloads\LOGOTIPO_OBA_png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0009" y="5805264"/>
            <a:ext cx="1796063" cy="1191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BA\Downloads\mobfog 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220"/>
            <a:ext cx="1383912" cy="88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500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95154" y="273050"/>
            <a:ext cx="391603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53771" y="273051"/>
            <a:ext cx="66541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95154" y="1435101"/>
            <a:ext cx="391603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5135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33086" y="4800600"/>
            <a:ext cx="714184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333086" y="612775"/>
            <a:ext cx="714184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333086" y="5367338"/>
            <a:ext cx="714184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6633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1888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629729" y="274639"/>
            <a:ext cx="2678192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595154" y="274639"/>
            <a:ext cx="7836191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207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60000"/>
                <a:lumOff val="40000"/>
              </a:schemeClr>
            </a:gs>
            <a:gs pos="100000">
              <a:schemeClr val="accent2">
                <a:lumMod val="20000"/>
                <a:lumOff val="80000"/>
              </a:schemeClr>
            </a:gs>
            <a:gs pos="18000">
              <a:schemeClr val="accent2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595154" y="274638"/>
            <a:ext cx="1071276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95154" y="1600201"/>
            <a:ext cx="107127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595154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6C958-2B1F-40DF-B8E6-F1C731F13F2B}" type="datetimeFigureOut">
              <a:rPr lang="pt-BR" smtClean="0"/>
              <a:t>31/08/2020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66884" y="6356351"/>
            <a:ext cx="37693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530537" y="6356351"/>
            <a:ext cx="27773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27F39C-2AF1-4C84-A297-B7A56D7C4CF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64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2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8517" y="2614914"/>
            <a:ext cx="7083880" cy="4701294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2426220" y="213381"/>
            <a:ext cx="5897440" cy="2884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GABARITO </a:t>
            </a:r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COMENTADO </a:t>
            </a:r>
          </a:p>
          <a:p>
            <a:pPr algn="ctr"/>
            <a:r>
              <a:rPr lang="pt-BR" sz="4296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 PROVA</a:t>
            </a:r>
          </a:p>
          <a:p>
            <a:pPr algn="ctr"/>
            <a:endParaRPr lang="pt-BR" sz="4296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OBA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2008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</a:t>
            </a:r>
            <a:r>
              <a:rPr lang="pt-BR" sz="5272" b="1" dirty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NÍVEL </a:t>
            </a:r>
            <a:r>
              <a:rPr lang="pt-BR" sz="5272" b="1" dirty="0" smtClean="0">
                <a:solidFill>
                  <a:srgbClr val="0E4D3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pt-BR" sz="5272" b="1" dirty="0">
              <a:solidFill>
                <a:srgbClr val="0E4D3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36" y="3720200"/>
            <a:ext cx="3848682" cy="245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72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620688"/>
            <a:ext cx="7776864" cy="1295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/>
              <a:t>Questão 1) (1 ponto) </a:t>
            </a:r>
            <a:r>
              <a:rPr lang="pt-PT" dirty="0"/>
              <a:t>Qual é o melhor local para observar o céu com um telescópio? </a:t>
            </a:r>
            <a:endParaRPr lang="pt-BR" dirty="0"/>
          </a:p>
          <a:p>
            <a:pPr algn="just">
              <a:lnSpc>
                <a:spcPct val="150000"/>
              </a:lnSpc>
            </a:pPr>
            <a:r>
              <a:rPr lang="pt-PT" dirty="0"/>
              <a:t>Coloque um X na frente da </a:t>
            </a:r>
            <a:r>
              <a:rPr lang="pt-BR" dirty="0"/>
              <a:t>única </a:t>
            </a:r>
            <a:r>
              <a:rPr lang="pt-PT" dirty="0"/>
              <a:t>resposta certa.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622945" y="2924944"/>
            <a:ext cx="69127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pt-PT" sz="2000" dirty="0"/>
              <a:t>(    )     Do alto de um prédio de uma grande cidade</a:t>
            </a:r>
            <a:r>
              <a:rPr lang="pt-PT" sz="2000" dirty="0" smtClean="0"/>
              <a:t>.</a:t>
            </a:r>
          </a:p>
          <a:p>
            <a:pPr hangingPunct="0"/>
            <a:endParaRPr lang="pt-BR" sz="2000" dirty="0"/>
          </a:p>
          <a:p>
            <a:pPr hangingPunct="0"/>
            <a:r>
              <a:rPr lang="pt-PT" sz="2000" dirty="0"/>
              <a:t>( </a:t>
            </a:r>
            <a:r>
              <a:rPr lang="pt-PT" sz="2000" dirty="0" smtClean="0"/>
              <a:t>   )</a:t>
            </a:r>
            <a:r>
              <a:rPr lang="pt-PT" sz="2000" dirty="0"/>
              <a:t>     Do alto de uma montanha longe das cidades</a:t>
            </a:r>
            <a:r>
              <a:rPr lang="pt-PT" sz="2000" dirty="0" smtClean="0"/>
              <a:t>.</a:t>
            </a:r>
          </a:p>
          <a:p>
            <a:pPr hangingPunct="0"/>
            <a:endParaRPr lang="pt-BR" sz="2000" dirty="0"/>
          </a:p>
          <a:p>
            <a:r>
              <a:rPr lang="pt-PT" sz="2000" dirty="0"/>
              <a:t>(    )     Do pátio da sua escola quando todas as luzes estão acesas.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743658" y="3534163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X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40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476672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 2) (1 ponto)</a:t>
            </a:r>
            <a:r>
              <a:rPr lang="pt-BR" dirty="0"/>
              <a:t> A Lua tem uma fase (ou aparência) a cada noite, que é justamente a parte dela que é visível a partir da Terra. A causa para esta mudança diária da aparência da Lua é (coloque um X na frente da única resposta correta):</a:t>
            </a:r>
          </a:p>
        </p:txBody>
      </p:sp>
      <p:sp>
        <p:nvSpPr>
          <p:cNvPr id="4" name="Retângulo 3"/>
          <p:cNvSpPr/>
          <p:nvPr/>
        </p:nvSpPr>
        <p:spPr>
          <a:xfrm>
            <a:off x="406921" y="2852936"/>
            <a:ext cx="594995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hangingPunct="0"/>
            <a:r>
              <a:rPr lang="pt-PT" sz="2000" dirty="0"/>
              <a:t>(    )     A sombra da Terra sobre a Lua</a:t>
            </a:r>
            <a:r>
              <a:rPr lang="pt-PT" sz="2000" dirty="0" smtClean="0"/>
              <a:t>.</a:t>
            </a:r>
          </a:p>
          <a:p>
            <a:pPr hangingPunct="0"/>
            <a:endParaRPr lang="pt-BR" sz="2000" dirty="0"/>
          </a:p>
          <a:p>
            <a:pPr hangingPunct="0"/>
            <a:r>
              <a:rPr lang="pt-PT" sz="2000" dirty="0"/>
              <a:t>(    )     A sombra do Sol sobre a Lua.</a:t>
            </a:r>
            <a:endParaRPr lang="pt-BR" sz="2000" dirty="0"/>
          </a:p>
          <a:p>
            <a:pPr hangingPunct="0"/>
            <a:endParaRPr lang="pt-PT" sz="2000" dirty="0" smtClean="0"/>
          </a:p>
          <a:p>
            <a:pPr hangingPunct="0"/>
            <a:r>
              <a:rPr lang="pt-PT" sz="2000" dirty="0" smtClean="0"/>
              <a:t>(</a:t>
            </a:r>
            <a:r>
              <a:rPr lang="pt-PT" sz="2000" dirty="0"/>
              <a:t>    )     A rotação da Lua sobre ela mesma.</a:t>
            </a:r>
            <a:endParaRPr lang="pt-BR" sz="2000" dirty="0"/>
          </a:p>
          <a:p>
            <a:endParaRPr lang="pt-PT" sz="2000" dirty="0" smtClean="0"/>
          </a:p>
          <a:p>
            <a:r>
              <a:rPr lang="pt-PT" sz="2000" dirty="0" smtClean="0"/>
              <a:t>(</a:t>
            </a:r>
            <a:r>
              <a:rPr lang="pt-PT" sz="2000" dirty="0"/>
              <a:t> </a:t>
            </a:r>
            <a:r>
              <a:rPr lang="pt-PT" sz="2000" dirty="0" smtClean="0"/>
              <a:t>   )</a:t>
            </a:r>
            <a:r>
              <a:rPr lang="pt-PT" sz="2000" dirty="0"/>
              <a:t>     A translação da Lua ao redor da Terra.</a:t>
            </a:r>
            <a:endParaRPr lang="pt-BR" sz="2000" dirty="0"/>
          </a:p>
        </p:txBody>
      </p:sp>
      <p:sp>
        <p:nvSpPr>
          <p:cNvPr id="5" name="Retângulo 4"/>
          <p:cNvSpPr/>
          <p:nvPr/>
        </p:nvSpPr>
        <p:spPr>
          <a:xfrm>
            <a:off x="524262" y="4662372"/>
            <a:ext cx="3545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400" b="1" dirty="0">
                <a:solidFill>
                  <a:srgbClr val="FF0000"/>
                </a:solidFill>
              </a:rPr>
              <a:t>X</a:t>
            </a:r>
            <a:endParaRPr lang="pt-B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83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260648"/>
            <a:ext cx="7848872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 3) (1 ponto)</a:t>
            </a:r>
            <a:r>
              <a:rPr lang="pt-BR" dirty="0"/>
              <a:t> A Terra é muito maior (em massa e volume) do que a Lua, mas não estamos levando isso em consideração nestas questões.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340768"/>
            <a:ext cx="7848872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Pergunta 3a) (0,5 ponto) </a:t>
            </a:r>
            <a:r>
              <a:rPr lang="pt-BR" dirty="0"/>
              <a:t>Pinte, de qualquer cor, a figura abaixo que melhor representa a </a:t>
            </a:r>
            <a:r>
              <a:rPr lang="pt-BR" b="1" u="sng" dirty="0"/>
              <a:t>forma da Terra</a:t>
            </a:r>
            <a:r>
              <a:rPr lang="pt-BR" dirty="0"/>
              <a:t>.</a:t>
            </a:r>
          </a:p>
        </p:txBody>
      </p:sp>
      <p:sp>
        <p:nvSpPr>
          <p:cNvPr id="6" name="Oval 3"/>
          <p:cNvSpPr>
            <a:spLocks noChangeArrowheads="1"/>
          </p:cNvSpPr>
          <p:nvPr/>
        </p:nvSpPr>
        <p:spPr bwMode="auto">
          <a:xfrm>
            <a:off x="4043952" y="2552082"/>
            <a:ext cx="1655647" cy="143005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232571" y="2442842"/>
            <a:ext cx="1655647" cy="168924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7392234" y="2707004"/>
            <a:ext cx="1655647" cy="112616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 rot="10800000">
            <a:off x="5864094" y="2445821"/>
            <a:ext cx="1401606" cy="168726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" name="Retângulo 9"/>
          <p:cNvSpPr/>
          <p:nvPr/>
        </p:nvSpPr>
        <p:spPr>
          <a:xfrm>
            <a:off x="190897" y="4293096"/>
            <a:ext cx="9792888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Pergunta 3b) (0,5 ponto) </a:t>
            </a:r>
            <a:r>
              <a:rPr lang="pt-BR" dirty="0"/>
              <a:t>Pinte, de qualquer cor, a figura abaixo que melhor representa a </a:t>
            </a:r>
            <a:r>
              <a:rPr lang="pt-BR" b="1" u="sng" dirty="0"/>
              <a:t>forma da Lua</a:t>
            </a:r>
            <a:r>
              <a:rPr lang="pt-BR" dirty="0"/>
              <a:t>.</a:t>
            </a:r>
          </a:p>
        </p:txBody>
      </p:sp>
      <p:sp>
        <p:nvSpPr>
          <p:cNvPr id="12" name="Oval 8"/>
          <p:cNvSpPr>
            <a:spLocks noChangeArrowheads="1"/>
          </p:cNvSpPr>
          <p:nvPr/>
        </p:nvSpPr>
        <p:spPr bwMode="auto">
          <a:xfrm>
            <a:off x="4102298" y="4945568"/>
            <a:ext cx="1707818" cy="1455697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Oval 9"/>
          <p:cNvSpPr>
            <a:spLocks noChangeArrowheads="1"/>
          </p:cNvSpPr>
          <p:nvPr/>
        </p:nvSpPr>
        <p:spPr bwMode="auto">
          <a:xfrm>
            <a:off x="2233839" y="4834369"/>
            <a:ext cx="1707818" cy="1719542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Oval 10"/>
          <p:cNvSpPr>
            <a:spLocks noChangeArrowheads="1"/>
          </p:cNvSpPr>
          <p:nvPr/>
        </p:nvSpPr>
        <p:spPr bwMode="auto">
          <a:xfrm>
            <a:off x="7556086" y="5103269"/>
            <a:ext cx="1707818" cy="114636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5" name="Oval 11"/>
          <p:cNvSpPr>
            <a:spLocks noChangeArrowheads="1"/>
          </p:cNvSpPr>
          <p:nvPr/>
        </p:nvSpPr>
        <p:spPr bwMode="auto">
          <a:xfrm rot="10800000">
            <a:off x="5979793" y="4837402"/>
            <a:ext cx="1445772" cy="1717520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Oval 4"/>
          <p:cNvSpPr>
            <a:spLocks noChangeArrowheads="1"/>
          </p:cNvSpPr>
          <p:nvPr/>
        </p:nvSpPr>
        <p:spPr bwMode="auto">
          <a:xfrm>
            <a:off x="2232571" y="2455135"/>
            <a:ext cx="1655647" cy="1689248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Oval 9"/>
          <p:cNvSpPr>
            <a:spLocks noChangeArrowheads="1"/>
          </p:cNvSpPr>
          <p:nvPr/>
        </p:nvSpPr>
        <p:spPr bwMode="auto">
          <a:xfrm>
            <a:off x="2233839" y="4835150"/>
            <a:ext cx="1707818" cy="1719542"/>
          </a:xfrm>
          <a:prstGeom prst="ellipse">
            <a:avLst/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80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74038" y="117325"/>
            <a:ext cx="784887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Questão 4) (1 ponto) </a:t>
            </a:r>
            <a:r>
              <a:rPr lang="pt-BR" dirty="0"/>
              <a:t>Claro que o tamanho da órbita da Terra é muito maior do que o da órbita da Lua, mas não estamos levando isso em consideração nesta questão.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1340768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Pergunta 4a) (0,5 ponto) </a:t>
            </a:r>
            <a:r>
              <a:rPr lang="pt-BR" dirty="0"/>
              <a:t>Escreva uma grande letra </a:t>
            </a:r>
            <a:r>
              <a:rPr lang="pt-BR" b="1" dirty="0"/>
              <a:t>T</a:t>
            </a:r>
            <a:r>
              <a:rPr lang="pt-BR" dirty="0"/>
              <a:t> sobre a figura que mais se aproxime do movimento de </a:t>
            </a:r>
            <a:r>
              <a:rPr lang="pt-BR" u="sng" dirty="0"/>
              <a:t>translação da Terra ao redor do Sol</a:t>
            </a:r>
            <a:r>
              <a:rPr lang="pt-BR" dirty="0"/>
              <a:t>.</a:t>
            </a:r>
          </a:p>
        </p:txBody>
      </p:sp>
      <p:sp>
        <p:nvSpPr>
          <p:cNvPr id="5" name="Retângulo 4"/>
          <p:cNvSpPr/>
          <p:nvPr/>
        </p:nvSpPr>
        <p:spPr>
          <a:xfrm>
            <a:off x="190897" y="2276872"/>
            <a:ext cx="7848872" cy="1295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b="1" dirty="0"/>
              <a:t>Pergunta 4b) (0,5 ponto) </a:t>
            </a:r>
            <a:r>
              <a:rPr lang="pt-BR" dirty="0"/>
              <a:t>Escreva uma grande letra </a:t>
            </a:r>
            <a:r>
              <a:rPr lang="pt-BR" b="1" dirty="0"/>
              <a:t>L</a:t>
            </a:r>
            <a:r>
              <a:rPr lang="pt-BR" dirty="0"/>
              <a:t> sobre a figura que mais se aproxime do movimento de </a:t>
            </a:r>
            <a:r>
              <a:rPr lang="pt-BR" u="sng" dirty="0"/>
              <a:t>translação da Lua ao redor da Terra</a:t>
            </a:r>
            <a:r>
              <a:rPr lang="pt-BR" dirty="0"/>
              <a:t> (despreze o movimento de translação da Terra neste caso).</a:t>
            </a:r>
          </a:p>
        </p:txBody>
      </p:sp>
      <p:grpSp>
        <p:nvGrpSpPr>
          <p:cNvPr id="6" name="Group 2"/>
          <p:cNvGrpSpPr>
            <a:grpSpLocks noChangeAspect="1"/>
          </p:cNvGrpSpPr>
          <p:nvPr/>
        </p:nvGrpSpPr>
        <p:grpSpPr bwMode="auto">
          <a:xfrm>
            <a:off x="1559049" y="3856030"/>
            <a:ext cx="8856984" cy="2165258"/>
            <a:chOff x="567" y="13540"/>
            <a:chExt cx="7002" cy="1702"/>
          </a:xfrm>
        </p:grpSpPr>
        <p:sp>
          <p:nvSpPr>
            <p:cNvPr id="7" name="Oval 3"/>
            <p:cNvSpPr>
              <a:spLocks noChangeAspect="1" noChangeArrowheads="1"/>
            </p:cNvSpPr>
            <p:nvPr/>
          </p:nvSpPr>
          <p:spPr bwMode="auto">
            <a:xfrm>
              <a:off x="567" y="13540"/>
              <a:ext cx="1701" cy="170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8" name="Oval 4"/>
            <p:cNvSpPr>
              <a:spLocks noChangeAspect="1" noChangeArrowheads="1"/>
            </p:cNvSpPr>
            <p:nvPr/>
          </p:nvSpPr>
          <p:spPr bwMode="auto">
            <a:xfrm>
              <a:off x="2428" y="13650"/>
              <a:ext cx="1701" cy="144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Oval 5"/>
            <p:cNvSpPr>
              <a:spLocks noChangeAspect="1" noChangeArrowheads="1"/>
            </p:cNvSpPr>
            <p:nvPr/>
          </p:nvSpPr>
          <p:spPr bwMode="auto">
            <a:xfrm>
              <a:off x="5868" y="13806"/>
              <a:ext cx="1701" cy="113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Oval 6"/>
            <p:cNvSpPr>
              <a:spLocks noChangeAspect="1" noChangeArrowheads="1"/>
            </p:cNvSpPr>
            <p:nvPr/>
          </p:nvSpPr>
          <p:spPr bwMode="auto">
            <a:xfrm rot="-10800000">
              <a:off x="4298" y="13543"/>
              <a:ext cx="1440" cy="1699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2" name="Retângulo 11"/>
          <p:cNvSpPr/>
          <p:nvPr/>
        </p:nvSpPr>
        <p:spPr>
          <a:xfrm>
            <a:off x="2423109" y="4206311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T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460053" y="5258795"/>
            <a:ext cx="4235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pt-BR" sz="2800" b="1" dirty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L</a:t>
            </a:r>
            <a:endParaRPr lang="pt-BR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421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16632"/>
            <a:ext cx="7920880" cy="402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5) (1 ponto)</a:t>
            </a:r>
            <a:r>
              <a:rPr lang="pt-PT" dirty="0"/>
              <a:t> Esta é um pouquinho difícil, mas vamos ajudar bastante você.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62905" y="600014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b="1" dirty="0"/>
              <a:t>Pergunta 5a) (0,5 ponto)</a:t>
            </a:r>
            <a:r>
              <a:rPr lang="pt-BR" dirty="0"/>
              <a:t> Quando você passa pela sombra de um prédio é porque ele está entre você e o Sol, Certo? Claro que sim! Pois bem, na noite do dia 20 para 21 de fevereiro de 2008 houve um eclipse da Lua, logo, tal como você, a Lua passou pela sombra da Terra. Abaixo tem a Lua representada em 4 posições ao redor da Terra e o Sol (desconsidere a translação da Terra). </a:t>
            </a: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985" y="3072895"/>
            <a:ext cx="10297468" cy="366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lipse 4"/>
          <p:cNvSpPr/>
          <p:nvPr/>
        </p:nvSpPr>
        <p:spPr>
          <a:xfrm>
            <a:off x="1634284" y="4638782"/>
            <a:ext cx="324000" cy="324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262905" y="2239822"/>
            <a:ext cx="11449272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BR" dirty="0"/>
              <a:t>Pinte, de qualquer cor, a Lua, na posição em que ela deveria estar para que ficasse sob a sombra da Terra, ou seja, eclipsada! Observação: a figura abaixo está fora de escala.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38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4031"/>
            <a:ext cx="7848872" cy="1732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Pergunta 5b) (0,5 ponto)</a:t>
            </a:r>
            <a:r>
              <a:rPr lang="pt-PT" dirty="0"/>
              <a:t> Agora são somente oitos planetas ao redor do Sol, porque o menor deles foi reclassificado como planeta anão. Nas cruzadinhas ao lado estão os nomes dos oito planetas (mais alguns astros). Pode achá-los na vertical e na horizontal. Uma (ou mais) letra pode fazer parte de mais de um nome. Faça um risco sobre os nomes achados.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1809760"/>
            <a:ext cx="7848872" cy="734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Localize os nomes de 5 </a:t>
            </a:r>
            <a:r>
              <a:rPr lang="pt-PT" b="1" u="sng" dirty="0"/>
              <a:t>planetas</a:t>
            </a:r>
            <a:r>
              <a:rPr lang="pt-PT" dirty="0"/>
              <a:t>. </a:t>
            </a:r>
            <a:r>
              <a:rPr lang="pt-PT" b="1" dirty="0"/>
              <a:t>Cada nome de planeta achado vale 0,1 ponto, mas cada nome marcado errado perde 0,1 ponto.</a:t>
            </a:r>
            <a:r>
              <a:rPr lang="pt-PT" dirty="0"/>
              <a:t> </a:t>
            </a:r>
            <a:r>
              <a:rPr lang="pt-PT" b="1" dirty="0"/>
              <a:t>No máximo ganha 0,5 ponto.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301316"/>
              </p:ext>
            </p:extLst>
          </p:nvPr>
        </p:nvGraphicFramePr>
        <p:xfrm>
          <a:off x="2927201" y="2636912"/>
          <a:ext cx="4896550" cy="3672405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489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8965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 dirty="0">
                          <a:effectLst/>
                          <a:latin typeface="Times New Roman"/>
                          <a:ea typeface="Times New Roman"/>
                        </a:rPr>
                        <a:t>M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 dirty="0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000" b="1" i="0" kern="0" dirty="0">
                          <a:effectLst/>
                          <a:latin typeface="Times New Roman"/>
                        </a:rPr>
                        <a:t>R</a:t>
                      </a:r>
                      <a:endParaRPr lang="pt-BR" sz="1000" b="1" i="1" kern="0" dirty="0">
                        <a:effectLst/>
                        <a:latin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H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L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M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Z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V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J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P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E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T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W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Y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L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s-ES_tradnl" sz="1200" b="1">
                          <a:effectLst/>
                          <a:latin typeface="Times New Roman"/>
                          <a:ea typeface="Times New Roman"/>
                        </a:rPr>
                        <a:t>C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M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V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Ê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U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R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H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N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8045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S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L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200" b="1">
                          <a:effectLst/>
                          <a:latin typeface="Times New Roman"/>
                          <a:ea typeface="Times New Roman"/>
                        </a:rPr>
                        <a:t>X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I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B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>
                          <a:effectLst/>
                          <a:latin typeface="Times New Roman"/>
                          <a:ea typeface="Times New Roman"/>
                        </a:rPr>
                        <a:t>O</a:t>
                      </a:r>
                      <a:endParaRPr lang="pt-BR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PT" sz="1200" b="1" dirty="0">
                          <a:effectLst/>
                          <a:latin typeface="Times New Roman"/>
                          <a:ea typeface="Times New Roman"/>
                        </a:rPr>
                        <a:t>A</a:t>
                      </a:r>
                      <a:endParaRPr lang="pt-B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cxnSp>
        <p:nvCxnSpPr>
          <p:cNvPr id="7" name="Conector reto 6"/>
          <p:cNvCxnSpPr/>
          <p:nvPr/>
        </p:nvCxnSpPr>
        <p:spPr>
          <a:xfrm>
            <a:off x="3006460" y="2821925"/>
            <a:ext cx="222499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/>
        </p:nvCxnSpPr>
        <p:spPr>
          <a:xfrm>
            <a:off x="3155323" y="2708920"/>
            <a:ext cx="0" cy="309634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/>
          <p:cNvCxnSpPr/>
          <p:nvPr/>
        </p:nvCxnSpPr>
        <p:spPr>
          <a:xfrm>
            <a:off x="4583385" y="2924944"/>
            <a:ext cx="20882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/>
          <p:cNvCxnSpPr/>
          <p:nvPr/>
        </p:nvCxnSpPr>
        <p:spPr>
          <a:xfrm>
            <a:off x="4012790" y="3645024"/>
            <a:ext cx="21242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to 15"/>
          <p:cNvCxnSpPr/>
          <p:nvPr/>
        </p:nvCxnSpPr>
        <p:spPr>
          <a:xfrm>
            <a:off x="5616202" y="3501008"/>
            <a:ext cx="0" cy="230425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to 17"/>
          <p:cNvCxnSpPr/>
          <p:nvPr/>
        </p:nvCxnSpPr>
        <p:spPr>
          <a:xfrm>
            <a:off x="3575273" y="4487804"/>
            <a:ext cx="30963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to 19"/>
          <p:cNvCxnSpPr/>
          <p:nvPr/>
        </p:nvCxnSpPr>
        <p:spPr>
          <a:xfrm>
            <a:off x="4572086" y="5282271"/>
            <a:ext cx="208823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to 21"/>
          <p:cNvCxnSpPr/>
          <p:nvPr/>
        </p:nvCxnSpPr>
        <p:spPr>
          <a:xfrm>
            <a:off x="7072239" y="3501008"/>
            <a:ext cx="0" cy="266429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15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332656"/>
            <a:ext cx="777686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b="1" dirty="0"/>
              <a:t>Questão 6) (1 ponto) </a:t>
            </a:r>
            <a:r>
              <a:rPr lang="pt-PT" sz="2200" dirty="0"/>
              <a:t>Utilizamos a energia elétrica durante grande parte do tempo. Até quando estamos dormindo, a geladeira e o ventilador, se estiverem ligados, estão gastando energia elétrica. Em que período do dia, geralmente, mais acendemos as lâmpadas e ligamos a televisão? Manhã, tarde, noite ou madrugada? Escolha apenas um período.</a:t>
            </a:r>
            <a:endParaRPr lang="pt-BR" sz="2200" dirty="0"/>
          </a:p>
        </p:txBody>
      </p:sp>
      <p:sp>
        <p:nvSpPr>
          <p:cNvPr id="4" name="Retângulo 3"/>
          <p:cNvSpPr/>
          <p:nvPr/>
        </p:nvSpPr>
        <p:spPr>
          <a:xfrm>
            <a:off x="268200" y="4005064"/>
            <a:ext cx="16141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/>
              <a:t>Resposta 6</a:t>
            </a:r>
            <a:r>
              <a:rPr lang="pt-PT" sz="2200" b="1" dirty="0" smtClean="0"/>
              <a:t>):</a:t>
            </a:r>
            <a:endParaRPr lang="pt-BR" sz="2200" dirty="0"/>
          </a:p>
        </p:txBody>
      </p:sp>
      <p:sp>
        <p:nvSpPr>
          <p:cNvPr id="5" name="Retângulo 4"/>
          <p:cNvSpPr/>
          <p:nvPr/>
        </p:nvSpPr>
        <p:spPr>
          <a:xfrm>
            <a:off x="1882360" y="4005064"/>
            <a:ext cx="8288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>
                <a:solidFill>
                  <a:srgbClr val="FF0000"/>
                </a:solidFill>
              </a:rPr>
              <a:t>Noite</a:t>
            </a:r>
            <a:endParaRPr lang="pt-BR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143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692696"/>
            <a:ext cx="11089232" cy="29578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PT" b="1" dirty="0"/>
              <a:t>Questão 7) (1 ponto) </a:t>
            </a:r>
            <a:r>
              <a:rPr lang="pt-PT" dirty="0"/>
              <a:t>Existem várias formas de se produzir energia elétrica. </a:t>
            </a:r>
            <a:endParaRPr lang="pt-PT" dirty="0" smtClean="0"/>
          </a:p>
          <a:p>
            <a:pPr algn="just" hangingPunct="0">
              <a:lnSpc>
                <a:spcPct val="150000"/>
              </a:lnSpc>
            </a:pPr>
            <a:r>
              <a:rPr lang="pt-PT" dirty="0" smtClean="0"/>
              <a:t>Abaixo </a:t>
            </a:r>
            <a:r>
              <a:rPr lang="pt-PT" dirty="0"/>
              <a:t>listamos quatro.</a:t>
            </a:r>
            <a:endParaRPr lang="pt-BR" dirty="0"/>
          </a:p>
          <a:p>
            <a:pPr algn="just" hangingPunct="0">
              <a:lnSpc>
                <a:spcPct val="150000"/>
              </a:lnSpc>
            </a:pPr>
            <a:endParaRPr lang="pt-BR" dirty="0" smtClean="0"/>
          </a:p>
          <a:p>
            <a:pPr algn="just" hangingPunct="0">
              <a:lnSpc>
                <a:spcPct val="150000"/>
              </a:lnSpc>
            </a:pPr>
            <a:r>
              <a:rPr lang="pt-BR" dirty="0" smtClean="0"/>
              <a:t>Usina </a:t>
            </a:r>
            <a:r>
              <a:rPr lang="pt-BR" dirty="0"/>
              <a:t>hidrelétrica - utiliza as quedas de água dos rios para produzir energia elétrica.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/>
              <a:t>Usina termelétrica - utiliza combustível fóssil (carvão ou petróleo) para produzir energia elétrica 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/>
              <a:t>Usina solar - utiliza a energia solar para produzir energia elétrica.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/>
              <a:t>Usina eólica - utiliza a velocidade do vento para produzir energia elétrica.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190897" y="3789040"/>
            <a:ext cx="11520880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>
              <a:lnSpc>
                <a:spcPct val="150000"/>
              </a:lnSpc>
            </a:pPr>
            <a:r>
              <a:rPr lang="pt-BR" b="1" dirty="0"/>
              <a:t>Pergunta 7): </a:t>
            </a:r>
            <a:r>
              <a:rPr lang="pt-BR" dirty="0"/>
              <a:t>Em que tipo de usina é produzida a maior parte da energia elétrica que gastamos em nossas casas?</a:t>
            </a:r>
          </a:p>
          <a:p>
            <a:pPr algn="just" hangingPunct="0">
              <a:lnSpc>
                <a:spcPct val="150000"/>
              </a:lnSpc>
            </a:pPr>
            <a:r>
              <a:rPr lang="pt-BR" dirty="0"/>
              <a:t>(Escolha apenas uma das opções acima.)</a:t>
            </a:r>
          </a:p>
        </p:txBody>
      </p:sp>
      <p:sp>
        <p:nvSpPr>
          <p:cNvPr id="5" name="Retângulo 4"/>
          <p:cNvSpPr/>
          <p:nvPr/>
        </p:nvSpPr>
        <p:spPr>
          <a:xfrm>
            <a:off x="200133" y="4941168"/>
            <a:ext cx="1351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/>
              <a:t>Resposta 7</a:t>
            </a:r>
            <a:r>
              <a:rPr lang="pt-PT" b="1" dirty="0" smtClean="0"/>
              <a:t>):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551593" y="4941168"/>
            <a:ext cx="1867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b="1" dirty="0">
                <a:solidFill>
                  <a:srgbClr val="FF0000"/>
                </a:solidFill>
              </a:rPr>
              <a:t>Usina hidrelétrica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414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16632"/>
            <a:ext cx="7776864" cy="2064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dirty="0"/>
              <a:t>No Brasil existem cientistas que trabalham na construção de foguetes e satélites.  Eles constroem satélites no Instituto Nacional de Pesquisas Espaciais (INPE) e foguetes no Instituto de Aeronáutica e Espaço (IAE), órgão do Comando-Geral de Tecnologia Aeroespacial (CTA).  Para coordenar as atividades espaciais brasileiras existe a Agência Espacial Brasileira (AEB) que, por meio do Programa AEB Escola, promove atividades educacionais em escolas do Brasil.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62905" y="2276632"/>
            <a:ext cx="5976664" cy="3083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b="1" dirty="0"/>
              <a:t>Questão 8) (1 ponto) (0,3 ponto cada item correto. Acertando os três ganha 1 ponto)</a:t>
            </a:r>
            <a:r>
              <a:rPr lang="pt-PT" dirty="0"/>
              <a:t> (Complete os espaços em branco com </a:t>
            </a:r>
            <a:r>
              <a:rPr lang="pt-PT" b="1" dirty="0"/>
              <a:t>1</a:t>
            </a:r>
            <a:r>
              <a:rPr lang="pt-PT" b="1" baseline="30000" dirty="0"/>
              <a:t>o</a:t>
            </a:r>
            <a:r>
              <a:rPr lang="pt-PT" b="1" dirty="0"/>
              <a:t>, 2</a:t>
            </a:r>
            <a:r>
              <a:rPr lang="pt-PT" b="1" baseline="30000" dirty="0"/>
              <a:t>o</a:t>
            </a:r>
            <a:r>
              <a:rPr lang="pt-PT" b="1" dirty="0"/>
              <a:t> ou 3</a:t>
            </a:r>
            <a:r>
              <a:rPr lang="pt-PT" b="1" baseline="30000" dirty="0"/>
              <a:t>o</a:t>
            </a:r>
            <a:r>
              <a:rPr lang="pt-PT" dirty="0"/>
              <a:t>).  Foguetes são veículos para levar satélites e pessoas ao espaço. No início do vôo do foguete o motor do </a:t>
            </a:r>
            <a:r>
              <a:rPr lang="pt-PT" u="sng" dirty="0" smtClean="0"/>
              <a:t>__   </a:t>
            </a:r>
            <a:r>
              <a:rPr lang="pt-PT" u="sng" dirty="0"/>
              <a:t>_ </a:t>
            </a:r>
            <a:r>
              <a:rPr lang="pt-PT" dirty="0"/>
              <a:t>estágio tira o foguete do chão.  Após a separação deste motor, é acionado o motor do </a:t>
            </a:r>
            <a:r>
              <a:rPr lang="pt-PT" u="sng" dirty="0" smtClean="0"/>
              <a:t>__    </a:t>
            </a:r>
            <a:r>
              <a:rPr lang="pt-PT" u="sng" dirty="0"/>
              <a:t>_</a:t>
            </a:r>
            <a:r>
              <a:rPr lang="pt-PT" dirty="0"/>
              <a:t> estágio, para dar continuidade ao vôo.  Finalmente, é acionado o motor do </a:t>
            </a:r>
            <a:r>
              <a:rPr lang="pt-PT" dirty="0" smtClean="0"/>
              <a:t>___</a:t>
            </a:r>
            <a:r>
              <a:rPr lang="pt-PT" u="sng" dirty="0" smtClean="0"/>
              <a:t> </a:t>
            </a:r>
            <a:r>
              <a:rPr lang="pt-PT" dirty="0"/>
              <a:t>_ estágio para colocar a carga-útil em órbita da Terra. Veja a figura ao lado.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625" y="1844824"/>
            <a:ext cx="201622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1631057" y="3573016"/>
            <a:ext cx="4283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>
                <a:solidFill>
                  <a:srgbClr val="FF0000"/>
                </a:solidFill>
              </a:rPr>
              <a:t>1</a:t>
            </a:r>
            <a:r>
              <a:rPr lang="pt-PT" sz="2200" b="1" baseline="30000" dirty="0">
                <a:solidFill>
                  <a:srgbClr val="FF0000"/>
                </a:solidFill>
              </a:rPr>
              <a:t>o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4943425" y="3897273"/>
            <a:ext cx="4283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>
                <a:solidFill>
                  <a:srgbClr val="FF0000"/>
                </a:solidFill>
              </a:rPr>
              <a:t>2</a:t>
            </a:r>
            <a:r>
              <a:rPr lang="pt-PT" sz="2200" b="1" baseline="30000" dirty="0">
                <a:solidFill>
                  <a:srgbClr val="FF0000"/>
                </a:solidFill>
              </a:rPr>
              <a:t>o</a:t>
            </a:r>
            <a:endParaRPr lang="pt-BR" sz="2200" dirty="0">
              <a:solidFill>
                <a:srgbClr val="FF0000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415033" y="4544184"/>
            <a:ext cx="42832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>
                <a:solidFill>
                  <a:srgbClr val="FF0000"/>
                </a:solidFill>
              </a:rPr>
              <a:t>3</a:t>
            </a:r>
            <a:r>
              <a:rPr lang="pt-PT" sz="2200" b="1" baseline="30000" dirty="0">
                <a:solidFill>
                  <a:srgbClr val="FF0000"/>
                </a:solidFill>
              </a:rPr>
              <a:t>o</a:t>
            </a:r>
            <a:endParaRPr lang="pt-BR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653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62905" y="188640"/>
            <a:ext cx="7848872" cy="2126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b="1" dirty="0"/>
              <a:t>Questão 9) (1 ponto) (0,25 cada item correto) </a:t>
            </a:r>
            <a:r>
              <a:rPr lang="pt-PT" dirty="0"/>
              <a:t>Satélites são veículos que transportam câmeras fotográficas e outros instrumentos ao espaço. Os satélites dão uma volta em torno da Terra em 90 minutos; um navio gasta 1 mês; um avião gasta 48 horas e um carro gastaria 15 dias.  Na figura abaixo escreva acima de cada meio de transporte, o tempo que ele gasta para dar uma volta na Terra.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631057" y="3140968"/>
            <a:ext cx="137480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90 minutos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4367361" y="3140968"/>
            <a:ext cx="10927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48 horas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6959649" y="3140968"/>
            <a:ext cx="8066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1 mês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11" name="Retângulo 10"/>
          <p:cNvSpPr/>
          <p:nvPr/>
        </p:nvSpPr>
        <p:spPr>
          <a:xfrm>
            <a:off x="9335913" y="3140968"/>
            <a:ext cx="9316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rgbClr val="FF0000"/>
                </a:solidFill>
              </a:rPr>
              <a:t>15 dias</a:t>
            </a:r>
            <a:endParaRPr lang="pt-BR" sz="2000" b="1" dirty="0">
              <a:solidFill>
                <a:srgbClr val="FF0000"/>
              </a:solidFill>
            </a:endParaRPr>
          </a:p>
        </p:txBody>
      </p:sp>
      <p:grpSp>
        <p:nvGrpSpPr>
          <p:cNvPr id="16" name="Agrupar 15"/>
          <p:cNvGrpSpPr/>
          <p:nvPr/>
        </p:nvGrpSpPr>
        <p:grpSpPr>
          <a:xfrm>
            <a:off x="982985" y="3573016"/>
            <a:ext cx="9865096" cy="1419798"/>
            <a:chOff x="982985" y="3573016"/>
            <a:chExt cx="9865096" cy="1419798"/>
          </a:xfrm>
        </p:grpSpPr>
        <p:pic>
          <p:nvPicPr>
            <p:cNvPr id="12" name="Imagem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82985" y="3573016"/>
              <a:ext cx="2572126" cy="1368152"/>
            </a:xfrm>
            <a:prstGeom prst="rect">
              <a:avLst/>
            </a:prstGeom>
          </p:spPr>
        </p:pic>
        <p:pic>
          <p:nvPicPr>
            <p:cNvPr id="13" name="Imagem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19289" y="3576346"/>
              <a:ext cx="2333625" cy="1371600"/>
            </a:xfrm>
            <a:prstGeom prst="rect">
              <a:avLst/>
            </a:prstGeom>
          </p:spPr>
        </p:pic>
        <p:pic>
          <p:nvPicPr>
            <p:cNvPr id="14" name="Imagem 1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67561" y="3576346"/>
              <a:ext cx="2228850" cy="1390650"/>
            </a:xfrm>
            <a:prstGeom prst="rect">
              <a:avLst/>
            </a:prstGeom>
          </p:spPr>
        </p:pic>
        <p:pic>
          <p:nvPicPr>
            <p:cNvPr id="15" name="Imagem 1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543825" y="3576345"/>
              <a:ext cx="2304256" cy="14164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6050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90897" y="116632"/>
            <a:ext cx="7776864" cy="1711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b="1" dirty="0"/>
              <a:t>Questão 10) (1 ponto) </a:t>
            </a:r>
            <a:r>
              <a:rPr lang="pt-PT" dirty="0"/>
              <a:t>O furacão é um fenômeno natural formado por nuvens grandes e ventos fortes. Essas nuvens giram em torno de um centro chamado “olho do furacão”. Sua forma circular torna o furacão bem visível em imagens de satélites. Deste modo, essas imagens podem ajudar no estudo dos furacões.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190897" y="1772816"/>
            <a:ext cx="7743775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Marque com um </a:t>
            </a:r>
            <a:r>
              <a:rPr lang="pt-PT" b="1" dirty="0"/>
              <a:t>X</a:t>
            </a:r>
            <a:r>
              <a:rPr lang="pt-PT" dirty="0"/>
              <a:t> o olho (centro) do furacão da imagem ao lado.</a:t>
            </a:r>
            <a:endParaRPr lang="pt-BR" dirty="0"/>
          </a:p>
        </p:txBody>
      </p:sp>
      <p:pic>
        <p:nvPicPr>
          <p:cNvPr id="8194" name="Picture 2" descr="Fig4_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185" y="2372108"/>
            <a:ext cx="5472608" cy="4369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Conector reto 5"/>
          <p:cNvCxnSpPr/>
          <p:nvPr/>
        </p:nvCxnSpPr>
        <p:spPr>
          <a:xfrm>
            <a:off x="5138101" y="4388332"/>
            <a:ext cx="576064" cy="720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/>
        </p:nvCxnSpPr>
        <p:spPr>
          <a:xfrm flipH="1">
            <a:off x="5138101" y="4388332"/>
            <a:ext cx="576064" cy="7200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3536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783771"/>
              </p:ext>
            </p:extLst>
          </p:nvPr>
        </p:nvGraphicFramePr>
        <p:xfrm>
          <a:off x="3858579" y="748162"/>
          <a:ext cx="4167068" cy="5442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419">
                  <a:extLst>
                    <a:ext uri="{9D8B030D-6E8A-4147-A177-3AD203B41FA5}">
                      <a16:colId xmlns:a16="http://schemas.microsoft.com/office/drawing/2014/main" val="77620037"/>
                    </a:ext>
                  </a:extLst>
                </a:gridCol>
                <a:gridCol w="3481649">
                  <a:extLst>
                    <a:ext uri="{9D8B030D-6E8A-4147-A177-3AD203B41FA5}">
                      <a16:colId xmlns:a16="http://schemas.microsoft.com/office/drawing/2014/main" val="3578718802"/>
                    </a:ext>
                  </a:extLst>
                </a:gridCol>
              </a:tblGrid>
              <a:tr h="386817">
                <a:tc gridSpan="2"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solidFill>
                            <a:schemeClr val="tx1"/>
                          </a:solidFill>
                        </a:rPr>
                        <a:t>Contatos:</a:t>
                      </a:r>
                      <a:endParaRPr lang="pt-BR" sz="1800" dirty="0">
                        <a:solidFill>
                          <a:schemeClr val="tx1"/>
                        </a:solidFill>
                      </a:endParaRP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671705"/>
                  </a:ext>
                </a:extLst>
              </a:tr>
              <a:tr h="624615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obabr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0790837"/>
                  </a:ext>
                </a:extLst>
              </a:tr>
              <a:tr h="607057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@</a:t>
                      </a: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oba_olimpiada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746611"/>
                  </a:ext>
                </a:extLst>
              </a:tr>
              <a:tr h="56242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obaoficial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29194"/>
                  </a:ext>
                </a:extLst>
              </a:tr>
              <a:tr h="62491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canal_oba_mobfog</a:t>
                      </a: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419485"/>
                  </a:ext>
                </a:extLst>
              </a:tr>
              <a:tr h="553200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oba.secretaria@gmail.com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1587587"/>
                  </a:ext>
                </a:extLst>
              </a:tr>
              <a:tr h="601451">
                <a:tc>
                  <a:txBody>
                    <a:bodyPr/>
                    <a:lstStyle/>
                    <a:p>
                      <a:endParaRPr lang="pt-BR" sz="180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98272-3810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904417"/>
                  </a:ext>
                </a:extLst>
              </a:tr>
              <a:tr h="1095030">
                <a:tc>
                  <a:txBody>
                    <a:bodyPr/>
                    <a:lstStyle/>
                    <a:p>
                      <a:endParaRPr lang="pt-BR" sz="1800" dirty="0"/>
                    </a:p>
                  </a:txBody>
                  <a:tcPr marL="89273" marR="89273" marT="44637" marB="44637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2334-0082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4104-4047</a:t>
                      </a:r>
                    </a:p>
                    <a:p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(21) 2254-1139</a:t>
                      </a:r>
                    </a:p>
                  </a:txBody>
                  <a:tcPr marL="89273" marR="89273" marT="44637" marB="44637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21586"/>
                  </a:ext>
                </a:extLst>
              </a:tr>
              <a:tr h="386817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www.oba.org.br</a:t>
                      </a:r>
                    </a:p>
                  </a:txBody>
                  <a:tcPr marL="89273" marR="89273" marT="44637" marB="44637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8160636"/>
                  </a:ext>
                </a:extLst>
              </a:tr>
            </a:tbl>
          </a:graphicData>
        </a:graphic>
      </p:graphicFrame>
      <p:grpSp>
        <p:nvGrpSpPr>
          <p:cNvPr id="2" name="Agrupar 1"/>
          <p:cNvGrpSpPr/>
          <p:nvPr/>
        </p:nvGrpSpPr>
        <p:grpSpPr>
          <a:xfrm>
            <a:off x="3892430" y="1221538"/>
            <a:ext cx="651692" cy="4341089"/>
            <a:chOff x="3960784" y="1167955"/>
            <a:chExt cx="667511" cy="4446461"/>
          </a:xfrm>
        </p:grpSpPr>
        <p:pic>
          <p:nvPicPr>
            <p:cNvPr id="7" name="Imagem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09233" y="4171188"/>
              <a:ext cx="530717" cy="528828"/>
            </a:xfrm>
            <a:prstGeom prst="rect">
              <a:avLst/>
            </a:prstGeom>
          </p:spPr>
        </p:pic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41810" y="2391918"/>
              <a:ext cx="477018" cy="470154"/>
            </a:xfrm>
            <a:prstGeom prst="rect">
              <a:avLst/>
            </a:prstGeom>
          </p:spPr>
        </p:pic>
        <p:pic>
          <p:nvPicPr>
            <p:cNvPr id="9" name="Imagem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5524" y="1773936"/>
              <a:ext cx="508521" cy="512064"/>
            </a:xfrm>
            <a:prstGeom prst="rect">
              <a:avLst/>
            </a:prstGeom>
          </p:spPr>
        </p:pic>
        <p:pic>
          <p:nvPicPr>
            <p:cNvPr id="10" name="Imagem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988470" y="2969133"/>
              <a:ext cx="580515" cy="551307"/>
            </a:xfrm>
            <a:prstGeom prst="rect">
              <a:avLst/>
            </a:prstGeom>
          </p:spPr>
        </p:pic>
        <p:pic>
          <p:nvPicPr>
            <p:cNvPr id="11" name="Imagem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97422" y="3632454"/>
              <a:ext cx="564933" cy="436626"/>
            </a:xfrm>
            <a:prstGeom prst="rect">
              <a:avLst/>
            </a:prstGeom>
          </p:spPr>
        </p:pic>
        <p:pic>
          <p:nvPicPr>
            <p:cNvPr id="1026" name="Picture 2" descr="Telefone, redondo, ícone - Baixar PNG/SVG Transparente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0784" y="4946905"/>
              <a:ext cx="667511" cy="667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Imagem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0954" y="1167955"/>
              <a:ext cx="470514" cy="468821"/>
            </a:xfrm>
            <a:prstGeom prst="rect">
              <a:avLst/>
            </a:prstGeom>
          </p:spPr>
        </p:pic>
      </p:grpSp>
      <p:pic>
        <p:nvPicPr>
          <p:cNvPr id="26" name="Imagem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239" y="2164725"/>
            <a:ext cx="4022027" cy="2669263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4485" y="2593994"/>
            <a:ext cx="2734749" cy="1746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4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945</Words>
  <Application>Microsoft Office PowerPoint</Application>
  <PresentationFormat>Personalizar</PresentationFormat>
  <Paragraphs>161</Paragraphs>
  <Slides>13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Times New Roman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GABARITO COMENTADO  DA PROVA  OBA 2008 - NÍVEL 1</dc:title>
  <dc:creator>OBA</dc:creator>
  <cp:lastModifiedBy>DVM Informatica</cp:lastModifiedBy>
  <cp:revision>14</cp:revision>
  <dcterms:created xsi:type="dcterms:W3CDTF">2020-08-24T16:34:50Z</dcterms:created>
  <dcterms:modified xsi:type="dcterms:W3CDTF">2020-08-31T21:32:39Z</dcterms:modified>
</cp:coreProperties>
</file>