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68" r:id="rId3"/>
    <p:sldId id="261" r:id="rId4"/>
    <p:sldId id="262" r:id="rId5"/>
    <p:sldId id="263" r:id="rId6"/>
    <p:sldId id="264" r:id="rId7"/>
    <p:sldId id="265" r:id="rId8"/>
    <p:sldId id="258" r:id="rId9"/>
    <p:sldId id="259" r:id="rId10"/>
    <p:sldId id="260" r:id="rId11"/>
    <p:sldId id="266" r:id="rId12"/>
    <p:sldId id="270" r:id="rId13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  <a:srgbClr val="C3D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E3646-01DD-4703-8DD1-0EFBDC32C894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750888" y="1143000"/>
            <a:ext cx="5356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0EDF98-DC7F-48EA-92FA-37F1FD93682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446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0EDF98-DC7F-48EA-92FA-37F1FD93682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13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1232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474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09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772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593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328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1026" name="Picture 2" descr="C:\Users\OBA\Downloads\mobfog 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5946569"/>
            <a:ext cx="1383912" cy="8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LOGOTIPO_OBA_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3985" y="5661248"/>
            <a:ext cx="2191842" cy="145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437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7596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813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794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9219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3D69B"/>
            </a:gs>
            <a:gs pos="50000">
              <a:srgbClr val="F9F9EE"/>
            </a:gs>
            <a:gs pos="100000">
              <a:srgbClr val="D7E4BD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70355-9076-440C-892F-82A9FD49BF94}" type="datetimeFigureOut">
              <a:rPr lang="pt-BR" smtClean="0"/>
              <a:t>27/07/2020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55CBD-7191-4204-A676-DA84A2F3FA9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710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5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2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404664"/>
            <a:ext cx="7992888" cy="1295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1) (1 ponto)</a:t>
            </a:r>
            <a:r>
              <a:rPr lang="pt-BR" dirty="0"/>
              <a:t> </a:t>
            </a:r>
            <a:r>
              <a:rPr lang="pt-BR" b="1" dirty="0"/>
              <a:t>(0,20 cada acerto)  </a:t>
            </a:r>
            <a:r>
              <a:rPr lang="pt-BR" dirty="0"/>
              <a:t>Escreva ESPAÇO ou TERRA debaixo de cada desenho se ele pertencer ao ESPAÇO ou à TERRA. Espaço é tudo que está além da atmosfera terrestre.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219185"/>
              </p:ext>
            </p:extLst>
          </p:nvPr>
        </p:nvGraphicFramePr>
        <p:xfrm>
          <a:off x="190897" y="2420888"/>
          <a:ext cx="11628438" cy="295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Documento" r:id="rId3" imgW="6979513" imgH="1785924" progId="Word.Document.12">
                  <p:embed/>
                </p:oleObj>
              </mc:Choice>
              <mc:Fallback>
                <p:oleObj name="Documento" r:id="rId3" imgW="6979513" imgH="178592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897" y="2420888"/>
                        <a:ext cx="11628438" cy="2957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/>
          <p:cNvSpPr/>
          <p:nvPr/>
        </p:nvSpPr>
        <p:spPr>
          <a:xfrm>
            <a:off x="1402335" y="468796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TERRA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9407921" y="468796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TERRA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447481" y="4688376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TERRA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320500" y="4669904"/>
            <a:ext cx="923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ESPAÇO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346922" y="4675712"/>
            <a:ext cx="9238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ESPAÇO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34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692696"/>
            <a:ext cx="7632848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2) (1 ponto</a:t>
            </a:r>
            <a:r>
              <a:rPr lang="pt-BR" dirty="0"/>
              <a:t>) Pinte de qualquer cor, ou faça um X sobre o único astro que pode ser visto facilmente durante o dia e durante a noite também.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440303"/>
              </p:ext>
            </p:extLst>
          </p:nvPr>
        </p:nvGraphicFramePr>
        <p:xfrm>
          <a:off x="-97135" y="2492896"/>
          <a:ext cx="11909839" cy="27573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Documento" r:id="rId3" imgW="6979513" imgH="1619699" progId="Word.Document.12">
                  <p:embed/>
                </p:oleObj>
              </mc:Choice>
              <mc:Fallback>
                <p:oleObj name="Documento" r:id="rId3" imgW="6979513" imgH="16196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97135" y="2492896"/>
                        <a:ext cx="11909839" cy="27573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5375473" y="3356992"/>
            <a:ext cx="943636" cy="947024"/>
            <a:chOff x="5515" y="1770"/>
            <a:chExt cx="797" cy="697"/>
          </a:xfrm>
        </p:grpSpPr>
        <p:cxnSp>
          <p:nvCxnSpPr>
            <p:cNvPr id="1027" name="AutoShape 3"/>
            <p:cNvCxnSpPr>
              <a:cxnSpLocks noChangeShapeType="1"/>
            </p:cNvCxnSpPr>
            <p:nvPr/>
          </p:nvCxnSpPr>
          <p:spPr bwMode="auto">
            <a:xfrm flipH="1">
              <a:off x="5515" y="1856"/>
              <a:ext cx="797" cy="556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>
              <a:off x="5629" y="1770"/>
              <a:ext cx="563" cy="697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" name="Retângulo 5"/>
          <p:cNvSpPr/>
          <p:nvPr/>
        </p:nvSpPr>
        <p:spPr>
          <a:xfrm>
            <a:off x="1559049" y="5445224"/>
            <a:ext cx="87849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srgbClr val="FF0000"/>
                </a:solidFill>
              </a:rPr>
              <a:t>Obs. Serve qualquer símbolo ou pintura sobre a Lua. Se marcar mais de um item perde toda a questão</a:t>
            </a:r>
            <a:endParaRPr lang="pt-B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52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88640"/>
            <a:ext cx="7848872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/>
              <a:t>Questão 3 ) (1 ponto) (0,25 cada acerto</a:t>
            </a:r>
            <a:r>
              <a:rPr lang="pt-BR" b="1" dirty="0" smtClean="0"/>
              <a:t>)</a:t>
            </a:r>
          </a:p>
          <a:p>
            <a:pPr algn="just" hangingPunct="0">
              <a:lnSpc>
                <a:spcPct val="150000"/>
              </a:lnSpc>
            </a:pPr>
            <a:endParaRPr lang="pt-BR" b="1" dirty="0"/>
          </a:p>
          <a:p>
            <a:pPr algn="just" hangingPunct="0">
              <a:lnSpc>
                <a:spcPct val="150000"/>
              </a:lnSpc>
            </a:pPr>
            <a:r>
              <a:rPr lang="pt-BR" dirty="0" smtClean="0"/>
              <a:t>Júpiter </a:t>
            </a:r>
            <a:r>
              <a:rPr lang="pt-BR" dirty="0"/>
              <a:t>tem 11 vezes o diâmetro da Terra. Urano e Netuno são quase iguais em diâmetro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-1" y="297873"/>
            <a:ext cx="1190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6" name="Oval 11"/>
          <p:cNvSpPr>
            <a:spLocks noChangeArrowheads="1"/>
          </p:cNvSpPr>
          <p:nvPr/>
        </p:nvSpPr>
        <p:spPr bwMode="auto">
          <a:xfrm>
            <a:off x="5735513" y="2411596"/>
            <a:ext cx="3118483" cy="3224454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9088815" y="2379888"/>
            <a:ext cx="1134176" cy="117271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9088815" y="4115178"/>
            <a:ext cx="1134176" cy="117271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005492" y="5815307"/>
            <a:ext cx="283044" cy="29266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Caixa de Texto 2"/>
          <p:cNvSpPr txBox="1">
            <a:spLocks noChangeArrowheads="1"/>
          </p:cNvSpPr>
          <p:nvPr/>
        </p:nvSpPr>
        <p:spPr bwMode="auto">
          <a:xfrm>
            <a:off x="8802770" y="3535024"/>
            <a:ext cx="19012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URANO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1" name="Caixa de Texto 2"/>
          <p:cNvSpPr txBox="1">
            <a:spLocks noChangeArrowheads="1"/>
          </p:cNvSpPr>
          <p:nvPr/>
        </p:nvSpPr>
        <p:spPr bwMode="auto">
          <a:xfrm>
            <a:off x="6358392" y="4119315"/>
            <a:ext cx="1901295" cy="369332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JÚPITER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Caixa de Texto 2"/>
          <p:cNvSpPr txBox="1">
            <a:spLocks noChangeArrowheads="1"/>
          </p:cNvSpPr>
          <p:nvPr/>
        </p:nvSpPr>
        <p:spPr bwMode="auto">
          <a:xfrm>
            <a:off x="8793769" y="5287895"/>
            <a:ext cx="19012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Arial" pitchFamily="34" charset="0"/>
              </a:rPr>
              <a:t>NETUNO</a:t>
            </a:r>
            <a:endParaRPr kumimoji="0" lang="pt-B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03888" y="4657987"/>
            <a:ext cx="4883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600" dirty="0">
                <a:solidFill>
                  <a:srgbClr val="FF0000"/>
                </a:solidFill>
              </a:rPr>
              <a:t>Obs. Urano e Netuno podem estar invertidos, pois como escrito no enunciado, são quase do mesmo diâmetro.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7247681" y="58679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TERRA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90897" y="1988840"/>
            <a:ext cx="53285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/>
              <a:t>Com estas informações escreva os nomes dos planetas Júpiter, Terra, Urano e Netuno nas figuras ao lado. Estas figuras estão em escala correta dos diâmetros dos planetas. A professora explicará o que é diâmetro, se for preciso.</a:t>
            </a:r>
          </a:p>
        </p:txBody>
      </p:sp>
    </p:spTree>
    <p:extLst>
      <p:ext uri="{BB962C8B-B14F-4D97-AF65-F5344CB8AC3E}">
        <p14:creationId xmlns:p14="http://schemas.microsoft.com/office/powerpoint/2010/main" val="87716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/>
      <p:bldP spid="15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620688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4) (1 ponto) (0,2 cada acerto) </a:t>
            </a:r>
            <a:r>
              <a:rPr lang="pt-BR" dirty="0"/>
              <a:t>Vejamos o que você já sabe sobre o Sol. Escreva CERTO ou ERRADO na frente de cada afirmação.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834575"/>
              </p:ext>
            </p:extLst>
          </p:nvPr>
        </p:nvGraphicFramePr>
        <p:xfrm>
          <a:off x="550937" y="2490960"/>
          <a:ext cx="10369152" cy="2325370"/>
        </p:xfrm>
        <a:graphic>
          <a:graphicData uri="http://schemas.openxmlformats.org/drawingml/2006/table">
            <a:tbl>
              <a:tblPr firstRow="1" firstCol="1" bandRow="1"/>
              <a:tblGrid>
                <a:gridCol w="1235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3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 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O Sol é uma das muitas estrelas do Sistema Solar.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O Sol é mais quente do que a Lua (essa é fácil, não?).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O Sol também tem movimento de rotação.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Toda estrela é de alguma constelação, menos o Sol, que não pertence a nenhuma.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449580" algn="l"/>
                          <a:tab pos="899160" algn="l"/>
                          <a:tab pos="1348740" algn="l"/>
                          <a:tab pos="1798320" algn="l"/>
                          <a:tab pos="2247900" algn="l"/>
                          <a:tab pos="2697480" algn="l"/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Sem o Sol não há vida na Terra.		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636237" y="2637340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710127" y="3113204"/>
            <a:ext cx="80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712716" y="3563128"/>
            <a:ext cx="80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12716" y="4030836"/>
            <a:ext cx="80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712716" y="4499828"/>
            <a:ext cx="80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9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908720"/>
            <a:ext cx="590465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/>
              <a:t>Questão 5) (1 ponto</a:t>
            </a:r>
            <a:r>
              <a:rPr lang="pt-BR" sz="2000" b="1" dirty="0" smtClean="0"/>
              <a:t>) </a:t>
            </a:r>
          </a:p>
          <a:p>
            <a:pPr algn="just">
              <a:lnSpc>
                <a:spcPct val="150000"/>
              </a:lnSpc>
            </a:pPr>
            <a:endParaRPr lang="pt-BR" sz="2000" b="1" dirty="0" smtClean="0"/>
          </a:p>
          <a:p>
            <a:pPr algn="just">
              <a:lnSpc>
                <a:spcPct val="150000"/>
              </a:lnSpc>
            </a:pPr>
            <a:r>
              <a:rPr lang="pt-BR" sz="2000" dirty="0" smtClean="0"/>
              <a:t>No </a:t>
            </a:r>
            <a:r>
              <a:rPr lang="pt-BR" sz="2000" dirty="0"/>
              <a:t>desenho ao lado, da Lua e algumas estrelas, faça um CÍRCULO sobre a única estrela que não poderia estar onde foi desenhada, pois nunca seria vista ali.</a:t>
            </a:r>
          </a:p>
        </p:txBody>
      </p:sp>
      <p:graphicFrame>
        <p:nvGraphicFramePr>
          <p:cNvPr id="16" name="Objeto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815644"/>
              </p:ext>
            </p:extLst>
          </p:nvPr>
        </p:nvGraphicFramePr>
        <p:xfrm>
          <a:off x="-1033239" y="2492896"/>
          <a:ext cx="10667593" cy="2728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Documento" r:id="rId3" imgW="6991723" imgH="1611767" progId="Word.Document.12">
                  <p:embed/>
                </p:oleObj>
              </mc:Choice>
              <mc:Fallback>
                <p:oleObj name="Documento" r:id="rId3" imgW="6991723" imgH="161176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33239" y="2492896"/>
                        <a:ext cx="10667593" cy="2728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8635498" y="3265772"/>
            <a:ext cx="281146" cy="26193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262905" y="3573016"/>
            <a:ext cx="5949950" cy="1900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FF0000"/>
                </a:solidFill>
              </a:rPr>
              <a:t>Obs. A estrela assinalada não poderia estar lá, pois para tanto uma parte da Lua precisaria ser transparente, ou a estrela deveria estar entre a Lua e a Terra, o que é impossível. Se marcar mais de uma estrela, perde todos os pontos desta questão. Se pintou ou usou quadrado, retângulo, etc, também se aceita.</a:t>
            </a:r>
            <a:endParaRPr lang="pt-B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3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764704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6) (1 ponto) (0,25 cada acerto)  </a:t>
            </a:r>
            <a:r>
              <a:rPr lang="pt-BR" dirty="0"/>
              <a:t>Escreva CERTO ou ERRADO na frente de cada frase abaixo.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252313"/>
              </p:ext>
            </p:extLst>
          </p:nvPr>
        </p:nvGraphicFramePr>
        <p:xfrm>
          <a:off x="478929" y="2564904"/>
          <a:ext cx="9505056" cy="1860296"/>
        </p:xfrm>
        <a:graphic>
          <a:graphicData uri="http://schemas.openxmlformats.org/drawingml/2006/table">
            <a:tbl>
              <a:tblPr firstRow="1" firstCol="1" bandRow="1"/>
              <a:tblGrid>
                <a:gridCol w="1132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723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Times New Roman"/>
                        </a:rPr>
                        <a:t>A Lua tem fases porque o Sol a ilumina um dia de cada jeito.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Times New Roman"/>
                        </a:rPr>
                        <a:t>A Lua tem fases porque gira ao redor da Terra e é iluminada pelo Sol.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</a:t>
                      </a:r>
                      <a:r>
                        <a:rPr lang="pt-BR" sz="1800" baseline="0" dirty="0" smtClean="0">
                          <a:effectLst/>
                          <a:latin typeface="Times New Roman"/>
                          <a:ea typeface="Times New Roman"/>
                        </a:rPr>
                        <a:t>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PT" sz="1800">
                          <a:effectLst/>
                          <a:latin typeface="Arial"/>
                          <a:ea typeface="Times New Roman"/>
                        </a:rPr>
                        <a:t>A Lua tem fases porque entra na sombra da Terra.</a:t>
                      </a:r>
                      <a:endParaRPr lang="pt-BR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Times New Roman"/>
                        </a:rPr>
                        <a:t>A Lua tem 29 fases. Uma para cada dia.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583376" y="2718100"/>
            <a:ext cx="10458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11084" y="3645024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77652" y="3194448"/>
            <a:ext cx="80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94953" y="4101499"/>
            <a:ext cx="809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93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261748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Questão 7) (1 ponto) </a:t>
            </a:r>
            <a:r>
              <a:rPr lang="pt-BR" dirty="0"/>
              <a:t>Uma constelação é citada em dois hinos do Brasil.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18494"/>
              </p:ext>
            </p:extLst>
          </p:nvPr>
        </p:nvGraphicFramePr>
        <p:xfrm>
          <a:off x="118889" y="908720"/>
          <a:ext cx="7558436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40881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0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Arial"/>
                          <a:ea typeface="Times New Roman"/>
                        </a:rPr>
                        <a:t>Hino à Bandeira: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b="1">
                          <a:effectLst/>
                          <a:latin typeface="Arial"/>
                          <a:ea typeface="Times New Roman"/>
                        </a:rPr>
                        <a:t>Hino Nacional Brasileiro: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 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Em teu seio formoso retratas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Brasil, um sonho intenso, um raio vívido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Este céu de puríssimo azul,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De amor e de esperança à terra desce,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A verdura sem par destas matas,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Se em teu formoso céu, risonho e límpido,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>
                          <a:effectLst/>
                          <a:latin typeface="Tahoma"/>
                          <a:ea typeface="Times New Roman"/>
                        </a:rPr>
                        <a:t>E o esplendor do Cruzeiro do Sul.</a:t>
                      </a:r>
                      <a:endParaRPr lang="pt-B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400" i="1" dirty="0">
                          <a:effectLst/>
                          <a:latin typeface="Tahoma"/>
                          <a:ea typeface="Times New Roman"/>
                        </a:rPr>
                        <a:t>A imagem do Cruzeiro resplandece.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334913" y="2492896"/>
            <a:ext cx="7848872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Pergunta 7a) (0,5 ponto) </a:t>
            </a:r>
            <a:r>
              <a:rPr lang="pt-BR" dirty="0"/>
              <a:t>Faça um retângulo envolvendo as estrelas da constelação citada nos dois hinos e contida no centro da Bandeira do Brasil que está ao lado.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190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825" y="2420888"/>
            <a:ext cx="208823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0"/>
            <a:ext cx="1190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lum bright="-8000" contrast="100000"/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956" y="4748108"/>
            <a:ext cx="3621013" cy="18897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etângulo 8"/>
          <p:cNvSpPr/>
          <p:nvPr/>
        </p:nvSpPr>
        <p:spPr>
          <a:xfrm>
            <a:off x="334913" y="3645024"/>
            <a:ext cx="5616624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b="1" dirty="0"/>
              <a:t>Pergunta 7b) (0,5 ponto) </a:t>
            </a:r>
            <a:r>
              <a:rPr lang="pt-BR" dirty="0"/>
              <a:t>Ao lado está a parte do céu, contendo a mesma constelação citada nos hinos, conforme vista no dia 24/02/14, às 23 horas no Rio de Janeiro. Faça um retângulo sobre as estrelas da mesma constelação.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487041" y="5805264"/>
            <a:ext cx="4536504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solidFill>
                  <a:srgbClr val="FF0000"/>
                </a:solidFill>
              </a:rPr>
              <a:t>Obs. Serve qualquer figura (não só quadrado) e pode estar em qualquer posição, mas não pode conter mais nenhuma estrela além das cinco do Cruzeiro do Sul.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422556" y="3465004"/>
            <a:ext cx="330770" cy="54313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 rot="-2651079">
            <a:off x="7251434" y="5056996"/>
            <a:ext cx="287609" cy="39988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78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23461" y="184673"/>
            <a:ext cx="771630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8) (1 ponto) </a:t>
            </a:r>
            <a:r>
              <a:rPr lang="pt-BR" dirty="0"/>
              <a:t>Um brasileiro, nascido na cidade mineira chamada Santos Dumont, (antigamente a cidade era chamada Palmira) inventou o avião, em 1906.</a:t>
            </a:r>
          </a:p>
        </p:txBody>
      </p:sp>
      <p:sp>
        <p:nvSpPr>
          <p:cNvPr id="4" name="Retângulo 3"/>
          <p:cNvSpPr/>
          <p:nvPr/>
        </p:nvSpPr>
        <p:spPr>
          <a:xfrm>
            <a:off x="334913" y="1772816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/>
              <a:t>Pergunta 8a) (0,5 ponto) </a:t>
            </a:r>
            <a:r>
              <a:rPr lang="pt-BR" dirty="0"/>
              <a:t>Faça um círculo ao redor do nome do inventor do avião.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19312"/>
              </p:ext>
            </p:extLst>
          </p:nvPr>
        </p:nvGraphicFramePr>
        <p:xfrm>
          <a:off x="1775073" y="2420888"/>
          <a:ext cx="7716307" cy="504056"/>
        </p:xfrm>
        <a:graphic>
          <a:graphicData uri="http://schemas.openxmlformats.org/drawingml/2006/table">
            <a:tbl>
              <a:tblPr firstRow="1" firstCol="1" bandRow="1"/>
              <a:tblGrid>
                <a:gridCol w="1546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8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55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5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João </a:t>
                      </a:r>
                      <a:r>
                        <a:rPr lang="pt-BR" sz="1600" dirty="0" err="1">
                          <a:effectLst/>
                          <a:latin typeface="Arial"/>
                          <a:ea typeface="Times New Roman"/>
                        </a:rPr>
                        <a:t>Canalle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/>
                          <a:ea typeface="Times New Roman"/>
                        </a:rPr>
                        <a:t>Ayrton Senna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/>
                          <a:ea typeface="Times New Roman"/>
                        </a:rPr>
                        <a:t>Santos Dumont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Dom Pedro II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Marcos Pontes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3071217" y="2996952"/>
            <a:ext cx="52565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dirty="0">
                <a:solidFill>
                  <a:srgbClr val="FF0000"/>
                </a:solidFill>
              </a:rPr>
              <a:t>Obs. Pode aceitar círculo, elipse, quadrado, sublinhado, x, etc.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406921" y="3573016"/>
            <a:ext cx="8494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Pergunta 8b) (0,5 ponto) </a:t>
            </a:r>
            <a:r>
              <a:rPr lang="pt-BR" dirty="0"/>
              <a:t>Faça um X sobre o avião inventado por Santos Dumont.</a:t>
            </a:r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654202"/>
              </p:ext>
            </p:extLst>
          </p:nvPr>
        </p:nvGraphicFramePr>
        <p:xfrm>
          <a:off x="684797" y="4141755"/>
          <a:ext cx="10163284" cy="180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Documento" r:id="rId3" imgW="6979513" imgH="1245423" progId="Word.Document.12">
                  <p:embed/>
                </p:oleObj>
              </mc:Choice>
              <mc:Fallback>
                <p:oleObj name="Documento" r:id="rId3" imgW="6979513" imgH="12454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4797" y="4141755"/>
                        <a:ext cx="10163284" cy="180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ângulo 8"/>
          <p:cNvSpPr/>
          <p:nvPr/>
        </p:nvSpPr>
        <p:spPr>
          <a:xfrm>
            <a:off x="2063105" y="6093296"/>
            <a:ext cx="741682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00" b="1" dirty="0">
                <a:solidFill>
                  <a:srgbClr val="FF0000"/>
                </a:solidFill>
              </a:rPr>
              <a:t>Obs. Aceitamos qualquer símbolo ou até pintura desde que feito sobre a primeira imagem.</a:t>
            </a: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10860" y="2461601"/>
            <a:ext cx="1656184" cy="39133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8197" name="AutoShape 5"/>
          <p:cNvCxnSpPr>
            <a:cxnSpLocks noChangeShapeType="1"/>
          </p:cNvCxnSpPr>
          <p:nvPr/>
        </p:nvCxnSpPr>
        <p:spPr bwMode="auto">
          <a:xfrm>
            <a:off x="1585931" y="4285770"/>
            <a:ext cx="1105747" cy="58261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98" name="AutoShape 6"/>
          <p:cNvCxnSpPr>
            <a:cxnSpLocks noChangeShapeType="1"/>
          </p:cNvCxnSpPr>
          <p:nvPr/>
        </p:nvCxnSpPr>
        <p:spPr bwMode="auto">
          <a:xfrm flipH="1">
            <a:off x="1585931" y="4285770"/>
            <a:ext cx="1067189" cy="64807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5172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1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1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60648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9) (1 ponto) </a:t>
            </a:r>
            <a:r>
              <a:rPr lang="pt-BR" dirty="0"/>
              <a:t>Um século depois da invenção do avião, por Santos Dumont, outro brasileiro entrou para a história ao ser o primeiro astronauta brasileiro.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281534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 9a) (0,5 ponto) </a:t>
            </a:r>
            <a:r>
              <a:rPr lang="pt-BR" dirty="0"/>
              <a:t>Faça um círculo ao redor do nome do primeiro astronauta brasileiro.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880833"/>
              </p:ext>
            </p:extLst>
          </p:nvPr>
        </p:nvGraphicFramePr>
        <p:xfrm>
          <a:off x="1487041" y="2523803"/>
          <a:ext cx="8136906" cy="432048"/>
        </p:xfrm>
        <a:graphic>
          <a:graphicData uri="http://schemas.openxmlformats.org/drawingml/2006/table">
            <a:tbl>
              <a:tblPr firstRow="1" firstCol="1" bandRow="1"/>
              <a:tblGrid>
                <a:gridCol w="1630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2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4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9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0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João </a:t>
                      </a:r>
                      <a:r>
                        <a:rPr lang="pt-BR" sz="1600" dirty="0" err="1">
                          <a:effectLst/>
                          <a:latin typeface="Arial"/>
                          <a:ea typeface="Times New Roman"/>
                        </a:rPr>
                        <a:t>Canalle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  <a:latin typeface="Arial"/>
                          <a:ea typeface="Times New Roman"/>
                        </a:rPr>
                        <a:t>Ayrton Senna</a:t>
                      </a:r>
                      <a:endParaRPr lang="pt-B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Santos Dumont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Dom Pedro II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  <a:latin typeface="Arial"/>
                          <a:ea typeface="Times New Roman"/>
                        </a:rPr>
                        <a:t>Marcos Pontes</a:t>
                      </a:r>
                      <a:endParaRPr lang="pt-B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3143225" y="2996952"/>
            <a:ext cx="54006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dirty="0">
                <a:solidFill>
                  <a:srgbClr val="FF0000"/>
                </a:solidFill>
              </a:rPr>
              <a:t>Obs. Pode aceitar círculo, elipse, quadrado, sublinhado, x, etc.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0897" y="3429000"/>
            <a:ext cx="115212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 9b) (0,5 ponto) </a:t>
            </a:r>
            <a:r>
              <a:rPr lang="pt-BR" dirty="0"/>
              <a:t>Faça um círculo sobre o “veículo” usado pelo astronauta brasileiro para voar até a Estação Espacial Internacional, em 2006.</a:t>
            </a:r>
          </a:p>
        </p:txBody>
      </p:sp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0627630"/>
              </p:ext>
            </p:extLst>
          </p:nvPr>
        </p:nvGraphicFramePr>
        <p:xfrm>
          <a:off x="1415033" y="4437112"/>
          <a:ext cx="8945562" cy="202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Documento" r:id="rId3" imgW="6979513" imgH="1591935" progId="Word.Document.12">
                  <p:embed/>
                </p:oleObj>
              </mc:Choice>
              <mc:Fallback>
                <p:oleObj name="Documento" r:id="rId3" imgW="6979513" imgH="15919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15033" y="4437112"/>
                        <a:ext cx="8945562" cy="2027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tângulo 9"/>
          <p:cNvSpPr/>
          <p:nvPr/>
        </p:nvSpPr>
        <p:spPr>
          <a:xfrm>
            <a:off x="2351137" y="6381328"/>
            <a:ext cx="70488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dirty="0">
                <a:solidFill>
                  <a:srgbClr val="FF0000"/>
                </a:solidFill>
              </a:rPr>
              <a:t>Obs. Pode aceitar X, Y, pintura ou qualquer sinal desde que sobre a primeira imagem.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7952117" y="2420887"/>
            <a:ext cx="1512168" cy="432049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222" name="AutoShape 6"/>
          <p:cNvCxnSpPr>
            <a:cxnSpLocks noChangeShapeType="1"/>
          </p:cNvCxnSpPr>
          <p:nvPr/>
        </p:nvCxnSpPr>
        <p:spPr bwMode="auto">
          <a:xfrm>
            <a:off x="2334898" y="4919441"/>
            <a:ext cx="653815" cy="1014893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23" name="AutoShape 7"/>
          <p:cNvCxnSpPr>
            <a:cxnSpLocks noChangeShapeType="1"/>
          </p:cNvCxnSpPr>
          <p:nvPr/>
        </p:nvCxnSpPr>
        <p:spPr bwMode="auto">
          <a:xfrm flipH="1">
            <a:off x="2114769" y="5090860"/>
            <a:ext cx="1036029" cy="657296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1681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10) (1 ponto) </a:t>
            </a:r>
            <a:r>
              <a:rPr lang="pt-BR" dirty="0"/>
              <a:t>O Brasil fabrica aviões na empresa EMBRAER e foguetes no Instituto de Aeronáutica e Espaço, IAE, ambos em São José dos Campos, SP.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268760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 10)</a:t>
            </a:r>
            <a:r>
              <a:rPr lang="pt-BR" dirty="0"/>
              <a:t> O Brasil já projetou, construiu e lançou muitos foguetes </a:t>
            </a:r>
            <a:r>
              <a:rPr lang="pt-BR" dirty="0" err="1"/>
              <a:t>suborbitais</a:t>
            </a:r>
            <a:r>
              <a:rPr lang="pt-BR" dirty="0"/>
              <a:t>. Estes foguetes são finos e pequenos. Eles têm mais ou menos de 5 a 15 vezes a sua altura. Eles sobem e caem em poucos minutos. Faça um X sobre o foguete </a:t>
            </a:r>
            <a:r>
              <a:rPr lang="pt-BR" dirty="0" err="1"/>
              <a:t>suborbital</a:t>
            </a:r>
            <a:r>
              <a:rPr lang="pt-BR" dirty="0"/>
              <a:t>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880669"/>
              </p:ext>
            </p:extLst>
          </p:nvPr>
        </p:nvGraphicFramePr>
        <p:xfrm>
          <a:off x="550937" y="3356992"/>
          <a:ext cx="10850563" cy="263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Documento" r:id="rId3" imgW="6979513" imgH="1708040" progId="Word.Document.12">
                  <p:embed/>
                </p:oleObj>
              </mc:Choice>
              <mc:Fallback>
                <p:oleObj name="Documento" r:id="rId3" imgW="6979513" imgH="17080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937" y="3356992"/>
                        <a:ext cx="10850563" cy="2636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2495153" y="6237312"/>
            <a:ext cx="715808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b="1" dirty="0">
                <a:solidFill>
                  <a:srgbClr val="FF0000"/>
                </a:solidFill>
              </a:rPr>
              <a:t>Obs. Pode aceitar X, Y, pintura ou qualquer sinal, desde que sobre a última imagem.</a:t>
            </a:r>
            <a:endParaRPr lang="pt-BR" sz="1500" dirty="0">
              <a:solidFill>
                <a:srgbClr val="FF0000"/>
              </a:solidFill>
            </a:endParaRPr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9783748" y="4293096"/>
            <a:ext cx="1080120" cy="792088"/>
            <a:chOff x="9872" y="13517"/>
            <a:chExt cx="951" cy="603"/>
          </a:xfrm>
        </p:grpSpPr>
        <p:cxnSp>
          <p:nvCxnSpPr>
            <p:cNvPr id="10246" name="AutoShape 6"/>
            <p:cNvCxnSpPr>
              <a:cxnSpLocks noChangeShapeType="1"/>
            </p:cNvCxnSpPr>
            <p:nvPr/>
          </p:nvCxnSpPr>
          <p:spPr bwMode="auto">
            <a:xfrm>
              <a:off x="9872" y="13584"/>
              <a:ext cx="951" cy="408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47" name="AutoShape 7"/>
            <p:cNvCxnSpPr>
              <a:cxnSpLocks noChangeShapeType="1"/>
            </p:cNvCxnSpPr>
            <p:nvPr/>
          </p:nvCxnSpPr>
          <p:spPr bwMode="auto">
            <a:xfrm flipH="1">
              <a:off x="9973" y="13517"/>
              <a:ext cx="650" cy="603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5558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/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7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600</Words>
  <Application>Microsoft Office PowerPoint</Application>
  <PresentationFormat>Personalizar</PresentationFormat>
  <Paragraphs>105</Paragraphs>
  <Slides>12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Tahoma</vt:lpstr>
      <vt:lpstr>Times New Roman</vt:lpstr>
      <vt:lpstr>Tema do Office</vt:lpstr>
      <vt:lpstr>Documento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DVM Informatica</cp:lastModifiedBy>
  <cp:revision>22</cp:revision>
  <dcterms:created xsi:type="dcterms:W3CDTF">2020-07-21T01:56:23Z</dcterms:created>
  <dcterms:modified xsi:type="dcterms:W3CDTF">2020-07-27T22:04:25Z</dcterms:modified>
</cp:coreProperties>
</file>