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8" r:id="rId3"/>
    <p:sldId id="294" r:id="rId4"/>
    <p:sldId id="282" r:id="rId5"/>
    <p:sldId id="295" r:id="rId6"/>
    <p:sldId id="296" r:id="rId7"/>
    <p:sldId id="298" r:id="rId8"/>
    <p:sldId id="300" r:id="rId9"/>
    <p:sldId id="301" r:id="rId10"/>
    <p:sldId id="302" r:id="rId11"/>
    <p:sldId id="304" r:id="rId12"/>
    <p:sldId id="306" r:id="rId13"/>
    <p:sldId id="307" r:id="rId14"/>
    <p:sldId id="308" r:id="rId15"/>
    <p:sldId id="309" r:id="rId16"/>
    <p:sldId id="310" r:id="rId17"/>
    <p:sldId id="311" r:id="rId18"/>
    <p:sldId id="313" r:id="rId19"/>
    <p:sldId id="276" r:id="rId20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255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89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56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29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98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79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5" name="Picture 3" descr="C:\Users\OBA\Downloads\mobfog 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44" y="5936872"/>
            <a:ext cx="1383912" cy="88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001" y="5730800"/>
            <a:ext cx="195302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76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25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53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61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763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51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13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%C3%93rbita" TargetMode="External"/><Relationship Id="rId2" Type="http://schemas.openxmlformats.org/officeDocument/2006/relationships/hyperlink" Target="https://pt.wikipedia.org/wiki/L%C3%ADngua_russa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pt.wikipedia.org/wiki/R%C3%A1dio_(telecomunica%C3%A7%C3%B5es)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1) (1 ponto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O Sistema Solar tem uma estrela que é o Sol, oito planetas, vários planetas anões e dezenas de luas, não é mesmo? Então responda: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Quantos planetas têm a letra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“E”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qualquer lugar do nome?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única alternativa correta.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2924944"/>
            <a:ext cx="11380090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  ) 6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 ) 3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 ) 4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 ) 5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 (    ) 7</a:t>
            </a:r>
          </a:p>
        </p:txBody>
      </p:sp>
      <p:sp>
        <p:nvSpPr>
          <p:cNvPr id="9" name="Retângulo 8"/>
          <p:cNvSpPr/>
          <p:nvPr/>
        </p:nvSpPr>
        <p:spPr>
          <a:xfrm>
            <a:off x="634887" y="292494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2) (1 ponto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O Sistema Solar tem uma estrela que é o Sol, oito planetas, vários planetas anões e dezenas de luas, não é mesmo? Então responda: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Quantos planetas têm a letra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“U”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qualquer lugar do nome?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única alternativa correta.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2924944"/>
            <a:ext cx="113800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  ) 6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 ) 4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 ) 5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 ) 7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 (    ) 8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44123" y="292494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3) 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(0,25 cada acerto)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das afirmações abaixo. Não pode perguntar a ninguém.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2780928"/>
            <a:ext cx="113800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  ) F     (   ) V   A Lua tem chão dourado.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  ) F     (   ) V   A Lua tem forma de bola.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  ) F     (   ) V   Na Lua não há noites.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  ) F     (   ) V   Na Lua você não tem peso.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(   ) F     (   ) V   A Lua gira sobre ela mesma.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69951" y="278092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1543283" y="319381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659889" y="362586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1" name="Retângulo 10"/>
          <p:cNvSpPr/>
          <p:nvPr/>
        </p:nvSpPr>
        <p:spPr>
          <a:xfrm>
            <a:off x="679187" y="40143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3" name="Retângulo 12"/>
          <p:cNvSpPr/>
          <p:nvPr/>
        </p:nvSpPr>
        <p:spPr>
          <a:xfrm>
            <a:off x="1543283" y="443711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10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4) 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(0,25 cada acerto)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das afirmações abaixo. Não pode perguntar a ninguém.</a:t>
            </a:r>
          </a:p>
        </p:txBody>
      </p:sp>
      <p:sp>
        <p:nvSpPr>
          <p:cNvPr id="7" name="Retângulo 6"/>
          <p:cNvSpPr/>
          <p:nvPr/>
        </p:nvSpPr>
        <p:spPr>
          <a:xfrm>
            <a:off x="334913" y="2780928"/>
            <a:ext cx="1138009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  ) F     (    ) V   A Lua não tem chão dourado.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  ) F     (   ) V   A Lua não tem forma de bola.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F     (   ) V   Na Lua há noites como na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  ) F     (   ) V   Na Lua você tem mais peso do que na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(   ) F     (   ) V   Na Lua você tem menos peso do que na Terra.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570991" y="278092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679187" y="321297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1533221" y="362586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1" name="Retângulo 10"/>
          <p:cNvSpPr/>
          <p:nvPr/>
        </p:nvSpPr>
        <p:spPr>
          <a:xfrm>
            <a:off x="679187" y="40143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3" name="Retângulo 12"/>
          <p:cNvSpPr/>
          <p:nvPr/>
        </p:nvSpPr>
        <p:spPr>
          <a:xfrm>
            <a:off x="1543283" y="443711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 5) 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A figura mostra, fora de escala, a Terra, a Lua em quatro diferentes posições, e a órbita dela ao redor da Terra, tal como vista bem de cima do plano da órbita da Lua. A Lua da “direita” não está na sombra da Terra e gira no sentido anti-horário ao redor da Terra (veja as setas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).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7395780" y="3060093"/>
            <a:ext cx="4388406" cy="3033203"/>
            <a:chOff x="4647" y="1884"/>
            <a:chExt cx="5449" cy="3817"/>
          </a:xfrm>
        </p:grpSpPr>
        <p:sp>
          <p:nvSpPr>
            <p:cNvPr id="49155" name="Text Box 3"/>
            <p:cNvSpPr txBox="1">
              <a:spLocks noChangeArrowheads="1"/>
            </p:cNvSpPr>
            <p:nvPr/>
          </p:nvSpPr>
          <p:spPr bwMode="auto">
            <a:xfrm>
              <a:off x="6657" y="3352"/>
              <a:ext cx="36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9156" name="Group 4"/>
            <p:cNvGrpSpPr>
              <a:grpSpLocks/>
            </p:cNvGrpSpPr>
            <p:nvPr/>
          </p:nvGrpSpPr>
          <p:grpSpPr bwMode="auto">
            <a:xfrm>
              <a:off x="4647" y="1884"/>
              <a:ext cx="5449" cy="3817"/>
              <a:chOff x="4647" y="1884"/>
              <a:chExt cx="5449" cy="3817"/>
            </a:xfrm>
          </p:grpSpPr>
          <p:grpSp>
            <p:nvGrpSpPr>
              <p:cNvPr id="49157" name="Group 5"/>
              <p:cNvGrpSpPr>
                <a:grpSpLocks noChangeAspect="1"/>
              </p:cNvGrpSpPr>
              <p:nvPr/>
            </p:nvGrpSpPr>
            <p:grpSpPr bwMode="auto">
              <a:xfrm>
                <a:off x="4647" y="1957"/>
                <a:ext cx="5449" cy="3744"/>
                <a:chOff x="4647" y="2281"/>
                <a:chExt cx="5449" cy="3744"/>
              </a:xfrm>
            </p:grpSpPr>
            <p:sp>
              <p:nvSpPr>
                <p:cNvPr id="49158" name="Oval 6"/>
                <p:cNvSpPr>
                  <a:spLocks noChangeAspect="1" noChangeArrowheads="1"/>
                </p:cNvSpPr>
                <p:nvPr/>
              </p:nvSpPr>
              <p:spPr bwMode="auto">
                <a:xfrm>
                  <a:off x="6859" y="2641"/>
                  <a:ext cx="2835" cy="283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49159" name="Oval 7"/>
                <p:cNvSpPr>
                  <a:spLocks noChangeAspect="1" noChangeArrowheads="1"/>
                </p:cNvSpPr>
                <p:nvPr/>
              </p:nvSpPr>
              <p:spPr bwMode="auto">
                <a:xfrm>
                  <a:off x="7997" y="2386"/>
                  <a:ext cx="567" cy="567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49160" name="Oval 8"/>
                <p:cNvSpPr>
                  <a:spLocks noChangeAspect="1" noChangeArrowheads="1"/>
                </p:cNvSpPr>
                <p:nvPr/>
              </p:nvSpPr>
              <p:spPr bwMode="auto">
                <a:xfrm>
                  <a:off x="9372" y="3771"/>
                  <a:ext cx="567" cy="567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49161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6614" y="3779"/>
                  <a:ext cx="567" cy="567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49162" name="Oval 10"/>
                <p:cNvSpPr>
                  <a:spLocks noChangeAspect="1" noChangeArrowheads="1"/>
                </p:cNvSpPr>
                <p:nvPr/>
              </p:nvSpPr>
              <p:spPr bwMode="auto">
                <a:xfrm>
                  <a:off x="8005" y="5182"/>
                  <a:ext cx="567" cy="567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cxnSp>
              <p:nvCxnSpPr>
                <p:cNvPr id="49163" name="AutoShape 11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53" y="2281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64" name="AutoShape 12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53" y="2733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65" name="AutoShape 13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53" y="3210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66" name="AutoShape 14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53" y="3671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67" name="AutoShape 15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53" y="4123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68" name="AutoShape 16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53" y="4600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69" name="AutoShape 17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47" y="5095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70" name="AutoShape 18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47" y="5547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49171" name="AutoShape 19"/>
                <p:cNvCxnSpPr>
                  <a:cxnSpLocks noChangeAspect="1" noChangeShapeType="1"/>
                </p:cNvCxnSpPr>
                <p:nvPr/>
              </p:nvCxnSpPr>
              <p:spPr bwMode="auto">
                <a:xfrm>
                  <a:off x="4647" y="6024"/>
                  <a:ext cx="1487" cy="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49172" name="Text Box 2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088" y="2760"/>
                  <a:ext cx="408" cy="270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L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pt-BR" sz="1000" dirty="0">
                      <a:latin typeface="Arial" pitchFamily="34" charset="0"/>
                      <a:cs typeface="Arial" pitchFamily="34" charset="0"/>
                    </a:rPr>
                    <a:t>u</a:t>
                  </a:r>
                  <a:endParaRPr kumimoji="0" lang="pt-BR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z</a:t>
                  </a:r>
                  <a:endParaRPr kumimoji="0" lang="pt-BR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S</a:t>
                  </a:r>
                  <a:endParaRPr kumimoji="0" lang="pt-BR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o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l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pt-BR" sz="1000" dirty="0">
                      <a:latin typeface="Arial" pitchFamily="34" charset="0"/>
                      <a:cs typeface="Arial" pitchFamily="34" charset="0"/>
                    </a:rPr>
                    <a:t>a</a:t>
                  </a:r>
                  <a:endParaRPr kumimoji="0" lang="pt-BR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r</a:t>
                  </a:r>
                  <a:endParaRPr kumimoji="0" lang="pt-BR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173" name="Oval 21"/>
                <p:cNvSpPr>
                  <a:spLocks noChangeAspect="1" noChangeArrowheads="1"/>
                </p:cNvSpPr>
                <p:nvPr/>
              </p:nvSpPr>
              <p:spPr bwMode="auto">
                <a:xfrm>
                  <a:off x="7717" y="3499"/>
                  <a:ext cx="1134" cy="1134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49174" name="Text Box 2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872" y="3855"/>
                  <a:ext cx="808" cy="38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  <a:cs typeface="Arial" pitchFamily="34" charset="0"/>
                    </a:rPr>
                    <a:t>Terra</a:t>
                  </a:r>
                  <a:endParaRPr kumimoji="0" lang="pt-B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175" name="Text Box 2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877" y="2466"/>
                  <a:ext cx="808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  <a:cs typeface="Arial" pitchFamily="34" charset="0"/>
                    </a:rPr>
                    <a:t>Lua</a:t>
                  </a:r>
                  <a:endParaRPr kumimoji="0" lang="pt-B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176" name="Text Box 2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9288" y="3866"/>
                  <a:ext cx="808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  <a:cs typeface="Arial" pitchFamily="34" charset="0"/>
                    </a:rPr>
                    <a:t>Lua</a:t>
                  </a:r>
                  <a:endParaRPr kumimoji="0" lang="pt-B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177" name="Text Box 2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477" y="3858"/>
                  <a:ext cx="808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  <a:cs typeface="Arial" pitchFamily="34" charset="0"/>
                    </a:rPr>
                    <a:t>Lua</a:t>
                  </a:r>
                  <a:endParaRPr kumimoji="0" lang="pt-B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178" name="Text Box 2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885" y="5266"/>
                  <a:ext cx="808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 Narrow" pitchFamily="34" charset="0"/>
                      <a:cs typeface="Arial" pitchFamily="34" charset="0"/>
                    </a:rPr>
                    <a:t>Lua</a:t>
                  </a:r>
                  <a:endParaRPr kumimoji="0" lang="pt-B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179" name="WordArt 27"/>
                <p:cNvSpPr>
                  <a:spLocks noChangeAspect="1" noChangeArrowheads="1" noChangeShapeType="1" noTextEdit="1"/>
                </p:cNvSpPr>
                <p:nvPr/>
              </p:nvSpPr>
              <p:spPr bwMode="auto">
                <a:xfrm rot="2865665">
                  <a:off x="8702" y="2902"/>
                  <a:ext cx="1257" cy="274"/>
                </a:xfrm>
                <a:prstGeom prst="rect">
                  <a:avLst/>
                </a:prstGeom>
              </p:spPr>
              <p:txBody>
                <a:bodyPr wrap="none" fromWordArt="1">
                  <a:prstTxWarp prst="textArchUp">
                    <a:avLst>
                      <a:gd name="adj" fmla="val 10732637"/>
                    </a:avLst>
                  </a:prstTxWarp>
                </a:bodyPr>
                <a:lstStyle/>
                <a:p>
                  <a:pPr algn="ctr" rtl="0"/>
                  <a:r>
                    <a:rPr lang="pt-BR" sz="1000" kern="10" spc="0" dirty="0" smtClean="0"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effectLst/>
                      <a:latin typeface="Arial"/>
                      <a:cs typeface="Arial"/>
                    </a:rPr>
                    <a:t>Órbita da Lua</a:t>
                  </a:r>
                  <a:endParaRPr lang="pt-BR" sz="1000" kern="10" spc="0" dirty="0"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9180" name="Text Box 28"/>
              <p:cNvSpPr txBox="1">
                <a:spLocks noChangeArrowheads="1"/>
              </p:cNvSpPr>
              <p:nvPr/>
            </p:nvSpPr>
            <p:spPr bwMode="auto">
              <a:xfrm>
                <a:off x="8093" y="1884"/>
                <a:ext cx="448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20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pt-BR" sz="3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181" name="Text Box 29"/>
              <p:cNvSpPr txBox="1">
                <a:spLocks noChangeArrowheads="1"/>
              </p:cNvSpPr>
              <p:nvPr/>
            </p:nvSpPr>
            <p:spPr bwMode="auto">
              <a:xfrm>
                <a:off x="9514" y="3288"/>
                <a:ext cx="369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2000" b="1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pt-BR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" name="Retângulo 1"/>
          <p:cNvSpPr/>
          <p:nvPr/>
        </p:nvSpPr>
        <p:spPr>
          <a:xfrm>
            <a:off x="262905" y="2420888"/>
            <a:ext cx="11521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Arial" pitchFamily="34" charset="0"/>
                <a:cs typeface="Arial" pitchFamily="34" charset="0"/>
              </a:rPr>
              <a:t>Assinale a sequência numérica abaixo que ilustra corretamente as 4 fases principais da Lua, isto é, nova, quarto crescente, cheia e quarto minguante.</a:t>
            </a:r>
          </a:p>
        </p:txBody>
      </p:sp>
      <p:sp>
        <p:nvSpPr>
          <p:cNvPr id="33" name="Retângulo 32"/>
          <p:cNvSpPr/>
          <p:nvPr/>
        </p:nvSpPr>
        <p:spPr>
          <a:xfrm>
            <a:off x="118889" y="3501008"/>
            <a:ext cx="7208156" cy="1985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 (   ) 1 (lua nova)  2 (quarto crescente) 3 (lua cheia)  4 (quarto minguante)</a:t>
            </a:r>
          </a:p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b) (   ) 2 (lua nova)   3 (quarto crescente)   4 (lua cheia)   1 (quarto minguante)</a:t>
            </a:r>
          </a:p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c) (   ) 3 (lua nova)   4 (quarto crescente)   1 (lua cheia)   2 (quarto minguante)</a:t>
            </a:r>
          </a:p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d) (   ) 4 (lua nova)   1 (quarto crescente)   2 (lua cheia)   3 (quarto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minguante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434629" y="360072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400" dirty="0"/>
          </a:p>
        </p:txBody>
      </p:sp>
      <p:sp>
        <p:nvSpPr>
          <p:cNvPr id="6" name="Seta para a Direita Listrada 5"/>
          <p:cNvSpPr/>
          <p:nvPr/>
        </p:nvSpPr>
        <p:spPr>
          <a:xfrm rot="2696824">
            <a:off x="9348799" y="5176228"/>
            <a:ext cx="294348" cy="214898"/>
          </a:xfrm>
          <a:prstGeom prst="striped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</a:t>
            </a:r>
            <a:endParaRPr lang="pt-BR" dirty="0"/>
          </a:p>
        </p:txBody>
      </p:sp>
      <p:sp>
        <p:nvSpPr>
          <p:cNvPr id="41" name="Seta para a Direita Listrada 40"/>
          <p:cNvSpPr/>
          <p:nvPr/>
        </p:nvSpPr>
        <p:spPr>
          <a:xfrm rot="19250600">
            <a:off x="10958831" y="5221338"/>
            <a:ext cx="282556" cy="223202"/>
          </a:xfrm>
          <a:prstGeom prst="striped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eta para a Direita Listrada 41"/>
          <p:cNvSpPr/>
          <p:nvPr/>
        </p:nvSpPr>
        <p:spPr>
          <a:xfrm rot="13782699">
            <a:off x="10941650" y="3657961"/>
            <a:ext cx="316917" cy="203344"/>
          </a:xfrm>
          <a:prstGeom prst="striped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Seta para a Direita Listrada 42"/>
          <p:cNvSpPr/>
          <p:nvPr/>
        </p:nvSpPr>
        <p:spPr>
          <a:xfrm rot="7907177">
            <a:off x="9363920" y="3608301"/>
            <a:ext cx="357030" cy="210106"/>
          </a:xfrm>
          <a:prstGeom prst="stripedRightArrow">
            <a:avLst>
              <a:gd name="adj1" fmla="val 47919"/>
              <a:gd name="adj2" fmla="val 5000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 6) 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A figura mostra, fora de escala, a Terra, a Lua em quatro diferentes posições, e a órbita dela ao redor da Terra, tal como vista bem de cima do plano da órbita da Lua. A Lua da “direita” não está na sombra da Terra e gira no sentido anti-horário ao redor da Terra (veja as setas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).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7570187" y="3068960"/>
            <a:ext cx="4221166" cy="2952328"/>
            <a:chOff x="4647" y="1860"/>
            <a:chExt cx="5449" cy="3841"/>
          </a:xfrm>
        </p:grpSpPr>
        <p:grpSp>
          <p:nvGrpSpPr>
            <p:cNvPr id="50179" name="Group 3"/>
            <p:cNvGrpSpPr>
              <a:grpSpLocks noChangeAspect="1"/>
            </p:cNvGrpSpPr>
            <p:nvPr/>
          </p:nvGrpSpPr>
          <p:grpSpPr bwMode="auto">
            <a:xfrm>
              <a:off x="4647" y="1957"/>
              <a:ext cx="5449" cy="3744"/>
              <a:chOff x="4647" y="2281"/>
              <a:chExt cx="5449" cy="3744"/>
            </a:xfrm>
          </p:grpSpPr>
          <p:sp>
            <p:nvSpPr>
              <p:cNvPr id="50180" name="Oval 4"/>
              <p:cNvSpPr>
                <a:spLocks noChangeAspect="1" noChangeArrowheads="1"/>
              </p:cNvSpPr>
              <p:nvPr/>
            </p:nvSpPr>
            <p:spPr bwMode="auto">
              <a:xfrm>
                <a:off x="6859" y="2641"/>
                <a:ext cx="2835" cy="283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0181" name="Oval 5"/>
              <p:cNvSpPr>
                <a:spLocks noChangeAspect="1" noChangeArrowheads="1"/>
              </p:cNvSpPr>
              <p:nvPr/>
            </p:nvSpPr>
            <p:spPr bwMode="auto">
              <a:xfrm>
                <a:off x="7997" y="2386"/>
                <a:ext cx="567" cy="56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0182" name="Oval 6"/>
              <p:cNvSpPr>
                <a:spLocks noChangeAspect="1" noChangeArrowheads="1"/>
              </p:cNvSpPr>
              <p:nvPr/>
            </p:nvSpPr>
            <p:spPr bwMode="auto">
              <a:xfrm>
                <a:off x="9372" y="3771"/>
                <a:ext cx="567" cy="56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0183" name="Oval 7"/>
              <p:cNvSpPr>
                <a:spLocks noChangeAspect="1" noChangeArrowheads="1"/>
              </p:cNvSpPr>
              <p:nvPr/>
            </p:nvSpPr>
            <p:spPr bwMode="auto">
              <a:xfrm>
                <a:off x="6614" y="3779"/>
                <a:ext cx="567" cy="56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0184" name="Oval 8"/>
              <p:cNvSpPr>
                <a:spLocks noChangeAspect="1" noChangeArrowheads="1"/>
              </p:cNvSpPr>
              <p:nvPr/>
            </p:nvSpPr>
            <p:spPr bwMode="auto">
              <a:xfrm>
                <a:off x="8005" y="5182"/>
                <a:ext cx="567" cy="56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cxnSp>
            <p:nvCxnSpPr>
              <p:cNvPr id="50185" name="AutoShape 9"/>
              <p:cNvCxnSpPr>
                <a:cxnSpLocks noChangeAspect="1" noChangeShapeType="1"/>
              </p:cNvCxnSpPr>
              <p:nvPr/>
            </p:nvCxnSpPr>
            <p:spPr bwMode="auto">
              <a:xfrm>
                <a:off x="4653" y="2281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86" name="AutoShape 10"/>
              <p:cNvCxnSpPr>
                <a:cxnSpLocks noChangeAspect="1" noChangeShapeType="1"/>
              </p:cNvCxnSpPr>
              <p:nvPr/>
            </p:nvCxnSpPr>
            <p:spPr bwMode="auto">
              <a:xfrm>
                <a:off x="4653" y="2733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87" name="AutoShape 11"/>
              <p:cNvCxnSpPr>
                <a:cxnSpLocks noChangeAspect="1" noChangeShapeType="1"/>
              </p:cNvCxnSpPr>
              <p:nvPr/>
            </p:nvCxnSpPr>
            <p:spPr bwMode="auto">
              <a:xfrm>
                <a:off x="4653" y="3210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88" name="AutoShape 12"/>
              <p:cNvCxnSpPr>
                <a:cxnSpLocks noChangeAspect="1" noChangeShapeType="1"/>
              </p:cNvCxnSpPr>
              <p:nvPr/>
            </p:nvCxnSpPr>
            <p:spPr bwMode="auto">
              <a:xfrm>
                <a:off x="4653" y="3671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89" name="AutoShape 13"/>
              <p:cNvCxnSpPr>
                <a:cxnSpLocks noChangeAspect="1" noChangeShapeType="1"/>
              </p:cNvCxnSpPr>
              <p:nvPr/>
            </p:nvCxnSpPr>
            <p:spPr bwMode="auto">
              <a:xfrm>
                <a:off x="4653" y="4123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90" name="AutoShape 14"/>
              <p:cNvCxnSpPr>
                <a:cxnSpLocks noChangeAspect="1" noChangeShapeType="1"/>
              </p:cNvCxnSpPr>
              <p:nvPr/>
            </p:nvCxnSpPr>
            <p:spPr bwMode="auto">
              <a:xfrm>
                <a:off x="4653" y="4600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91" name="AutoShape 15"/>
              <p:cNvCxnSpPr>
                <a:cxnSpLocks noChangeAspect="1" noChangeShapeType="1"/>
              </p:cNvCxnSpPr>
              <p:nvPr/>
            </p:nvCxnSpPr>
            <p:spPr bwMode="auto">
              <a:xfrm>
                <a:off x="4647" y="5095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92" name="AutoShape 16"/>
              <p:cNvCxnSpPr>
                <a:cxnSpLocks noChangeAspect="1" noChangeShapeType="1"/>
              </p:cNvCxnSpPr>
              <p:nvPr/>
            </p:nvCxnSpPr>
            <p:spPr bwMode="auto">
              <a:xfrm>
                <a:off x="4647" y="5547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0193" name="AutoShape 17"/>
              <p:cNvCxnSpPr>
                <a:cxnSpLocks noChangeAspect="1" noChangeShapeType="1"/>
              </p:cNvCxnSpPr>
              <p:nvPr/>
            </p:nvCxnSpPr>
            <p:spPr bwMode="auto">
              <a:xfrm>
                <a:off x="4647" y="6024"/>
                <a:ext cx="1487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50194" name="Text Box 18"/>
              <p:cNvSpPr txBox="1">
                <a:spLocks noChangeAspect="1" noChangeArrowheads="1"/>
              </p:cNvSpPr>
              <p:nvPr/>
            </p:nvSpPr>
            <p:spPr bwMode="auto">
              <a:xfrm>
                <a:off x="5088" y="2760"/>
                <a:ext cx="408" cy="270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Luz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S</a:t>
                </a:r>
                <a:endPara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l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lang="pt-BR" sz="1100" dirty="0">
                    <a:latin typeface="Arial" pitchFamily="34" charset="0"/>
                    <a:cs typeface="Arial" pitchFamily="34" charset="0"/>
                  </a:rPr>
                  <a:t>a</a:t>
                </a:r>
                <a:endPara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r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195" name="Oval 19"/>
              <p:cNvSpPr>
                <a:spLocks noChangeAspect="1" noChangeArrowheads="1"/>
              </p:cNvSpPr>
              <p:nvPr/>
            </p:nvSpPr>
            <p:spPr bwMode="auto">
              <a:xfrm>
                <a:off x="7717" y="3499"/>
                <a:ext cx="1134" cy="113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/>
              </a:p>
            </p:txBody>
          </p:sp>
          <p:sp>
            <p:nvSpPr>
              <p:cNvPr id="50196" name="Text Box 20"/>
              <p:cNvSpPr txBox="1">
                <a:spLocks noChangeAspect="1" noChangeArrowheads="1"/>
              </p:cNvSpPr>
              <p:nvPr/>
            </p:nvSpPr>
            <p:spPr bwMode="auto">
              <a:xfrm>
                <a:off x="7872" y="3855"/>
                <a:ext cx="808" cy="38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Terra</a:t>
                </a:r>
                <a:endParaRPr kumimoji="0" lang="pt-B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197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7877" y="2466"/>
                <a:ext cx="808" cy="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Lua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198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9288" y="3866"/>
                <a:ext cx="808" cy="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Lua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199" name="Text Box 23"/>
              <p:cNvSpPr txBox="1">
                <a:spLocks noChangeAspect="1" noChangeArrowheads="1"/>
              </p:cNvSpPr>
              <p:nvPr/>
            </p:nvSpPr>
            <p:spPr bwMode="auto">
              <a:xfrm>
                <a:off x="6477" y="3858"/>
                <a:ext cx="808" cy="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Lua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200" name="Text Box 24"/>
              <p:cNvSpPr txBox="1">
                <a:spLocks noChangeAspect="1" noChangeArrowheads="1"/>
              </p:cNvSpPr>
              <p:nvPr/>
            </p:nvSpPr>
            <p:spPr bwMode="auto">
              <a:xfrm>
                <a:off x="7885" y="5266"/>
                <a:ext cx="808" cy="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 Narrow" pitchFamily="34" charset="0"/>
                    <a:cs typeface="Arial" pitchFamily="34" charset="0"/>
                  </a:rPr>
                  <a:t>Lua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201" name="WordArt 25"/>
              <p:cNvSpPr>
                <a:spLocks noChangeAspect="1" noChangeArrowheads="1" noChangeShapeType="1" noTextEdit="1"/>
              </p:cNvSpPr>
              <p:nvPr/>
            </p:nvSpPr>
            <p:spPr bwMode="auto">
              <a:xfrm rot="2865665">
                <a:off x="8702" y="2902"/>
                <a:ext cx="1257" cy="274"/>
              </a:xfrm>
              <a:prstGeom prst="rect">
                <a:avLst/>
              </a:prstGeom>
            </p:spPr>
            <p:txBody>
              <a:bodyPr wrap="none" fromWordArt="1">
                <a:prstTxWarp prst="textArchUp">
                  <a:avLst>
                    <a:gd name="adj" fmla="val 10732637"/>
                  </a:avLst>
                </a:prstTxWarp>
              </a:bodyPr>
              <a:lstStyle/>
              <a:p>
                <a:pPr algn="ctr" rtl="0"/>
                <a:r>
                  <a:rPr lang="pt-BR" sz="1000" kern="10" spc="0" smtClean="0">
                    <a:ln w="63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effectLst/>
                    <a:latin typeface="Arial"/>
                    <a:cs typeface="Arial"/>
                  </a:rPr>
                  <a:t>Órbita da Lua</a:t>
                </a:r>
                <a:endParaRPr lang="pt-BR" sz="1000" kern="10" spc="0"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/>
                  <a:latin typeface="Arial"/>
                  <a:cs typeface="Arial"/>
                </a:endParaRPr>
              </a:p>
            </p:txBody>
          </p:sp>
        </p:grpSp>
        <p:sp>
          <p:nvSpPr>
            <p:cNvPr id="50202" name="Text Box 26"/>
            <p:cNvSpPr txBox="1">
              <a:spLocks noChangeArrowheads="1"/>
            </p:cNvSpPr>
            <p:nvPr/>
          </p:nvSpPr>
          <p:spPr bwMode="auto">
            <a:xfrm>
              <a:off x="8076" y="1860"/>
              <a:ext cx="448" cy="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pt-BR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pt-B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203" name="Text Box 27"/>
            <p:cNvSpPr txBox="1">
              <a:spLocks noChangeArrowheads="1"/>
            </p:cNvSpPr>
            <p:nvPr/>
          </p:nvSpPr>
          <p:spPr bwMode="auto">
            <a:xfrm>
              <a:off x="9468" y="3274"/>
              <a:ext cx="36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pt-BR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pt-B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Retângulo 1"/>
          <p:cNvSpPr/>
          <p:nvPr/>
        </p:nvSpPr>
        <p:spPr>
          <a:xfrm>
            <a:off x="262905" y="2348880"/>
            <a:ext cx="11521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>
                <a:latin typeface="Arial" pitchFamily="34" charset="0"/>
                <a:cs typeface="Arial" pitchFamily="34" charset="0"/>
              </a:rPr>
              <a:t>Assinale a sequência numérica abaixo que ilustra corretamente as 4 fases principais da Lua, isto é, nova, quarto crescente, cheia e quarto minguante.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506638" y="368741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400" dirty="0"/>
          </a:p>
        </p:txBody>
      </p:sp>
      <p:sp>
        <p:nvSpPr>
          <p:cNvPr id="32" name="Retângulo 31"/>
          <p:cNvSpPr/>
          <p:nvPr/>
        </p:nvSpPr>
        <p:spPr>
          <a:xfrm>
            <a:off x="190897" y="3573016"/>
            <a:ext cx="7776864" cy="1985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a) (   ) 3 (lua nova)  4 (quarto crescente) 1 (lua cheia)  2 (quarto minguante)</a:t>
            </a:r>
          </a:p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b) (   ) 2 (lua nova)   3 (quarto crescente)   4 (lua cheia)   1 (quarto minguante)</a:t>
            </a:r>
          </a:p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c) (   ) 1 (lua nova)   2 (quarto crescente)   3 (lua cheia)   4 (quarto minguante)</a:t>
            </a:r>
          </a:p>
          <a:p>
            <a:pPr algn="just" hangingPunct="0">
              <a:lnSpc>
                <a:spcPct val="20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d) (   ) 4 (lua nova)   1 (quarto crescente)   2 (lua cheia)   3 (quarto minguante)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Seta para a Direita Listrada 32"/>
          <p:cNvSpPr/>
          <p:nvPr/>
        </p:nvSpPr>
        <p:spPr>
          <a:xfrm rot="2696824">
            <a:off x="9441159" y="5148520"/>
            <a:ext cx="294348" cy="214898"/>
          </a:xfrm>
          <a:prstGeom prst="striped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</a:t>
            </a:r>
            <a:endParaRPr lang="pt-BR" dirty="0"/>
          </a:p>
        </p:txBody>
      </p:sp>
      <p:sp>
        <p:nvSpPr>
          <p:cNvPr id="34" name="Seta para a Direita Listrada 33"/>
          <p:cNvSpPr/>
          <p:nvPr/>
        </p:nvSpPr>
        <p:spPr>
          <a:xfrm rot="19250600">
            <a:off x="11014247" y="5184394"/>
            <a:ext cx="282556" cy="223202"/>
          </a:xfrm>
          <a:prstGeom prst="striped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 para a Direita Listrada 34"/>
          <p:cNvSpPr/>
          <p:nvPr/>
        </p:nvSpPr>
        <p:spPr>
          <a:xfrm rot="13782699">
            <a:off x="11006302" y="3657961"/>
            <a:ext cx="316917" cy="203344"/>
          </a:xfrm>
          <a:prstGeom prst="striped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para a Direita Listrada 35"/>
          <p:cNvSpPr/>
          <p:nvPr/>
        </p:nvSpPr>
        <p:spPr>
          <a:xfrm rot="8081568">
            <a:off x="9456280" y="3627214"/>
            <a:ext cx="357030" cy="210106"/>
          </a:xfrm>
          <a:prstGeom prst="stripedRightArrow">
            <a:avLst>
              <a:gd name="adj1" fmla="val 47919"/>
              <a:gd name="adj2" fmla="val 5000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7) (1 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Você sabe que os astros têm diferentes brilhos. Considere os 6 astros, abaixo, quando estão com máximo brilho.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linha que contêm os astros na sequência correta do mais brilhante para o menos brilhante.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2860292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 ) Sol   -   Lua   -   Vênus   -   Estrela Sirius   -   Netuno 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Lua   -    Sol   -   Vênus   -   Netuno   -   Estrela Sirius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 Vênus   -   Sol   -   Lua   -   Estrela Sirius   -   Netuno 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 Estrela Sirius   -   Lua   -   Vênus   -   Sol   -   Netuno 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 (   )  Sol   -   Lua   -   Vênus   -   Estrela Sirius   -   Plutão    -   Netuno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07179" y="298036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0485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 8) (1 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Você sabe que os astros têm diferentes brilhos. Considere os 6 astros, abaixo, quando estão com máximo brilho.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linha que contêm os astros na sequência correta do mais brilhante para o menos brilhante.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2815992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 ) Sol   -   Lua   -   Júpiter   -   Estrela Sirius   -   Urano 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Sol   -   Júpiter    -   Lua   -   Estrela Sirius   -   Urano 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Lua   -   Sol    -   Júpiter    -   Estrela Sirius   -   Urano 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Sol   -   Júpiter    -   Lua   -   Urano   -   Estrela Sirius   -   Plutão</a:t>
            </a:r>
          </a:p>
          <a:p>
            <a:pPr algn="just" hangingPunct="0">
              <a:lnSpc>
                <a:spcPct val="20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 (   ) Sol   -   Lua   -   Júpiter   -   Estrela Sirius   -   Plutão   -   Urano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97943" y="292494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11) (1 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Todo planeta gira ao redor do Sol e uma volta completa define o seu “ano”. Quanto mais perto do Sol, mais rápido se move o planeta.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 tabela abaixo mostra a duração dos anos dos planetas, em dias terrestres.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72932"/>
              </p:ext>
            </p:extLst>
          </p:nvPr>
        </p:nvGraphicFramePr>
        <p:xfrm>
          <a:off x="334913" y="2564904"/>
          <a:ext cx="7704855" cy="864096"/>
        </p:xfrm>
        <a:graphic>
          <a:graphicData uri="http://schemas.openxmlformats.org/drawingml/2006/table">
            <a:tbl>
              <a:tblPr/>
              <a:tblGrid>
                <a:gridCol w="1529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9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2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87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51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Planeta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Mercúrio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Vênus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Terra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Marte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Júpiter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Saturno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Urano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Netuno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Ano (em dias)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88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225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365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687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 dirty="0">
                          <a:latin typeface="Arial"/>
                          <a:ea typeface="Times New Roman"/>
                          <a:cs typeface="Times New Roman"/>
                        </a:rPr>
                        <a:t>4.333</a:t>
                      </a:r>
                      <a:endParaRPr lang="pt-B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10.759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30.687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 dirty="0">
                          <a:latin typeface="Arial"/>
                          <a:ea typeface="Times New Roman"/>
                          <a:cs typeface="Times New Roman"/>
                        </a:rPr>
                        <a:t>60.190</a:t>
                      </a:r>
                      <a:endParaRPr lang="pt-B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83919" y="3608080"/>
            <a:ext cx="623956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Considere as seguintes afirmações: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1 - Vênus é o planeta que tem o ano mais próximo ao da Terra!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2 - Mercúrio é o planeta mais rápido do Sistema Solar!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3 - Urano</a:t>
            </a: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é o planeta mais lento do Sistema Solar!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4 - Netuno tem o ano mais longo do Sistema Solar!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 – O ano de Marte é quase o dobro do ano da Terra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743625" y="3573016"/>
            <a:ext cx="3433953" cy="416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Assinale a única alternativa correta: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160043" y="3975447"/>
            <a:ext cx="3406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4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732681" y="3933056"/>
            <a:ext cx="5057152" cy="19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hangingPunct="0">
              <a:lnSpc>
                <a:spcPct val="150000"/>
              </a:lnSpc>
              <a:buFont typeface="+mj-lt"/>
              <a:buAutoNum type="alphaLcParenR"/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  ) Somente a afirmação 3 está errada.</a:t>
            </a:r>
          </a:p>
          <a:p>
            <a:pPr marL="342900" lvl="0" indent="-342900" algn="just" hangingPunct="0">
              <a:lnSpc>
                <a:spcPct val="150000"/>
              </a:lnSpc>
              <a:buFont typeface="+mj-lt"/>
              <a:buAutoNum type="alphaLcParenR"/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Todas as afirmações estão corretas.</a:t>
            </a:r>
          </a:p>
          <a:p>
            <a:pPr marL="342900" lvl="0" indent="-342900" algn="just" hangingPunct="0">
              <a:lnSpc>
                <a:spcPct val="150000"/>
              </a:lnSpc>
              <a:buFont typeface="+mj-lt"/>
              <a:buAutoNum type="alphaLcParenR"/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Todas as afirmações estão erradas.</a:t>
            </a:r>
          </a:p>
          <a:p>
            <a:pPr marL="342900" lvl="0" indent="-342900" algn="just" hangingPunct="0">
              <a:lnSpc>
                <a:spcPct val="150000"/>
              </a:lnSpc>
              <a:buFont typeface="+mj-lt"/>
              <a:buAutoNum type="alphaLcParenR"/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Somente as afirmações 1 e 2 estão corretas.</a:t>
            </a:r>
          </a:p>
          <a:p>
            <a:pPr marL="342900" lvl="0" indent="-342900" algn="just" hangingPunct="0">
              <a:lnSpc>
                <a:spcPct val="150000"/>
              </a:lnSpc>
              <a:buFont typeface="+mj-lt"/>
              <a:buAutoNum type="alphaLcParenR"/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Somente as afirmações 4 e 5 estão erradas.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12) (1 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Todo planeta gira ao redor do Sol e uma volta completa define o seu “ano”. Quanto mais perto do Sol, mais rápido se move o planeta.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 tabela abaixo mostra a duração dos anos dos planetas, em dias terrestres.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253234"/>
              </p:ext>
            </p:extLst>
          </p:nvPr>
        </p:nvGraphicFramePr>
        <p:xfrm>
          <a:off x="379214" y="2492896"/>
          <a:ext cx="7704855" cy="864096"/>
        </p:xfrm>
        <a:graphic>
          <a:graphicData uri="http://schemas.openxmlformats.org/drawingml/2006/table">
            <a:tbl>
              <a:tblPr/>
              <a:tblGrid>
                <a:gridCol w="1529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9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2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87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51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Planeta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Mercúrio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Vênus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Terra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Marte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Júpiter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Saturno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Urano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Netuno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Ano (em dias)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88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225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365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687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4.333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>
                          <a:latin typeface="Arial"/>
                          <a:ea typeface="Times New Roman"/>
                          <a:cs typeface="Times New Roman"/>
                        </a:rPr>
                        <a:t>10.759</a:t>
                      </a:r>
                      <a:endParaRPr lang="pt-BR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 dirty="0">
                          <a:latin typeface="Arial"/>
                          <a:ea typeface="Times New Roman"/>
                          <a:cs typeface="Times New Roman"/>
                        </a:rPr>
                        <a:t>30.687</a:t>
                      </a:r>
                      <a:endParaRPr lang="pt-B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300" dirty="0">
                          <a:latin typeface="Arial"/>
                          <a:ea typeface="Times New Roman"/>
                          <a:cs typeface="Times New Roman"/>
                        </a:rPr>
                        <a:t>60.190</a:t>
                      </a:r>
                      <a:endParaRPr lang="pt-BR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334913" y="3590839"/>
            <a:ext cx="623956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Considere as seguintes afirmações: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1 - Um ano em Mercúrio é quase igual a três meses na Terra!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2 - Saturno</a:t>
            </a: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é o planeta mais lento do Sistema Solar!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3 - Mercúrio é o planeta mais veloz do Sistema Solar!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4 - O ano de Júpiter é quase igual a uma dúzia de anos da Terra!</a:t>
            </a:r>
          </a:p>
          <a:p>
            <a:pPr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5 - O ano da Terra é quase a metade do ano de Marte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!</a:t>
            </a:r>
            <a:endParaRPr lang="pt-BR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996593" y="3608080"/>
            <a:ext cx="3433953" cy="416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Assinale a única alternativa correta: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066020" y="397394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4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984776" y="3933056"/>
            <a:ext cx="4799409" cy="19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  ) Somente a afirmação 2 está errada.</a:t>
            </a:r>
          </a:p>
          <a:p>
            <a:pPr lvl="0"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Todas as afirmações estão corretas.</a:t>
            </a:r>
          </a:p>
          <a:p>
            <a:pPr lvl="0"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Todas as afirmações estão erradas.</a:t>
            </a:r>
          </a:p>
          <a:p>
            <a:pPr lvl="0"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Somente as afirmações 1 e 4 estão corretas.</a:t>
            </a:r>
          </a:p>
          <a:p>
            <a:pPr lvl="0" algn="just" hangingPunct="0">
              <a:lnSpc>
                <a:spcPct val="150000"/>
              </a:lnSpc>
            </a:pPr>
            <a:r>
              <a:rPr lang="pt-BR" sz="1600" dirty="0" smtClean="0">
                <a:latin typeface="Arial" pitchFamily="34" charset="0"/>
                <a:cs typeface="Arial" pitchFamily="34" charset="0"/>
              </a:rPr>
              <a:t>(   ) Somente as afirmações 3 e 5 estão erradas.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13) 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Na figura os círculos mostram, em escala correta, as órbitas dos cinco planetas mais próximos ao Sol. No centro a bolinha preta representa o Sol, fora de escala. Nesta questão aproximamos as órbitas elípticas dos planetas para círculos.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abaixo a única alternativa correta que contém os nomes dos planetas que ocupam as órbitas tracejada e pontilhada da figura.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8370" name="Agrupar 13"/>
          <p:cNvGrpSpPr>
            <a:grpSpLocks/>
          </p:cNvGrpSpPr>
          <p:nvPr/>
        </p:nvGrpSpPr>
        <p:grpSpPr bwMode="auto">
          <a:xfrm>
            <a:off x="7535713" y="2564904"/>
            <a:ext cx="3816425" cy="3816424"/>
            <a:chOff x="0" y="0"/>
            <a:chExt cx="2807850" cy="2808586"/>
          </a:xfrm>
        </p:grpSpPr>
        <p:sp>
          <p:nvSpPr>
            <p:cNvPr id="58371" name="Elipse 2"/>
            <p:cNvSpPr>
              <a:spLocks noChangeArrowheads="1"/>
            </p:cNvSpPr>
            <p:nvPr/>
          </p:nvSpPr>
          <p:spPr bwMode="auto">
            <a:xfrm>
              <a:off x="1300843" y="1300842"/>
              <a:ext cx="208789" cy="208844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2" name="Elipse 6"/>
            <p:cNvSpPr>
              <a:spLocks noChangeArrowheads="1"/>
            </p:cNvSpPr>
            <p:nvPr/>
          </p:nvSpPr>
          <p:spPr bwMode="auto">
            <a:xfrm>
              <a:off x="1208314" y="1213757"/>
              <a:ext cx="388779" cy="388881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3" name="Elipse 7"/>
            <p:cNvSpPr>
              <a:spLocks noChangeArrowheads="1"/>
            </p:cNvSpPr>
            <p:nvPr/>
          </p:nvSpPr>
          <p:spPr bwMode="auto">
            <a:xfrm>
              <a:off x="1137557" y="1132114"/>
              <a:ext cx="539971" cy="540113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4" name="Elipse 8"/>
            <p:cNvSpPr>
              <a:spLocks noChangeArrowheads="1"/>
            </p:cNvSpPr>
            <p:nvPr/>
          </p:nvSpPr>
          <p:spPr bwMode="auto">
            <a:xfrm>
              <a:off x="990600" y="990600"/>
              <a:ext cx="827956" cy="828173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5" name="Elipse 9"/>
            <p:cNvSpPr>
              <a:spLocks noChangeArrowheads="1"/>
            </p:cNvSpPr>
            <p:nvPr/>
          </p:nvSpPr>
          <p:spPr bwMode="auto">
            <a:xfrm>
              <a:off x="0" y="0"/>
              <a:ext cx="2807850" cy="2808586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prstDash val="lg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6" name="Fluxograma: Conector 10"/>
            <p:cNvSpPr>
              <a:spLocks noChangeArrowheads="1"/>
            </p:cNvSpPr>
            <p:nvPr/>
          </p:nvSpPr>
          <p:spPr bwMode="auto">
            <a:xfrm>
              <a:off x="1371600" y="1377042"/>
              <a:ext cx="71996" cy="72015"/>
            </a:xfrm>
            <a:prstGeom prst="flowChartConnector">
              <a:avLst/>
            </a:prstGeom>
            <a:solidFill>
              <a:srgbClr val="000000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0,1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34913" y="3506781"/>
            <a:ext cx="6336704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a) ( </a:t>
            </a:r>
            <a:r>
              <a:rPr kumimoji="0" lang="pt-BR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) Marte (na pontilhada) e Júpiter (na tracejada).</a:t>
            </a:r>
            <a:endParaRPr kumimoji="0" lang="pt-B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b) (   ) Mercúrio (na pontilhada) e Júpiter (na tracejada).</a:t>
            </a:r>
            <a:endParaRPr kumimoji="0" lang="pt-B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c) (   ) Júpiter (na pontilhada) e Marte (na tracejada).</a:t>
            </a:r>
            <a:endParaRPr kumimoji="0" lang="pt-B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d) (   ) Marte (na pontilhada) e Saturno (na tracejada).</a:t>
            </a:r>
            <a:endParaRPr kumimoji="0" lang="pt-B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e) (   ) Marte (na pontilhada) e Terra (na tracejada).</a:t>
            </a:r>
            <a:endParaRPr kumimoji="0" lang="pt-B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81067" y="351948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14) 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Na figura os círculos mostram, em escala correta, as órbitas dos cinco planetas mais próximos ao Sol. No centro a bolinha preta representa o Sol, fora de escala. Nesta questão aproximamos as órbitas elípticas dos planetas para círculos.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abaixo a única alternativa correta que contém os nomes dos planetas que ocupam as órbitas tracejada e pontilhada da figura.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Agrupar 13"/>
          <p:cNvGrpSpPr>
            <a:grpSpLocks/>
          </p:cNvGrpSpPr>
          <p:nvPr/>
        </p:nvGrpSpPr>
        <p:grpSpPr bwMode="auto">
          <a:xfrm>
            <a:off x="7463704" y="2636912"/>
            <a:ext cx="3816425" cy="3816424"/>
            <a:chOff x="0" y="0"/>
            <a:chExt cx="2807850" cy="2808586"/>
          </a:xfrm>
        </p:grpSpPr>
        <p:sp>
          <p:nvSpPr>
            <p:cNvPr id="58371" name="Elipse 2"/>
            <p:cNvSpPr>
              <a:spLocks noChangeArrowheads="1"/>
            </p:cNvSpPr>
            <p:nvPr/>
          </p:nvSpPr>
          <p:spPr bwMode="auto">
            <a:xfrm>
              <a:off x="1300843" y="1300842"/>
              <a:ext cx="208789" cy="208844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2" name="Elipse 6"/>
            <p:cNvSpPr>
              <a:spLocks noChangeArrowheads="1"/>
            </p:cNvSpPr>
            <p:nvPr/>
          </p:nvSpPr>
          <p:spPr bwMode="auto">
            <a:xfrm>
              <a:off x="1208314" y="1213757"/>
              <a:ext cx="388779" cy="388881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3" name="Elipse 7"/>
            <p:cNvSpPr>
              <a:spLocks noChangeArrowheads="1"/>
            </p:cNvSpPr>
            <p:nvPr/>
          </p:nvSpPr>
          <p:spPr bwMode="auto">
            <a:xfrm>
              <a:off x="1137557" y="1132114"/>
              <a:ext cx="539971" cy="540113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4" name="Elipse 8"/>
            <p:cNvSpPr>
              <a:spLocks noChangeArrowheads="1"/>
            </p:cNvSpPr>
            <p:nvPr/>
          </p:nvSpPr>
          <p:spPr bwMode="auto">
            <a:xfrm>
              <a:off x="990600" y="990600"/>
              <a:ext cx="827956" cy="828173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5" name="Elipse 9"/>
            <p:cNvSpPr>
              <a:spLocks noChangeArrowheads="1"/>
            </p:cNvSpPr>
            <p:nvPr/>
          </p:nvSpPr>
          <p:spPr bwMode="auto">
            <a:xfrm>
              <a:off x="0" y="0"/>
              <a:ext cx="2807850" cy="2808586"/>
            </a:xfrm>
            <a:prstGeom prst="ellipse">
              <a:avLst/>
            </a:prstGeom>
            <a:noFill/>
            <a:ln w="12700" algn="ctr">
              <a:solidFill>
                <a:srgbClr val="000000"/>
              </a:solidFill>
              <a:prstDash val="lg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8376" name="Fluxograma: Conector 10"/>
            <p:cNvSpPr>
              <a:spLocks noChangeArrowheads="1"/>
            </p:cNvSpPr>
            <p:nvPr/>
          </p:nvSpPr>
          <p:spPr bwMode="auto">
            <a:xfrm>
              <a:off x="1371600" y="1377042"/>
              <a:ext cx="71996" cy="72015"/>
            </a:xfrm>
            <a:prstGeom prst="flowChartConnector">
              <a:avLst/>
            </a:prstGeom>
            <a:solidFill>
              <a:srgbClr val="000000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0,1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25677" y="3573016"/>
            <a:ext cx="6048672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   ) Marte (na tracejada) e Júpiter (na pontilhada).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  ) Mercúrio (na pontilhada) e Júpiter (na tracejada).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 Vênus (na pontilhada) e Júpiter (na tracejada).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) Marte (na pontilhada) e Saturno (na tracejada).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(   ) Terra (na pontilhada) e Marte (na tracejada).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60715" y="358129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15) 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20 de julho de 1969 os astronautas Armstrong 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Aldrin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pousaram o módulo lunar </a:t>
            </a:r>
            <a:r>
              <a:rPr lang="pt-BR" i="1" dirty="0" err="1" smtClean="0">
                <a:latin typeface="Arial" pitchFamily="34" charset="0"/>
                <a:cs typeface="Arial" pitchFamily="34" charset="0"/>
              </a:rPr>
              <a:t>Eagle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(Águia) na Lua, enquanto Collins ficou em órbita da Lua no módulo Columbia. A foto ao lado mostra o </a:t>
            </a:r>
            <a:r>
              <a:rPr lang="pt-BR" i="1" dirty="0" err="1" smtClean="0">
                <a:latin typeface="Arial" pitchFamily="34" charset="0"/>
                <a:cs typeface="Arial" pitchFamily="34" charset="0"/>
              </a:rPr>
              <a:t>Eagle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retornando ao Columbia com a Lua logo abaixo deles.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alternativa que contém o nome do planeta que está no fundo desta foto, com formato de “meia pizza”.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34913" y="3573016"/>
            <a:ext cx="6815633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   ) Terra, porque está perto da Lua.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   ) Vênus, porque afinal Vênus é muito brilhante.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 ) Júpiter, porque sabemos que ele é o maior dos planetas.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 ) Mercúrio, porque está bem pequeno na foto.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(    ) Marte, porque parece “Marte em quarto crescente”.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704189" y="35914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pic>
        <p:nvPicPr>
          <p:cNvPr id="62466" name="Imagem 2"/>
          <p:cNvPicPr>
            <a:picLocks noChangeAspect="1" noChangeArrowheads="1"/>
          </p:cNvPicPr>
          <p:nvPr/>
        </p:nvPicPr>
        <p:blipFill>
          <a:blip r:embed="rId2" cstate="print"/>
          <a:srcRect t="20697" r="10921"/>
          <a:stretch>
            <a:fillRect/>
          </a:stretch>
        </p:blipFill>
        <p:spPr bwMode="auto">
          <a:xfrm>
            <a:off x="8039769" y="2636912"/>
            <a:ext cx="360823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16) 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20 de julho de 1969 os astronautas Armstrong 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Aldrin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pousaram o módulo lunar </a:t>
            </a:r>
            <a:r>
              <a:rPr lang="pt-BR" i="1" dirty="0" err="1" smtClean="0">
                <a:latin typeface="Arial" pitchFamily="34" charset="0"/>
                <a:cs typeface="Arial" pitchFamily="34" charset="0"/>
              </a:rPr>
              <a:t>Eagle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(Águia) na Lua, enquanto Collins ficou em órbita da Lua no módulo Columbia. A foto ao lado mostra o </a:t>
            </a:r>
            <a:r>
              <a:rPr lang="pt-BR" i="1" dirty="0" err="1" smtClean="0">
                <a:latin typeface="Arial" pitchFamily="34" charset="0"/>
                <a:cs typeface="Arial" pitchFamily="34" charset="0"/>
              </a:rPr>
              <a:t>Eagle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retornando ao Columbia com a Lua logo abaixo deles.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alternativa que contém o nome do planeta que está no fundo desta foto, com formato de “meia pizza”.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307205" y="3491772"/>
            <a:ext cx="7632848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   ) Terra, porque está perto da Lua.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 ) Vênus, porque afinal sabemos que Vênus tem fases como a Lua.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 ) Júpiter, porque está parecendo bem grande na foto.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 ) Mercúrio, porque está na fase quarto minguante.</a:t>
            </a:r>
          </a:p>
          <a:p>
            <a:pPr algn="just" fontAlgn="base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(    ) Marte, porque parece “Marte em quarto minguante”.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85717" y="351024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pic>
        <p:nvPicPr>
          <p:cNvPr id="62466" name="Imagem 2"/>
          <p:cNvPicPr>
            <a:picLocks noChangeAspect="1" noChangeArrowheads="1"/>
          </p:cNvPicPr>
          <p:nvPr/>
        </p:nvPicPr>
        <p:blipFill>
          <a:blip r:embed="rId2" cstate="print"/>
          <a:srcRect t="20697" r="10921"/>
          <a:stretch>
            <a:fillRect/>
          </a:stretch>
        </p:blipFill>
        <p:spPr bwMode="auto">
          <a:xfrm>
            <a:off x="8039769" y="2636912"/>
            <a:ext cx="360823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17)  (1 ponto)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O Sputnik-1 (em </a:t>
            </a:r>
            <a:r>
              <a:rPr lang="pt-BR" dirty="0" smtClean="0">
                <a:latin typeface="Arial" pitchFamily="34" charset="0"/>
                <a:cs typeface="Arial" pitchFamily="34" charset="0"/>
                <a:hlinkClick r:id="rId2" tooltip="Língua russa"/>
              </a:rPr>
              <a:t>russo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 Спутник-1) foi o primeiro objeto colocado em </a:t>
            </a:r>
            <a:r>
              <a:rPr lang="pt-BR" dirty="0" smtClean="0">
                <a:latin typeface="Arial" pitchFamily="34" charset="0"/>
                <a:cs typeface="Arial" pitchFamily="34" charset="0"/>
                <a:hlinkClick r:id="rId3" tooltip="Órbita"/>
              </a:rPr>
              <a:t>órbita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ao redor do nosso planeta. Externamente o Sputnik-1 era uma esfera de metal polido de 58 centímetros de diâmetro, com longas e finas antenas para transmissão de </a:t>
            </a:r>
            <a:r>
              <a:rPr lang="pt-BR" dirty="0" smtClean="0">
                <a:latin typeface="Arial" pitchFamily="34" charset="0"/>
                <a:cs typeface="Arial" pitchFamily="34" charset="0"/>
                <a:hlinkClick r:id="rId4" tooltip="Rádio (telecomunicações)"/>
              </a:rPr>
              <a:t>sinais de rádio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alternativa que contém o diâmetro do Sputnik-1 e o número de antenas externas que ele tinha.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281377" y="3356992"/>
            <a:ext cx="468052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  ) 4 antenas e 58 cm.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  ) 1 antena e 5,8 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2 antenas e 58 cm.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) 3 antenas e 580 mm.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e) (   ) 5 antenas e 58,0 cm.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32181" y="337546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6743625" y="2780928"/>
            <a:ext cx="2530475" cy="3754437"/>
            <a:chOff x="7356" y="567"/>
            <a:chExt cx="3984" cy="5912"/>
          </a:xfrm>
        </p:grpSpPr>
        <p:grpSp>
          <p:nvGrpSpPr>
            <p:cNvPr id="63491" name="Group 3"/>
            <p:cNvGrpSpPr>
              <a:grpSpLocks/>
            </p:cNvGrpSpPr>
            <p:nvPr/>
          </p:nvGrpSpPr>
          <p:grpSpPr bwMode="auto">
            <a:xfrm>
              <a:off x="7356" y="567"/>
              <a:ext cx="3984" cy="5912"/>
              <a:chOff x="7356" y="567"/>
              <a:chExt cx="3984" cy="5912"/>
            </a:xfrm>
          </p:grpSpPr>
          <p:pic>
            <p:nvPicPr>
              <p:cNvPr id="63492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356" y="567"/>
                <a:ext cx="3984" cy="5912"/>
              </a:xfrm>
              <a:prstGeom prst="rect">
                <a:avLst/>
              </a:prstGeom>
              <a:noFill/>
            </p:spPr>
          </p:pic>
          <p:cxnSp>
            <p:nvCxnSpPr>
              <p:cNvPr id="63493" name="AutoShape 5"/>
              <p:cNvCxnSpPr>
                <a:cxnSpLocks noChangeShapeType="1"/>
              </p:cNvCxnSpPr>
              <p:nvPr/>
            </p:nvCxnSpPr>
            <p:spPr bwMode="auto">
              <a:xfrm>
                <a:off x="10545" y="567"/>
                <a:ext cx="30" cy="1278"/>
              </a:xfrm>
              <a:prstGeom prst="straightConnector1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63494" name="AutoShape 6"/>
            <p:cNvCxnSpPr>
              <a:cxnSpLocks noChangeShapeType="1"/>
            </p:cNvCxnSpPr>
            <p:nvPr/>
          </p:nvCxnSpPr>
          <p:spPr bwMode="auto">
            <a:xfrm flipV="1">
              <a:off x="7356" y="5738"/>
              <a:ext cx="279" cy="13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79055"/>
            <a:ext cx="7920880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 19) (1 ponto)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Dentro da Mostra Brasileira de Foguetes temos 4 níveis de foguetes, tal qual na OBA. Alunos do quarto ao quinto ano lançam foguetes construídos com tubos de papel, semelhantes ao da imagem abaixo, que voam por impulso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700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Considere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 seguintes afirmações: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118889" y="2204864"/>
            <a:ext cx="8208912" cy="239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1) O foguete vai mais longe quando lançado a 45 graus.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2) O ar atrapalha o movimento do foguete.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3) Quanto maior o impulso mais longe ele vai.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4) O vento contra o foguete ajuda ele ir mais longe.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5) Quanto maiores as empenas (ou aletas) do foguete, mais longe ele vai.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Assinale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 única alternativa correta abaixo: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3865" y="2636912"/>
            <a:ext cx="1635952" cy="3384376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2316073" y="4653136"/>
            <a:ext cx="37061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6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91097" y="4653136"/>
            <a:ext cx="6239569" cy="200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a) (   ) Somente as afirmações 1, 2, e 3 estão corretas.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b) (   ) Todas as afirmações estão corretas.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c) (   ) Todas as afirmações estão erradas.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d) (   ) As afirmações 1, 3 e 5 estão erradas.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e) (   ) As afirmações 4 e 5 estão corretas.</a:t>
            </a: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88640"/>
            <a:ext cx="7776864" cy="2005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b="1" dirty="0" smtClean="0">
                <a:latin typeface="Arial" pitchFamily="34" charset="0"/>
                <a:cs typeface="Arial" pitchFamily="34" charset="0"/>
              </a:rPr>
              <a:t>Questão 19) (1 ponto)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Dentro da Mostra Brasileira de Foguetes temos 4 níveis de foguetes, tal qual na OBA. Alunos do quarto ao quinto ano lançam foguetes construídos com tubos de papel, semelhantes ao da imagem abaixo, que voam por </a:t>
            </a:r>
            <a:r>
              <a:rPr lang="pt-PT" sz="1700" dirty="0" smtClean="0">
                <a:latin typeface="Arial" pitchFamily="34" charset="0"/>
                <a:cs typeface="Arial" pitchFamily="34" charset="0"/>
              </a:rPr>
              <a:t>impulso.</a:t>
            </a:r>
            <a:endParaRPr lang="pt-BR" sz="1700" dirty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Considere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 seguintes afirmações: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190897" y="2204864"/>
            <a:ext cx="7632848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1) O foguete vai mais alto quando lançado na vertical.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2) Foguete de papel não voa porque é muito leve.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3) As empenas (asas) dão estabilidade ao voo do foguete.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4) O vento contra o foguete ajuda ele ir mais longe.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5) Quanto maiores as empenas (ou </a:t>
            </a:r>
            <a:r>
              <a:rPr lang="pt-BR" sz="1700" dirty="0" err="1" smtClean="0">
                <a:latin typeface="Arial" pitchFamily="34" charset="0"/>
                <a:cs typeface="Arial" pitchFamily="34" charset="0"/>
              </a:rPr>
              <a:t>aletas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) do foguete, mais longe ele vai.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Assinale </a:t>
            </a:r>
            <a:r>
              <a:rPr lang="pt-BR" sz="1700" dirty="0" smtClean="0">
                <a:latin typeface="Arial" pitchFamily="34" charset="0"/>
                <a:cs typeface="Arial" pitchFamily="34" charset="0"/>
              </a:rPr>
              <a:t>a única alternativa correta abaixo: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5833" y="2708920"/>
            <a:ext cx="1728192" cy="3575197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2423270" y="4644073"/>
            <a:ext cx="37061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6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088232" y="4644954"/>
            <a:ext cx="6239569" cy="200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a) (   ) Somente as afirmações 1 e 3 estão corretas.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b) (   ) Todas as afirmações estão corretas.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c) (   ) Todas as afirmações estão incorretas.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d) (   ) As afirmações 1, 3 e 5 estão erradas.</a:t>
            </a:r>
          </a:p>
          <a:p>
            <a:pPr algn="just" hangingPunct="0">
              <a:lnSpc>
                <a:spcPct val="150000"/>
              </a:lnSpc>
            </a:pPr>
            <a:r>
              <a:rPr lang="pt-BR" sz="1700" dirty="0" smtClean="0">
                <a:latin typeface="Arial" pitchFamily="34" charset="0"/>
                <a:cs typeface="Arial" pitchFamily="34" charset="0"/>
              </a:rPr>
              <a:t>e) (   ) As afirmações 4 e 5 estão corretas.</a:t>
            </a:r>
            <a:endParaRPr lang="pt-BR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752171"/>
              </p:ext>
            </p:extLst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9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Cívico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2144</TotalTime>
  <Words>424</Words>
  <Application>Microsoft Office PowerPoint</Application>
  <PresentationFormat>Personalizar</PresentationFormat>
  <Paragraphs>264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Arial Narrow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GABARITO COMENTADO  DA PROVA  OBA 2005 - NÍVEL 1</dc:title>
  <dc:creator>OBA</dc:creator>
  <cp:lastModifiedBy>DVM Informatica</cp:lastModifiedBy>
  <cp:revision>102</cp:revision>
  <dcterms:created xsi:type="dcterms:W3CDTF">2020-08-31T15:54:38Z</dcterms:created>
  <dcterms:modified xsi:type="dcterms:W3CDTF">2020-11-18T16:13:49Z</dcterms:modified>
</cp:coreProperties>
</file>