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256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54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11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061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06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70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C:\Users\OBA\Downloads\LOGOTIPO_OBA_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001" y="5733256"/>
            <a:ext cx="195302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BA\Downloads\mobfog 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32" y="5966593"/>
            <a:ext cx="1383912" cy="80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500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13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63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88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20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20000"/>
                <a:lumOff val="80000"/>
              </a:schemeClr>
            </a:gs>
            <a:gs pos="18000">
              <a:schemeClr val="accent2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64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</a:t>
            </a:r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2008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2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16632"/>
            <a:ext cx="7776864" cy="1600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b="1" dirty="0"/>
              <a:t>Questão 1) (1 ponto)</a:t>
            </a:r>
            <a:r>
              <a:rPr lang="pt-PT" dirty="0"/>
              <a:t> Agora são somente oitos planetas ao redor do Sol, porque o menor deles foi reclassificado como planeta anão. Nas cruzadinhas ao lado estão os nomes dos oito planetas (mais alguns astros). Pode achá-los na vertical e na horizontal. Uma (ou mais) letra pode fazer parte de mais de um nome. Faça um risco sobre os nomes  dos planetas achados.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63171" y="1700808"/>
            <a:ext cx="7776598" cy="991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b="1" dirty="0"/>
              <a:t>Localize os nomes dos 8 </a:t>
            </a:r>
            <a:r>
              <a:rPr lang="pt-PT" b="1" u="sng" dirty="0"/>
              <a:t>planetas</a:t>
            </a:r>
            <a:r>
              <a:rPr lang="pt-PT" b="1" dirty="0"/>
              <a:t>. Cada nome de planeta achado vale 0,1 ponto, mas cada nome marcado errado perde 0,1 ponto.</a:t>
            </a:r>
            <a:r>
              <a:rPr lang="pt-PT" dirty="0"/>
              <a:t> </a:t>
            </a:r>
            <a:r>
              <a:rPr lang="pt-PT" b="1" dirty="0"/>
              <a:t>Se achar os nomes dos 8 planetas e não errar nenhum item, então, ao invés de 0,8 ganha 1,0 ponto!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002804"/>
              </p:ext>
            </p:extLst>
          </p:nvPr>
        </p:nvGraphicFramePr>
        <p:xfrm>
          <a:off x="3143227" y="2792044"/>
          <a:ext cx="4896540" cy="3888432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89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6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 dirty="0">
                          <a:effectLst/>
                          <a:latin typeface="Times New Roman"/>
                          <a:ea typeface="Times New Roman"/>
                        </a:rPr>
                        <a:t>M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 i="0" kern="0" dirty="0">
                          <a:effectLst/>
                          <a:latin typeface="Times New Roman"/>
                        </a:rPr>
                        <a:t>R</a:t>
                      </a:r>
                      <a:endParaRPr lang="pt-BR" sz="1200" b="1" i="1" kern="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H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 dirty="0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L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M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Z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V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J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W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Y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L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M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V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Ê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H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L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>
                          <a:effectLst/>
                          <a:latin typeface="Times New Roman"/>
                          <a:ea typeface="Times New Roman"/>
                        </a:rPr>
                        <a:t>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000" b="1" dirty="0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7" name="Conector reto 6"/>
          <p:cNvCxnSpPr/>
          <p:nvPr/>
        </p:nvCxnSpPr>
        <p:spPr>
          <a:xfrm>
            <a:off x="3287241" y="3008070"/>
            <a:ext cx="21602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4799409" y="3080078"/>
            <a:ext cx="20882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3368656" y="2864054"/>
            <a:ext cx="0" cy="32403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4367361" y="3872166"/>
            <a:ext cx="20882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5840432" y="3734454"/>
            <a:ext cx="0" cy="23762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3791297" y="4736262"/>
            <a:ext cx="3096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4799409" y="5600358"/>
            <a:ext cx="20882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7305446" y="3734454"/>
            <a:ext cx="0" cy="28740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40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848872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b="1" dirty="0"/>
              <a:t>Questão 2) (1 ponto).</a:t>
            </a:r>
            <a:r>
              <a:rPr lang="pt-BR" dirty="0"/>
              <a:t> </a:t>
            </a:r>
            <a:r>
              <a:rPr lang="pt-BR" b="1" dirty="0"/>
              <a:t>Questões 2a e 2b: </a:t>
            </a:r>
            <a:r>
              <a:rPr lang="pt-BR" dirty="0"/>
              <a:t>Você sabe que a Terra é muito maior (em volume e massa) do que a Lua, mas não estamos considerando isso nestes desenhos.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066582"/>
            <a:ext cx="7848872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0000"/>
              </a:lnSpc>
            </a:pPr>
            <a:r>
              <a:rPr lang="pt-BR" sz="1600" b="1" dirty="0"/>
              <a:t>Pergunta 2a) (0,25 ponto) </a:t>
            </a:r>
            <a:r>
              <a:rPr lang="pt-BR" sz="1600" dirty="0"/>
              <a:t>Escreva TERRA sobre a figura abaixo que melhor representa a </a:t>
            </a:r>
            <a:r>
              <a:rPr lang="pt-BR" sz="1600" b="1" u="sng" dirty="0"/>
              <a:t>forma da Terra</a:t>
            </a:r>
            <a:r>
              <a:rPr lang="pt-BR" sz="16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pt-BR" sz="1600" b="1" dirty="0"/>
              <a:t>Pergunta 2b) (0,25 ponto) </a:t>
            </a:r>
            <a:r>
              <a:rPr lang="pt-BR" sz="1600" dirty="0"/>
              <a:t>Escreva LUA sobre a figura abaixo que melhor representa a </a:t>
            </a:r>
            <a:r>
              <a:rPr lang="pt-BR" sz="1600" b="1" u="sng" dirty="0"/>
              <a:t>forma da Lua</a:t>
            </a:r>
            <a:r>
              <a:rPr lang="pt-BR" sz="1600" dirty="0"/>
              <a:t>.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654212" y="2153208"/>
            <a:ext cx="6552728" cy="1428104"/>
            <a:chOff x="720" y="6544"/>
            <a:chExt cx="7002" cy="1702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2581" y="6654"/>
              <a:ext cx="1701" cy="14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720" y="6544"/>
              <a:ext cx="1701" cy="17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6021" y="6810"/>
              <a:ext cx="1701" cy="113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 rot="-10800000">
              <a:off x="4451" y="6547"/>
              <a:ext cx="1440" cy="16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0" name="Retângulo 9"/>
          <p:cNvSpPr/>
          <p:nvPr/>
        </p:nvSpPr>
        <p:spPr>
          <a:xfrm>
            <a:off x="3117037" y="2368992"/>
            <a:ext cx="666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pt-BR" b="1" dirty="0">
                <a:solidFill>
                  <a:srgbClr val="FF0000"/>
                </a:solidFill>
              </a:rPr>
              <a:t>Terra</a:t>
            </a:r>
            <a:endParaRPr lang="pt-BR" b="1" i="1" dirty="0">
              <a:solidFill>
                <a:srgbClr val="FF000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3192698" y="2958580"/>
            <a:ext cx="514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Lua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90897" y="3523390"/>
            <a:ext cx="1159288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b="1" dirty="0"/>
              <a:t>Questões 2c e 2d: </a:t>
            </a:r>
            <a:r>
              <a:rPr lang="pt-BR" dirty="0"/>
              <a:t>O tamanho da órbita da Terra é muito maior do que o da órbita da Lua ao redor da Terra (vamos desprezar a translação da Terra), mas não estamos levando isso em consideração nas questões </a:t>
            </a:r>
            <a:r>
              <a:rPr lang="pt-BR" b="1" dirty="0"/>
              <a:t>2c</a:t>
            </a:r>
            <a:r>
              <a:rPr lang="pt-BR" dirty="0"/>
              <a:t> e </a:t>
            </a:r>
            <a:r>
              <a:rPr lang="pt-BR" b="1" dirty="0"/>
              <a:t>2d.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190897" y="4169721"/>
            <a:ext cx="11592888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0000"/>
              </a:lnSpc>
            </a:pPr>
            <a:r>
              <a:rPr lang="pt-BR" sz="1600" b="1" dirty="0"/>
              <a:t>Pergunta 2c) (0,25 ponto) </a:t>
            </a:r>
            <a:r>
              <a:rPr lang="pt-BR" sz="1600" dirty="0"/>
              <a:t>Escreva uma grande letra </a:t>
            </a:r>
            <a:r>
              <a:rPr lang="pt-BR" sz="1600" b="1" dirty="0"/>
              <a:t>T</a:t>
            </a:r>
            <a:r>
              <a:rPr lang="pt-BR" sz="1600" dirty="0"/>
              <a:t> sobre a figura abaixo que mais se aproxime do movimento de </a:t>
            </a:r>
            <a:r>
              <a:rPr lang="pt-BR" sz="1600" u="sng" dirty="0"/>
              <a:t>translação da Terra ao redor do Sol</a:t>
            </a:r>
            <a:r>
              <a:rPr lang="pt-BR" sz="1600" dirty="0"/>
              <a:t>.</a:t>
            </a:r>
            <a:r>
              <a:rPr lang="pt-BR" sz="1600" b="1" dirty="0"/>
              <a:t> </a:t>
            </a:r>
            <a:endParaRPr lang="pt-BR" sz="1600" dirty="0"/>
          </a:p>
          <a:p>
            <a:pPr algn="just">
              <a:lnSpc>
                <a:spcPct val="110000"/>
              </a:lnSpc>
            </a:pPr>
            <a:r>
              <a:rPr lang="pt-BR" sz="1600" b="1" dirty="0"/>
              <a:t>Pergunta 2d) (0,25 ponto) </a:t>
            </a:r>
            <a:r>
              <a:rPr lang="pt-BR" sz="1600" dirty="0"/>
              <a:t>Escreva uma grande letra </a:t>
            </a:r>
            <a:r>
              <a:rPr lang="pt-BR" sz="1600" b="1" dirty="0"/>
              <a:t>L</a:t>
            </a:r>
            <a:r>
              <a:rPr lang="pt-BR" sz="1600" dirty="0"/>
              <a:t> sobre a figura abaixo que mais se aproxime do movimento de </a:t>
            </a:r>
            <a:r>
              <a:rPr lang="pt-BR" sz="1600" u="sng" dirty="0"/>
              <a:t>translação da Lua ao redor da Terra</a:t>
            </a:r>
            <a:r>
              <a:rPr lang="pt-BR" sz="1600" dirty="0"/>
              <a:t> (despreze o movimento de translação da Terra neste caso).</a:t>
            </a:r>
          </a:p>
        </p:txBody>
      </p:sp>
      <p:grpSp>
        <p:nvGrpSpPr>
          <p:cNvPr id="14" name="Group 2"/>
          <p:cNvGrpSpPr>
            <a:grpSpLocks/>
          </p:cNvGrpSpPr>
          <p:nvPr/>
        </p:nvGrpSpPr>
        <p:grpSpPr bwMode="auto">
          <a:xfrm>
            <a:off x="2676475" y="5313720"/>
            <a:ext cx="6552728" cy="1428104"/>
            <a:chOff x="720" y="6544"/>
            <a:chExt cx="7002" cy="1702"/>
          </a:xfrm>
        </p:grpSpPr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2581" y="6654"/>
              <a:ext cx="1701" cy="14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Oval 4"/>
            <p:cNvSpPr>
              <a:spLocks noChangeArrowheads="1"/>
            </p:cNvSpPr>
            <p:nvPr/>
          </p:nvSpPr>
          <p:spPr bwMode="auto">
            <a:xfrm>
              <a:off x="720" y="6544"/>
              <a:ext cx="1701" cy="17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6021" y="6810"/>
              <a:ext cx="1701" cy="113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Oval 6"/>
            <p:cNvSpPr>
              <a:spLocks noChangeArrowheads="1"/>
            </p:cNvSpPr>
            <p:nvPr/>
          </p:nvSpPr>
          <p:spPr bwMode="auto">
            <a:xfrm rot="-10800000">
              <a:off x="4451" y="6547"/>
              <a:ext cx="1440" cy="16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9" name="Retângulo 18"/>
          <p:cNvSpPr/>
          <p:nvPr/>
        </p:nvSpPr>
        <p:spPr>
          <a:xfrm>
            <a:off x="3323164" y="5562253"/>
            <a:ext cx="298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T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3323164" y="6119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L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3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16632"/>
            <a:ext cx="7776864" cy="222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b="1" dirty="0"/>
              <a:t>Questão 3) (1 ponto) Satélites Artificiais. </a:t>
            </a:r>
            <a:r>
              <a:rPr lang="pt-PT" dirty="0"/>
              <a:t>Em 2008 ocorrerão as Olimpíadas em Pequim, e em 2010 a Copa do Mundo de Futebol. Esses eventos poderão ser acompanhados ao vivo, de todas as cidades do mundo! Tudo isso graças às transmissões via satélite. Os satélites de telecomunicação </a:t>
            </a:r>
            <a:r>
              <a:rPr lang="pt-PT" b="1" dirty="0"/>
              <a:t>geoestacionários</a:t>
            </a:r>
            <a:r>
              <a:rPr lang="pt-PT" dirty="0"/>
              <a:t> estão colocados a uma distância de 42.000 km do centro da Terra, acompanhando-a no movimento diário. Isso quer dizer que, se você os observar com um telescópio pequeno, eles sempre aparecem num mesmo lugar, fixo, no céu </a:t>
            </a:r>
            <a:r>
              <a:rPr lang="pt-PT" dirty="0" smtClean="0"/>
              <a:t>quando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62905" y="3429000"/>
            <a:ext cx="11233248" cy="686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b="1" dirty="0"/>
              <a:t>Pergunta 3a) (0,5 ponto) Marque a única opção correta:</a:t>
            </a:r>
            <a:r>
              <a:rPr lang="pt-PT" dirty="0"/>
              <a:t> Em relação a um observador sobre a Terra, os satélites geoestacionários: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703065" y="4166420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BR" dirty="0"/>
              <a:t>( </a:t>
            </a:r>
            <a:r>
              <a:rPr lang="pt-BR" dirty="0" smtClean="0">
                <a:solidFill>
                  <a:srgbClr val="FF0000"/>
                </a:solidFill>
              </a:rPr>
              <a:t>  </a:t>
            </a:r>
            <a:r>
              <a:rPr lang="pt-BR" dirty="0"/>
              <a:t> </a:t>
            </a:r>
            <a:r>
              <a:rPr lang="pt-BR" dirty="0" smtClean="0"/>
              <a:t> )   </a:t>
            </a:r>
            <a:r>
              <a:rPr lang="pt-PT" dirty="0"/>
              <a:t>Estão aparentemente fixos num ponto do espaço e não se movimentam</a:t>
            </a:r>
            <a:r>
              <a:rPr lang="pt-PT" dirty="0" smtClean="0"/>
              <a:t>.</a:t>
            </a:r>
          </a:p>
          <a:p>
            <a:pPr hangingPunct="0"/>
            <a:endParaRPr lang="pt-BR" dirty="0"/>
          </a:p>
          <a:p>
            <a:pPr hangingPunct="0"/>
            <a:r>
              <a:rPr lang="pt-BR" dirty="0"/>
              <a:t>(     )   </a:t>
            </a:r>
            <a:r>
              <a:rPr lang="pt-PT" dirty="0"/>
              <a:t>Dão uma volta completa ao redor da Terra em 24 horas.</a:t>
            </a:r>
            <a:endParaRPr lang="pt-BR" dirty="0"/>
          </a:p>
          <a:p>
            <a:pPr hangingPunct="0"/>
            <a:endParaRPr lang="pt-BR" dirty="0" smtClean="0"/>
          </a:p>
          <a:p>
            <a:pPr hangingPunct="0"/>
            <a:r>
              <a:rPr lang="pt-BR" dirty="0" smtClean="0"/>
              <a:t>(</a:t>
            </a:r>
            <a:r>
              <a:rPr lang="pt-BR" dirty="0"/>
              <a:t>     )   </a:t>
            </a:r>
            <a:r>
              <a:rPr lang="pt-PT" dirty="0"/>
              <a:t>Dão uma volta completa ao redor da Terra em 365 </a:t>
            </a:r>
            <a:r>
              <a:rPr lang="pt-PT" dirty="0" smtClean="0"/>
              <a:t>dias</a:t>
            </a:r>
            <a:r>
              <a:rPr lang="pt-PT" dirty="0"/>
              <a:t>.</a:t>
            </a:r>
            <a:r>
              <a:rPr lang="pt-PT" b="1" dirty="0" smtClean="0"/>
              <a:t> </a:t>
            </a:r>
          </a:p>
          <a:p>
            <a:pPr hangingPunct="0"/>
            <a:endParaRPr lang="pt-BR" dirty="0" smtClean="0"/>
          </a:p>
          <a:p>
            <a:pPr hangingPunct="0"/>
            <a:r>
              <a:rPr lang="pt-BR" dirty="0" smtClean="0"/>
              <a:t>(</a:t>
            </a:r>
            <a:r>
              <a:rPr lang="pt-BR" dirty="0"/>
              <a:t>     )   </a:t>
            </a:r>
            <a:r>
              <a:rPr lang="pt-PT" dirty="0"/>
              <a:t>Movimentam-se à velocidade da luz.</a:t>
            </a:r>
            <a:endParaRPr lang="pt-BR" dirty="0"/>
          </a:p>
          <a:p>
            <a:endParaRPr lang="pt-BR" dirty="0" smtClean="0"/>
          </a:p>
          <a:p>
            <a:r>
              <a:rPr lang="pt-BR" dirty="0" smtClean="0"/>
              <a:t>(</a:t>
            </a:r>
            <a:r>
              <a:rPr lang="pt-BR" dirty="0"/>
              <a:t>     )   </a:t>
            </a:r>
            <a:r>
              <a:rPr lang="pt-PT" dirty="0"/>
              <a:t>Dão uma volta completa ao redor da Lua em um mês.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47081" y="4100991"/>
            <a:ext cx="32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x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2258400"/>
            <a:ext cx="11305256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dirty="0"/>
              <a:t>observados de um mesmo ponto da Terra. Dizendo de outra forma, se apontarmos uma vez o telescópio para ele, o telescópio continuará apontado, sem precisarmos de um aparelho de acompanhamento, como o necessário para observação de estrelas. </a:t>
            </a:r>
            <a:r>
              <a:rPr lang="pt-PT" b="1" dirty="0"/>
              <a:t>Dica: </a:t>
            </a:r>
            <a:r>
              <a:rPr lang="pt-PT" dirty="0"/>
              <a:t>Lembre que a Terra gira sobre si mesma, orbita o Sol e a Lua é seu único satélite natural.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880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80969"/>
            <a:ext cx="7704856" cy="2284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PT" b="1" dirty="0"/>
              <a:t>Pergunta 3b) (0,5 ponto) </a:t>
            </a:r>
            <a:r>
              <a:rPr lang="pt-PT" dirty="0"/>
              <a:t>O telescópio espacial Hubble orbita a Terra (= gira ao redor da Terra)  num período que varia de 96 a 97 minutos (pouco mais de uma hora e meia)</a:t>
            </a:r>
            <a:r>
              <a:rPr lang="pt-PT" b="1" dirty="0"/>
              <a:t> Dica: </a:t>
            </a:r>
            <a:r>
              <a:rPr lang="pt-PT" dirty="0"/>
              <a:t>Pense no que você respondeu acima e no tempo que a Lua leva para dar uma volta ao redor da </a:t>
            </a:r>
            <a:r>
              <a:rPr lang="pt-PT" dirty="0" smtClean="0"/>
              <a:t>Terra</a:t>
            </a:r>
          </a:p>
          <a:p>
            <a:pPr algn="just" hangingPunct="0">
              <a:lnSpc>
                <a:spcPct val="114000"/>
              </a:lnSpc>
            </a:pPr>
            <a:endParaRPr lang="pt-BR" dirty="0"/>
          </a:p>
          <a:p>
            <a:pPr algn="just">
              <a:lnSpc>
                <a:spcPct val="114000"/>
              </a:lnSpc>
            </a:pPr>
            <a:r>
              <a:rPr lang="pt-PT" b="1" dirty="0"/>
              <a:t>Marque a única opção correta: </a:t>
            </a:r>
            <a:r>
              <a:rPr lang="pt-PT" dirty="0"/>
              <a:t>Em relação a um observador sobre a Terra, o Telescópio Espacial Hubble: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766961" y="2708920"/>
            <a:ext cx="10800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BR" dirty="0"/>
              <a:t>( </a:t>
            </a:r>
            <a:r>
              <a:rPr lang="pt-BR" dirty="0" smtClean="0"/>
              <a:t>   </a:t>
            </a:r>
            <a:r>
              <a:rPr lang="pt-BR" dirty="0"/>
              <a:t> )   </a:t>
            </a:r>
            <a:r>
              <a:rPr lang="pt-PT" dirty="0"/>
              <a:t>Encontra-se numa órbita bem mais próxima da Terra do que a Lua ou um satélite geoestacionário</a:t>
            </a:r>
            <a:r>
              <a:rPr lang="pt-PT" dirty="0" smtClean="0"/>
              <a:t>.</a:t>
            </a:r>
          </a:p>
          <a:p>
            <a:pPr hangingPunct="0"/>
            <a:endParaRPr lang="pt-BR" dirty="0"/>
          </a:p>
          <a:p>
            <a:pPr hangingPunct="0"/>
            <a:r>
              <a:rPr lang="pt-BR" dirty="0"/>
              <a:t>(     )   </a:t>
            </a:r>
            <a:r>
              <a:rPr lang="pt-PT" dirty="0"/>
              <a:t>Movimenta-se à velocidade da luz</a:t>
            </a:r>
            <a:r>
              <a:rPr lang="pt-PT" dirty="0" smtClean="0"/>
              <a:t>.</a:t>
            </a:r>
          </a:p>
          <a:p>
            <a:pPr hangingPunct="0"/>
            <a:endParaRPr lang="pt-BR" dirty="0"/>
          </a:p>
          <a:p>
            <a:pPr hangingPunct="0"/>
            <a:r>
              <a:rPr lang="pt-BR" dirty="0"/>
              <a:t>(     )   </a:t>
            </a:r>
            <a:r>
              <a:rPr lang="pt-PT" dirty="0"/>
              <a:t>É geoestacionário.	</a:t>
            </a:r>
            <a:endParaRPr lang="pt-PT" dirty="0" smtClean="0"/>
          </a:p>
          <a:p>
            <a:pPr hangingPunct="0"/>
            <a:endParaRPr lang="pt-BR" dirty="0"/>
          </a:p>
          <a:p>
            <a:pPr hangingPunct="0"/>
            <a:r>
              <a:rPr lang="pt-BR" dirty="0"/>
              <a:t>(     )   </a:t>
            </a:r>
            <a:r>
              <a:rPr lang="pt-PT" dirty="0"/>
              <a:t>Encontra-se numa órbita entre a de um satélite geoestacionário e a Lua</a:t>
            </a:r>
            <a:r>
              <a:rPr lang="pt-PT" dirty="0" smtClean="0"/>
              <a:t>.</a:t>
            </a:r>
          </a:p>
          <a:p>
            <a:pPr hangingPunct="0"/>
            <a:endParaRPr lang="pt-BR" dirty="0"/>
          </a:p>
          <a:p>
            <a:r>
              <a:rPr lang="pt-BR" dirty="0"/>
              <a:t>(     )   </a:t>
            </a:r>
            <a:r>
              <a:rPr lang="pt-PT" dirty="0"/>
              <a:t>Dá uma volta completa ao redor da Lua num período diferente daquele de um satélite geoestacionário.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910977" y="2646148"/>
            <a:ext cx="32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</a:rPr>
              <a:t>x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42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776864" cy="2338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/>
              <a:t>Questão 4) (1 ponto) Relógios. </a:t>
            </a:r>
            <a:r>
              <a:rPr lang="pt-BR" sz="1600" dirty="0"/>
              <a:t>Marcar o tempo sempre foi um motivo importante pelo qual as pessoas estudaram Astronomia. Nós, da OBA, sabemos disso e sempre temos perguntas ou atividades relacionadas à marcação do tempo. Em anos anteriores já construímos relógios solares. Este ano mandamos, antes da prova, instruções para vocês construírem um relógio astronômico para ser usado à noite! Ele está baseado no movimento aparente do céu. A esfera celeste inteira (onde as estrelas parecem fixadas) parece completar uma volta em torno da Terra em aproximadamente 24 horas. Para o relógio que enviamos, usamos uma constelação bastante fácil de encontrar, e bonita: o </a:t>
            </a:r>
            <a:r>
              <a:rPr lang="pt-BR" sz="1600" i="1" dirty="0"/>
              <a:t>Cruzeiro do Sul.</a:t>
            </a:r>
            <a:endParaRPr lang="pt-BR" sz="1600" dirty="0"/>
          </a:p>
        </p:txBody>
      </p:sp>
      <p:sp>
        <p:nvSpPr>
          <p:cNvPr id="4" name="Retângulo 3"/>
          <p:cNvSpPr/>
          <p:nvPr/>
        </p:nvSpPr>
        <p:spPr>
          <a:xfrm>
            <a:off x="190897" y="2492896"/>
            <a:ext cx="11304856" cy="1215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sz="1600" b="1" dirty="0"/>
              <a:t>Questão 4a) (0,2 ponto) </a:t>
            </a:r>
            <a:r>
              <a:rPr lang="pt-BR" sz="1600" dirty="0"/>
              <a:t>Suponha que um dia você precise se orientar pelo Cruzeiro do Sul, mas deixou em casa o seu relógio astronômico noturno. Você lembra que, quando saiu de casa, às nove da noite, o Cruzeiro estava bem de pé. Agora, você está perdido, num lugar deserto, mas consegue ver o Cruzeiro do Sul, e ele está inclinado em 45 graus em relação à posição anterior.</a:t>
            </a:r>
            <a:r>
              <a:rPr lang="pt-BR" sz="1600" b="1" dirty="0"/>
              <a:t> </a:t>
            </a:r>
            <a:endParaRPr lang="pt-BR" sz="1600" dirty="0"/>
          </a:p>
          <a:p>
            <a:pPr algn="just">
              <a:lnSpc>
                <a:spcPct val="114000"/>
              </a:lnSpc>
            </a:pPr>
            <a:r>
              <a:rPr lang="pt-BR" sz="1600" b="1" dirty="0"/>
              <a:t>Pergunta 4a</a:t>
            </a:r>
            <a:r>
              <a:rPr lang="pt-BR" sz="1600" dirty="0"/>
              <a:t>: Que horas são neste momento? Sugestão: faça uma figura e/ou uma continha.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0897" y="3729586"/>
            <a:ext cx="13235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/>
              <a:t>Resposta 4a</a:t>
            </a:r>
            <a:r>
              <a:rPr lang="pt-BR" sz="1600" b="1" dirty="0" smtClean="0"/>
              <a:t>):</a:t>
            </a:r>
            <a:endParaRPr lang="pt-BR" sz="1600" dirty="0"/>
          </a:p>
        </p:txBody>
      </p:sp>
      <p:sp>
        <p:nvSpPr>
          <p:cNvPr id="6" name="Retângulo 5"/>
          <p:cNvSpPr/>
          <p:nvPr/>
        </p:nvSpPr>
        <p:spPr>
          <a:xfrm>
            <a:off x="1415033" y="3729586"/>
            <a:ext cx="3620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Meia noite [= </a:t>
            </a:r>
            <a:r>
              <a:rPr lang="pt-BR" b="1" dirty="0">
                <a:solidFill>
                  <a:srgbClr val="FF0000"/>
                </a:solidFill>
              </a:rPr>
              <a:t>9 h + 3 h ( = 45 graus)]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0897" y="4293096"/>
            <a:ext cx="11592888" cy="93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/>
              <a:t>Questão 4b) (0,2 ponto) </a:t>
            </a:r>
            <a:r>
              <a:rPr lang="pt-BR" sz="1600" dirty="0"/>
              <a:t>Agora já se passou mais algum tempo, mas você ainda não conseguiu chegar de volta à sua casa e o Cruzeiro do Sul já se inclinou 90 graus, ou seja, está deitado. A cidade onde você está perdido fica perto da Linha do Equador, e por isso o Cruzeiro está se pondo neste momento.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81291" y="5250686"/>
            <a:ext cx="3636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/>
              <a:t>Pergunta 4b:</a:t>
            </a:r>
            <a:r>
              <a:rPr lang="pt-BR" sz="1600" dirty="0"/>
              <a:t> Novamente, que horas são?</a:t>
            </a:r>
          </a:p>
        </p:txBody>
      </p:sp>
      <p:sp>
        <p:nvSpPr>
          <p:cNvPr id="9" name="Retângulo 8"/>
          <p:cNvSpPr/>
          <p:nvPr/>
        </p:nvSpPr>
        <p:spPr>
          <a:xfrm>
            <a:off x="1415033" y="5602008"/>
            <a:ext cx="3882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3 </a:t>
            </a:r>
            <a:r>
              <a:rPr lang="pt-BR" b="1" dirty="0">
                <a:solidFill>
                  <a:srgbClr val="FF0000"/>
                </a:solidFill>
              </a:rPr>
              <a:t>h da manhã [= 9 h + 6 h ( = 90 graus)]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81291" y="5610726"/>
            <a:ext cx="13796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/>
              <a:t>Resposta 4b): 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0438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260648"/>
            <a:ext cx="4392488" cy="1969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/>
              <a:t>Questão 4c) (0,2 ponto) </a:t>
            </a:r>
            <a:r>
              <a:rPr lang="pt-BR" dirty="0"/>
              <a:t>Como dissemos, a cidade em que você está perdido fica na região da Linha do Equador. </a:t>
            </a:r>
            <a:r>
              <a:rPr lang="pt-BR" b="1" dirty="0"/>
              <a:t>Marque</a:t>
            </a:r>
            <a:r>
              <a:rPr lang="pt-BR" dirty="0"/>
              <a:t> no mapa do Brasil ao lado, com um </a:t>
            </a:r>
            <a:r>
              <a:rPr lang="pt-BR" b="1" dirty="0"/>
              <a:t>X</a:t>
            </a:r>
            <a:r>
              <a:rPr lang="pt-BR" dirty="0"/>
              <a:t> o lugar que possa ser a cidade em que você está perdido. </a:t>
            </a:r>
          </a:p>
        </p:txBody>
      </p:sp>
      <p:pic>
        <p:nvPicPr>
          <p:cNvPr id="4098" name="Picture 2" descr="brasil_mu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17" y="188640"/>
            <a:ext cx="3111621" cy="3001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90897" y="3212976"/>
            <a:ext cx="11521280" cy="72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/>
              <a:t>Questão 4d) (0,2 ponto) </a:t>
            </a:r>
            <a:r>
              <a:rPr lang="pt-BR" dirty="0"/>
              <a:t>Nesta mesma noite, suponha que você viu a brilhante estrela Vega, da constelação da Lira, bem alta no céu, no horário em que o Cruzeiro estava inclinado em 90 graus.</a:t>
            </a:r>
          </a:p>
        </p:txBody>
      </p:sp>
      <p:sp>
        <p:nvSpPr>
          <p:cNvPr id="5" name="Retângulo 4"/>
          <p:cNvSpPr/>
          <p:nvPr/>
        </p:nvSpPr>
        <p:spPr>
          <a:xfrm>
            <a:off x="1559049" y="4014356"/>
            <a:ext cx="5166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9 </a:t>
            </a:r>
            <a:r>
              <a:rPr lang="pt-BR" b="1" dirty="0">
                <a:solidFill>
                  <a:srgbClr val="FF0000"/>
                </a:solidFill>
              </a:rPr>
              <a:t>h da manhã [= 3 h da manhã + 6 h ( = 90 graus)]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89543" y="4005064"/>
            <a:ext cx="1527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4d): 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90897" y="4365104"/>
            <a:ext cx="11584773" cy="133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b="1" dirty="0"/>
              <a:t>Questão 4e) (0,2 ponto) </a:t>
            </a:r>
            <a:r>
              <a:rPr lang="pt-BR" dirty="0"/>
              <a:t>Esta será facilmente respondida para quem olhou com atenção para o relógio astronômico noturno.</a:t>
            </a:r>
            <a:r>
              <a:rPr lang="pt-BR" b="1" dirty="0"/>
              <a:t> </a:t>
            </a:r>
            <a:endParaRPr lang="pt-BR" dirty="0"/>
          </a:p>
          <a:p>
            <a:pPr algn="just">
              <a:lnSpc>
                <a:spcPct val="114000"/>
              </a:lnSpc>
            </a:pPr>
            <a:r>
              <a:rPr lang="pt-BR" b="1" dirty="0"/>
              <a:t>Pergunta 4e):</a:t>
            </a:r>
            <a:r>
              <a:rPr lang="pt-BR" dirty="0"/>
              <a:t> Seis meses depois do dia em que você estava perdido, que horas serão quando o Cruzeiro do Sul estiver em pé no céu?</a:t>
            </a:r>
          </a:p>
        </p:txBody>
      </p:sp>
      <p:sp>
        <p:nvSpPr>
          <p:cNvPr id="8" name="Retângulo 7"/>
          <p:cNvSpPr/>
          <p:nvPr/>
        </p:nvSpPr>
        <p:spPr>
          <a:xfrm>
            <a:off x="189543" y="5633484"/>
            <a:ext cx="146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4e</a:t>
            </a:r>
            <a:r>
              <a:rPr lang="pt-BR" b="1" dirty="0" smtClean="0"/>
              <a:t>):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559049" y="5652012"/>
            <a:ext cx="148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9 h da manhã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303465" y="31606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 smtClean="0">
                <a:solidFill>
                  <a:srgbClr val="FF0000"/>
                </a:solidFill>
              </a:rPr>
              <a:t>xxxxxxxxxxxx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5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2678"/>
            <a:ext cx="7920880" cy="2302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b="1" dirty="0"/>
              <a:t>Questão 5) (1 ponto) </a:t>
            </a:r>
            <a:endParaRPr lang="pt-BR" b="1" dirty="0" smtClean="0"/>
          </a:p>
          <a:p>
            <a:pPr algn="just">
              <a:lnSpc>
                <a:spcPct val="114000"/>
              </a:lnSpc>
            </a:pPr>
            <a:r>
              <a:rPr lang="pt-BR" b="1" dirty="0" smtClean="0"/>
              <a:t>Pergunta </a:t>
            </a:r>
            <a:r>
              <a:rPr lang="pt-BR" b="1" dirty="0"/>
              <a:t>5a) (0,5 ponto) </a:t>
            </a:r>
            <a:r>
              <a:rPr lang="pt-BR" dirty="0"/>
              <a:t>Enquanto a Terra dá uma volta ao redor Sol a Lua dá cerca de 13 voltas ao redor da Terra. Na figura abaixo, a linha circular representa a órbita da Terra ao redor do Sol e a outra linha representa a órbita da Lua, ao redor da Terra, mas enquanto esta gira ao redor do Sol, vista por um Astronauta que estivesse sobre o Sol, mas bem longe deste, claro, sobre seu eixo de rotação. Escreva </a:t>
            </a:r>
            <a:r>
              <a:rPr lang="pt-BR" b="1" dirty="0"/>
              <a:t>CERTO</a:t>
            </a:r>
            <a:r>
              <a:rPr lang="pt-BR" dirty="0"/>
              <a:t> sobre a figura que melhor representa a órbita da Lua vista </a:t>
            </a:r>
            <a:r>
              <a:rPr lang="pt-BR" dirty="0" smtClean="0"/>
              <a:t>pelo</a:t>
            </a:r>
            <a:endParaRPr lang="pt-BR" dirty="0"/>
          </a:p>
        </p:txBody>
      </p:sp>
      <p:grpSp>
        <p:nvGrpSpPr>
          <p:cNvPr id="4" name="Group 2"/>
          <p:cNvGrpSpPr>
            <a:grpSpLocks noChangeAspect="1"/>
          </p:cNvGrpSpPr>
          <p:nvPr/>
        </p:nvGrpSpPr>
        <p:grpSpPr bwMode="auto">
          <a:xfrm>
            <a:off x="2252373" y="3307610"/>
            <a:ext cx="6867516" cy="3433758"/>
            <a:chOff x="1800" y="1980"/>
            <a:chExt cx="8640" cy="432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" y="1980"/>
              <a:ext cx="432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0" y="1980"/>
              <a:ext cx="432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tângulo 4"/>
          <p:cNvSpPr/>
          <p:nvPr/>
        </p:nvSpPr>
        <p:spPr>
          <a:xfrm>
            <a:off x="2687025" y="4451741"/>
            <a:ext cx="2614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pt-PT" b="1" dirty="0">
                <a:solidFill>
                  <a:srgbClr val="FF0000"/>
                </a:solidFill>
              </a:rPr>
              <a:t>CERTO</a:t>
            </a:r>
            <a:r>
              <a:rPr lang="pt-PT" dirty="0"/>
              <a:t>, pois nesta a Lua deu 13 voltas ao redor da Terra. A Lua nunca cruza a própria órbita!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6227218" y="4404885"/>
            <a:ext cx="23515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pt-PT" b="1" dirty="0">
                <a:solidFill>
                  <a:srgbClr val="FF0000"/>
                </a:solidFill>
              </a:rPr>
              <a:t>ERRADA</a:t>
            </a:r>
            <a:r>
              <a:rPr lang="pt-PT" dirty="0"/>
              <a:t>, pois nesta a Lua deu 19 voltas ao redor da Terra. A Lua  cruzou a própria órbita!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90897" y="2304580"/>
            <a:ext cx="11593288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dirty="0"/>
              <a:t>Astronauta e escreva </a:t>
            </a:r>
            <a:r>
              <a:rPr lang="pt-BR" b="1" dirty="0"/>
              <a:t>ERRADO</a:t>
            </a:r>
            <a:r>
              <a:rPr lang="pt-BR" dirty="0"/>
              <a:t> sobre aquela que estiver errada. Talvez você fique em dúvida sobre qual é a certa, mas você pode ter certeza sobre qual é a errada a partir da informação dada e do seu raciocínio. Observação: as figuras são esquemáticas, ou seja, não obedecem a escalas de distâncias.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143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260648"/>
            <a:ext cx="7848872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Perguntas 5b a 5d) (0,5 ponto)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Caminhando pela Terra.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No colégio você já deve ter se familiarizado com os quatro pontos cardeais: norte, sul, leste, oeste. Pense, em termos do planeta Terra, por que eles foram estabelecidos. Imagine agora que você esteja em um lugar qualquer da Terra, e saia caminhando em uma dada direção. Suponha que não haja montanhas ou oceanos no seu caminho, de forma que você sempre pode continuar andando na direção que escolheu.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18889" y="2007312"/>
            <a:ext cx="7848872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5b) (0,2 ponto)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Se você seguisse andando sempre na direção sul,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você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18889" y="2960008"/>
            <a:ext cx="1540806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Resposta 5b):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479685" y="2974060"/>
            <a:ext cx="1023249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0000"/>
              </a:lnSpc>
            </a:pP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Chegaria ao </a:t>
            </a:r>
            <a:r>
              <a:rPr lang="pt-BR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pólo</a:t>
            </a: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Sul geográfico e a partir de lá não poderia </a:t>
            </a:r>
            <a:r>
              <a:rPr lang="pt-BR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caminhar </a:t>
            </a: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nesta direção, pois qualquer passo mais e estaria indo</a:t>
            </a:r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agora </a:t>
            </a: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direção Norte!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18890" y="3645024"/>
            <a:ext cx="11593287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5c) (0,1 ponto)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Se você seguisse andando sempre na direção oeste, você poderia continuar andando indefinidamente ou ia acabar chegando num ponto a partir do qual não mais poderia caminhar nesta direção? Que ponto final seria este? Justifique sua resposta. Faça um desenho para ajudá-lo a achar a resposta.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18889" y="4545268"/>
            <a:ext cx="1529586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Resposta 5c):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477805" y="4550284"/>
            <a:ext cx="8064896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Poderia caminhar indefinidamente nesta direção! (Nunca chegaria no oeste!)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18889" y="4941168"/>
            <a:ext cx="1159328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5d) (0,2 ponto)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Essa é um pouco mais difícil. Imagine que você deseja construir uma casa simples, quadrada, com quatro paredes e uma janela em cada parede. Em que lugar da Terra você poderia construir essa casa para que </a:t>
            </a:r>
            <a:r>
              <a:rPr lang="pt-PT" sz="1600" i="1" dirty="0">
                <a:latin typeface="Arial" panose="020B0604020202020204" pitchFamily="34" charset="0"/>
                <a:cs typeface="Arial" panose="020B0604020202020204" pitchFamily="34" charset="0"/>
              </a:rPr>
              <a:t>todas as suas janelas fiquem voltadas para o norte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? Justifique sua resposta. Faça um desenho para ajudá-lo a achar a resposta.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343025" y="5877272"/>
            <a:ext cx="1540806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Resposta 5d):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737005" y="5888390"/>
            <a:ext cx="6624736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0000"/>
              </a:lnSpc>
            </a:pP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 casa deveria ser construída sobre o </a:t>
            </a:r>
            <a:r>
              <a:rPr lang="pt-BR" sz="16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pólo</a:t>
            </a: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geográfico sul, pois de lá, </a:t>
            </a:r>
            <a:r>
              <a:rPr lang="pt-BR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lang="pt-PT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 quer que se olhe estaremos olhando para o norte!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18889" y="2286108"/>
            <a:ext cx="11593288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poderia continuar andando indefinidamente ou ia acabar chegando num ponto a partir do qual não mais poderia caminhar nesta direção? Que ponto final seria este? Justifique sua resposta. Faça um desenho para ajudá-lo a achar a resposta.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1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848872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b="1" dirty="0"/>
              <a:t>Questão 6) (1 ponto) </a:t>
            </a:r>
            <a:endParaRPr lang="pt-BR" b="1" dirty="0" smtClean="0"/>
          </a:p>
          <a:p>
            <a:pPr algn="just" hangingPunct="0">
              <a:lnSpc>
                <a:spcPct val="114000"/>
              </a:lnSpc>
            </a:pPr>
            <a:r>
              <a:rPr lang="pt-BR" b="1" dirty="0" smtClean="0"/>
              <a:t>Pergunta </a:t>
            </a:r>
            <a:r>
              <a:rPr lang="pt-BR" b="1" dirty="0"/>
              <a:t>6a) (0,5 ponto) (Cada item correto vale 0,25 ponto, mas um errado anula um certo!) </a:t>
            </a:r>
            <a:endParaRPr lang="pt-BR" dirty="0"/>
          </a:p>
          <a:p>
            <a:pPr algn="just" hangingPunct="0">
              <a:lnSpc>
                <a:spcPct val="114000"/>
              </a:lnSpc>
            </a:pPr>
            <a:r>
              <a:rPr lang="pt-PT" dirty="0" smtClean="0"/>
              <a:t>Para </a:t>
            </a:r>
            <a:r>
              <a:rPr lang="pt-PT" dirty="0"/>
              <a:t>construir uma usina hidrelétrica é preciso desocupar e desmatar o local onde se formará o futuro reservatório de água. Assim, o ambiente é modificado. A esta alteração do ambiente chamamos impacto ambiental. Marque nos itens abaixo, aqueles que se referem a impactos que uma usina hidrelétrica pode causar no ambiente.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2636912"/>
            <a:ext cx="7295454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pt-BR" dirty="0"/>
              <a:t>(   )  Poluição do solo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/>
              <a:t>(   )</a:t>
            </a:r>
            <a:r>
              <a:rPr lang="pt-BR" dirty="0"/>
              <a:t>  Remoção das pessoas e de suas residências, para outros locais.</a:t>
            </a:r>
          </a:p>
          <a:p>
            <a:pPr hangingPunct="0">
              <a:lnSpc>
                <a:spcPct val="150000"/>
              </a:lnSpc>
            </a:pPr>
            <a:r>
              <a:rPr lang="pt-BR" dirty="0"/>
              <a:t>( </a:t>
            </a:r>
            <a:r>
              <a:rPr lang="pt-BR" b="1" dirty="0"/>
              <a:t> </a:t>
            </a:r>
            <a:r>
              <a:rPr lang="pt-BR" dirty="0" smtClean="0"/>
              <a:t> </a:t>
            </a:r>
            <a:r>
              <a:rPr lang="pt-BR" dirty="0"/>
              <a:t>)  Alagamento de áreas.</a:t>
            </a:r>
          </a:p>
          <a:p>
            <a:pPr>
              <a:lnSpc>
                <a:spcPct val="150000"/>
              </a:lnSpc>
            </a:pPr>
            <a:r>
              <a:rPr lang="pt-PT" dirty="0"/>
              <a:t>(   )  Poluição do ar.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67498" y="3025674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x</a:t>
            </a:r>
            <a:endParaRPr lang="pt-BR" sz="28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67498" y="3463372"/>
            <a:ext cx="349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x</a:t>
            </a:r>
            <a:endParaRPr lang="pt-BR" sz="28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0898" y="4365104"/>
            <a:ext cx="11449272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Pergunta 6b) (0,5 ponto) (0,25 cada item correto)</a:t>
            </a:r>
            <a:r>
              <a:rPr lang="pt-PT" dirty="0"/>
              <a:t> </a:t>
            </a:r>
            <a:r>
              <a:rPr lang="pt-BR" dirty="0"/>
              <a:t>Os recursos naturais podem ser renováveis (a natureza repõe rapidamente) e não-renováveis (</a:t>
            </a:r>
            <a:r>
              <a:rPr lang="pt-PT" dirty="0"/>
              <a:t>a natureza gerou há muitos milhares de anos</a:t>
            </a:r>
            <a:r>
              <a:rPr lang="pt-BR" dirty="0"/>
              <a:t>). Abaixo apresentamos dois grupos de recursos naturais. Escreva na frente deles se é </a:t>
            </a:r>
            <a:r>
              <a:rPr lang="pt-BR" b="1" dirty="0"/>
              <a:t>RENOVÁVEL</a:t>
            </a:r>
            <a:r>
              <a:rPr lang="pt-BR" dirty="0"/>
              <a:t> ou </a:t>
            </a:r>
            <a:r>
              <a:rPr lang="pt-BR" b="1" dirty="0"/>
              <a:t>NÃO RENOVÁVEL.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2360373" y="5694144"/>
            <a:ext cx="6508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/>
              <a:t>_ _ _ _ _ _ _ _ _ _ _ _ _ _ _ _ _ Madeira</a:t>
            </a:r>
            <a:r>
              <a:rPr lang="pt-PT" dirty="0"/>
              <a:t>, vento, radiação solar e água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2360373" y="6156012"/>
            <a:ext cx="5805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_ _ _ _ _ _ _ _ _ _ _ _ _ _ _ _ _ Petróleo</a:t>
            </a:r>
            <a:r>
              <a:rPr lang="pt-PT" dirty="0"/>
              <a:t>, carvão, gás e urânio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3060084" y="5661248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Lucida Handwriting" pitchFamily="66" charset="0"/>
              </a:rPr>
              <a:t>Renovável</a:t>
            </a:r>
            <a:r>
              <a:rPr lang="pt-PT" dirty="0">
                <a:solidFill>
                  <a:srgbClr val="FF0000"/>
                </a:solidFill>
                <a:latin typeface="Lucida Handwriting" pitchFamily="66" charset="0"/>
              </a:rPr>
              <a:t> </a:t>
            </a:r>
            <a:endParaRPr lang="pt-BR" dirty="0">
              <a:solidFill>
                <a:srgbClr val="FF0000"/>
              </a:solidFill>
              <a:latin typeface="Lucida Handwriting" pitchFamily="66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712551" y="6156012"/>
            <a:ext cx="2274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Lucida Handwriting" pitchFamily="66" charset="0"/>
              </a:rPr>
              <a:t>Não  Renovável</a:t>
            </a:r>
            <a:r>
              <a:rPr lang="pt-PT" dirty="0">
                <a:solidFill>
                  <a:srgbClr val="FF0000"/>
                </a:solidFill>
                <a:latin typeface="Lucida Handwriting" pitchFamily="66" charset="0"/>
              </a:rPr>
              <a:t>.</a:t>
            </a:r>
            <a:endParaRPr lang="pt-BR" dirty="0">
              <a:solidFill>
                <a:srgbClr val="FF0000"/>
              </a:solidFill>
              <a:latin typeface="Lucida Handwriting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65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16632"/>
            <a:ext cx="7776864" cy="1987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Questão 7) (1 ponto) </a:t>
            </a:r>
            <a:r>
              <a:rPr lang="pt-PT" dirty="0"/>
              <a:t>Nas usinas hidrelétricas, a água dos rios passa com velocidade nos geradores, fazendo com que funcionem e produzam energia elétrica. Em seguida, a energia elétrica tem sua tensão elevada para que possa ser conduzida, sem muitas perdas, até a periferia das cidades. Na periferia das cidades a energia elétrica tem sua tensão abaixada e pode ser distribuída para as indústrias, residências, iluminação pública, etc.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62905" y="2060848"/>
            <a:ext cx="7848872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Pergunta 7a) (0,5 ponto) </a:t>
            </a:r>
            <a:r>
              <a:rPr lang="pt-PT" dirty="0"/>
              <a:t>Podemos armazenar energia elétrica no período em </a:t>
            </a:r>
            <a:r>
              <a:rPr lang="pt-PT" dirty="0" smtClean="0"/>
              <a:t>que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647281" y="2851474"/>
            <a:ext cx="3844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(    ) </a:t>
            </a:r>
            <a:r>
              <a:rPr lang="pt-PT" dirty="0" smtClean="0"/>
              <a:t>SIM                      </a:t>
            </a:r>
            <a:r>
              <a:rPr lang="pt-PT" dirty="0"/>
              <a:t>	</a:t>
            </a:r>
            <a:r>
              <a:rPr lang="pt-PT" dirty="0" smtClean="0"/>
              <a:t>(    ) </a:t>
            </a:r>
            <a:r>
              <a:rPr lang="pt-PT" dirty="0"/>
              <a:t>NÃO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6509129" y="2780928"/>
            <a:ext cx="32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x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3212976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i="1" dirty="0">
                <a:solidFill>
                  <a:srgbClr val="FF0000"/>
                </a:solidFill>
              </a:rPr>
              <a:t>Obs. Apenas pequenas quantidades de energia podem ser armazenadas em pilhas e baterias.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62905" y="3552772"/>
            <a:ext cx="11520880" cy="1671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PT" b="1" dirty="0"/>
              <a:t>Pergunta 7b) (0,5 ponto) </a:t>
            </a:r>
            <a:r>
              <a:rPr lang="pt-PT" dirty="0"/>
              <a:t>A oferta de energia elétrica e o número de usinas necessárias para alimentar as cidades são calculados em função do horário em que mais consumimos energia. À noite a iluminação pública é acesa e a maior parte das pessoas está em casa, usando eletrodomésticos, como: liquidificador, computador e televisão, etc. Para evitar a construção de novas usinas, qual a melhor atitude a ser tomada no período noturno? </a:t>
            </a:r>
            <a:endParaRPr lang="pt-BR" dirty="0"/>
          </a:p>
          <a:p>
            <a:pPr algn="just">
              <a:lnSpc>
                <a:spcPct val="114000"/>
              </a:lnSpc>
            </a:pPr>
            <a:r>
              <a:rPr lang="pt-PT" b="1" dirty="0"/>
              <a:t>Coloque um x na alternativa mais adequada.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2711177" y="5103656"/>
            <a:ext cx="5949950" cy="17113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dirty="0"/>
              <a:t>(   )  Apagar todas as luzes e ficar no escuro</a:t>
            </a:r>
            <a:endParaRPr lang="pt-BR" dirty="0"/>
          </a:p>
          <a:p>
            <a:pPr hangingPunct="0">
              <a:lnSpc>
                <a:spcPct val="150000"/>
              </a:lnSpc>
            </a:pPr>
            <a:r>
              <a:rPr lang="pt-PT" dirty="0" smtClean="0"/>
              <a:t>(   )</a:t>
            </a:r>
            <a:r>
              <a:rPr lang="pt-PT" dirty="0"/>
              <a:t>  Evitar o uso do chuveiro elétrico entre 18h e 21h</a:t>
            </a:r>
            <a:endParaRPr lang="pt-BR" dirty="0"/>
          </a:p>
          <a:p>
            <a:pPr hangingPunct="0">
              <a:lnSpc>
                <a:spcPct val="150000"/>
              </a:lnSpc>
            </a:pPr>
            <a:r>
              <a:rPr lang="pt-PT" dirty="0"/>
              <a:t>(   )  Desligar o som	</a:t>
            </a:r>
            <a:endParaRPr lang="pt-BR" dirty="0"/>
          </a:p>
          <a:p>
            <a:pPr>
              <a:lnSpc>
                <a:spcPct val="150000"/>
              </a:lnSpc>
            </a:pPr>
            <a:r>
              <a:rPr lang="pt-PT" dirty="0"/>
              <a:t>(   )  Evitar assistir televisão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2793891" y="5543060"/>
            <a:ext cx="32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x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62905" y="2395060"/>
            <a:ext cx="11305256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dirty="0"/>
              <a:t>estamos dormindo para utilizá-la em outro horário? </a:t>
            </a:r>
            <a:r>
              <a:rPr lang="pt-PT" b="1" dirty="0"/>
              <a:t>Coloque um x na alternativa correta.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605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16632"/>
            <a:ext cx="7992888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b="1" dirty="0"/>
              <a:t>Questão 8) (1 ponto) Comentários:</a:t>
            </a:r>
            <a:r>
              <a:rPr lang="pt-PT" sz="1600" dirty="0"/>
              <a:t> Foguetes de sondagem são artefatos desenvolvidos pelo homem com o intuito de realizar experimentos de microgravidade no espaço.  No final de 2008, o foguete VSB-30, desenvolvido pelo Instituto de Aeronáutica e Espaço (IAE), levará ao espaço três experimentos desenvolvidos por estudantes e professores da rede municipal de ensino de São José dos Campos, SP.  A figura abaixo ilustra as fases de vôo de um foguete de sondagem.  O foguete da figura é formado pelo motor-foguete e pela carga-útil, onde são transportados os experimentos.  A queima do combustível do foguete impulsiona-o a uma altitude de 250 km, denominada </a:t>
            </a:r>
            <a:r>
              <a:rPr lang="pt-PT" sz="1600" b="1" dirty="0"/>
              <a:t>apogeu</a:t>
            </a:r>
            <a:r>
              <a:rPr lang="pt-PT" sz="1600" dirty="0"/>
              <a:t>, a partir da qual o foguete inicia o seu retorno. É </a:t>
            </a:r>
            <a:r>
              <a:rPr lang="pt-PT" sz="1600" dirty="0" smtClean="0"/>
              <a:t>algo</a:t>
            </a:r>
            <a:endParaRPr lang="pt-BR" sz="1600" dirty="0"/>
          </a:p>
        </p:txBody>
      </p:sp>
      <p:pic>
        <p:nvPicPr>
          <p:cNvPr id="6148" name="Picture 4" descr="mapa_nivel_20_02_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90" b="15683"/>
          <a:stretch>
            <a:fillRect/>
          </a:stretch>
        </p:blipFill>
        <p:spPr bwMode="auto">
          <a:xfrm>
            <a:off x="2351137" y="3444206"/>
            <a:ext cx="7110898" cy="331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18889" y="2258400"/>
            <a:ext cx="11665296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dirty="0"/>
              <a:t>similar ao arremesso de uma pedra que, jogada para cima, retorna à superfície.  Enquanto voa acima dos 100 km, são criadas as condições de microgravidade. Nessas condições, qualquer objeto solto no seu interior flutua.  Vinte minutos após o lançamento a carga-útil atinge o oceano, sendo recuperada por um helicóptero e trazida de volta ao Centro de Lançamento de Alcântara (CLA), no estado do Maranhão.  A distância entre o ponto de lançamento e o ponto de impacto denomina-se </a:t>
            </a:r>
            <a:r>
              <a:rPr lang="pt-PT" sz="1600" b="1" dirty="0"/>
              <a:t>alcance</a:t>
            </a:r>
            <a:r>
              <a:rPr lang="pt-PT" sz="1600" dirty="0"/>
              <a:t>.</a:t>
            </a:r>
            <a:r>
              <a:rPr lang="pt-PT" sz="1600" b="1" dirty="0"/>
              <a:t>  </a:t>
            </a:r>
            <a:r>
              <a:rPr lang="pt-PT" sz="1600" dirty="0"/>
              <a:t>Para o foguete em questão o alcance é de 150 km.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51353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328820"/>
            <a:ext cx="7776864" cy="72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Pergunta 8a) (0,5 ponto)</a:t>
            </a:r>
            <a:r>
              <a:rPr lang="pt-PT" dirty="0"/>
              <a:t> Se o foguete for lançado às 10h30min da manhã, a que horas ocorrerá o seu impacto com o mar?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1124744"/>
            <a:ext cx="6192688" cy="408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i="1" dirty="0">
                <a:solidFill>
                  <a:srgbClr val="FF0000"/>
                </a:solidFill>
              </a:rPr>
              <a:t>10h30min (=Hora de lançamento) + 20 min (= tempo de vôo) </a:t>
            </a:r>
            <a:r>
              <a:rPr lang="pt-PT" b="1" i="1" dirty="0" smtClean="0">
                <a:solidFill>
                  <a:srgbClr val="FF0000"/>
                </a:solidFill>
              </a:rPr>
              <a:t>=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559239" y="1628800"/>
            <a:ext cx="1301959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 smtClean="0">
                <a:solidFill>
                  <a:srgbClr val="FF0000"/>
                </a:solidFill>
              </a:rPr>
              <a:t>10 </a:t>
            </a:r>
            <a:r>
              <a:rPr lang="pt-PT" b="1" dirty="0">
                <a:solidFill>
                  <a:srgbClr val="FF0000"/>
                </a:solidFill>
              </a:rPr>
              <a:t>h 50 min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167561" y="1124744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</a:rPr>
              <a:t>10h50min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0897" y="1647466"/>
            <a:ext cx="1518173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Resposta 8a):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95638" y="2420888"/>
            <a:ext cx="11566174" cy="1671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Pergunta 8b) (0,5 ponto)</a:t>
            </a:r>
            <a:r>
              <a:rPr lang="pt-PT" dirty="0"/>
              <a:t> Considerando-se que, uma vez que atinja o oceano, a carga-útil é capaz de boiar por no máximo 10 minutos, até que horas poderá o helicóptero decolar do ponto de lançamento do foguete, a tempo de recuperar a carga-útil antes que ela afunde no mar?  Nos seus cálculos considere que, na média, o helicóptero se desloca 100 km a cada hora e despreze o tempo de subida e descida do helicóptero, bem como o tempo de fixação da carga-útil ao helicóptero. Considere novamente que o foguete foi lançado às 10h30min.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95638" y="4221088"/>
            <a:ext cx="1474891" cy="408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dirty="0"/>
              <a:t>Resposta 8b):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592761" y="4241318"/>
            <a:ext cx="10191423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i="1" dirty="0">
                <a:solidFill>
                  <a:srgbClr val="FF0000"/>
                </a:solidFill>
              </a:rPr>
              <a:t>Pelo item (a) o foguete atinge o mar às 10 h 50 min, e flutua por 10 min, logo às 11 h ele afunda. Como ele cai a 150 km do ponto de lançamento, o helicóptero gastará 1h e 30 min para chegar lá, pois viaja a 100 km por hora, logo ele deverá decolar até as 9 h e 30 min.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135113" y="6021288"/>
            <a:ext cx="7548623" cy="72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b="1" i="1" dirty="0">
                <a:solidFill>
                  <a:srgbClr val="FF0000"/>
                </a:solidFill>
              </a:rPr>
              <a:t>Obs. Na prática usam-se mais de um helicóptero que partem de pontos próximos ao local de impacto e a carga útil consegue flutuar até 30 minutos.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60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848872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Questão 9) (1 ponto) Comentários: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Em 1957 os soviéticos iniciaram a Era Espacial com o lançamento do primeiro satélite artificial da Terra, o Sputnik I.  Desde então, milhares de satélites foram colocados em órbita da Terra.  A partir de imagens obtidas de satélites, é possível também acompanhar o desmatamento da região amazônica. Tais satélites são denominados satélites de sensoriamento remoto, do qual o CBERS (Satélite Sino-Brasileiro de Recursos Terrestres), construído pelo Brasil e China, é um exemplo.  Para que possa obter imagens da Terra, o CBERS possui câmaras imageadoras, uma espécie de câmara fotográfica que são constantemente direcionadas à superfície terrestre.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orbita1"/>
          <p:cNvPicPr>
            <a:picLocks noChangeAspect="1" noChangeArrowheads="1"/>
          </p:cNvPicPr>
          <p:nvPr/>
        </p:nvPicPr>
        <p:blipFill>
          <a:blip r:embed="rId2">
            <a:lum bright="-2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344" y="2410262"/>
            <a:ext cx="1943769" cy="425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90897" y="2564904"/>
            <a:ext cx="8712968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00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9a) (0,5 ponto)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Baseado nas informações do enunciado e na figura ao lado em qual face (A, B, C) do CBERS você colocaria as câmaras imageadoras? Observação: o “cubo” representa o CBERS e as letras A, B, C, três de suas faces e a “seta” sua órbita.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Coloque um X na alternativa correta.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613518" y="3726212"/>
            <a:ext cx="4058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(    )  Face A      (    )  Face B     (    )  Face C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723143" y="3663496"/>
            <a:ext cx="325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x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43221" y="4086308"/>
            <a:ext cx="866064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9b) (0,5 ponto)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que permaneçam em órbita da Terra, os satélites viajam a 28.000 km/h, ou seja, a cada hora se deslocam 28.000 km! Supondo que a distância percorrida em cada órbita é de 42.000 km, calcule, </a:t>
            </a:r>
            <a:r>
              <a:rPr lang="pt-PT" sz="1600" u="sng" dirty="0">
                <a:latin typeface="Arial" panose="020B0604020202020204" pitchFamily="34" charset="0"/>
                <a:cs typeface="Arial" panose="020B0604020202020204" pitchFamily="34" charset="0"/>
              </a:rPr>
              <a:t>em minutos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o tempo necessário para que o satélite complete uma órbita em torno da Terra.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43220" y="5166428"/>
            <a:ext cx="90926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Foi dada a distância (d) percorrida (42.000 km) e a velocidade (v) do satélite (28.000 km/h). 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25961" y="5445224"/>
            <a:ext cx="28391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Sabemos que d </a:t>
            </a:r>
            <a:r>
              <a:rPr lang="pt-PT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v.t</a:t>
            </a:r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logo: 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127000" y="5719678"/>
            <a:ext cx="9806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pt-PT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pt-PT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d/v </a:t>
            </a:r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024516" y="5719678"/>
            <a:ext cx="25875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42.000km/(28.000km/h) =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472788" y="5719678"/>
            <a:ext cx="8306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h =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174091" y="5707428"/>
            <a:ext cx="19607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x 60 minutos =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7046299" y="5707428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90,0 minutos.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415033" y="5995460"/>
            <a:ext cx="36407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 cálculos a resposta é anulada.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415033" y="6318700"/>
            <a:ext cx="16561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Resposta 9b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2804065" y="6330806"/>
            <a:ext cx="5795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minutos (se respondeu 1,5 horas ganha só 0,25 ponto)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0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848872" cy="2779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Questão 10) (1 ponto):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As imagens obtidas de satélite têm várias aplicações. Uma delas é a identificação e o monitoramento de áreas desmatadas. As imagens abaixo (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são de uma mesma região do estado do Pará. Elas foram obtidas pelo satélite americano Landsat em diferentes épocas (1985, 1998 e 2007, mas não nessa ordem). Ao analisar estas imagens, nas quais a floresta é representada em tons de cinza escuros (quase preto), observamos um aumento crescente das áreas desmatadas da região (representadas em tons de cinza claros, tendendo ao branco). A partir da análise das imagens é possível mapear essas áreas e calcular a taxa de desmatamento para esse período de 22 anos.  Analise as imagens de satélite: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e responda as seguintes questões: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Xingu_b3-98-re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53" y="2924944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Xingu_b3-2007-re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257" y="2924944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Xingu_b3-85-re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45" y="2924944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406921" y="2924944"/>
            <a:ext cx="324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A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143225" y="2996952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B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5735513" y="292494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C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8255794" y="2399665"/>
            <a:ext cx="3527992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10a) (0,5 ponto) (0,1 ponto cada item correto, acertando os três ganha 0,5 ponto)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Considerando que o aumento do desmatamento foi crescente ao longo desses 22 anos, indicar a seqüência cronológica correta das imagens, preenchendo os espaços em branco.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18889" y="4941168"/>
            <a:ext cx="11592888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imagem de 1985 é a da letra_____, a imagem de 1998 é a da letra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_____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 a de 2007 é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 letra_____.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089689" y="4913460"/>
            <a:ext cx="320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C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531761" y="4916474"/>
            <a:ext cx="340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A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9308205" y="4925094"/>
            <a:ext cx="3289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B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18889" y="5301208"/>
            <a:ext cx="11748782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Pergunta 10b) (0,5 ponto) (0,25 cada item correto)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Dividir as imagens em quatro quadrantes, como mostrado ao lado.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18889" y="5589240"/>
            <a:ext cx="11295095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Completar os espaços em branco abaixo indicando o quadrante (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 que teve maior área desmatada: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01438"/>
              </p:ext>
            </p:extLst>
          </p:nvPr>
        </p:nvGraphicFramePr>
        <p:xfrm>
          <a:off x="11136113" y="5229200"/>
          <a:ext cx="673348" cy="68480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36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402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PT" sz="20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pt-BR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PT" sz="20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pt-BR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02"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PT" sz="20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pt-BR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pt-PT" sz="20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pt-BR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Retângulo 13"/>
          <p:cNvSpPr/>
          <p:nvPr/>
        </p:nvSpPr>
        <p:spPr>
          <a:xfrm>
            <a:off x="2280938" y="6100063"/>
            <a:ext cx="6894719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Entre 1985 e 1998 a maior área desmatada ocorreu no quadrante: ____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280938" y="6444862"/>
            <a:ext cx="7902831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Entre 1998 e 2007 a maior área desmatada ocorreu no quadrante: ____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8460396" y="6069285"/>
            <a:ext cx="314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2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8464814" y="6400796"/>
            <a:ext cx="250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2</a:t>
            </a:r>
            <a:endParaRPr lang="pt-B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5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125176"/>
              </p:ext>
            </p:extLst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2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2917</Words>
  <Application>Microsoft Office PowerPoint</Application>
  <PresentationFormat>Personalizar</PresentationFormat>
  <Paragraphs>250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Lucida Handwriting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GABARITO COMENTADO  DA PROVA  OBA 2008 - NÍVEL 1</dc:title>
  <dc:creator>OBA</dc:creator>
  <cp:lastModifiedBy>DVM Informatica</cp:lastModifiedBy>
  <cp:revision>29</cp:revision>
  <dcterms:created xsi:type="dcterms:W3CDTF">2020-08-24T16:34:50Z</dcterms:created>
  <dcterms:modified xsi:type="dcterms:W3CDTF">2020-09-01T13:54:29Z</dcterms:modified>
</cp:coreProperties>
</file>