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8" r:id="rId3"/>
    <p:sldId id="315" r:id="rId4"/>
    <p:sldId id="317" r:id="rId5"/>
    <p:sldId id="318" r:id="rId6"/>
    <p:sldId id="320" r:id="rId7"/>
    <p:sldId id="322" r:id="rId8"/>
    <p:sldId id="324" r:id="rId9"/>
    <p:sldId id="326" r:id="rId10"/>
    <p:sldId id="328" r:id="rId11"/>
    <p:sldId id="329" r:id="rId12"/>
    <p:sldId id="330" r:id="rId13"/>
    <p:sldId id="331" r:id="rId14"/>
    <p:sldId id="332" r:id="rId15"/>
    <p:sldId id="334" r:id="rId16"/>
    <p:sldId id="333" r:id="rId17"/>
    <p:sldId id="335" r:id="rId18"/>
    <p:sldId id="336" r:id="rId19"/>
    <p:sldId id="337" r:id="rId20"/>
    <p:sldId id="338" r:id="rId21"/>
    <p:sldId id="340" r:id="rId22"/>
    <p:sldId id="341" r:id="rId23"/>
    <p:sldId id="343" r:id="rId24"/>
    <p:sldId id="344" r:id="rId25"/>
    <p:sldId id="346" r:id="rId26"/>
    <p:sldId id="348" r:id="rId27"/>
    <p:sldId id="350" r:id="rId28"/>
    <p:sldId id="276" r:id="rId29"/>
  </p:sldIdLst>
  <p:sldSz cx="11903075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734" y="48"/>
      </p:cViewPr>
      <p:guideLst>
        <p:guide orient="horz" pos="2160"/>
        <p:guide pos="37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92731" y="2130426"/>
            <a:ext cx="10117614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5461" y="3886200"/>
            <a:ext cx="83321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2550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3896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0261" y="4406901"/>
            <a:ext cx="1011761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40261" y="2906713"/>
            <a:ext cx="1011761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562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95154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50730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2298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535113"/>
            <a:ext cx="525925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95154" y="2174875"/>
            <a:ext cx="525925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046598" y="1535113"/>
            <a:ext cx="52613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046598" y="2174875"/>
            <a:ext cx="52613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1989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0790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5" name="Picture 3" descr="C:\Users\OBA\Downloads\mobfog 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44" y="5936872"/>
            <a:ext cx="1383912" cy="88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OBA\Downloads\LOGOTIPO_OBA_p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001" y="5730800"/>
            <a:ext cx="195302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761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154" y="273050"/>
            <a:ext cx="39160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3771" y="273051"/>
            <a:ext cx="66541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5154" y="1435101"/>
            <a:ext cx="39160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4250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3086" y="4800600"/>
            <a:ext cx="714184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33086" y="612775"/>
            <a:ext cx="714184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33086" y="5367338"/>
            <a:ext cx="71418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353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0615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29729" y="274639"/>
            <a:ext cx="2678192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95154" y="274639"/>
            <a:ext cx="7836191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6763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51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95154" y="274638"/>
            <a:ext cx="107127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600201"/>
            <a:ext cx="107127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95154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66884" y="6356351"/>
            <a:ext cx="3769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530537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813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NUL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NUL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NUL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NUL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Fonte:%20www.inpe.br/noticias/noticia.php?Cod_Noticia=529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Fonte:%20www.inpe.br/noticias/noticia.php?Cod_Noticia=529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1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517" y="2614914"/>
            <a:ext cx="7083880" cy="470129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26220" y="213381"/>
            <a:ext cx="5897440" cy="288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COMENTADO </a:t>
            </a:r>
          </a:p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296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</a:t>
            </a:r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NÍVEL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pt-BR" sz="5272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36" y="3720200"/>
            <a:ext cx="3848682" cy="245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1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41682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Questão 1) (1 ponto) (0,2 cada acerto)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O brilho de uma estrela depende da distância dela até nós, tal qual uma lâmpada, que quando próxima brilha mais do que quando longe. A potência da lâmpada é sempre a mesma, não importa se está perto ou longe da gente. A potência de uma estrela, chamada de luminosidade pelos astrônomos, também não depende da distância, mas, certamente, deve depender de outras características da estrela. 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 </a:t>
            </a:r>
            <a:endParaRPr lang="pt-BR" sz="16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Pergunta 1)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Coloque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para falso ou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para verdadeiro nas afirmações abaixo.</a:t>
            </a:r>
          </a:p>
          <a:p>
            <a:pPr hangingPunct="0"/>
            <a:r>
              <a:rPr lang="pt-BR" dirty="0" smtClean="0"/>
              <a:t> 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522985" y="3645024"/>
            <a:ext cx="1138009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A luminosidade da estrela deve depender do seu volume.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 (  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A luminosidade da estrela deve depender da distância dela até a Terra.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 (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A luminosidade da estrela deve depender da temperatura da superfície dela.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 (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A luminosidade da estrela não deve depender nem da temperatura nem do volume.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e)  (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A luminosidade da estrela deve depender da galáxia na qual ela está.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968365" y="3696651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sp>
        <p:nvSpPr>
          <p:cNvPr id="14" name="Retângulo 13"/>
          <p:cNvSpPr/>
          <p:nvPr/>
        </p:nvSpPr>
        <p:spPr>
          <a:xfrm>
            <a:off x="980043" y="4128699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400" dirty="0"/>
          </a:p>
        </p:txBody>
      </p:sp>
      <p:sp>
        <p:nvSpPr>
          <p:cNvPr id="15" name="Retângulo 14"/>
          <p:cNvSpPr/>
          <p:nvPr/>
        </p:nvSpPr>
        <p:spPr>
          <a:xfrm>
            <a:off x="977601" y="4523803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sp>
        <p:nvSpPr>
          <p:cNvPr id="16" name="Retângulo 15"/>
          <p:cNvSpPr/>
          <p:nvPr/>
        </p:nvSpPr>
        <p:spPr>
          <a:xfrm>
            <a:off x="982985" y="4955851"/>
            <a:ext cx="404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400" dirty="0"/>
          </a:p>
        </p:txBody>
      </p:sp>
      <p:sp>
        <p:nvSpPr>
          <p:cNvPr id="17" name="Retângulo 16"/>
          <p:cNvSpPr/>
          <p:nvPr/>
        </p:nvSpPr>
        <p:spPr>
          <a:xfrm>
            <a:off x="983047" y="5371307"/>
            <a:ext cx="404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4168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Questão 2) (1 ponto) (0,2 cada acerto)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O brilho de uma estrela depende da distância dela até nós, tal qual uma lâmpada, que quando próxima brilha mais do que quando longe. A potência da lâmpada é sempre a mesma, não importa se está perto ou longe da gente. A potência de uma estrela, chamada de luminosidade pelos astrônomos, também não depende da distância, mas, certamente, deve depender de outras características da estrela. 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 </a:t>
            </a:r>
            <a:endParaRPr lang="pt-BR" sz="16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Pergunta 1)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Coloque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para falso ou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para verdadeiro nas afirmações abaixo. 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22985" y="3645024"/>
            <a:ext cx="11380090" cy="212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 (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A luminosidade da estrela deve depender do seu diâmetro.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 (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A luminosidade da estrela deve depender da distância dela até o Sol.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 (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A luminosidade da estrela deve depender da temperatura da superfície dela.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 (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A luminosidade da estrela não deve depender nem da temperatura nem do diâmetro.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e)  (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A luminosidade da estrela deve depender da constelação na qual ela está.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941391" y="3705887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sp>
        <p:nvSpPr>
          <p:cNvPr id="14" name="Retângulo 13"/>
          <p:cNvSpPr/>
          <p:nvPr/>
        </p:nvSpPr>
        <p:spPr>
          <a:xfrm>
            <a:off x="938685" y="4137935"/>
            <a:ext cx="372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400" dirty="0"/>
          </a:p>
        </p:txBody>
      </p:sp>
      <p:sp>
        <p:nvSpPr>
          <p:cNvPr id="15" name="Retângulo 14"/>
          <p:cNvSpPr/>
          <p:nvPr/>
        </p:nvSpPr>
        <p:spPr>
          <a:xfrm>
            <a:off x="938685" y="4533039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sp>
        <p:nvSpPr>
          <p:cNvPr id="16" name="Retângulo 15"/>
          <p:cNvSpPr/>
          <p:nvPr/>
        </p:nvSpPr>
        <p:spPr>
          <a:xfrm>
            <a:off x="938747" y="4949712"/>
            <a:ext cx="404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400" dirty="0"/>
          </a:p>
        </p:txBody>
      </p:sp>
      <p:sp>
        <p:nvSpPr>
          <p:cNvPr id="17" name="Retângulo 16"/>
          <p:cNvSpPr/>
          <p:nvPr/>
        </p:nvSpPr>
        <p:spPr>
          <a:xfrm>
            <a:off x="947921" y="5371307"/>
            <a:ext cx="404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04856" cy="2262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Questão 3) (1 ponto) (0,2 cada acerto)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As lâmpadas da rua em geral são idênticas, isto é, têm a mesma potência, por exemplo, 500 watts. Mas aquela que está pertinho de você brilha muito mais do que outra igual, mas que está a cinco quarteirões de você. Na figura temos a constelação de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Órion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e nela temos as estrelas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Alnilam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(indicada pela seta contínua – uma das “Três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Marias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”) 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Bellatrix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(indicada pela seta tracejada). Ambas têm o mesmo brilho.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 </a:t>
            </a:r>
            <a:endParaRPr lang="pt-BR" sz="16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7586" name="Agrupar 121"/>
          <p:cNvGrpSpPr>
            <a:grpSpLocks/>
          </p:cNvGrpSpPr>
          <p:nvPr/>
        </p:nvGrpSpPr>
        <p:grpSpPr bwMode="auto">
          <a:xfrm>
            <a:off x="8687841" y="2537196"/>
            <a:ext cx="3040356" cy="3456384"/>
            <a:chOff x="961" y="1038"/>
            <a:chExt cx="23774" cy="30346"/>
          </a:xfrm>
        </p:grpSpPr>
        <p:grpSp>
          <p:nvGrpSpPr>
            <p:cNvPr id="122" name="Agrupar 122"/>
            <p:cNvGrpSpPr>
              <a:grpSpLocks/>
            </p:cNvGrpSpPr>
            <p:nvPr/>
          </p:nvGrpSpPr>
          <p:grpSpPr bwMode="auto">
            <a:xfrm>
              <a:off x="961" y="1038"/>
              <a:ext cx="23775" cy="30346"/>
              <a:chOff x="961" y="1038"/>
              <a:chExt cx="23774" cy="30346"/>
            </a:xfrm>
          </p:grpSpPr>
          <p:pic>
            <p:nvPicPr>
              <p:cNvPr id="123" name="Imagem 123" descr="Foto em preto e branco&#10;&#10;Descrição gerada automaticamente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31042" t="6271" r="29164" b="3429"/>
              <a:stretch>
                <a:fillRect/>
              </a:stretch>
            </p:blipFill>
            <p:spPr bwMode="auto">
              <a:xfrm>
                <a:off x="961" y="1038"/>
                <a:ext cx="23775" cy="30346"/>
              </a:xfrm>
              <a:prstGeom prst="rect">
                <a:avLst/>
              </a:prstGeom>
              <a:noFill/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sp>
            <p:nvSpPr>
              <p:cNvPr id="124" name="Caixa de Texto 124"/>
              <p:cNvSpPr txBox="1">
                <a:spLocks noChangeArrowheads="1"/>
              </p:cNvSpPr>
              <p:nvPr/>
            </p:nvSpPr>
            <p:spPr bwMode="auto">
              <a:xfrm>
                <a:off x="8839" y="9829"/>
                <a:ext cx="7467" cy="2667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ÓRION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25" name="Conector de Seta Reta 125"/>
            <p:cNvCxnSpPr>
              <a:cxnSpLocks noChangeShapeType="1"/>
            </p:cNvCxnSpPr>
            <p:nvPr/>
          </p:nvCxnSpPr>
          <p:spPr bwMode="auto">
            <a:xfrm flipH="1">
              <a:off x="15316" y="10515"/>
              <a:ext cx="4038" cy="4572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prstDash val="sysDash"/>
              <a:miter lim="800000"/>
              <a:headEnd/>
              <a:tailEnd type="triangle" w="med" len="med"/>
            </a:ln>
          </p:spPr>
        </p:cxnSp>
        <p:cxnSp>
          <p:nvCxnSpPr>
            <p:cNvPr id="126" name="Conector de Seta Reta 126"/>
            <p:cNvCxnSpPr>
              <a:cxnSpLocks noChangeShapeType="1"/>
            </p:cNvCxnSpPr>
            <p:nvPr/>
          </p:nvCxnSpPr>
          <p:spPr bwMode="auto">
            <a:xfrm>
              <a:off x="6629" y="16687"/>
              <a:ext cx="5715" cy="4649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</p:grpSp>
      <p:sp>
        <p:nvSpPr>
          <p:cNvPr id="9" name="Retângulo 8"/>
          <p:cNvSpPr/>
          <p:nvPr/>
        </p:nvSpPr>
        <p:spPr>
          <a:xfrm>
            <a:off x="334913" y="3645024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a) (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Se têm o mesmo brilho e se estiverem à mesma distância, têm a mesma luminosidade.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b) (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) Embora tenham o mesmo brilho as luminosidades delas podem ser diferentes.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c) (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) Se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Alnilan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estiver 5 vezes mais distante que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Bellatrix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então ela é mais luminosa.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d) (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) Se elas têm o mesmo brilho, então elas têm a mesma luminosidade e não importa a distância.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	 e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) (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Se elas têm o mesmo brilho, então elas estão à mesma distância da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	     Terra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e não importa a luminosidade delas.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713425" y="3743222"/>
            <a:ext cx="2916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 </a:t>
            </a:r>
            <a:endParaRPr lang="pt-BR" sz="2000" dirty="0"/>
          </a:p>
        </p:txBody>
      </p:sp>
      <p:sp>
        <p:nvSpPr>
          <p:cNvPr id="11" name="Retângulo 10"/>
          <p:cNvSpPr/>
          <p:nvPr/>
        </p:nvSpPr>
        <p:spPr>
          <a:xfrm>
            <a:off x="676481" y="4459814"/>
            <a:ext cx="243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000" dirty="0"/>
          </a:p>
        </p:txBody>
      </p:sp>
      <p:sp>
        <p:nvSpPr>
          <p:cNvPr id="12" name="Retângulo 11"/>
          <p:cNvSpPr/>
          <p:nvPr/>
        </p:nvSpPr>
        <p:spPr>
          <a:xfrm>
            <a:off x="667245" y="4767535"/>
            <a:ext cx="243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sp>
        <p:nvSpPr>
          <p:cNvPr id="13" name="Retângulo 12"/>
          <p:cNvSpPr/>
          <p:nvPr/>
        </p:nvSpPr>
        <p:spPr>
          <a:xfrm>
            <a:off x="695015" y="5179894"/>
            <a:ext cx="2762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000" dirty="0"/>
          </a:p>
        </p:txBody>
      </p:sp>
      <p:sp>
        <p:nvSpPr>
          <p:cNvPr id="14" name="Retângulo 13"/>
          <p:cNvSpPr/>
          <p:nvPr/>
        </p:nvSpPr>
        <p:spPr>
          <a:xfrm>
            <a:off x="1714824" y="5904980"/>
            <a:ext cx="2762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000" dirty="0"/>
          </a:p>
        </p:txBody>
      </p:sp>
      <p:sp>
        <p:nvSpPr>
          <p:cNvPr id="2" name="Retângulo 1"/>
          <p:cNvSpPr/>
          <p:nvPr/>
        </p:nvSpPr>
        <p:spPr>
          <a:xfrm>
            <a:off x="262905" y="2492896"/>
            <a:ext cx="83529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Pergunta 2)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 O que podemos afirmar sobre a “potência” (em astronomia chamamos de luminosidade) destas duas estrelas e suas distâncias até nós? Coloque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V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 (Verdadeiro) ou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F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 (Falso) na frente de cada afirmação abaixo.</a:t>
            </a:r>
          </a:p>
          <a:p>
            <a:pPr hangingPunct="0"/>
            <a:r>
              <a:rPr lang="pt-BR" sz="1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188640"/>
            <a:ext cx="7632848" cy="2311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Questão 4) (1 ponto) (0,2 cada acerto)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As lâmpadas da rua em geral são idênticas, isto é, têm a mesma potência, por exemplo, 500 watts. Mas aquela que está pertinho de você brilha muito mais do que outra igual, mas que está a cinco quarteirões de você. Na figura temos a constelação de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Órion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e nela temos as estrelas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Alnilam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(indicada pela seta contínua – uma das “Três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Marias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”) 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Bellatrix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(indicada pela seta tracejada). Ambas têm o mesmo brilho.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 </a:t>
            </a:r>
            <a:r>
              <a:rPr lang="pt-BR" dirty="0" smtClean="0"/>
              <a:t> </a:t>
            </a:r>
            <a:endParaRPr lang="pt-BR" dirty="0"/>
          </a:p>
        </p:txBody>
      </p:sp>
      <p:grpSp>
        <p:nvGrpSpPr>
          <p:cNvPr id="2" name="Agrupar 121"/>
          <p:cNvGrpSpPr>
            <a:grpSpLocks/>
          </p:cNvGrpSpPr>
          <p:nvPr/>
        </p:nvGrpSpPr>
        <p:grpSpPr bwMode="auto">
          <a:xfrm>
            <a:off x="8615833" y="2492896"/>
            <a:ext cx="3040356" cy="3456384"/>
            <a:chOff x="961" y="1038"/>
            <a:chExt cx="23774" cy="30346"/>
          </a:xfrm>
        </p:grpSpPr>
        <p:grpSp>
          <p:nvGrpSpPr>
            <p:cNvPr id="4" name="Agrupar 122"/>
            <p:cNvGrpSpPr>
              <a:grpSpLocks/>
            </p:cNvGrpSpPr>
            <p:nvPr/>
          </p:nvGrpSpPr>
          <p:grpSpPr bwMode="auto">
            <a:xfrm>
              <a:off x="961" y="1038"/>
              <a:ext cx="23775" cy="30346"/>
              <a:chOff x="961" y="1038"/>
              <a:chExt cx="23774" cy="30346"/>
            </a:xfrm>
          </p:grpSpPr>
          <p:pic>
            <p:nvPicPr>
              <p:cNvPr id="123" name="Imagem 123" descr="Foto em preto e branco&#10;&#10;Descrição gerada automaticamente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31042" t="6271" r="29164" b="3429"/>
              <a:stretch>
                <a:fillRect/>
              </a:stretch>
            </p:blipFill>
            <p:spPr bwMode="auto">
              <a:xfrm>
                <a:off x="961" y="1038"/>
                <a:ext cx="23775" cy="30346"/>
              </a:xfrm>
              <a:prstGeom prst="rect">
                <a:avLst/>
              </a:prstGeom>
              <a:noFill/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sp>
            <p:nvSpPr>
              <p:cNvPr id="124" name="Caixa de Texto 124"/>
              <p:cNvSpPr txBox="1">
                <a:spLocks noChangeArrowheads="1"/>
              </p:cNvSpPr>
              <p:nvPr/>
            </p:nvSpPr>
            <p:spPr bwMode="auto">
              <a:xfrm>
                <a:off x="8839" y="9829"/>
                <a:ext cx="7467" cy="2667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ÓRION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25" name="Conector de Seta Reta 125"/>
            <p:cNvCxnSpPr>
              <a:cxnSpLocks noChangeShapeType="1"/>
            </p:cNvCxnSpPr>
            <p:nvPr/>
          </p:nvCxnSpPr>
          <p:spPr bwMode="auto">
            <a:xfrm flipH="1">
              <a:off x="15316" y="10515"/>
              <a:ext cx="4038" cy="4572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prstDash val="sysDash"/>
              <a:miter lim="800000"/>
              <a:headEnd/>
              <a:tailEnd type="triangle" w="med" len="med"/>
            </a:ln>
          </p:spPr>
        </p:cxnSp>
        <p:cxnSp>
          <p:nvCxnSpPr>
            <p:cNvPr id="126" name="Conector de Seta Reta 126"/>
            <p:cNvCxnSpPr>
              <a:cxnSpLocks noChangeShapeType="1"/>
            </p:cNvCxnSpPr>
            <p:nvPr/>
          </p:nvCxnSpPr>
          <p:spPr bwMode="auto">
            <a:xfrm>
              <a:off x="6629" y="16687"/>
              <a:ext cx="5715" cy="4649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</p:grpSp>
      <p:sp>
        <p:nvSpPr>
          <p:cNvPr id="5" name="Retângulo 4"/>
          <p:cNvSpPr/>
          <p:nvPr/>
        </p:nvSpPr>
        <p:spPr>
          <a:xfrm>
            <a:off x="262905" y="2492896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600" b="1" dirty="0">
                <a:latin typeface="Arial" pitchFamily="34" charset="0"/>
                <a:cs typeface="Arial" pitchFamily="34" charset="0"/>
              </a:rPr>
              <a:t>Pergunta 2)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 O que podemos afirmar sobre a “potência” (em astronomia chamamos de luminosidade) destas duas estrelas e suas distâncias até nós? Coloque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V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 (Verdadeiro) ou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F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 (Falso) na frente de cada afirmação abaixo.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262905" y="3645024"/>
            <a:ext cx="8136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a) (    ) Se têm o mesmo brilho, não importa a distância, têm a mesma luminosidade.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b) (    ) Tendo o mesmo brilho as luminosidades são obrigatoriamente iguais.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c) (    ) Se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Alnilan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estiver 5 vezes mais perto que </a:t>
            </a:r>
            <a:r>
              <a:rPr lang="pt-BR" sz="1600" dirty="0" err="1" smtClean="0">
                <a:latin typeface="Arial" pitchFamily="34" charset="0"/>
                <a:cs typeface="Arial" pitchFamily="34" charset="0"/>
              </a:rPr>
              <a:t>Bellatrix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, então ela é menos luminosa.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d) ( 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Se elas têm o mesmo brilho e estão na mesma constelação, têm a mesma luminosidade.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e 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(  )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Se elas têm o mesmo brilho e estão na mesma galáxia, têm a mesma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	luminosidade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24229" y="3717032"/>
            <a:ext cx="4122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 </a:t>
            </a:r>
            <a:endParaRPr lang="pt-BR" sz="2000" dirty="0"/>
          </a:p>
        </p:txBody>
      </p:sp>
      <p:sp>
        <p:nvSpPr>
          <p:cNvPr id="13" name="Retângulo 12"/>
          <p:cNvSpPr/>
          <p:nvPr/>
        </p:nvSpPr>
        <p:spPr>
          <a:xfrm>
            <a:off x="624367" y="4084428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000" dirty="0"/>
          </a:p>
        </p:txBody>
      </p:sp>
      <p:sp>
        <p:nvSpPr>
          <p:cNvPr id="14" name="Retângulo 13"/>
          <p:cNvSpPr/>
          <p:nvPr/>
        </p:nvSpPr>
        <p:spPr>
          <a:xfrm>
            <a:off x="609303" y="4407524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sp>
        <p:nvSpPr>
          <p:cNvPr id="15" name="Retângulo 14"/>
          <p:cNvSpPr/>
          <p:nvPr/>
        </p:nvSpPr>
        <p:spPr>
          <a:xfrm>
            <a:off x="632181" y="4819854"/>
            <a:ext cx="4042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000" dirty="0"/>
          </a:p>
        </p:txBody>
      </p:sp>
      <p:sp>
        <p:nvSpPr>
          <p:cNvPr id="16" name="Retângulo 15"/>
          <p:cNvSpPr/>
          <p:nvPr/>
        </p:nvSpPr>
        <p:spPr>
          <a:xfrm>
            <a:off x="622945" y="5549170"/>
            <a:ext cx="4042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44624"/>
            <a:ext cx="77768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Questão 5) (1 ponto) (0,2 cada acerto)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O Sol, visto da Terra, é o astro mais brilhante do céu. A Lua Cheia, vista da Terra, é o segundo astro mais brilhante do céu, embora só reflita a luz solar. O brilho de uma estrela depende da distância dela até nós, tal qual uma lâmpada, que quando próxima brilha mais do que quando longe. A potência da lâmpada é sempre a mesma, não importa se está perto ou longe da gente. A potência de uma estrela, chamada de luminosidade pelos astrônomos, também não depende da distância, mas, 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certamente, deve depender de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outras 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características da estrela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90897" y="2996952"/>
            <a:ext cx="11521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Pergunta 5)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O brilho de um astro depende da distância até nós, mas não a sua luminosidade, conforme explicado acima. Coloque F (Falso) ou V (Verdadeiro) nas afirmações abaixo. 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62905" y="3861048"/>
            <a:ext cx="914501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a) (</a:t>
            </a:r>
            <a:r>
              <a:rPr lang="pt-BR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pt-BR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 Sol é o astro mais brilhante do céu porque é a estrela mais próxima da Terra.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b) (</a:t>
            </a:r>
            <a:r>
              <a:rPr lang="pt-BR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pt-BR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Mesmo estrelas mais quentes e maiores do que o Sol, têm menor brilho do que ele.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c) (</a:t>
            </a:r>
            <a:r>
              <a:rPr lang="pt-BR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pt-BR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 Sol visto de Plutão ainda tem a mesma luminosidade, mas é menos brilhante.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d) (</a:t>
            </a:r>
            <a:r>
              <a:rPr lang="pt-BR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lang="pt-BR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Estrelas maiores e mais quentes do que o Sol, são mais luminosas do que o Sol.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e) (</a:t>
            </a:r>
            <a:r>
              <a:rPr lang="pt-BR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Para um astronauta na Lua, a Lua é o astro mais brilhante do céu.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599089" y="3946735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000" dirty="0"/>
          </a:p>
        </p:txBody>
      </p:sp>
      <p:sp>
        <p:nvSpPr>
          <p:cNvPr id="9" name="Retângulo 8"/>
          <p:cNvSpPr/>
          <p:nvPr/>
        </p:nvSpPr>
        <p:spPr>
          <a:xfrm>
            <a:off x="597117" y="4328373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000" dirty="0"/>
          </a:p>
        </p:txBody>
      </p:sp>
      <p:sp>
        <p:nvSpPr>
          <p:cNvPr id="10" name="Retângulo 9"/>
          <p:cNvSpPr/>
          <p:nvPr/>
        </p:nvSpPr>
        <p:spPr>
          <a:xfrm>
            <a:off x="597117" y="4699529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000" dirty="0"/>
          </a:p>
        </p:txBody>
      </p:sp>
      <p:sp>
        <p:nvSpPr>
          <p:cNvPr id="14" name="Retângulo 13"/>
          <p:cNvSpPr/>
          <p:nvPr/>
        </p:nvSpPr>
        <p:spPr>
          <a:xfrm>
            <a:off x="606415" y="5066925"/>
            <a:ext cx="4042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000" dirty="0"/>
          </a:p>
        </p:txBody>
      </p:sp>
      <p:sp>
        <p:nvSpPr>
          <p:cNvPr id="15" name="Retângulo 14"/>
          <p:cNvSpPr/>
          <p:nvPr/>
        </p:nvSpPr>
        <p:spPr>
          <a:xfrm>
            <a:off x="606415" y="5417729"/>
            <a:ext cx="4042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63189" y="83908"/>
            <a:ext cx="7704856" cy="2398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Questão 6) (1 ponto) (0,2 cada acerto)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O Sol, visto da Terra, é o astro mais brilhante do céu. A Lua Cheia, vista da Terra, é o segundo astro mais brilhante do céu, embora só reflita a luz solar. O brilho de uma estrela depende da distância dela até nós, tal qual uma lâmpada, que quando próxima brilha mais do que quando longe. A potência da lâmpada é sempre a mesma, não importa se está perto ou longe </a:t>
            </a:r>
            <a:r>
              <a:rPr lang="pt-BR" sz="1700" dirty="0">
                <a:latin typeface="Arial" pitchFamily="34" charset="0"/>
                <a:cs typeface="Arial" pitchFamily="34" charset="0"/>
              </a:rPr>
              <a:t>da gente. A potência de uma estrela,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chamada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90897" y="3201860"/>
            <a:ext cx="11521280" cy="878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Pergunta 6)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O brilho de um astro depende da distância até nós, mas não a sua luminosidade, conforme explicado acima. Coloque 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(Falso) ou 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(Verdadeiro) nas afirmações abaixo. </a:t>
            </a:r>
            <a:endParaRPr lang="pt-BR" sz="1700" dirty="0"/>
          </a:p>
        </p:txBody>
      </p:sp>
      <p:sp>
        <p:nvSpPr>
          <p:cNvPr id="10" name="Retângulo 9"/>
          <p:cNvSpPr/>
          <p:nvPr/>
        </p:nvSpPr>
        <p:spPr>
          <a:xfrm>
            <a:off x="163189" y="2420888"/>
            <a:ext cx="1152128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 dirty="0">
                <a:latin typeface="Arial" pitchFamily="34" charset="0"/>
                <a:cs typeface="Arial" pitchFamily="34" charset="0"/>
              </a:rPr>
              <a:t>de luminosidade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pelos astrônomos, também não depende da distância, mas, certamente, deve depender de outras características da estrela.</a:t>
            </a:r>
            <a:endParaRPr lang="pt-BR" sz="1700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216024" y="4040764"/>
            <a:ext cx="933591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a) (    ) O Sol é o astro mais brilhante do céu porque é a maior estrela do universo.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b) (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Mesmo estrelas mais quentes e maiores do que o Sol, têm menor brilho do que ele.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c) (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) Estrelas mais quentes do que o Sol e de mesmo raio são mais luminosas do que o Sol.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d) (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) O Sol tem o mesmo brilho visto de qualquer planeta do sistema solar. 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e) (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) Para um astronauta na Lua o Sol é o astro mais brilhante do céu seguido pela Terra.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578453" y="4104004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000" dirty="0"/>
          </a:p>
        </p:txBody>
      </p:sp>
      <p:sp>
        <p:nvSpPr>
          <p:cNvPr id="14" name="Retângulo 13"/>
          <p:cNvSpPr/>
          <p:nvPr/>
        </p:nvSpPr>
        <p:spPr>
          <a:xfrm>
            <a:off x="550937" y="4491752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000" dirty="0"/>
          </a:p>
        </p:txBody>
      </p:sp>
      <p:sp>
        <p:nvSpPr>
          <p:cNvPr id="15" name="Retângulo 14"/>
          <p:cNvSpPr/>
          <p:nvPr/>
        </p:nvSpPr>
        <p:spPr>
          <a:xfrm>
            <a:off x="550235" y="4859148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000" dirty="0"/>
          </a:p>
        </p:txBody>
      </p:sp>
      <p:sp>
        <p:nvSpPr>
          <p:cNvPr id="16" name="Retângulo 15"/>
          <p:cNvSpPr/>
          <p:nvPr/>
        </p:nvSpPr>
        <p:spPr>
          <a:xfrm>
            <a:off x="578645" y="5224194"/>
            <a:ext cx="4042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000" dirty="0"/>
          </a:p>
        </p:txBody>
      </p:sp>
      <p:sp>
        <p:nvSpPr>
          <p:cNvPr id="17" name="Retângulo 16"/>
          <p:cNvSpPr/>
          <p:nvPr/>
        </p:nvSpPr>
        <p:spPr>
          <a:xfrm>
            <a:off x="560173" y="5565762"/>
            <a:ext cx="4042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88640"/>
            <a:ext cx="7704856" cy="2132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3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Questão 7 ) (1 ponto) (0,2 cada acerto)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Abaixo está o globo terrestre colocado em dois diferentes instantes ao redor do Sol, aproximadamente à mesma distância do Sol, porém separados por 6 meses. Entre eles está o Sol (desenhado esquematicamente e fora de escala) e os “raios solares”. Dado: Na figura HN = Hemisfério Norte e HS = Hemisfério Sul. As linhas tracejadas representam os Trópicos. 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4754" name="Agrupar 120"/>
          <p:cNvGrpSpPr>
            <a:grpSpLocks/>
          </p:cNvGrpSpPr>
          <p:nvPr/>
        </p:nvGrpSpPr>
        <p:grpSpPr bwMode="auto">
          <a:xfrm>
            <a:off x="2772069" y="4725144"/>
            <a:ext cx="6507494" cy="2084773"/>
            <a:chOff x="0" y="0"/>
            <a:chExt cx="66096" cy="21168"/>
          </a:xfrm>
        </p:grpSpPr>
        <p:grpSp>
          <p:nvGrpSpPr>
            <p:cNvPr id="2" name="Agrupar 16"/>
            <p:cNvGrpSpPr>
              <a:grpSpLocks/>
            </p:cNvGrpSpPr>
            <p:nvPr/>
          </p:nvGrpSpPr>
          <p:grpSpPr bwMode="auto">
            <a:xfrm>
              <a:off x="0" y="0"/>
              <a:ext cx="66096" cy="21168"/>
              <a:chOff x="0" y="0"/>
              <a:chExt cx="66090" cy="21164"/>
            </a:xfrm>
          </p:grpSpPr>
          <p:grpSp>
            <p:nvGrpSpPr>
              <p:cNvPr id="4" name="Grupo 7"/>
              <p:cNvGrpSpPr>
                <a:grpSpLocks/>
              </p:cNvGrpSpPr>
              <p:nvPr/>
            </p:nvGrpSpPr>
            <p:grpSpPr bwMode="auto">
              <a:xfrm>
                <a:off x="0" y="0"/>
                <a:ext cx="66090" cy="21164"/>
                <a:chOff x="0" y="0"/>
                <a:chExt cx="66090" cy="21164"/>
              </a:xfrm>
            </p:grpSpPr>
            <p:grpSp>
              <p:nvGrpSpPr>
                <p:cNvPr id="8" name="Grupo 28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66090" cy="21164"/>
                  <a:chOff x="1800" y="1342"/>
                  <a:chExt cx="66094" cy="21151"/>
                </a:xfrm>
              </p:grpSpPr>
              <p:pic>
                <p:nvPicPr>
                  <p:cNvPr id="18" name="Imagem 14" descr="http://mlb-s1-p.mlstatic.com/globo-terrestre-planisferio-escolar-geografia-inflavel-5797-MLB4993096586_092013-F.jpg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grayscl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983" y="1342"/>
                    <a:ext cx="18911" cy="20695"/>
                  </a:xfrm>
                  <a:prstGeom prst="rect">
                    <a:avLst/>
                  </a:prstGeom>
                  <a:noFill/>
                </p:spPr>
              </p:pic>
              <p:grpSp>
                <p:nvGrpSpPr>
                  <p:cNvPr id="23" name="Grupo 291"/>
                  <p:cNvGrpSpPr>
                    <a:grpSpLocks/>
                  </p:cNvGrpSpPr>
                  <p:nvPr/>
                </p:nvGrpSpPr>
                <p:grpSpPr bwMode="auto">
                  <a:xfrm>
                    <a:off x="1800" y="1800"/>
                    <a:ext cx="47885" cy="20694"/>
                    <a:chOff x="1800" y="1800"/>
                    <a:chExt cx="47885" cy="20694"/>
                  </a:xfrm>
                </p:grpSpPr>
                <p:grpSp>
                  <p:nvGrpSpPr>
                    <p:cNvPr id="24" name="Grupo 29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547" y="2714"/>
                      <a:ext cx="13138" cy="13906"/>
                      <a:chOff x="0" y="0"/>
                      <a:chExt cx="13141" cy="13906"/>
                    </a:xfrm>
                  </p:grpSpPr>
                  <p:cxnSp>
                    <p:nvCxnSpPr>
                      <p:cNvPr id="25" name="Conector de seta reta 293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0" y="1524"/>
                        <a:ext cx="12712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26" name="Conector de seta reta 29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42" y="3048"/>
                        <a:ext cx="12758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27" name="Conector de seta reta 295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8" y="4572"/>
                        <a:ext cx="12757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28" name="Conector de seta reta 296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8" y="6096"/>
                        <a:ext cx="12757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29" name="Conector de seta reta 297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8" y="7620"/>
                        <a:ext cx="12903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30" name="Conector de seta reta 29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8" y="9144"/>
                        <a:ext cx="12757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31" name="Conector de seta reta 29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8" y="10668"/>
                        <a:ext cx="12808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64" name="Conector de seta reta 30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8" y="12192"/>
                        <a:ext cx="12903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65" name="Conector de seta reta 30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8" y="13906"/>
                        <a:ext cx="12808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66" name="Conector de seta reta 30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0" y="0"/>
                        <a:ext cx="12712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</p:grpSp>
                <p:grpSp>
                  <p:nvGrpSpPr>
                    <p:cNvPr id="67" name="Grupo 30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00" y="1800"/>
                      <a:ext cx="29483" cy="20694"/>
                      <a:chOff x="0" y="0"/>
                      <a:chExt cx="29476" cy="20716"/>
                    </a:xfrm>
                  </p:grpSpPr>
                  <p:pic>
                    <p:nvPicPr>
                      <p:cNvPr id="68" name="Imagem 68" descr="http://mlb-s1-p.mlstatic.com/globo-terrestre-planisferio-escolar-geografia-inflavel-5797-MLB4993096586_092013-F.jpg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 cstate="print">
                        <a:grayscl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8907" cy="20716"/>
                      </a:xfrm>
                      <a:prstGeom prst="rect">
                        <a:avLst/>
                      </a:prstGeom>
                      <a:noFill/>
                    </p:spPr>
                  </p:pic>
                  <p:cxnSp>
                    <p:nvCxnSpPr>
                      <p:cNvPr id="69" name="Conector de seta reta 305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335" y="2619"/>
                        <a:ext cx="12716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0" name="Conector de seta reta 306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478" y="4143"/>
                        <a:ext cx="12760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1" name="Conector de seta reta 30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573" y="5667"/>
                        <a:ext cx="12760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2" name="Conector de seta reta 30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573" y="7191"/>
                        <a:ext cx="12760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3" name="Conector de seta reta 31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573" y="8715"/>
                        <a:ext cx="12903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4" name="Conector de seta reta 31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573" y="10239"/>
                        <a:ext cx="12760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5" name="Conector de seta reta 31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573" y="11763"/>
                        <a:ext cx="12808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6" name="Conector de seta reta 313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573" y="13287"/>
                        <a:ext cx="12903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7" name="Conector de seta reta 31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573" y="15001"/>
                        <a:ext cx="12808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8" name="Conector de seta reta 315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335" y="1095"/>
                        <a:ext cx="12713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</p:grpSp>
                <p:pic>
                  <p:nvPicPr>
                    <p:cNvPr id="79" name="Imagem 79" descr="Resultado de imagem para desenhos do sol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9232" y="4755"/>
                      <a:ext cx="8477" cy="8446"/>
                    </a:xfrm>
                    <a:prstGeom prst="rect">
                      <a:avLst/>
                    </a:prstGeom>
                    <a:noFill/>
                  </p:spPr>
                </p:pic>
                <p:sp>
                  <p:nvSpPr>
                    <p:cNvPr id="80" name="Caixa de texto 31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1931" y="7530"/>
                      <a:ext cx="4568" cy="2271"/>
                    </a:xfrm>
                    <a:prstGeom prst="rect">
                      <a:avLst/>
                    </a:prstGeom>
                    <a:noFill/>
                    <a:ln w="6350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Sol</a:t>
                      </a:r>
                      <a:endParaRPr kumimoji="0" lang="pt-B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</p:grpSp>
            <p:sp>
              <p:nvSpPr>
                <p:cNvPr id="81" name="Conector reto 81"/>
                <p:cNvSpPr>
                  <a:spLocks noChangeShapeType="1"/>
                </p:cNvSpPr>
                <p:nvPr/>
              </p:nvSpPr>
              <p:spPr bwMode="auto">
                <a:xfrm>
                  <a:off x="7511" y="2939"/>
                  <a:ext cx="5043" cy="1239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82" name="Conector reto 82"/>
                <p:cNvSpPr>
                  <a:spLocks noChangeShapeType="1"/>
                </p:cNvSpPr>
                <p:nvPr/>
              </p:nvSpPr>
              <p:spPr bwMode="auto">
                <a:xfrm flipH="1">
                  <a:off x="51489" y="6585"/>
                  <a:ext cx="11697" cy="471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</p:grpSp>
          <p:sp>
            <p:nvSpPr>
              <p:cNvPr id="84" name="Conector reto 84"/>
              <p:cNvSpPr>
                <a:spLocks noChangeShapeType="1"/>
              </p:cNvSpPr>
              <p:nvPr/>
            </p:nvSpPr>
            <p:spPr bwMode="auto">
              <a:xfrm flipH="1">
                <a:off x="4000" y="6879"/>
                <a:ext cx="11697" cy="4711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85" name="Conector reto 85"/>
              <p:cNvSpPr>
                <a:spLocks noChangeShapeType="1"/>
              </p:cNvSpPr>
              <p:nvPr/>
            </p:nvSpPr>
            <p:spPr bwMode="auto">
              <a:xfrm>
                <a:off x="54715" y="2137"/>
                <a:ext cx="5044" cy="1239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" name="Conector reto 2"/>
              <p:cNvSpPr>
                <a:spLocks noChangeShapeType="1"/>
              </p:cNvSpPr>
              <p:nvPr/>
            </p:nvSpPr>
            <p:spPr bwMode="auto">
              <a:xfrm flipH="1">
                <a:off x="5228" y="9334"/>
                <a:ext cx="10930" cy="417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2" name="Conector reto 12"/>
              <p:cNvSpPr>
                <a:spLocks noChangeShapeType="1"/>
              </p:cNvSpPr>
              <p:nvPr/>
            </p:nvSpPr>
            <p:spPr bwMode="auto">
              <a:xfrm flipH="1">
                <a:off x="3788" y="4677"/>
                <a:ext cx="10600" cy="416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3" name="Conector reto 13"/>
              <p:cNvSpPr>
                <a:spLocks noChangeShapeType="1"/>
              </p:cNvSpPr>
              <p:nvPr/>
            </p:nvSpPr>
            <p:spPr bwMode="auto">
              <a:xfrm flipH="1">
                <a:off x="50651" y="4381"/>
                <a:ext cx="10931" cy="417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" name="Conector reto 15"/>
              <p:cNvSpPr>
                <a:spLocks noChangeShapeType="1"/>
              </p:cNvSpPr>
              <p:nvPr/>
            </p:nvSpPr>
            <p:spPr bwMode="auto">
              <a:xfrm flipH="1">
                <a:off x="53149" y="9419"/>
                <a:ext cx="9991" cy="386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  <p:grpSp>
          <p:nvGrpSpPr>
            <p:cNvPr id="119" name="Agrupar 119"/>
            <p:cNvGrpSpPr>
              <a:grpSpLocks/>
            </p:cNvGrpSpPr>
            <p:nvPr/>
          </p:nvGrpSpPr>
          <p:grpSpPr bwMode="auto">
            <a:xfrm>
              <a:off x="7098" y="2606"/>
              <a:ext cx="52658" cy="12674"/>
              <a:chOff x="0" y="0"/>
              <a:chExt cx="52658" cy="12673"/>
            </a:xfrm>
          </p:grpSpPr>
          <p:sp>
            <p:nvSpPr>
              <p:cNvPr id="22" name="Caixa de Texto 22"/>
              <p:cNvSpPr txBox="1">
                <a:spLocks noChangeArrowheads="1"/>
              </p:cNvSpPr>
              <p:nvPr/>
            </p:nvSpPr>
            <p:spPr bwMode="auto">
              <a:xfrm>
                <a:off x="1443" y="481"/>
                <a:ext cx="4653" cy="2526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HN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Caixa de Texto 83"/>
              <p:cNvSpPr txBox="1">
                <a:spLocks noChangeArrowheads="1"/>
              </p:cNvSpPr>
              <p:nvPr/>
            </p:nvSpPr>
            <p:spPr bwMode="auto">
              <a:xfrm>
                <a:off x="48006" y="0"/>
                <a:ext cx="4652" cy="2526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HN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" name="Caixa de Texto 87"/>
              <p:cNvSpPr txBox="1">
                <a:spLocks noChangeArrowheads="1"/>
              </p:cNvSpPr>
              <p:nvPr/>
            </p:nvSpPr>
            <p:spPr bwMode="auto">
              <a:xfrm>
                <a:off x="0" y="10146"/>
                <a:ext cx="4652" cy="2527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HS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Caixa de Texto 114"/>
              <p:cNvSpPr txBox="1">
                <a:spLocks noChangeArrowheads="1"/>
              </p:cNvSpPr>
              <p:nvPr/>
            </p:nvSpPr>
            <p:spPr bwMode="auto">
              <a:xfrm>
                <a:off x="47604" y="9585"/>
                <a:ext cx="4653" cy="2526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HS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48" name="Retângulo 47"/>
          <p:cNvSpPr/>
          <p:nvPr/>
        </p:nvSpPr>
        <p:spPr>
          <a:xfrm>
            <a:off x="190897" y="2180377"/>
            <a:ext cx="5697394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Pergunta 7)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Assinale a alternativa correta em cada item.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1"/>
          <p:cNvSpPr>
            <a:spLocks noChangeArrowheads="1"/>
          </p:cNvSpPr>
          <p:nvPr/>
        </p:nvSpPr>
        <p:spPr bwMode="auto">
          <a:xfrm>
            <a:off x="216725" y="2658855"/>
            <a:ext cx="9649072" cy="2054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a) (</a:t>
            </a:r>
            <a:r>
              <a:rPr kumimoji="0" lang="pt-PT" sz="170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pt-PT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HS (   ) HN – No globo da esquerda qual hemisfério está mais “ensolarado”?</a:t>
            </a:r>
            <a:endParaRPr kumimoji="0" lang="pt-BR" sz="17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b) (</a:t>
            </a:r>
            <a:r>
              <a:rPr kumimoji="0" lang="pt-PT" sz="170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pt-PT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HS (   ) HN - </a:t>
            </a:r>
            <a:r>
              <a:rPr kumimoji="0" lang="pt-BR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 Trópico de Capricórnio fica no HN ou HS?</a:t>
            </a:r>
            <a:endParaRPr kumimoji="0" lang="pt-BR" sz="17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c) (   ) HS (</a:t>
            </a:r>
            <a:r>
              <a:rPr kumimoji="0" lang="pt-PT" sz="170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pt-PT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HN - </a:t>
            </a:r>
            <a:r>
              <a:rPr kumimoji="0" lang="pt-BR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 Trópico de Câncer fica no HN ou HS?</a:t>
            </a:r>
            <a:endParaRPr kumimoji="0" lang="pt-BR" sz="17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d) (   ) VERÃO (</a:t>
            </a:r>
            <a:r>
              <a:rPr kumimoji="0" lang="pt-PT" sz="170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pt-PT" sz="170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PT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pt-PT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INVERNO - No globo</a:t>
            </a:r>
            <a:r>
              <a:rPr kumimoji="0" lang="pt-BR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da esquerda qual é a estação do ano no HN?    </a:t>
            </a:r>
            <a:endParaRPr kumimoji="0" lang="pt-BR" sz="17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e) </a:t>
            </a:r>
            <a:r>
              <a:rPr kumimoji="0" lang="pt-PT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pt-PT" sz="170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pt-PT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VERÃO (   ) INVERNO - No globo</a:t>
            </a:r>
            <a:r>
              <a:rPr kumimoji="0" lang="pt-BR" sz="17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da direita qual é a estação do ano no HN?</a:t>
            </a:r>
            <a:endParaRPr kumimoji="0" lang="pt-BR" sz="17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tângulo 49"/>
          <p:cNvSpPr/>
          <p:nvPr/>
        </p:nvSpPr>
        <p:spPr>
          <a:xfrm>
            <a:off x="534345" y="268052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51" name="Retângulo 50"/>
          <p:cNvSpPr/>
          <p:nvPr/>
        </p:nvSpPr>
        <p:spPr>
          <a:xfrm>
            <a:off x="544407" y="305903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52" name="Retângulo 51"/>
          <p:cNvSpPr/>
          <p:nvPr/>
        </p:nvSpPr>
        <p:spPr>
          <a:xfrm>
            <a:off x="1271017" y="345344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53" name="Retângulo 52"/>
          <p:cNvSpPr/>
          <p:nvPr/>
        </p:nvSpPr>
        <p:spPr>
          <a:xfrm>
            <a:off x="1737303" y="383264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54" name="Retângulo 53"/>
          <p:cNvSpPr/>
          <p:nvPr/>
        </p:nvSpPr>
        <p:spPr>
          <a:xfrm>
            <a:off x="531639" y="423101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5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5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251383"/>
            <a:ext cx="7704856" cy="2132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3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Questão 8 ) (1 ponto) (0,2 cada acerto)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Abaixo está o globo terrestre colocado em dois diferentes instantes ao redor do Sol, aproximadamente à mesma distância do Sol, porém separados por 6 meses. Entre eles está o Sol (desenhado esquematicamente e fora de escala) e os “raios solares”. Dado: Na figura HN = Hemisfério Norte e HS = Hemisfério Sul. As linhas tracejadas representam os Trópicos. 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Agrupar 120"/>
          <p:cNvGrpSpPr>
            <a:grpSpLocks/>
          </p:cNvGrpSpPr>
          <p:nvPr/>
        </p:nvGrpSpPr>
        <p:grpSpPr bwMode="auto">
          <a:xfrm>
            <a:off x="2657641" y="4705750"/>
            <a:ext cx="6408712" cy="2053127"/>
            <a:chOff x="0" y="0"/>
            <a:chExt cx="66096" cy="21168"/>
          </a:xfrm>
        </p:grpSpPr>
        <p:grpSp>
          <p:nvGrpSpPr>
            <p:cNvPr id="4" name="Agrupar 16"/>
            <p:cNvGrpSpPr>
              <a:grpSpLocks/>
            </p:cNvGrpSpPr>
            <p:nvPr/>
          </p:nvGrpSpPr>
          <p:grpSpPr bwMode="auto">
            <a:xfrm>
              <a:off x="0" y="0"/>
              <a:ext cx="66096" cy="21168"/>
              <a:chOff x="0" y="0"/>
              <a:chExt cx="66090" cy="21164"/>
            </a:xfrm>
          </p:grpSpPr>
          <p:grpSp>
            <p:nvGrpSpPr>
              <p:cNvPr id="7" name="Grupo 7"/>
              <p:cNvGrpSpPr>
                <a:grpSpLocks/>
              </p:cNvGrpSpPr>
              <p:nvPr/>
            </p:nvGrpSpPr>
            <p:grpSpPr bwMode="auto">
              <a:xfrm>
                <a:off x="0" y="0"/>
                <a:ext cx="66090" cy="21164"/>
                <a:chOff x="0" y="0"/>
                <a:chExt cx="66090" cy="21164"/>
              </a:xfrm>
            </p:grpSpPr>
            <p:grpSp>
              <p:nvGrpSpPr>
                <p:cNvPr id="8" name="Grupo 28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66090" cy="21164"/>
                  <a:chOff x="1800" y="1342"/>
                  <a:chExt cx="66094" cy="21151"/>
                </a:xfrm>
              </p:grpSpPr>
              <p:pic>
                <p:nvPicPr>
                  <p:cNvPr id="18" name="Imagem 14" descr="http://mlb-s1-p.mlstatic.com/globo-terrestre-planisferio-escolar-geografia-inflavel-5797-MLB4993096586_092013-F.jpg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grayscl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983" y="1342"/>
                    <a:ext cx="18911" cy="20695"/>
                  </a:xfrm>
                  <a:prstGeom prst="rect">
                    <a:avLst/>
                  </a:prstGeom>
                  <a:noFill/>
                </p:spPr>
              </p:pic>
              <p:grpSp>
                <p:nvGrpSpPr>
                  <p:cNvPr id="9" name="Grupo 291"/>
                  <p:cNvGrpSpPr>
                    <a:grpSpLocks/>
                  </p:cNvGrpSpPr>
                  <p:nvPr/>
                </p:nvGrpSpPr>
                <p:grpSpPr bwMode="auto">
                  <a:xfrm>
                    <a:off x="1800" y="1800"/>
                    <a:ext cx="47885" cy="20694"/>
                    <a:chOff x="1800" y="1800"/>
                    <a:chExt cx="47885" cy="20694"/>
                  </a:xfrm>
                </p:grpSpPr>
                <p:grpSp>
                  <p:nvGrpSpPr>
                    <p:cNvPr id="10" name="Grupo 29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547" y="2714"/>
                      <a:ext cx="13138" cy="13906"/>
                      <a:chOff x="0" y="0"/>
                      <a:chExt cx="13141" cy="13906"/>
                    </a:xfrm>
                  </p:grpSpPr>
                  <p:cxnSp>
                    <p:nvCxnSpPr>
                      <p:cNvPr id="25" name="Conector de seta reta 293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0" y="1524"/>
                        <a:ext cx="12712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26" name="Conector de seta reta 29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42" y="3048"/>
                        <a:ext cx="12758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27" name="Conector de seta reta 295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8" y="4572"/>
                        <a:ext cx="12757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28" name="Conector de seta reta 296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8" y="6096"/>
                        <a:ext cx="12757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29" name="Conector de seta reta 297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8" y="7620"/>
                        <a:ext cx="12903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30" name="Conector de seta reta 29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8" y="9144"/>
                        <a:ext cx="12757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31" name="Conector de seta reta 29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8" y="10668"/>
                        <a:ext cx="12808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64" name="Conector de seta reta 30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8" y="12192"/>
                        <a:ext cx="12903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65" name="Conector de seta reta 30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8" y="13906"/>
                        <a:ext cx="12808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66" name="Conector de seta reta 30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0" y="0"/>
                        <a:ext cx="12712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</p:grpSp>
                <p:grpSp>
                  <p:nvGrpSpPr>
                    <p:cNvPr id="11" name="Grupo 30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00" y="1800"/>
                      <a:ext cx="29483" cy="20694"/>
                      <a:chOff x="0" y="0"/>
                      <a:chExt cx="29476" cy="20716"/>
                    </a:xfrm>
                  </p:grpSpPr>
                  <p:pic>
                    <p:nvPicPr>
                      <p:cNvPr id="68" name="Imagem 68" descr="http://mlb-s1-p.mlstatic.com/globo-terrestre-planisferio-escolar-geografia-inflavel-5797-MLB4993096586_092013-F.jpg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 cstate="print">
                        <a:grayscl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8907" cy="20716"/>
                      </a:xfrm>
                      <a:prstGeom prst="rect">
                        <a:avLst/>
                      </a:prstGeom>
                      <a:noFill/>
                    </p:spPr>
                  </p:pic>
                  <p:cxnSp>
                    <p:nvCxnSpPr>
                      <p:cNvPr id="69" name="Conector de seta reta 305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335" y="2619"/>
                        <a:ext cx="12716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0" name="Conector de seta reta 306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478" y="4143"/>
                        <a:ext cx="12760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1" name="Conector de seta reta 30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573" y="5667"/>
                        <a:ext cx="12760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2" name="Conector de seta reta 30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573" y="7191"/>
                        <a:ext cx="12760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3" name="Conector de seta reta 31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573" y="8715"/>
                        <a:ext cx="12903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4" name="Conector de seta reta 31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573" y="10239"/>
                        <a:ext cx="12760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5" name="Conector de seta reta 31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573" y="11763"/>
                        <a:ext cx="12808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6" name="Conector de seta reta 313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573" y="13287"/>
                        <a:ext cx="12903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7" name="Conector de seta reta 31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573" y="15001"/>
                        <a:ext cx="12808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  <p:cxnSp>
                    <p:nvCxnSpPr>
                      <p:cNvPr id="78" name="Conector de seta reta 315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H="1">
                        <a:off x="16335" y="1095"/>
                        <a:ext cx="12713" cy="0"/>
                      </a:xfrm>
                      <a:prstGeom prst="straightConnector1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 type="arrow" w="med" len="med"/>
                      </a:ln>
                    </p:spPr>
                  </p:cxnSp>
                </p:grpSp>
                <p:pic>
                  <p:nvPicPr>
                    <p:cNvPr id="79" name="Imagem 79" descr="Resultado de imagem para desenhos do sol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9232" y="4755"/>
                      <a:ext cx="8477" cy="8446"/>
                    </a:xfrm>
                    <a:prstGeom prst="rect">
                      <a:avLst/>
                    </a:prstGeom>
                    <a:noFill/>
                  </p:spPr>
                </p:pic>
                <p:sp>
                  <p:nvSpPr>
                    <p:cNvPr id="80" name="Caixa de texto 31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1931" y="7530"/>
                      <a:ext cx="4568" cy="2271"/>
                    </a:xfrm>
                    <a:prstGeom prst="rect">
                      <a:avLst/>
                    </a:prstGeom>
                    <a:noFill/>
                    <a:ln w="6350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Sol</a:t>
                      </a:r>
                      <a:endParaRPr kumimoji="0" lang="pt-B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</p:grpSp>
            <p:sp>
              <p:nvSpPr>
                <p:cNvPr id="81" name="Conector reto 81"/>
                <p:cNvSpPr>
                  <a:spLocks noChangeShapeType="1"/>
                </p:cNvSpPr>
                <p:nvPr/>
              </p:nvSpPr>
              <p:spPr bwMode="auto">
                <a:xfrm>
                  <a:off x="7511" y="2939"/>
                  <a:ext cx="5043" cy="1239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82" name="Conector reto 82"/>
                <p:cNvSpPr>
                  <a:spLocks noChangeShapeType="1"/>
                </p:cNvSpPr>
                <p:nvPr/>
              </p:nvSpPr>
              <p:spPr bwMode="auto">
                <a:xfrm flipH="1">
                  <a:off x="51489" y="6585"/>
                  <a:ext cx="11697" cy="471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</p:grpSp>
          <p:sp>
            <p:nvSpPr>
              <p:cNvPr id="84" name="Conector reto 84"/>
              <p:cNvSpPr>
                <a:spLocks noChangeShapeType="1"/>
              </p:cNvSpPr>
              <p:nvPr/>
            </p:nvSpPr>
            <p:spPr bwMode="auto">
              <a:xfrm flipH="1">
                <a:off x="4000" y="6879"/>
                <a:ext cx="11697" cy="4711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85" name="Conector reto 85"/>
              <p:cNvSpPr>
                <a:spLocks noChangeShapeType="1"/>
              </p:cNvSpPr>
              <p:nvPr/>
            </p:nvSpPr>
            <p:spPr bwMode="auto">
              <a:xfrm>
                <a:off x="54715" y="2137"/>
                <a:ext cx="5044" cy="1239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" name="Conector reto 2"/>
              <p:cNvSpPr>
                <a:spLocks noChangeShapeType="1"/>
              </p:cNvSpPr>
              <p:nvPr/>
            </p:nvSpPr>
            <p:spPr bwMode="auto">
              <a:xfrm flipH="1">
                <a:off x="5228" y="9334"/>
                <a:ext cx="10930" cy="417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2" name="Conector reto 12"/>
              <p:cNvSpPr>
                <a:spLocks noChangeShapeType="1"/>
              </p:cNvSpPr>
              <p:nvPr/>
            </p:nvSpPr>
            <p:spPr bwMode="auto">
              <a:xfrm flipH="1">
                <a:off x="3788" y="4677"/>
                <a:ext cx="10600" cy="416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3" name="Conector reto 13"/>
              <p:cNvSpPr>
                <a:spLocks noChangeShapeType="1"/>
              </p:cNvSpPr>
              <p:nvPr/>
            </p:nvSpPr>
            <p:spPr bwMode="auto">
              <a:xfrm flipH="1">
                <a:off x="50651" y="4381"/>
                <a:ext cx="10931" cy="417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6" name="Conector reto 15"/>
              <p:cNvSpPr>
                <a:spLocks noChangeShapeType="1"/>
              </p:cNvSpPr>
              <p:nvPr/>
            </p:nvSpPr>
            <p:spPr bwMode="auto">
              <a:xfrm flipH="1">
                <a:off x="53149" y="9419"/>
                <a:ext cx="9991" cy="386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</p:grpSp>
        <p:grpSp>
          <p:nvGrpSpPr>
            <p:cNvPr id="14" name="Agrupar 119"/>
            <p:cNvGrpSpPr>
              <a:grpSpLocks/>
            </p:cNvGrpSpPr>
            <p:nvPr/>
          </p:nvGrpSpPr>
          <p:grpSpPr bwMode="auto">
            <a:xfrm>
              <a:off x="7098" y="2606"/>
              <a:ext cx="52658" cy="12674"/>
              <a:chOff x="0" y="0"/>
              <a:chExt cx="52658" cy="12673"/>
            </a:xfrm>
          </p:grpSpPr>
          <p:sp>
            <p:nvSpPr>
              <p:cNvPr id="22" name="Caixa de Texto 22"/>
              <p:cNvSpPr txBox="1">
                <a:spLocks noChangeArrowheads="1"/>
              </p:cNvSpPr>
              <p:nvPr/>
            </p:nvSpPr>
            <p:spPr bwMode="auto">
              <a:xfrm>
                <a:off x="1443" y="481"/>
                <a:ext cx="4653" cy="2526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HN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Caixa de Texto 83"/>
              <p:cNvSpPr txBox="1">
                <a:spLocks noChangeArrowheads="1"/>
              </p:cNvSpPr>
              <p:nvPr/>
            </p:nvSpPr>
            <p:spPr bwMode="auto">
              <a:xfrm>
                <a:off x="48006" y="0"/>
                <a:ext cx="4652" cy="2526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HN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" name="Caixa de Texto 87"/>
              <p:cNvSpPr txBox="1">
                <a:spLocks noChangeArrowheads="1"/>
              </p:cNvSpPr>
              <p:nvPr/>
            </p:nvSpPr>
            <p:spPr bwMode="auto">
              <a:xfrm>
                <a:off x="0" y="10146"/>
                <a:ext cx="4652" cy="2527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HS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Caixa de Texto 114"/>
              <p:cNvSpPr txBox="1">
                <a:spLocks noChangeArrowheads="1"/>
              </p:cNvSpPr>
              <p:nvPr/>
            </p:nvSpPr>
            <p:spPr bwMode="auto">
              <a:xfrm>
                <a:off x="47604" y="9585"/>
                <a:ext cx="4653" cy="2526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HS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48" name="Retângulo 47"/>
          <p:cNvSpPr/>
          <p:nvPr/>
        </p:nvSpPr>
        <p:spPr>
          <a:xfrm>
            <a:off x="190897" y="2294694"/>
            <a:ext cx="5697394" cy="436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Pergunta 8)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Assinale a alternativa correta em cada item.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1"/>
          <p:cNvSpPr>
            <a:spLocks noChangeArrowheads="1"/>
          </p:cNvSpPr>
          <p:nvPr/>
        </p:nvSpPr>
        <p:spPr bwMode="auto">
          <a:xfrm>
            <a:off x="190897" y="2719210"/>
            <a:ext cx="10297144" cy="200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a) (   ) HS (   ) HN - No globo da esquerda qual hemisfério está menos “ensolarado”?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b) (   ) HS (   ) HN -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O Trópico de Capricórnio fica no HN ou HS?</a:t>
            </a: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c) (   ) HS (   ) HN -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O Trópico de Câncer fica no HN ou HS?</a:t>
            </a: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d) (   ) VERÃO (   ) INVERNO - No globo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da esquerda qual é a estação do ano no HS?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e) 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(   ) VERÃO (   ) INVERNO - No globo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da direita qual é a estação do ano no HN?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tângulo 49"/>
          <p:cNvSpPr/>
          <p:nvPr/>
        </p:nvSpPr>
        <p:spPr>
          <a:xfrm>
            <a:off x="1252545" y="269899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51" name="Retângulo 50"/>
          <p:cNvSpPr/>
          <p:nvPr/>
        </p:nvSpPr>
        <p:spPr>
          <a:xfrm>
            <a:off x="506637" y="309854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52" name="Retângulo 51"/>
          <p:cNvSpPr/>
          <p:nvPr/>
        </p:nvSpPr>
        <p:spPr>
          <a:xfrm>
            <a:off x="1242483" y="348441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53" name="Retângulo 52"/>
          <p:cNvSpPr/>
          <p:nvPr/>
        </p:nvSpPr>
        <p:spPr>
          <a:xfrm>
            <a:off x="513167" y="387028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54" name="Retângulo 53"/>
          <p:cNvSpPr/>
          <p:nvPr/>
        </p:nvSpPr>
        <p:spPr>
          <a:xfrm>
            <a:off x="513167" y="426469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5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5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33317" y="114752"/>
            <a:ext cx="7806452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/>
              <a:t> 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Questão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 9) (1 ponto) (0,2 cada acerto)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As três Leis de Kepler (1571 – 1630) descrevem os movimentos dos planetas, luas, cometas, satélites artificiais etc. e para os planetas dizem o seguinte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 hangingPunct="0">
              <a:lnSpc>
                <a:spcPct val="150000"/>
              </a:lnSpc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1ª Lei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: “A órbita de cada planeta é uma elipse, estando o Sol num dos focos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.”</a:t>
            </a:r>
          </a:p>
          <a:p>
            <a:pPr algn="just" hangingPunct="0">
              <a:lnSpc>
                <a:spcPct val="150000"/>
              </a:lnSpc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2ª Lei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: “Uma linha reta entre o Sol e o planeta “varre” áreas iguais em iguais intervalos de tempos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.”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Logo, a velocidade do planeta é variável, sendo máxima perto do Sol e mínima longe do Sol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 hangingPunct="0">
              <a:lnSpc>
                <a:spcPct val="150000"/>
              </a:lnSpc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3ª Lei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: “O quadrado do Período (P) dividido pelo cubo da distância (D) média do planeta ao Sol é uma constante (k), ou seja, 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P </a:t>
            </a:r>
            <a:r>
              <a:rPr lang="pt-BR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baseline="30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/ D </a:t>
            </a:r>
            <a:r>
              <a:rPr lang="pt-BR" b="1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= k.”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/>
              <a:t> </a:t>
            </a:r>
            <a:endParaRPr lang="pt-BR" dirty="0"/>
          </a:p>
        </p:txBody>
      </p:sp>
      <p:grpSp>
        <p:nvGrpSpPr>
          <p:cNvPr id="78850" name="Tela 92"/>
          <p:cNvGrpSpPr>
            <a:grpSpLocks/>
          </p:cNvGrpSpPr>
          <p:nvPr/>
        </p:nvGrpSpPr>
        <p:grpSpPr bwMode="auto">
          <a:xfrm>
            <a:off x="8111777" y="2564904"/>
            <a:ext cx="3459221" cy="3425486"/>
            <a:chOff x="0" y="0"/>
            <a:chExt cx="21158" cy="20955"/>
          </a:xfrm>
        </p:grpSpPr>
        <p:sp>
          <p:nvSpPr>
            <p:cNvPr id="78851" name="AutoShape 3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158" cy="2095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grpSp>
          <p:nvGrpSpPr>
            <p:cNvPr id="202" name="Agrupar 202"/>
            <p:cNvGrpSpPr>
              <a:grpSpLocks/>
            </p:cNvGrpSpPr>
            <p:nvPr/>
          </p:nvGrpSpPr>
          <p:grpSpPr bwMode="auto">
            <a:xfrm>
              <a:off x="419" y="1415"/>
              <a:ext cx="20380" cy="19540"/>
              <a:chOff x="11747" y="15737"/>
              <a:chExt cx="20379" cy="19393"/>
            </a:xfrm>
          </p:grpSpPr>
          <p:sp>
            <p:nvSpPr>
              <p:cNvPr id="93" name="Elipse 93"/>
              <p:cNvSpPr>
                <a:spLocks noChangeArrowheads="1"/>
              </p:cNvSpPr>
              <p:nvPr/>
            </p:nvSpPr>
            <p:spPr bwMode="auto">
              <a:xfrm>
                <a:off x="14554" y="18240"/>
                <a:ext cx="14935" cy="14402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6" name="Elipse 96"/>
              <p:cNvSpPr>
                <a:spLocks noChangeArrowheads="1"/>
              </p:cNvSpPr>
              <p:nvPr/>
            </p:nvSpPr>
            <p:spPr bwMode="auto">
              <a:xfrm>
                <a:off x="22602" y="25105"/>
                <a:ext cx="718" cy="71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8" name="Elipse 98"/>
              <p:cNvSpPr>
                <a:spLocks noChangeArrowheads="1"/>
              </p:cNvSpPr>
              <p:nvPr/>
            </p:nvSpPr>
            <p:spPr bwMode="auto">
              <a:xfrm>
                <a:off x="21764" y="32241"/>
                <a:ext cx="717" cy="71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9" name="Elipse 99"/>
              <p:cNvSpPr>
                <a:spLocks noChangeArrowheads="1"/>
              </p:cNvSpPr>
              <p:nvPr/>
            </p:nvSpPr>
            <p:spPr bwMode="auto">
              <a:xfrm>
                <a:off x="21688" y="17839"/>
                <a:ext cx="717" cy="71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0" name="Elipse 100"/>
              <p:cNvSpPr>
                <a:spLocks noChangeArrowheads="1"/>
              </p:cNvSpPr>
              <p:nvPr/>
            </p:nvSpPr>
            <p:spPr bwMode="auto">
              <a:xfrm>
                <a:off x="29079" y="25104"/>
                <a:ext cx="718" cy="71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1" name="Elipse 101"/>
              <p:cNvSpPr>
                <a:spLocks noChangeArrowheads="1"/>
              </p:cNvSpPr>
              <p:nvPr/>
            </p:nvSpPr>
            <p:spPr bwMode="auto">
              <a:xfrm>
                <a:off x="14220" y="25115"/>
                <a:ext cx="718" cy="71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93" name="Caixa de Texto 193"/>
              <p:cNvSpPr txBox="1">
                <a:spLocks noChangeArrowheads="1"/>
              </p:cNvSpPr>
              <p:nvPr/>
            </p:nvSpPr>
            <p:spPr bwMode="auto">
              <a:xfrm>
                <a:off x="11811" y="23007"/>
                <a:ext cx="3505" cy="2819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" name="Caixa de Texto 193"/>
              <p:cNvSpPr txBox="1">
                <a:spLocks noChangeArrowheads="1"/>
              </p:cNvSpPr>
              <p:nvPr/>
            </p:nvSpPr>
            <p:spPr bwMode="auto">
              <a:xfrm>
                <a:off x="21383" y="32317"/>
                <a:ext cx="3505" cy="2813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" name="Caixa de Texto 193"/>
              <p:cNvSpPr txBox="1">
                <a:spLocks noChangeArrowheads="1"/>
              </p:cNvSpPr>
              <p:nvPr/>
            </p:nvSpPr>
            <p:spPr bwMode="auto">
              <a:xfrm>
                <a:off x="28622" y="22869"/>
                <a:ext cx="3505" cy="2813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" name="Caixa de Texto 193"/>
              <p:cNvSpPr txBox="1">
                <a:spLocks noChangeArrowheads="1"/>
              </p:cNvSpPr>
              <p:nvPr/>
            </p:nvSpPr>
            <p:spPr bwMode="auto">
              <a:xfrm>
                <a:off x="21459" y="15737"/>
                <a:ext cx="3505" cy="2813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D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" name="Caixa de Texto 193"/>
              <p:cNvSpPr txBox="1">
                <a:spLocks noChangeArrowheads="1"/>
              </p:cNvSpPr>
              <p:nvPr/>
            </p:nvSpPr>
            <p:spPr bwMode="auto">
              <a:xfrm>
                <a:off x="18716" y="22344"/>
                <a:ext cx="4372" cy="3915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F</a:t>
                </a:r>
                <a:r>
                  <a:rPr kumimoji="0" lang="pt-BR" sz="1400" b="1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1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" name="Caixa de Texto 193"/>
              <p:cNvSpPr txBox="1">
                <a:spLocks noChangeArrowheads="1"/>
              </p:cNvSpPr>
              <p:nvPr/>
            </p:nvSpPr>
            <p:spPr bwMode="auto">
              <a:xfrm>
                <a:off x="21231" y="22624"/>
                <a:ext cx="4368" cy="3911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F</a:t>
                </a:r>
                <a:r>
                  <a:rPr kumimoji="0" lang="pt-BR" sz="1400" b="1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2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Sol 194"/>
              <p:cNvSpPr>
                <a:spLocks noChangeArrowheads="1"/>
              </p:cNvSpPr>
              <p:nvPr/>
            </p:nvSpPr>
            <p:spPr bwMode="auto">
              <a:xfrm>
                <a:off x="20392" y="24802"/>
                <a:ext cx="1296" cy="1220"/>
              </a:xfrm>
              <a:prstGeom prst="sun">
                <a:avLst>
                  <a:gd name="adj" fmla="val 25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96" name="Elipse 196"/>
              <p:cNvSpPr>
                <a:spLocks noChangeArrowheads="1"/>
              </p:cNvSpPr>
              <p:nvPr/>
            </p:nvSpPr>
            <p:spPr bwMode="auto">
              <a:xfrm>
                <a:off x="26441" y="19545"/>
                <a:ext cx="1080" cy="1080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7" name="Caixa de Texto 193"/>
              <p:cNvSpPr txBox="1">
                <a:spLocks noChangeArrowheads="1"/>
              </p:cNvSpPr>
              <p:nvPr/>
            </p:nvSpPr>
            <p:spPr bwMode="auto">
              <a:xfrm rot="2425160">
                <a:off x="24478" y="17533"/>
                <a:ext cx="7040" cy="2849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Terra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Caixa de Texto 201"/>
              <p:cNvSpPr txBox="1">
                <a:spLocks noChangeArrowheads="1"/>
              </p:cNvSpPr>
              <p:nvPr/>
            </p:nvSpPr>
            <p:spPr bwMode="auto">
              <a:xfrm rot="-2253892">
                <a:off x="11747" y="18114"/>
                <a:ext cx="13335" cy="58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ÓRBITA DA TERRA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118889" y="2379458"/>
            <a:ext cx="7848872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a) (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)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 A (   ) B - Em qual dos pontos, A ou B, a velocidade da Terra é máxima?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b) (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)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 B (   ) C - Em qual dos pontos, B ou C, a velocidade da Terra é mínima?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c) (   ) OUTRA ESTRELA (   ) NADA - Se o Sol está em F1, então, o que existe em F2?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d) (   ) BURACO NEGRO (  ) NADA - O que existe exatamente no centro geométrico da elipse?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e) (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)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 A (   ) B – A velocidade da Terra é crescente quando se aproxima de A ou B?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tângulo 49"/>
          <p:cNvSpPr/>
          <p:nvPr/>
        </p:nvSpPr>
        <p:spPr>
          <a:xfrm>
            <a:off x="434629" y="240172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52" name="Retângulo 51"/>
          <p:cNvSpPr/>
          <p:nvPr/>
        </p:nvSpPr>
        <p:spPr>
          <a:xfrm>
            <a:off x="1036521" y="278023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53" name="Retângulo 52"/>
          <p:cNvSpPr/>
          <p:nvPr/>
        </p:nvSpPr>
        <p:spPr>
          <a:xfrm>
            <a:off x="2701941" y="317464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54" name="Retângulo 53"/>
          <p:cNvSpPr/>
          <p:nvPr/>
        </p:nvSpPr>
        <p:spPr>
          <a:xfrm>
            <a:off x="2971501" y="394895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0" name="Retângulo 9"/>
          <p:cNvSpPr/>
          <p:nvPr/>
        </p:nvSpPr>
        <p:spPr>
          <a:xfrm>
            <a:off x="434629" y="473368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grpSp>
        <p:nvGrpSpPr>
          <p:cNvPr id="11" name="Tela 92"/>
          <p:cNvGrpSpPr>
            <a:grpSpLocks/>
          </p:cNvGrpSpPr>
          <p:nvPr/>
        </p:nvGrpSpPr>
        <p:grpSpPr bwMode="auto">
          <a:xfrm>
            <a:off x="8111777" y="2564904"/>
            <a:ext cx="3459221" cy="3425486"/>
            <a:chOff x="0" y="0"/>
            <a:chExt cx="21158" cy="20955"/>
          </a:xfrm>
        </p:grpSpPr>
        <p:sp>
          <p:nvSpPr>
            <p:cNvPr id="12" name="AutoShape 3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158" cy="2095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grpSp>
          <p:nvGrpSpPr>
            <p:cNvPr id="13" name="Agrupar 202"/>
            <p:cNvGrpSpPr>
              <a:grpSpLocks/>
            </p:cNvGrpSpPr>
            <p:nvPr/>
          </p:nvGrpSpPr>
          <p:grpSpPr bwMode="auto">
            <a:xfrm>
              <a:off x="419" y="1415"/>
              <a:ext cx="20380" cy="19540"/>
              <a:chOff x="11747" y="15737"/>
              <a:chExt cx="20379" cy="19393"/>
            </a:xfrm>
          </p:grpSpPr>
          <p:sp>
            <p:nvSpPr>
              <p:cNvPr id="14" name="Elipse 93"/>
              <p:cNvSpPr>
                <a:spLocks noChangeArrowheads="1"/>
              </p:cNvSpPr>
              <p:nvPr/>
            </p:nvSpPr>
            <p:spPr bwMode="auto">
              <a:xfrm>
                <a:off x="14554" y="18240"/>
                <a:ext cx="14935" cy="14402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5" name="Elipse 96"/>
              <p:cNvSpPr>
                <a:spLocks noChangeArrowheads="1"/>
              </p:cNvSpPr>
              <p:nvPr/>
            </p:nvSpPr>
            <p:spPr bwMode="auto">
              <a:xfrm>
                <a:off x="22602" y="25105"/>
                <a:ext cx="718" cy="71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6" name="Elipse 98"/>
              <p:cNvSpPr>
                <a:spLocks noChangeArrowheads="1"/>
              </p:cNvSpPr>
              <p:nvPr/>
            </p:nvSpPr>
            <p:spPr bwMode="auto">
              <a:xfrm>
                <a:off x="21764" y="32241"/>
                <a:ext cx="717" cy="71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7" name="Elipse 99"/>
              <p:cNvSpPr>
                <a:spLocks noChangeArrowheads="1"/>
              </p:cNvSpPr>
              <p:nvPr/>
            </p:nvSpPr>
            <p:spPr bwMode="auto">
              <a:xfrm>
                <a:off x="21688" y="17839"/>
                <a:ext cx="717" cy="71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8" name="Elipse 100"/>
              <p:cNvSpPr>
                <a:spLocks noChangeArrowheads="1"/>
              </p:cNvSpPr>
              <p:nvPr/>
            </p:nvSpPr>
            <p:spPr bwMode="auto">
              <a:xfrm>
                <a:off x="29079" y="25104"/>
                <a:ext cx="718" cy="71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9" name="Elipse 101"/>
              <p:cNvSpPr>
                <a:spLocks noChangeArrowheads="1"/>
              </p:cNvSpPr>
              <p:nvPr/>
            </p:nvSpPr>
            <p:spPr bwMode="auto">
              <a:xfrm>
                <a:off x="14220" y="25115"/>
                <a:ext cx="718" cy="71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0" name="Caixa de Texto 193"/>
              <p:cNvSpPr txBox="1">
                <a:spLocks noChangeArrowheads="1"/>
              </p:cNvSpPr>
              <p:nvPr/>
            </p:nvSpPr>
            <p:spPr bwMode="auto">
              <a:xfrm>
                <a:off x="11811" y="23007"/>
                <a:ext cx="3505" cy="2819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Caixa de Texto 193"/>
              <p:cNvSpPr txBox="1">
                <a:spLocks noChangeArrowheads="1"/>
              </p:cNvSpPr>
              <p:nvPr/>
            </p:nvSpPr>
            <p:spPr bwMode="auto">
              <a:xfrm>
                <a:off x="21383" y="32317"/>
                <a:ext cx="3505" cy="2813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Caixa de Texto 193"/>
              <p:cNvSpPr txBox="1">
                <a:spLocks noChangeArrowheads="1"/>
              </p:cNvSpPr>
              <p:nvPr/>
            </p:nvSpPr>
            <p:spPr bwMode="auto">
              <a:xfrm>
                <a:off x="28622" y="22869"/>
                <a:ext cx="3505" cy="2813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Caixa de Texto 193"/>
              <p:cNvSpPr txBox="1">
                <a:spLocks noChangeArrowheads="1"/>
              </p:cNvSpPr>
              <p:nvPr/>
            </p:nvSpPr>
            <p:spPr bwMode="auto">
              <a:xfrm>
                <a:off x="21459" y="15737"/>
                <a:ext cx="3505" cy="2813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D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Caixa de Texto 193"/>
              <p:cNvSpPr txBox="1">
                <a:spLocks noChangeArrowheads="1"/>
              </p:cNvSpPr>
              <p:nvPr/>
            </p:nvSpPr>
            <p:spPr bwMode="auto">
              <a:xfrm>
                <a:off x="18716" y="22344"/>
                <a:ext cx="4372" cy="3915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F</a:t>
                </a:r>
                <a:r>
                  <a:rPr kumimoji="0" lang="pt-BR" sz="1400" b="1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1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" name="Caixa de Texto 193"/>
              <p:cNvSpPr txBox="1">
                <a:spLocks noChangeArrowheads="1"/>
              </p:cNvSpPr>
              <p:nvPr/>
            </p:nvSpPr>
            <p:spPr bwMode="auto">
              <a:xfrm>
                <a:off x="21231" y="22624"/>
                <a:ext cx="4368" cy="3911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F</a:t>
                </a:r>
                <a:r>
                  <a:rPr kumimoji="0" lang="pt-BR" sz="1400" b="1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2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" name="Sol 194"/>
              <p:cNvSpPr>
                <a:spLocks noChangeArrowheads="1"/>
              </p:cNvSpPr>
              <p:nvPr/>
            </p:nvSpPr>
            <p:spPr bwMode="auto">
              <a:xfrm>
                <a:off x="20392" y="24802"/>
                <a:ext cx="1296" cy="1220"/>
              </a:xfrm>
              <a:prstGeom prst="sun">
                <a:avLst>
                  <a:gd name="adj" fmla="val 25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7" name="Elipse 196"/>
              <p:cNvSpPr>
                <a:spLocks noChangeArrowheads="1"/>
              </p:cNvSpPr>
              <p:nvPr/>
            </p:nvSpPr>
            <p:spPr bwMode="auto">
              <a:xfrm>
                <a:off x="26441" y="19545"/>
                <a:ext cx="1080" cy="1080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8" name="Caixa de Texto 193"/>
              <p:cNvSpPr txBox="1">
                <a:spLocks noChangeArrowheads="1"/>
              </p:cNvSpPr>
              <p:nvPr/>
            </p:nvSpPr>
            <p:spPr bwMode="auto">
              <a:xfrm rot="2425160">
                <a:off x="24478" y="17533"/>
                <a:ext cx="7040" cy="2849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Terra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" name="Caixa de Texto 201"/>
              <p:cNvSpPr txBox="1">
                <a:spLocks noChangeArrowheads="1"/>
              </p:cNvSpPr>
              <p:nvPr/>
            </p:nvSpPr>
            <p:spPr bwMode="auto">
              <a:xfrm rot="-2253892">
                <a:off x="11747" y="18114"/>
                <a:ext cx="13335" cy="58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ÓRBITA DA TERRA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31" name="Rectangle 21"/>
          <p:cNvSpPr>
            <a:spLocks noChangeArrowheads="1"/>
          </p:cNvSpPr>
          <p:nvPr/>
        </p:nvSpPr>
        <p:spPr bwMode="auto">
          <a:xfrm>
            <a:off x="118889" y="277476"/>
            <a:ext cx="7776864" cy="1855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Pergunta 9)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 figura mostra a órbita da Terra exageradamente achatada, pois ela é quase circular. F</a:t>
            </a:r>
            <a:r>
              <a:rPr kumimoji="0" lang="pt-BR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 F</a:t>
            </a:r>
            <a:r>
              <a:rPr kumimoji="0" lang="pt-BR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são os focos da elipse e estão exageradamente separados. Suponha que o Sol está em F</a:t>
            </a:r>
            <a:r>
              <a:rPr kumimoji="0" lang="pt-BR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A Terra se move na sequência A, B, C, D. Assinale a alternativa correta em cada item.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2" grpId="0"/>
      <p:bldP spid="53" grpId="0"/>
      <p:bldP spid="54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33317" y="188640"/>
            <a:ext cx="7590428" cy="5978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700" dirty="0" smtClean="0"/>
              <a:t> 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Questão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 10) (1 ponto) (0,2 cada acerto)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As três Leis de Kepler (1571 – 1630) descrevem os movimentos dos planetas, luas, cometas, satélites artificiais etc. e para os planetas dizem o seguinte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 hangingPunct="0">
              <a:lnSpc>
                <a:spcPct val="150000"/>
              </a:lnSpc>
            </a:pP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1ª Lei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: “A órbita de cada planeta é uma elipse, estando o Sol num dos focos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.”</a:t>
            </a:r>
          </a:p>
          <a:p>
            <a:pPr algn="just" hangingPunct="0">
              <a:lnSpc>
                <a:spcPct val="150000"/>
              </a:lnSpc>
            </a:pP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2ª Lei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: “Uma linha reta entre o Sol e o planeta “varre” áreas iguais em iguais intervalos de tempos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.”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Logo, a velocidade do planeta é variável, sendo máxima perto do Sol e mínima longe do Sol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 hangingPunct="0">
              <a:lnSpc>
                <a:spcPct val="150000"/>
              </a:lnSpc>
            </a:pP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3ª Lei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: “O quadrado do Período (P) dividido pelo cubo da distância (D) média do planeta ao Sol é uma constante (k), ou seja, 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P </a:t>
            </a:r>
            <a:r>
              <a:rPr lang="pt-BR" sz="17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sz="1700" baseline="30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/ D </a:t>
            </a:r>
            <a:r>
              <a:rPr lang="pt-BR" sz="1700" b="1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= k.”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/>
              <a:t> </a:t>
            </a:r>
            <a:endParaRPr lang="pt-BR" sz="1700" dirty="0"/>
          </a:p>
        </p:txBody>
      </p:sp>
      <p:grpSp>
        <p:nvGrpSpPr>
          <p:cNvPr id="2" name="Tela 92"/>
          <p:cNvGrpSpPr>
            <a:grpSpLocks/>
          </p:cNvGrpSpPr>
          <p:nvPr/>
        </p:nvGrpSpPr>
        <p:grpSpPr bwMode="auto">
          <a:xfrm>
            <a:off x="8111777" y="2564904"/>
            <a:ext cx="3459221" cy="3425486"/>
            <a:chOff x="0" y="0"/>
            <a:chExt cx="21158" cy="20955"/>
          </a:xfrm>
        </p:grpSpPr>
        <p:sp>
          <p:nvSpPr>
            <p:cNvPr id="78851" name="AutoShape 3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158" cy="2095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grpSp>
          <p:nvGrpSpPr>
            <p:cNvPr id="4" name="Agrupar 202"/>
            <p:cNvGrpSpPr>
              <a:grpSpLocks/>
            </p:cNvGrpSpPr>
            <p:nvPr/>
          </p:nvGrpSpPr>
          <p:grpSpPr bwMode="auto">
            <a:xfrm>
              <a:off x="419" y="1415"/>
              <a:ext cx="20380" cy="19540"/>
              <a:chOff x="11747" y="15737"/>
              <a:chExt cx="20379" cy="19393"/>
            </a:xfrm>
          </p:grpSpPr>
          <p:sp>
            <p:nvSpPr>
              <p:cNvPr id="93" name="Elipse 93"/>
              <p:cNvSpPr>
                <a:spLocks noChangeArrowheads="1"/>
              </p:cNvSpPr>
              <p:nvPr/>
            </p:nvSpPr>
            <p:spPr bwMode="auto">
              <a:xfrm>
                <a:off x="14554" y="18240"/>
                <a:ext cx="14935" cy="14402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6" name="Elipse 96"/>
              <p:cNvSpPr>
                <a:spLocks noChangeArrowheads="1"/>
              </p:cNvSpPr>
              <p:nvPr/>
            </p:nvSpPr>
            <p:spPr bwMode="auto">
              <a:xfrm>
                <a:off x="22602" y="25105"/>
                <a:ext cx="718" cy="71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8" name="Elipse 98"/>
              <p:cNvSpPr>
                <a:spLocks noChangeArrowheads="1"/>
              </p:cNvSpPr>
              <p:nvPr/>
            </p:nvSpPr>
            <p:spPr bwMode="auto">
              <a:xfrm>
                <a:off x="21764" y="32241"/>
                <a:ext cx="717" cy="71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99" name="Elipse 99"/>
              <p:cNvSpPr>
                <a:spLocks noChangeArrowheads="1"/>
              </p:cNvSpPr>
              <p:nvPr/>
            </p:nvSpPr>
            <p:spPr bwMode="auto">
              <a:xfrm>
                <a:off x="21688" y="17839"/>
                <a:ext cx="717" cy="71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0" name="Elipse 100"/>
              <p:cNvSpPr>
                <a:spLocks noChangeArrowheads="1"/>
              </p:cNvSpPr>
              <p:nvPr/>
            </p:nvSpPr>
            <p:spPr bwMode="auto">
              <a:xfrm>
                <a:off x="29079" y="25104"/>
                <a:ext cx="718" cy="71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1" name="Elipse 101"/>
              <p:cNvSpPr>
                <a:spLocks noChangeArrowheads="1"/>
              </p:cNvSpPr>
              <p:nvPr/>
            </p:nvSpPr>
            <p:spPr bwMode="auto">
              <a:xfrm>
                <a:off x="14220" y="25115"/>
                <a:ext cx="718" cy="71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93" name="Caixa de Texto 193"/>
              <p:cNvSpPr txBox="1">
                <a:spLocks noChangeArrowheads="1"/>
              </p:cNvSpPr>
              <p:nvPr/>
            </p:nvSpPr>
            <p:spPr bwMode="auto">
              <a:xfrm>
                <a:off x="11811" y="23007"/>
                <a:ext cx="3505" cy="2819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" name="Caixa de Texto 193"/>
              <p:cNvSpPr txBox="1">
                <a:spLocks noChangeArrowheads="1"/>
              </p:cNvSpPr>
              <p:nvPr/>
            </p:nvSpPr>
            <p:spPr bwMode="auto">
              <a:xfrm>
                <a:off x="21383" y="32317"/>
                <a:ext cx="3505" cy="2813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" name="Caixa de Texto 193"/>
              <p:cNvSpPr txBox="1">
                <a:spLocks noChangeArrowheads="1"/>
              </p:cNvSpPr>
              <p:nvPr/>
            </p:nvSpPr>
            <p:spPr bwMode="auto">
              <a:xfrm>
                <a:off x="28622" y="22869"/>
                <a:ext cx="3505" cy="2813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" name="Caixa de Texto 193"/>
              <p:cNvSpPr txBox="1">
                <a:spLocks noChangeArrowheads="1"/>
              </p:cNvSpPr>
              <p:nvPr/>
            </p:nvSpPr>
            <p:spPr bwMode="auto">
              <a:xfrm>
                <a:off x="21459" y="15737"/>
                <a:ext cx="3505" cy="2813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D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" name="Caixa de Texto 193"/>
              <p:cNvSpPr txBox="1">
                <a:spLocks noChangeArrowheads="1"/>
              </p:cNvSpPr>
              <p:nvPr/>
            </p:nvSpPr>
            <p:spPr bwMode="auto">
              <a:xfrm>
                <a:off x="18716" y="22344"/>
                <a:ext cx="4372" cy="3915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F</a:t>
                </a:r>
                <a:r>
                  <a:rPr kumimoji="0" lang="pt-BR" sz="1400" b="1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1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" name="Caixa de Texto 193"/>
              <p:cNvSpPr txBox="1">
                <a:spLocks noChangeArrowheads="1"/>
              </p:cNvSpPr>
              <p:nvPr/>
            </p:nvSpPr>
            <p:spPr bwMode="auto">
              <a:xfrm>
                <a:off x="21231" y="22624"/>
                <a:ext cx="4368" cy="3911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F</a:t>
                </a:r>
                <a:r>
                  <a:rPr kumimoji="0" lang="pt-BR" sz="1400" b="1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2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Sol 194"/>
              <p:cNvSpPr>
                <a:spLocks noChangeArrowheads="1"/>
              </p:cNvSpPr>
              <p:nvPr/>
            </p:nvSpPr>
            <p:spPr bwMode="auto">
              <a:xfrm>
                <a:off x="20392" y="24802"/>
                <a:ext cx="1296" cy="1220"/>
              </a:xfrm>
              <a:prstGeom prst="sun">
                <a:avLst>
                  <a:gd name="adj" fmla="val 25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96" name="Elipse 196"/>
              <p:cNvSpPr>
                <a:spLocks noChangeArrowheads="1"/>
              </p:cNvSpPr>
              <p:nvPr/>
            </p:nvSpPr>
            <p:spPr bwMode="auto">
              <a:xfrm>
                <a:off x="26441" y="19545"/>
                <a:ext cx="1080" cy="1080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7" name="Caixa de Texto 193"/>
              <p:cNvSpPr txBox="1">
                <a:spLocks noChangeArrowheads="1"/>
              </p:cNvSpPr>
              <p:nvPr/>
            </p:nvSpPr>
            <p:spPr bwMode="auto">
              <a:xfrm rot="2425160">
                <a:off x="24478" y="17533"/>
                <a:ext cx="7040" cy="2849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Terra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Caixa de Texto 201"/>
              <p:cNvSpPr txBox="1">
                <a:spLocks noChangeArrowheads="1"/>
              </p:cNvSpPr>
              <p:nvPr/>
            </p:nvSpPr>
            <p:spPr bwMode="auto">
              <a:xfrm rot="-2253892">
                <a:off x="11747" y="18114"/>
                <a:ext cx="13335" cy="58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ÓRBITA DA TERRA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281377" y="1885026"/>
            <a:ext cx="7560840" cy="4016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a) (   ) B (  ) C - Em qual dos pontos, B ou C, a velocidade da Terra é mínima?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b) (   ) D (  ) A - Em qual dos pontos, D ou A, a velocidade da Terra é máxima?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c) (   ) BURACO NEGRO (   ) NADA - Se o Sol está em F1, então, o que existe em F2?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d) (   ) OUTRA ESTRELA (  ) NADA - O que existe exatamente no centro geométrico da elipse?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e) (  ) A (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)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 B – A velocidade da Terra é decrescente quando se aproxima de A ou B?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tângulo 49"/>
          <p:cNvSpPr/>
          <p:nvPr/>
        </p:nvSpPr>
        <p:spPr>
          <a:xfrm>
            <a:off x="1417739" y="190690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51" name="Retângulo 50"/>
          <p:cNvSpPr/>
          <p:nvPr/>
        </p:nvSpPr>
        <p:spPr>
          <a:xfrm>
            <a:off x="1426975" y="268052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53" name="Retângulo 52"/>
          <p:cNvSpPr/>
          <p:nvPr/>
        </p:nvSpPr>
        <p:spPr>
          <a:xfrm>
            <a:off x="2999209" y="346208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54" name="Retângulo 53"/>
          <p:cNvSpPr/>
          <p:nvPr/>
        </p:nvSpPr>
        <p:spPr>
          <a:xfrm>
            <a:off x="2999209" y="423639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0" name="Retângulo 9"/>
          <p:cNvSpPr/>
          <p:nvPr/>
        </p:nvSpPr>
        <p:spPr>
          <a:xfrm>
            <a:off x="1127827" y="500324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grpSp>
        <p:nvGrpSpPr>
          <p:cNvPr id="2" name="Tela 92"/>
          <p:cNvGrpSpPr>
            <a:grpSpLocks/>
          </p:cNvGrpSpPr>
          <p:nvPr/>
        </p:nvGrpSpPr>
        <p:grpSpPr bwMode="auto">
          <a:xfrm>
            <a:off x="8111777" y="2564904"/>
            <a:ext cx="3459221" cy="3425486"/>
            <a:chOff x="0" y="0"/>
            <a:chExt cx="21158" cy="20955"/>
          </a:xfrm>
        </p:grpSpPr>
        <p:sp>
          <p:nvSpPr>
            <p:cNvPr id="12" name="AutoShape 3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158" cy="2095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grpSp>
          <p:nvGrpSpPr>
            <p:cNvPr id="3" name="Agrupar 202"/>
            <p:cNvGrpSpPr>
              <a:grpSpLocks/>
            </p:cNvGrpSpPr>
            <p:nvPr/>
          </p:nvGrpSpPr>
          <p:grpSpPr bwMode="auto">
            <a:xfrm>
              <a:off x="419" y="1415"/>
              <a:ext cx="20380" cy="19540"/>
              <a:chOff x="11747" y="15737"/>
              <a:chExt cx="20379" cy="19393"/>
            </a:xfrm>
          </p:grpSpPr>
          <p:sp>
            <p:nvSpPr>
              <p:cNvPr id="14" name="Elipse 93"/>
              <p:cNvSpPr>
                <a:spLocks noChangeArrowheads="1"/>
              </p:cNvSpPr>
              <p:nvPr/>
            </p:nvSpPr>
            <p:spPr bwMode="auto">
              <a:xfrm>
                <a:off x="14554" y="18240"/>
                <a:ext cx="14935" cy="14402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5" name="Elipse 96"/>
              <p:cNvSpPr>
                <a:spLocks noChangeArrowheads="1"/>
              </p:cNvSpPr>
              <p:nvPr/>
            </p:nvSpPr>
            <p:spPr bwMode="auto">
              <a:xfrm>
                <a:off x="22602" y="25105"/>
                <a:ext cx="718" cy="718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6" name="Elipse 98"/>
              <p:cNvSpPr>
                <a:spLocks noChangeArrowheads="1"/>
              </p:cNvSpPr>
              <p:nvPr/>
            </p:nvSpPr>
            <p:spPr bwMode="auto">
              <a:xfrm>
                <a:off x="21764" y="32241"/>
                <a:ext cx="717" cy="71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7" name="Elipse 99"/>
              <p:cNvSpPr>
                <a:spLocks noChangeArrowheads="1"/>
              </p:cNvSpPr>
              <p:nvPr/>
            </p:nvSpPr>
            <p:spPr bwMode="auto">
              <a:xfrm>
                <a:off x="21688" y="17839"/>
                <a:ext cx="717" cy="712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8" name="Elipse 100"/>
              <p:cNvSpPr>
                <a:spLocks noChangeArrowheads="1"/>
              </p:cNvSpPr>
              <p:nvPr/>
            </p:nvSpPr>
            <p:spPr bwMode="auto">
              <a:xfrm>
                <a:off x="29079" y="25104"/>
                <a:ext cx="718" cy="71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9" name="Elipse 101"/>
              <p:cNvSpPr>
                <a:spLocks noChangeArrowheads="1"/>
              </p:cNvSpPr>
              <p:nvPr/>
            </p:nvSpPr>
            <p:spPr bwMode="auto">
              <a:xfrm>
                <a:off x="14220" y="25115"/>
                <a:ext cx="718" cy="71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0" name="Caixa de Texto 193"/>
              <p:cNvSpPr txBox="1">
                <a:spLocks noChangeArrowheads="1"/>
              </p:cNvSpPr>
              <p:nvPr/>
            </p:nvSpPr>
            <p:spPr bwMode="auto">
              <a:xfrm>
                <a:off x="11811" y="23007"/>
                <a:ext cx="3505" cy="2819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Caixa de Texto 193"/>
              <p:cNvSpPr txBox="1">
                <a:spLocks noChangeArrowheads="1"/>
              </p:cNvSpPr>
              <p:nvPr/>
            </p:nvSpPr>
            <p:spPr bwMode="auto">
              <a:xfrm>
                <a:off x="21383" y="32317"/>
                <a:ext cx="3505" cy="2813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Caixa de Texto 193"/>
              <p:cNvSpPr txBox="1">
                <a:spLocks noChangeArrowheads="1"/>
              </p:cNvSpPr>
              <p:nvPr/>
            </p:nvSpPr>
            <p:spPr bwMode="auto">
              <a:xfrm>
                <a:off x="28622" y="22869"/>
                <a:ext cx="3505" cy="2813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Caixa de Texto 193"/>
              <p:cNvSpPr txBox="1">
                <a:spLocks noChangeArrowheads="1"/>
              </p:cNvSpPr>
              <p:nvPr/>
            </p:nvSpPr>
            <p:spPr bwMode="auto">
              <a:xfrm>
                <a:off x="21459" y="15737"/>
                <a:ext cx="3505" cy="2813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D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Caixa de Texto 193"/>
              <p:cNvSpPr txBox="1">
                <a:spLocks noChangeArrowheads="1"/>
              </p:cNvSpPr>
              <p:nvPr/>
            </p:nvSpPr>
            <p:spPr bwMode="auto">
              <a:xfrm>
                <a:off x="18716" y="22344"/>
                <a:ext cx="4372" cy="3915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F</a:t>
                </a:r>
                <a:r>
                  <a:rPr kumimoji="0" lang="pt-BR" sz="1400" b="1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1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" name="Caixa de Texto 193"/>
              <p:cNvSpPr txBox="1">
                <a:spLocks noChangeArrowheads="1"/>
              </p:cNvSpPr>
              <p:nvPr/>
            </p:nvSpPr>
            <p:spPr bwMode="auto">
              <a:xfrm>
                <a:off x="21231" y="22624"/>
                <a:ext cx="4368" cy="3911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F</a:t>
                </a:r>
                <a:r>
                  <a:rPr kumimoji="0" lang="pt-BR" sz="1400" b="1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2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" name="Sol 194"/>
              <p:cNvSpPr>
                <a:spLocks noChangeArrowheads="1"/>
              </p:cNvSpPr>
              <p:nvPr/>
            </p:nvSpPr>
            <p:spPr bwMode="auto">
              <a:xfrm>
                <a:off x="20392" y="24802"/>
                <a:ext cx="1296" cy="1220"/>
              </a:xfrm>
              <a:prstGeom prst="sun">
                <a:avLst>
                  <a:gd name="adj" fmla="val 25000"/>
                </a:avLst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7" name="Elipse 196"/>
              <p:cNvSpPr>
                <a:spLocks noChangeArrowheads="1"/>
              </p:cNvSpPr>
              <p:nvPr/>
            </p:nvSpPr>
            <p:spPr bwMode="auto">
              <a:xfrm>
                <a:off x="26441" y="19545"/>
                <a:ext cx="1080" cy="1080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8" name="Caixa de Texto 193"/>
              <p:cNvSpPr txBox="1">
                <a:spLocks noChangeArrowheads="1"/>
              </p:cNvSpPr>
              <p:nvPr/>
            </p:nvSpPr>
            <p:spPr bwMode="auto">
              <a:xfrm rot="2425160">
                <a:off x="24478" y="17533"/>
                <a:ext cx="7040" cy="2849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Terra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" name="Caixa de Texto 201"/>
              <p:cNvSpPr txBox="1">
                <a:spLocks noChangeArrowheads="1"/>
              </p:cNvSpPr>
              <p:nvPr/>
            </p:nvSpPr>
            <p:spPr bwMode="auto">
              <a:xfrm rot="-2253892">
                <a:off x="11747" y="18114"/>
                <a:ext cx="13335" cy="58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ÓRBITA DA TERRA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262905" y="188640"/>
            <a:ext cx="756084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Pergunta 9)</a:t>
            </a:r>
            <a:r>
              <a:rPr kumimoji="0" lang="pt-B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 figura mostra a órbita da Terra exageradamente achatada, pois ela é quase circular. F</a:t>
            </a:r>
            <a:r>
              <a:rPr kumimoji="0" lang="pt-BR" sz="17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pt-B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 F</a:t>
            </a:r>
            <a:r>
              <a:rPr kumimoji="0" lang="pt-BR" sz="17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pt-B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são os focos da elipse e estão exageradamente separados. Suponha que o Sol está em F</a:t>
            </a:r>
            <a:r>
              <a:rPr kumimoji="0" lang="pt-BR" sz="17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pt-B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A Terra se move na sequência A, B, C, D. Assinale a alternativa correta em cada item.</a:t>
            </a:r>
            <a:endParaRPr kumimoji="0" lang="pt-BR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3" grpId="0"/>
      <p:bldP spid="54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6632"/>
            <a:ext cx="7704856" cy="2839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Questão 11) (1 ponto) (0,2 cada acerto)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O tempo (período) para a Terra dar uma volta ao redor do Sol, medido em relação às estrelas, dura 365,2564 dias e é chamado de ano sideral. Mas, de fato, usamos o ano tropical, para manter constante o início das estações do ano. O ano tropical dura aproximadamente 365,25 dias, porém, na folhinha (calendário) só temos 365 dias. Logo, a cada ano “sobra” ¼ (um quarto = 0,25) de dia, então, a cada 4 anos se adiciona um dia e este ano é chamado de bissexto.</a:t>
            </a:r>
          </a:p>
        </p:txBody>
      </p:sp>
      <p:sp>
        <p:nvSpPr>
          <p:cNvPr id="7" name="Retângulo 6"/>
          <p:cNvSpPr/>
          <p:nvPr/>
        </p:nvSpPr>
        <p:spPr>
          <a:xfrm>
            <a:off x="190897" y="3645024"/>
            <a:ext cx="11380090" cy="205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a) (   ) JANEIRO (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)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 FEVEREIRO - Em que mês se adiciona um dia quando o ano é bissexto?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b)  (   ) 29    (   ) 30 - Quantos dias passa a ter esse mês que recebe um dia extra? 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c) (   ) 2023 (   ) 2024 - Quando será o próximo ano bissexto? 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d) (   ) 2015 (   ) 2016 - Quando foi o último ano bissexto? 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e) (   ) SIM   (   ) NÃO – O ano de 2035 será um bissexto?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90897" y="3058451"/>
            <a:ext cx="8926513" cy="442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Pergunta 11) 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Sendo 2020 bissexto, assinale a alternativa correta em cada item.</a:t>
            </a:r>
            <a:endParaRPr lang="pt-BR" sz="1700" dirty="0"/>
          </a:p>
        </p:txBody>
      </p:sp>
      <p:sp>
        <p:nvSpPr>
          <p:cNvPr id="12" name="Retângulo 11"/>
          <p:cNvSpPr/>
          <p:nvPr/>
        </p:nvSpPr>
        <p:spPr>
          <a:xfrm>
            <a:off x="1895033" y="364690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3" name="Retângulo 12"/>
          <p:cNvSpPr/>
          <p:nvPr/>
        </p:nvSpPr>
        <p:spPr>
          <a:xfrm>
            <a:off x="572235" y="403277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8" name="Retângulo 17"/>
          <p:cNvSpPr/>
          <p:nvPr/>
        </p:nvSpPr>
        <p:spPr>
          <a:xfrm>
            <a:off x="1425215" y="442052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9" name="Retângulo 18"/>
          <p:cNvSpPr/>
          <p:nvPr/>
        </p:nvSpPr>
        <p:spPr>
          <a:xfrm>
            <a:off x="1434451" y="480638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20" name="Retângulo 19"/>
          <p:cNvSpPr/>
          <p:nvPr/>
        </p:nvSpPr>
        <p:spPr>
          <a:xfrm>
            <a:off x="1469515" y="521003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88640"/>
            <a:ext cx="7704856" cy="2839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Questão 12) (1 ponto) (0,2 cada acerto)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O tempo (período) para a Terra dar uma volta ao redor do Sol, medido em relação às estrelas, dura 365,2564 dias e é chamado de ano sideral. Mas, de fato, usamos o ano tropical, para manter constante o início das estações do ano. O ano tropical dura aproximadamente 365,25 dias, porém, na folhinha (calendário) só temos 365 dias. Logo, a cada ano “sobra” ¼ (um quarto = 0,25) de dia, então, a cada 4 anos se adiciona um dia e este ano é chamado de bissexto.</a:t>
            </a:r>
          </a:p>
        </p:txBody>
      </p:sp>
      <p:sp>
        <p:nvSpPr>
          <p:cNvPr id="7" name="Retângulo 6"/>
          <p:cNvSpPr/>
          <p:nvPr/>
        </p:nvSpPr>
        <p:spPr>
          <a:xfrm>
            <a:off x="215779" y="3645024"/>
            <a:ext cx="9624190" cy="205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a)  (   ) FEVEREIRO (   ) MARÇO - Em que mês se adiciona um dia quando o ano é bissexto?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b) (   ) 28 (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) 29 - Quantos dias passa a ter esse mês que recebe um dia extra? 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c) (   ) 2024 (   ) 2025  - Quando será o próximo ano bissexto?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d) (   ) 365 (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)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 366 – Quantos dia tem o ano bissexto?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e) (   ) SIM (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)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 NÃO – O ano de 2037 será um bissexto?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597943" y="363578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3" name="Retângulo 12"/>
          <p:cNvSpPr/>
          <p:nvPr/>
        </p:nvSpPr>
        <p:spPr>
          <a:xfrm>
            <a:off x="1227543" y="40302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8" name="Retângulo 17"/>
          <p:cNvSpPr/>
          <p:nvPr/>
        </p:nvSpPr>
        <p:spPr>
          <a:xfrm>
            <a:off x="525935" y="441606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9" name="Retângulo 18"/>
          <p:cNvSpPr/>
          <p:nvPr/>
        </p:nvSpPr>
        <p:spPr>
          <a:xfrm>
            <a:off x="1352261" y="481374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20" name="Retângulo 19"/>
          <p:cNvSpPr/>
          <p:nvPr/>
        </p:nvSpPr>
        <p:spPr>
          <a:xfrm>
            <a:off x="1370733" y="520815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4" name="Retângulo 13"/>
          <p:cNvSpPr/>
          <p:nvPr/>
        </p:nvSpPr>
        <p:spPr>
          <a:xfrm>
            <a:off x="190897" y="3140968"/>
            <a:ext cx="8663608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00" b="1" dirty="0" smtClean="0">
                <a:latin typeface="Arial" pitchFamily="34" charset="0"/>
                <a:cs typeface="Arial" pitchFamily="34" charset="0"/>
              </a:rPr>
              <a:t>Pergunta 12) 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Sendo 2020 bissexto, assinale a alternativa correta em cada item</a:t>
            </a:r>
            <a:endParaRPr lang="pt-BR" sz="17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116632"/>
            <a:ext cx="7848872" cy="2839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Questão 13) (1 ponto) (0,2 cada acerto)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 figura, abaixo, retirada do software gratuito </a:t>
            </a:r>
            <a:r>
              <a:rPr lang="pt-BR" sz="1700" dirty="0" err="1" smtClean="0">
                <a:latin typeface="Arial" pitchFamily="34" charset="0"/>
                <a:cs typeface="Arial" pitchFamily="34" charset="0"/>
              </a:rPr>
              <a:t>stellarium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(www.stellarium.org), mostra uma região do céu, num dia de março, onde ocorreu um interessante “alinhamento” de 4 planetas, Sol e Lua. Todos os planetas, além do Sol e da Lua se movem numa “rodovia estelar” (ou perto dela) chamada de Eclíptica da Data, mostrada na figura.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Dado: O tamanho das “bolinhas” na figura abaixo é proporcional ao brilho aparente dos astros.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3986" name="Picture 18" descr="C:\Users\Casa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1137" y="2576782"/>
            <a:ext cx="7992888" cy="41151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88640"/>
            <a:ext cx="777686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Pergunta 13)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O Sol,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Lua, Mercúrio, Marte, Júpiter e Saturno estão identificados com números de 0 a 5, não nesta ordem. Assinale em cada item o número que identifica corretamente o astro. Veja o exemplo: 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Qual dos astros é o Sol? Dica: O Sol está na constelação de Peixes. </a:t>
            </a:r>
          </a:p>
        </p:txBody>
      </p:sp>
      <p:sp>
        <p:nvSpPr>
          <p:cNvPr id="5" name="Retângulo 4"/>
          <p:cNvSpPr/>
          <p:nvPr/>
        </p:nvSpPr>
        <p:spPr>
          <a:xfrm>
            <a:off x="190897" y="2358116"/>
            <a:ext cx="1159328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a)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Qual dos astros é a Lua? Dica: A Lua está cruzando a borda das constelações de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Ofiúco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e Sagitário.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190897" y="2780928"/>
            <a:ext cx="3091359" cy="456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Resposta. A Lua é o astro 1.</a:t>
            </a:r>
            <a:endParaRPr kumimoji="0" lang="pt-BR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90897" y="3212976"/>
            <a:ext cx="11089232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b) 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Qual dos astros é Saturno? Dica: Saturno está cruzando a borda da constelação de Capricórnio.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198253" y="3600724"/>
            <a:ext cx="3313728" cy="456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Resposta: Saturno é o astro 2.</a:t>
            </a:r>
            <a:endParaRPr kumimoji="0" lang="pt-BR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90897" y="4005064"/>
            <a:ext cx="10729192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c) 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Qual dos astros é Mercúrio? Dica: Mercúrio é o astro mais brilhante em Aquário. 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200133" y="4349853"/>
            <a:ext cx="3339376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Resposta: Mercúrio é o astro 3</a:t>
            </a:r>
            <a:endParaRPr lang="pt-BR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07489" y="4778680"/>
            <a:ext cx="1044116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d) 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Qual dos astros é Júpiter? Dica: Júpiter está em Sagitário, perto de Marte e brilha mais que Marte. 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225961" y="5157192"/>
            <a:ext cx="3198311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Resposta: Júpiter é o astro 4.</a:t>
            </a:r>
            <a:endParaRPr lang="pt-BR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35197" y="5492745"/>
            <a:ext cx="8496944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e) 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Qual dos astros é Marte? Dica: Marte está em Sagitário, perto de Júpiter.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343025" y="5877272"/>
            <a:ext cx="3092513" cy="4630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Resposta: Marte é o astro 5</a:t>
            </a:r>
            <a:r>
              <a:rPr lang="pt-BR" b="1" dirty="0" smtClean="0"/>
              <a:t>.</a:t>
            </a:r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190897" y="1700808"/>
            <a:ext cx="3082895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Resposta. O Sol é o astro 0.</a:t>
            </a:r>
            <a:endParaRPr lang="pt-BR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1" grpId="0"/>
      <p:bldP spid="81922" grpId="0"/>
      <p:bldP spid="10" grpId="0"/>
      <p:bldP spid="12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116632"/>
            <a:ext cx="7848872" cy="2839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Questão 14) (1 ponto) (0,2 cada acerto)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 figura, abaixo, retirada do software gratuito </a:t>
            </a:r>
            <a:r>
              <a:rPr lang="pt-BR" sz="1700" dirty="0" err="1" smtClean="0">
                <a:latin typeface="Arial" pitchFamily="34" charset="0"/>
                <a:cs typeface="Arial" pitchFamily="34" charset="0"/>
              </a:rPr>
              <a:t>stellarium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(www.stellarium.org), mostra uma região do céu, num dia de março, onde ocorreu um interessante “alinhamento” de 4 planetas, Sol e Lua. Todos os planetas, além do Sol e da Lua se movem numa “rodovia estelar” (ou perto dela) chamada de Eclíptica da Data, mostrada na figura.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Dado: O tamanho das “bolinhas” na figura abaixo é proporcional ao brilho aparente dos astros.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9090" name="Picture 2" descr="C:\Users\Casa\Desktop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1137" y="2636911"/>
            <a:ext cx="7920880" cy="40717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188640"/>
            <a:ext cx="784887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Pergunta 14)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O Sol,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Lua, Mercúrio, Marte, Júpiter e Saturno estão identificados com números de 0 a 5, não nesta ordem. Assinale em cada item o número que identifica corretamente o astro. Veja o exemplo: 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Qual dos astros é o Sol? Dica: O Sol está na constelação de Peixes. </a:t>
            </a:r>
          </a:p>
        </p:txBody>
      </p:sp>
      <p:sp>
        <p:nvSpPr>
          <p:cNvPr id="5" name="Retângulo 4"/>
          <p:cNvSpPr/>
          <p:nvPr/>
        </p:nvSpPr>
        <p:spPr>
          <a:xfrm>
            <a:off x="190897" y="2348880"/>
            <a:ext cx="1144927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a)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Qual dos astros é a Lua? Dica: A Lua está cruzando a borda das constelações de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Ofiúco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e Sagitário.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190897" y="2718156"/>
            <a:ext cx="3091359" cy="457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i="1" dirty="0" smtClean="0">
                <a:solidFill>
                  <a:srgbClr val="FF0000"/>
                </a:solidFill>
                <a:latin typeface="Arial"/>
                <a:ea typeface="Times New Roman"/>
              </a:rPr>
              <a:t>Resposta. A Lua é o astro 2.</a:t>
            </a:r>
            <a:endParaRPr lang="pt-BR" i="1" dirty="0">
              <a:latin typeface="Times New Roman"/>
              <a:ea typeface="Times New Roman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90897" y="3157560"/>
            <a:ext cx="11089232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b) 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Qual dos astros é Saturno? Dica: Saturno está cruzando a borda da constelação de Capricórnio.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216725" y="3547368"/>
            <a:ext cx="331372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Resposta: Saturno é o astro 3.</a:t>
            </a:r>
            <a:endParaRPr kumimoji="0" lang="pt-BR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90897" y="3933056"/>
            <a:ext cx="10729192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c) 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Qual dos astros é Mercúrio? Dica: Mercúrio é o astro mais brilhante em Aquário. 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216725" y="4277845"/>
            <a:ext cx="340349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Resposta: Mercúrio é o astro 4.</a:t>
            </a:r>
            <a:endParaRPr lang="pt-BR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07489" y="4732500"/>
            <a:ext cx="1044116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d) 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Qual dos astros é Júpiter? Dica: Júpiter está em Sagitário, perto de Marte e brilha mais que Marte. 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244433" y="5147956"/>
            <a:ext cx="319831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Resposta: Júpiter é o astro 5.</a:t>
            </a:r>
            <a:endParaRPr lang="pt-BR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27841" y="5492745"/>
            <a:ext cx="8496944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e) 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Qual dos astros é Marte? Dica: Marte está em Sagitário, perto de Júpiter.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343025" y="5877272"/>
            <a:ext cx="309251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Resposta: Marte é o astro 6</a:t>
            </a:r>
            <a:r>
              <a:rPr lang="pt-BR" b="1" dirty="0" smtClean="0"/>
              <a:t>.</a:t>
            </a:r>
            <a:endParaRPr lang="pt-BR" dirty="0"/>
          </a:p>
        </p:txBody>
      </p:sp>
      <p:sp>
        <p:nvSpPr>
          <p:cNvPr id="16" name="Retângulo 15"/>
          <p:cNvSpPr/>
          <p:nvPr/>
        </p:nvSpPr>
        <p:spPr>
          <a:xfrm>
            <a:off x="137361" y="1700808"/>
            <a:ext cx="308289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Resposta. O Sol é o astro 0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1" grpId="0"/>
      <p:bldP spid="81922" grpId="0"/>
      <p:bldP spid="10" grpId="0"/>
      <p:bldP spid="12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8080"/>
            <a:ext cx="777686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Questão 15) (1 ponto) (0,2 cada acerto)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No dia 24 de abril o Telescópio Espacial Hubble completou mais um ano em órbita da Terra.  O Hubble foi projetado nos anos 1970, mas o seu lançamento ocorreu somente em 1990.  As primeiras imagens por ele enviadas mostraram que havia um problema no seu espelho primário.  Em dezembro de 1993, a agência espacial americana (NASA) decidiu enviar uma tripulação a bordo </a:t>
            </a:r>
            <a:r>
              <a:rPr lang="pt-PT" sz="1700" dirty="0">
                <a:latin typeface="Arial" pitchFamily="34" charset="0"/>
                <a:cs typeface="Arial" pitchFamily="34" charset="0"/>
              </a:rPr>
              <a:t>do ônibus espacial para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90897" y="2420888"/>
            <a:ext cx="11449272" cy="205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consertá-lo </a:t>
            </a:r>
            <a:r>
              <a:rPr lang="pt-PT" sz="1700" dirty="0">
                <a:latin typeface="Arial" pitchFamily="34" charset="0"/>
                <a:cs typeface="Arial" pitchFamily="34" charset="0"/>
              </a:rPr>
              <a:t>em pleno espaço.  O ônibus espacial, então, capturou o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Hubble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com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seu </a:t>
            </a:r>
            <a:r>
              <a:rPr lang="pt-PT" sz="1700" dirty="0">
                <a:latin typeface="Arial" pitchFamily="34" charset="0"/>
                <a:cs typeface="Arial" pitchFamily="34" charset="0"/>
              </a:rPr>
              <a:t>braço mecânico e durante 5 dias,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4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astronautas se revezaram em duplas realizando missões extraveiculares, enquanto orbitavam a Terra a 600 km de altitude e a 27.000 km/h.  Durante cada uma dessas missões os astronautas ficaram horas no espaço substituindo peças e componentes do Hubble. A missão foi um sucesso, fazendo com que o Hubble nos oferecesse algumas das mais belas imagens do Universo, incluindo do nascimento e da morte de estrelas.</a:t>
            </a:r>
            <a:endParaRPr lang="pt-BR" sz="1700" dirty="0"/>
          </a:p>
        </p:txBody>
      </p:sp>
      <p:pic>
        <p:nvPicPr>
          <p:cNvPr id="9" name="Image1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7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3503265" y="4437112"/>
            <a:ext cx="4680520" cy="236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3356992"/>
            <a:ext cx="11521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Pergunta 15)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Baseado nas informações dadas marque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(verdadeiro) ou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(falso) na frente de cada uma das sentenças abaixo.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161" name="Rectangle 1"/>
          <p:cNvSpPr>
            <a:spLocks noChangeArrowheads="1"/>
          </p:cNvSpPr>
          <p:nvPr/>
        </p:nvSpPr>
        <p:spPr bwMode="auto">
          <a:xfrm>
            <a:off x="1343025" y="4221088"/>
            <a:ext cx="10225136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Noto Sans CJK SC"/>
                <a:cs typeface="Arial" pitchFamily="34" charset="0"/>
              </a:rPr>
              <a:t>a) (  ) A missão de conserto do Hubble ocorreu menos de um ano após o seu lançamento.</a:t>
            </a:r>
            <a:endParaRPr kumimoji="0" lang="pt-BR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Noto Sans CJK SC"/>
                <a:cs typeface="Arial" pitchFamily="34" charset="0"/>
              </a:rPr>
              <a:t>b) (  ) Thornton e Akers foi a dupla que mais tempo trabalhou no conserto do Hubble.</a:t>
            </a:r>
            <a:endParaRPr kumimoji="0" lang="pt-BR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Noto Sans CJK SC"/>
                <a:cs typeface="Arial" pitchFamily="34" charset="0"/>
              </a:rPr>
              <a:t>c) (</a:t>
            </a:r>
            <a:r>
              <a:rPr lang="pt-BR" altLang="zh-CN" b="1" dirty="0" smtClean="0">
                <a:solidFill>
                  <a:srgbClr val="FF0000"/>
                </a:solidFill>
                <a:latin typeface="Arial" pitchFamily="34" charset="0"/>
                <a:ea typeface="Noto Sans CJK SC"/>
                <a:cs typeface="Arial" pitchFamily="34" charset="0"/>
              </a:rPr>
              <a:t>  </a:t>
            </a:r>
            <a:r>
              <a:rPr kumimoji="0" lang="pt-BR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Noto Sans CJK SC"/>
                <a:cs typeface="Arial" pitchFamily="34" charset="0"/>
              </a:rPr>
              <a:t>) No total os 4 astronautas ficaram mais de 35 horas consertando o Hubble.</a:t>
            </a:r>
            <a:endParaRPr kumimoji="0" lang="pt-BR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Noto Sans CJK SC"/>
                <a:cs typeface="Arial" pitchFamily="34" charset="0"/>
              </a:rPr>
              <a:t>d) (</a:t>
            </a:r>
            <a:r>
              <a:rPr lang="pt-BR" altLang="zh-CN" b="1" dirty="0" smtClean="0">
                <a:solidFill>
                  <a:srgbClr val="FF0000"/>
                </a:solidFill>
                <a:latin typeface="Arial" pitchFamily="34" charset="0"/>
                <a:ea typeface="Noto Sans CJK SC"/>
                <a:cs typeface="Arial" pitchFamily="34" charset="0"/>
              </a:rPr>
              <a:t>  </a:t>
            </a:r>
            <a:r>
              <a:rPr kumimoji="0" lang="pt-BR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Noto Sans CJK SC"/>
                <a:cs typeface="Arial" pitchFamily="34" charset="0"/>
              </a:rPr>
              <a:t>) Enquanto consertavam o Hubble, os astronautas giravam em torno da Terra a 27.000 km/h.</a:t>
            </a:r>
            <a:endParaRPr kumimoji="0" lang="pt-BR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Noto Sans CJK SC"/>
                <a:cs typeface="Arial" pitchFamily="34" charset="0"/>
              </a:rPr>
              <a:t>e) (</a:t>
            </a:r>
            <a:r>
              <a:rPr lang="pt-BR" altLang="zh-CN" b="1" dirty="0" smtClean="0">
                <a:solidFill>
                  <a:srgbClr val="FF0000"/>
                </a:solidFill>
                <a:latin typeface="Arial" pitchFamily="34" charset="0"/>
                <a:ea typeface="Noto Sans CJK SC"/>
                <a:cs typeface="Arial" pitchFamily="34" charset="0"/>
              </a:rPr>
              <a:t>  </a:t>
            </a:r>
            <a:r>
              <a:rPr kumimoji="0" lang="pt-BR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Noto Sans CJK SC"/>
                <a:cs typeface="Arial" pitchFamily="34" charset="0"/>
              </a:rPr>
              <a:t>) O Hubble está em órbita a 27.000 km de altitude.</a:t>
            </a:r>
            <a:endParaRPr kumimoji="0" lang="pt-BR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678521" y="4325034"/>
            <a:ext cx="4122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 </a:t>
            </a:r>
            <a:endParaRPr lang="pt-BR" sz="2000" dirty="0"/>
          </a:p>
        </p:txBody>
      </p:sp>
      <p:sp>
        <p:nvSpPr>
          <p:cNvPr id="15" name="Retângulo 14"/>
          <p:cNvSpPr/>
          <p:nvPr/>
        </p:nvSpPr>
        <p:spPr>
          <a:xfrm>
            <a:off x="1684401" y="4738610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000" dirty="0"/>
          </a:p>
        </p:txBody>
      </p:sp>
      <p:sp>
        <p:nvSpPr>
          <p:cNvPr id="16" name="Retângulo 15"/>
          <p:cNvSpPr/>
          <p:nvPr/>
        </p:nvSpPr>
        <p:spPr>
          <a:xfrm>
            <a:off x="1662617" y="5118339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sp>
        <p:nvSpPr>
          <p:cNvPr id="17" name="Retângulo 16"/>
          <p:cNvSpPr/>
          <p:nvPr/>
        </p:nvSpPr>
        <p:spPr>
          <a:xfrm>
            <a:off x="1675357" y="5517232"/>
            <a:ext cx="404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sp>
        <p:nvSpPr>
          <p:cNvPr id="21" name="Retângulo 20"/>
          <p:cNvSpPr/>
          <p:nvPr/>
        </p:nvSpPr>
        <p:spPr>
          <a:xfrm>
            <a:off x="1684593" y="5986224"/>
            <a:ext cx="4042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000" dirty="0"/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303366"/>
              </p:ext>
            </p:extLst>
          </p:nvPr>
        </p:nvGraphicFramePr>
        <p:xfrm>
          <a:off x="838969" y="188640"/>
          <a:ext cx="6264696" cy="3044909"/>
        </p:xfrm>
        <a:graphic>
          <a:graphicData uri="http://schemas.openxmlformats.org/drawingml/2006/table">
            <a:tbl>
              <a:tblPr/>
              <a:tblGrid>
                <a:gridCol w="679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1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3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600" b="1" kern="100" dirty="0">
                          <a:latin typeface="Arial"/>
                          <a:ea typeface="Noto Sans CJK SC"/>
                          <a:cs typeface="Lohit Devanagari"/>
                        </a:rPr>
                        <a:t>Dia</a:t>
                      </a:r>
                      <a:endParaRPr lang="pt-BR" sz="1600" kern="100" dirty="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600" b="1" kern="100" dirty="0">
                          <a:latin typeface="Arial"/>
                          <a:ea typeface="Noto Sans CJK SC"/>
                          <a:cs typeface="Lohit Devanagari"/>
                        </a:rPr>
                        <a:t>Dupla de astronautas</a:t>
                      </a:r>
                      <a:endParaRPr lang="pt-BR" sz="1600" kern="100" dirty="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600" b="1" kern="100" dirty="0">
                          <a:latin typeface="Arial"/>
                          <a:ea typeface="Noto Sans CJK SC"/>
                          <a:cs typeface="Lohit Devanagari"/>
                        </a:rPr>
                        <a:t>Tempo fora do ônibus espacial</a:t>
                      </a:r>
                      <a:endParaRPr lang="pt-BR" sz="1600" kern="100" dirty="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b="1" kern="100">
                          <a:latin typeface="Arial"/>
                          <a:ea typeface="Noto Sans CJK SC"/>
                          <a:cs typeface="Lohit Devanagari"/>
                        </a:rPr>
                        <a:t>1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>
                          <a:latin typeface="Arial"/>
                          <a:ea typeface="Noto Sans CJK SC"/>
                          <a:cs typeface="Lohit Devanagari"/>
                        </a:rPr>
                        <a:t>Musgrave e Hoffman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 dirty="0">
                          <a:latin typeface="Arial"/>
                          <a:ea typeface="Noto Sans CJK SC"/>
                          <a:cs typeface="Lohit Devanagari"/>
                        </a:rPr>
                        <a:t>7 horas e 54 minutos</a:t>
                      </a:r>
                      <a:endParaRPr lang="pt-BR" sz="1600" kern="100" dirty="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b="1" kern="100">
                          <a:latin typeface="Arial"/>
                          <a:ea typeface="Noto Sans CJK SC"/>
                          <a:cs typeface="Lohit Devanagari"/>
                        </a:rPr>
                        <a:t>2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>
                          <a:latin typeface="Arial"/>
                          <a:ea typeface="Noto Sans CJK SC"/>
                          <a:cs typeface="Lohit Devanagari"/>
                        </a:rPr>
                        <a:t>Thornton e Akers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>
                          <a:latin typeface="Arial"/>
                          <a:ea typeface="Noto Sans CJK SC"/>
                          <a:cs typeface="Lohit Devanagari"/>
                        </a:rPr>
                        <a:t>6 horas e 36 minutos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b="1" kern="100">
                          <a:latin typeface="Arial"/>
                          <a:ea typeface="Noto Sans CJK SC"/>
                          <a:cs typeface="Lohit Devanagari"/>
                        </a:rPr>
                        <a:t>3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>
                          <a:latin typeface="Arial"/>
                          <a:ea typeface="Noto Sans CJK SC"/>
                          <a:cs typeface="Lohit Devanagari"/>
                        </a:rPr>
                        <a:t>Musgrave e Hoffman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>
                          <a:latin typeface="Arial"/>
                          <a:ea typeface="Noto Sans CJK SC"/>
                          <a:cs typeface="Lohit Devanagari"/>
                        </a:rPr>
                        <a:t>6 horas e 47 minutos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b="1" kern="100">
                          <a:latin typeface="Arial"/>
                          <a:ea typeface="Noto Sans CJK SC"/>
                          <a:cs typeface="Lohit Devanagari"/>
                        </a:rPr>
                        <a:t>4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>
                          <a:latin typeface="Arial"/>
                          <a:ea typeface="Noto Sans CJK SC"/>
                          <a:cs typeface="Lohit Devanagari"/>
                        </a:rPr>
                        <a:t>Thornton e Akers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 dirty="0">
                          <a:latin typeface="Arial"/>
                          <a:ea typeface="Noto Sans CJK SC"/>
                          <a:cs typeface="Lohit Devanagari"/>
                        </a:rPr>
                        <a:t>6 horas e 50 minutos</a:t>
                      </a:r>
                      <a:endParaRPr lang="pt-BR" sz="1600" kern="100" dirty="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b="1" kern="100">
                          <a:latin typeface="Arial"/>
                          <a:ea typeface="Noto Sans CJK SC"/>
                          <a:cs typeface="Lohit Devanagari"/>
                        </a:rPr>
                        <a:t>5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>
                          <a:latin typeface="Arial"/>
                          <a:ea typeface="Noto Sans CJK SC"/>
                          <a:cs typeface="Lohit Devanagari"/>
                        </a:rPr>
                        <a:t>Musgrave e Hoffman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 dirty="0">
                          <a:latin typeface="Arial"/>
                          <a:ea typeface="Noto Sans CJK SC"/>
                          <a:cs typeface="Lohit Devanagari"/>
                        </a:rPr>
                        <a:t>7 horas e 21 minutos</a:t>
                      </a:r>
                      <a:endParaRPr lang="pt-BR" sz="1600" kern="100" dirty="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28134"/>
            <a:ext cx="777686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Questão 16) (1 ponto) (0,2 cada acerto)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No dia 24 de abril o Telescópio Espacial Hubble completou mais um ano em órbita da Terra.  O Hubble foi projetado nos anos 1970, mas o seu lançamento ocorreu somente em 1990.  As primeiras imagens por ele enviadas mostraram que havia um problema no seu espelho primário.  Em dezembro de 1993, a agência espacial americana (NASA) decidiu enviar uma tripulação a bordo do ônibus espacial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para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8889" y="2348880"/>
            <a:ext cx="11665296" cy="205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700" dirty="0">
                <a:latin typeface="Arial" pitchFamily="34" charset="0"/>
                <a:cs typeface="Arial" pitchFamily="34" charset="0"/>
              </a:rPr>
              <a:t>consertá-lo em pleno espaço.  O ônibus espacial, então, capturou o Hubble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com seu </a:t>
            </a:r>
            <a:r>
              <a:rPr lang="pt-PT" sz="1700" dirty="0">
                <a:latin typeface="Arial" pitchFamily="34" charset="0"/>
                <a:cs typeface="Arial" pitchFamily="34" charset="0"/>
              </a:rPr>
              <a:t>braço mecânico e durante 5 dias,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4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astronautas se revezaram em duplas realizando missões extraveiculares, enquanto orbitavam a Terra a 600 km de altitude e a 27.000 km/h.  Durante cada uma dessas missões os astronautas ficaram horas no espaço substituindo peças e componentes do Hubble. A missão foi um sucesso, fazendo com que o Hubble nos oferecesse algumas das mais belas imagens do Universo, incluindo do nascimento e da morte de estrelas.</a:t>
            </a:r>
            <a:endParaRPr lang="pt-BR" sz="1700" dirty="0"/>
          </a:p>
        </p:txBody>
      </p:sp>
      <p:pic>
        <p:nvPicPr>
          <p:cNvPr id="8" name="Image1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7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3359249" y="4368146"/>
            <a:ext cx="4824536" cy="243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3487941"/>
            <a:ext cx="1152128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Pergunta 16)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Baseado nas informações dadas marque 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(verdadeiro) ou 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(falso) na frente de cada uma das sentenças abaixo.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161" name="Rectangle 1"/>
          <p:cNvSpPr>
            <a:spLocks noChangeArrowheads="1"/>
          </p:cNvSpPr>
          <p:nvPr/>
        </p:nvSpPr>
        <p:spPr bwMode="auto">
          <a:xfrm>
            <a:off x="1487041" y="4437112"/>
            <a:ext cx="9649072" cy="2054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lphaLcParenR"/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) A missão de conserto do Hubble ocorreu menos de cinco anos após o seu lançamento.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lphaLcParenR"/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) </a:t>
            </a:r>
            <a:r>
              <a:rPr lang="pt-BR" sz="1700" dirty="0" err="1" smtClean="0">
                <a:latin typeface="Arial" pitchFamily="34" charset="0"/>
                <a:cs typeface="Arial" pitchFamily="34" charset="0"/>
              </a:rPr>
              <a:t>Musgrave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e Hoffman foi a dupla que mais tempo trabalhou no conserto do Hubble.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lphaLcParenR"/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) No total os 4 astronautas ficaram mais de 37 horas consertando o Hubble.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lphaLcParenR"/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) Enquanto consertavam o Hubble, os astronautas giravam em torno da Terra a 600 km/h.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lphaLcParenR"/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) O Hubble está em órbita a 600 km de altitude.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882283" y="4488739"/>
            <a:ext cx="4411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 </a:t>
            </a:r>
            <a:endParaRPr lang="pt-BR" sz="2400" dirty="0"/>
          </a:p>
        </p:txBody>
      </p:sp>
      <p:sp>
        <p:nvSpPr>
          <p:cNvPr id="15" name="Retângulo 14"/>
          <p:cNvSpPr/>
          <p:nvPr/>
        </p:nvSpPr>
        <p:spPr>
          <a:xfrm>
            <a:off x="1881891" y="4876487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sp>
        <p:nvSpPr>
          <p:cNvPr id="16" name="Retângulo 15"/>
          <p:cNvSpPr/>
          <p:nvPr/>
        </p:nvSpPr>
        <p:spPr>
          <a:xfrm>
            <a:off x="1893069" y="5319680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000" dirty="0"/>
          </a:p>
        </p:txBody>
      </p:sp>
      <p:sp>
        <p:nvSpPr>
          <p:cNvPr id="17" name="Retângulo 16"/>
          <p:cNvSpPr/>
          <p:nvPr/>
        </p:nvSpPr>
        <p:spPr>
          <a:xfrm>
            <a:off x="1891381" y="5702422"/>
            <a:ext cx="4042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000" dirty="0"/>
          </a:p>
        </p:txBody>
      </p:sp>
      <p:sp>
        <p:nvSpPr>
          <p:cNvPr id="21" name="Retângulo 20"/>
          <p:cNvSpPr/>
          <p:nvPr/>
        </p:nvSpPr>
        <p:spPr>
          <a:xfrm>
            <a:off x="1882145" y="6039760"/>
            <a:ext cx="404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155387"/>
              </p:ext>
            </p:extLst>
          </p:nvPr>
        </p:nvGraphicFramePr>
        <p:xfrm>
          <a:off x="982985" y="312083"/>
          <a:ext cx="6264696" cy="3044909"/>
        </p:xfrm>
        <a:graphic>
          <a:graphicData uri="http://schemas.openxmlformats.org/drawingml/2006/table">
            <a:tbl>
              <a:tblPr/>
              <a:tblGrid>
                <a:gridCol w="679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1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3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600" b="1" kern="100" dirty="0">
                          <a:latin typeface="Arial"/>
                          <a:ea typeface="Noto Sans CJK SC"/>
                          <a:cs typeface="Lohit Devanagari"/>
                        </a:rPr>
                        <a:t>Dia</a:t>
                      </a:r>
                      <a:endParaRPr lang="pt-BR" sz="1600" kern="100" dirty="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600" b="1" kern="100" dirty="0">
                          <a:latin typeface="Arial"/>
                          <a:ea typeface="Noto Sans CJK SC"/>
                          <a:cs typeface="Lohit Devanagari"/>
                        </a:rPr>
                        <a:t>Dupla de astronautas</a:t>
                      </a:r>
                      <a:endParaRPr lang="pt-BR" sz="1600" kern="100" dirty="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600" b="1" kern="100">
                          <a:latin typeface="Arial"/>
                          <a:ea typeface="Noto Sans CJK SC"/>
                          <a:cs typeface="Lohit Devanagari"/>
                        </a:rPr>
                        <a:t>Tempo fora do ônibus espacial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b="1" kern="100">
                          <a:latin typeface="Arial"/>
                          <a:ea typeface="Noto Sans CJK SC"/>
                          <a:cs typeface="Lohit Devanagari"/>
                        </a:rPr>
                        <a:t>1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>
                          <a:latin typeface="Arial"/>
                          <a:ea typeface="Noto Sans CJK SC"/>
                          <a:cs typeface="Lohit Devanagari"/>
                        </a:rPr>
                        <a:t>Musgrave e Hoffman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 dirty="0">
                          <a:latin typeface="Arial"/>
                          <a:ea typeface="Noto Sans CJK SC"/>
                          <a:cs typeface="Lohit Devanagari"/>
                        </a:rPr>
                        <a:t>7 horas e 54 minutos</a:t>
                      </a:r>
                      <a:endParaRPr lang="pt-BR" sz="1600" kern="100" dirty="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b="1" kern="100">
                          <a:latin typeface="Arial"/>
                          <a:ea typeface="Noto Sans CJK SC"/>
                          <a:cs typeface="Lohit Devanagari"/>
                        </a:rPr>
                        <a:t>2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>
                          <a:latin typeface="Arial"/>
                          <a:ea typeface="Noto Sans CJK SC"/>
                          <a:cs typeface="Lohit Devanagari"/>
                        </a:rPr>
                        <a:t>Thornton e Akers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>
                          <a:latin typeface="Arial"/>
                          <a:ea typeface="Noto Sans CJK SC"/>
                          <a:cs typeface="Lohit Devanagari"/>
                        </a:rPr>
                        <a:t>6 horas e 36 minutos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b="1" kern="100">
                          <a:latin typeface="Arial"/>
                          <a:ea typeface="Noto Sans CJK SC"/>
                          <a:cs typeface="Lohit Devanagari"/>
                        </a:rPr>
                        <a:t>3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>
                          <a:latin typeface="Arial"/>
                          <a:ea typeface="Noto Sans CJK SC"/>
                          <a:cs typeface="Lohit Devanagari"/>
                        </a:rPr>
                        <a:t>Musgrave e Hoffman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>
                          <a:latin typeface="Arial"/>
                          <a:ea typeface="Noto Sans CJK SC"/>
                          <a:cs typeface="Lohit Devanagari"/>
                        </a:rPr>
                        <a:t>6 horas e 47 minutos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b="1" kern="100">
                          <a:latin typeface="Arial"/>
                          <a:ea typeface="Noto Sans CJK SC"/>
                          <a:cs typeface="Lohit Devanagari"/>
                        </a:rPr>
                        <a:t>4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>
                          <a:latin typeface="Arial"/>
                          <a:ea typeface="Noto Sans CJK SC"/>
                          <a:cs typeface="Lohit Devanagari"/>
                        </a:rPr>
                        <a:t>Thornton e Akers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 dirty="0">
                          <a:latin typeface="Arial"/>
                          <a:ea typeface="Noto Sans CJK SC"/>
                          <a:cs typeface="Lohit Devanagari"/>
                        </a:rPr>
                        <a:t>6 horas e 50 minutos</a:t>
                      </a:r>
                      <a:endParaRPr lang="pt-BR" sz="1600" kern="100" dirty="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b="1" kern="100" dirty="0">
                          <a:latin typeface="Arial"/>
                          <a:ea typeface="Noto Sans CJK SC"/>
                          <a:cs typeface="Lohit Devanagari"/>
                        </a:rPr>
                        <a:t>5</a:t>
                      </a:r>
                      <a:endParaRPr lang="pt-BR" sz="1600" kern="100" dirty="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>
                          <a:latin typeface="Arial"/>
                          <a:ea typeface="Noto Sans CJK SC"/>
                          <a:cs typeface="Lohit Devanagari"/>
                        </a:rPr>
                        <a:t>Musgrave e Hoffman</a:t>
                      </a:r>
                      <a:endParaRPr lang="pt-BR" sz="1600" kern="10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kern="100" dirty="0">
                          <a:latin typeface="Arial"/>
                          <a:ea typeface="Noto Sans CJK SC"/>
                          <a:cs typeface="Lohit Devanagari"/>
                        </a:rPr>
                        <a:t>7 horas e 21 minutos</a:t>
                      </a:r>
                      <a:endParaRPr lang="pt-BR" sz="1600" kern="100" dirty="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70452"/>
            <a:ext cx="7776864" cy="2620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40000"/>
              </a:lnSpc>
            </a:pP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Questão 17) (1 ponto)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 A empresa Visiona Tecnologia Espacial S.A., de São José dos Campos, SP, está desenvolvendo o nanossatélite VCUB, que orbitará a Terra a 500 km de altitude. O principal objetivo do VCUB é obter imagens da superfície terrestre. </a:t>
            </a:r>
            <a:endParaRPr lang="pt-BR" sz="1700" dirty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4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Pergunta 17)</a:t>
            </a:r>
            <a:r>
              <a:rPr lang="pt-BR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tempo que um satélite leva para completar um giro completo em torno da Terra é denominado período. A tabela mostra a altitude da órbita e o respectivo período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pt-BR" sz="1700" dirty="0" smtClean="0"/>
              <a:t> </a:t>
            </a:r>
            <a:endParaRPr lang="pt-BR" sz="1700" dirty="0"/>
          </a:p>
        </p:txBody>
      </p:sp>
      <p:pic>
        <p:nvPicPr>
          <p:cNvPr id="10" name="Imagem 9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628" y="2546432"/>
            <a:ext cx="2174549" cy="3114816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</p:pic>
      <p:sp>
        <p:nvSpPr>
          <p:cNvPr id="2" name="Retângulo 1"/>
          <p:cNvSpPr/>
          <p:nvPr/>
        </p:nvSpPr>
        <p:spPr>
          <a:xfrm>
            <a:off x="118889" y="2662740"/>
            <a:ext cx="6984776" cy="145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30000"/>
              </a:lnSpc>
            </a:pPr>
            <a:r>
              <a:rPr lang="pt-PT" sz="1700" dirty="0">
                <a:latin typeface="Arial" pitchFamily="34" charset="0"/>
                <a:cs typeface="Arial" pitchFamily="34" charset="0"/>
              </a:rPr>
              <a:t>Baseado nas informações do enunciado e na tabela apresentada, assinale a alternativa que contém o período correto do VCUB ao redor da Terra e também a sua velocidade em torno da Terra. Considere que a cada giro o VCUB percorre a distância de 42.000 km.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784292"/>
              </p:ext>
            </p:extLst>
          </p:nvPr>
        </p:nvGraphicFramePr>
        <p:xfrm>
          <a:off x="7175673" y="2564904"/>
          <a:ext cx="2232248" cy="2112601"/>
        </p:xfrm>
        <a:graphic>
          <a:graphicData uri="http://schemas.openxmlformats.org/drawingml/2006/table">
            <a:tbl>
              <a:tblPr/>
              <a:tblGrid>
                <a:gridCol w="1420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4583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Altitude da</a:t>
                      </a:r>
                      <a:endParaRPr lang="pt-B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Órbita [km]</a:t>
                      </a:r>
                      <a:endParaRPr lang="pt-B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Período</a:t>
                      </a:r>
                      <a:endParaRPr lang="pt-BR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[h]</a:t>
                      </a:r>
                      <a:endParaRPr lang="pt-B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47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500</a:t>
                      </a:r>
                      <a:endParaRPr lang="pt-B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1,5</a:t>
                      </a:r>
                      <a:endParaRPr lang="pt-B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47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1.000</a:t>
                      </a:r>
                      <a:endParaRPr lang="pt-B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1,8</a:t>
                      </a:r>
                      <a:endParaRPr lang="pt-B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47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20.000</a:t>
                      </a:r>
                      <a:endParaRPr lang="pt-B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12,0</a:t>
                      </a:r>
                      <a:endParaRPr lang="pt-B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584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36.000</a:t>
                      </a:r>
                      <a:endParaRPr lang="pt-B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24,0</a:t>
                      </a:r>
                      <a:endParaRPr lang="pt-B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tângulo 6"/>
          <p:cNvSpPr/>
          <p:nvPr/>
        </p:nvSpPr>
        <p:spPr>
          <a:xfrm>
            <a:off x="109653" y="3959938"/>
            <a:ext cx="3096344" cy="2005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a) (  ) 1,5 h - 28.000 km/h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b) (  ) 1,0 h - 42.000 km/h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c) (  )  1,5 h - 23.333 km/h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d) (  )  2,0 h - 21.000 km/h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e) (  )  1,5 h - 56.000 km/h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 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20009" y="3994310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400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487041" y="6165304"/>
            <a:ext cx="162095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Resposta 17</a:t>
            </a: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999209" y="6211484"/>
            <a:ext cx="171072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Período: 1,5 h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3143225" y="4365104"/>
            <a:ext cx="1800493" cy="456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Resolução 17)  </a:t>
            </a:r>
            <a:endParaRPr kumimoji="0" lang="pt-PT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tângulo 13"/>
              <p:cNvSpPr/>
              <p:nvPr/>
            </p:nvSpPr>
            <p:spPr>
              <a:xfrm>
                <a:off x="3143225" y="4869160"/>
                <a:ext cx="4323620" cy="6477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𝒗𝒆𝒍𝒐𝒄𝒊𝒅𝒂𝒅𝒆</m:t>
                      </m:r>
                      <m:r>
                        <a:rPr lang="pt-BR" b="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42.000 </m:t>
                          </m:r>
                          <m: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𝒌𝒎</m:t>
                          </m:r>
                        </m:num>
                        <m:den>
                          <m:r>
                            <a:rPr lang="pt-BR" b="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1,5 </m:t>
                          </m:r>
                          <m: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den>
                      </m:f>
                      <m:r>
                        <a:rPr lang="pt-BR" b="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=28.000</m:t>
                      </m:r>
                      <m:f>
                        <m:fPr>
                          <m:ctrlPr>
                            <a:rPr lang="pt-BR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𝒌𝒎</m:t>
                          </m:r>
                        </m:num>
                        <m:den>
                          <m: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den>
                      </m:f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Re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225" y="4869160"/>
                <a:ext cx="4323620" cy="6477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tângulo 14"/>
              <p:cNvSpPr/>
              <p:nvPr/>
            </p:nvSpPr>
            <p:spPr>
              <a:xfrm>
                <a:off x="4609213" y="6121004"/>
                <a:ext cx="2874505" cy="618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𝒗𝒆𝒍𝒐𝒄𝒊𝒅𝒂𝒅𝒆</m:t>
                      </m:r>
                      <m:r>
                        <a:rPr lang="pt-BR" b="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=28.000</m:t>
                      </m:r>
                      <m:f>
                        <m:fPr>
                          <m:ctrlPr>
                            <a:rPr lang="pt-BR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𝒌𝒎</m:t>
                          </m:r>
                        </m:num>
                        <m:den>
                          <m: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den>
                      </m:f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Retâ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213" y="6121004"/>
                <a:ext cx="2874505" cy="6184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116632"/>
            <a:ext cx="7848872" cy="2813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30000"/>
              </a:lnSpc>
            </a:pP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Questão 18) (1 ponto)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 A empresa Visiona Tecnologia Espacial S.A., de São José dos Campos, SP, está desenvolvendo o nanossatélite VCUB, que orbitará a Terra num período de 1,5 horas. O principal objetivo do VCUB é obter imagens da superfície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terrestre.</a:t>
            </a:r>
          </a:p>
          <a:p>
            <a:pPr algn="just" hangingPunct="0">
              <a:lnSpc>
                <a:spcPct val="13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Pergunta 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18)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O tempo que um satélite leva para completar um giro completo em torno da Terra é denominado período e, pela terceira lei de Kepler, o período determina sua altitude em relação à superfície da Terra. A tabela mostra a altitude da órbita e o respectivo período de alguns satélites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Imagem 9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207" y="2817872"/>
            <a:ext cx="2161653" cy="3096344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</p:pic>
      <p:sp>
        <p:nvSpPr>
          <p:cNvPr id="2" name="Retângulo 1"/>
          <p:cNvSpPr/>
          <p:nvPr/>
        </p:nvSpPr>
        <p:spPr>
          <a:xfrm>
            <a:off x="118889" y="2852936"/>
            <a:ext cx="9505056" cy="145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30000"/>
              </a:lnSpc>
            </a:pPr>
            <a:r>
              <a:rPr lang="pt-PT" sz="1700" dirty="0">
                <a:latin typeface="Arial" pitchFamily="34" charset="0"/>
                <a:cs typeface="Arial" pitchFamily="34" charset="0"/>
              </a:rPr>
              <a:t>Baseado nas informações do enunciado e na tabela apresentada, assinale a alternativa que contém a altitude correta do VCUB acima da superfície da Terra e também a distância que ele percorre em torno da Terra numa volta. Considere que a velocidade do VCUB é de 28.000 km/h.</a:t>
            </a:r>
            <a:endParaRPr lang="pt-BR" sz="1700" dirty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30000"/>
              </a:lnSpc>
            </a:pPr>
            <a:r>
              <a:rPr lang="pt-BR" sz="1700" dirty="0"/>
              <a:t> 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139850"/>
              </p:ext>
            </p:extLst>
          </p:nvPr>
        </p:nvGraphicFramePr>
        <p:xfrm>
          <a:off x="7190175" y="3968121"/>
          <a:ext cx="2289754" cy="1944215"/>
        </p:xfrm>
        <a:graphic>
          <a:graphicData uri="http://schemas.openxmlformats.org/drawingml/2006/table">
            <a:tbl>
              <a:tblPr/>
              <a:tblGrid>
                <a:gridCol w="11448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4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338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Altitude da</a:t>
                      </a:r>
                      <a:endParaRPr lang="pt-B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Órbita [km]</a:t>
                      </a:r>
                      <a:endParaRPr lang="pt-B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Período</a:t>
                      </a:r>
                      <a:endParaRPr lang="pt-B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[h]</a:t>
                      </a:r>
                      <a:endParaRPr lang="pt-B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2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500</a:t>
                      </a:r>
                      <a:endParaRPr lang="pt-B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1,5</a:t>
                      </a:r>
                      <a:endParaRPr lang="pt-B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2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1.000</a:t>
                      </a:r>
                      <a:endParaRPr lang="pt-B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1,8</a:t>
                      </a:r>
                      <a:endParaRPr lang="pt-B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2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20.000</a:t>
                      </a:r>
                      <a:endParaRPr lang="pt-B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12,0</a:t>
                      </a:r>
                      <a:endParaRPr lang="pt-B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2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36.000</a:t>
                      </a:r>
                      <a:endParaRPr lang="pt-BR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24,0</a:t>
                      </a:r>
                      <a:endParaRPr lang="pt-BR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tângulo 6"/>
          <p:cNvSpPr/>
          <p:nvPr/>
        </p:nvSpPr>
        <p:spPr>
          <a:xfrm>
            <a:off x="118889" y="3871338"/>
            <a:ext cx="3528392" cy="2005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a) (  ) 500 km - 42.000 km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b) (  ) 1.000 km - 42.000 km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c) (  )  20.000 km - 23.333 km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d) (  )  500 km - 21.000 km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e) (  )  36.000 km - 56.000 km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 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28099" y="3898354"/>
            <a:ext cx="3850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415033" y="6237312"/>
            <a:ext cx="1556836" cy="456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Resposta18</a:t>
            </a:r>
            <a:r>
              <a:rPr kumimoji="0" lang="pt-BR" b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pt-BR" b="1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829365" y="6224301"/>
            <a:ext cx="183896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i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Altitude: 500 km</a:t>
            </a:r>
            <a:endParaRPr lang="pt-BR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287241" y="4005064"/>
            <a:ext cx="1800493" cy="456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Resolução 18)  </a:t>
            </a:r>
            <a:endParaRPr kumimoji="0" lang="pt-PT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tângulo 11"/>
              <p:cNvSpPr/>
              <p:nvPr/>
            </p:nvSpPr>
            <p:spPr>
              <a:xfrm>
                <a:off x="3287241" y="4581128"/>
                <a:ext cx="3816424" cy="10484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𝒅𝒊𝒔𝒕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â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𝒏𝒄𝒊𝒂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𝒗𝒆𝒍𝒐𝒄𝒊𝒅𝒂𝒅𝒆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𝒕𝒆𝒎𝒑𝒐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=28.000</m:t>
                      </m:r>
                      <m:f>
                        <m:fPr>
                          <m:ctrlP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𝒌𝒎</m:t>
                          </m:r>
                        </m:num>
                        <m:den>
                          <m: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den>
                      </m:f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1,5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=42.000 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𝒌𝒎</m:t>
                      </m:r>
                    </m:oMath>
                  </m:oMathPara>
                </a14:m>
                <a:endParaRPr lang="pt-BR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2" name="Re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241" y="4581128"/>
                <a:ext cx="3816424" cy="10484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tângulo 12"/>
              <p:cNvSpPr/>
              <p:nvPr/>
            </p:nvSpPr>
            <p:spPr>
              <a:xfrm>
                <a:off x="4615237" y="6309264"/>
                <a:ext cx="26356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𝒅𝒊𝒔𝒕</m:t>
                      </m:r>
                      <m:r>
                        <a:rPr lang="pt-BR" b="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ã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𝒏𝒄𝒊𝒂</m:t>
                      </m:r>
                      <m:r>
                        <a:rPr lang="pt-BR" b="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=42.000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𝒌𝒎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Retâ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237" y="6309264"/>
                <a:ext cx="263565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188640"/>
            <a:ext cx="7848872" cy="243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3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Questão 19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(1 ponto) (0,2 cada acerto)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Uma importante aplicação dos satélites é monitorar mudanças que ocorrem na Terra. Em novembro de 2019, o Instituto Nacional de Pesquisas Espaciais (INPE) publicou os dados de desmatamento para os 9 estados que integram a Amazônia Legal. Para efeito de comparação, o INPE também apresentou os dados referentes a 2018.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30000"/>
              </a:lnSpc>
            </a:pP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Pergunta 19)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Assinale F (falso) ou V (verdadeiro) na frente de cada afirmação abaixo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492314"/>
              </p:ext>
            </p:extLst>
          </p:nvPr>
        </p:nvGraphicFramePr>
        <p:xfrm>
          <a:off x="7319689" y="2636912"/>
          <a:ext cx="4392488" cy="3322320"/>
        </p:xfrm>
        <a:graphic>
          <a:graphicData uri="http://schemas.openxmlformats.org/drawingml/2006/table">
            <a:tbl>
              <a:tblPr/>
              <a:tblGrid>
                <a:gridCol w="2010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2880">
                <a:tc gridSpan="4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i="1" kern="100"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Desmatamento da Amazônia Legal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Estado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2018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(km</a:t>
                      </a:r>
                      <a:r>
                        <a:rPr lang="pt-BR" sz="1600" i="1" kern="100" baseline="300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</a:t>
                      </a: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2019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(km</a:t>
                      </a:r>
                      <a:r>
                        <a:rPr lang="pt-BR" sz="1600" i="1" kern="100" baseline="300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</a:t>
                      </a: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Variação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(%)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Acre (AC)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444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688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55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Amazonas (AM)</a:t>
                      </a:r>
                      <a:endParaRPr lang="pt-BR" sz="1600" kern="100" dirty="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1.045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1.421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36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Amapá (AP)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24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8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- 67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Maranhão (MA)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253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215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- 15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Mato Grosso (MT)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1.490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1.685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13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Pará (PA)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2.744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3.862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41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Rondônia (RO)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1.316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1.245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-5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Roraima (RR)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195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617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216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Tocantins (TO)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21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-16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Área total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7.536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9.762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30</a:t>
                      </a:r>
                      <a:endParaRPr lang="pt-BR" sz="1600" kern="100" dirty="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400"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000" i="1" u="sng" kern="1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/>
                          <a:ea typeface="Noto Sans CJK SC"/>
                          <a:cs typeface="Lohit Devanagari"/>
                          <a:hlinkClick r:id="rId2"/>
                        </a:rPr>
                        <a:t>Fonte: </a:t>
                      </a:r>
                      <a:r>
                        <a:rPr lang="pt-BR" sz="900" i="1" u="sng" kern="1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/>
                          <a:ea typeface="Noto Sans CJK SC"/>
                          <a:cs typeface="Lohit Devanagari"/>
                          <a:hlinkClick r:id="rId2"/>
                        </a:rPr>
                        <a:t>www.inpe.br/noticias/noticia.</a:t>
                      </a:r>
                      <a:r>
                        <a:rPr lang="pt-BR" sz="900" i="1" u="sng" kern="1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/>
                          <a:ea typeface="Noto Sans CJK SC"/>
                          <a:cs typeface="Lohit Devanagari"/>
                          <a:hlinkClick r:id="rId2"/>
                        </a:rPr>
                        <a:t>php</a:t>
                      </a:r>
                      <a:r>
                        <a:rPr lang="pt-BR" sz="900" i="1" u="sng" kern="1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/>
                          <a:ea typeface="Noto Sans CJK SC"/>
                          <a:cs typeface="Lohit Devanagari"/>
                          <a:hlinkClick r:id="rId2"/>
                        </a:rPr>
                        <a:t>?</a:t>
                      </a:r>
                      <a:r>
                        <a:rPr lang="pt-BR" sz="900" i="1" u="sng" kern="1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/>
                          <a:ea typeface="Noto Sans CJK SC"/>
                          <a:cs typeface="Lohit Devanagari"/>
                          <a:hlinkClick r:id="rId2"/>
                        </a:rPr>
                        <a:t>Cod_Noticia</a:t>
                      </a:r>
                      <a:r>
                        <a:rPr lang="pt-BR" sz="900" i="1" u="sng" kern="1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/>
                          <a:ea typeface="Noto Sans CJK SC"/>
                          <a:cs typeface="Lohit Devanagari"/>
                          <a:hlinkClick r:id="rId2"/>
                        </a:rPr>
                        <a:t>=5294</a:t>
                      </a:r>
                      <a:endParaRPr lang="pt-BR" sz="1200" kern="1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18889" y="2437480"/>
            <a:ext cx="7128792" cy="3624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a) (</a:t>
            </a: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) PA e MT foram, respectivamente, o campeão e vice-campeão de desmatamentos em 2018 e 2019.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b) (   ) Em 2019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AP, MA, RO, TO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desmataram menos do que em 2018.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c) (</a:t>
            </a: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) Variações percentuais (%) negativas na tabela indicam aumento de áreas desmatadas de 2019 em relação a 2018. 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d) (</a:t>
            </a: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) Em 2019 se desmatou 2.226 km</a:t>
            </a:r>
            <a:r>
              <a:rPr lang="pt-PT" sz="17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 a mais do que em 2018.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e) (  ) O aumento da área desmatada em 2019 em relação a 2018, corresponde a 318.000 campos de futebol, supondo este com área de 0,007 km</a:t>
            </a:r>
            <a:r>
              <a:rPr lang="pt-PT" sz="17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68569" y="5550416"/>
            <a:ext cx="1872207" cy="78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Resolução 19) </a:t>
            </a:r>
            <a:endParaRPr kumimoji="0" lang="pt-BR" sz="16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Área desmatada:                         </a:t>
            </a:r>
            <a:endParaRPr kumimoji="0" lang="pt-PT" sz="16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54257" y="2492868"/>
            <a:ext cx="4411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 </a:t>
            </a:r>
            <a:endParaRPr lang="pt-BR" sz="2400" dirty="0"/>
          </a:p>
        </p:txBody>
      </p:sp>
      <p:sp>
        <p:nvSpPr>
          <p:cNvPr id="9" name="Retângulo 8"/>
          <p:cNvSpPr/>
          <p:nvPr/>
        </p:nvSpPr>
        <p:spPr>
          <a:xfrm>
            <a:off x="453927" y="3266484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sp>
        <p:nvSpPr>
          <p:cNvPr id="10" name="Retângulo 9"/>
          <p:cNvSpPr/>
          <p:nvPr/>
        </p:nvSpPr>
        <p:spPr>
          <a:xfrm>
            <a:off x="453101" y="3712026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000" dirty="0"/>
          </a:p>
        </p:txBody>
      </p:sp>
      <p:sp>
        <p:nvSpPr>
          <p:cNvPr id="11" name="Retângulo 10"/>
          <p:cNvSpPr/>
          <p:nvPr/>
        </p:nvSpPr>
        <p:spPr>
          <a:xfrm>
            <a:off x="453163" y="4432631"/>
            <a:ext cx="404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sp>
        <p:nvSpPr>
          <p:cNvPr id="12" name="Retângulo 11"/>
          <p:cNvSpPr/>
          <p:nvPr/>
        </p:nvSpPr>
        <p:spPr>
          <a:xfrm>
            <a:off x="506699" y="4811835"/>
            <a:ext cx="404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tângulo 1"/>
              <p:cNvSpPr/>
              <p:nvPr/>
            </p:nvSpPr>
            <p:spPr>
              <a:xfrm>
                <a:off x="3025037" y="5956636"/>
                <a:ext cx="30122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9.762</m:t>
                      </m:r>
                      <m:r>
                        <a:rPr lang="pt-BR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−7.536=2.226 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𝒌𝒎</m:t>
                          </m:r>
                        </m:e>
                        <m:sup>
                          <m:r>
                            <a:rPr lang="pt-BR" b="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5037" y="5956636"/>
                <a:ext cx="301229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tângulo 12"/>
          <p:cNvSpPr/>
          <p:nvPr/>
        </p:nvSpPr>
        <p:spPr>
          <a:xfrm>
            <a:off x="1459333" y="6379392"/>
            <a:ext cx="34211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Equivalência de campos de futebol:</a:t>
            </a:r>
            <a:endParaRPr lang="pt-BR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tângulo 13"/>
              <p:cNvSpPr/>
              <p:nvPr/>
            </p:nvSpPr>
            <p:spPr>
              <a:xfrm>
                <a:off x="4727401" y="6237312"/>
                <a:ext cx="2176301" cy="6124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6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6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2.226</m:t>
                          </m:r>
                          <m:r>
                            <a:rPr lang="pt-BR" sz="16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6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𝒌𝒎</m:t>
                              </m:r>
                            </m:e>
                            <m:sup>
                              <m:r>
                                <a:rPr lang="pt-BR" sz="1600" b="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t-BR" sz="1600" b="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0,007 </m:t>
                          </m:r>
                          <m:sSup>
                            <m:sSupPr>
                              <m:ctrlPr>
                                <a:rPr lang="pt-BR" sz="1600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6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𝒌𝒎</m:t>
                              </m:r>
                            </m:e>
                            <m:sup>
                              <m:r>
                                <a:rPr lang="pt-BR" sz="1600" b="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BR" sz="1600" b="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=318.000</m:t>
                      </m:r>
                    </m:oMath>
                  </m:oMathPara>
                </a14:m>
                <a:endParaRPr lang="pt-BR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Re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401" y="6237312"/>
                <a:ext cx="2176301" cy="612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2" grpId="0"/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53953" y="116632"/>
            <a:ext cx="7776864" cy="2472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3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Questão 20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(1 ponto) (0,2 cada acerto)</a:t>
            </a:r>
            <a:r>
              <a:rPr lang="pt-BR" sz="17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700" i="1" dirty="0" smtClean="0">
                <a:latin typeface="Arial" pitchFamily="34" charset="0"/>
                <a:cs typeface="Arial" pitchFamily="34" charset="0"/>
              </a:rPr>
              <a:t>Uma importante aplicação dos satélites é monitorar mudanças que ocorrem na Terra. Em novembro de 2019, o Instituto Nacional de Pesquisas Espaciais (INPE) publicou os dados de desmatamento para os 9 estados que integram a Amazônia Legal. Para efeito de comparação, o INPE também apresentou os dados referentes a 2018.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30000"/>
              </a:lnSpc>
            </a:pP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Pergunta 20)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Assinale F (falso) ou V (verdadeiro) na frente de cada afirmação abaixo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511372"/>
              </p:ext>
            </p:extLst>
          </p:nvPr>
        </p:nvGraphicFramePr>
        <p:xfrm>
          <a:off x="7175674" y="2627676"/>
          <a:ext cx="4536503" cy="3322320"/>
        </p:xfrm>
        <a:graphic>
          <a:graphicData uri="http://schemas.openxmlformats.org/drawingml/2006/table">
            <a:tbl>
              <a:tblPr/>
              <a:tblGrid>
                <a:gridCol w="1924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8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2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2880">
                <a:tc gridSpan="4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BR" sz="1600" i="1" kern="100"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Desmatamento da Amazônia Legal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Estado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2018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(km</a:t>
                      </a:r>
                      <a:r>
                        <a:rPr lang="pt-BR" sz="1600" i="1" kern="100" baseline="300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</a:t>
                      </a: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2019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(km</a:t>
                      </a:r>
                      <a:r>
                        <a:rPr lang="pt-BR" sz="1600" i="1" kern="100" baseline="300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</a:t>
                      </a: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Variação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(%)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Acre (AC)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444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688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55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Amazonas (AM)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1.045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1.421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36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Amapá (AP)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24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8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- 67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Maranhão (MA)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253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215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- 15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Mato Grosso (MT)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1.490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1.685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13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Pará (PA)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2.744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3.862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41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Rondônia (RO)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1.316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1.245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-5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Roraima (RR)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195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617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216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Tocantins (TO)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25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21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-16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Área total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7.536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 i="1" kern="10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9.762</a:t>
                      </a:r>
                      <a:endParaRPr lang="pt-BR" sz="1600" kern="10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i="1" kern="100" dirty="0">
                          <a:solidFill>
                            <a:srgbClr val="000000"/>
                          </a:solidFill>
                          <a:latin typeface="Arial" pitchFamily="34" charset="0"/>
                          <a:ea typeface="Noto Sans CJK SC"/>
                          <a:cs typeface="Arial" pitchFamily="34" charset="0"/>
                        </a:rPr>
                        <a:t>30</a:t>
                      </a:r>
                      <a:endParaRPr lang="pt-BR" sz="1600" kern="100" dirty="0">
                        <a:latin typeface="Arial" pitchFamily="34" charset="0"/>
                        <a:ea typeface="Noto Sans CJK SC"/>
                        <a:cs typeface="Arial" pitchFamily="34" charset="0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400"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000" i="1" u="sng" kern="100" dirty="0">
                          <a:solidFill>
                            <a:srgbClr val="000000"/>
                          </a:solidFill>
                          <a:latin typeface="Arial"/>
                          <a:ea typeface="Noto Sans CJK SC"/>
                          <a:cs typeface="Lohit Devanagari"/>
                          <a:hlinkClick r:id="rId2"/>
                        </a:rPr>
                        <a:t>Fonte: </a:t>
                      </a:r>
                      <a:r>
                        <a:rPr lang="pt-BR" sz="900" i="1" u="sng" kern="100" dirty="0">
                          <a:solidFill>
                            <a:srgbClr val="000000"/>
                          </a:solidFill>
                          <a:latin typeface="Arial"/>
                          <a:ea typeface="Noto Sans CJK SC"/>
                          <a:cs typeface="Lohit Devanagari"/>
                          <a:hlinkClick r:id="rId2"/>
                        </a:rPr>
                        <a:t>www.inpe.br/noticias/noticia.</a:t>
                      </a:r>
                      <a:r>
                        <a:rPr lang="pt-BR" sz="900" i="1" u="sng" kern="100" dirty="0" err="1">
                          <a:solidFill>
                            <a:srgbClr val="000000"/>
                          </a:solidFill>
                          <a:latin typeface="Arial"/>
                          <a:ea typeface="Noto Sans CJK SC"/>
                          <a:cs typeface="Lohit Devanagari"/>
                          <a:hlinkClick r:id="rId2"/>
                        </a:rPr>
                        <a:t>php</a:t>
                      </a:r>
                      <a:r>
                        <a:rPr lang="pt-BR" sz="900" i="1" u="sng" kern="100" dirty="0">
                          <a:solidFill>
                            <a:srgbClr val="000000"/>
                          </a:solidFill>
                          <a:latin typeface="Arial"/>
                          <a:ea typeface="Noto Sans CJK SC"/>
                          <a:cs typeface="Lohit Devanagari"/>
                          <a:hlinkClick r:id="rId2"/>
                        </a:rPr>
                        <a:t>?</a:t>
                      </a:r>
                      <a:r>
                        <a:rPr lang="pt-BR" sz="900" i="1" u="sng" kern="100" dirty="0" err="1">
                          <a:solidFill>
                            <a:srgbClr val="000000"/>
                          </a:solidFill>
                          <a:latin typeface="Arial"/>
                          <a:ea typeface="Noto Sans CJK SC"/>
                          <a:cs typeface="Lohit Devanagari"/>
                          <a:hlinkClick r:id="rId2"/>
                        </a:rPr>
                        <a:t>Cod_Noticia</a:t>
                      </a:r>
                      <a:r>
                        <a:rPr lang="pt-BR" sz="900" i="1" u="sng" kern="100" dirty="0">
                          <a:solidFill>
                            <a:srgbClr val="000000"/>
                          </a:solidFill>
                          <a:latin typeface="Arial"/>
                          <a:ea typeface="Noto Sans CJK SC"/>
                          <a:cs typeface="Lohit Devanagari"/>
                          <a:hlinkClick r:id="rId2"/>
                        </a:rPr>
                        <a:t>=5294</a:t>
                      </a:r>
                      <a:endParaRPr lang="pt-BR" sz="1200" kern="100" dirty="0">
                        <a:latin typeface="Liberation Serif"/>
                        <a:ea typeface="Noto Sans CJK SC"/>
                        <a:cs typeface="Lohit Devanagari"/>
                      </a:endParaRPr>
                    </a:p>
                  </a:txBody>
                  <a:tcPr marL="65405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46597" y="2492896"/>
            <a:ext cx="6912768" cy="3153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>
              <a:lnSpc>
                <a:spcPct val="13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a) (</a:t>
            </a: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) PA e MT foram, respectivamente, o campeão e vice-campeão de desmatamentos em 2018 e 2019.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3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b) (</a:t>
            </a: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 Em 2019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AP, MA, RO, TO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desmataram menos do que em 2018.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3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c) (</a:t>
            </a: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Em 2019 se desmatou 2.226 km</a:t>
            </a:r>
            <a:r>
              <a:rPr lang="pt-PT" sz="17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 a mais do que em 2018.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3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d) (</a:t>
            </a: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 O aumento da área desmatada em 2019 em relação a 2018, corresponde a 318.000 campos de futebol, supondo este com área de 0,007 km</a:t>
            </a:r>
            <a:r>
              <a:rPr lang="pt-PT" sz="17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30000"/>
              </a:lnSpc>
            </a:pPr>
            <a:r>
              <a:rPr lang="pt-PT" sz="1700" dirty="0" smtClean="0">
                <a:latin typeface="Arial" pitchFamily="34" charset="0"/>
                <a:cs typeface="Arial" pitchFamily="34" charset="0"/>
              </a:rPr>
              <a:t>e) (</a:t>
            </a:r>
            <a:r>
              <a:rPr lang="pt-PT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Variações percentuais (%) positivas na tabela indicam diminuição de áreas desmatadas em 2019 em relação a 2018. 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97401" y="3853426"/>
            <a:ext cx="404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sp>
        <p:nvSpPr>
          <p:cNvPr id="8" name="Retângulo 7"/>
          <p:cNvSpPr/>
          <p:nvPr/>
        </p:nvSpPr>
        <p:spPr>
          <a:xfrm>
            <a:off x="497401" y="2511073"/>
            <a:ext cx="4411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 </a:t>
            </a:r>
            <a:endParaRPr lang="pt-BR" sz="2400" dirty="0"/>
          </a:p>
        </p:txBody>
      </p:sp>
      <p:sp>
        <p:nvSpPr>
          <p:cNvPr id="9" name="Retângulo 8"/>
          <p:cNvSpPr/>
          <p:nvPr/>
        </p:nvSpPr>
        <p:spPr>
          <a:xfrm>
            <a:off x="451221" y="3186853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sp>
        <p:nvSpPr>
          <p:cNvPr id="10" name="Retângulo 9"/>
          <p:cNvSpPr/>
          <p:nvPr/>
        </p:nvSpPr>
        <p:spPr>
          <a:xfrm>
            <a:off x="471573" y="3521094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pt-BR" sz="2400" dirty="0"/>
          </a:p>
        </p:txBody>
      </p:sp>
      <p:sp>
        <p:nvSpPr>
          <p:cNvPr id="11" name="Retângulo 10"/>
          <p:cNvSpPr/>
          <p:nvPr/>
        </p:nvSpPr>
        <p:spPr>
          <a:xfrm>
            <a:off x="595299" y="4916954"/>
            <a:ext cx="4042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pt-BR" sz="2000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482984" y="5488153"/>
            <a:ext cx="319029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Resolução </a:t>
            </a:r>
            <a:r>
              <a:rPr lang="pt-PT" sz="1600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</a:t>
            </a:r>
            <a:r>
              <a:rPr kumimoji="0" lang="pt-PT" sz="16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endParaRPr kumimoji="0" lang="pt-BR" sz="16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6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Área desmatada:                         </a:t>
            </a:r>
            <a:endParaRPr kumimoji="0" lang="pt-PT" sz="16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406879" y="6277296"/>
            <a:ext cx="3536546" cy="416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Equivalência de campos de futebol:  </a:t>
            </a:r>
            <a:endParaRPr kumimoji="0" lang="pt-BR" sz="16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tângulo 1"/>
              <p:cNvSpPr/>
              <p:nvPr/>
            </p:nvSpPr>
            <p:spPr>
              <a:xfrm>
                <a:off x="3017681" y="5940044"/>
                <a:ext cx="266374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pt-BR" sz="1600" b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pt-BR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762</m:t>
                      </m:r>
                      <m:r>
                        <a:rPr lang="pt-BR" sz="1600" b="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−7.536=2.226 </m:t>
                      </m:r>
                      <m:sSup>
                        <m:sSup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16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pt-BR" sz="1600" b="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7681" y="5940044"/>
                <a:ext cx="2663743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tângulo 13"/>
              <p:cNvSpPr/>
              <p:nvPr/>
            </p:nvSpPr>
            <p:spPr>
              <a:xfrm>
                <a:off x="4726296" y="6191362"/>
                <a:ext cx="2149371" cy="6124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6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6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1600" b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pt-BR" sz="16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226</m:t>
                          </m:r>
                          <m:r>
                            <a:rPr lang="pt-BR" sz="1600" b="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600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𝑘𝑚</m:t>
                              </m:r>
                            </m:e>
                            <m:sup>
                              <m:r>
                                <a:rPr lang="pt-BR" sz="1600" b="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t-BR" sz="1600" b="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0,007 </m:t>
                          </m:r>
                          <m:sSup>
                            <m:sSupPr>
                              <m:ctrlPr>
                                <a:rPr lang="pt-BR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600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𝑘𝑚</m:t>
                              </m:r>
                            </m:e>
                            <m:sup>
                              <m:r>
                                <a:rPr lang="pt-BR" sz="1600" b="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BR" sz="1600" b="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=318.000</m:t>
                      </m:r>
                    </m:oMath>
                  </m:oMathPara>
                </a14:m>
                <a:endParaRPr lang="pt-BR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Re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6296" y="6191362"/>
                <a:ext cx="2149371" cy="612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2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659873"/>
              </p:ext>
            </p:extLst>
          </p:nvPr>
        </p:nvGraphicFramePr>
        <p:xfrm>
          <a:off x="3858579" y="748162"/>
          <a:ext cx="4167068" cy="5442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419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481649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86817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89273" marR="89273" marT="44637" marB="44637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24615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07057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6242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2491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5320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0145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095030">
                <a:tc>
                  <a:txBody>
                    <a:bodyPr/>
                    <a:lstStyle/>
                    <a:p>
                      <a:endParaRPr lang="pt-BR" sz="1800" dirty="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8681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 marL="89273" marR="89273" marT="44637" marB="44637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892430" y="1221538"/>
            <a:ext cx="651692" cy="4341089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239" y="2164725"/>
            <a:ext cx="4022027" cy="26692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485" y="2593994"/>
            <a:ext cx="2734749" cy="17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9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4105</TotalTime>
  <Words>1896</Words>
  <Application>Microsoft Office PowerPoint</Application>
  <PresentationFormat>Personalizar</PresentationFormat>
  <Paragraphs>501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8" baseType="lpstr">
      <vt:lpstr>宋体</vt:lpstr>
      <vt:lpstr>Arial</vt:lpstr>
      <vt:lpstr>Arial Narrow</vt:lpstr>
      <vt:lpstr>Calibri</vt:lpstr>
      <vt:lpstr>Cambria Math</vt:lpstr>
      <vt:lpstr>Liberation Serif</vt:lpstr>
      <vt:lpstr>Lohit Devanagari</vt:lpstr>
      <vt:lpstr>Noto Sans CJK SC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GABARITO COMENTADO  DA PROVA  OBA 2005 - NÍVEL 1</dc:title>
  <dc:creator>OBA</dc:creator>
  <cp:lastModifiedBy>DVM Informatica</cp:lastModifiedBy>
  <cp:revision>142</cp:revision>
  <dcterms:created xsi:type="dcterms:W3CDTF">2020-08-31T15:54:38Z</dcterms:created>
  <dcterms:modified xsi:type="dcterms:W3CDTF">2020-11-19T22:41:22Z</dcterms:modified>
</cp:coreProperties>
</file>