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58" r:id="rId3"/>
    <p:sldId id="352" r:id="rId4"/>
    <p:sldId id="353" r:id="rId5"/>
    <p:sldId id="351" r:id="rId6"/>
    <p:sldId id="354" r:id="rId7"/>
    <p:sldId id="355" r:id="rId8"/>
    <p:sldId id="356" r:id="rId9"/>
    <p:sldId id="357" r:id="rId10"/>
    <p:sldId id="358" r:id="rId11"/>
    <p:sldId id="360" r:id="rId12"/>
    <p:sldId id="362" r:id="rId13"/>
    <p:sldId id="364" r:id="rId14"/>
    <p:sldId id="365" r:id="rId15"/>
    <p:sldId id="366" r:id="rId16"/>
    <p:sldId id="368" r:id="rId17"/>
    <p:sldId id="370" r:id="rId18"/>
    <p:sldId id="371" r:id="rId19"/>
    <p:sldId id="373" r:id="rId20"/>
    <p:sldId id="374" r:id="rId21"/>
    <p:sldId id="376" r:id="rId22"/>
    <p:sldId id="377" r:id="rId23"/>
    <p:sldId id="378" r:id="rId24"/>
    <p:sldId id="379" r:id="rId25"/>
    <p:sldId id="380" r:id="rId26"/>
    <p:sldId id="381" r:id="rId27"/>
    <p:sldId id="382" r:id="rId28"/>
    <p:sldId id="383" r:id="rId29"/>
    <p:sldId id="384" r:id="rId30"/>
    <p:sldId id="385" r:id="rId31"/>
    <p:sldId id="386" r:id="rId32"/>
    <p:sldId id="387" r:id="rId33"/>
    <p:sldId id="388" r:id="rId34"/>
    <p:sldId id="389" r:id="rId35"/>
    <p:sldId id="390" r:id="rId36"/>
    <p:sldId id="391" r:id="rId37"/>
    <p:sldId id="392" r:id="rId38"/>
    <p:sldId id="393" r:id="rId39"/>
    <p:sldId id="276" r:id="rId40"/>
  </p:sldIdLst>
  <p:sldSz cx="11903075"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734" y="48"/>
      </p:cViewPr>
      <p:guideLst>
        <p:guide orient="horz" pos="2160"/>
        <p:guide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92731" y="2130426"/>
            <a:ext cx="10117614"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785461" y="3886200"/>
            <a:ext cx="833215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2532550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3823896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40261" y="4406901"/>
            <a:ext cx="10117614"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940261" y="2906713"/>
            <a:ext cx="1011761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528562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595154" y="1600201"/>
            <a:ext cx="52571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050730" y="1600201"/>
            <a:ext cx="52571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992298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595154" y="1535113"/>
            <a:ext cx="52592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595154" y="2174875"/>
            <a:ext cx="52592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046598" y="1535113"/>
            <a:ext cx="526132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046598" y="2174875"/>
            <a:ext cx="526132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3251989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1060790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E2D119AF-375E-49F1-BC28-403594ACF2FC}" type="slidenum">
              <a:rPr lang="pt-BR" smtClean="0"/>
              <a:pPr/>
              <a:t>‹nº›</a:t>
            </a:fld>
            <a:endParaRPr lang="pt-BR"/>
          </a:p>
        </p:txBody>
      </p:sp>
      <p:pic>
        <p:nvPicPr>
          <p:cNvPr id="5" name="Picture 3" descr="C:\Users\OBA\Downloads\mobfog 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544" y="5936872"/>
            <a:ext cx="1383912" cy="88399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OBA\Downloads\LOGOTIPO_OBA_png.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128001" y="5730800"/>
            <a:ext cx="1953022"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1761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95154" y="273050"/>
            <a:ext cx="3916030"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4653771" y="273051"/>
            <a:ext cx="66541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595154" y="1435101"/>
            <a:ext cx="391603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1374250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33086" y="4800600"/>
            <a:ext cx="7141845"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2333086" y="612775"/>
            <a:ext cx="714184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2333086" y="5367338"/>
            <a:ext cx="714184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2123537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3930615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29729" y="274639"/>
            <a:ext cx="2678192"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595154" y="274639"/>
            <a:ext cx="7836191"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882F9C18-A7D3-4B76-A8B0-FD2CB06CCC31}" type="datetimeFigureOut">
              <a:rPr lang="pt-BR" smtClean="0"/>
              <a:pPr/>
              <a:t>24/11/2020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2D119AF-375E-49F1-BC28-403594ACF2FC}" type="slidenum">
              <a:rPr lang="pt-BR" smtClean="0"/>
              <a:pPr/>
              <a:t>‹nº›</a:t>
            </a:fld>
            <a:endParaRPr lang="pt-BR"/>
          </a:p>
        </p:txBody>
      </p:sp>
    </p:spTree>
    <p:extLst>
      <p:ext uri="{BB962C8B-B14F-4D97-AF65-F5344CB8AC3E}">
        <p14:creationId xmlns:p14="http://schemas.microsoft.com/office/powerpoint/2010/main" val="446763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51000">
              <a:schemeClr val="accent5">
                <a:lumMod val="60000"/>
                <a:lumOff val="40000"/>
              </a:schemeClr>
            </a:gs>
            <a:gs pos="100000">
              <a:schemeClr val="accent5">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595154" y="274638"/>
            <a:ext cx="10712768"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595154" y="1600201"/>
            <a:ext cx="10712768"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595154" y="6356351"/>
            <a:ext cx="27773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F9C18-A7D3-4B76-A8B0-FD2CB06CCC31}" type="datetimeFigureOut">
              <a:rPr lang="pt-BR" smtClean="0"/>
              <a:pPr/>
              <a:t>24/11/2020</a:t>
            </a:fld>
            <a:endParaRPr lang="pt-BR"/>
          </a:p>
        </p:txBody>
      </p:sp>
      <p:sp>
        <p:nvSpPr>
          <p:cNvPr id="5" name="Espaço Reservado para Rodapé 4"/>
          <p:cNvSpPr>
            <a:spLocks noGrp="1"/>
          </p:cNvSpPr>
          <p:nvPr>
            <p:ph type="ftr" sz="quarter" idx="3"/>
          </p:nvPr>
        </p:nvSpPr>
        <p:spPr>
          <a:xfrm>
            <a:off x="4066884" y="6356351"/>
            <a:ext cx="37693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530537" y="6356351"/>
            <a:ext cx="277738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D119AF-375E-49F1-BC28-403594ACF2FC}" type="slidenum">
              <a:rPr lang="pt-BR" smtClean="0"/>
              <a:pPr/>
              <a:t>‹nº›</a:t>
            </a:fld>
            <a:endParaRPr lang="pt-BR"/>
          </a:p>
        </p:txBody>
      </p:sp>
    </p:spTree>
    <p:extLst>
      <p:ext uri="{BB962C8B-B14F-4D97-AF65-F5344CB8AC3E}">
        <p14:creationId xmlns:p14="http://schemas.microsoft.com/office/powerpoint/2010/main" val="3968130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2.png"/><Relationship Id="rId10"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60.pn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0.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30.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0.png"/><Relationship Id="rId1" Type="http://schemas.openxmlformats.org/officeDocument/2006/relationships/slideLayout" Target="../slideLayouts/slideLayout7.xml"/><Relationship Id="rId5" Type="http://schemas.openxmlformats.org/officeDocument/2006/relationships/image" Target="../media/image290.png"/><Relationship Id="rId4" Type="http://schemas.openxmlformats.org/officeDocument/2006/relationships/image" Target="../media/image280.png"/></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10.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3" Type="http://schemas.openxmlformats.org/officeDocument/2006/relationships/image" Target="../media/image380.png"/><Relationship Id="rId2" Type="http://schemas.openxmlformats.org/officeDocument/2006/relationships/image" Target="../media/image37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0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4.jp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1.png"/><Relationship Id="rId4" Type="http://schemas.openxmlformats.org/officeDocument/2006/relationships/image" Target="../media/image63.png"/><Relationship Id="rId9"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517" y="2614914"/>
            <a:ext cx="7083880" cy="4701294"/>
          </a:xfrm>
          <a:prstGeom prst="rect">
            <a:avLst/>
          </a:prstGeom>
        </p:spPr>
      </p:pic>
      <p:sp>
        <p:nvSpPr>
          <p:cNvPr id="6" name="CaixaDeTexto 5"/>
          <p:cNvSpPr txBox="1"/>
          <p:nvPr/>
        </p:nvSpPr>
        <p:spPr>
          <a:xfrm>
            <a:off x="2426220" y="213381"/>
            <a:ext cx="5897440" cy="2884636"/>
          </a:xfrm>
          <a:prstGeom prst="rect">
            <a:avLst/>
          </a:prstGeom>
          <a:noFill/>
        </p:spPr>
        <p:txBody>
          <a:bodyPr wrap="square" rtlCol="0">
            <a:spAutoFit/>
          </a:bodyPr>
          <a:lstStyle/>
          <a:p>
            <a:pPr algn="ctr"/>
            <a:r>
              <a:rPr lang="pt-BR" sz="4296" b="1" dirty="0">
                <a:solidFill>
                  <a:srgbClr val="0E4D3C"/>
                </a:solidFill>
                <a:effectLst>
                  <a:outerShdw blurRad="38100" dist="38100" dir="2700000" algn="tl">
                    <a:srgbClr val="000000">
                      <a:alpha val="43137"/>
                    </a:srgbClr>
                  </a:outerShdw>
                </a:effectLst>
              </a:rPr>
              <a:t>GABARITO COMENTADO </a:t>
            </a:r>
          </a:p>
          <a:p>
            <a:pPr algn="ctr"/>
            <a:r>
              <a:rPr lang="pt-BR" sz="4296" b="1" dirty="0">
                <a:solidFill>
                  <a:srgbClr val="0E4D3C"/>
                </a:solidFill>
                <a:effectLst>
                  <a:outerShdw blurRad="38100" dist="38100" dir="2700000" algn="tl">
                    <a:srgbClr val="000000">
                      <a:alpha val="43137"/>
                    </a:srgbClr>
                  </a:outerShdw>
                </a:effectLst>
              </a:rPr>
              <a:t>DA PROVA</a:t>
            </a:r>
          </a:p>
          <a:p>
            <a:pPr algn="ctr"/>
            <a:endParaRPr lang="pt-BR" sz="4296" b="1" dirty="0">
              <a:solidFill>
                <a:srgbClr val="0E4D3C"/>
              </a:solidFill>
              <a:effectLst>
                <a:outerShdw blurRad="38100" dist="38100" dir="2700000" algn="tl">
                  <a:srgbClr val="000000">
                    <a:alpha val="43137"/>
                  </a:srgbClr>
                </a:outerShdw>
              </a:effectLst>
            </a:endParaRPr>
          </a:p>
          <a:p>
            <a:pPr algn="ctr"/>
            <a:r>
              <a:rPr lang="pt-BR" sz="5272" b="1" dirty="0">
                <a:solidFill>
                  <a:srgbClr val="0E4D3C"/>
                </a:solidFill>
                <a:effectLst>
                  <a:outerShdw blurRad="38100" dist="38100" dir="2700000" algn="tl">
                    <a:srgbClr val="000000">
                      <a:alpha val="43137"/>
                    </a:srgbClr>
                  </a:outerShdw>
                </a:effectLst>
              </a:rPr>
              <a:t>OBA </a:t>
            </a:r>
            <a:r>
              <a:rPr lang="pt-BR" sz="5272" b="1" dirty="0" smtClean="0">
                <a:solidFill>
                  <a:srgbClr val="0E4D3C"/>
                </a:solidFill>
                <a:effectLst>
                  <a:outerShdw blurRad="38100" dist="38100" dir="2700000" algn="tl">
                    <a:srgbClr val="000000">
                      <a:alpha val="43137"/>
                    </a:srgbClr>
                  </a:outerShdw>
                </a:effectLst>
              </a:rPr>
              <a:t>2020 </a:t>
            </a:r>
            <a:r>
              <a:rPr lang="pt-BR" sz="5272" b="1" dirty="0">
                <a:solidFill>
                  <a:srgbClr val="0E4D3C"/>
                </a:solidFill>
                <a:effectLst>
                  <a:outerShdw blurRad="38100" dist="38100" dir="2700000" algn="tl">
                    <a:srgbClr val="000000">
                      <a:alpha val="43137"/>
                    </a:srgbClr>
                  </a:outerShdw>
                </a:effectLst>
              </a:rPr>
              <a:t>- NÍVEL </a:t>
            </a:r>
            <a:r>
              <a:rPr lang="pt-BR" sz="5272" b="1" dirty="0" smtClean="0">
                <a:solidFill>
                  <a:srgbClr val="0E4D3C"/>
                </a:solidFill>
                <a:effectLst>
                  <a:outerShdw blurRad="38100" dist="38100" dir="2700000" algn="tl">
                    <a:srgbClr val="000000">
                      <a:alpha val="43137"/>
                    </a:srgbClr>
                  </a:outerShdw>
                </a:effectLst>
              </a:rPr>
              <a:t>4</a:t>
            </a:r>
            <a:endParaRPr lang="pt-BR" sz="5272" b="1" dirty="0">
              <a:solidFill>
                <a:srgbClr val="0E4D3C"/>
              </a:solidFill>
              <a:effectLst>
                <a:outerShdw blurRad="38100" dist="38100" dir="2700000" algn="tl">
                  <a:srgbClr val="000000">
                    <a:alpha val="43137"/>
                  </a:srgbClr>
                </a:outerShdw>
              </a:effectLst>
            </a:endParaRPr>
          </a:p>
        </p:txBody>
      </p:sp>
      <p:pic>
        <p:nvPicPr>
          <p:cNvPr id="7" name="Imagem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6136" y="3720200"/>
            <a:ext cx="3848682" cy="2458411"/>
          </a:xfrm>
          <a:prstGeom prst="rect">
            <a:avLst/>
          </a:prstGeom>
        </p:spPr>
      </p:pic>
    </p:spTree>
    <p:extLst>
      <p:ext uri="{BB962C8B-B14F-4D97-AF65-F5344CB8AC3E}">
        <p14:creationId xmlns:p14="http://schemas.microsoft.com/office/powerpoint/2010/main" val="304991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16" presetClass="entr" presetSubtype="37"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2169825"/>
          </a:xfrm>
          <a:prstGeom prst="rect">
            <a:avLst/>
          </a:prstGeom>
        </p:spPr>
        <p:txBody>
          <a:bodyPr wrap="square">
            <a:spAutoFit/>
          </a:bodyPr>
          <a:lstStyle/>
          <a:p>
            <a:pPr algn="just" hangingPunct="0">
              <a:lnSpc>
                <a:spcPct val="150000"/>
              </a:lnSpc>
            </a:pPr>
            <a:r>
              <a:rPr lang="pt-BR" b="1" dirty="0" smtClean="0">
                <a:latin typeface="Arial" pitchFamily="34" charset="0"/>
                <a:cs typeface="Arial" pitchFamily="34" charset="0"/>
              </a:rPr>
              <a:t>Questão 1) (1 ponto) </a:t>
            </a:r>
            <a:r>
              <a:rPr lang="pt-PT" b="1" dirty="0" smtClean="0">
                <a:latin typeface="Arial" pitchFamily="34" charset="0"/>
                <a:cs typeface="Arial" pitchFamily="34" charset="0"/>
              </a:rPr>
              <a:t>(0,25 cada acerto) </a:t>
            </a:r>
            <a:r>
              <a:rPr lang="pt-PT" i="1" dirty="0" smtClean="0">
                <a:latin typeface="Arial" pitchFamily="34" charset="0"/>
                <a:cs typeface="Arial" pitchFamily="34" charset="0"/>
              </a:rPr>
              <a:t>A seguir temos algumas relações de causas (primeira frase de cada alternativa) e efeitos (segunda frase de cada alternativa).</a:t>
            </a:r>
            <a:r>
              <a:rPr lang="pt-BR" dirty="0" smtClean="0">
                <a:latin typeface="Arial" pitchFamily="34" charset="0"/>
                <a:cs typeface="Arial" pitchFamily="34" charset="0"/>
              </a:rPr>
              <a:t> </a:t>
            </a:r>
          </a:p>
          <a:p>
            <a:pPr algn="just" hangingPunct="0">
              <a:lnSpc>
                <a:spcPct val="150000"/>
              </a:lnSpc>
            </a:pPr>
            <a:r>
              <a:rPr lang="pt-PT" dirty="0" smtClean="0">
                <a:latin typeface="Arial" pitchFamily="34" charset="0"/>
                <a:cs typeface="Arial" pitchFamily="34" charset="0"/>
              </a:rPr>
              <a:t>Coloque </a:t>
            </a:r>
            <a:r>
              <a:rPr lang="pt-PT" b="1" dirty="0" smtClean="0">
                <a:latin typeface="Arial" pitchFamily="34" charset="0"/>
                <a:cs typeface="Arial" pitchFamily="34" charset="0"/>
              </a:rPr>
              <a:t>F</a:t>
            </a:r>
            <a:r>
              <a:rPr lang="pt-PT" dirty="0" smtClean="0">
                <a:latin typeface="Arial" pitchFamily="34" charset="0"/>
                <a:cs typeface="Arial" pitchFamily="34" charset="0"/>
              </a:rPr>
              <a:t> (Falso) ou </a:t>
            </a:r>
            <a:r>
              <a:rPr lang="pt-PT" b="1" dirty="0" smtClean="0">
                <a:latin typeface="Arial" pitchFamily="34" charset="0"/>
                <a:cs typeface="Arial" pitchFamily="34" charset="0"/>
              </a:rPr>
              <a:t>V</a:t>
            </a:r>
            <a:r>
              <a:rPr lang="pt-PT" dirty="0" smtClean="0">
                <a:latin typeface="Arial" pitchFamily="34" charset="0"/>
                <a:cs typeface="Arial" pitchFamily="34" charset="0"/>
              </a:rPr>
              <a:t> (Verdadeiro) nas duplas que estão corretamente relacionadas.</a:t>
            </a:r>
            <a:endParaRPr lang="pt-BR" dirty="0">
              <a:latin typeface="Arial" pitchFamily="34" charset="0"/>
              <a:cs typeface="Arial" pitchFamily="34" charset="0"/>
            </a:endParaRPr>
          </a:p>
        </p:txBody>
      </p:sp>
      <p:sp>
        <p:nvSpPr>
          <p:cNvPr id="7" name="Retângulo 6"/>
          <p:cNvSpPr/>
          <p:nvPr/>
        </p:nvSpPr>
        <p:spPr>
          <a:xfrm>
            <a:off x="522985" y="2996952"/>
            <a:ext cx="11380090" cy="1708994"/>
          </a:xfrm>
          <a:prstGeom prst="rect">
            <a:avLst/>
          </a:prstGeom>
        </p:spPr>
        <p:txBody>
          <a:bodyPr wrap="square">
            <a:spAutoFit/>
          </a:bodyPr>
          <a:lstStyle/>
          <a:p>
            <a:pPr algn="just" hangingPunct="0">
              <a:lnSpc>
                <a:spcPct val="150000"/>
              </a:lnSpc>
            </a:pPr>
            <a:r>
              <a:rPr lang="pt-PT" dirty="0" smtClean="0">
                <a:latin typeface="Arial" pitchFamily="34" charset="0"/>
                <a:cs typeface="Arial" pitchFamily="34" charset="0"/>
              </a:rPr>
              <a:t>(   ) Inclinação do eixo da Terra em relação à perpendicular ao plano da sua órbita </a:t>
            </a:r>
            <a:r>
              <a:rPr lang="pt-PT" dirty="0" smtClean="0">
                <a:latin typeface="Arial" pitchFamily="34" charset="0"/>
                <a:cs typeface="Arial" pitchFamily="34" charset="0"/>
                <a:sym typeface="Symbol"/>
              </a:rPr>
              <a:t></a:t>
            </a:r>
            <a:r>
              <a:rPr lang="pt-PT" dirty="0" smtClean="0">
                <a:latin typeface="Arial" pitchFamily="34" charset="0"/>
                <a:cs typeface="Arial" pitchFamily="34" charset="0"/>
              </a:rPr>
              <a:t> Estações do ano.</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Formato elíptico da órbita da Terra em torno do Sol </a:t>
            </a:r>
            <a:r>
              <a:rPr lang="pt-PT" dirty="0" smtClean="0">
                <a:latin typeface="Arial" pitchFamily="34" charset="0"/>
                <a:cs typeface="Arial" pitchFamily="34" charset="0"/>
                <a:sym typeface="Symbol"/>
              </a:rPr>
              <a:t></a:t>
            </a:r>
            <a:r>
              <a:rPr lang="pt-PT" dirty="0" smtClean="0">
                <a:latin typeface="Arial" pitchFamily="34" charset="0"/>
                <a:cs typeface="Arial" pitchFamily="34" charset="0"/>
              </a:rPr>
              <a:t> Eclipses.</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O Sol cruzando o Equador Celeste em seu aparente movimento anual </a:t>
            </a:r>
            <a:r>
              <a:rPr lang="pt-PT" dirty="0" smtClean="0">
                <a:latin typeface="Arial" pitchFamily="34" charset="0"/>
                <a:cs typeface="Arial" pitchFamily="34" charset="0"/>
                <a:sym typeface="Symbol"/>
              </a:rPr>
              <a:t></a:t>
            </a:r>
            <a:r>
              <a:rPr lang="pt-PT" dirty="0" smtClean="0">
                <a:latin typeface="Arial" pitchFamily="34" charset="0"/>
                <a:cs typeface="Arial" pitchFamily="34" charset="0"/>
              </a:rPr>
              <a:t> Solstícios.</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Fases da Lua </a:t>
            </a:r>
            <a:r>
              <a:rPr lang="pt-PT" dirty="0" smtClean="0">
                <a:latin typeface="Arial" pitchFamily="34" charset="0"/>
                <a:cs typeface="Arial" pitchFamily="34" charset="0"/>
                <a:sym typeface="Symbol"/>
              </a:rPr>
              <a:t></a:t>
            </a:r>
            <a:r>
              <a:rPr lang="pt-PT" dirty="0" smtClean="0">
                <a:latin typeface="Arial" pitchFamily="34" charset="0"/>
                <a:cs typeface="Arial" pitchFamily="34" charset="0"/>
              </a:rPr>
              <a:t> Chuva de meteoros.</a:t>
            </a:r>
            <a:endParaRPr lang="pt-BR" dirty="0">
              <a:latin typeface="Arial" pitchFamily="34" charset="0"/>
              <a:cs typeface="Arial" pitchFamily="34" charset="0"/>
            </a:endParaRPr>
          </a:p>
        </p:txBody>
      </p:sp>
      <p:sp>
        <p:nvSpPr>
          <p:cNvPr id="9" name="Retângulo 8"/>
          <p:cNvSpPr/>
          <p:nvPr/>
        </p:nvSpPr>
        <p:spPr>
          <a:xfrm>
            <a:off x="642181" y="3073190"/>
            <a:ext cx="327334"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14" name="Retângulo 13"/>
          <p:cNvSpPr/>
          <p:nvPr/>
        </p:nvSpPr>
        <p:spPr>
          <a:xfrm>
            <a:off x="622945" y="3514474"/>
            <a:ext cx="341760"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F</a:t>
            </a:r>
            <a:endParaRPr lang="pt-BR" sz="2000" dirty="0"/>
          </a:p>
        </p:txBody>
      </p:sp>
      <p:sp>
        <p:nvSpPr>
          <p:cNvPr id="15" name="Retângulo 14"/>
          <p:cNvSpPr/>
          <p:nvPr/>
        </p:nvSpPr>
        <p:spPr>
          <a:xfrm>
            <a:off x="622945" y="3927358"/>
            <a:ext cx="341760"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F</a:t>
            </a:r>
            <a:endParaRPr lang="pt-BR" sz="2000" dirty="0"/>
          </a:p>
        </p:txBody>
      </p:sp>
      <p:sp>
        <p:nvSpPr>
          <p:cNvPr id="16" name="Retângulo 15"/>
          <p:cNvSpPr/>
          <p:nvPr/>
        </p:nvSpPr>
        <p:spPr>
          <a:xfrm>
            <a:off x="622945" y="4320804"/>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F</a:t>
            </a:r>
            <a:endParaRPr lang="pt-BR" sz="2000" dirty="0"/>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70" decel="100000"/>
                                        <p:tgtEl>
                                          <p:spTgt spid="9"/>
                                        </p:tgtEl>
                                      </p:cBhvr>
                                    </p:animEffect>
                                    <p:animScale>
                                      <p:cBhvr>
                                        <p:cTn id="8" dur="770" decel="100000"/>
                                        <p:tgtEl>
                                          <p:spTgt spid="9"/>
                                        </p:tgtEl>
                                      </p:cBhvr>
                                      <p:from x="10000" y="10000"/>
                                      <p:to x="200000" y="450000"/>
                                    </p:animScale>
                                    <p:animScale>
                                      <p:cBhvr>
                                        <p:cTn id="9" dur="1230" accel="100000" fill="hold">
                                          <p:stCondLst>
                                            <p:cond delay="770"/>
                                          </p:stCondLst>
                                        </p:cTn>
                                        <p:tgtEl>
                                          <p:spTgt spid="9"/>
                                        </p:tgtEl>
                                      </p:cBhvr>
                                      <p:from x="200000" y="450000"/>
                                      <p:to x="100000" y="100000"/>
                                    </p:animScale>
                                    <p:set>
                                      <p:cBhvr>
                                        <p:cTn id="10" dur="770" fill="hold"/>
                                        <p:tgtEl>
                                          <p:spTgt spid="9"/>
                                        </p:tgtEl>
                                        <p:attrNameLst>
                                          <p:attrName>ppt_x</p:attrName>
                                        </p:attrNameLst>
                                      </p:cBhvr>
                                      <p:to>
                                        <p:strVal val="(0.5)"/>
                                      </p:to>
                                    </p:set>
                                    <p:anim from="(0.5)" to="(#ppt_x)" calcmode="lin" valueType="num">
                                      <p:cBhvr>
                                        <p:cTn id="11" dur="1230" accel="100000" fill="hold">
                                          <p:stCondLst>
                                            <p:cond delay="770"/>
                                          </p:stCondLst>
                                        </p:cTn>
                                        <p:tgtEl>
                                          <p:spTgt spid="9"/>
                                        </p:tgtEl>
                                        <p:attrNameLst>
                                          <p:attrName>ppt_x</p:attrName>
                                        </p:attrNameLst>
                                      </p:cBhvr>
                                    </p:anim>
                                    <p:set>
                                      <p:cBhvr>
                                        <p:cTn id="12" dur="770" fill="hold"/>
                                        <p:tgtEl>
                                          <p:spTgt spid="9"/>
                                        </p:tgtEl>
                                        <p:attrNameLst>
                                          <p:attrName>ppt_y</p:attrName>
                                        </p:attrNameLst>
                                      </p:cBhvr>
                                      <p:to>
                                        <p:strVal val="(#ppt_y+0.4)"/>
                                      </p:to>
                                    </p:set>
                                    <p:anim from="(#ppt_y+0.4)" to="(#ppt_y)" calcmode="lin" valueType="num">
                                      <p:cBhvr>
                                        <p:cTn id="13" dur="1230" accel="100000" fill="hold">
                                          <p:stCondLst>
                                            <p:cond delay="770"/>
                                          </p:stCondLst>
                                        </p:cTn>
                                        <p:tgtEl>
                                          <p:spTgt spid="9"/>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770" decel="100000"/>
                                        <p:tgtEl>
                                          <p:spTgt spid="14"/>
                                        </p:tgtEl>
                                      </p:cBhvr>
                                    </p:animEffect>
                                    <p:animScale>
                                      <p:cBhvr>
                                        <p:cTn id="19" dur="770" decel="100000"/>
                                        <p:tgtEl>
                                          <p:spTgt spid="14"/>
                                        </p:tgtEl>
                                      </p:cBhvr>
                                      <p:from x="10000" y="10000"/>
                                      <p:to x="200000" y="450000"/>
                                    </p:animScale>
                                    <p:animScale>
                                      <p:cBhvr>
                                        <p:cTn id="20" dur="1230" accel="100000" fill="hold">
                                          <p:stCondLst>
                                            <p:cond delay="770"/>
                                          </p:stCondLst>
                                        </p:cTn>
                                        <p:tgtEl>
                                          <p:spTgt spid="14"/>
                                        </p:tgtEl>
                                      </p:cBhvr>
                                      <p:from x="200000" y="450000"/>
                                      <p:to x="100000" y="100000"/>
                                    </p:animScale>
                                    <p:set>
                                      <p:cBhvr>
                                        <p:cTn id="21" dur="770" fill="hold"/>
                                        <p:tgtEl>
                                          <p:spTgt spid="14"/>
                                        </p:tgtEl>
                                        <p:attrNameLst>
                                          <p:attrName>ppt_x</p:attrName>
                                        </p:attrNameLst>
                                      </p:cBhvr>
                                      <p:to>
                                        <p:strVal val="(0.5)"/>
                                      </p:to>
                                    </p:set>
                                    <p:anim from="(0.5)" to="(#ppt_x)" calcmode="lin" valueType="num">
                                      <p:cBhvr>
                                        <p:cTn id="22" dur="1230" accel="100000" fill="hold">
                                          <p:stCondLst>
                                            <p:cond delay="770"/>
                                          </p:stCondLst>
                                        </p:cTn>
                                        <p:tgtEl>
                                          <p:spTgt spid="14"/>
                                        </p:tgtEl>
                                        <p:attrNameLst>
                                          <p:attrName>ppt_x</p:attrName>
                                        </p:attrNameLst>
                                      </p:cBhvr>
                                    </p:anim>
                                    <p:set>
                                      <p:cBhvr>
                                        <p:cTn id="23" dur="770" fill="hold"/>
                                        <p:tgtEl>
                                          <p:spTgt spid="14"/>
                                        </p:tgtEl>
                                        <p:attrNameLst>
                                          <p:attrName>ppt_y</p:attrName>
                                        </p:attrNameLst>
                                      </p:cBhvr>
                                      <p:to>
                                        <p:strVal val="(#ppt_y+0.4)"/>
                                      </p:to>
                                    </p:set>
                                    <p:anim from="(#ppt_y+0.4)" to="(#ppt_y)" calcmode="lin" valueType="num">
                                      <p:cBhvr>
                                        <p:cTn id="24" dur="1230" accel="100000" fill="hold">
                                          <p:stCondLst>
                                            <p:cond delay="770"/>
                                          </p:stCondLst>
                                        </p:cTn>
                                        <p:tgtEl>
                                          <p:spTgt spid="14"/>
                                        </p:tgtEl>
                                        <p:attrNameLst>
                                          <p:attrName>ppt_y</p:attrName>
                                        </p:attrNameLst>
                                      </p:cBhvr>
                                    </p:anim>
                                  </p:childTnLst>
                                </p:cTn>
                              </p:par>
                            </p:childTnLst>
                          </p:cTn>
                        </p:par>
                      </p:childTnLst>
                    </p:cTn>
                  </p:par>
                  <p:par>
                    <p:cTn id="25" fill="hold">
                      <p:stCondLst>
                        <p:cond delay="indefinite"/>
                      </p:stCondLst>
                      <p:childTnLst>
                        <p:par>
                          <p:cTn id="26" fill="hold">
                            <p:stCondLst>
                              <p:cond delay="0"/>
                            </p:stCondLst>
                            <p:childTnLst>
                              <p:par>
                                <p:cTn id="27" presetID="5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770" decel="100000"/>
                                        <p:tgtEl>
                                          <p:spTgt spid="15"/>
                                        </p:tgtEl>
                                      </p:cBhvr>
                                    </p:animEffect>
                                    <p:animScale>
                                      <p:cBhvr>
                                        <p:cTn id="30" dur="770" decel="100000"/>
                                        <p:tgtEl>
                                          <p:spTgt spid="15"/>
                                        </p:tgtEl>
                                      </p:cBhvr>
                                      <p:from x="10000" y="10000"/>
                                      <p:to x="200000" y="450000"/>
                                    </p:animScale>
                                    <p:animScale>
                                      <p:cBhvr>
                                        <p:cTn id="31" dur="1230" accel="100000" fill="hold">
                                          <p:stCondLst>
                                            <p:cond delay="770"/>
                                          </p:stCondLst>
                                        </p:cTn>
                                        <p:tgtEl>
                                          <p:spTgt spid="15"/>
                                        </p:tgtEl>
                                      </p:cBhvr>
                                      <p:from x="200000" y="450000"/>
                                      <p:to x="100000" y="100000"/>
                                    </p:animScale>
                                    <p:set>
                                      <p:cBhvr>
                                        <p:cTn id="32" dur="770" fill="hold"/>
                                        <p:tgtEl>
                                          <p:spTgt spid="15"/>
                                        </p:tgtEl>
                                        <p:attrNameLst>
                                          <p:attrName>ppt_x</p:attrName>
                                        </p:attrNameLst>
                                      </p:cBhvr>
                                      <p:to>
                                        <p:strVal val="(0.5)"/>
                                      </p:to>
                                    </p:set>
                                    <p:anim from="(0.5)" to="(#ppt_x)" calcmode="lin" valueType="num">
                                      <p:cBhvr>
                                        <p:cTn id="33" dur="1230" accel="100000" fill="hold">
                                          <p:stCondLst>
                                            <p:cond delay="770"/>
                                          </p:stCondLst>
                                        </p:cTn>
                                        <p:tgtEl>
                                          <p:spTgt spid="15"/>
                                        </p:tgtEl>
                                        <p:attrNameLst>
                                          <p:attrName>ppt_x</p:attrName>
                                        </p:attrNameLst>
                                      </p:cBhvr>
                                    </p:anim>
                                    <p:set>
                                      <p:cBhvr>
                                        <p:cTn id="34" dur="770" fill="hold"/>
                                        <p:tgtEl>
                                          <p:spTgt spid="15"/>
                                        </p:tgtEl>
                                        <p:attrNameLst>
                                          <p:attrName>ppt_y</p:attrName>
                                        </p:attrNameLst>
                                      </p:cBhvr>
                                      <p:to>
                                        <p:strVal val="(#ppt_y+0.4)"/>
                                      </p:to>
                                    </p:set>
                                    <p:anim from="(#ppt_y+0.4)" to="(#ppt_y)" calcmode="lin" valueType="num">
                                      <p:cBhvr>
                                        <p:cTn id="35" dur="1230" accel="100000" fill="hold">
                                          <p:stCondLst>
                                            <p:cond delay="770"/>
                                          </p:stCondLst>
                                        </p:cTn>
                                        <p:tgtEl>
                                          <p:spTgt spid="15"/>
                                        </p:tgtEl>
                                        <p:attrNameLst>
                                          <p:attrName>ppt_y</p:attrName>
                                        </p:attrNameLst>
                                      </p:cBhvr>
                                    </p:anim>
                                  </p:childTnLst>
                                </p:cTn>
                              </p:par>
                            </p:childTnLst>
                          </p:cTn>
                        </p:par>
                      </p:childTnLst>
                    </p:cTn>
                  </p:par>
                  <p:par>
                    <p:cTn id="36" fill="hold">
                      <p:stCondLst>
                        <p:cond delay="indefinite"/>
                      </p:stCondLst>
                      <p:childTnLst>
                        <p:par>
                          <p:cTn id="37" fill="hold">
                            <p:stCondLst>
                              <p:cond delay="0"/>
                            </p:stCondLst>
                            <p:childTnLst>
                              <p:par>
                                <p:cTn id="38" presetID="51" presetClass="entr" presetSubtype="0"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770" decel="100000"/>
                                        <p:tgtEl>
                                          <p:spTgt spid="16"/>
                                        </p:tgtEl>
                                      </p:cBhvr>
                                    </p:animEffect>
                                    <p:animScale>
                                      <p:cBhvr>
                                        <p:cTn id="41" dur="770" decel="100000"/>
                                        <p:tgtEl>
                                          <p:spTgt spid="16"/>
                                        </p:tgtEl>
                                      </p:cBhvr>
                                      <p:from x="10000" y="10000"/>
                                      <p:to x="200000" y="450000"/>
                                    </p:animScale>
                                    <p:animScale>
                                      <p:cBhvr>
                                        <p:cTn id="42" dur="1230" accel="100000" fill="hold">
                                          <p:stCondLst>
                                            <p:cond delay="770"/>
                                          </p:stCondLst>
                                        </p:cTn>
                                        <p:tgtEl>
                                          <p:spTgt spid="16"/>
                                        </p:tgtEl>
                                      </p:cBhvr>
                                      <p:from x="200000" y="450000"/>
                                      <p:to x="100000" y="100000"/>
                                    </p:animScale>
                                    <p:set>
                                      <p:cBhvr>
                                        <p:cTn id="43" dur="770" fill="hold"/>
                                        <p:tgtEl>
                                          <p:spTgt spid="16"/>
                                        </p:tgtEl>
                                        <p:attrNameLst>
                                          <p:attrName>ppt_x</p:attrName>
                                        </p:attrNameLst>
                                      </p:cBhvr>
                                      <p:to>
                                        <p:strVal val="(0.5)"/>
                                      </p:to>
                                    </p:set>
                                    <p:anim from="(0.5)" to="(#ppt_x)" calcmode="lin" valueType="num">
                                      <p:cBhvr>
                                        <p:cTn id="44" dur="1230" accel="100000" fill="hold">
                                          <p:stCondLst>
                                            <p:cond delay="770"/>
                                          </p:stCondLst>
                                        </p:cTn>
                                        <p:tgtEl>
                                          <p:spTgt spid="16"/>
                                        </p:tgtEl>
                                        <p:attrNameLst>
                                          <p:attrName>ppt_x</p:attrName>
                                        </p:attrNameLst>
                                      </p:cBhvr>
                                    </p:anim>
                                    <p:set>
                                      <p:cBhvr>
                                        <p:cTn id="45" dur="770" fill="hold"/>
                                        <p:tgtEl>
                                          <p:spTgt spid="16"/>
                                        </p:tgtEl>
                                        <p:attrNameLst>
                                          <p:attrName>ppt_y</p:attrName>
                                        </p:attrNameLst>
                                      </p:cBhvr>
                                      <p:to>
                                        <p:strVal val="(#ppt_y+0.4)"/>
                                      </p:to>
                                    </p:set>
                                    <p:anim from="(#ppt_y+0.4)" to="(#ppt_y)" calcmode="lin" valueType="num">
                                      <p:cBhvr>
                                        <p:cTn id="46" dur="1230" accel="100000" fill="hold">
                                          <p:stCondLst>
                                            <p:cond delay="770"/>
                                          </p:stCondLst>
                                        </p:cTn>
                                        <p:tgtEl>
                                          <p:spTgt spid="1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2169825"/>
          </a:xfrm>
          <a:prstGeom prst="rect">
            <a:avLst/>
          </a:prstGeom>
        </p:spPr>
        <p:txBody>
          <a:bodyPr wrap="square">
            <a:spAutoFit/>
          </a:bodyPr>
          <a:lstStyle/>
          <a:p>
            <a:pPr algn="just" hangingPunct="0">
              <a:lnSpc>
                <a:spcPct val="150000"/>
              </a:lnSpc>
            </a:pPr>
            <a:r>
              <a:rPr lang="pt-BR" b="1" dirty="0" smtClean="0">
                <a:latin typeface="Arial" pitchFamily="34" charset="0"/>
                <a:cs typeface="Arial" pitchFamily="34" charset="0"/>
              </a:rPr>
              <a:t>Questão 2) (1 ponto) </a:t>
            </a:r>
            <a:r>
              <a:rPr lang="pt-PT" b="1" dirty="0" smtClean="0">
                <a:latin typeface="Arial" pitchFamily="34" charset="0"/>
                <a:cs typeface="Arial" pitchFamily="34" charset="0"/>
              </a:rPr>
              <a:t>(0,25 cada acerto) </a:t>
            </a:r>
            <a:r>
              <a:rPr lang="pt-PT" i="1" dirty="0" smtClean="0">
                <a:latin typeface="Arial" pitchFamily="34" charset="0"/>
                <a:cs typeface="Arial" pitchFamily="34" charset="0"/>
              </a:rPr>
              <a:t>A seguir temos algumas relações de causas (primeira frase de cada alternativa) e efeitos (segunda frase de cada alternativa).</a:t>
            </a:r>
            <a:r>
              <a:rPr lang="pt-BR" dirty="0" smtClean="0">
                <a:latin typeface="Arial" pitchFamily="34" charset="0"/>
                <a:cs typeface="Arial" pitchFamily="34" charset="0"/>
              </a:rPr>
              <a:t> </a:t>
            </a:r>
          </a:p>
          <a:p>
            <a:pPr algn="just" hangingPunct="0">
              <a:lnSpc>
                <a:spcPct val="150000"/>
              </a:lnSpc>
            </a:pPr>
            <a:r>
              <a:rPr lang="pt-PT" dirty="0" smtClean="0">
                <a:latin typeface="Arial" pitchFamily="34" charset="0"/>
                <a:cs typeface="Arial" pitchFamily="34" charset="0"/>
              </a:rPr>
              <a:t>Coloque </a:t>
            </a:r>
            <a:r>
              <a:rPr lang="pt-PT" b="1" dirty="0" smtClean="0">
                <a:latin typeface="Arial" pitchFamily="34" charset="0"/>
                <a:cs typeface="Arial" pitchFamily="34" charset="0"/>
              </a:rPr>
              <a:t>F</a:t>
            </a:r>
            <a:r>
              <a:rPr lang="pt-PT" dirty="0" smtClean="0">
                <a:latin typeface="Arial" pitchFamily="34" charset="0"/>
                <a:cs typeface="Arial" pitchFamily="34" charset="0"/>
              </a:rPr>
              <a:t> (Falso) ou </a:t>
            </a:r>
            <a:r>
              <a:rPr lang="pt-PT" b="1" dirty="0" smtClean="0">
                <a:latin typeface="Arial" pitchFamily="34" charset="0"/>
                <a:cs typeface="Arial" pitchFamily="34" charset="0"/>
              </a:rPr>
              <a:t>V</a:t>
            </a:r>
            <a:r>
              <a:rPr lang="pt-PT" dirty="0" smtClean="0">
                <a:latin typeface="Arial" pitchFamily="34" charset="0"/>
                <a:cs typeface="Arial" pitchFamily="34" charset="0"/>
              </a:rPr>
              <a:t> (Verdadeiro) nas duplas que estão corretamente relacionadas.</a:t>
            </a:r>
            <a:endParaRPr lang="pt-BR" dirty="0">
              <a:latin typeface="Arial" pitchFamily="34" charset="0"/>
              <a:cs typeface="Arial" pitchFamily="34" charset="0"/>
            </a:endParaRPr>
          </a:p>
        </p:txBody>
      </p:sp>
      <p:sp>
        <p:nvSpPr>
          <p:cNvPr id="7" name="Retângulo 6"/>
          <p:cNvSpPr/>
          <p:nvPr/>
        </p:nvSpPr>
        <p:spPr>
          <a:xfrm>
            <a:off x="522985" y="2996952"/>
            <a:ext cx="11380090" cy="1702517"/>
          </a:xfrm>
          <a:prstGeom prst="rect">
            <a:avLst/>
          </a:prstGeom>
        </p:spPr>
        <p:txBody>
          <a:bodyPr wrap="square">
            <a:spAutoFit/>
          </a:bodyPr>
          <a:lstStyle/>
          <a:p>
            <a:pPr algn="just" hangingPunct="0">
              <a:lnSpc>
                <a:spcPct val="150000"/>
              </a:lnSpc>
            </a:pPr>
            <a:r>
              <a:rPr lang="pt-PT" dirty="0" smtClean="0">
                <a:latin typeface="Arial" pitchFamily="34" charset="0"/>
                <a:cs typeface="Arial" pitchFamily="34" charset="0"/>
              </a:rPr>
              <a:t>(   ) Inclinação do eixo da Terra em relação à perpendicular ao plano da sua órbita </a:t>
            </a:r>
            <a:r>
              <a:rPr lang="pt-PT" dirty="0" smtClean="0">
                <a:latin typeface="Arial" pitchFamily="34" charset="0"/>
                <a:cs typeface="Arial" pitchFamily="34" charset="0"/>
                <a:sym typeface="Symbol"/>
              </a:rPr>
              <a:t></a:t>
            </a:r>
            <a:r>
              <a:rPr lang="pt-PT" dirty="0" smtClean="0">
                <a:latin typeface="Arial" pitchFamily="34" charset="0"/>
                <a:cs typeface="Arial" pitchFamily="34" charset="0"/>
              </a:rPr>
              <a:t> Fases da Lua.</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Formato elíptico da órbita da Terra em torno do Sol </a:t>
            </a:r>
            <a:r>
              <a:rPr lang="pt-PT" dirty="0" smtClean="0">
                <a:latin typeface="Arial" pitchFamily="34" charset="0"/>
                <a:cs typeface="Arial" pitchFamily="34" charset="0"/>
                <a:sym typeface="Symbol"/>
              </a:rPr>
              <a:t></a:t>
            </a:r>
            <a:r>
              <a:rPr lang="pt-PT" dirty="0" smtClean="0">
                <a:latin typeface="Arial" pitchFamily="34" charset="0"/>
                <a:cs typeface="Arial" pitchFamily="34" charset="0"/>
              </a:rPr>
              <a:t> Afélio e Periélio.</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O Sol cruzando o Equador Celeste em seu aparente movimento anual </a:t>
            </a:r>
            <a:r>
              <a:rPr lang="pt-PT" dirty="0" smtClean="0">
                <a:latin typeface="Arial" pitchFamily="34" charset="0"/>
                <a:cs typeface="Arial" pitchFamily="34" charset="0"/>
                <a:sym typeface="Symbol"/>
              </a:rPr>
              <a:t></a:t>
            </a:r>
            <a:r>
              <a:rPr lang="pt-PT" dirty="0" smtClean="0">
                <a:latin typeface="Arial" pitchFamily="34" charset="0"/>
                <a:cs typeface="Arial" pitchFamily="34" charset="0"/>
              </a:rPr>
              <a:t> Equinócios.</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Eclipses </a:t>
            </a:r>
            <a:r>
              <a:rPr lang="pt-PT" dirty="0" smtClean="0">
                <a:latin typeface="Arial" pitchFamily="34" charset="0"/>
                <a:cs typeface="Arial" pitchFamily="34" charset="0"/>
                <a:sym typeface="Symbol"/>
              </a:rPr>
              <a:t></a:t>
            </a:r>
            <a:r>
              <a:rPr lang="pt-PT" dirty="0" smtClean="0">
                <a:latin typeface="Arial" pitchFamily="34" charset="0"/>
                <a:cs typeface="Arial" pitchFamily="34" charset="0"/>
              </a:rPr>
              <a:t> Chuva de meteoros.</a:t>
            </a:r>
            <a:endParaRPr lang="pt-BR" dirty="0">
              <a:latin typeface="Arial" pitchFamily="34" charset="0"/>
              <a:cs typeface="Arial" pitchFamily="34" charset="0"/>
            </a:endParaRPr>
          </a:p>
        </p:txBody>
      </p:sp>
      <p:sp>
        <p:nvSpPr>
          <p:cNvPr id="9" name="Retângulo 8"/>
          <p:cNvSpPr/>
          <p:nvPr/>
        </p:nvSpPr>
        <p:spPr>
          <a:xfrm>
            <a:off x="634887" y="3070840"/>
            <a:ext cx="341760"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F</a:t>
            </a:r>
            <a:endParaRPr lang="pt-BR" sz="2000" dirty="0"/>
          </a:p>
        </p:txBody>
      </p:sp>
      <p:sp>
        <p:nvSpPr>
          <p:cNvPr id="14" name="Retângulo 13"/>
          <p:cNvSpPr/>
          <p:nvPr/>
        </p:nvSpPr>
        <p:spPr>
          <a:xfrm>
            <a:off x="615651" y="3502888"/>
            <a:ext cx="327334"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15" name="Retângulo 14"/>
          <p:cNvSpPr/>
          <p:nvPr/>
        </p:nvSpPr>
        <p:spPr>
          <a:xfrm>
            <a:off x="624887" y="3906536"/>
            <a:ext cx="327334"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16" name="Retângulo 15"/>
          <p:cNvSpPr/>
          <p:nvPr/>
        </p:nvSpPr>
        <p:spPr>
          <a:xfrm>
            <a:off x="624887" y="4330040"/>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F</a:t>
            </a:r>
            <a:endParaRPr lang="pt-BR" sz="2000" dirty="0"/>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2000"/>
                                        <p:tgtEl>
                                          <p:spTgt spid="14"/>
                                        </p:tgtEl>
                                      </p:cBhvr>
                                    </p:animEffect>
                                    <p:anim calcmode="lin" valueType="num">
                                      <p:cBhvr>
                                        <p:cTn id="15" dur="2000" fill="hold"/>
                                        <p:tgtEl>
                                          <p:spTgt spid="14"/>
                                        </p:tgtEl>
                                        <p:attrNameLst>
                                          <p:attrName>ppt_w</p:attrName>
                                        </p:attrNameLst>
                                      </p:cBhvr>
                                      <p:tavLst>
                                        <p:tav tm="0" fmla="#ppt_w*sin(2.5*pi*$)">
                                          <p:val>
                                            <p:fltVal val="0"/>
                                          </p:val>
                                        </p:tav>
                                        <p:tav tm="100000">
                                          <p:val>
                                            <p:fltVal val="1"/>
                                          </p:val>
                                        </p:tav>
                                      </p:tavLst>
                                    </p:anim>
                                    <p:anim calcmode="lin" valueType="num">
                                      <p:cBhvr>
                                        <p:cTn id="16"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2000"/>
                                        <p:tgtEl>
                                          <p:spTgt spid="15"/>
                                        </p:tgtEl>
                                      </p:cBhvr>
                                    </p:animEffect>
                                    <p:anim calcmode="lin" valueType="num">
                                      <p:cBhvr>
                                        <p:cTn id="22" dur="2000" fill="hold"/>
                                        <p:tgtEl>
                                          <p:spTgt spid="15"/>
                                        </p:tgtEl>
                                        <p:attrNameLst>
                                          <p:attrName>ppt_w</p:attrName>
                                        </p:attrNameLst>
                                      </p:cBhvr>
                                      <p:tavLst>
                                        <p:tav tm="0" fmla="#ppt_w*sin(2.5*pi*$)">
                                          <p:val>
                                            <p:fltVal val="0"/>
                                          </p:val>
                                        </p:tav>
                                        <p:tav tm="100000">
                                          <p:val>
                                            <p:fltVal val="1"/>
                                          </p:val>
                                        </p:tav>
                                      </p:tavLst>
                                    </p:anim>
                                    <p:anim calcmode="lin" valueType="num">
                                      <p:cBhvr>
                                        <p:cTn id="23" dur="2000" fill="hold"/>
                                        <p:tgtEl>
                                          <p:spTgt spid="15"/>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2000"/>
                                        <p:tgtEl>
                                          <p:spTgt spid="16"/>
                                        </p:tgtEl>
                                      </p:cBhvr>
                                    </p:animEffect>
                                    <p:anim calcmode="lin" valueType="num">
                                      <p:cBhvr>
                                        <p:cTn id="29" dur="2000" fill="hold"/>
                                        <p:tgtEl>
                                          <p:spTgt spid="16"/>
                                        </p:tgtEl>
                                        <p:attrNameLst>
                                          <p:attrName>ppt_w</p:attrName>
                                        </p:attrNameLst>
                                      </p:cBhvr>
                                      <p:tavLst>
                                        <p:tav tm="0" fmla="#ppt_w*sin(2.5*pi*$)">
                                          <p:val>
                                            <p:fltVal val="0"/>
                                          </p:val>
                                        </p:tav>
                                        <p:tav tm="100000">
                                          <p:val>
                                            <p:fltVal val="1"/>
                                          </p:val>
                                        </p:tav>
                                      </p:tavLst>
                                    </p:anim>
                                    <p:anim calcmode="lin" valueType="num">
                                      <p:cBhvr>
                                        <p:cTn id="30"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2534027"/>
          </a:xfrm>
          <a:prstGeom prst="rect">
            <a:avLst/>
          </a:prstGeom>
        </p:spPr>
        <p:txBody>
          <a:bodyPr wrap="square">
            <a:spAutoFit/>
          </a:bodyPr>
          <a:lstStyle/>
          <a:p>
            <a:pPr algn="just" hangingPunct="0">
              <a:lnSpc>
                <a:spcPct val="150000"/>
              </a:lnSpc>
            </a:pPr>
            <a:r>
              <a:rPr lang="pt-BR" b="1" dirty="0" smtClean="0">
                <a:latin typeface="Arial" pitchFamily="34" charset="0"/>
                <a:cs typeface="Arial" pitchFamily="34" charset="0"/>
              </a:rPr>
              <a:t>Questão 3) (1 ponto) </a:t>
            </a:r>
            <a:r>
              <a:rPr lang="pt-PT" b="1" dirty="0" smtClean="0">
                <a:latin typeface="Arial" pitchFamily="34" charset="0"/>
                <a:cs typeface="Arial" pitchFamily="34" charset="0"/>
              </a:rPr>
              <a:t>(0,25 cada acerto)</a:t>
            </a:r>
            <a:r>
              <a:rPr lang="pt-PT" dirty="0" smtClean="0">
                <a:latin typeface="Arial" pitchFamily="34" charset="0"/>
                <a:cs typeface="Arial" pitchFamily="34" charset="0"/>
              </a:rPr>
              <a:t> </a:t>
            </a:r>
            <a:r>
              <a:rPr lang="pt-PT" b="1" dirty="0" smtClean="0">
                <a:latin typeface="Arial" pitchFamily="34" charset="0"/>
                <a:cs typeface="Arial" pitchFamily="34" charset="0"/>
              </a:rPr>
              <a:t> </a:t>
            </a:r>
            <a:r>
              <a:rPr lang="pt-PT" dirty="0" smtClean="0">
                <a:latin typeface="Arial" pitchFamily="34" charset="0"/>
                <a:cs typeface="Arial" pitchFamily="34" charset="0"/>
              </a:rPr>
              <a:t>Medir as distâncias das estrelas é fundamental em astronomia e as Cefeidas permitem fazer isso. Uma estrela do tipo Cefeida é uma estrela gigante ou supergigante amarela, com 4 a 15 vezes mais massa do que o Sol e com 100 a 30.000 vezes mais luminosidade (= potência) do que o Sol. A luminosidade das Cefeidas varia num período bem definido, </a:t>
            </a:r>
            <a:endParaRPr lang="pt-BR" dirty="0">
              <a:latin typeface="Arial" pitchFamily="34" charset="0"/>
              <a:cs typeface="Arial" pitchFamily="34" charset="0"/>
            </a:endParaRPr>
          </a:p>
        </p:txBody>
      </p:sp>
      <p:sp>
        <p:nvSpPr>
          <p:cNvPr id="10" name="Retângulo 9"/>
          <p:cNvSpPr/>
          <p:nvPr/>
        </p:nvSpPr>
        <p:spPr>
          <a:xfrm>
            <a:off x="6527601" y="2393875"/>
            <a:ext cx="5949950" cy="456535"/>
          </a:xfrm>
          <a:prstGeom prst="rect">
            <a:avLst/>
          </a:prstGeom>
        </p:spPr>
        <p:txBody>
          <a:bodyPr>
            <a:spAutoFit/>
          </a:bodyPr>
          <a:lstStyle/>
          <a:p>
            <a:pPr algn="just" hangingPunct="0">
              <a:lnSpc>
                <a:spcPct val="150000"/>
              </a:lnSpc>
            </a:pPr>
            <a:r>
              <a:rPr lang="pt-PT" dirty="0" smtClean="0">
                <a:latin typeface="Arial" pitchFamily="34" charset="0"/>
                <a:cs typeface="Arial" pitchFamily="34" charset="0"/>
              </a:rPr>
              <a:t>compreendido entre 1 e 100 dias. </a:t>
            </a:r>
            <a:endParaRPr lang="pt-BR" dirty="0">
              <a:latin typeface="Arial" pitchFamily="34" charset="0"/>
              <a:cs typeface="Arial" pitchFamily="34" charset="0"/>
            </a:endParaRPr>
          </a:p>
        </p:txBody>
      </p:sp>
      <p:sp>
        <p:nvSpPr>
          <p:cNvPr id="11" name="Retângulo 10"/>
          <p:cNvSpPr/>
          <p:nvPr/>
        </p:nvSpPr>
        <p:spPr>
          <a:xfrm>
            <a:off x="262905" y="2852936"/>
            <a:ext cx="11089232" cy="3831818"/>
          </a:xfrm>
          <a:prstGeom prst="rect">
            <a:avLst/>
          </a:prstGeom>
        </p:spPr>
        <p:txBody>
          <a:bodyPr wrap="square">
            <a:spAutoFit/>
          </a:bodyPr>
          <a:lstStyle/>
          <a:p>
            <a:pPr algn="just" hangingPunct="0">
              <a:lnSpc>
                <a:spcPct val="150000"/>
              </a:lnSpc>
            </a:pPr>
            <a:r>
              <a:rPr lang="pt-PT" dirty="0" smtClean="0">
                <a:latin typeface="Arial" pitchFamily="34" charset="0"/>
                <a:cs typeface="Arial" pitchFamily="34" charset="0"/>
              </a:rPr>
              <a:t>O nome "Cefeida" vem da estrela pulsante Delta Cephei (da constelação do Cefeu), cuja variabilidade do seu brilho aparente foi descoberta em 1784.</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Foi descoberta uma relação entre o período (P) de pulsação da Cefeida e sua magnitude absoluta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dada por . Então, medindo-se o período (P), se obtém sua magnitude absoluta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Medindo-se o brilho da Cefeida através da luz que chega num telescõpio se obtém a magnitude aparente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porém ambas magnitudes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e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estão relacionadas com a distância (d) da estrela até nós, dada por:  onde </a:t>
            </a:r>
            <a:r>
              <a:rPr lang="pt-PT" b="1" dirty="0" smtClean="0">
                <a:latin typeface="Arial" pitchFamily="34" charset="0"/>
                <a:cs typeface="Arial" pitchFamily="34" charset="0"/>
              </a:rPr>
              <a:t>d</a:t>
            </a:r>
            <a:r>
              <a:rPr lang="pt-PT" dirty="0" smtClean="0">
                <a:latin typeface="Arial" pitchFamily="34" charset="0"/>
                <a:cs typeface="Arial" pitchFamily="34" charset="0"/>
              </a:rPr>
              <a:t> é dada em parsec (pc), uma unidade de distância. Por isso, as Cefeidas são fundamentais na determinação de 	distâncias extragaláticas. O gráfico mostra a relação entre a luminosidade de uma Cefeida </a:t>
            </a:r>
          </a:p>
          <a:p>
            <a:pPr algn="just" hangingPunct="0">
              <a:lnSpc>
                <a:spcPct val="150000"/>
              </a:lnSpc>
            </a:pPr>
            <a:r>
              <a:rPr lang="pt-PT" dirty="0">
                <a:latin typeface="Arial" pitchFamily="34" charset="0"/>
                <a:cs typeface="Arial" pitchFamily="34" charset="0"/>
              </a:rPr>
              <a:t>	</a:t>
            </a:r>
            <a:r>
              <a:rPr lang="pt-PT" dirty="0" smtClean="0">
                <a:latin typeface="Arial" pitchFamily="34" charset="0"/>
                <a:cs typeface="Arial" pitchFamily="34" charset="0"/>
              </a:rPr>
              <a:t>  e seu raio, numa escala arbitrária, ao longo do tempo.</a:t>
            </a:r>
            <a:endParaRPr lang="pt-BR" dirty="0">
              <a:latin typeface="Arial" pitchFamily="34" charset="0"/>
              <a:cs typeface="Arial" pitchFamily="34" charset="0"/>
            </a:endParaRPr>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
          <p:cNvSpPr>
            <a:spLocks noChangeArrowheads="1"/>
          </p:cNvSpPr>
          <p:nvPr/>
        </p:nvSpPr>
        <p:spPr bwMode="auto">
          <a:xfrm>
            <a:off x="406921" y="3933056"/>
            <a:ext cx="1029714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hangingPunct="0">
              <a:lnSpc>
                <a:spcPct val="150000"/>
              </a:lnSpc>
            </a:pPr>
            <a:r>
              <a:rPr lang="pt-PT" dirty="0" smtClean="0">
                <a:latin typeface="Arial" pitchFamily="34" charset="0"/>
                <a:cs typeface="Arial" pitchFamily="34" charset="0"/>
              </a:rPr>
              <a:t>(   ) A luminosidade da Cefeida cresce rapidamente e decresce lentamente;</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Quando a luminosidade da Cefeida está diminuindo ela atinge seu tamanho máximo;</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Quando o raio da Cefeida é mínimo, sua luminosidade ainda não é a máxima;</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Quando o raio da Cefeida é máximo, sua luminosidade é a mínima.</a:t>
            </a:r>
            <a:endParaRPr lang="pt-BR" dirty="0">
              <a:latin typeface="Arial" pitchFamily="34" charset="0"/>
              <a:cs typeface="Arial" pitchFamily="34" charset="0"/>
            </a:endParaRPr>
          </a:p>
        </p:txBody>
      </p:sp>
      <p:sp>
        <p:nvSpPr>
          <p:cNvPr id="14" name="Retângulo 13"/>
          <p:cNvSpPr/>
          <p:nvPr/>
        </p:nvSpPr>
        <p:spPr>
          <a:xfrm>
            <a:off x="513111" y="4018530"/>
            <a:ext cx="397866"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v </a:t>
            </a:r>
            <a:endParaRPr lang="pt-BR" sz="2000" dirty="0"/>
          </a:p>
        </p:txBody>
      </p:sp>
      <p:sp>
        <p:nvSpPr>
          <p:cNvPr id="15" name="Retângulo 14"/>
          <p:cNvSpPr/>
          <p:nvPr/>
        </p:nvSpPr>
        <p:spPr>
          <a:xfrm>
            <a:off x="516699" y="4433986"/>
            <a:ext cx="327334"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17" name="Retângulo 16"/>
          <p:cNvSpPr/>
          <p:nvPr/>
        </p:nvSpPr>
        <p:spPr>
          <a:xfrm>
            <a:off x="506637" y="4847562"/>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21" name="Retângulo 20"/>
          <p:cNvSpPr/>
          <p:nvPr/>
        </p:nvSpPr>
        <p:spPr>
          <a:xfrm>
            <a:off x="506699" y="5270374"/>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F</a:t>
            </a:r>
            <a:endParaRPr lang="pt-BR" sz="2000" dirty="0"/>
          </a:p>
        </p:txBody>
      </p:sp>
      <p:sp>
        <p:nvSpPr>
          <p:cNvPr id="102405" name="Rectangle 5"/>
          <p:cNvSpPr>
            <a:spLocks noChangeArrowheads="1"/>
          </p:cNvSpPr>
          <p:nvPr/>
        </p:nvSpPr>
        <p:spPr bwMode="auto">
          <a:xfrm>
            <a:off x="0" y="1400175"/>
            <a:ext cx="119030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pic>
        <p:nvPicPr>
          <p:cNvPr id="18" name="Imagem 17"/>
          <p:cNvPicPr/>
          <p:nvPr/>
        </p:nvPicPr>
        <p:blipFill>
          <a:blip r:embed="rId2" cstate="print">
            <a:extLst>
              <a:ext uri="{28A0092B-C50C-407E-A947-70E740481C1C}">
                <a14:useLocalDpi xmlns:a14="http://schemas.microsoft.com/office/drawing/2010/main" val="0"/>
              </a:ext>
            </a:extLst>
          </a:blip>
          <a:stretch>
            <a:fillRect/>
          </a:stretch>
        </p:blipFill>
        <p:spPr>
          <a:xfrm>
            <a:off x="2279129" y="764704"/>
            <a:ext cx="3689505" cy="2951604"/>
          </a:xfrm>
          <a:prstGeom prst="rect">
            <a:avLst/>
          </a:prstGeom>
        </p:spPr>
      </p:pic>
      <p:sp>
        <p:nvSpPr>
          <p:cNvPr id="105473" name="Rectangle 1"/>
          <p:cNvSpPr>
            <a:spLocks noChangeArrowheads="1"/>
          </p:cNvSpPr>
          <p:nvPr/>
        </p:nvSpPr>
        <p:spPr bwMode="auto">
          <a:xfrm>
            <a:off x="262905" y="260648"/>
            <a:ext cx="7704856" cy="7853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PT"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Analisando o gráfico, coloque </a:t>
            </a:r>
            <a:r>
              <a:rPr kumimoji="0" lang="pt-PT"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t>
            </a:r>
            <a:r>
              <a:rPr kumimoji="0" lang="pt-PT"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(Falso) ou </a:t>
            </a:r>
            <a:r>
              <a:rPr kumimoji="0" lang="pt-PT"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a:t>
            </a:r>
            <a:r>
              <a:rPr kumimoji="0" lang="pt-PT"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(Verdadeiro) na frente de cada afirmação a seguir:</a:t>
            </a:r>
            <a:endParaRPr kumimoji="0" lang="pt-PT"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fltVal val="0"/>
                                          </p:val>
                                        </p:tav>
                                        <p:tav tm="100000">
                                          <p:val>
                                            <p:strVal val="#ppt_w"/>
                                          </p:val>
                                        </p:tav>
                                      </p:tavLst>
                                    </p:anim>
                                    <p:anim calcmode="lin" valueType="num">
                                      <p:cBhvr>
                                        <p:cTn id="24" dur="1000" fill="hold"/>
                                        <p:tgtEl>
                                          <p:spTgt spid="17"/>
                                        </p:tgtEl>
                                        <p:attrNameLst>
                                          <p:attrName>ppt_h</p:attrName>
                                        </p:attrNameLst>
                                      </p:cBhvr>
                                      <p:tavLst>
                                        <p:tav tm="0">
                                          <p:val>
                                            <p:fltVal val="0"/>
                                          </p:val>
                                        </p:tav>
                                        <p:tav tm="100000">
                                          <p:val>
                                            <p:strVal val="#ppt_h"/>
                                          </p:val>
                                        </p:tav>
                                      </p:tavLst>
                                    </p:anim>
                                    <p:anim calcmode="lin" valueType="num">
                                      <p:cBhvr>
                                        <p:cTn id="25" dur="1000" fill="hold"/>
                                        <p:tgtEl>
                                          <p:spTgt spid="17"/>
                                        </p:tgtEl>
                                        <p:attrNameLst>
                                          <p:attrName>style.rotation</p:attrName>
                                        </p:attrNameLst>
                                      </p:cBhvr>
                                      <p:tavLst>
                                        <p:tav tm="0">
                                          <p:val>
                                            <p:fltVal val="90"/>
                                          </p:val>
                                        </p:tav>
                                        <p:tav tm="100000">
                                          <p:val>
                                            <p:fltVal val="0"/>
                                          </p:val>
                                        </p:tav>
                                      </p:tavLst>
                                    </p:anim>
                                    <p:animEffect transition="in" filter="fade">
                                      <p:cBhvr>
                                        <p:cTn id="26" dur="1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fltVal val="0"/>
                                          </p:val>
                                        </p:tav>
                                        <p:tav tm="100000">
                                          <p:val>
                                            <p:strVal val="#ppt_w"/>
                                          </p:val>
                                        </p:tav>
                                      </p:tavLst>
                                    </p:anim>
                                    <p:anim calcmode="lin" valueType="num">
                                      <p:cBhvr>
                                        <p:cTn id="32" dur="1000" fill="hold"/>
                                        <p:tgtEl>
                                          <p:spTgt spid="21"/>
                                        </p:tgtEl>
                                        <p:attrNameLst>
                                          <p:attrName>ppt_h</p:attrName>
                                        </p:attrNameLst>
                                      </p:cBhvr>
                                      <p:tavLst>
                                        <p:tav tm="0">
                                          <p:val>
                                            <p:fltVal val="0"/>
                                          </p:val>
                                        </p:tav>
                                        <p:tav tm="100000">
                                          <p:val>
                                            <p:strVal val="#ppt_h"/>
                                          </p:val>
                                        </p:tav>
                                      </p:tavLst>
                                    </p:anim>
                                    <p:anim calcmode="lin" valueType="num">
                                      <p:cBhvr>
                                        <p:cTn id="33" dur="1000" fill="hold"/>
                                        <p:tgtEl>
                                          <p:spTgt spid="21"/>
                                        </p:tgtEl>
                                        <p:attrNameLst>
                                          <p:attrName>style.rotation</p:attrName>
                                        </p:attrNameLst>
                                      </p:cBhvr>
                                      <p:tavLst>
                                        <p:tav tm="0">
                                          <p:val>
                                            <p:fltVal val="90"/>
                                          </p:val>
                                        </p:tav>
                                        <p:tav tm="100000">
                                          <p:val>
                                            <p:fltVal val="0"/>
                                          </p:val>
                                        </p:tav>
                                      </p:tavLst>
                                    </p:anim>
                                    <p:animEffect transition="in" filter="fade">
                                      <p:cBhvr>
                                        <p:cTn id="3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2534027"/>
          </a:xfrm>
          <a:prstGeom prst="rect">
            <a:avLst/>
          </a:prstGeom>
        </p:spPr>
        <p:txBody>
          <a:bodyPr wrap="square">
            <a:spAutoFit/>
          </a:bodyPr>
          <a:lstStyle/>
          <a:p>
            <a:pPr algn="just" hangingPunct="0">
              <a:lnSpc>
                <a:spcPct val="150000"/>
              </a:lnSpc>
            </a:pPr>
            <a:r>
              <a:rPr lang="pt-BR" b="1" dirty="0" smtClean="0">
                <a:latin typeface="Arial" pitchFamily="34" charset="0"/>
                <a:cs typeface="Arial" pitchFamily="34" charset="0"/>
              </a:rPr>
              <a:t>Questão 4) (1 ponto)</a:t>
            </a:r>
            <a:r>
              <a:rPr lang="pt-PT" b="1" dirty="0" smtClean="0">
                <a:latin typeface="Arial" pitchFamily="34" charset="0"/>
                <a:cs typeface="Arial" pitchFamily="34" charset="0"/>
              </a:rPr>
              <a:t> (0,25 cada acerto) </a:t>
            </a:r>
            <a:r>
              <a:rPr lang="pt-PT" dirty="0" smtClean="0">
                <a:latin typeface="Arial" pitchFamily="34" charset="0"/>
                <a:cs typeface="Arial" pitchFamily="34" charset="0"/>
              </a:rPr>
              <a:t>Medir as distâncias das estrelas é fundamental em astronomia e as Cefeidas permitem fazer isso. Uma estrela do tipo Cefeida é uma estrela gigante ou supergigante amarela, com 4 a 15 vezes mais massa do que o Sol e com 100 a 30.000 vezes mais luminosidade (= potência) do que o Sol. A luminosidade das Cefeidas varia num período bem definido, </a:t>
            </a:r>
            <a:endParaRPr lang="pt-BR" dirty="0">
              <a:latin typeface="Arial" pitchFamily="34" charset="0"/>
              <a:cs typeface="Arial" pitchFamily="34" charset="0"/>
            </a:endParaRPr>
          </a:p>
        </p:txBody>
      </p:sp>
      <p:sp>
        <p:nvSpPr>
          <p:cNvPr id="6" name="Retângulo 5"/>
          <p:cNvSpPr/>
          <p:nvPr/>
        </p:nvSpPr>
        <p:spPr>
          <a:xfrm>
            <a:off x="6554315" y="2393875"/>
            <a:ext cx="5949950" cy="456535"/>
          </a:xfrm>
          <a:prstGeom prst="rect">
            <a:avLst/>
          </a:prstGeom>
        </p:spPr>
        <p:txBody>
          <a:bodyPr>
            <a:spAutoFit/>
          </a:bodyPr>
          <a:lstStyle/>
          <a:p>
            <a:pPr algn="just" hangingPunct="0">
              <a:lnSpc>
                <a:spcPct val="150000"/>
              </a:lnSpc>
            </a:pPr>
            <a:r>
              <a:rPr lang="pt-PT" dirty="0" smtClean="0">
                <a:latin typeface="Arial" pitchFamily="34" charset="0"/>
                <a:cs typeface="Arial" pitchFamily="34" charset="0"/>
              </a:rPr>
              <a:t>compreendido entre 1 e 100 dias. </a:t>
            </a:r>
            <a:endParaRPr lang="pt-BR" dirty="0">
              <a:latin typeface="Arial" pitchFamily="34" charset="0"/>
              <a:cs typeface="Arial" pitchFamily="34" charset="0"/>
            </a:endParaRPr>
          </a:p>
        </p:txBody>
      </p:sp>
      <p:sp>
        <p:nvSpPr>
          <p:cNvPr id="7" name="Retângulo 6"/>
          <p:cNvSpPr/>
          <p:nvPr/>
        </p:nvSpPr>
        <p:spPr>
          <a:xfrm>
            <a:off x="262905" y="2843700"/>
            <a:ext cx="11377264" cy="3831818"/>
          </a:xfrm>
          <a:prstGeom prst="rect">
            <a:avLst/>
          </a:prstGeom>
        </p:spPr>
        <p:txBody>
          <a:bodyPr wrap="square">
            <a:spAutoFit/>
          </a:bodyPr>
          <a:lstStyle/>
          <a:p>
            <a:pPr algn="just" hangingPunct="0">
              <a:lnSpc>
                <a:spcPct val="150000"/>
              </a:lnSpc>
            </a:pPr>
            <a:r>
              <a:rPr lang="pt-PT" dirty="0" smtClean="0">
                <a:latin typeface="Arial" pitchFamily="34" charset="0"/>
                <a:cs typeface="Arial" pitchFamily="34" charset="0"/>
              </a:rPr>
              <a:t>O nome "Cefeida" vem da estrela pulsante Delta Cephei (da constelação do Cefeu), cuja variabilidade do seu brilho aparente foi descoberta em 1784.</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Foi descoberta uma relação entre o período (P) de pulsação da Cefeida e sua magnitude absoluta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dada por . Então, medindo-se o período (P), se obtém sua magnitude absoluta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Medindo-se o brilho da Cefeida através da luz que chega num telescõpio se obtém a magnitude aparente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porém ambas magnitudes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e m</a:t>
            </a:r>
            <a:r>
              <a:rPr lang="pt-PT" baseline="-25000" dirty="0" smtClean="0">
                <a:latin typeface="Arial" pitchFamily="34" charset="0"/>
                <a:cs typeface="Arial" pitchFamily="34" charset="0"/>
              </a:rPr>
              <a:t>v</a:t>
            </a:r>
            <a:r>
              <a:rPr lang="pt-PT" dirty="0" smtClean="0">
                <a:latin typeface="Arial" pitchFamily="34" charset="0"/>
                <a:cs typeface="Arial" pitchFamily="34" charset="0"/>
              </a:rPr>
              <a:t>) estão relacionadas com a distância (d) da estrela até nós, dada por:  onde </a:t>
            </a:r>
            <a:r>
              <a:rPr lang="pt-PT" b="1" dirty="0" smtClean="0">
                <a:latin typeface="Arial" pitchFamily="34" charset="0"/>
                <a:cs typeface="Arial" pitchFamily="34" charset="0"/>
              </a:rPr>
              <a:t>d</a:t>
            </a:r>
            <a:r>
              <a:rPr lang="pt-PT" dirty="0" smtClean="0">
                <a:latin typeface="Arial" pitchFamily="34" charset="0"/>
                <a:cs typeface="Arial" pitchFamily="34" charset="0"/>
              </a:rPr>
              <a:t> é dada em parsec (pc), uma unidade de distância. Por isso, as Cefeidas são fundamentais na determinação de distâncias 	extragaláticas. O gráfico mostra a relação entre a luminosidade de uma Cefeida e seu raio,</a:t>
            </a:r>
          </a:p>
          <a:p>
            <a:pPr algn="just" hangingPunct="0">
              <a:lnSpc>
                <a:spcPct val="150000"/>
              </a:lnSpc>
            </a:pPr>
            <a:r>
              <a:rPr lang="pt-PT" dirty="0" smtClean="0">
                <a:latin typeface="Arial" pitchFamily="34" charset="0"/>
                <a:cs typeface="Arial" pitchFamily="34" charset="0"/>
              </a:rPr>
              <a:t>	   numa escala arbitrária, ao longo do tempo.</a:t>
            </a:r>
            <a:endParaRPr lang="pt-BR" dirty="0">
              <a:latin typeface="Arial" pitchFamily="34" charset="0"/>
              <a:cs typeface="Arial" pitchFamily="34" charset="0"/>
            </a:endParaRPr>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
          <p:cNvSpPr>
            <a:spLocks noChangeArrowheads="1"/>
          </p:cNvSpPr>
          <p:nvPr/>
        </p:nvSpPr>
        <p:spPr bwMode="auto">
          <a:xfrm>
            <a:off x="550937" y="3885386"/>
            <a:ext cx="1015312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hangingPunct="0">
              <a:lnSpc>
                <a:spcPct val="150000"/>
              </a:lnSpc>
            </a:pPr>
            <a:r>
              <a:rPr lang="pt-PT" dirty="0" smtClean="0">
                <a:latin typeface="Arial" pitchFamily="34" charset="0"/>
                <a:cs typeface="Arial" pitchFamily="34" charset="0"/>
              </a:rPr>
              <a:t>(   ) A luminosidade da Cefeida cresce lentamente e decresce rapidamente;</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Quando a luminosidade da Cefeida está diminuindo ela atinge seu tamanho máximo;</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O raio da Cefeida e a sua luminosidade atingem o máximo simultaneamente;</a:t>
            </a:r>
            <a:endParaRPr lang="pt-BR" dirty="0" smtClean="0">
              <a:latin typeface="Arial" pitchFamily="34" charset="0"/>
              <a:cs typeface="Arial" pitchFamily="34" charset="0"/>
            </a:endParaRPr>
          </a:p>
          <a:p>
            <a:pPr algn="just">
              <a:lnSpc>
                <a:spcPct val="150000"/>
              </a:lnSpc>
            </a:pPr>
            <a:r>
              <a:rPr lang="pt-PT" dirty="0" smtClean="0">
                <a:latin typeface="Arial" pitchFamily="34" charset="0"/>
                <a:cs typeface="Arial" pitchFamily="34" charset="0"/>
              </a:rPr>
              <a:t>(   ) O tamanho da Cefeida varia regularmente ao longo do tempo.</a:t>
            </a:r>
            <a:endParaRPr lang="pt-BR" dirty="0">
              <a:latin typeface="Arial" pitchFamily="34" charset="0"/>
              <a:cs typeface="Arial" pitchFamily="34" charset="0"/>
            </a:endParaRPr>
          </a:p>
        </p:txBody>
      </p:sp>
      <p:sp>
        <p:nvSpPr>
          <p:cNvPr id="14" name="Retângulo 13"/>
          <p:cNvSpPr/>
          <p:nvPr/>
        </p:nvSpPr>
        <p:spPr>
          <a:xfrm>
            <a:off x="667245" y="3995828"/>
            <a:ext cx="412292"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F </a:t>
            </a:r>
            <a:endParaRPr lang="pt-BR" sz="2000" dirty="0"/>
          </a:p>
        </p:txBody>
      </p:sp>
      <p:sp>
        <p:nvSpPr>
          <p:cNvPr id="15" name="Retângulo 14"/>
          <p:cNvSpPr/>
          <p:nvPr/>
        </p:nvSpPr>
        <p:spPr>
          <a:xfrm>
            <a:off x="667245" y="4378570"/>
            <a:ext cx="327334"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17" name="Retângulo 16"/>
          <p:cNvSpPr/>
          <p:nvPr/>
        </p:nvSpPr>
        <p:spPr>
          <a:xfrm>
            <a:off x="658009" y="4825962"/>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F</a:t>
            </a:r>
            <a:endParaRPr lang="pt-BR" sz="2000" dirty="0"/>
          </a:p>
        </p:txBody>
      </p:sp>
      <p:sp>
        <p:nvSpPr>
          <p:cNvPr id="21" name="Retângulo 20"/>
          <p:cNvSpPr/>
          <p:nvPr/>
        </p:nvSpPr>
        <p:spPr>
          <a:xfrm>
            <a:off x="658009" y="5219964"/>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102405" name="Rectangle 5"/>
          <p:cNvSpPr>
            <a:spLocks noChangeArrowheads="1"/>
          </p:cNvSpPr>
          <p:nvPr/>
        </p:nvSpPr>
        <p:spPr bwMode="auto">
          <a:xfrm>
            <a:off x="0" y="1400175"/>
            <a:ext cx="1190307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pic>
        <p:nvPicPr>
          <p:cNvPr id="18" name="Imagem 17"/>
          <p:cNvPicPr/>
          <p:nvPr/>
        </p:nvPicPr>
        <p:blipFill>
          <a:blip r:embed="rId2" cstate="print">
            <a:extLst>
              <a:ext uri="{28A0092B-C50C-407E-A947-70E740481C1C}">
                <a14:useLocalDpi xmlns:a14="http://schemas.microsoft.com/office/drawing/2010/main" val="0"/>
              </a:ext>
            </a:extLst>
          </a:blip>
          <a:stretch>
            <a:fillRect/>
          </a:stretch>
        </p:blipFill>
        <p:spPr>
          <a:xfrm>
            <a:off x="2279130" y="937523"/>
            <a:ext cx="3384376" cy="2707501"/>
          </a:xfrm>
          <a:prstGeom prst="rect">
            <a:avLst/>
          </a:prstGeom>
        </p:spPr>
      </p:pic>
      <p:sp>
        <p:nvSpPr>
          <p:cNvPr id="105473" name="Rectangle 1"/>
          <p:cNvSpPr>
            <a:spLocks noChangeArrowheads="1"/>
          </p:cNvSpPr>
          <p:nvPr/>
        </p:nvSpPr>
        <p:spPr bwMode="auto">
          <a:xfrm>
            <a:off x="262905" y="260648"/>
            <a:ext cx="7704856" cy="7853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PT"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Analisando o gráfico, coloque </a:t>
            </a:r>
            <a:r>
              <a:rPr kumimoji="0" lang="pt-PT"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a:t>
            </a:r>
            <a:r>
              <a:rPr kumimoji="0" lang="pt-PT"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(Falso) ou </a:t>
            </a:r>
            <a:r>
              <a:rPr kumimoji="0" lang="pt-PT"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a:t>
            </a:r>
            <a:r>
              <a:rPr kumimoji="0" lang="pt-PT"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(Verdadeiro) na frente de cada afirmação a seguir:</a:t>
            </a:r>
            <a:endParaRPr kumimoji="0" lang="pt-PT" sz="16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80">
                                          <p:stCondLst>
                                            <p:cond delay="0"/>
                                          </p:stCondLst>
                                        </p:cTn>
                                        <p:tgtEl>
                                          <p:spTgt spid="15"/>
                                        </p:tgtEl>
                                      </p:cBhvr>
                                    </p:animEffect>
                                    <p:anim calcmode="lin" valueType="num">
                                      <p:cBhvr>
                                        <p:cTn id="2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31" dur="26">
                                          <p:stCondLst>
                                            <p:cond delay="650"/>
                                          </p:stCondLst>
                                        </p:cTn>
                                        <p:tgtEl>
                                          <p:spTgt spid="15"/>
                                        </p:tgtEl>
                                      </p:cBhvr>
                                      <p:to x="100000" y="60000"/>
                                    </p:animScale>
                                    <p:animScale>
                                      <p:cBhvr>
                                        <p:cTn id="32" dur="166" decel="50000">
                                          <p:stCondLst>
                                            <p:cond delay="676"/>
                                          </p:stCondLst>
                                        </p:cTn>
                                        <p:tgtEl>
                                          <p:spTgt spid="15"/>
                                        </p:tgtEl>
                                      </p:cBhvr>
                                      <p:to x="100000" y="100000"/>
                                    </p:animScale>
                                    <p:animScale>
                                      <p:cBhvr>
                                        <p:cTn id="33" dur="26">
                                          <p:stCondLst>
                                            <p:cond delay="1312"/>
                                          </p:stCondLst>
                                        </p:cTn>
                                        <p:tgtEl>
                                          <p:spTgt spid="15"/>
                                        </p:tgtEl>
                                      </p:cBhvr>
                                      <p:to x="100000" y="80000"/>
                                    </p:animScale>
                                    <p:animScale>
                                      <p:cBhvr>
                                        <p:cTn id="34" dur="166" decel="50000">
                                          <p:stCondLst>
                                            <p:cond delay="1338"/>
                                          </p:stCondLst>
                                        </p:cTn>
                                        <p:tgtEl>
                                          <p:spTgt spid="15"/>
                                        </p:tgtEl>
                                      </p:cBhvr>
                                      <p:to x="100000" y="100000"/>
                                    </p:animScale>
                                    <p:animScale>
                                      <p:cBhvr>
                                        <p:cTn id="35" dur="26">
                                          <p:stCondLst>
                                            <p:cond delay="1642"/>
                                          </p:stCondLst>
                                        </p:cTn>
                                        <p:tgtEl>
                                          <p:spTgt spid="15"/>
                                        </p:tgtEl>
                                      </p:cBhvr>
                                      <p:to x="100000" y="90000"/>
                                    </p:animScale>
                                    <p:animScale>
                                      <p:cBhvr>
                                        <p:cTn id="36" dur="166" decel="50000">
                                          <p:stCondLst>
                                            <p:cond delay="1668"/>
                                          </p:stCondLst>
                                        </p:cTn>
                                        <p:tgtEl>
                                          <p:spTgt spid="15"/>
                                        </p:tgtEl>
                                      </p:cBhvr>
                                      <p:to x="100000" y="100000"/>
                                    </p:animScale>
                                    <p:animScale>
                                      <p:cBhvr>
                                        <p:cTn id="37" dur="26">
                                          <p:stCondLst>
                                            <p:cond delay="1808"/>
                                          </p:stCondLst>
                                        </p:cTn>
                                        <p:tgtEl>
                                          <p:spTgt spid="15"/>
                                        </p:tgtEl>
                                      </p:cBhvr>
                                      <p:to x="100000" y="95000"/>
                                    </p:animScale>
                                    <p:animScale>
                                      <p:cBhvr>
                                        <p:cTn id="38" dur="166" decel="50000">
                                          <p:stCondLst>
                                            <p:cond delay="1834"/>
                                          </p:stCondLst>
                                        </p:cTn>
                                        <p:tgtEl>
                                          <p:spTgt spid="1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580">
                                          <p:stCondLst>
                                            <p:cond delay="0"/>
                                          </p:stCondLst>
                                        </p:cTn>
                                        <p:tgtEl>
                                          <p:spTgt spid="17"/>
                                        </p:tgtEl>
                                      </p:cBhvr>
                                    </p:animEffect>
                                    <p:anim calcmode="lin" valueType="num">
                                      <p:cBhvr>
                                        <p:cTn id="4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9" dur="26">
                                          <p:stCondLst>
                                            <p:cond delay="650"/>
                                          </p:stCondLst>
                                        </p:cTn>
                                        <p:tgtEl>
                                          <p:spTgt spid="17"/>
                                        </p:tgtEl>
                                      </p:cBhvr>
                                      <p:to x="100000" y="60000"/>
                                    </p:animScale>
                                    <p:animScale>
                                      <p:cBhvr>
                                        <p:cTn id="50" dur="166" decel="50000">
                                          <p:stCondLst>
                                            <p:cond delay="676"/>
                                          </p:stCondLst>
                                        </p:cTn>
                                        <p:tgtEl>
                                          <p:spTgt spid="17"/>
                                        </p:tgtEl>
                                      </p:cBhvr>
                                      <p:to x="100000" y="100000"/>
                                    </p:animScale>
                                    <p:animScale>
                                      <p:cBhvr>
                                        <p:cTn id="51" dur="26">
                                          <p:stCondLst>
                                            <p:cond delay="1312"/>
                                          </p:stCondLst>
                                        </p:cTn>
                                        <p:tgtEl>
                                          <p:spTgt spid="17"/>
                                        </p:tgtEl>
                                      </p:cBhvr>
                                      <p:to x="100000" y="80000"/>
                                    </p:animScale>
                                    <p:animScale>
                                      <p:cBhvr>
                                        <p:cTn id="52" dur="166" decel="50000">
                                          <p:stCondLst>
                                            <p:cond delay="1338"/>
                                          </p:stCondLst>
                                        </p:cTn>
                                        <p:tgtEl>
                                          <p:spTgt spid="17"/>
                                        </p:tgtEl>
                                      </p:cBhvr>
                                      <p:to x="100000" y="100000"/>
                                    </p:animScale>
                                    <p:animScale>
                                      <p:cBhvr>
                                        <p:cTn id="53" dur="26">
                                          <p:stCondLst>
                                            <p:cond delay="1642"/>
                                          </p:stCondLst>
                                        </p:cTn>
                                        <p:tgtEl>
                                          <p:spTgt spid="17"/>
                                        </p:tgtEl>
                                      </p:cBhvr>
                                      <p:to x="100000" y="90000"/>
                                    </p:animScale>
                                    <p:animScale>
                                      <p:cBhvr>
                                        <p:cTn id="54" dur="166" decel="50000">
                                          <p:stCondLst>
                                            <p:cond delay="1668"/>
                                          </p:stCondLst>
                                        </p:cTn>
                                        <p:tgtEl>
                                          <p:spTgt spid="17"/>
                                        </p:tgtEl>
                                      </p:cBhvr>
                                      <p:to x="100000" y="100000"/>
                                    </p:animScale>
                                    <p:animScale>
                                      <p:cBhvr>
                                        <p:cTn id="55" dur="26">
                                          <p:stCondLst>
                                            <p:cond delay="1808"/>
                                          </p:stCondLst>
                                        </p:cTn>
                                        <p:tgtEl>
                                          <p:spTgt spid="17"/>
                                        </p:tgtEl>
                                      </p:cBhvr>
                                      <p:to x="100000" y="95000"/>
                                    </p:animScale>
                                    <p:animScale>
                                      <p:cBhvr>
                                        <p:cTn id="56" dur="166" decel="50000">
                                          <p:stCondLst>
                                            <p:cond delay="1834"/>
                                          </p:stCondLst>
                                        </p:cTn>
                                        <p:tgtEl>
                                          <p:spTgt spid="17"/>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down)">
                                      <p:cBhvr>
                                        <p:cTn id="61" dur="580">
                                          <p:stCondLst>
                                            <p:cond delay="0"/>
                                          </p:stCondLst>
                                        </p:cTn>
                                        <p:tgtEl>
                                          <p:spTgt spid="21"/>
                                        </p:tgtEl>
                                      </p:cBhvr>
                                    </p:animEffect>
                                    <p:anim calcmode="lin" valueType="num">
                                      <p:cBhvr>
                                        <p:cTn id="6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67" dur="26">
                                          <p:stCondLst>
                                            <p:cond delay="650"/>
                                          </p:stCondLst>
                                        </p:cTn>
                                        <p:tgtEl>
                                          <p:spTgt spid="21"/>
                                        </p:tgtEl>
                                      </p:cBhvr>
                                      <p:to x="100000" y="60000"/>
                                    </p:animScale>
                                    <p:animScale>
                                      <p:cBhvr>
                                        <p:cTn id="68" dur="166" decel="50000">
                                          <p:stCondLst>
                                            <p:cond delay="676"/>
                                          </p:stCondLst>
                                        </p:cTn>
                                        <p:tgtEl>
                                          <p:spTgt spid="21"/>
                                        </p:tgtEl>
                                      </p:cBhvr>
                                      <p:to x="100000" y="100000"/>
                                    </p:animScale>
                                    <p:animScale>
                                      <p:cBhvr>
                                        <p:cTn id="69" dur="26">
                                          <p:stCondLst>
                                            <p:cond delay="1312"/>
                                          </p:stCondLst>
                                        </p:cTn>
                                        <p:tgtEl>
                                          <p:spTgt spid="21"/>
                                        </p:tgtEl>
                                      </p:cBhvr>
                                      <p:to x="100000" y="80000"/>
                                    </p:animScale>
                                    <p:animScale>
                                      <p:cBhvr>
                                        <p:cTn id="70" dur="166" decel="50000">
                                          <p:stCondLst>
                                            <p:cond delay="1338"/>
                                          </p:stCondLst>
                                        </p:cTn>
                                        <p:tgtEl>
                                          <p:spTgt spid="21"/>
                                        </p:tgtEl>
                                      </p:cBhvr>
                                      <p:to x="100000" y="100000"/>
                                    </p:animScale>
                                    <p:animScale>
                                      <p:cBhvr>
                                        <p:cTn id="71" dur="26">
                                          <p:stCondLst>
                                            <p:cond delay="1642"/>
                                          </p:stCondLst>
                                        </p:cTn>
                                        <p:tgtEl>
                                          <p:spTgt spid="21"/>
                                        </p:tgtEl>
                                      </p:cBhvr>
                                      <p:to x="100000" y="90000"/>
                                    </p:animScale>
                                    <p:animScale>
                                      <p:cBhvr>
                                        <p:cTn id="72" dur="166" decel="50000">
                                          <p:stCondLst>
                                            <p:cond delay="1668"/>
                                          </p:stCondLst>
                                        </p:cTn>
                                        <p:tgtEl>
                                          <p:spTgt spid="21"/>
                                        </p:tgtEl>
                                      </p:cBhvr>
                                      <p:to x="100000" y="100000"/>
                                    </p:animScale>
                                    <p:animScale>
                                      <p:cBhvr>
                                        <p:cTn id="73" dur="26">
                                          <p:stCondLst>
                                            <p:cond delay="1808"/>
                                          </p:stCondLst>
                                        </p:cTn>
                                        <p:tgtEl>
                                          <p:spTgt spid="21"/>
                                        </p:tgtEl>
                                      </p:cBhvr>
                                      <p:to x="100000" y="95000"/>
                                    </p:animScale>
                                    <p:animScale>
                                      <p:cBhvr>
                                        <p:cTn id="74" dur="166" decel="50000">
                                          <p:stCondLst>
                                            <p:cond delay="1834"/>
                                          </p:stCondLst>
                                        </p:cTn>
                                        <p:tgtEl>
                                          <p:spTgt spid="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88832" cy="5262979"/>
          </a:xfrm>
          <a:prstGeom prst="rect">
            <a:avLst/>
          </a:prstGeom>
        </p:spPr>
        <p:txBody>
          <a:bodyPr wrap="square">
            <a:spAutoFit/>
          </a:bodyPr>
          <a:lstStyle/>
          <a:p>
            <a:pPr algn="just" hangingPunct="0">
              <a:lnSpc>
                <a:spcPct val="150000"/>
              </a:lnSpc>
            </a:pPr>
            <a:r>
              <a:rPr lang="pt-BR" sz="1600" b="1" dirty="0" smtClean="0">
                <a:latin typeface="Arial" pitchFamily="34" charset="0"/>
                <a:cs typeface="Arial" pitchFamily="34" charset="0"/>
              </a:rPr>
              <a:t>Questão 5) (1 ponto) </a:t>
            </a:r>
            <a:r>
              <a:rPr lang="pt-PT" sz="1600" b="1" dirty="0" smtClean="0">
                <a:latin typeface="Arial" pitchFamily="34" charset="0"/>
                <a:cs typeface="Arial" pitchFamily="34" charset="0"/>
              </a:rPr>
              <a:t>(0,25 cada acerto)</a:t>
            </a:r>
            <a:r>
              <a:rPr lang="pt-PT" sz="1600" dirty="0" smtClean="0">
                <a:latin typeface="Arial" pitchFamily="34" charset="0"/>
                <a:cs typeface="Arial" pitchFamily="34" charset="0"/>
              </a:rPr>
              <a:t> </a:t>
            </a:r>
            <a:r>
              <a:rPr lang="pt-PT" sz="1600" i="1" dirty="0" smtClean="0">
                <a:latin typeface="Arial" pitchFamily="34" charset="0"/>
                <a:cs typeface="Arial" pitchFamily="34" charset="0"/>
              </a:rPr>
              <a:t>A imagem a seguir é do astrofotógrafo tcheco Miloslav Druckmuller. Ele conseguiu registrar na mesma foto vários objetos celestes. Alguns estão identificados para você:</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Objeto A</a:t>
            </a:r>
            <a:r>
              <a:rPr lang="pt-PT" sz="1600" i="1" dirty="0" smtClean="0">
                <a:latin typeface="Arial" pitchFamily="34" charset="0"/>
                <a:cs typeface="Arial" pitchFamily="34" charset="0"/>
              </a:rPr>
              <a:t> - Estrela Canopus;</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Objeto B</a:t>
            </a:r>
            <a:r>
              <a:rPr lang="pt-PT" sz="1600" i="1" dirty="0" smtClean="0">
                <a:latin typeface="Arial" pitchFamily="34" charset="0"/>
                <a:cs typeface="Arial" pitchFamily="34" charset="0"/>
              </a:rPr>
              <a:t> - Estrela Alfa Centauro;</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Objeto C</a:t>
            </a:r>
            <a:r>
              <a:rPr lang="pt-PT" sz="1600" i="1" dirty="0" smtClean="0">
                <a:latin typeface="Arial" pitchFamily="34" charset="0"/>
                <a:cs typeface="Arial" pitchFamily="34" charset="0"/>
              </a:rPr>
              <a:t> - Grande Nuvem de Magalhães (uma galáxia satélite da Via Láctea) e</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Objeto D</a:t>
            </a:r>
            <a:r>
              <a:rPr lang="pt-PT" sz="1600" i="1" dirty="0" smtClean="0">
                <a:latin typeface="Arial" pitchFamily="34" charset="0"/>
                <a:cs typeface="Arial" pitchFamily="34" charset="0"/>
              </a:rPr>
              <a:t> - Cometa McNaught.</a:t>
            </a:r>
            <a:endParaRPr lang="pt-BR" sz="1600" dirty="0" smtClean="0">
              <a:latin typeface="Arial" pitchFamily="34" charset="0"/>
              <a:cs typeface="Arial" pitchFamily="34" charset="0"/>
            </a:endParaRPr>
          </a:p>
          <a:p>
            <a:pPr algn="just" hangingPunct="0">
              <a:lnSpc>
                <a:spcPct val="150000"/>
              </a:lnSpc>
            </a:pPr>
            <a:r>
              <a:rPr lang="pt-PT" sz="1600" i="1" dirty="0" smtClean="0">
                <a:latin typeface="Arial" pitchFamily="34" charset="0"/>
                <a:cs typeface="Arial" pitchFamily="34" charset="0"/>
              </a:rPr>
              <a:t>Curiosidade: A estrela Canopus tem magnitude absoluta M</a:t>
            </a:r>
            <a:r>
              <a:rPr lang="pt-PT" sz="1600" i="1" baseline="-25000" dirty="0" smtClean="0">
                <a:latin typeface="Arial" pitchFamily="34" charset="0"/>
                <a:cs typeface="Arial" pitchFamily="34" charset="0"/>
              </a:rPr>
              <a:t>v</a:t>
            </a:r>
            <a:r>
              <a:rPr lang="pt-PT" sz="1600" i="1" dirty="0" smtClean="0">
                <a:latin typeface="Arial" pitchFamily="34" charset="0"/>
                <a:cs typeface="Arial" pitchFamily="34" charset="0"/>
              </a:rPr>
              <a:t> = -5,53 e magnitude aparente m</a:t>
            </a:r>
            <a:r>
              <a:rPr lang="pt-PT" sz="1600" i="1" baseline="-25000" dirty="0" smtClean="0">
                <a:latin typeface="Arial" pitchFamily="34" charset="0"/>
                <a:cs typeface="Arial" pitchFamily="34" charset="0"/>
              </a:rPr>
              <a:t>v</a:t>
            </a:r>
            <a:r>
              <a:rPr lang="pt-PT" sz="1600" i="1" dirty="0" smtClean="0">
                <a:latin typeface="Arial" pitchFamily="34" charset="0"/>
                <a:cs typeface="Arial" pitchFamily="34" charset="0"/>
              </a:rPr>
              <a:t> = -0,65 e Alfa Centauro tem magnitude absoluta M</a:t>
            </a:r>
            <a:r>
              <a:rPr lang="pt-PT" sz="1600" i="1" baseline="-25000" dirty="0" smtClean="0">
                <a:latin typeface="Arial" pitchFamily="34" charset="0"/>
                <a:cs typeface="Arial" pitchFamily="34" charset="0"/>
              </a:rPr>
              <a:t>v</a:t>
            </a:r>
            <a:r>
              <a:rPr lang="pt-PT" sz="1600" i="1" dirty="0" smtClean="0">
                <a:latin typeface="Arial" pitchFamily="34" charset="0"/>
                <a:cs typeface="Arial" pitchFamily="34" charset="0"/>
              </a:rPr>
              <a:t> = +4,45 e magnitude aparente m</a:t>
            </a:r>
            <a:r>
              <a:rPr lang="pt-PT" sz="1600" i="1" baseline="-25000" dirty="0" smtClean="0">
                <a:latin typeface="Arial" pitchFamily="34" charset="0"/>
                <a:cs typeface="Arial" pitchFamily="34" charset="0"/>
              </a:rPr>
              <a:t>v</a:t>
            </a:r>
            <a:r>
              <a:rPr lang="pt-PT" sz="1600" i="1" dirty="0" smtClean="0">
                <a:latin typeface="Arial" pitchFamily="34" charset="0"/>
                <a:cs typeface="Arial" pitchFamily="34" charset="0"/>
              </a:rPr>
              <a:t> = +0,10.</a:t>
            </a:r>
            <a:endParaRPr lang="pt-BR" sz="1600" dirty="0" smtClean="0">
              <a:latin typeface="Arial" pitchFamily="34" charset="0"/>
              <a:cs typeface="Arial" pitchFamily="34" charset="0"/>
            </a:endParaRPr>
          </a:p>
          <a:p>
            <a:pPr algn="just" hangingPunct="0">
              <a:lnSpc>
                <a:spcPct val="150000"/>
              </a:lnSpc>
            </a:pPr>
            <a:endParaRPr lang="pt-PT"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Escolha </a:t>
            </a:r>
            <a:r>
              <a:rPr lang="pt-PT" sz="1600" dirty="0" smtClean="0">
                <a:latin typeface="Arial" pitchFamily="34" charset="0"/>
                <a:cs typeface="Arial" pitchFamily="34" charset="0"/>
              </a:rPr>
              <a:t>entre as quatro alternativas dadas para cada objeto a ordem de afastamento até nós, ou seja, 1 para o mais próximo até 4 para o mais distante. Ou seja, sequencie corretamente os quatro objetos de 1 até 4.</a:t>
            </a:r>
            <a:endParaRPr lang="pt-BR" sz="1600" dirty="0">
              <a:latin typeface="Arial" pitchFamily="34" charset="0"/>
              <a:cs typeface="Arial" pitchFamily="34" charset="0"/>
            </a:endParaRPr>
          </a:p>
        </p:txBody>
      </p:sp>
      <p:pic>
        <p:nvPicPr>
          <p:cNvPr id="8" name="Imagem 7"/>
          <p:cNvPicPr/>
          <p:nvPr/>
        </p:nvPicPr>
        <p:blipFill>
          <a:blip r:embed="rId2" cstate="print">
            <a:extLst>
              <a:ext uri="{28A0092B-C50C-407E-A947-70E740481C1C}">
                <a14:useLocalDpi xmlns:a14="http://schemas.microsoft.com/office/drawing/2010/main" val="0"/>
              </a:ext>
            </a:extLst>
          </a:blip>
          <a:stretch>
            <a:fillRect/>
          </a:stretch>
        </p:blipFill>
        <p:spPr>
          <a:xfrm>
            <a:off x="7845910" y="2492896"/>
            <a:ext cx="3866267" cy="3456384"/>
          </a:xfrm>
          <a:prstGeom prst="rect">
            <a:avLst/>
          </a:prstGeom>
        </p:spPr>
      </p:pic>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ângulo 13"/>
          <p:cNvSpPr/>
          <p:nvPr/>
        </p:nvSpPr>
        <p:spPr>
          <a:xfrm>
            <a:off x="1650685" y="817548"/>
            <a:ext cx="397866"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2 </a:t>
            </a:r>
            <a:endParaRPr lang="pt-BR" sz="2000" dirty="0"/>
          </a:p>
        </p:txBody>
      </p:sp>
      <p:sp>
        <p:nvSpPr>
          <p:cNvPr id="15" name="Retângulo 14"/>
          <p:cNvSpPr/>
          <p:nvPr/>
        </p:nvSpPr>
        <p:spPr>
          <a:xfrm>
            <a:off x="2326135" y="1196752"/>
            <a:ext cx="327334"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4</a:t>
            </a:r>
            <a:endParaRPr lang="pt-BR" sz="2000" dirty="0"/>
          </a:p>
        </p:txBody>
      </p:sp>
      <p:sp>
        <p:nvSpPr>
          <p:cNvPr id="17" name="Retângulo 16"/>
          <p:cNvSpPr/>
          <p:nvPr/>
        </p:nvSpPr>
        <p:spPr>
          <a:xfrm>
            <a:off x="1991097" y="1628800"/>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3</a:t>
            </a:r>
            <a:endParaRPr lang="pt-BR" sz="2000" dirty="0"/>
          </a:p>
        </p:txBody>
      </p:sp>
      <p:sp>
        <p:nvSpPr>
          <p:cNvPr id="21" name="Retângulo 20"/>
          <p:cNvSpPr/>
          <p:nvPr/>
        </p:nvSpPr>
        <p:spPr>
          <a:xfrm>
            <a:off x="1298787" y="2021332"/>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1</a:t>
            </a:r>
            <a:endParaRPr lang="pt-BR" sz="2000" dirty="0"/>
          </a:p>
        </p:txBody>
      </p:sp>
      <p:sp>
        <p:nvSpPr>
          <p:cNvPr id="106502" name="Rectangle 6"/>
          <p:cNvSpPr>
            <a:spLocks noChangeArrowheads="1"/>
          </p:cNvSpPr>
          <p:nvPr/>
        </p:nvSpPr>
        <p:spPr bwMode="auto">
          <a:xfrm>
            <a:off x="1234073" y="692696"/>
            <a:ext cx="64807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50000"/>
              </a:lnSpc>
              <a:spcBef>
                <a:spcPct val="0"/>
              </a:spcBef>
              <a:spcAft>
                <a:spcPct val="0"/>
              </a:spcAft>
              <a:buClrTx/>
              <a:buSzTx/>
              <a:buFontTx/>
              <a:buNone/>
              <a:tabLst/>
            </a:pPr>
            <a: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a:t>
            </a:r>
            <a:r>
              <a:rPr lang="pt-PT" dirty="0" smtClean="0">
                <a:solidFill>
                  <a:srgbClr val="FF0000"/>
                </a:solidFill>
                <a:latin typeface="Arial" pitchFamily="34" charset="0"/>
                <a:ea typeface="Times New Roman" pitchFamily="18" charset="0"/>
                <a:cs typeface="Arial" pitchFamily="34" charset="0"/>
              </a:rPr>
              <a:t>  </a:t>
            </a:r>
            <a: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(3) (4) Estrela Alfa Centauro.</a:t>
            </a:r>
            <a:endParaRPr kumimoji="0" lang="pt-BR"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lnSpc>
                <a:spcPct val="150000"/>
              </a:lnSpc>
              <a:spcBef>
                <a:spcPct val="0"/>
              </a:spcBef>
              <a:spcAft>
                <a:spcPct val="0"/>
              </a:spcAft>
            </a:pPr>
            <a: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(2) (3) (</a:t>
            </a:r>
            <a:r>
              <a:rPr lang="pt-PT" dirty="0" smtClean="0">
                <a:solidFill>
                  <a:srgbClr val="FF0000"/>
                </a:solidFill>
                <a:latin typeface="Arial" pitchFamily="34" charset="0"/>
                <a:ea typeface="Times New Roman" pitchFamily="18" charset="0"/>
                <a:cs typeface="Arial" pitchFamily="34" charset="0"/>
              </a:rPr>
              <a:t>  </a:t>
            </a:r>
            <a: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Grande Nuvem de Magalhães.</a:t>
            </a:r>
            <a:b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lang="pt-PT" dirty="0" smtClean="0">
                <a:solidFill>
                  <a:srgbClr val="000000"/>
                </a:solidFill>
                <a:latin typeface="Arial" pitchFamily="34" charset="0"/>
                <a:ea typeface="Times New Roman" pitchFamily="18" charset="0"/>
                <a:cs typeface="Arial" pitchFamily="34" charset="0"/>
              </a:rPr>
              <a:t>(1) (2) (</a:t>
            </a:r>
            <a:r>
              <a:rPr lang="pt-PT" dirty="0" smtClean="0">
                <a:solidFill>
                  <a:srgbClr val="FF0000"/>
                </a:solidFill>
                <a:latin typeface="Arial" pitchFamily="34" charset="0"/>
                <a:ea typeface="Times New Roman" pitchFamily="18" charset="0"/>
                <a:cs typeface="Arial" pitchFamily="34" charset="0"/>
              </a:rPr>
              <a:t>  </a:t>
            </a:r>
            <a:r>
              <a:rPr lang="pt-PT" dirty="0" smtClean="0">
                <a:solidFill>
                  <a:srgbClr val="000000"/>
                </a:solidFill>
                <a:latin typeface="Arial" pitchFamily="34" charset="0"/>
                <a:ea typeface="Times New Roman" pitchFamily="18" charset="0"/>
                <a:cs typeface="Arial" pitchFamily="34" charset="0"/>
              </a:rPr>
              <a:t>) (4) Estrela Canopus.</a:t>
            </a:r>
          </a:p>
          <a:p>
            <a:pPr marL="228600" lvl="0" indent="-228600" eaLnBrk="0" fontAlgn="base" hangingPunct="0">
              <a:lnSpc>
                <a:spcPct val="150000"/>
              </a:lnSpc>
              <a:spcBef>
                <a:spcPct val="0"/>
              </a:spcBef>
              <a:spcAft>
                <a:spcPct val="0"/>
              </a:spcAft>
            </a:pPr>
            <a:r>
              <a:rPr lang="pt-PT" dirty="0" smtClean="0">
                <a:solidFill>
                  <a:srgbClr val="000000"/>
                </a:solidFill>
                <a:latin typeface="Arial" pitchFamily="34" charset="0"/>
                <a:ea typeface="Times New Roman" pitchFamily="18" charset="0"/>
                <a:cs typeface="Arial" pitchFamily="34" charset="0"/>
              </a:rPr>
              <a:t>(  ) (2) (3) (4) Cometa McNaught.</a:t>
            </a:r>
            <a:r>
              <a:rPr lang="pt-BR" dirty="0" smtClean="0">
                <a:latin typeface="Arial" pitchFamily="34" charset="0"/>
                <a:cs typeface="Arial" pitchFamily="34" charset="0"/>
              </a:rPr>
              <a:t> </a:t>
            </a:r>
          </a:p>
        </p:txBody>
      </p:sp>
      <p:sp>
        <p:nvSpPr>
          <p:cNvPr id="106501" name="Caixa de Texto 2"/>
          <p:cNvSpPr txBox="1">
            <a:spLocks noChangeArrowheads="1"/>
          </p:cNvSpPr>
          <p:nvPr/>
        </p:nvSpPr>
        <p:spPr bwMode="auto">
          <a:xfrm>
            <a:off x="478929" y="2708920"/>
            <a:ext cx="9649072" cy="8309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PT" sz="1600" b="0"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Podemos confirmar que Alfa Centauro está mais perto de nós do que Canopus usando a fórmula da Questão 2 e substituindo-se os valores dados nesta Questão:</a:t>
            </a:r>
            <a:endParaRPr kumimoji="0" lang="pt-PT"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06508" name="Rectangle 12"/>
          <p:cNvSpPr>
            <a:spLocks noChangeArrowheads="1"/>
          </p:cNvSpPr>
          <p:nvPr/>
        </p:nvSpPr>
        <p:spPr bwMode="auto">
          <a:xfrm>
            <a:off x="0" y="657225"/>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2" name="Caixa de Texto 2"/>
              <p:cNvSpPr txBox="1">
                <a:spLocks noChangeArrowheads="1"/>
              </p:cNvSpPr>
              <p:nvPr/>
            </p:nvSpPr>
            <p:spPr bwMode="auto">
              <a:xfrm>
                <a:off x="1127001" y="4077072"/>
                <a:ext cx="9361040" cy="457241"/>
              </a:xfrm>
              <a:prstGeom prst="rect">
                <a:avLst/>
              </a:prstGeom>
              <a:noFill/>
              <a:ln w="9525">
                <a:noFill/>
                <a:miter lim="800000"/>
                <a:headEnd/>
                <a:tailEnd/>
              </a:ln>
            </p:spPr>
            <p:txBody>
              <a:bodyPr rot="0" vert="horz" wrap="square" lIns="91440" tIns="45720" rIns="91440" bIns="45720" anchor="t" anchorCtr="0">
                <a:spAutoFit/>
              </a:bodyPr>
              <a:lstStyle/>
              <a:p>
                <a:pPr hangingPunct="0">
                  <a:spcAft>
                    <a:spcPts val="0"/>
                  </a:spcAft>
                </a:pPr>
                <a14:m>
                  <m:oMathPara xmlns:m="http://schemas.openxmlformats.org/officeDocument/2006/math">
                    <m:oMathParaPr>
                      <m:jc m:val="centerGroup"/>
                    </m:oMathParaPr>
                    <m:oMath xmlns:m="http://schemas.openxmlformats.org/officeDocument/2006/math">
                      <m:sSub>
                        <m:sSubPr>
                          <m:ctrlPr>
                            <a:rPr lang="pt-BR" sz="2000" b="1" i="1">
                              <a:solidFill>
                                <a:srgbClr val="FF0000"/>
                              </a:solidFill>
                              <a:effectLst/>
                              <a:latin typeface="Cambria Math" panose="02040503050406030204" pitchFamily="18" charset="0"/>
                              <a:ea typeface="Times New Roman" panose="02020603050405020304" pitchFamily="18" charset="0"/>
                            </a:rPr>
                          </m:ctrlPr>
                        </m:sSubPr>
                        <m:e>
                          <m:r>
                            <a:rPr lang="pt-PT" sz="2000" b="1" i="1">
                              <a:solidFill>
                                <a:srgbClr val="FF0000"/>
                              </a:solidFill>
                              <a:effectLst/>
                              <a:latin typeface="Cambria Math" panose="02040503050406030204" pitchFamily="18" charset="0"/>
                              <a:ea typeface="Times New Roman" panose="02020603050405020304" pitchFamily="18" charset="0"/>
                            </a:rPr>
                            <m:t>𝒅</m:t>
                          </m:r>
                        </m:e>
                        <m:sub>
                          <m:r>
                            <a:rPr lang="pt-PT" sz="2000" b="1" i="1">
                              <a:solidFill>
                                <a:srgbClr val="FF0000"/>
                              </a:solidFill>
                              <a:effectLst/>
                              <a:latin typeface="Cambria Math" panose="02040503050406030204" pitchFamily="18" charset="0"/>
                              <a:ea typeface="Times New Roman" panose="02020603050405020304" pitchFamily="18" charset="0"/>
                            </a:rPr>
                            <m:t>𝑨𝒍𝒇𝒂</m:t>
                          </m:r>
                          <m:r>
                            <a:rPr lang="pt-PT" sz="2000" b="1" i="1">
                              <a:solidFill>
                                <a:srgbClr val="FF0000"/>
                              </a:solidFill>
                              <a:effectLst/>
                              <a:latin typeface="Cambria Math" panose="02040503050406030204" pitchFamily="18" charset="0"/>
                              <a:ea typeface="Times New Roman" panose="02020603050405020304" pitchFamily="18" charset="0"/>
                            </a:rPr>
                            <m:t> </m:t>
                          </m:r>
                          <m:r>
                            <a:rPr lang="pt-PT" sz="2000" b="1" i="1">
                              <a:solidFill>
                                <a:srgbClr val="FF0000"/>
                              </a:solidFill>
                              <a:effectLst/>
                              <a:latin typeface="Cambria Math" panose="02040503050406030204" pitchFamily="18" charset="0"/>
                              <a:ea typeface="Times New Roman" panose="02020603050405020304" pitchFamily="18" charset="0"/>
                            </a:rPr>
                            <m:t>𝑪</m:t>
                          </m:r>
                        </m:sub>
                      </m:sSub>
                      <m:r>
                        <a:rPr lang="pt-PT" sz="2000" b="1" i="1">
                          <a:solidFill>
                            <a:srgbClr val="FF0000"/>
                          </a:solidFill>
                          <a:effectLst/>
                          <a:latin typeface="Cambria Math" panose="02040503050406030204" pitchFamily="18" charset="0"/>
                          <a:ea typeface="Times New Roman" panose="02020603050405020304" pitchFamily="18" charset="0"/>
                        </a:rPr>
                        <m:t>=</m:t>
                      </m:r>
                      <m:sSup>
                        <m:sSupPr>
                          <m:ctrlPr>
                            <a:rPr lang="pt-BR" sz="2000" b="1" i="1">
                              <a:solidFill>
                                <a:srgbClr val="FF0000"/>
                              </a:solidFill>
                              <a:effectLst/>
                              <a:latin typeface="Cambria Math" panose="02040503050406030204" pitchFamily="18" charset="0"/>
                              <a:ea typeface="Times New Roman" panose="02020603050405020304" pitchFamily="18" charset="0"/>
                            </a:rPr>
                          </m:ctrlPr>
                        </m:sSupPr>
                        <m:e>
                          <m:r>
                            <a:rPr lang="pt-PT" sz="2000" b="1" i="1">
                              <a:solidFill>
                                <a:srgbClr val="FF0000"/>
                              </a:solidFill>
                              <a:effectLst/>
                              <a:latin typeface="Cambria Math" panose="02040503050406030204" pitchFamily="18" charset="0"/>
                              <a:ea typeface="Times New Roman" panose="02020603050405020304" pitchFamily="18" charset="0"/>
                            </a:rPr>
                            <m:t>𝟏𝟎</m:t>
                          </m:r>
                        </m:e>
                        <m:sup>
                          <m:f>
                            <m:fPr>
                              <m:type m:val="lin"/>
                              <m:ctrlPr>
                                <a:rPr lang="pt-BR" sz="2000" b="1" i="1">
                                  <a:solidFill>
                                    <a:srgbClr val="FF0000"/>
                                  </a:solidFill>
                                  <a:effectLst/>
                                  <a:latin typeface="Cambria Math" panose="02040503050406030204" pitchFamily="18" charset="0"/>
                                  <a:ea typeface="Times New Roman" panose="02020603050405020304" pitchFamily="18" charset="0"/>
                                </a:rPr>
                              </m:ctrlPr>
                            </m:fPr>
                            <m:num>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𝟎</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𝟏𝟎</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𝟒</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𝟒𝟓</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𝟓</m:t>
                              </m:r>
                              <m:r>
                                <a:rPr lang="pt-PT" sz="2000" b="1" i="1">
                                  <a:solidFill>
                                    <a:srgbClr val="FF0000"/>
                                  </a:solidFill>
                                  <a:effectLst/>
                                  <a:latin typeface="Cambria Math" panose="02040503050406030204" pitchFamily="18" charset="0"/>
                                  <a:ea typeface="Times New Roman" panose="02020603050405020304" pitchFamily="18" charset="0"/>
                                </a:rPr>
                                <m:t>)</m:t>
                              </m:r>
                            </m:num>
                            <m:den>
                              <m:r>
                                <a:rPr lang="pt-PT" sz="2000" b="1" i="1">
                                  <a:solidFill>
                                    <a:srgbClr val="FF0000"/>
                                  </a:solidFill>
                                  <a:effectLst/>
                                  <a:latin typeface="Cambria Math" panose="02040503050406030204" pitchFamily="18" charset="0"/>
                                  <a:ea typeface="Times New Roman" panose="02020603050405020304" pitchFamily="18" charset="0"/>
                                </a:rPr>
                                <m:t>𝟓</m:t>
                              </m:r>
                            </m:den>
                          </m:f>
                        </m:sup>
                      </m:sSup>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𝟏</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𝟑𝟓</m:t>
                      </m:r>
                      <m:r>
                        <a:rPr lang="pt-PT" sz="2000" b="1" i="1">
                          <a:solidFill>
                            <a:srgbClr val="FF0000"/>
                          </a:solidFill>
                          <a:effectLst/>
                          <a:latin typeface="Cambria Math" panose="02040503050406030204" pitchFamily="18" charset="0"/>
                          <a:ea typeface="Times New Roman" panose="02020603050405020304" pitchFamily="18" charset="0"/>
                        </a:rPr>
                        <m:t> &lt; </m:t>
                      </m:r>
                      <m:sSub>
                        <m:sSubPr>
                          <m:ctrlPr>
                            <a:rPr lang="pt-BR" sz="2000" b="1" i="1">
                              <a:solidFill>
                                <a:srgbClr val="FF0000"/>
                              </a:solidFill>
                              <a:effectLst/>
                              <a:latin typeface="Cambria Math" panose="02040503050406030204" pitchFamily="18" charset="0"/>
                              <a:ea typeface="Times New Roman" panose="02020603050405020304" pitchFamily="18" charset="0"/>
                            </a:rPr>
                          </m:ctrlPr>
                        </m:sSubPr>
                        <m:e>
                          <m:r>
                            <a:rPr lang="pt-PT" sz="2000" b="1" i="1">
                              <a:solidFill>
                                <a:srgbClr val="FF0000"/>
                              </a:solidFill>
                              <a:effectLst/>
                              <a:latin typeface="Cambria Math" panose="02040503050406030204" pitchFamily="18" charset="0"/>
                              <a:ea typeface="Times New Roman" panose="02020603050405020304" pitchFamily="18" charset="0"/>
                            </a:rPr>
                            <m:t>𝒅</m:t>
                          </m:r>
                        </m:e>
                        <m:sub>
                          <m:r>
                            <a:rPr lang="pt-PT" sz="2000" b="1" i="1">
                              <a:solidFill>
                                <a:srgbClr val="FF0000"/>
                              </a:solidFill>
                              <a:effectLst/>
                              <a:latin typeface="Cambria Math" panose="02040503050406030204" pitchFamily="18" charset="0"/>
                              <a:ea typeface="Times New Roman" panose="02020603050405020304" pitchFamily="18" charset="0"/>
                            </a:rPr>
                            <m:t>𝑪𝒂𝒏𝒐𝒑𝒖𝒔</m:t>
                          </m:r>
                        </m:sub>
                      </m:sSub>
                      <m:r>
                        <a:rPr lang="pt-PT" sz="2000" b="1" i="1">
                          <a:solidFill>
                            <a:srgbClr val="FF0000"/>
                          </a:solidFill>
                          <a:effectLst/>
                          <a:latin typeface="Cambria Math" panose="02040503050406030204" pitchFamily="18" charset="0"/>
                          <a:ea typeface="Times New Roman" panose="02020603050405020304" pitchFamily="18" charset="0"/>
                        </a:rPr>
                        <m:t>=</m:t>
                      </m:r>
                      <m:sSup>
                        <m:sSupPr>
                          <m:ctrlPr>
                            <a:rPr lang="pt-BR" sz="2000" b="1" i="1">
                              <a:solidFill>
                                <a:srgbClr val="FF0000"/>
                              </a:solidFill>
                              <a:effectLst/>
                              <a:latin typeface="Cambria Math" panose="02040503050406030204" pitchFamily="18" charset="0"/>
                              <a:ea typeface="Times New Roman" panose="02020603050405020304" pitchFamily="18" charset="0"/>
                            </a:rPr>
                          </m:ctrlPr>
                        </m:sSupPr>
                        <m:e>
                          <m:r>
                            <a:rPr lang="pt-PT" sz="2000" b="1" i="1">
                              <a:solidFill>
                                <a:srgbClr val="FF0000"/>
                              </a:solidFill>
                              <a:effectLst/>
                              <a:latin typeface="Cambria Math" panose="02040503050406030204" pitchFamily="18" charset="0"/>
                              <a:ea typeface="Times New Roman" panose="02020603050405020304" pitchFamily="18" charset="0"/>
                            </a:rPr>
                            <m:t>𝟏𝟎</m:t>
                          </m:r>
                        </m:e>
                        <m:sup>
                          <m:f>
                            <m:fPr>
                              <m:type m:val="lin"/>
                              <m:ctrlPr>
                                <a:rPr lang="pt-BR" sz="2000" b="1" i="1">
                                  <a:solidFill>
                                    <a:srgbClr val="FF0000"/>
                                  </a:solidFill>
                                  <a:effectLst/>
                                  <a:latin typeface="Cambria Math" panose="02040503050406030204" pitchFamily="18" charset="0"/>
                                  <a:ea typeface="Times New Roman" panose="02020603050405020304" pitchFamily="18" charset="0"/>
                                </a:rPr>
                              </m:ctrlPr>
                            </m:fPr>
                            <m:num>
                              <m:d>
                                <m:dPr>
                                  <m:ctrlPr>
                                    <a:rPr lang="pt-BR" sz="2000" b="1" i="1">
                                      <a:solidFill>
                                        <a:srgbClr val="FF0000"/>
                                      </a:solidFill>
                                      <a:effectLst/>
                                      <a:latin typeface="Cambria Math" panose="02040503050406030204" pitchFamily="18" charset="0"/>
                                      <a:ea typeface="Times New Roman" panose="02020603050405020304" pitchFamily="18" charset="0"/>
                                    </a:rPr>
                                  </m:ctrlPr>
                                </m:dPr>
                                <m:e>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𝟎</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𝟔𝟓</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𝟓</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𝟓𝟑</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𝟓</m:t>
                                  </m:r>
                                </m:e>
                              </m:d>
                            </m:num>
                            <m:den>
                              <m:r>
                                <a:rPr lang="pt-PT" sz="2000" b="1" i="1">
                                  <a:solidFill>
                                    <a:srgbClr val="FF0000"/>
                                  </a:solidFill>
                                  <a:effectLst/>
                                  <a:latin typeface="Cambria Math" panose="02040503050406030204" pitchFamily="18" charset="0"/>
                                  <a:ea typeface="Times New Roman" panose="02020603050405020304" pitchFamily="18" charset="0"/>
                                </a:rPr>
                                <m:t>𝟓</m:t>
                              </m:r>
                            </m:den>
                          </m:f>
                        </m:sup>
                      </m:sSup>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𝟗𝟒</m:t>
                      </m:r>
                      <m:r>
                        <a:rPr lang="pt-PT" sz="2000" b="1" i="1">
                          <a:solidFill>
                            <a:srgbClr val="FF0000"/>
                          </a:solidFill>
                          <a:effectLst/>
                          <a:latin typeface="Cambria Math" panose="02040503050406030204" pitchFamily="18" charset="0"/>
                          <a:ea typeface="Times New Roman" panose="02020603050405020304" pitchFamily="18" charset="0"/>
                        </a:rPr>
                        <m:t>,</m:t>
                      </m:r>
                      <m:r>
                        <a:rPr lang="pt-PT" sz="2000" b="1" i="1">
                          <a:solidFill>
                            <a:srgbClr val="FF0000"/>
                          </a:solidFill>
                          <a:effectLst/>
                          <a:latin typeface="Cambria Math" panose="02040503050406030204" pitchFamily="18" charset="0"/>
                          <a:ea typeface="Times New Roman" panose="02020603050405020304" pitchFamily="18" charset="0"/>
                        </a:rPr>
                        <m:t>𝟔𝟐</m:t>
                      </m:r>
                      <m:r>
                        <a:rPr lang="pt-PT" sz="2000" b="1" i="1">
                          <a:solidFill>
                            <a:srgbClr val="FF0000"/>
                          </a:solidFill>
                          <a:effectLst/>
                          <a:latin typeface="Cambria Math" panose="02040503050406030204" pitchFamily="18" charset="0"/>
                          <a:ea typeface="Times New Roman" panose="02020603050405020304" pitchFamily="18" charset="0"/>
                        </a:rPr>
                        <m:t> </m:t>
                      </m:r>
                    </m:oMath>
                  </m:oMathPara>
                </a14:m>
                <a:endParaRPr lang="pt-BR" sz="2400" dirty="0">
                  <a:effectLst/>
                  <a:latin typeface="Times New Roman" panose="02020603050405020304" pitchFamily="18" charset="0"/>
                  <a:ea typeface="Times New Roman" panose="02020603050405020304" pitchFamily="18" charset="0"/>
                </a:endParaRPr>
              </a:p>
            </p:txBody>
          </p:sp>
        </mc:Choice>
        <mc:Fallback xmlns="">
          <p:sp>
            <p:nvSpPr>
              <p:cNvPr id="12" name="Caixa de Texto 2"/>
              <p:cNvSpPr txBox="1">
                <a:spLocks noRot="1" noChangeAspect="1" noMove="1" noResize="1" noEditPoints="1" noAdjustHandles="1" noChangeArrowheads="1" noChangeShapeType="1" noTextEdit="1"/>
              </p:cNvSpPr>
              <p:nvPr/>
            </p:nvSpPr>
            <p:spPr bwMode="auto">
              <a:xfrm>
                <a:off x="1127001" y="4077072"/>
                <a:ext cx="9361040" cy="457241"/>
              </a:xfrm>
              <a:prstGeom prst="rect">
                <a:avLst/>
              </a:prstGeom>
              <a:blipFill>
                <a:blip r:embed="rId2"/>
                <a:stretch>
                  <a:fillRect t="-76000" b="-86667"/>
                </a:stretch>
              </a:blipFill>
              <a:ln w="9525">
                <a:noFill/>
                <a:miter lim="800000"/>
                <a:headEnd/>
                <a:tailEnd/>
              </a:ln>
            </p:spPr>
            <p:txBody>
              <a:bodyPr/>
              <a:lstStyle/>
              <a:p>
                <a:r>
                  <a:rPr lang="pt-BR">
                    <a:noFill/>
                  </a:rPr>
                  <a:t> </a:t>
                </a:r>
              </a:p>
            </p:txBody>
          </p:sp>
        </mc:Fallback>
      </mc:AlternateContent>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6501"/>
                                        </p:tgtEl>
                                        <p:attrNameLst>
                                          <p:attrName>style.visibility</p:attrName>
                                        </p:attrNameLst>
                                      </p:cBhvr>
                                      <p:to>
                                        <p:strVal val="visible"/>
                                      </p:to>
                                    </p:set>
                                    <p:anim calcmode="lin" valueType="num">
                                      <p:cBhvr additive="base">
                                        <p:cTn id="35" dur="500" fill="hold"/>
                                        <p:tgtEl>
                                          <p:spTgt spid="106501"/>
                                        </p:tgtEl>
                                        <p:attrNameLst>
                                          <p:attrName>ppt_x</p:attrName>
                                        </p:attrNameLst>
                                      </p:cBhvr>
                                      <p:tavLst>
                                        <p:tav tm="0">
                                          <p:val>
                                            <p:strVal val="#ppt_x"/>
                                          </p:val>
                                        </p:tav>
                                        <p:tav tm="100000">
                                          <p:val>
                                            <p:strVal val="#ppt_x"/>
                                          </p:val>
                                        </p:tav>
                                      </p:tavLst>
                                    </p:anim>
                                    <p:anim calcmode="lin" valueType="num">
                                      <p:cBhvr additive="base">
                                        <p:cTn id="36" dur="500" fill="hold"/>
                                        <p:tgtEl>
                                          <p:spTgt spid="10650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21" grpId="0"/>
      <p:bldP spid="10650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200800" cy="4279633"/>
          </a:xfrm>
          <a:prstGeom prst="rect">
            <a:avLst/>
          </a:prstGeom>
        </p:spPr>
        <p:txBody>
          <a:bodyPr wrap="square">
            <a:spAutoFit/>
          </a:bodyPr>
          <a:lstStyle/>
          <a:p>
            <a:pPr algn="just" hangingPunct="0">
              <a:lnSpc>
                <a:spcPct val="114000"/>
              </a:lnSpc>
            </a:pPr>
            <a:r>
              <a:rPr lang="pt-BR" sz="1600" b="1" dirty="0" smtClean="0">
                <a:latin typeface="Arial" pitchFamily="34" charset="0"/>
                <a:cs typeface="Arial" pitchFamily="34" charset="0"/>
              </a:rPr>
              <a:t>Questão 6) (1 ponto)</a:t>
            </a:r>
            <a:r>
              <a:rPr lang="pt-PT" sz="1600" b="1" dirty="0" smtClean="0">
                <a:latin typeface="Arial" pitchFamily="34" charset="0"/>
                <a:cs typeface="Arial" pitchFamily="34" charset="0"/>
              </a:rPr>
              <a:t> (0,25 cada acerto)</a:t>
            </a:r>
            <a:r>
              <a:rPr lang="pt-PT" sz="1600" dirty="0" smtClean="0">
                <a:latin typeface="Arial" pitchFamily="34" charset="0"/>
                <a:cs typeface="Arial" pitchFamily="34" charset="0"/>
              </a:rPr>
              <a:t> </a:t>
            </a:r>
            <a:r>
              <a:rPr lang="pt-PT" sz="1600" i="1" dirty="0" smtClean="0">
                <a:latin typeface="Arial" pitchFamily="34" charset="0"/>
                <a:cs typeface="Arial" pitchFamily="34" charset="0"/>
              </a:rPr>
              <a:t>A imagem a seguir é do astrofotógrafo tcheco Miloslav Druckmuller. Ele conseguiu registrar na mesma foto vários objetos celestes. Alguns estão identificados para você.</a:t>
            </a:r>
            <a:endParaRPr lang="pt-BR" sz="1600" dirty="0" smtClean="0">
              <a:latin typeface="Arial" pitchFamily="34" charset="0"/>
              <a:cs typeface="Arial" pitchFamily="34" charset="0"/>
            </a:endParaRPr>
          </a:p>
          <a:p>
            <a:pPr algn="just" hangingPunct="0">
              <a:lnSpc>
                <a:spcPct val="114000"/>
              </a:lnSpc>
            </a:pPr>
            <a:r>
              <a:rPr lang="pt-PT" sz="1600" b="1" i="1" dirty="0" smtClean="0">
                <a:latin typeface="Arial" pitchFamily="34" charset="0"/>
                <a:cs typeface="Arial" pitchFamily="34" charset="0"/>
              </a:rPr>
              <a:t>Objeto A</a:t>
            </a:r>
            <a:r>
              <a:rPr lang="pt-PT" sz="1600" i="1" dirty="0" smtClean="0">
                <a:latin typeface="Arial" pitchFamily="34" charset="0"/>
                <a:cs typeface="Arial" pitchFamily="34" charset="0"/>
              </a:rPr>
              <a:t> - Estrela Alfa Centauro;</a:t>
            </a:r>
            <a:endParaRPr lang="pt-BR" sz="1600" dirty="0" smtClean="0">
              <a:latin typeface="Arial" pitchFamily="34" charset="0"/>
              <a:cs typeface="Arial" pitchFamily="34" charset="0"/>
            </a:endParaRPr>
          </a:p>
          <a:p>
            <a:pPr algn="just" hangingPunct="0">
              <a:lnSpc>
                <a:spcPct val="114000"/>
              </a:lnSpc>
            </a:pPr>
            <a:r>
              <a:rPr lang="pt-PT" sz="1600" b="1" i="1" dirty="0" smtClean="0">
                <a:latin typeface="Arial" pitchFamily="34" charset="0"/>
                <a:cs typeface="Arial" pitchFamily="34" charset="0"/>
              </a:rPr>
              <a:t>Objeto B</a:t>
            </a:r>
            <a:r>
              <a:rPr lang="pt-PT" sz="1600" i="1" dirty="0" smtClean="0">
                <a:latin typeface="Arial" pitchFamily="34" charset="0"/>
                <a:cs typeface="Arial" pitchFamily="34" charset="0"/>
              </a:rPr>
              <a:t> - Estrela Canopus;</a:t>
            </a:r>
            <a:endParaRPr lang="pt-BR" sz="1600" dirty="0" smtClean="0">
              <a:latin typeface="Arial" pitchFamily="34" charset="0"/>
              <a:cs typeface="Arial" pitchFamily="34" charset="0"/>
            </a:endParaRPr>
          </a:p>
          <a:p>
            <a:pPr algn="just" hangingPunct="0">
              <a:lnSpc>
                <a:spcPct val="114000"/>
              </a:lnSpc>
            </a:pPr>
            <a:r>
              <a:rPr lang="pt-PT" sz="1600" b="1" i="1" dirty="0" smtClean="0">
                <a:latin typeface="Arial" pitchFamily="34" charset="0"/>
                <a:cs typeface="Arial" pitchFamily="34" charset="0"/>
              </a:rPr>
              <a:t>Objeto C</a:t>
            </a:r>
            <a:r>
              <a:rPr lang="pt-PT" sz="1600" i="1" dirty="0" smtClean="0">
                <a:latin typeface="Arial" pitchFamily="34" charset="0"/>
                <a:cs typeface="Arial" pitchFamily="34" charset="0"/>
              </a:rPr>
              <a:t> - Cometa McNaught e</a:t>
            </a:r>
            <a:endParaRPr lang="pt-BR" sz="1600" dirty="0" smtClean="0">
              <a:latin typeface="Arial" pitchFamily="34" charset="0"/>
              <a:cs typeface="Arial" pitchFamily="34" charset="0"/>
            </a:endParaRPr>
          </a:p>
          <a:p>
            <a:pPr algn="just" hangingPunct="0">
              <a:lnSpc>
                <a:spcPct val="114000"/>
              </a:lnSpc>
            </a:pPr>
            <a:r>
              <a:rPr lang="pt-PT" sz="1600" b="1" i="1" dirty="0" smtClean="0">
                <a:latin typeface="Arial" pitchFamily="34" charset="0"/>
                <a:cs typeface="Arial" pitchFamily="34" charset="0"/>
              </a:rPr>
              <a:t>Objeto D</a:t>
            </a:r>
            <a:r>
              <a:rPr lang="pt-PT" sz="1600" i="1" dirty="0" smtClean="0">
                <a:latin typeface="Arial" pitchFamily="34" charset="0"/>
                <a:cs typeface="Arial" pitchFamily="34" charset="0"/>
              </a:rPr>
              <a:t> - Grande Nuvem de Magalhães (uma galáxia satélite da Via Láctea).</a:t>
            </a:r>
            <a:endParaRPr lang="pt-BR" sz="1600" dirty="0" smtClean="0">
              <a:latin typeface="Arial" pitchFamily="34" charset="0"/>
              <a:cs typeface="Arial" pitchFamily="34" charset="0"/>
            </a:endParaRPr>
          </a:p>
          <a:p>
            <a:pPr algn="just" hangingPunct="0">
              <a:lnSpc>
                <a:spcPct val="114000"/>
              </a:lnSpc>
            </a:pPr>
            <a:r>
              <a:rPr lang="pt-PT" sz="1600" i="1" dirty="0" smtClean="0">
                <a:latin typeface="Arial" pitchFamily="34" charset="0"/>
                <a:cs typeface="Arial" pitchFamily="34" charset="0"/>
              </a:rPr>
              <a:t>Curiosidade: A estrela Canopus tem magnitude absoluta M</a:t>
            </a:r>
            <a:r>
              <a:rPr lang="pt-PT" sz="1600" i="1" baseline="-25000" dirty="0" smtClean="0">
                <a:latin typeface="Arial" pitchFamily="34" charset="0"/>
                <a:cs typeface="Arial" pitchFamily="34" charset="0"/>
              </a:rPr>
              <a:t>v</a:t>
            </a:r>
            <a:r>
              <a:rPr lang="pt-PT" sz="1600" i="1" dirty="0" smtClean="0">
                <a:latin typeface="Arial" pitchFamily="34" charset="0"/>
                <a:cs typeface="Arial" pitchFamily="34" charset="0"/>
              </a:rPr>
              <a:t> = -5,53 e magnitude aparente m</a:t>
            </a:r>
            <a:r>
              <a:rPr lang="pt-PT" sz="1600" i="1" baseline="-25000" dirty="0" smtClean="0">
                <a:latin typeface="Arial" pitchFamily="34" charset="0"/>
                <a:cs typeface="Arial" pitchFamily="34" charset="0"/>
              </a:rPr>
              <a:t>v</a:t>
            </a:r>
            <a:r>
              <a:rPr lang="pt-PT" sz="1600" i="1" dirty="0" smtClean="0">
                <a:latin typeface="Arial" pitchFamily="34" charset="0"/>
                <a:cs typeface="Arial" pitchFamily="34" charset="0"/>
              </a:rPr>
              <a:t> = -0,65 e Alfa Centauro tem magnitude absoluta M</a:t>
            </a:r>
            <a:r>
              <a:rPr lang="pt-PT" sz="1600" i="1" baseline="-25000" dirty="0" smtClean="0">
                <a:latin typeface="Arial" pitchFamily="34" charset="0"/>
                <a:cs typeface="Arial" pitchFamily="34" charset="0"/>
              </a:rPr>
              <a:t>v</a:t>
            </a:r>
            <a:r>
              <a:rPr lang="pt-PT" sz="1600" i="1" dirty="0" smtClean="0">
                <a:latin typeface="Arial" pitchFamily="34" charset="0"/>
                <a:cs typeface="Arial" pitchFamily="34" charset="0"/>
              </a:rPr>
              <a:t> = +4,45 e magnitude aparente m</a:t>
            </a:r>
            <a:r>
              <a:rPr lang="pt-PT" sz="1600" i="1" baseline="-25000" dirty="0" smtClean="0">
                <a:latin typeface="Arial" pitchFamily="34" charset="0"/>
                <a:cs typeface="Arial" pitchFamily="34" charset="0"/>
              </a:rPr>
              <a:t>v</a:t>
            </a:r>
            <a:r>
              <a:rPr lang="pt-PT" sz="1600" i="1" dirty="0" smtClean="0">
                <a:latin typeface="Arial" pitchFamily="34" charset="0"/>
                <a:cs typeface="Arial" pitchFamily="34" charset="0"/>
              </a:rPr>
              <a:t> = +0,10.</a:t>
            </a:r>
            <a:endParaRPr lang="pt-BR" sz="1600" dirty="0" smtClean="0">
              <a:latin typeface="Arial" pitchFamily="34" charset="0"/>
              <a:cs typeface="Arial" pitchFamily="34" charset="0"/>
            </a:endParaRPr>
          </a:p>
          <a:p>
            <a:pPr algn="just" hangingPunct="0">
              <a:lnSpc>
                <a:spcPct val="114000"/>
              </a:lnSpc>
            </a:pPr>
            <a:r>
              <a:rPr lang="pt-PT" sz="1600" i="1" dirty="0" smtClean="0">
                <a:latin typeface="Arial" pitchFamily="34" charset="0"/>
                <a:cs typeface="Arial" pitchFamily="34" charset="0"/>
              </a:rPr>
              <a:t> </a:t>
            </a:r>
            <a:endParaRPr lang="pt-BR" sz="1600" dirty="0" smtClean="0">
              <a:latin typeface="Arial" pitchFamily="34" charset="0"/>
              <a:cs typeface="Arial" pitchFamily="34" charset="0"/>
            </a:endParaRPr>
          </a:p>
          <a:p>
            <a:pPr algn="just" hangingPunct="0">
              <a:lnSpc>
                <a:spcPct val="114000"/>
              </a:lnSpc>
            </a:pPr>
            <a:r>
              <a:rPr lang="pt-PT" sz="1600" dirty="0" smtClean="0">
                <a:latin typeface="Arial" pitchFamily="34" charset="0"/>
                <a:cs typeface="Arial" pitchFamily="34" charset="0"/>
              </a:rPr>
              <a:t>Escolha entre as quatro alternativas dadas para cada objeto a ordem de afastamento até nós, ou seja, 1 para o mais próximo até 4 para o mais distante. Ou seja, sequencie corretamente os quatro objetos de 1 até 4.</a:t>
            </a:r>
            <a:endParaRPr lang="pt-BR" sz="1600" dirty="0">
              <a:latin typeface="Arial" pitchFamily="34" charset="0"/>
              <a:cs typeface="Arial" pitchFamily="34" charset="0"/>
            </a:endParaRPr>
          </a:p>
        </p:txBody>
      </p:sp>
      <p:pic>
        <p:nvPicPr>
          <p:cNvPr id="5" name="Imagem 4"/>
          <p:cNvPicPr/>
          <p:nvPr/>
        </p:nvPicPr>
        <p:blipFill>
          <a:blip r:embed="rId2" cstate="print">
            <a:extLst>
              <a:ext uri="{28A0092B-C50C-407E-A947-70E740481C1C}">
                <a14:useLocalDpi xmlns:a14="http://schemas.microsoft.com/office/drawing/2010/main" val="0"/>
              </a:ext>
            </a:extLst>
          </a:blip>
          <a:stretch>
            <a:fillRect/>
          </a:stretch>
        </p:blipFill>
        <p:spPr>
          <a:xfrm>
            <a:off x="7679729" y="2488349"/>
            <a:ext cx="4032448" cy="3604947"/>
          </a:xfrm>
          <a:prstGeom prst="rect">
            <a:avLst/>
          </a:prstGeom>
        </p:spPr>
      </p:pic>
      <p:sp>
        <p:nvSpPr>
          <p:cNvPr id="4" name="Retângulo 3"/>
          <p:cNvSpPr/>
          <p:nvPr/>
        </p:nvSpPr>
        <p:spPr>
          <a:xfrm>
            <a:off x="2271049" y="4877398"/>
            <a:ext cx="397866"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2 </a:t>
            </a:r>
            <a:endParaRPr lang="pt-BR" sz="2000" dirty="0"/>
          </a:p>
        </p:txBody>
      </p:sp>
      <p:sp>
        <p:nvSpPr>
          <p:cNvPr id="6" name="Retângulo 5"/>
          <p:cNvSpPr/>
          <p:nvPr/>
        </p:nvSpPr>
        <p:spPr>
          <a:xfrm>
            <a:off x="2946499" y="5256602"/>
            <a:ext cx="327334"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4</a:t>
            </a:r>
            <a:endParaRPr lang="pt-BR" sz="2000" dirty="0"/>
          </a:p>
        </p:txBody>
      </p:sp>
      <p:sp>
        <p:nvSpPr>
          <p:cNvPr id="7" name="Retângulo 6"/>
          <p:cNvSpPr/>
          <p:nvPr/>
        </p:nvSpPr>
        <p:spPr>
          <a:xfrm>
            <a:off x="2611461" y="5688650"/>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3</a:t>
            </a:r>
            <a:endParaRPr lang="pt-BR" sz="2000" dirty="0"/>
          </a:p>
        </p:txBody>
      </p:sp>
      <p:sp>
        <p:nvSpPr>
          <p:cNvPr id="8" name="Retângulo 7"/>
          <p:cNvSpPr/>
          <p:nvPr/>
        </p:nvSpPr>
        <p:spPr>
          <a:xfrm>
            <a:off x="1919151" y="6108890"/>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1</a:t>
            </a:r>
            <a:endParaRPr lang="pt-BR" sz="2000" dirty="0"/>
          </a:p>
        </p:txBody>
      </p:sp>
      <p:sp>
        <p:nvSpPr>
          <p:cNvPr id="9" name="Rectangle 6"/>
          <p:cNvSpPr>
            <a:spLocks noChangeArrowheads="1"/>
          </p:cNvSpPr>
          <p:nvPr/>
        </p:nvSpPr>
        <p:spPr bwMode="auto">
          <a:xfrm>
            <a:off x="1847081" y="4771018"/>
            <a:ext cx="648072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50000"/>
              </a:lnSpc>
              <a:spcBef>
                <a:spcPct val="0"/>
              </a:spcBef>
              <a:spcAft>
                <a:spcPct val="0"/>
              </a:spcAft>
              <a:buClrTx/>
              <a:buSzTx/>
              <a:buFontTx/>
              <a:buNone/>
              <a:tabLst/>
            </a:pPr>
            <a: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a:t>
            </a:r>
            <a:r>
              <a:rPr lang="pt-PT" dirty="0" smtClean="0">
                <a:solidFill>
                  <a:srgbClr val="FF0000"/>
                </a:solidFill>
                <a:latin typeface="Arial" pitchFamily="34" charset="0"/>
                <a:ea typeface="Times New Roman" pitchFamily="18" charset="0"/>
                <a:cs typeface="Arial" pitchFamily="34" charset="0"/>
              </a:rPr>
              <a:t>  </a:t>
            </a:r>
            <a: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(3) (4) Estrela Alfa Centauro.</a:t>
            </a:r>
            <a:endParaRPr kumimoji="0" lang="pt-BR" b="0" i="0" u="none" strike="noStrike" cap="none" normalizeH="0" baseline="0" dirty="0" smtClean="0">
              <a:ln>
                <a:noFill/>
              </a:ln>
              <a:solidFill>
                <a:schemeClr val="tx1"/>
              </a:solidFill>
              <a:effectLst/>
              <a:latin typeface="Arial" pitchFamily="34" charset="0"/>
              <a:cs typeface="Arial" pitchFamily="34" charset="0"/>
            </a:endParaRPr>
          </a:p>
          <a:p>
            <a:pPr lvl="0" eaLnBrk="0" fontAlgn="base" hangingPunct="0">
              <a:lnSpc>
                <a:spcPct val="150000"/>
              </a:lnSpc>
              <a:spcBef>
                <a:spcPct val="0"/>
              </a:spcBef>
              <a:spcAft>
                <a:spcPct val="0"/>
              </a:spcAft>
            </a:pPr>
            <a: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(2) (3) (</a:t>
            </a:r>
            <a:r>
              <a:rPr lang="pt-PT" dirty="0" smtClean="0">
                <a:solidFill>
                  <a:srgbClr val="FF0000"/>
                </a:solidFill>
                <a:latin typeface="Arial" pitchFamily="34" charset="0"/>
                <a:ea typeface="Times New Roman" pitchFamily="18" charset="0"/>
                <a:cs typeface="Arial" pitchFamily="34" charset="0"/>
              </a:rPr>
              <a:t>  </a:t>
            </a:r>
            <a: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Grande Nuvem de Magalhães.</a:t>
            </a:r>
            <a:br>
              <a:rPr kumimoji="0" lang="pt-PT"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br>
            <a:r>
              <a:rPr lang="pt-PT" dirty="0" smtClean="0">
                <a:solidFill>
                  <a:srgbClr val="000000"/>
                </a:solidFill>
                <a:latin typeface="Arial" pitchFamily="34" charset="0"/>
                <a:ea typeface="Times New Roman" pitchFamily="18" charset="0"/>
                <a:cs typeface="Arial" pitchFamily="34" charset="0"/>
              </a:rPr>
              <a:t>(1) (2) (</a:t>
            </a:r>
            <a:r>
              <a:rPr lang="pt-PT" dirty="0" smtClean="0">
                <a:solidFill>
                  <a:srgbClr val="FF0000"/>
                </a:solidFill>
                <a:latin typeface="Arial" pitchFamily="34" charset="0"/>
                <a:ea typeface="Times New Roman" pitchFamily="18" charset="0"/>
                <a:cs typeface="Arial" pitchFamily="34" charset="0"/>
              </a:rPr>
              <a:t>  </a:t>
            </a:r>
            <a:r>
              <a:rPr lang="pt-PT" dirty="0" smtClean="0">
                <a:solidFill>
                  <a:srgbClr val="000000"/>
                </a:solidFill>
                <a:latin typeface="Arial" pitchFamily="34" charset="0"/>
                <a:ea typeface="Times New Roman" pitchFamily="18" charset="0"/>
                <a:cs typeface="Arial" pitchFamily="34" charset="0"/>
              </a:rPr>
              <a:t>) (4) Estrela Canopus.</a:t>
            </a:r>
          </a:p>
          <a:p>
            <a:pPr marL="228600" lvl="0" indent="-228600" eaLnBrk="0" fontAlgn="base" hangingPunct="0">
              <a:lnSpc>
                <a:spcPct val="150000"/>
              </a:lnSpc>
              <a:spcBef>
                <a:spcPct val="0"/>
              </a:spcBef>
              <a:spcAft>
                <a:spcPct val="0"/>
              </a:spcAft>
            </a:pPr>
            <a:r>
              <a:rPr lang="pt-PT" dirty="0" smtClean="0">
                <a:solidFill>
                  <a:srgbClr val="000000"/>
                </a:solidFill>
                <a:latin typeface="Arial" pitchFamily="34" charset="0"/>
                <a:ea typeface="Times New Roman" pitchFamily="18" charset="0"/>
                <a:cs typeface="Arial" pitchFamily="34" charset="0"/>
              </a:rPr>
              <a:t>(  ) (2) (3) (4) Cometa McNaught.</a:t>
            </a:r>
            <a:r>
              <a:rPr lang="pt-BR" dirty="0" smtClean="0">
                <a:latin typeface="Arial" pitchFamily="34" charset="0"/>
                <a:cs typeface="Arial" pitchFamily="34" charset="0"/>
              </a:rPr>
              <a:t> </a:t>
            </a:r>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3259867"/>
          </a:xfrm>
          <a:prstGeom prst="rect">
            <a:avLst/>
          </a:prstGeom>
        </p:spPr>
        <p:txBody>
          <a:bodyPr wrap="square">
            <a:spAutoFit/>
          </a:bodyPr>
          <a:lstStyle/>
          <a:p>
            <a:pPr algn="just" hangingPunct="0">
              <a:lnSpc>
                <a:spcPct val="130000"/>
              </a:lnSpc>
            </a:pPr>
            <a:r>
              <a:rPr lang="pt-BR" sz="1600" b="1" dirty="0" smtClean="0">
                <a:latin typeface="Arial" pitchFamily="34" charset="0"/>
                <a:cs typeface="Arial" pitchFamily="34" charset="0"/>
              </a:rPr>
              <a:t>Questão 7) (1 ponto) </a:t>
            </a:r>
            <a:r>
              <a:rPr lang="pt-PT" sz="1600" b="1" dirty="0" smtClean="0">
                <a:latin typeface="Arial" pitchFamily="34" charset="0"/>
                <a:cs typeface="Arial" pitchFamily="34" charset="0"/>
              </a:rPr>
              <a:t>(0,2 cada acerto) </a:t>
            </a:r>
            <a:r>
              <a:rPr lang="pt-BR" sz="1600" dirty="0" smtClean="0">
                <a:latin typeface="Arial" pitchFamily="34" charset="0"/>
                <a:cs typeface="Arial" pitchFamily="34" charset="0"/>
              </a:rPr>
              <a:t>A carta celeste traz a Constelação de </a:t>
            </a:r>
            <a:r>
              <a:rPr lang="pt-BR" sz="1600" dirty="0" err="1" smtClean="0">
                <a:latin typeface="Arial" pitchFamily="34" charset="0"/>
                <a:cs typeface="Arial" pitchFamily="34" charset="0"/>
              </a:rPr>
              <a:t>Orion</a:t>
            </a:r>
            <a:r>
              <a:rPr lang="pt-BR" sz="1600" dirty="0" smtClean="0">
                <a:latin typeface="Arial" pitchFamily="34" charset="0"/>
                <a:cs typeface="Arial" pitchFamily="34" charset="0"/>
              </a:rPr>
              <a:t> (área branca cercada pela cinza) e suas principais estrelas. O eixo horizontal representa a Ascensão Reta (AR) e o vertical representa a Declinação (Dec.). Ambas definem as coordenadas equatoriais das estrelas e são análogas, respectivamente, às coordenadas geográficas de Longitude e Latitude. Uma Declinação positiva indica que a estrela está no Hemisfério Celeste Norte (HCN) e uma negativa, no Hemisfério Celeste Sul (HCS). O “tamanho” dos círculos pretos é proporcional ao brilho aparente do astro, ou seja, sua magnitude aparente. A escala de magnitudes está na parte inferior da imagem. Quanto maior o brilho, menor o valor da sua magnitude.</a:t>
            </a:r>
          </a:p>
        </p:txBody>
      </p:sp>
      <p:pic>
        <p:nvPicPr>
          <p:cNvPr id="7" name="Imagem 6"/>
          <p:cNvPicPr/>
          <p:nvPr/>
        </p:nvPicPr>
        <p:blipFill>
          <a:blip r:embed="rId2" cstate="print">
            <a:extLst>
              <a:ext uri="{28A0092B-C50C-407E-A947-70E740481C1C}">
                <a14:useLocalDpi xmlns:a14="http://schemas.microsoft.com/office/drawing/2010/main" val="0"/>
              </a:ext>
            </a:extLst>
          </a:blip>
          <a:stretch>
            <a:fillRect/>
          </a:stretch>
        </p:blipFill>
        <p:spPr>
          <a:xfrm>
            <a:off x="8831857" y="2492896"/>
            <a:ext cx="2880320" cy="3491132"/>
          </a:xfrm>
          <a:prstGeom prst="rect">
            <a:avLst/>
          </a:prstGeom>
        </p:spPr>
      </p:pic>
      <p:sp>
        <p:nvSpPr>
          <p:cNvPr id="4" name="Rectangle 1"/>
          <p:cNvSpPr>
            <a:spLocks noChangeArrowheads="1"/>
          </p:cNvSpPr>
          <p:nvPr/>
        </p:nvSpPr>
        <p:spPr bwMode="auto">
          <a:xfrm>
            <a:off x="118889" y="3933056"/>
            <a:ext cx="878497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hangingPunct="0">
              <a:lnSpc>
                <a:spcPct val="150000"/>
              </a:lnSpc>
            </a:pPr>
            <a:r>
              <a:rPr lang="pt-PT" sz="1600" dirty="0" smtClean="0">
                <a:latin typeface="Arial" pitchFamily="34" charset="0"/>
                <a:cs typeface="Arial" pitchFamily="34" charset="0"/>
              </a:rPr>
              <a:t>(     )	A estrela Rigel está no Hemisfério Celeste Norte (HCN).</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A estrela Rigel é mais brilhante do que Mintaka.</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Parte da Constelação de Orion está no HCN e parte, no HCS.</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A estrela Mintaka, uma das Três Marias, tem Declinação proxima de zero grau.</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As Três Marias têm magnitudes aparentes entre 1 e 2.</a:t>
            </a:r>
            <a:endParaRPr lang="pt-BR" sz="1600" dirty="0">
              <a:latin typeface="Arial" pitchFamily="34" charset="0"/>
              <a:cs typeface="Arial" pitchFamily="34" charset="0"/>
            </a:endParaRPr>
          </a:p>
        </p:txBody>
      </p:sp>
      <p:sp>
        <p:nvSpPr>
          <p:cNvPr id="5" name="Retângulo 4"/>
          <p:cNvSpPr/>
          <p:nvPr/>
        </p:nvSpPr>
        <p:spPr>
          <a:xfrm>
            <a:off x="262905" y="4028848"/>
            <a:ext cx="412292"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F </a:t>
            </a:r>
            <a:endParaRPr lang="pt-BR" sz="2000" dirty="0"/>
          </a:p>
        </p:txBody>
      </p:sp>
      <p:sp>
        <p:nvSpPr>
          <p:cNvPr id="6" name="Retângulo 5"/>
          <p:cNvSpPr/>
          <p:nvPr/>
        </p:nvSpPr>
        <p:spPr>
          <a:xfrm>
            <a:off x="262843" y="4351944"/>
            <a:ext cx="327334"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8" name="Retângulo 7"/>
          <p:cNvSpPr/>
          <p:nvPr/>
        </p:nvSpPr>
        <p:spPr>
          <a:xfrm>
            <a:off x="262843" y="4719340"/>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9" name="Retângulo 8"/>
          <p:cNvSpPr/>
          <p:nvPr/>
        </p:nvSpPr>
        <p:spPr>
          <a:xfrm>
            <a:off x="262843" y="5105208"/>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10" name="Rectangle 1"/>
          <p:cNvSpPr>
            <a:spLocks noChangeArrowheads="1"/>
          </p:cNvSpPr>
          <p:nvPr/>
        </p:nvSpPr>
        <p:spPr bwMode="auto">
          <a:xfrm>
            <a:off x="262905" y="3573016"/>
            <a:ext cx="7704856" cy="4160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hangingPunct="0">
              <a:lnSpc>
                <a:spcPct val="150000"/>
              </a:lnSpc>
            </a:pPr>
            <a:r>
              <a:rPr lang="pt-PT" sz="1600" dirty="0" smtClean="0">
                <a:latin typeface="Arial" pitchFamily="34" charset="0"/>
                <a:cs typeface="Arial" pitchFamily="34" charset="0"/>
              </a:rPr>
              <a:t>Coloque </a:t>
            </a:r>
            <a:r>
              <a:rPr lang="pt-PT" sz="1600" b="1" dirty="0" smtClean="0">
                <a:latin typeface="Arial" pitchFamily="34" charset="0"/>
                <a:cs typeface="Arial" pitchFamily="34" charset="0"/>
              </a:rPr>
              <a:t>F</a:t>
            </a:r>
            <a:r>
              <a:rPr lang="pt-PT" sz="1600" dirty="0" smtClean="0">
                <a:latin typeface="Arial" pitchFamily="34" charset="0"/>
                <a:cs typeface="Arial" pitchFamily="34" charset="0"/>
              </a:rPr>
              <a:t> (Falso) ou </a:t>
            </a:r>
            <a:r>
              <a:rPr lang="pt-PT" sz="1600" b="1" dirty="0" smtClean="0">
                <a:latin typeface="Arial" pitchFamily="34" charset="0"/>
                <a:cs typeface="Arial" pitchFamily="34" charset="0"/>
              </a:rPr>
              <a:t>V</a:t>
            </a:r>
            <a:r>
              <a:rPr lang="pt-PT" sz="1600" dirty="0" smtClean="0">
                <a:latin typeface="Arial" pitchFamily="34" charset="0"/>
                <a:cs typeface="Arial" pitchFamily="34" charset="0"/>
              </a:rPr>
              <a:t> (Verdadeiro) na frente de cada afirmação a seguir.</a:t>
            </a:r>
            <a:endParaRPr lang="pt-BR" sz="1600" dirty="0">
              <a:latin typeface="Arial" pitchFamily="34" charset="0"/>
              <a:cs typeface="Arial" pitchFamily="34" charset="0"/>
            </a:endParaRPr>
          </a:p>
        </p:txBody>
      </p:sp>
      <p:sp>
        <p:nvSpPr>
          <p:cNvPr id="11" name="Retângulo 10"/>
          <p:cNvSpPr/>
          <p:nvPr/>
        </p:nvSpPr>
        <p:spPr>
          <a:xfrm>
            <a:off x="272141" y="5463696"/>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v</a:t>
            </a:r>
            <a:endParaRPr lang="pt-BR" sz="2000" dirty="0"/>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3579954"/>
          </a:xfrm>
          <a:prstGeom prst="rect">
            <a:avLst/>
          </a:prstGeom>
        </p:spPr>
        <p:txBody>
          <a:bodyPr wrap="square">
            <a:spAutoFit/>
          </a:bodyPr>
          <a:lstStyle/>
          <a:p>
            <a:pPr algn="just" hangingPunct="0">
              <a:lnSpc>
                <a:spcPct val="130000"/>
              </a:lnSpc>
            </a:pPr>
            <a:r>
              <a:rPr lang="pt-BR" sz="1600" b="1" dirty="0" smtClean="0">
                <a:latin typeface="Arial" pitchFamily="34" charset="0"/>
                <a:cs typeface="Arial" pitchFamily="34" charset="0"/>
              </a:rPr>
              <a:t>Questão 8) (1 ponto) </a:t>
            </a:r>
            <a:r>
              <a:rPr lang="pt-PT" sz="1600" b="1" dirty="0" smtClean="0">
                <a:latin typeface="Arial" pitchFamily="34" charset="0"/>
                <a:cs typeface="Arial" pitchFamily="34" charset="0"/>
              </a:rPr>
              <a:t>(0,2 cada acerto) </a:t>
            </a:r>
            <a:r>
              <a:rPr lang="pt-BR" sz="1600" dirty="0" smtClean="0">
                <a:latin typeface="Arial" pitchFamily="34" charset="0"/>
                <a:cs typeface="Arial" pitchFamily="34" charset="0"/>
              </a:rPr>
              <a:t>A carta celeste traz a Constelação de </a:t>
            </a:r>
            <a:r>
              <a:rPr lang="pt-BR" sz="1600" dirty="0" err="1" smtClean="0">
                <a:latin typeface="Arial" pitchFamily="34" charset="0"/>
                <a:cs typeface="Arial" pitchFamily="34" charset="0"/>
              </a:rPr>
              <a:t>Orion</a:t>
            </a:r>
            <a:r>
              <a:rPr lang="pt-BR" sz="1600" dirty="0" smtClean="0">
                <a:latin typeface="Arial" pitchFamily="34" charset="0"/>
                <a:cs typeface="Arial" pitchFamily="34" charset="0"/>
              </a:rPr>
              <a:t> (área branca cercada pela cinza) e suas principais estrelas. O eixo horizontal representa a Ascensão Reta (AR) e o vertical representa a Declinação (Dec.). Ambas definem as coordenadas equatoriais das estrelas e são análogas, respectivamente, às coordenadas geográficas de Longitude e Latitude. Uma Declinação positiva indica que a estrela está no Hemisfério Celeste Norte (HCN) e uma negativa, no Hemisfério Celeste Sul (HCS). O “tamanho” dos círculos pretos é proporcional ao brilho aparente do astro, ou seja, sua magnitude aparente. A escala de magnitudes está na parte inferior da imagem. Quanto maior o brilho, menor o valor da sua magnitude.</a:t>
            </a:r>
          </a:p>
          <a:p>
            <a:pPr algn="just" hangingPunct="0">
              <a:lnSpc>
                <a:spcPct val="130000"/>
              </a:lnSpc>
            </a:pPr>
            <a:r>
              <a:rPr lang="pt-PT" sz="1600" dirty="0" smtClean="0">
                <a:latin typeface="Arial" pitchFamily="34" charset="0"/>
                <a:cs typeface="Arial" pitchFamily="34" charset="0"/>
              </a:rPr>
              <a:t> </a:t>
            </a:r>
            <a:endParaRPr lang="pt-BR" sz="1600" dirty="0" smtClean="0">
              <a:latin typeface="Arial" pitchFamily="34" charset="0"/>
              <a:cs typeface="Arial" pitchFamily="34" charset="0"/>
            </a:endParaRPr>
          </a:p>
        </p:txBody>
      </p:sp>
      <p:pic>
        <p:nvPicPr>
          <p:cNvPr id="7" name="Imagem 6"/>
          <p:cNvPicPr/>
          <p:nvPr/>
        </p:nvPicPr>
        <p:blipFill>
          <a:blip r:embed="rId2" cstate="print">
            <a:extLst>
              <a:ext uri="{28A0092B-C50C-407E-A947-70E740481C1C}">
                <a14:useLocalDpi xmlns:a14="http://schemas.microsoft.com/office/drawing/2010/main" val="0"/>
              </a:ext>
            </a:extLst>
          </a:blip>
          <a:stretch>
            <a:fillRect/>
          </a:stretch>
        </p:blipFill>
        <p:spPr>
          <a:xfrm>
            <a:off x="8831857" y="2492896"/>
            <a:ext cx="2815374" cy="3503190"/>
          </a:xfrm>
          <a:prstGeom prst="rect">
            <a:avLst/>
          </a:prstGeom>
        </p:spPr>
      </p:pic>
      <p:sp>
        <p:nvSpPr>
          <p:cNvPr id="4" name="Rectangle 1"/>
          <p:cNvSpPr>
            <a:spLocks noChangeArrowheads="1"/>
          </p:cNvSpPr>
          <p:nvPr/>
        </p:nvSpPr>
        <p:spPr bwMode="auto">
          <a:xfrm>
            <a:off x="334913" y="3968188"/>
            <a:ext cx="10081120" cy="198515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hangingPunct="0">
              <a:lnSpc>
                <a:spcPct val="150000"/>
              </a:lnSpc>
            </a:pPr>
            <a:r>
              <a:rPr lang="pt-PT" sz="1600" dirty="0" smtClean="0">
                <a:latin typeface="Arial" pitchFamily="34" charset="0"/>
                <a:cs typeface="Arial" pitchFamily="34" charset="0"/>
              </a:rPr>
              <a:t>(     )	A estrela Rigel está no Hemisfério Celeste Sul (HCS);</a:t>
            </a:r>
            <a:r>
              <a:rPr lang="pt-PT" sz="1600" i="1" dirty="0" smtClean="0">
                <a:latin typeface="Arial" pitchFamily="34" charset="0"/>
                <a:cs typeface="Arial" pitchFamily="34" charset="0"/>
              </a:rPr>
              <a:t> </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A estrela Mintaka é mais brilhante do que Rigel;</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Toda Constelação de Orion está no HCN;</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A estrela Mintaka, uma das Três Marias, tem Ascensão Reta proxima de 5</a:t>
            </a:r>
            <a:r>
              <a:rPr lang="pt-PT" sz="1600" baseline="30000" dirty="0" smtClean="0">
                <a:latin typeface="Arial" pitchFamily="34" charset="0"/>
                <a:cs typeface="Arial" pitchFamily="34" charset="0"/>
              </a:rPr>
              <a:t>h</a:t>
            </a:r>
            <a:r>
              <a:rPr lang="pt-PT" sz="1600" dirty="0" smtClean="0">
                <a:latin typeface="Arial" pitchFamily="34" charset="0"/>
                <a:cs typeface="Arial" pitchFamily="34" charset="0"/>
              </a:rPr>
              <a:t> 30</a:t>
            </a:r>
            <a:r>
              <a:rPr lang="pt-PT" sz="1600" baseline="30000" dirty="0" smtClean="0">
                <a:latin typeface="Arial" pitchFamily="34" charset="0"/>
                <a:cs typeface="Arial" pitchFamily="34" charset="0"/>
              </a:rPr>
              <a:t>min</a:t>
            </a:r>
            <a:r>
              <a:rPr lang="pt-PT" sz="1600" dirty="0" smtClean="0">
                <a:latin typeface="Arial" pitchFamily="34" charset="0"/>
                <a:cs typeface="Arial" pitchFamily="34" charset="0"/>
              </a:rPr>
              <a:t>;</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As Três Marias têm magnitudes aparentes entre 1 e 2.</a:t>
            </a:r>
            <a:endParaRPr lang="pt-BR" sz="1600" dirty="0" smtClean="0">
              <a:latin typeface="Arial" pitchFamily="34" charset="0"/>
              <a:cs typeface="Arial" pitchFamily="34" charset="0"/>
            </a:endParaRPr>
          </a:p>
        </p:txBody>
      </p:sp>
      <p:sp>
        <p:nvSpPr>
          <p:cNvPr id="5" name="Retângulo 4"/>
          <p:cNvSpPr/>
          <p:nvPr/>
        </p:nvSpPr>
        <p:spPr>
          <a:xfrm>
            <a:off x="476987" y="4046238"/>
            <a:ext cx="504056"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v </a:t>
            </a:r>
            <a:endParaRPr lang="pt-BR" sz="2000" dirty="0"/>
          </a:p>
        </p:txBody>
      </p:sp>
      <p:sp>
        <p:nvSpPr>
          <p:cNvPr id="6" name="Retângulo 5"/>
          <p:cNvSpPr/>
          <p:nvPr/>
        </p:nvSpPr>
        <p:spPr>
          <a:xfrm>
            <a:off x="486223" y="4426050"/>
            <a:ext cx="341760" cy="400110"/>
          </a:xfrm>
          <a:prstGeom prst="rect">
            <a:avLst/>
          </a:prstGeom>
        </p:spPr>
        <p:txBody>
          <a:bodyPr wrap="none">
            <a:spAutoFit/>
          </a:bodyPr>
          <a:lstStyle/>
          <a:p>
            <a:r>
              <a:rPr lang="pt-BR" sz="2000" b="1" dirty="0" smtClean="0">
                <a:solidFill>
                  <a:srgbClr val="FF0000"/>
                </a:solidFill>
                <a:latin typeface="Arial" pitchFamily="34" charset="0"/>
                <a:cs typeface="Arial" pitchFamily="34" charset="0"/>
              </a:rPr>
              <a:t>F</a:t>
            </a:r>
            <a:endParaRPr lang="pt-BR" sz="2000" dirty="0"/>
          </a:p>
        </p:txBody>
      </p:sp>
      <p:sp>
        <p:nvSpPr>
          <p:cNvPr id="8" name="Retângulo 7"/>
          <p:cNvSpPr/>
          <p:nvPr/>
        </p:nvSpPr>
        <p:spPr>
          <a:xfrm>
            <a:off x="486223" y="4793446"/>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F</a:t>
            </a:r>
            <a:endParaRPr lang="pt-BR" sz="2000" dirty="0"/>
          </a:p>
        </p:txBody>
      </p:sp>
      <p:sp>
        <p:nvSpPr>
          <p:cNvPr id="9" name="Retângulo 8"/>
          <p:cNvSpPr/>
          <p:nvPr/>
        </p:nvSpPr>
        <p:spPr>
          <a:xfrm>
            <a:off x="486223" y="5151606"/>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v</a:t>
            </a:r>
            <a:endParaRPr lang="pt-BR" sz="2000" dirty="0"/>
          </a:p>
        </p:txBody>
      </p:sp>
      <p:sp>
        <p:nvSpPr>
          <p:cNvPr id="10" name="Rectangle 1"/>
          <p:cNvSpPr>
            <a:spLocks noChangeArrowheads="1"/>
          </p:cNvSpPr>
          <p:nvPr/>
        </p:nvSpPr>
        <p:spPr bwMode="auto">
          <a:xfrm>
            <a:off x="262905" y="3573016"/>
            <a:ext cx="7704856" cy="4160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hangingPunct="0">
              <a:lnSpc>
                <a:spcPct val="150000"/>
              </a:lnSpc>
            </a:pPr>
            <a:r>
              <a:rPr lang="pt-PT" sz="1600" dirty="0" smtClean="0">
                <a:latin typeface="Arial" pitchFamily="34" charset="0"/>
                <a:cs typeface="Arial" pitchFamily="34" charset="0"/>
              </a:rPr>
              <a:t>Coloque </a:t>
            </a:r>
            <a:r>
              <a:rPr lang="pt-PT" sz="1600" b="1" dirty="0" smtClean="0">
                <a:latin typeface="Arial" pitchFamily="34" charset="0"/>
                <a:cs typeface="Arial" pitchFamily="34" charset="0"/>
              </a:rPr>
              <a:t>F</a:t>
            </a:r>
            <a:r>
              <a:rPr lang="pt-PT" sz="1600" dirty="0" smtClean="0">
                <a:latin typeface="Arial" pitchFamily="34" charset="0"/>
                <a:cs typeface="Arial" pitchFamily="34" charset="0"/>
              </a:rPr>
              <a:t> (Falso) ou </a:t>
            </a:r>
            <a:r>
              <a:rPr lang="pt-PT" sz="1600" b="1" dirty="0" smtClean="0">
                <a:latin typeface="Arial" pitchFamily="34" charset="0"/>
                <a:cs typeface="Arial" pitchFamily="34" charset="0"/>
              </a:rPr>
              <a:t>V</a:t>
            </a:r>
            <a:r>
              <a:rPr lang="pt-PT" sz="1600" dirty="0" smtClean="0">
                <a:latin typeface="Arial" pitchFamily="34" charset="0"/>
                <a:cs typeface="Arial" pitchFamily="34" charset="0"/>
              </a:rPr>
              <a:t> (Verdadeiro) na frente de cada afirmação a seguir.</a:t>
            </a:r>
            <a:endParaRPr lang="pt-BR" sz="1600" dirty="0">
              <a:latin typeface="Arial" pitchFamily="34" charset="0"/>
              <a:cs typeface="Arial" pitchFamily="34" charset="0"/>
            </a:endParaRPr>
          </a:p>
        </p:txBody>
      </p:sp>
      <p:sp>
        <p:nvSpPr>
          <p:cNvPr id="11" name="Retângulo 10"/>
          <p:cNvSpPr/>
          <p:nvPr/>
        </p:nvSpPr>
        <p:spPr>
          <a:xfrm>
            <a:off x="488165" y="5517232"/>
            <a:ext cx="404278" cy="400110"/>
          </a:xfrm>
          <a:prstGeom prst="rect">
            <a:avLst/>
          </a:prstGeom>
        </p:spPr>
        <p:txBody>
          <a:bodyPr wrap="square">
            <a:spAutoFit/>
          </a:bodyPr>
          <a:lstStyle/>
          <a:p>
            <a:r>
              <a:rPr lang="pt-BR" sz="2000" b="1" dirty="0" smtClean="0">
                <a:solidFill>
                  <a:srgbClr val="FF0000"/>
                </a:solidFill>
                <a:latin typeface="Arial" pitchFamily="34" charset="0"/>
                <a:cs typeface="Arial" pitchFamily="34" charset="0"/>
              </a:rPr>
              <a:t>v</a:t>
            </a:r>
            <a:endParaRPr lang="pt-BR" sz="2000" dirty="0"/>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2308324"/>
          </a:xfrm>
          <a:prstGeom prst="rect">
            <a:avLst/>
          </a:prstGeom>
        </p:spPr>
        <p:txBody>
          <a:bodyPr wrap="square">
            <a:spAutoFit/>
          </a:bodyPr>
          <a:lstStyle/>
          <a:p>
            <a:pPr algn="just" hangingPunct="0">
              <a:lnSpc>
                <a:spcPct val="150000"/>
              </a:lnSpc>
            </a:pPr>
            <a:r>
              <a:rPr lang="pt-BR" sz="1600" b="1" dirty="0" smtClean="0">
                <a:latin typeface="Arial" pitchFamily="34" charset="0"/>
                <a:cs typeface="Arial" pitchFamily="34" charset="0"/>
              </a:rPr>
              <a:t>Questão 9) (1 ponto) </a:t>
            </a:r>
            <a:r>
              <a:rPr lang="pt-BR" sz="1600" dirty="0" smtClean="0">
                <a:latin typeface="Arial" pitchFamily="34" charset="0"/>
                <a:cs typeface="Arial" pitchFamily="34" charset="0"/>
              </a:rPr>
              <a:t>A figura mostra o que vê um observador do Hemisfério Sul, numa certa data, quando olha, de frente, para a direção cardeal NORTE. Na figura estão indicados, esquematicamente, o Equador Celeste e a trajetória aparente do Sol em dois dias consecutivos 1 e 2.</a:t>
            </a:r>
          </a:p>
          <a:p>
            <a:pPr algn="just">
              <a:lnSpc>
                <a:spcPct val="150000"/>
              </a:lnSpc>
            </a:pPr>
            <a:r>
              <a:rPr lang="pt-PT" sz="1600" dirty="0" smtClean="0">
                <a:latin typeface="Arial" pitchFamily="34" charset="0"/>
                <a:cs typeface="Arial" pitchFamily="34" charset="0"/>
              </a:rPr>
              <a:t>Assinale com um </a:t>
            </a:r>
            <a:r>
              <a:rPr lang="pt-PT" sz="1600" b="1" dirty="0" smtClean="0">
                <a:latin typeface="Arial" pitchFamily="34" charset="0"/>
                <a:cs typeface="Arial" pitchFamily="34" charset="0"/>
              </a:rPr>
              <a:t>X</a:t>
            </a:r>
            <a:r>
              <a:rPr lang="pt-PT" sz="1600" dirty="0" smtClean="0">
                <a:latin typeface="Arial" pitchFamily="34" charset="0"/>
                <a:cs typeface="Arial" pitchFamily="34" charset="0"/>
              </a:rPr>
              <a:t> na única afirmação que indica corretamente a época do ano desta observação.</a:t>
            </a:r>
            <a:r>
              <a:rPr lang="pt-BR" sz="1600" dirty="0" smtClean="0">
                <a:latin typeface="Arial" pitchFamily="34" charset="0"/>
                <a:cs typeface="Arial" pitchFamily="34" charset="0"/>
              </a:rPr>
              <a:t> </a:t>
            </a:r>
            <a:r>
              <a:rPr lang="pt-PT" sz="1600" dirty="0" smtClean="0">
                <a:latin typeface="Arial" pitchFamily="34" charset="0"/>
                <a:cs typeface="Arial" pitchFamily="34" charset="0"/>
              </a:rPr>
              <a:t> </a:t>
            </a:r>
            <a:endParaRPr lang="pt-BR" sz="1600" dirty="0" smtClean="0">
              <a:latin typeface="Arial" pitchFamily="34" charset="0"/>
              <a:cs typeface="Arial" pitchFamily="34" charset="0"/>
            </a:endParaRPr>
          </a:p>
        </p:txBody>
      </p:sp>
      <p:pic>
        <p:nvPicPr>
          <p:cNvPr id="5" name="Imagem 4"/>
          <p:cNvPicPr/>
          <p:nvPr/>
        </p:nvPicPr>
        <p:blipFill>
          <a:blip r:embed="rId2" cstate="print">
            <a:extLst>
              <a:ext uri="{28A0092B-C50C-407E-A947-70E740481C1C}">
                <a14:useLocalDpi xmlns:a14="http://schemas.microsoft.com/office/drawing/2010/main" val="0"/>
              </a:ext>
            </a:extLst>
          </a:blip>
          <a:stretch>
            <a:fillRect/>
          </a:stretch>
        </p:blipFill>
        <p:spPr>
          <a:xfrm>
            <a:off x="7679729" y="2492896"/>
            <a:ext cx="4095977" cy="3096344"/>
          </a:xfrm>
          <a:prstGeom prst="rect">
            <a:avLst/>
          </a:prstGeom>
        </p:spPr>
      </p:pic>
      <p:sp>
        <p:nvSpPr>
          <p:cNvPr id="110593" name="Rectangle 1"/>
          <p:cNvSpPr>
            <a:spLocks noChangeArrowheads="1"/>
          </p:cNvSpPr>
          <p:nvPr/>
        </p:nvSpPr>
        <p:spPr bwMode="auto">
          <a:xfrm>
            <a:off x="262905" y="2564904"/>
            <a:ext cx="6336704"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PT" sz="1600" b="0" i="0" u="none" strike="noStrike" cap="none" normalizeH="0" baseline="0" dirty="0" smtClean="0">
                <a:ln>
                  <a:noFill/>
                </a:ln>
                <a:effectLst/>
                <a:latin typeface="Arial" pitchFamily="34" charset="0"/>
                <a:ea typeface="Times New Roman" pitchFamily="18" charset="0"/>
                <a:cs typeface="Arial" pitchFamily="34" charset="0"/>
              </a:rPr>
              <a:t>(    ) Entre o Solstício de Inverno e o Equinócio da Primavera.</a:t>
            </a:r>
            <a:endParaRPr kumimoji="0" lang="pt-BR" sz="16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pt-PT" sz="1600" b="0" i="0" u="none" strike="noStrike" cap="none" normalizeH="0" baseline="0" dirty="0" smtClean="0">
                <a:ln>
                  <a:noFill/>
                </a:ln>
                <a:effectLst/>
                <a:latin typeface="Arial" pitchFamily="34" charset="0"/>
                <a:ea typeface="Times New Roman" pitchFamily="18" charset="0"/>
                <a:cs typeface="Arial" pitchFamily="34" charset="0"/>
              </a:rPr>
              <a:t>(   ) Entre o Solstício de Verão e o Equinócio de Outono.</a:t>
            </a:r>
            <a:endParaRPr kumimoji="0" lang="pt-BR" sz="16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pt-PT" sz="1600" b="0" i="0" u="none" strike="noStrike" cap="none" normalizeH="0" baseline="0" dirty="0" smtClean="0">
                <a:ln>
                  <a:noFill/>
                </a:ln>
                <a:effectLst/>
                <a:latin typeface="Arial" pitchFamily="34" charset="0"/>
                <a:ea typeface="Times New Roman" pitchFamily="18" charset="0"/>
                <a:cs typeface="Arial" pitchFamily="34" charset="0"/>
              </a:rPr>
              <a:t>(    ) Entre o Solstício de Inverno e o Equinócio de Outono.</a:t>
            </a:r>
            <a:endParaRPr kumimoji="0" lang="pt-BR" sz="1600"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pt-PT" sz="1600" b="0" i="0" u="none" strike="noStrike" cap="none" normalizeH="0" baseline="0" dirty="0" smtClean="0">
                <a:ln>
                  <a:noFill/>
                </a:ln>
                <a:effectLst/>
                <a:latin typeface="Arial" pitchFamily="34" charset="0"/>
                <a:ea typeface="Times New Roman" pitchFamily="18" charset="0"/>
                <a:cs typeface="Arial" pitchFamily="34" charset="0"/>
              </a:rPr>
              <a:t>(   ) Entre o Solstício de Verão e o Equinócio da Primavera.</a:t>
            </a:r>
            <a:endParaRPr kumimoji="0" lang="pt-BR" sz="1600" b="0" i="0" u="none" strike="noStrike" cap="none" normalizeH="0" baseline="0" dirty="0" smtClean="0">
              <a:ln>
                <a:noFill/>
              </a:ln>
              <a:effectLst/>
              <a:latin typeface="Arial" pitchFamily="34" charset="0"/>
              <a:cs typeface="Arial" pitchFamily="34" charset="0"/>
            </a:endParaRPr>
          </a:p>
        </p:txBody>
      </p:sp>
      <p:sp>
        <p:nvSpPr>
          <p:cNvPr id="8" name="Retângulo 7"/>
          <p:cNvSpPr/>
          <p:nvPr/>
        </p:nvSpPr>
        <p:spPr>
          <a:xfrm>
            <a:off x="334913" y="2545740"/>
            <a:ext cx="404278" cy="523220"/>
          </a:xfrm>
          <a:prstGeom prst="rect">
            <a:avLst/>
          </a:prstGeom>
        </p:spPr>
        <p:txBody>
          <a:bodyPr wrap="square">
            <a:spAutoFit/>
          </a:bodyPr>
          <a:lstStyle/>
          <a:p>
            <a:r>
              <a:rPr lang="pt-BR" sz="2800" b="1" dirty="0" smtClean="0">
                <a:solidFill>
                  <a:srgbClr val="FF0000"/>
                </a:solidFill>
                <a:latin typeface="Arial" pitchFamily="34" charset="0"/>
                <a:cs typeface="Arial" pitchFamily="34" charset="0"/>
              </a:rPr>
              <a:t>x</a:t>
            </a:r>
            <a:endParaRPr lang="pt-BR" sz="2800" dirty="0"/>
          </a:p>
        </p:txBody>
      </p:sp>
      <p:sp>
        <p:nvSpPr>
          <p:cNvPr id="9" name="Retângulo 8"/>
          <p:cNvSpPr/>
          <p:nvPr/>
        </p:nvSpPr>
        <p:spPr>
          <a:xfrm>
            <a:off x="262905" y="4221088"/>
            <a:ext cx="7056784" cy="1754326"/>
          </a:xfrm>
          <a:prstGeom prst="rect">
            <a:avLst/>
          </a:prstGeom>
        </p:spPr>
        <p:txBody>
          <a:bodyPr wrap="square">
            <a:spAutoFit/>
          </a:bodyPr>
          <a:lstStyle/>
          <a:p>
            <a:pPr algn="just" hangingPunct="0">
              <a:lnSpc>
                <a:spcPct val="150000"/>
              </a:lnSpc>
            </a:pPr>
            <a:r>
              <a:rPr lang="pt-PT" i="1" dirty="0" smtClean="0">
                <a:solidFill>
                  <a:srgbClr val="FF0000"/>
                </a:solidFill>
                <a:latin typeface="Arial" pitchFamily="34" charset="0"/>
                <a:cs typeface="Arial" pitchFamily="34" charset="0"/>
              </a:rPr>
              <a:t>Comentário: A figura mostra que o Sol a cada dia está mais alto no céu, portanto ele está vindo da sua altura mínima no céu (Solstício de Inverno) e se aproximando do Equador Celeste (Equinócio da Primavera)</a:t>
            </a:r>
            <a:endParaRPr lang="pt-BR" i="1" dirty="0" smtClean="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900" decel="100000" fill="hold"/>
                                        <p:tgtEl>
                                          <p:spTgt spid="9"/>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2308324"/>
          </a:xfrm>
          <a:prstGeom prst="rect">
            <a:avLst/>
          </a:prstGeom>
        </p:spPr>
        <p:txBody>
          <a:bodyPr wrap="square">
            <a:spAutoFit/>
          </a:bodyPr>
          <a:lstStyle/>
          <a:p>
            <a:pPr algn="just" hangingPunct="0">
              <a:lnSpc>
                <a:spcPct val="150000"/>
              </a:lnSpc>
            </a:pPr>
            <a:r>
              <a:rPr lang="pt-BR" sz="1600" b="1" dirty="0" smtClean="0">
                <a:latin typeface="Arial" pitchFamily="34" charset="0"/>
                <a:cs typeface="Arial" pitchFamily="34" charset="0"/>
              </a:rPr>
              <a:t>Questão 10) (1 ponto) </a:t>
            </a:r>
            <a:r>
              <a:rPr lang="pt-BR" sz="1600" dirty="0" smtClean="0">
                <a:latin typeface="Arial" pitchFamily="34" charset="0"/>
                <a:cs typeface="Arial" pitchFamily="34" charset="0"/>
              </a:rPr>
              <a:t>A figura mostra o que vê um observador do Hemisfério Sul, numa certa data, quando olha, de frente, para a direção cardeal NORTE. Na figura estão indicados, esquematicamente, o Equador Celeste e a trajetória aparente do Sol em dois dias consecutivos 1 e 2.</a:t>
            </a:r>
          </a:p>
          <a:p>
            <a:pPr algn="just">
              <a:lnSpc>
                <a:spcPct val="150000"/>
              </a:lnSpc>
            </a:pPr>
            <a:r>
              <a:rPr lang="pt-PT" sz="1600" dirty="0" smtClean="0">
                <a:latin typeface="Arial" pitchFamily="34" charset="0"/>
                <a:cs typeface="Arial" pitchFamily="34" charset="0"/>
              </a:rPr>
              <a:t>Assinale com um </a:t>
            </a:r>
            <a:r>
              <a:rPr lang="pt-PT" sz="1600" b="1" dirty="0" smtClean="0">
                <a:latin typeface="Arial" pitchFamily="34" charset="0"/>
                <a:cs typeface="Arial" pitchFamily="34" charset="0"/>
              </a:rPr>
              <a:t>X</a:t>
            </a:r>
            <a:r>
              <a:rPr lang="pt-PT" sz="1600" dirty="0" smtClean="0">
                <a:latin typeface="Arial" pitchFamily="34" charset="0"/>
                <a:cs typeface="Arial" pitchFamily="34" charset="0"/>
              </a:rPr>
              <a:t> na única afirmação que indica corretamente a época do ano desta observação.</a:t>
            </a:r>
            <a:r>
              <a:rPr lang="pt-BR" sz="1600" dirty="0" smtClean="0">
                <a:latin typeface="Arial" pitchFamily="34" charset="0"/>
                <a:cs typeface="Arial" pitchFamily="34" charset="0"/>
              </a:rPr>
              <a:t> </a:t>
            </a:r>
            <a:r>
              <a:rPr lang="pt-PT" sz="1600" dirty="0" smtClean="0">
                <a:latin typeface="Arial" pitchFamily="34" charset="0"/>
                <a:cs typeface="Arial" pitchFamily="34" charset="0"/>
              </a:rPr>
              <a:t> </a:t>
            </a:r>
            <a:endParaRPr lang="pt-BR" sz="1600" dirty="0" smtClean="0">
              <a:latin typeface="Arial" pitchFamily="34" charset="0"/>
              <a:cs typeface="Arial" pitchFamily="34" charset="0"/>
            </a:endParaRPr>
          </a:p>
        </p:txBody>
      </p:sp>
      <p:sp>
        <p:nvSpPr>
          <p:cNvPr id="110593" name="Rectangle 1"/>
          <p:cNvSpPr>
            <a:spLocks noChangeArrowheads="1"/>
          </p:cNvSpPr>
          <p:nvPr/>
        </p:nvSpPr>
        <p:spPr bwMode="auto">
          <a:xfrm>
            <a:off x="262905" y="2542078"/>
            <a:ext cx="6336704"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hangingPunct="0">
              <a:lnSpc>
                <a:spcPct val="150000"/>
              </a:lnSpc>
            </a:pPr>
            <a:r>
              <a:rPr lang="pt-PT" sz="1600" dirty="0" smtClean="0">
                <a:latin typeface="Arial" pitchFamily="34" charset="0"/>
                <a:cs typeface="Arial" pitchFamily="34" charset="0"/>
              </a:rPr>
              <a:t>(   </a:t>
            </a:r>
            <a:r>
              <a:rPr lang="pt-PT" sz="1600" dirty="0" smtClean="0">
                <a:latin typeface="Arial" pitchFamily="34" charset="0"/>
                <a:cs typeface="Arial" pitchFamily="34" charset="0"/>
              </a:rPr>
              <a:t> ) </a:t>
            </a:r>
            <a:r>
              <a:rPr lang="pt-PT" sz="1600" dirty="0" smtClean="0">
                <a:latin typeface="Arial" pitchFamily="34" charset="0"/>
                <a:cs typeface="Arial" pitchFamily="34" charset="0"/>
              </a:rPr>
              <a:t>Entre o Equinócio da Primavera e o Solstício de Verão.</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a:t>
            </a:r>
            <a:r>
              <a:rPr lang="pt-PT" sz="1600" dirty="0" smtClean="0">
                <a:latin typeface="Arial" pitchFamily="34" charset="0"/>
                <a:cs typeface="Arial" pitchFamily="34" charset="0"/>
              </a:rPr>
              <a:t>  </a:t>
            </a:r>
            <a:r>
              <a:rPr lang="pt-PT" sz="1600" dirty="0" smtClean="0">
                <a:latin typeface="Arial" pitchFamily="34" charset="0"/>
                <a:cs typeface="Arial" pitchFamily="34" charset="0"/>
              </a:rPr>
              <a:t>) Entre o Solstício de Verão e o Equinócio de Outono.</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 Entre o Equinócio de Outono e o Solstício de Inverno.</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   </a:t>
            </a:r>
            <a:r>
              <a:rPr lang="pt-PT" sz="1600" dirty="0" smtClean="0">
                <a:latin typeface="Arial" pitchFamily="34" charset="0"/>
                <a:cs typeface="Arial" pitchFamily="34" charset="0"/>
              </a:rPr>
              <a:t> ) </a:t>
            </a:r>
            <a:r>
              <a:rPr lang="pt-PT" sz="1600" dirty="0" smtClean="0">
                <a:latin typeface="Arial" pitchFamily="34" charset="0"/>
                <a:cs typeface="Arial" pitchFamily="34" charset="0"/>
              </a:rPr>
              <a:t>Entre o Solstício de Inverno e o Equinócio da Primavera.</a:t>
            </a:r>
            <a:endParaRPr lang="pt-BR" sz="1600" dirty="0">
              <a:latin typeface="Arial" pitchFamily="34" charset="0"/>
              <a:cs typeface="Arial" pitchFamily="34" charset="0"/>
            </a:endParaRPr>
          </a:p>
        </p:txBody>
      </p:sp>
      <p:sp>
        <p:nvSpPr>
          <p:cNvPr id="8" name="Retângulo 7"/>
          <p:cNvSpPr/>
          <p:nvPr/>
        </p:nvSpPr>
        <p:spPr>
          <a:xfrm>
            <a:off x="351505" y="2529840"/>
            <a:ext cx="404278" cy="523220"/>
          </a:xfrm>
          <a:prstGeom prst="rect">
            <a:avLst/>
          </a:prstGeom>
        </p:spPr>
        <p:txBody>
          <a:bodyPr wrap="square">
            <a:spAutoFit/>
          </a:bodyPr>
          <a:lstStyle/>
          <a:p>
            <a:r>
              <a:rPr lang="pt-BR" sz="2800" b="1" dirty="0" smtClean="0">
                <a:solidFill>
                  <a:srgbClr val="FF0000"/>
                </a:solidFill>
                <a:latin typeface="Arial" pitchFamily="34" charset="0"/>
                <a:cs typeface="Arial" pitchFamily="34" charset="0"/>
              </a:rPr>
              <a:t>x</a:t>
            </a:r>
            <a:endParaRPr lang="pt-BR" sz="2800" dirty="0"/>
          </a:p>
        </p:txBody>
      </p:sp>
      <p:pic>
        <p:nvPicPr>
          <p:cNvPr id="7" name="Imagem 6"/>
          <p:cNvPicPr/>
          <p:nvPr/>
        </p:nvPicPr>
        <p:blipFill>
          <a:blip r:embed="rId2" cstate="print">
            <a:extLst>
              <a:ext uri="{28A0092B-C50C-407E-A947-70E740481C1C}">
                <a14:useLocalDpi xmlns:a14="http://schemas.microsoft.com/office/drawing/2010/main" val="0"/>
              </a:ext>
            </a:extLst>
          </a:blip>
          <a:stretch>
            <a:fillRect/>
          </a:stretch>
        </p:blipFill>
        <p:spPr>
          <a:xfrm>
            <a:off x="6935885" y="2564904"/>
            <a:ext cx="4667509" cy="3528392"/>
          </a:xfrm>
          <a:prstGeom prst="rect">
            <a:avLst/>
          </a:prstGeom>
        </p:spPr>
      </p:pic>
      <p:sp>
        <p:nvSpPr>
          <p:cNvPr id="117761" name="Rectangle 1"/>
          <p:cNvSpPr>
            <a:spLocks noChangeArrowheads="1"/>
          </p:cNvSpPr>
          <p:nvPr/>
        </p:nvSpPr>
        <p:spPr bwMode="auto">
          <a:xfrm>
            <a:off x="406921" y="4306887"/>
            <a:ext cx="640871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PT" b="0" i="1"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Comentário: A figura mostra que o Sol a cada dia está mais alto no céu, portanto ele está vindo da sua altura mínima no céu (Solstício de Inverno) e se aproximando do Equador Celeste (Equinócio da Primavera)</a:t>
            </a:r>
            <a:endParaRPr kumimoji="0" lang="pt-PT" b="0" i="1"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grpId="0" nodeType="clickEffect">
                                  <p:stCondLst>
                                    <p:cond delay="0"/>
                                  </p:stCondLst>
                                  <p:childTnLst>
                                    <p:set>
                                      <p:cBhvr>
                                        <p:cTn id="13" dur="1" fill="hold">
                                          <p:stCondLst>
                                            <p:cond delay="0"/>
                                          </p:stCondLst>
                                        </p:cTn>
                                        <p:tgtEl>
                                          <p:spTgt spid="117761"/>
                                        </p:tgtEl>
                                        <p:attrNameLst>
                                          <p:attrName>style.visibility</p:attrName>
                                        </p:attrNameLst>
                                      </p:cBhvr>
                                      <p:to>
                                        <p:strVal val="visible"/>
                                      </p:to>
                                    </p:set>
                                    <p:animEffect transition="in" filter="fade">
                                      <p:cBhvr>
                                        <p:cTn id="14" dur="1000"/>
                                        <p:tgtEl>
                                          <p:spTgt spid="117761"/>
                                        </p:tgtEl>
                                      </p:cBhvr>
                                    </p:animEffect>
                                    <p:anim calcmode="lin" valueType="num">
                                      <p:cBhvr>
                                        <p:cTn id="15" dur="1000" fill="hold"/>
                                        <p:tgtEl>
                                          <p:spTgt spid="117761"/>
                                        </p:tgtEl>
                                        <p:attrNameLst>
                                          <p:attrName>ppt_x</p:attrName>
                                        </p:attrNameLst>
                                      </p:cBhvr>
                                      <p:tavLst>
                                        <p:tav tm="0">
                                          <p:val>
                                            <p:strVal val="#ppt_x"/>
                                          </p:val>
                                        </p:tav>
                                        <p:tav tm="100000">
                                          <p:val>
                                            <p:strVal val="#ppt_x"/>
                                          </p:val>
                                        </p:tav>
                                      </p:tavLst>
                                    </p:anim>
                                    <p:anim calcmode="lin" valueType="num">
                                      <p:cBhvr>
                                        <p:cTn id="16" dur="900" decel="100000" fill="hold"/>
                                        <p:tgtEl>
                                          <p:spTgt spid="117761"/>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776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77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632848" cy="2677656"/>
          </a:xfrm>
          <a:prstGeom prst="rect">
            <a:avLst/>
          </a:prstGeom>
        </p:spPr>
        <p:txBody>
          <a:bodyPr wrap="square">
            <a:spAutoFit/>
          </a:bodyPr>
          <a:lstStyle/>
          <a:p>
            <a:pPr algn="just" hangingPunct="0">
              <a:lnSpc>
                <a:spcPct val="150000"/>
              </a:lnSpc>
            </a:pPr>
            <a:r>
              <a:rPr lang="pt-PT" sz="1600" b="1" dirty="0" smtClean="0">
                <a:latin typeface="Arial" pitchFamily="34" charset="0"/>
                <a:cs typeface="Arial" pitchFamily="34" charset="0"/>
              </a:rPr>
              <a:t>Questão 11)</a:t>
            </a:r>
            <a:r>
              <a:rPr lang="pt-PT" sz="1600" dirty="0" smtClean="0">
                <a:latin typeface="Arial" pitchFamily="34" charset="0"/>
                <a:cs typeface="Arial" pitchFamily="34" charset="0"/>
              </a:rPr>
              <a:t> </a:t>
            </a:r>
            <a:r>
              <a:rPr lang="pt-BR" sz="1600" b="1" dirty="0" smtClean="0">
                <a:latin typeface="Arial" pitchFamily="34" charset="0"/>
                <a:cs typeface="Arial" pitchFamily="34" charset="0"/>
              </a:rPr>
              <a:t>(1 ponto) </a:t>
            </a:r>
            <a:r>
              <a:rPr lang="pt-PT" sz="1600" i="1" dirty="0" smtClean="0">
                <a:latin typeface="Arial" pitchFamily="34" charset="0"/>
                <a:cs typeface="Arial" pitchFamily="34" charset="0"/>
              </a:rPr>
              <a:t>A Lei da Gravitação Universal, de Isaac Newton, diz que a força, </a:t>
            </a:r>
            <a:r>
              <a:rPr lang="pt-PT" sz="1600" b="1" i="1" dirty="0" smtClean="0">
                <a:latin typeface="Arial" pitchFamily="34" charset="0"/>
                <a:cs typeface="Arial" pitchFamily="34" charset="0"/>
              </a:rPr>
              <a:t>F</a:t>
            </a:r>
            <a:r>
              <a:rPr lang="pt-PT" sz="1600" i="1" dirty="0" smtClean="0">
                <a:latin typeface="Arial" pitchFamily="34" charset="0"/>
                <a:cs typeface="Arial" pitchFamily="34" charset="0"/>
              </a:rPr>
              <a:t>, entre dois corpos de massas </a:t>
            </a:r>
            <a:r>
              <a:rPr lang="pt-PT" sz="1600" b="1" i="1" dirty="0" smtClean="0">
                <a:latin typeface="Arial" pitchFamily="34" charset="0"/>
                <a:cs typeface="Arial" pitchFamily="34" charset="0"/>
              </a:rPr>
              <a:t>m</a:t>
            </a:r>
            <a:r>
              <a:rPr lang="pt-PT" sz="1600" b="1" i="1" baseline="-25000" dirty="0" smtClean="0">
                <a:latin typeface="Arial" pitchFamily="34" charset="0"/>
                <a:cs typeface="Arial" pitchFamily="34" charset="0"/>
              </a:rPr>
              <a:t>1</a:t>
            </a:r>
            <a:r>
              <a:rPr lang="pt-PT" sz="1600" i="1" dirty="0" smtClean="0">
                <a:latin typeface="Arial" pitchFamily="34" charset="0"/>
                <a:cs typeface="Arial" pitchFamily="34" charset="0"/>
              </a:rPr>
              <a:t> e </a:t>
            </a:r>
            <a:r>
              <a:rPr lang="pt-PT" sz="1600" b="1" i="1" dirty="0" smtClean="0">
                <a:latin typeface="Arial" pitchFamily="34" charset="0"/>
                <a:cs typeface="Arial" pitchFamily="34" charset="0"/>
              </a:rPr>
              <a:t>m</a:t>
            </a:r>
            <a:r>
              <a:rPr lang="pt-PT" sz="1600" b="1" i="1" baseline="-25000" dirty="0" smtClean="0">
                <a:latin typeface="Arial" pitchFamily="34" charset="0"/>
                <a:cs typeface="Arial" pitchFamily="34" charset="0"/>
              </a:rPr>
              <a:t>2</a:t>
            </a:r>
            <a:r>
              <a:rPr lang="pt-PT" sz="1600" i="1" dirty="0" smtClean="0">
                <a:latin typeface="Arial" pitchFamily="34" charset="0"/>
                <a:cs typeface="Arial" pitchFamily="34" charset="0"/>
              </a:rPr>
              <a:t> é diretamente proporcional ao produto de suas massas e inversamente proporcional ao quadrado da distância entre seus centros, ou seja:</a:t>
            </a:r>
            <a:endParaRPr lang="pt-BR" sz="1600" dirty="0" smtClean="0">
              <a:latin typeface="Arial" pitchFamily="34" charset="0"/>
              <a:cs typeface="Arial" pitchFamily="34" charset="0"/>
            </a:endParaRPr>
          </a:p>
          <a:p>
            <a:pPr algn="just" hangingPunct="0">
              <a:lnSpc>
                <a:spcPct val="150000"/>
              </a:lnSpc>
            </a:pPr>
            <a:r>
              <a:rPr lang="pt-PT" sz="1600" i="1" dirty="0" smtClean="0">
                <a:latin typeface="Arial" pitchFamily="34" charset="0"/>
                <a:cs typeface="Arial" pitchFamily="34" charset="0"/>
              </a:rPr>
              <a:t> </a:t>
            </a:r>
          </a:p>
          <a:p>
            <a:pPr algn="just" hangingPunct="0">
              <a:lnSpc>
                <a:spcPct val="150000"/>
              </a:lnSpc>
            </a:pPr>
            <a:r>
              <a:rPr lang="pt-PT" sz="1600" i="1" dirty="0" smtClean="0">
                <a:latin typeface="Arial" pitchFamily="34" charset="0"/>
                <a:cs typeface="Arial" pitchFamily="34" charset="0"/>
              </a:rPr>
              <a:t>                               , onde</a:t>
            </a:r>
            <a:r>
              <a:rPr lang="pt-PT" sz="1600" dirty="0" smtClean="0">
                <a:latin typeface="Arial" pitchFamily="34" charset="0"/>
                <a:cs typeface="Arial" pitchFamily="34" charset="0"/>
              </a:rPr>
              <a:t> </a:t>
            </a:r>
            <a:r>
              <a:rPr lang="pt-PT" sz="1600" b="1" i="1" dirty="0" smtClean="0">
                <a:latin typeface="Arial" pitchFamily="34" charset="0"/>
                <a:cs typeface="Arial" pitchFamily="34" charset="0"/>
              </a:rPr>
              <a:t>G</a:t>
            </a:r>
            <a:r>
              <a:rPr lang="pt-PT" sz="1600" i="1" dirty="0" smtClean="0">
                <a:latin typeface="Arial" pitchFamily="34" charset="0"/>
                <a:cs typeface="Arial" pitchFamily="34" charset="0"/>
              </a:rPr>
              <a:t> é chamada de Constante Universal da Gravitação.</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Terra e Vênus têm quase a mesma massa (                                 </a:t>
            </a:r>
            <a:r>
              <a:rPr lang="pt-BR" sz="1600" dirty="0" smtClean="0">
                <a:latin typeface="Arial" pitchFamily="34" charset="0"/>
                <a:cs typeface="Arial" pitchFamily="34" charset="0"/>
              </a:rPr>
              <a:t>)</a:t>
            </a:r>
            <a:r>
              <a:rPr lang="pt-PT" sz="1600" dirty="0" smtClean="0">
                <a:latin typeface="Arial" pitchFamily="34" charset="0"/>
                <a:cs typeface="Arial" pitchFamily="34" charset="0"/>
              </a:rPr>
              <a:t>, </a:t>
            </a:r>
            <a:endParaRPr lang="pt-BR" sz="1600" dirty="0">
              <a:latin typeface="Arial" pitchFamily="34" charset="0"/>
              <a:cs typeface="Arial" pitchFamily="34" charset="0"/>
            </a:endParaRPr>
          </a:p>
        </p:txBody>
      </p:sp>
      <p:sp>
        <p:nvSpPr>
          <p:cNvPr id="118786" name="Rectangle 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pic>
        <p:nvPicPr>
          <p:cNvPr id="11878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74232" y="2016224"/>
            <a:ext cx="1444857" cy="548680"/>
          </a:xfrm>
          <a:prstGeom prst="rect">
            <a:avLst/>
          </a:prstGeom>
          <a:noFill/>
        </p:spPr>
      </p:pic>
      <p:sp>
        <p:nvSpPr>
          <p:cNvPr id="10" name="Retângulo 9"/>
          <p:cNvSpPr/>
          <p:nvPr/>
        </p:nvSpPr>
        <p:spPr>
          <a:xfrm>
            <a:off x="6293105" y="2520604"/>
            <a:ext cx="4896544" cy="461665"/>
          </a:xfrm>
          <a:prstGeom prst="rect">
            <a:avLst/>
          </a:prstGeom>
        </p:spPr>
        <p:txBody>
          <a:bodyPr wrap="square">
            <a:spAutoFit/>
          </a:bodyPr>
          <a:lstStyle/>
          <a:p>
            <a:pPr algn="just" hangingPunct="0">
              <a:lnSpc>
                <a:spcPct val="150000"/>
              </a:lnSpc>
            </a:pPr>
            <a:r>
              <a:rPr lang="pt-PT" sz="1600" dirty="0" smtClean="0">
                <a:latin typeface="Arial" pitchFamily="34" charset="0"/>
                <a:cs typeface="Arial" pitchFamily="34" charset="0"/>
              </a:rPr>
              <a:t>mas a Terra está a 1 Unidade Astronômica (UA)</a:t>
            </a:r>
            <a:endParaRPr lang="pt-BR" sz="1600" dirty="0">
              <a:latin typeface="Arial" pitchFamily="34" charset="0"/>
              <a:cs typeface="Arial" pitchFamily="34" charset="0"/>
            </a:endParaRPr>
          </a:p>
        </p:txBody>
      </p:sp>
      <p:sp>
        <p:nvSpPr>
          <p:cNvPr id="11" name="Retângulo 10"/>
          <p:cNvSpPr/>
          <p:nvPr/>
        </p:nvSpPr>
        <p:spPr>
          <a:xfrm>
            <a:off x="262905" y="2852936"/>
            <a:ext cx="11377264" cy="1615827"/>
          </a:xfrm>
          <a:prstGeom prst="rect">
            <a:avLst/>
          </a:prstGeom>
        </p:spPr>
        <p:txBody>
          <a:bodyPr wrap="square">
            <a:spAutoFit/>
          </a:bodyPr>
          <a:lstStyle/>
          <a:p>
            <a:pPr algn="just" hangingPunct="0">
              <a:lnSpc>
                <a:spcPct val="150000"/>
              </a:lnSpc>
            </a:pPr>
            <a:r>
              <a:rPr lang="pt-PT" sz="1600" dirty="0" smtClean="0">
                <a:latin typeface="Arial" pitchFamily="34" charset="0"/>
                <a:cs typeface="Arial" pitchFamily="34" charset="0"/>
              </a:rPr>
              <a:t>de distância do Sol</a:t>
            </a:r>
            <a:r>
              <a:rPr lang="pt-BR" sz="1600" dirty="0" smtClean="0">
                <a:latin typeface="Arial" pitchFamily="34" charset="0"/>
                <a:cs typeface="Arial" pitchFamily="34" charset="0"/>
              </a:rPr>
              <a:t> </a:t>
            </a:r>
            <a:r>
              <a:rPr lang="pt-PT" sz="1600" dirty="0" smtClean="0">
                <a:latin typeface="Arial" pitchFamily="34" charset="0"/>
                <a:cs typeface="Arial" pitchFamily="34" charset="0"/>
              </a:rPr>
              <a:t>e Vênus está a 0,7 UA do Sol.</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Assinale com um X a opção que indica o quão maior é, aproximadamente, a força gravitacional do Sol sobre Vênus do que a força gravitacional do Sol sobre a Terra. </a:t>
            </a:r>
            <a:endParaRPr lang="pt-BR" sz="1600" dirty="0" smtClean="0">
              <a:latin typeface="Arial" pitchFamily="34" charset="0"/>
              <a:cs typeface="Arial" pitchFamily="34" charset="0"/>
            </a:endParaRPr>
          </a:p>
          <a:p>
            <a:pPr algn="just" hangingPunct="0">
              <a:lnSpc>
                <a:spcPct val="150000"/>
              </a:lnSpc>
            </a:pPr>
            <a:r>
              <a:rPr lang="pt-PT" sz="1600" b="1" dirty="0" smtClean="0">
                <a:latin typeface="Arial" pitchFamily="34" charset="0"/>
                <a:cs typeface="Arial" pitchFamily="34" charset="0"/>
              </a:rPr>
              <a:t>Dica:</a:t>
            </a:r>
            <a:r>
              <a:rPr lang="pt-PT" sz="1600" dirty="0" smtClean="0">
                <a:latin typeface="Arial" pitchFamily="34" charset="0"/>
                <a:cs typeface="Arial" pitchFamily="34" charset="0"/>
              </a:rPr>
              <a:t> faça a razão entre as forças gravitacionais do Sol sobre Vênus e do Sol sobre a Terra.</a:t>
            </a:r>
            <a:endParaRPr lang="pt-BR" sz="1600" dirty="0">
              <a:latin typeface="Arial" pitchFamily="34" charset="0"/>
              <a:cs typeface="Arial" pitchFamily="34" charset="0"/>
            </a:endParaRPr>
          </a:p>
        </p:txBody>
      </p:sp>
      <p:sp>
        <p:nvSpPr>
          <p:cNvPr id="118792" name="Rectangle 8"/>
          <p:cNvSpPr>
            <a:spLocks noChangeArrowheads="1"/>
          </p:cNvSpPr>
          <p:nvPr/>
        </p:nvSpPr>
        <p:spPr bwMode="auto">
          <a:xfrm>
            <a:off x="5735773" y="583570"/>
            <a:ext cx="431528"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PT"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a:t>
            </a: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8795" name="Rectangle 11"/>
          <p:cNvSpPr>
            <a:spLocks noChangeArrowheads="1"/>
          </p:cNvSpPr>
          <p:nvPr/>
        </p:nvSpPr>
        <p:spPr bwMode="auto">
          <a:xfrm>
            <a:off x="0" y="148590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118797" name="Rectangle 13"/>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pic>
        <p:nvPicPr>
          <p:cNvPr id="118796" name="Picture 1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95353" y="2564904"/>
            <a:ext cx="1872208" cy="297454"/>
          </a:xfrm>
          <a:prstGeom prst="rect">
            <a:avLst/>
          </a:prstGeom>
          <a:noFill/>
        </p:spPr>
      </p:pic>
      <mc:AlternateContent xmlns:mc="http://schemas.openxmlformats.org/markup-compatibility/2006" xmlns:a14="http://schemas.microsoft.com/office/drawing/2010/main">
        <mc:Choice Requires="a14">
          <p:sp>
            <p:nvSpPr>
              <p:cNvPr id="2" name="Retângulo 1"/>
              <p:cNvSpPr/>
              <p:nvPr/>
            </p:nvSpPr>
            <p:spPr>
              <a:xfrm>
                <a:off x="1271017" y="4437112"/>
                <a:ext cx="5949950" cy="2038250"/>
              </a:xfrm>
              <a:prstGeom prst="rect">
                <a:avLst/>
              </a:prstGeom>
            </p:spPr>
            <p:txBody>
              <a:bodyPr>
                <a:spAutoFit/>
              </a:bodyPr>
              <a:lstStyle/>
              <a:p>
                <a:pPr algn="just" hangingPunct="0">
                  <a:spcAft>
                    <a:spcPts val="600"/>
                  </a:spcAft>
                </a:pPr>
                <a:r>
                  <a:rPr lang="pt-PT" dirty="0" smtClean="0">
                    <a:solidFill>
                      <a:schemeClr val="tx1"/>
                    </a:solidFill>
                    <a:latin typeface="Arial" panose="020B0604020202020204" pitchFamily="34" charset="0"/>
                    <a:ea typeface="Times New Roman" panose="02020603050405020304" pitchFamily="18" charset="0"/>
                  </a:rPr>
                  <a:t>(     )</a:t>
                </a:r>
                <a14:m>
                  <m:oMath xmlns:m="http://schemas.openxmlformats.org/officeDocument/2006/math">
                    <m:r>
                      <a:rPr lang="pt-PT" i="1">
                        <a:solidFill>
                          <a:schemeClr val="tx1"/>
                        </a:solidFill>
                        <a:latin typeface="Cambria Math" panose="02040503050406030204" pitchFamily="18" charset="0"/>
                        <a:ea typeface="Calibri" panose="020F0502020204030204" pitchFamily="34" charset="0"/>
                        <a:cs typeface="Arial" panose="020B0604020202020204" pitchFamily="34" charset="0"/>
                      </a:rPr>
                      <m:t> </m:t>
                    </m:r>
                    <m:f>
                      <m:f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b>
                          <m:sSub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𝑉</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ê</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𝑛𝑢𝑠</m:t>
                            </m:r>
                          </m:sub>
                        </m:sSub>
                      </m:num>
                      <m:den>
                        <m:sSub>
                          <m:sSub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𝑇𝑒𝑟𝑟𝑎</m:t>
                            </m:r>
                          </m:sub>
                        </m:sSub>
                      </m:den>
                    </m:f>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=2,0</m:t>
                    </m:r>
                  </m:oMath>
                </a14:m>
                <a:endParaRPr lang="pt-BR" sz="20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r>
                  <a:rPr lang="pt-PT" dirty="0">
                    <a:solidFill>
                      <a:schemeClr val="tx1"/>
                    </a:solidFill>
                    <a:latin typeface="Arial" panose="020B0604020202020204" pitchFamily="34" charset="0"/>
                    <a:ea typeface="Times New Roman" panose="02020603050405020304" pitchFamily="18" charset="0"/>
                  </a:rPr>
                  <a:t>(    ) </a:t>
                </a:r>
                <a14:m>
                  <m:oMath xmlns:m="http://schemas.openxmlformats.org/officeDocument/2006/math">
                    <m:f>
                      <m:f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b>
                          <m:sSub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𝑉</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ê</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𝑛𝑢𝑠</m:t>
                            </m:r>
                          </m:sub>
                        </m:sSub>
                      </m:num>
                      <m:den>
                        <m:sSub>
                          <m:sSub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𝑇𝑒𝑟𝑟𝑎</m:t>
                            </m:r>
                          </m:sub>
                        </m:sSub>
                      </m:den>
                    </m:f>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=0,49</m:t>
                    </m:r>
                  </m:oMath>
                </a14:m>
                <a:endParaRPr lang="pt-BR" sz="20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r>
                  <a:rPr lang="pt-PT" dirty="0">
                    <a:solidFill>
                      <a:schemeClr val="tx1"/>
                    </a:solidFill>
                    <a:latin typeface="Arial" panose="020B0604020202020204" pitchFamily="34" charset="0"/>
                    <a:ea typeface="Times New Roman" panose="02020603050405020304" pitchFamily="18" charset="0"/>
                  </a:rPr>
                  <a:t>(    )</a:t>
                </a:r>
                <a14:m>
                  <m:oMath xmlns:m="http://schemas.openxmlformats.org/officeDocument/2006/math">
                    <m:r>
                      <a:rPr lang="pt-PT" i="1">
                        <a:solidFill>
                          <a:schemeClr val="tx1"/>
                        </a:solidFill>
                        <a:latin typeface="Cambria Math" panose="02040503050406030204" pitchFamily="18" charset="0"/>
                        <a:ea typeface="Calibri" panose="020F0502020204030204" pitchFamily="34" charset="0"/>
                        <a:cs typeface="Arial" panose="020B0604020202020204" pitchFamily="34" charset="0"/>
                      </a:rPr>
                      <m:t> </m:t>
                    </m:r>
                    <m:f>
                      <m:f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b>
                          <m:sSub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𝑉</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ê</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𝑛𝑢𝑠</m:t>
                            </m:r>
                          </m:sub>
                        </m:sSub>
                      </m:num>
                      <m:den>
                        <m:sSub>
                          <m:sSub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𝑇𝑒𝑟𝑟𝑎</m:t>
                            </m:r>
                          </m:sub>
                        </m:sSub>
                      </m:den>
                    </m:f>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=0,7</m:t>
                    </m:r>
                  </m:oMath>
                </a14:m>
                <a:endParaRPr lang="pt-BR" sz="20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r>
                  <a:rPr lang="pt-PT" dirty="0">
                    <a:solidFill>
                      <a:schemeClr val="tx1"/>
                    </a:solidFill>
                    <a:latin typeface="Arial" panose="020B0604020202020204" pitchFamily="34" charset="0"/>
                    <a:ea typeface="Times New Roman" panose="02020603050405020304" pitchFamily="18" charset="0"/>
                  </a:rPr>
                  <a:t>(    )</a:t>
                </a:r>
                <a14:m>
                  <m:oMath xmlns:m="http://schemas.openxmlformats.org/officeDocument/2006/math">
                    <m:r>
                      <a:rPr lang="pt-PT" i="1">
                        <a:solidFill>
                          <a:schemeClr val="tx1"/>
                        </a:solidFill>
                        <a:latin typeface="Cambria Math" panose="02040503050406030204" pitchFamily="18" charset="0"/>
                        <a:ea typeface="Calibri" panose="020F0502020204030204" pitchFamily="34" charset="0"/>
                        <a:cs typeface="Arial" panose="020B0604020202020204" pitchFamily="34" charset="0"/>
                      </a:rPr>
                      <m:t> </m:t>
                    </m:r>
                    <m:f>
                      <m:f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b>
                          <m:sSub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𝑉</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ê</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𝑛𝑢𝑠</m:t>
                            </m:r>
                          </m:sub>
                        </m:sSub>
                      </m:num>
                      <m:den>
                        <m:sSub>
                          <m:sSubPr>
                            <m:ctrlPr>
                              <a:rPr lang="pt-BR"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𝑇𝑒𝑟𝑟𝑎</m:t>
                            </m:r>
                          </m:sub>
                        </m:sSub>
                      </m:den>
                    </m:f>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=1,0</m:t>
                    </m:r>
                  </m:oMath>
                </a14:m>
                <a:endParaRPr lang="pt-BR" sz="2000" dirty="0">
                  <a:solidFill>
                    <a:schemeClr val="tx1"/>
                  </a:solidFill>
                  <a:effectLst/>
                  <a:latin typeface="Times New Roman" panose="02020603050405020304" pitchFamily="18" charset="0"/>
                  <a:ea typeface="Times New Roman" panose="02020603050405020304" pitchFamily="18" charset="0"/>
                </a:endParaRPr>
              </a:p>
            </p:txBody>
          </p:sp>
        </mc:Choice>
        <mc:Fallback xmlns="">
          <p:sp>
            <p:nvSpPr>
              <p:cNvPr id="2" name="Retângulo 1"/>
              <p:cNvSpPr>
                <a:spLocks noRot="1" noChangeAspect="1" noMove="1" noResize="1" noEditPoints="1" noAdjustHandles="1" noChangeArrowheads="1" noChangeShapeType="1" noTextEdit="1"/>
              </p:cNvSpPr>
              <p:nvPr/>
            </p:nvSpPr>
            <p:spPr>
              <a:xfrm>
                <a:off x="1271017" y="4437112"/>
                <a:ext cx="5949950" cy="2038250"/>
              </a:xfrm>
              <a:prstGeom prst="rect">
                <a:avLst/>
              </a:prstGeom>
              <a:blipFill>
                <a:blip r:embed="rId4"/>
                <a:stretch>
                  <a:fillRect l="-922"/>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Retângulo 3"/>
              <p:cNvSpPr/>
              <p:nvPr/>
            </p:nvSpPr>
            <p:spPr>
              <a:xfrm>
                <a:off x="3791297" y="4725144"/>
                <a:ext cx="3312368" cy="11448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pt-BR" i="1" smtClean="0">
                              <a:solidFill>
                                <a:srgbClr val="FF0000"/>
                              </a:solidFill>
                              <a:latin typeface="Cambria Math" panose="02040503050406030204" pitchFamily="18" charset="0"/>
                            </a:rPr>
                          </m:ctrlPr>
                        </m:fPr>
                        <m:num>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𝐹</m:t>
                              </m:r>
                            </m:e>
                            <m:sub>
                              <m:r>
                                <a:rPr lang="pt-BR" i="1">
                                  <a:solidFill>
                                    <a:srgbClr val="FF0000"/>
                                  </a:solidFill>
                                  <a:latin typeface="Cambria Math" panose="02040503050406030204" pitchFamily="18" charset="0"/>
                                </a:rPr>
                                <m:t>𝑆𝑜𝑙</m:t>
                              </m:r>
                              <m:r>
                                <a:rPr lang="pt-BR" i="0">
                                  <a:solidFill>
                                    <a:srgbClr val="FF0000"/>
                                  </a:solidFill>
                                  <a:latin typeface="Cambria Math" panose="02040503050406030204" pitchFamily="18" charset="0"/>
                                </a:rPr>
                                <m:t>−</m:t>
                              </m:r>
                              <m:r>
                                <a:rPr lang="pt-BR" i="1">
                                  <a:solidFill>
                                    <a:srgbClr val="FF0000"/>
                                  </a:solidFill>
                                  <a:latin typeface="Cambria Math" panose="02040503050406030204" pitchFamily="18" charset="0"/>
                                </a:rPr>
                                <m:t>𝑉</m:t>
                              </m:r>
                              <m:r>
                                <a:rPr lang="pt-BR" i="0">
                                  <a:solidFill>
                                    <a:srgbClr val="FF0000"/>
                                  </a:solidFill>
                                  <a:latin typeface="Cambria Math" panose="02040503050406030204" pitchFamily="18" charset="0"/>
                                </a:rPr>
                                <m:t>ê</m:t>
                              </m:r>
                              <m:r>
                                <a:rPr lang="pt-BR" i="1">
                                  <a:solidFill>
                                    <a:srgbClr val="FF0000"/>
                                  </a:solidFill>
                                  <a:latin typeface="Cambria Math" panose="02040503050406030204" pitchFamily="18" charset="0"/>
                                </a:rPr>
                                <m:t>𝑛𝑢𝑠</m:t>
                              </m:r>
                            </m:sub>
                          </m:sSub>
                        </m:num>
                        <m:den>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𝐹</m:t>
                              </m:r>
                            </m:e>
                            <m:sub>
                              <m:r>
                                <a:rPr lang="pt-BR" i="1">
                                  <a:solidFill>
                                    <a:srgbClr val="FF0000"/>
                                  </a:solidFill>
                                  <a:latin typeface="Cambria Math" panose="02040503050406030204" pitchFamily="18" charset="0"/>
                                </a:rPr>
                                <m:t>𝑆𝑜𝑙</m:t>
                              </m:r>
                              <m:r>
                                <a:rPr lang="pt-BR" i="0">
                                  <a:solidFill>
                                    <a:srgbClr val="FF0000"/>
                                  </a:solidFill>
                                  <a:latin typeface="Cambria Math" panose="02040503050406030204" pitchFamily="18" charset="0"/>
                                </a:rPr>
                                <m:t>−</m:t>
                              </m:r>
                              <m:r>
                                <a:rPr lang="pt-BR" i="1">
                                  <a:solidFill>
                                    <a:srgbClr val="FF0000"/>
                                  </a:solidFill>
                                  <a:latin typeface="Cambria Math" panose="02040503050406030204" pitchFamily="18" charset="0"/>
                                </a:rPr>
                                <m:t>𝑇𝑒𝑟𝑟𝑎</m:t>
                              </m:r>
                            </m:sub>
                          </m:sSub>
                        </m:den>
                      </m:f>
                      <m:r>
                        <a:rPr lang="pt-BR" i="0">
                          <a:solidFill>
                            <a:srgbClr val="FF0000"/>
                          </a:solidFill>
                          <a:latin typeface="Cambria Math" panose="02040503050406030204" pitchFamily="18" charset="0"/>
                        </a:rPr>
                        <m:t>=</m:t>
                      </m:r>
                      <m:f>
                        <m:fPr>
                          <m:ctrlPr>
                            <a:rPr lang="pt-BR" i="1">
                              <a:solidFill>
                                <a:srgbClr val="FF0000"/>
                              </a:solidFill>
                              <a:latin typeface="Cambria Math" panose="02040503050406030204" pitchFamily="18" charset="0"/>
                            </a:rPr>
                          </m:ctrlPr>
                        </m:fPr>
                        <m:num>
                          <m:r>
                            <a:rPr lang="pt-BR" i="1">
                              <a:solidFill>
                                <a:srgbClr val="FF0000"/>
                              </a:solidFill>
                              <a:latin typeface="Cambria Math" panose="02040503050406030204" pitchFamily="18" charset="0"/>
                            </a:rPr>
                            <m:t>𝐺</m:t>
                          </m:r>
                          <m:f>
                            <m:fPr>
                              <m:ctrlPr>
                                <a:rPr lang="pt-BR" i="1">
                                  <a:solidFill>
                                    <a:srgbClr val="FF0000"/>
                                  </a:solidFill>
                                  <a:latin typeface="Cambria Math" panose="02040503050406030204" pitchFamily="18" charset="0"/>
                                </a:rPr>
                              </m:ctrlPr>
                            </m:fPr>
                            <m:num>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𝑀</m:t>
                                  </m:r>
                                </m:e>
                                <m:sub>
                                  <m:r>
                                    <a:rPr lang="pt-BR" i="1">
                                      <a:solidFill>
                                        <a:srgbClr val="FF0000"/>
                                      </a:solidFill>
                                      <a:latin typeface="Cambria Math" panose="02040503050406030204" pitchFamily="18" charset="0"/>
                                    </a:rPr>
                                    <m:t>𝑆𝑜𝑙</m:t>
                                  </m:r>
                                </m:sub>
                              </m:sSub>
                              <m:sSub>
                                <m:sSubPr>
                                  <m:ctrlPr>
                                    <a:rPr lang="pt-BR" i="1">
                                      <a:solidFill>
                                        <a:srgbClr val="FF0000"/>
                                      </a:solidFill>
                                      <a:latin typeface="Cambria Math" panose="02040503050406030204" pitchFamily="18" charset="0"/>
                                    </a:rPr>
                                  </m:ctrlPr>
                                </m:sSubPr>
                                <m:e>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𝑚</m:t>
                                  </m:r>
                                </m:e>
                                <m:sub>
                                  <m:r>
                                    <a:rPr lang="pt-BR" i="1">
                                      <a:solidFill>
                                        <a:srgbClr val="FF0000"/>
                                      </a:solidFill>
                                      <a:latin typeface="Cambria Math" panose="02040503050406030204" pitchFamily="18" charset="0"/>
                                    </a:rPr>
                                    <m:t>𝑉</m:t>
                                  </m:r>
                                  <m:r>
                                    <a:rPr lang="pt-BR" i="0">
                                      <a:solidFill>
                                        <a:srgbClr val="FF0000"/>
                                      </a:solidFill>
                                      <a:latin typeface="Cambria Math" panose="02040503050406030204" pitchFamily="18" charset="0"/>
                                    </a:rPr>
                                    <m:t>ê</m:t>
                                  </m:r>
                                  <m:r>
                                    <a:rPr lang="pt-BR" i="1">
                                      <a:solidFill>
                                        <a:srgbClr val="FF0000"/>
                                      </a:solidFill>
                                      <a:latin typeface="Cambria Math" panose="02040503050406030204" pitchFamily="18" charset="0"/>
                                    </a:rPr>
                                    <m:t>𝑛𝑢𝑠</m:t>
                                  </m:r>
                                </m:sub>
                              </m:sSub>
                            </m:num>
                            <m:den>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𝑑</m:t>
                                          </m:r>
                                        </m:e>
                                        <m:sub>
                                          <m:r>
                                            <a:rPr lang="pt-BR" i="1">
                                              <a:solidFill>
                                                <a:srgbClr val="FF0000"/>
                                              </a:solidFill>
                                              <a:latin typeface="Cambria Math" panose="02040503050406030204" pitchFamily="18" charset="0"/>
                                            </a:rPr>
                                            <m:t>𝑆𝑜𝑙</m:t>
                                          </m:r>
                                          <m:r>
                                            <a:rPr lang="pt-BR" i="0">
                                              <a:solidFill>
                                                <a:srgbClr val="FF0000"/>
                                              </a:solidFill>
                                              <a:latin typeface="Cambria Math" panose="02040503050406030204" pitchFamily="18" charset="0"/>
                                            </a:rPr>
                                            <m:t>−</m:t>
                                          </m:r>
                                          <m:r>
                                            <a:rPr lang="pt-BR" i="1">
                                              <a:solidFill>
                                                <a:srgbClr val="FF0000"/>
                                              </a:solidFill>
                                              <a:latin typeface="Cambria Math" panose="02040503050406030204" pitchFamily="18" charset="0"/>
                                            </a:rPr>
                                            <m:t>𝑉</m:t>
                                          </m:r>
                                          <m:r>
                                            <a:rPr lang="pt-BR" i="0">
                                              <a:solidFill>
                                                <a:srgbClr val="FF0000"/>
                                              </a:solidFill>
                                              <a:latin typeface="Cambria Math" panose="02040503050406030204" pitchFamily="18" charset="0"/>
                                            </a:rPr>
                                            <m:t>ê</m:t>
                                          </m:r>
                                          <m:r>
                                            <a:rPr lang="pt-BR" i="1">
                                              <a:solidFill>
                                                <a:srgbClr val="FF0000"/>
                                              </a:solidFill>
                                              <a:latin typeface="Cambria Math" panose="02040503050406030204" pitchFamily="18" charset="0"/>
                                            </a:rPr>
                                            <m:t>𝑛𝑢𝑠</m:t>
                                          </m:r>
                                        </m:sub>
                                      </m:sSub>
                                    </m:e>
                                  </m:d>
                                </m:e>
                                <m:sup>
                                  <m:r>
                                    <a:rPr lang="pt-BR" i="0">
                                      <a:solidFill>
                                        <a:srgbClr val="FF0000"/>
                                      </a:solidFill>
                                      <a:latin typeface="Cambria Math" panose="02040503050406030204" pitchFamily="18" charset="0"/>
                                    </a:rPr>
                                    <m:t>2</m:t>
                                  </m:r>
                                </m:sup>
                              </m:sSup>
                            </m:den>
                          </m:f>
                        </m:num>
                        <m:den>
                          <m:r>
                            <a:rPr lang="pt-BR" i="1">
                              <a:solidFill>
                                <a:srgbClr val="FF0000"/>
                              </a:solidFill>
                              <a:latin typeface="Cambria Math" panose="02040503050406030204" pitchFamily="18" charset="0"/>
                            </a:rPr>
                            <m:t>𝐺</m:t>
                          </m:r>
                          <m:f>
                            <m:fPr>
                              <m:ctrlPr>
                                <a:rPr lang="pt-BR" i="1">
                                  <a:solidFill>
                                    <a:srgbClr val="FF0000"/>
                                  </a:solidFill>
                                  <a:latin typeface="Cambria Math" panose="02040503050406030204" pitchFamily="18" charset="0"/>
                                </a:rPr>
                              </m:ctrlPr>
                            </m:fPr>
                            <m:num>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𝑀</m:t>
                                  </m:r>
                                </m:e>
                                <m:sub>
                                  <m:r>
                                    <a:rPr lang="pt-BR" i="1">
                                      <a:solidFill>
                                        <a:srgbClr val="FF0000"/>
                                      </a:solidFill>
                                      <a:latin typeface="Cambria Math" panose="02040503050406030204" pitchFamily="18" charset="0"/>
                                    </a:rPr>
                                    <m:t>𝑆𝑜𝑙</m:t>
                                  </m:r>
                                </m:sub>
                              </m:sSub>
                              <m:sSub>
                                <m:sSubPr>
                                  <m:ctrlPr>
                                    <a:rPr lang="pt-BR" i="1">
                                      <a:solidFill>
                                        <a:srgbClr val="FF0000"/>
                                      </a:solidFill>
                                      <a:latin typeface="Cambria Math" panose="02040503050406030204" pitchFamily="18" charset="0"/>
                                    </a:rPr>
                                  </m:ctrlPr>
                                </m:sSubPr>
                                <m:e>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𝑚</m:t>
                                  </m:r>
                                </m:e>
                                <m:sub>
                                  <m:r>
                                    <a:rPr lang="pt-BR" i="1">
                                      <a:solidFill>
                                        <a:srgbClr val="FF0000"/>
                                      </a:solidFill>
                                      <a:latin typeface="Cambria Math" panose="02040503050406030204" pitchFamily="18" charset="0"/>
                                    </a:rPr>
                                    <m:t>𝑇𝑒𝑟𝑟𝑎</m:t>
                                  </m:r>
                                </m:sub>
                              </m:sSub>
                            </m:num>
                            <m:den>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𝑑</m:t>
                                          </m:r>
                                        </m:e>
                                        <m:sub>
                                          <m:r>
                                            <a:rPr lang="pt-BR" i="1">
                                              <a:solidFill>
                                                <a:srgbClr val="FF0000"/>
                                              </a:solidFill>
                                              <a:latin typeface="Cambria Math" panose="02040503050406030204" pitchFamily="18" charset="0"/>
                                            </a:rPr>
                                            <m:t>𝑆𝑜𝑙</m:t>
                                          </m:r>
                                          <m:r>
                                            <a:rPr lang="pt-BR" i="0">
                                              <a:solidFill>
                                                <a:srgbClr val="FF0000"/>
                                              </a:solidFill>
                                              <a:latin typeface="Cambria Math" panose="02040503050406030204" pitchFamily="18" charset="0"/>
                                            </a:rPr>
                                            <m:t>−</m:t>
                                          </m:r>
                                          <m:r>
                                            <a:rPr lang="pt-BR" i="1">
                                              <a:solidFill>
                                                <a:srgbClr val="FF0000"/>
                                              </a:solidFill>
                                              <a:latin typeface="Cambria Math" panose="02040503050406030204" pitchFamily="18" charset="0"/>
                                            </a:rPr>
                                            <m:t>𝑇𝑒𝑟𝑟𝑎</m:t>
                                          </m:r>
                                        </m:sub>
                                      </m:sSub>
                                    </m:e>
                                  </m:d>
                                </m:e>
                                <m:sup>
                                  <m:r>
                                    <a:rPr lang="pt-BR" i="0">
                                      <a:solidFill>
                                        <a:srgbClr val="FF0000"/>
                                      </a:solidFill>
                                      <a:latin typeface="Cambria Math" panose="02040503050406030204" pitchFamily="18" charset="0"/>
                                    </a:rPr>
                                    <m:t>2</m:t>
                                  </m:r>
                                </m:sup>
                              </m:sSup>
                            </m:den>
                          </m:f>
                        </m:den>
                      </m:f>
                      <m:r>
                        <a:rPr lang="pt-BR" i="0">
                          <a:solidFill>
                            <a:srgbClr val="FF0000"/>
                          </a:solidFill>
                          <a:latin typeface="Cambria Math" panose="02040503050406030204" pitchFamily="18" charset="0"/>
                        </a:rPr>
                        <m:t>=</m:t>
                      </m:r>
                    </m:oMath>
                  </m:oMathPara>
                </a14:m>
                <a:endParaRPr lang="pt-BR" dirty="0">
                  <a:solidFill>
                    <a:srgbClr val="FF0000"/>
                  </a:solidFill>
                </a:endParaRPr>
              </a:p>
            </p:txBody>
          </p:sp>
        </mc:Choice>
        <mc:Fallback>
          <p:sp>
            <p:nvSpPr>
              <p:cNvPr id="4" name="Retângulo 3"/>
              <p:cNvSpPr>
                <a:spLocks noRot="1" noChangeAspect="1" noMove="1" noResize="1" noEditPoints="1" noAdjustHandles="1" noChangeArrowheads="1" noChangeShapeType="1" noTextEdit="1"/>
              </p:cNvSpPr>
              <p:nvPr/>
            </p:nvSpPr>
            <p:spPr>
              <a:xfrm>
                <a:off x="3791297" y="4725144"/>
                <a:ext cx="3312368" cy="1144865"/>
              </a:xfrm>
              <a:prstGeom prst="rect">
                <a:avLst/>
              </a:prstGeom>
              <a:blipFill>
                <a:blip r:embed="rId5"/>
                <a:stretch>
                  <a:fillRect/>
                </a:stretch>
              </a:blipFill>
            </p:spPr>
            <p:txBody>
              <a:bodyPr/>
              <a:lstStyle/>
              <a:p>
                <a:r>
                  <a:rPr lang="pt-BR">
                    <a:noFill/>
                  </a:rPr>
                  <a:t> </a:t>
                </a:r>
              </a:p>
            </p:txBody>
          </p:sp>
        </mc:Fallback>
      </mc:AlternateContent>
      <p:sp>
        <p:nvSpPr>
          <p:cNvPr id="5" name="CaixaDeTexto 4"/>
          <p:cNvSpPr txBox="1"/>
          <p:nvPr/>
        </p:nvSpPr>
        <p:spPr>
          <a:xfrm>
            <a:off x="1433505" y="4453704"/>
            <a:ext cx="504056" cy="461665"/>
          </a:xfrm>
          <a:prstGeom prst="rect">
            <a:avLst/>
          </a:prstGeom>
          <a:noFill/>
        </p:spPr>
        <p:txBody>
          <a:bodyPr wrap="square" rtlCol="0">
            <a:spAutoFit/>
          </a:bodyPr>
          <a:lstStyle/>
          <a:p>
            <a:r>
              <a:rPr lang="pt-BR" sz="2400" b="1" dirty="0" smtClean="0">
                <a:solidFill>
                  <a:srgbClr val="FF0000"/>
                </a:solidFill>
              </a:rPr>
              <a:t>X</a:t>
            </a:r>
            <a:endParaRPr lang="pt-BR" sz="2400" b="1" dirty="0">
              <a:solidFill>
                <a:srgbClr val="FF0000"/>
              </a:solidFill>
            </a:endParaRPr>
          </a:p>
        </p:txBody>
      </p:sp>
      <mc:AlternateContent xmlns:mc="http://schemas.openxmlformats.org/markup-compatibility/2006">
        <mc:Choice xmlns:a14="http://schemas.microsoft.com/office/drawing/2010/main" Requires="a14">
          <p:sp>
            <p:nvSpPr>
              <p:cNvPr id="6" name="Retângulo 5"/>
              <p:cNvSpPr/>
              <p:nvPr/>
            </p:nvSpPr>
            <p:spPr>
              <a:xfrm>
                <a:off x="6959649" y="4725144"/>
                <a:ext cx="1459502" cy="112857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f>
                            <m:fPr>
                              <m:ctrlPr>
                                <a:rPr lang="pt-BR" i="1">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1</m:t>
                              </m:r>
                            </m:num>
                            <m:den>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r>
                                        <a:rPr lang="pt-BR">
                                          <a:solidFill>
                                            <a:srgbClr val="FF0000"/>
                                          </a:solidFill>
                                          <a:latin typeface="Cambria Math" panose="02040503050406030204" pitchFamily="18" charset="0"/>
                                        </a:rPr>
                                        <m:t>0,7 </m:t>
                                      </m:r>
                                      <m:r>
                                        <a:rPr lang="pt-BR" i="1">
                                          <a:solidFill>
                                            <a:srgbClr val="FF0000"/>
                                          </a:solidFill>
                                          <a:latin typeface="Cambria Math" panose="02040503050406030204" pitchFamily="18" charset="0"/>
                                        </a:rPr>
                                        <m:t>𝑈𝐴</m:t>
                                      </m:r>
                                    </m:e>
                                  </m:d>
                                </m:e>
                                <m:sup>
                                  <m:r>
                                    <a:rPr lang="pt-BR">
                                      <a:solidFill>
                                        <a:srgbClr val="FF0000"/>
                                      </a:solidFill>
                                      <a:latin typeface="Cambria Math" panose="02040503050406030204" pitchFamily="18" charset="0"/>
                                    </a:rPr>
                                    <m:t>2</m:t>
                                  </m:r>
                                </m:sup>
                              </m:sSup>
                            </m:den>
                          </m:f>
                        </m:num>
                        <m:den>
                          <m:f>
                            <m:fPr>
                              <m:ctrlPr>
                                <a:rPr lang="pt-BR" i="1">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1</m:t>
                              </m:r>
                            </m:num>
                            <m:den>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r>
                                        <a:rPr lang="pt-BR">
                                          <a:solidFill>
                                            <a:srgbClr val="FF0000"/>
                                          </a:solidFill>
                                          <a:latin typeface="Cambria Math" panose="02040503050406030204" pitchFamily="18" charset="0"/>
                                        </a:rPr>
                                        <m:t>1 </m:t>
                                      </m:r>
                                      <m:r>
                                        <a:rPr lang="pt-BR" i="1">
                                          <a:solidFill>
                                            <a:srgbClr val="FF0000"/>
                                          </a:solidFill>
                                          <a:latin typeface="Cambria Math" panose="02040503050406030204" pitchFamily="18" charset="0"/>
                                        </a:rPr>
                                        <m:t>𝑈𝐴</m:t>
                                      </m:r>
                                    </m:e>
                                  </m:d>
                                </m:e>
                                <m:sup>
                                  <m:r>
                                    <a:rPr lang="pt-BR">
                                      <a:solidFill>
                                        <a:srgbClr val="FF0000"/>
                                      </a:solidFill>
                                      <a:latin typeface="Cambria Math" panose="02040503050406030204" pitchFamily="18" charset="0"/>
                                    </a:rPr>
                                    <m:t>2</m:t>
                                  </m:r>
                                </m:sup>
                              </m:sSup>
                            </m:den>
                          </m:f>
                        </m:den>
                      </m:f>
                      <m:r>
                        <a:rPr lang="pt-BR">
                          <a:solidFill>
                            <a:srgbClr val="FF0000"/>
                          </a:solidFill>
                          <a:latin typeface="Cambria Math" panose="02040503050406030204" pitchFamily="18" charset="0"/>
                        </a:rPr>
                        <m:t>=</m:t>
                      </m:r>
                    </m:oMath>
                  </m:oMathPara>
                </a14:m>
                <a:endParaRPr lang="pt-BR" dirty="0">
                  <a:solidFill>
                    <a:srgbClr val="FF0000"/>
                  </a:solidFill>
                </a:endParaRPr>
              </a:p>
            </p:txBody>
          </p:sp>
        </mc:Choice>
        <mc:Fallback>
          <p:sp>
            <p:nvSpPr>
              <p:cNvPr id="6" name="Retângulo 5"/>
              <p:cNvSpPr>
                <a:spLocks noRot="1" noChangeAspect="1" noMove="1" noResize="1" noEditPoints="1" noAdjustHandles="1" noChangeArrowheads="1" noChangeShapeType="1" noTextEdit="1"/>
              </p:cNvSpPr>
              <p:nvPr/>
            </p:nvSpPr>
            <p:spPr>
              <a:xfrm>
                <a:off x="6959649" y="4725144"/>
                <a:ext cx="1459502" cy="1128579"/>
              </a:xfrm>
              <a:prstGeom prst="rect">
                <a:avLst/>
              </a:prstGeom>
              <a:blipFill>
                <a:blip r:embed="rId6"/>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7" name="Retângulo 6"/>
              <p:cNvSpPr/>
              <p:nvPr/>
            </p:nvSpPr>
            <p:spPr>
              <a:xfrm>
                <a:off x="8255793" y="4869160"/>
                <a:ext cx="1151534" cy="76937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f>
                                <m:fPr>
                                  <m:ctrlPr>
                                    <a:rPr lang="pt-BR" i="1">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1</m:t>
                                  </m:r>
                                </m:num>
                                <m:den>
                                  <m:r>
                                    <a:rPr lang="pt-BR">
                                      <a:solidFill>
                                        <a:srgbClr val="FF0000"/>
                                      </a:solidFill>
                                      <a:latin typeface="Cambria Math" panose="02040503050406030204" pitchFamily="18" charset="0"/>
                                    </a:rPr>
                                    <m:t>0,7</m:t>
                                  </m:r>
                                </m:den>
                              </m:f>
                            </m:e>
                          </m:d>
                        </m:e>
                        <m:sup>
                          <m:r>
                            <a:rPr lang="pt-BR">
                              <a:solidFill>
                                <a:srgbClr val="FF0000"/>
                              </a:solidFill>
                              <a:latin typeface="Cambria Math" panose="02040503050406030204" pitchFamily="18" charset="0"/>
                            </a:rPr>
                            <m:t>2</m:t>
                          </m:r>
                        </m:sup>
                      </m:sSup>
                      <m:r>
                        <a:rPr lang="pt-BR">
                          <a:solidFill>
                            <a:srgbClr val="FF0000"/>
                          </a:solidFill>
                          <a:latin typeface="Cambria Math" panose="02040503050406030204" pitchFamily="18" charset="0"/>
                        </a:rPr>
                        <m:t>=</m:t>
                      </m:r>
                    </m:oMath>
                  </m:oMathPara>
                </a14:m>
                <a:endParaRPr lang="pt-BR" dirty="0">
                  <a:solidFill>
                    <a:srgbClr val="FF0000"/>
                  </a:solidFill>
                </a:endParaRPr>
              </a:p>
            </p:txBody>
          </p:sp>
        </mc:Choice>
        <mc:Fallback>
          <p:sp>
            <p:nvSpPr>
              <p:cNvPr id="7" name="Retângulo 6"/>
              <p:cNvSpPr>
                <a:spLocks noRot="1" noChangeAspect="1" noMove="1" noResize="1" noEditPoints="1" noAdjustHandles="1" noChangeArrowheads="1" noChangeShapeType="1" noTextEdit="1"/>
              </p:cNvSpPr>
              <p:nvPr/>
            </p:nvSpPr>
            <p:spPr>
              <a:xfrm>
                <a:off x="8255793" y="4869160"/>
                <a:ext cx="1151534" cy="769378"/>
              </a:xfrm>
              <a:prstGeom prst="rect">
                <a:avLst/>
              </a:prstGeom>
              <a:blipFill>
                <a:blip r:embed="rId7"/>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Retângulo 7"/>
              <p:cNvSpPr/>
              <p:nvPr/>
            </p:nvSpPr>
            <p:spPr>
              <a:xfrm>
                <a:off x="9335913" y="4941168"/>
                <a:ext cx="907621" cy="6420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1</m:t>
                          </m:r>
                        </m:num>
                        <m:den>
                          <m:r>
                            <a:rPr lang="pt-BR">
                              <a:solidFill>
                                <a:srgbClr val="FF0000"/>
                              </a:solidFill>
                              <a:latin typeface="Cambria Math" panose="02040503050406030204" pitchFamily="18" charset="0"/>
                            </a:rPr>
                            <m:t>0,49</m:t>
                          </m:r>
                        </m:den>
                      </m:f>
                      <m:r>
                        <a:rPr lang="pt-BR">
                          <a:solidFill>
                            <a:srgbClr val="FF0000"/>
                          </a:solidFill>
                          <a:latin typeface="Cambria Math" panose="02040503050406030204" pitchFamily="18" charset="0"/>
                        </a:rPr>
                        <m:t>≅</m:t>
                      </m:r>
                    </m:oMath>
                  </m:oMathPara>
                </a14:m>
                <a:endParaRPr lang="pt-BR" dirty="0">
                  <a:solidFill>
                    <a:srgbClr val="FF0000"/>
                  </a:solidFill>
                </a:endParaRPr>
              </a:p>
            </p:txBody>
          </p:sp>
        </mc:Choice>
        <mc:Fallback>
          <p:sp>
            <p:nvSpPr>
              <p:cNvPr id="8" name="Retângulo 7"/>
              <p:cNvSpPr>
                <a:spLocks noRot="1" noChangeAspect="1" noMove="1" noResize="1" noEditPoints="1" noAdjustHandles="1" noChangeArrowheads="1" noChangeShapeType="1" noTextEdit="1"/>
              </p:cNvSpPr>
              <p:nvPr/>
            </p:nvSpPr>
            <p:spPr>
              <a:xfrm>
                <a:off x="9335913" y="4941168"/>
                <a:ext cx="907621" cy="642035"/>
              </a:xfrm>
              <a:prstGeom prst="rect">
                <a:avLst/>
              </a:prstGeom>
              <a:blipFill>
                <a:blip r:embed="rId8"/>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Retângulo 8"/>
              <p:cNvSpPr/>
              <p:nvPr/>
            </p:nvSpPr>
            <p:spPr>
              <a:xfrm>
                <a:off x="10128001" y="4941168"/>
                <a:ext cx="779380" cy="6420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1</m:t>
                          </m:r>
                        </m:num>
                        <m:den>
                          <m:r>
                            <a:rPr lang="pt-BR">
                              <a:solidFill>
                                <a:srgbClr val="FF0000"/>
                              </a:solidFill>
                              <a:latin typeface="Cambria Math" panose="02040503050406030204" pitchFamily="18" charset="0"/>
                            </a:rPr>
                            <m:t>0,5</m:t>
                          </m:r>
                        </m:den>
                      </m:f>
                      <m:r>
                        <a:rPr lang="pt-BR">
                          <a:solidFill>
                            <a:srgbClr val="FF0000"/>
                          </a:solidFill>
                          <a:latin typeface="Cambria Math" panose="02040503050406030204" pitchFamily="18" charset="0"/>
                        </a:rPr>
                        <m:t>=</m:t>
                      </m:r>
                    </m:oMath>
                  </m:oMathPara>
                </a14:m>
                <a:endParaRPr lang="pt-BR" dirty="0">
                  <a:solidFill>
                    <a:srgbClr val="FF0000"/>
                  </a:solidFill>
                </a:endParaRPr>
              </a:p>
            </p:txBody>
          </p:sp>
        </mc:Choice>
        <mc:Fallback>
          <p:sp>
            <p:nvSpPr>
              <p:cNvPr id="9" name="Retângulo 8"/>
              <p:cNvSpPr>
                <a:spLocks noRot="1" noChangeAspect="1" noMove="1" noResize="1" noEditPoints="1" noAdjustHandles="1" noChangeArrowheads="1" noChangeShapeType="1" noTextEdit="1"/>
              </p:cNvSpPr>
              <p:nvPr/>
            </p:nvSpPr>
            <p:spPr>
              <a:xfrm>
                <a:off x="10128001" y="4941168"/>
                <a:ext cx="779380" cy="642035"/>
              </a:xfrm>
              <a:prstGeom prst="rect">
                <a:avLst/>
              </a:prstGeom>
              <a:blipFill>
                <a:blip r:embed="rId9"/>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2" name="Retângulo 11"/>
              <p:cNvSpPr/>
              <p:nvPr/>
            </p:nvSpPr>
            <p:spPr>
              <a:xfrm>
                <a:off x="10776073" y="5085184"/>
                <a:ext cx="36580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a:solidFill>
                            <a:srgbClr val="FF0000"/>
                          </a:solidFill>
                          <a:latin typeface="Cambria Math" panose="02040503050406030204" pitchFamily="18" charset="0"/>
                        </a:rPr>
                        <m:t>2</m:t>
                      </m:r>
                    </m:oMath>
                  </m:oMathPara>
                </a14:m>
                <a:endParaRPr lang="pt-BR" dirty="0">
                  <a:solidFill>
                    <a:srgbClr val="FF0000"/>
                  </a:solidFill>
                </a:endParaRPr>
              </a:p>
            </p:txBody>
          </p:sp>
        </mc:Choice>
        <mc:Fallback>
          <p:sp>
            <p:nvSpPr>
              <p:cNvPr id="12" name="Retângulo 11"/>
              <p:cNvSpPr>
                <a:spLocks noRot="1" noChangeAspect="1" noMove="1" noResize="1" noEditPoints="1" noAdjustHandles="1" noChangeArrowheads="1" noChangeShapeType="1" noTextEdit="1"/>
              </p:cNvSpPr>
              <p:nvPr/>
            </p:nvSpPr>
            <p:spPr>
              <a:xfrm>
                <a:off x="10776073" y="5085184"/>
                <a:ext cx="365806" cy="369332"/>
              </a:xfrm>
              <a:prstGeom prst="rect">
                <a:avLst/>
              </a:prstGeom>
              <a:blipFill>
                <a:blip r:embed="rId10"/>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632848" cy="2677656"/>
          </a:xfrm>
          <a:prstGeom prst="rect">
            <a:avLst/>
          </a:prstGeom>
        </p:spPr>
        <p:txBody>
          <a:bodyPr wrap="square">
            <a:spAutoFit/>
          </a:bodyPr>
          <a:lstStyle/>
          <a:p>
            <a:pPr algn="just" hangingPunct="0">
              <a:lnSpc>
                <a:spcPct val="150000"/>
              </a:lnSpc>
            </a:pPr>
            <a:r>
              <a:rPr lang="pt-PT" sz="1600" b="1" dirty="0" smtClean="0">
                <a:latin typeface="Arial" pitchFamily="34" charset="0"/>
                <a:cs typeface="Arial" pitchFamily="34" charset="0"/>
              </a:rPr>
              <a:t>Questão 12)</a:t>
            </a:r>
            <a:r>
              <a:rPr lang="pt-PT" sz="1600" dirty="0" smtClean="0">
                <a:latin typeface="Arial" pitchFamily="34" charset="0"/>
                <a:cs typeface="Arial" pitchFamily="34" charset="0"/>
              </a:rPr>
              <a:t> </a:t>
            </a:r>
            <a:r>
              <a:rPr lang="pt-BR" sz="1600" b="1" dirty="0" smtClean="0">
                <a:latin typeface="Arial" pitchFamily="34" charset="0"/>
                <a:cs typeface="Arial" pitchFamily="34" charset="0"/>
              </a:rPr>
              <a:t>(1 ponto) </a:t>
            </a:r>
            <a:r>
              <a:rPr lang="pt-PT" sz="1600" i="1" dirty="0" smtClean="0">
                <a:latin typeface="Arial" pitchFamily="34" charset="0"/>
                <a:cs typeface="Arial" pitchFamily="34" charset="0"/>
              </a:rPr>
              <a:t>A Lei da Gravitação Universal, de Isaac Newton, diz que a força, </a:t>
            </a:r>
            <a:r>
              <a:rPr lang="pt-PT" sz="1600" b="1" i="1" dirty="0" smtClean="0">
                <a:latin typeface="Arial" pitchFamily="34" charset="0"/>
                <a:cs typeface="Arial" pitchFamily="34" charset="0"/>
              </a:rPr>
              <a:t>F</a:t>
            </a:r>
            <a:r>
              <a:rPr lang="pt-PT" sz="1600" i="1" dirty="0" smtClean="0">
                <a:latin typeface="Arial" pitchFamily="34" charset="0"/>
                <a:cs typeface="Arial" pitchFamily="34" charset="0"/>
              </a:rPr>
              <a:t>, entre dois corpos de massas </a:t>
            </a:r>
            <a:r>
              <a:rPr lang="pt-PT" sz="1600" b="1" i="1" dirty="0" smtClean="0">
                <a:latin typeface="Arial" pitchFamily="34" charset="0"/>
                <a:cs typeface="Arial" pitchFamily="34" charset="0"/>
              </a:rPr>
              <a:t>m</a:t>
            </a:r>
            <a:r>
              <a:rPr lang="pt-PT" sz="1600" b="1" i="1" baseline="-25000" dirty="0" smtClean="0">
                <a:latin typeface="Arial" pitchFamily="34" charset="0"/>
                <a:cs typeface="Arial" pitchFamily="34" charset="0"/>
              </a:rPr>
              <a:t>1</a:t>
            </a:r>
            <a:r>
              <a:rPr lang="pt-PT" sz="1600" i="1" dirty="0" smtClean="0">
                <a:latin typeface="Arial" pitchFamily="34" charset="0"/>
                <a:cs typeface="Arial" pitchFamily="34" charset="0"/>
              </a:rPr>
              <a:t> e </a:t>
            </a:r>
            <a:r>
              <a:rPr lang="pt-PT" sz="1600" b="1" i="1" dirty="0" smtClean="0">
                <a:latin typeface="Arial" pitchFamily="34" charset="0"/>
                <a:cs typeface="Arial" pitchFamily="34" charset="0"/>
              </a:rPr>
              <a:t>m</a:t>
            </a:r>
            <a:r>
              <a:rPr lang="pt-PT" sz="1600" b="1" i="1" baseline="-25000" dirty="0" smtClean="0">
                <a:latin typeface="Arial" pitchFamily="34" charset="0"/>
                <a:cs typeface="Arial" pitchFamily="34" charset="0"/>
              </a:rPr>
              <a:t>2</a:t>
            </a:r>
            <a:r>
              <a:rPr lang="pt-PT" sz="1600" i="1" dirty="0" smtClean="0">
                <a:latin typeface="Arial" pitchFamily="34" charset="0"/>
                <a:cs typeface="Arial" pitchFamily="34" charset="0"/>
              </a:rPr>
              <a:t> é diretamente proporcional ao produto de suas massas e inversamente proporcional ao quadrado da distância entre seus centros, ou seja:</a:t>
            </a:r>
            <a:endParaRPr lang="pt-BR" sz="1600" dirty="0" smtClean="0">
              <a:latin typeface="Arial" pitchFamily="34" charset="0"/>
              <a:cs typeface="Arial" pitchFamily="34" charset="0"/>
            </a:endParaRPr>
          </a:p>
          <a:p>
            <a:pPr algn="just" hangingPunct="0">
              <a:lnSpc>
                <a:spcPct val="150000"/>
              </a:lnSpc>
            </a:pPr>
            <a:r>
              <a:rPr lang="pt-PT" sz="1600" i="1" dirty="0" smtClean="0">
                <a:latin typeface="Arial" pitchFamily="34" charset="0"/>
                <a:cs typeface="Arial" pitchFamily="34" charset="0"/>
              </a:rPr>
              <a:t>                        , onde</a:t>
            </a:r>
            <a:r>
              <a:rPr lang="pt-PT" sz="1600" dirty="0" smtClean="0">
                <a:latin typeface="Arial" pitchFamily="34" charset="0"/>
                <a:cs typeface="Arial" pitchFamily="34" charset="0"/>
              </a:rPr>
              <a:t> </a:t>
            </a:r>
            <a:r>
              <a:rPr lang="pt-PT" sz="1600" b="1" i="1" dirty="0" smtClean="0">
                <a:latin typeface="Arial" pitchFamily="34" charset="0"/>
                <a:cs typeface="Arial" pitchFamily="34" charset="0"/>
              </a:rPr>
              <a:t>G</a:t>
            </a:r>
            <a:r>
              <a:rPr lang="pt-PT" sz="1600" i="1" dirty="0" smtClean="0">
                <a:latin typeface="Arial" pitchFamily="34" charset="0"/>
                <a:cs typeface="Arial" pitchFamily="34" charset="0"/>
              </a:rPr>
              <a:t> é chamada de Constante Universal da Gravitação.</a:t>
            </a: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Marte tem um décimo da massa da Terra (                                ), no entanto a Terra está a 1 Unidade Astronômica (1 UA) do Sol e Marte está a 1,5 UA de</a:t>
            </a:r>
            <a:endParaRPr lang="pt-BR" sz="1600" dirty="0">
              <a:latin typeface="Arial" pitchFamily="34" charset="0"/>
              <a:cs typeface="Arial" pitchFamily="34" charset="0"/>
            </a:endParaRPr>
          </a:p>
        </p:txBody>
      </p:sp>
      <p:sp>
        <p:nvSpPr>
          <p:cNvPr id="8" name="Retângulo 7"/>
          <p:cNvSpPr/>
          <p:nvPr/>
        </p:nvSpPr>
        <p:spPr>
          <a:xfrm>
            <a:off x="1587330" y="4186788"/>
            <a:ext cx="404278" cy="523220"/>
          </a:xfrm>
          <a:prstGeom prst="rect">
            <a:avLst/>
          </a:prstGeom>
        </p:spPr>
        <p:txBody>
          <a:bodyPr wrap="square">
            <a:spAutoFit/>
          </a:bodyPr>
          <a:lstStyle/>
          <a:p>
            <a:r>
              <a:rPr lang="pt-BR" sz="2800" b="1" dirty="0" smtClean="0">
                <a:solidFill>
                  <a:srgbClr val="FF0000"/>
                </a:solidFill>
                <a:latin typeface="Arial" pitchFamily="34" charset="0"/>
                <a:cs typeface="Arial" pitchFamily="34" charset="0"/>
              </a:rPr>
              <a:t>x</a:t>
            </a:r>
            <a:endParaRPr lang="pt-BR" sz="2800" dirty="0"/>
          </a:p>
        </p:txBody>
      </p:sp>
      <p:sp>
        <p:nvSpPr>
          <p:cNvPr id="118786" name="Rectangle 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18792" name="Rectangle 8"/>
          <p:cNvSpPr>
            <a:spLocks noChangeArrowheads="1"/>
          </p:cNvSpPr>
          <p:nvPr/>
        </p:nvSpPr>
        <p:spPr bwMode="auto">
          <a:xfrm>
            <a:off x="5735773" y="583570"/>
            <a:ext cx="431528"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pt-PT" sz="1100"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 </a:t>
            </a: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8795" name="Rectangle 11"/>
          <p:cNvSpPr>
            <a:spLocks noChangeArrowheads="1"/>
          </p:cNvSpPr>
          <p:nvPr/>
        </p:nvSpPr>
        <p:spPr bwMode="auto">
          <a:xfrm>
            <a:off x="0" y="148590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t-BR" sz="1800" b="0" i="0" u="none" strike="noStrike" cap="none" normalizeH="0" baseline="0" smtClean="0">
              <a:ln>
                <a:noFill/>
              </a:ln>
              <a:solidFill>
                <a:schemeClr val="tx1"/>
              </a:solidFill>
              <a:effectLst/>
              <a:latin typeface="Arial" pitchFamily="34" charset="0"/>
              <a:cs typeface="Arial" pitchFamily="34" charset="0"/>
            </a:endParaRPr>
          </a:p>
        </p:txBody>
      </p:sp>
      <p:sp>
        <p:nvSpPr>
          <p:cNvPr id="118797" name="Rectangle 13"/>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0834" name="Rectangle 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pic>
        <p:nvPicPr>
          <p:cNvPr id="12083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06921" y="1772816"/>
            <a:ext cx="1321338" cy="501774"/>
          </a:xfrm>
          <a:prstGeom prst="rect">
            <a:avLst/>
          </a:prstGeom>
          <a:noFill/>
        </p:spPr>
      </p:pic>
      <p:sp>
        <p:nvSpPr>
          <p:cNvPr id="120836" name="Rectangle 4"/>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pic>
        <p:nvPicPr>
          <p:cNvPr id="120835"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367361" y="2225116"/>
            <a:ext cx="2016224" cy="267780"/>
          </a:xfrm>
          <a:prstGeom prst="rect">
            <a:avLst/>
          </a:prstGeom>
          <a:noFill/>
        </p:spPr>
      </p:pic>
      <p:sp>
        <p:nvSpPr>
          <p:cNvPr id="25" name="Retângulo 24"/>
          <p:cNvSpPr/>
          <p:nvPr/>
        </p:nvSpPr>
        <p:spPr>
          <a:xfrm>
            <a:off x="7129493" y="2520604"/>
            <a:ext cx="2304256" cy="461665"/>
          </a:xfrm>
          <a:prstGeom prst="rect">
            <a:avLst/>
          </a:prstGeom>
        </p:spPr>
        <p:txBody>
          <a:bodyPr wrap="square">
            <a:spAutoFit/>
          </a:bodyPr>
          <a:lstStyle/>
          <a:p>
            <a:pPr algn="just" hangingPunct="0">
              <a:lnSpc>
                <a:spcPct val="150000"/>
              </a:lnSpc>
            </a:pPr>
            <a:r>
              <a:rPr lang="pt-PT" sz="1600" dirty="0" smtClean="0">
                <a:latin typeface="Arial" pitchFamily="34" charset="0"/>
                <a:cs typeface="Arial" pitchFamily="34" charset="0"/>
              </a:rPr>
              <a:t>distância ao Sol.</a:t>
            </a:r>
            <a:endParaRPr lang="pt-BR" sz="1600" dirty="0" smtClean="0">
              <a:latin typeface="Arial" pitchFamily="34" charset="0"/>
              <a:cs typeface="Arial" pitchFamily="34" charset="0"/>
            </a:endParaRPr>
          </a:p>
        </p:txBody>
      </p:sp>
      <p:sp>
        <p:nvSpPr>
          <p:cNvPr id="26" name="Retângulo 25"/>
          <p:cNvSpPr/>
          <p:nvPr/>
        </p:nvSpPr>
        <p:spPr>
          <a:xfrm>
            <a:off x="272141" y="2845274"/>
            <a:ext cx="11377264" cy="1246495"/>
          </a:xfrm>
          <a:prstGeom prst="rect">
            <a:avLst/>
          </a:prstGeom>
        </p:spPr>
        <p:txBody>
          <a:bodyPr wrap="square">
            <a:spAutoFit/>
          </a:bodyPr>
          <a:lstStyle/>
          <a:p>
            <a:pPr algn="just" hangingPunct="0">
              <a:lnSpc>
                <a:spcPct val="150000"/>
              </a:lnSpc>
            </a:pPr>
            <a:r>
              <a:rPr lang="pt-PT" sz="1600" dirty="0" smtClean="0">
                <a:latin typeface="Arial" pitchFamily="34" charset="0"/>
                <a:cs typeface="Arial" pitchFamily="34" charset="0"/>
              </a:rPr>
              <a:t>Assinale com um X a opção que indica o quão maior é, aproximadamente, a força gravitacional do Sol sobre a Terra do que a força Gravitacional do Sol sobre Marte. </a:t>
            </a:r>
            <a:endParaRPr lang="pt-BR" sz="1600" dirty="0" smtClean="0">
              <a:latin typeface="Arial" pitchFamily="34" charset="0"/>
              <a:cs typeface="Arial" pitchFamily="34" charset="0"/>
            </a:endParaRPr>
          </a:p>
          <a:p>
            <a:pPr algn="just" hangingPunct="0">
              <a:lnSpc>
                <a:spcPct val="150000"/>
              </a:lnSpc>
            </a:pPr>
            <a:r>
              <a:rPr lang="pt-PT" sz="1600" b="1" dirty="0" smtClean="0">
                <a:latin typeface="Arial" pitchFamily="34" charset="0"/>
                <a:cs typeface="Arial" pitchFamily="34" charset="0"/>
              </a:rPr>
              <a:t>Dica:</a:t>
            </a:r>
            <a:r>
              <a:rPr lang="pt-PT" sz="1600" dirty="0" smtClean="0">
                <a:latin typeface="Arial" pitchFamily="34" charset="0"/>
                <a:cs typeface="Arial" pitchFamily="34" charset="0"/>
              </a:rPr>
              <a:t> faça a razão entre as forças gravitacionais do Sol sobre a Terra e do Sol sobre Marte.</a:t>
            </a:r>
            <a:endParaRPr lang="pt-BR" sz="1600" dirty="0">
              <a:latin typeface="Arial" pitchFamily="34" charset="0"/>
              <a:cs typeface="Arial" pitchFamily="34" charset="0"/>
            </a:endParaRPr>
          </a:p>
        </p:txBody>
      </p:sp>
      <p:sp>
        <p:nvSpPr>
          <p:cNvPr id="120838" name="Rectangle 6"/>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0840" name="Rectangle 8"/>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0842" name="Rectangle 10"/>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0844" name="Rectangle 1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xmlns:a14="http://schemas.microsoft.com/office/drawing/2010/main">
        <mc:Choice Requires="a14">
          <p:sp>
            <p:nvSpPr>
              <p:cNvPr id="2" name="Retângulo 1"/>
              <p:cNvSpPr/>
              <p:nvPr/>
            </p:nvSpPr>
            <p:spPr>
              <a:xfrm>
                <a:off x="1415033" y="4221088"/>
                <a:ext cx="5949950" cy="2228302"/>
              </a:xfrm>
              <a:prstGeom prst="rect">
                <a:avLst/>
              </a:prstGeom>
            </p:spPr>
            <p:txBody>
              <a:bodyPr>
                <a:spAutoFit/>
              </a:bodyPr>
              <a:lstStyle/>
              <a:p>
                <a:pPr algn="just" hangingPunct="0">
                  <a:spcAft>
                    <a:spcPts val="600"/>
                  </a:spcAft>
                </a:pPr>
                <a:r>
                  <a:rPr lang="pt-PT" sz="2000" dirty="0" smtClean="0">
                    <a:solidFill>
                      <a:schemeClr val="tx1"/>
                    </a:solidFill>
                    <a:latin typeface="Arial" panose="020B0604020202020204" pitchFamily="34" charset="0"/>
                    <a:ea typeface="Times New Roman" panose="02020603050405020304" pitchFamily="18" charset="0"/>
                  </a:rPr>
                  <a:t>(     )</a:t>
                </a:r>
                <a14:m>
                  <m:oMath xmlns:m="http://schemas.openxmlformats.org/officeDocument/2006/math">
                    <m:r>
                      <a:rPr lang="pt-PT" sz="2000" i="1">
                        <a:solidFill>
                          <a:schemeClr val="tx1"/>
                        </a:solidFill>
                        <a:latin typeface="Cambria Math" panose="02040503050406030204" pitchFamily="18" charset="0"/>
                        <a:ea typeface="Calibri" panose="020F0502020204030204" pitchFamily="34" charset="0"/>
                        <a:cs typeface="Arial" panose="020B0604020202020204" pitchFamily="34" charset="0"/>
                      </a:rPr>
                      <m:t> </m:t>
                    </m:r>
                    <m:f>
                      <m:f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b>
                          <m:sSub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𝑇𝑒𝑟𝑟𝑎</m:t>
                            </m:r>
                          </m:sub>
                        </m:sSub>
                      </m:num>
                      <m:den>
                        <m:sSub>
                          <m:sSub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𝑀𝑎𝑟𝑡𝑒</m:t>
                            </m:r>
                          </m:sub>
                        </m:sSub>
                      </m:den>
                    </m:f>
                    <m: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t>=22,5</m:t>
                    </m:r>
                  </m:oMath>
                </a14:m>
                <a:endParaRPr lang="pt-BR" sz="24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r>
                  <a:rPr lang="pt-PT" sz="2000" dirty="0">
                    <a:solidFill>
                      <a:schemeClr val="tx1"/>
                    </a:solidFill>
                    <a:latin typeface="Arial" panose="020B0604020202020204" pitchFamily="34" charset="0"/>
                    <a:ea typeface="Times New Roman" panose="02020603050405020304" pitchFamily="18" charset="0"/>
                  </a:rPr>
                  <a:t>(    )</a:t>
                </a:r>
                <a14:m>
                  <m:oMath xmlns:m="http://schemas.openxmlformats.org/officeDocument/2006/math">
                    <m:r>
                      <a:rPr lang="pt-PT" sz="2000" i="1">
                        <a:solidFill>
                          <a:schemeClr val="tx1"/>
                        </a:solidFill>
                        <a:latin typeface="Cambria Math" panose="02040503050406030204" pitchFamily="18" charset="0"/>
                        <a:ea typeface="Calibri" panose="020F0502020204030204" pitchFamily="34" charset="0"/>
                        <a:cs typeface="Arial" panose="020B0604020202020204" pitchFamily="34" charset="0"/>
                      </a:rPr>
                      <m:t> </m:t>
                    </m:r>
                    <m:f>
                      <m:f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b>
                          <m:sSub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𝑇𝑒𝑟𝑟𝑎</m:t>
                            </m:r>
                          </m:sub>
                        </m:sSub>
                      </m:num>
                      <m:den>
                        <m:sSub>
                          <m:sSub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𝑀𝑎𝑟𝑡𝑒</m:t>
                            </m:r>
                          </m:sub>
                        </m:sSub>
                      </m:den>
                    </m:f>
                    <m: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t>=1,5</m:t>
                    </m:r>
                  </m:oMath>
                </a14:m>
                <a:r>
                  <a:rPr lang="pt-BR" sz="2000" dirty="0">
                    <a:solidFill>
                      <a:schemeClr val="tx1"/>
                    </a:solidFill>
                    <a:latin typeface="Arial" panose="020B0604020202020204" pitchFamily="34" charset="0"/>
                    <a:ea typeface="Times New Roman" panose="02020603050405020304" pitchFamily="18" charset="0"/>
                  </a:rPr>
                  <a:t> </a:t>
                </a:r>
                <a:endParaRPr lang="pt-BR" sz="24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r>
                  <a:rPr lang="pt-PT" sz="2000" dirty="0">
                    <a:solidFill>
                      <a:schemeClr val="tx1"/>
                    </a:solidFill>
                    <a:latin typeface="Arial" panose="020B0604020202020204" pitchFamily="34" charset="0"/>
                    <a:ea typeface="Times New Roman" panose="02020603050405020304" pitchFamily="18" charset="0"/>
                  </a:rPr>
                  <a:t>(    )</a:t>
                </a:r>
                <a14:m>
                  <m:oMath xmlns:m="http://schemas.openxmlformats.org/officeDocument/2006/math">
                    <m:r>
                      <a:rPr lang="pt-PT" sz="2000" i="1">
                        <a:solidFill>
                          <a:schemeClr val="tx1"/>
                        </a:solidFill>
                        <a:latin typeface="Cambria Math" panose="02040503050406030204" pitchFamily="18" charset="0"/>
                        <a:ea typeface="Calibri" panose="020F0502020204030204" pitchFamily="34" charset="0"/>
                        <a:cs typeface="Arial" panose="020B0604020202020204" pitchFamily="34" charset="0"/>
                      </a:rPr>
                      <m:t> </m:t>
                    </m:r>
                    <m:f>
                      <m:f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b>
                          <m:sSub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𝑇𝑒𝑟𝑟𝑎</m:t>
                            </m:r>
                          </m:sub>
                        </m:sSub>
                      </m:num>
                      <m:den>
                        <m:sSub>
                          <m:sSub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𝑀𝑎𝑟𝑡𝑒</m:t>
                            </m:r>
                          </m:sub>
                        </m:sSub>
                      </m:den>
                    </m:f>
                    <m: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t>=2,5</m:t>
                    </m:r>
                  </m:oMath>
                </a14:m>
                <a:endParaRPr lang="pt-BR" sz="24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r>
                  <a:rPr lang="pt-PT" sz="2000" dirty="0">
                    <a:solidFill>
                      <a:schemeClr val="tx1"/>
                    </a:solidFill>
                    <a:latin typeface="Arial" panose="020B0604020202020204" pitchFamily="34" charset="0"/>
                    <a:ea typeface="Times New Roman" panose="02020603050405020304" pitchFamily="18" charset="0"/>
                  </a:rPr>
                  <a:t>(    )</a:t>
                </a:r>
                <a14:m>
                  <m:oMath xmlns:m="http://schemas.openxmlformats.org/officeDocument/2006/math">
                    <m:r>
                      <a:rPr lang="pt-PT" sz="2000" i="1">
                        <a:solidFill>
                          <a:schemeClr val="tx1"/>
                        </a:solidFill>
                        <a:latin typeface="Cambria Math" panose="02040503050406030204" pitchFamily="18" charset="0"/>
                        <a:ea typeface="Calibri" panose="020F0502020204030204" pitchFamily="34" charset="0"/>
                        <a:cs typeface="Arial" panose="020B0604020202020204" pitchFamily="34" charset="0"/>
                      </a:rPr>
                      <m:t> </m:t>
                    </m:r>
                    <m:f>
                      <m:f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fPr>
                      <m:num>
                        <m:sSub>
                          <m:sSub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𝑇𝑒𝑟𝑟𝑎</m:t>
                            </m:r>
                          </m:sub>
                        </m:sSub>
                      </m:num>
                      <m:den>
                        <m:sSub>
                          <m:sSubPr>
                            <m:ctrlP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ctrlPr>
                          </m:sSubPr>
                          <m:e>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𝐹</m:t>
                            </m:r>
                          </m:e>
                          <m:sub>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𝑆𝑜𝑙</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m:t>
                            </m:r>
                            <m:r>
                              <a:rPr lang="pt-PT" sz="2000" i="1">
                                <a:solidFill>
                                  <a:schemeClr val="tx1"/>
                                </a:solidFill>
                                <a:latin typeface="Cambria Math" panose="02040503050406030204" pitchFamily="18" charset="0"/>
                                <a:ea typeface="Times New Roman" panose="02020603050405020304" pitchFamily="18" charset="0"/>
                                <a:cs typeface="Arial" panose="020B0604020202020204" pitchFamily="34" charset="0"/>
                              </a:rPr>
                              <m:t>𝑀𝑎𝑟𝑡𝑒</m:t>
                            </m:r>
                          </m:sub>
                        </m:sSub>
                      </m:den>
                    </m:f>
                    <m:r>
                      <a:rPr lang="pt-BR" sz="2000" i="1">
                        <a:solidFill>
                          <a:schemeClr val="tx1"/>
                        </a:solidFill>
                        <a:latin typeface="Cambria Math" panose="02040503050406030204" pitchFamily="18" charset="0"/>
                        <a:ea typeface="Calibri" panose="020F0502020204030204" pitchFamily="34" charset="0"/>
                        <a:cs typeface="Arial" panose="020B0604020202020204" pitchFamily="34" charset="0"/>
                      </a:rPr>
                      <m:t>=10,0</m:t>
                    </m:r>
                  </m:oMath>
                </a14:m>
                <a:endParaRPr lang="pt-BR" sz="2400" dirty="0">
                  <a:solidFill>
                    <a:schemeClr val="tx1"/>
                  </a:solidFill>
                  <a:effectLst/>
                  <a:latin typeface="Times New Roman" panose="02020603050405020304" pitchFamily="18" charset="0"/>
                  <a:ea typeface="Times New Roman" panose="02020603050405020304" pitchFamily="18" charset="0"/>
                </a:endParaRPr>
              </a:p>
            </p:txBody>
          </p:sp>
        </mc:Choice>
        <mc:Fallback xmlns="">
          <p:sp>
            <p:nvSpPr>
              <p:cNvPr id="2" name="Retângulo 1"/>
              <p:cNvSpPr>
                <a:spLocks noRot="1" noChangeAspect="1" noMove="1" noResize="1" noEditPoints="1" noAdjustHandles="1" noChangeArrowheads="1" noChangeShapeType="1" noTextEdit="1"/>
              </p:cNvSpPr>
              <p:nvPr/>
            </p:nvSpPr>
            <p:spPr>
              <a:xfrm>
                <a:off x="1415033" y="4221088"/>
                <a:ext cx="5949950" cy="2228302"/>
              </a:xfrm>
              <a:prstGeom prst="rect">
                <a:avLst/>
              </a:prstGeom>
              <a:blipFill>
                <a:blip r:embed="rId4"/>
                <a:stretch>
                  <a:fillRect l="-1025"/>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Retângulo 3"/>
              <p:cNvSpPr/>
              <p:nvPr/>
            </p:nvSpPr>
            <p:spPr>
              <a:xfrm>
                <a:off x="3838179" y="4581128"/>
                <a:ext cx="3337494" cy="114775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pt-BR" i="1" smtClean="0">
                              <a:solidFill>
                                <a:srgbClr val="FF0000"/>
                              </a:solidFill>
                              <a:latin typeface="Cambria Math" panose="02040503050406030204" pitchFamily="18" charset="0"/>
                            </a:rPr>
                          </m:ctrlPr>
                        </m:fPr>
                        <m:num>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𝐹</m:t>
                              </m:r>
                            </m:e>
                            <m:sub>
                              <m:r>
                                <a:rPr lang="pt-BR" i="1">
                                  <a:solidFill>
                                    <a:srgbClr val="FF0000"/>
                                  </a:solidFill>
                                  <a:latin typeface="Cambria Math" panose="02040503050406030204" pitchFamily="18" charset="0"/>
                                </a:rPr>
                                <m:t>𝑆𝑜𝑙</m:t>
                              </m:r>
                              <m:r>
                                <a:rPr lang="pt-BR" i="0">
                                  <a:solidFill>
                                    <a:srgbClr val="FF0000"/>
                                  </a:solidFill>
                                  <a:latin typeface="Cambria Math" panose="02040503050406030204" pitchFamily="18" charset="0"/>
                                </a:rPr>
                                <m:t>−</m:t>
                              </m:r>
                              <m:r>
                                <a:rPr lang="pt-BR" i="1">
                                  <a:solidFill>
                                    <a:srgbClr val="FF0000"/>
                                  </a:solidFill>
                                  <a:latin typeface="Cambria Math" panose="02040503050406030204" pitchFamily="18" charset="0"/>
                                </a:rPr>
                                <m:t>𝑇𝑒𝑟𝑟𝑎</m:t>
                              </m:r>
                            </m:sub>
                          </m:sSub>
                        </m:num>
                        <m:den>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𝐹</m:t>
                              </m:r>
                            </m:e>
                            <m:sub>
                              <m:r>
                                <a:rPr lang="pt-BR" i="1">
                                  <a:solidFill>
                                    <a:srgbClr val="FF0000"/>
                                  </a:solidFill>
                                  <a:latin typeface="Cambria Math" panose="02040503050406030204" pitchFamily="18" charset="0"/>
                                </a:rPr>
                                <m:t>𝑆𝑜𝑙</m:t>
                              </m:r>
                              <m:r>
                                <a:rPr lang="pt-BR" i="0">
                                  <a:solidFill>
                                    <a:srgbClr val="FF0000"/>
                                  </a:solidFill>
                                  <a:latin typeface="Cambria Math" panose="02040503050406030204" pitchFamily="18" charset="0"/>
                                </a:rPr>
                                <m:t>−</m:t>
                              </m:r>
                              <m:r>
                                <a:rPr lang="pt-BR" i="1">
                                  <a:solidFill>
                                    <a:srgbClr val="FF0000"/>
                                  </a:solidFill>
                                  <a:latin typeface="Cambria Math" panose="02040503050406030204" pitchFamily="18" charset="0"/>
                                </a:rPr>
                                <m:t>𝑀𝑎𝑟𝑡𝑒</m:t>
                              </m:r>
                            </m:sub>
                          </m:sSub>
                        </m:den>
                      </m:f>
                      <m:r>
                        <a:rPr lang="pt-BR" i="0">
                          <a:solidFill>
                            <a:srgbClr val="FF0000"/>
                          </a:solidFill>
                          <a:latin typeface="Cambria Math" panose="02040503050406030204" pitchFamily="18" charset="0"/>
                        </a:rPr>
                        <m:t>=</m:t>
                      </m:r>
                      <m:f>
                        <m:fPr>
                          <m:ctrlPr>
                            <a:rPr lang="pt-BR" i="1">
                              <a:solidFill>
                                <a:srgbClr val="FF0000"/>
                              </a:solidFill>
                              <a:latin typeface="Cambria Math" panose="02040503050406030204" pitchFamily="18" charset="0"/>
                            </a:rPr>
                          </m:ctrlPr>
                        </m:fPr>
                        <m:num>
                          <m:r>
                            <a:rPr lang="pt-BR" i="1">
                              <a:solidFill>
                                <a:srgbClr val="FF0000"/>
                              </a:solidFill>
                              <a:latin typeface="Cambria Math" panose="02040503050406030204" pitchFamily="18" charset="0"/>
                            </a:rPr>
                            <m:t>𝐺</m:t>
                          </m:r>
                          <m:f>
                            <m:fPr>
                              <m:ctrlPr>
                                <a:rPr lang="pt-BR" i="1">
                                  <a:solidFill>
                                    <a:srgbClr val="FF0000"/>
                                  </a:solidFill>
                                  <a:latin typeface="Cambria Math" panose="02040503050406030204" pitchFamily="18" charset="0"/>
                                </a:rPr>
                              </m:ctrlPr>
                            </m:fPr>
                            <m:num>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𝑀</m:t>
                                  </m:r>
                                </m:e>
                                <m:sub>
                                  <m:r>
                                    <a:rPr lang="pt-BR" i="1">
                                      <a:solidFill>
                                        <a:srgbClr val="FF0000"/>
                                      </a:solidFill>
                                      <a:latin typeface="Cambria Math" panose="02040503050406030204" pitchFamily="18" charset="0"/>
                                    </a:rPr>
                                    <m:t>𝑆𝑜𝑙</m:t>
                                  </m:r>
                                </m:sub>
                              </m:sSub>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𝑚</m:t>
                                  </m:r>
                                </m:e>
                                <m:sub>
                                  <m:r>
                                    <a:rPr lang="pt-BR" i="1">
                                      <a:solidFill>
                                        <a:srgbClr val="FF0000"/>
                                      </a:solidFill>
                                      <a:latin typeface="Cambria Math" panose="02040503050406030204" pitchFamily="18" charset="0"/>
                                    </a:rPr>
                                    <m:t>𝑇𝑒𝑟𝑟𝑎</m:t>
                                  </m:r>
                                </m:sub>
                              </m:sSub>
                            </m:num>
                            <m:den>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r>
                                        <a:rPr lang="pt-BR" i="0">
                                          <a:solidFill>
                                            <a:srgbClr val="FF0000"/>
                                          </a:solidFill>
                                          <a:latin typeface="Cambria Math" panose="02040503050406030204" pitchFamily="18" charset="0"/>
                                        </a:rPr>
                                        <m:t>1 </m:t>
                                      </m:r>
                                      <m:r>
                                        <a:rPr lang="pt-BR" i="1">
                                          <a:solidFill>
                                            <a:srgbClr val="FF0000"/>
                                          </a:solidFill>
                                          <a:latin typeface="Cambria Math" panose="02040503050406030204" pitchFamily="18" charset="0"/>
                                        </a:rPr>
                                        <m:t>𝑈𝐴</m:t>
                                      </m:r>
                                    </m:e>
                                  </m:d>
                                </m:e>
                                <m:sup>
                                  <m:r>
                                    <a:rPr lang="pt-BR" i="0">
                                      <a:solidFill>
                                        <a:srgbClr val="FF0000"/>
                                      </a:solidFill>
                                      <a:latin typeface="Cambria Math" panose="02040503050406030204" pitchFamily="18" charset="0"/>
                                    </a:rPr>
                                    <m:t>2</m:t>
                                  </m:r>
                                </m:sup>
                              </m:sSup>
                            </m:den>
                          </m:f>
                        </m:num>
                        <m:den>
                          <m:r>
                            <a:rPr lang="pt-BR" i="1">
                              <a:solidFill>
                                <a:srgbClr val="FF0000"/>
                              </a:solidFill>
                              <a:latin typeface="Cambria Math" panose="02040503050406030204" pitchFamily="18" charset="0"/>
                            </a:rPr>
                            <m:t>𝐺</m:t>
                          </m:r>
                          <m:f>
                            <m:fPr>
                              <m:ctrlPr>
                                <a:rPr lang="pt-BR" i="1">
                                  <a:solidFill>
                                    <a:srgbClr val="FF0000"/>
                                  </a:solidFill>
                                  <a:latin typeface="Cambria Math" panose="02040503050406030204" pitchFamily="18" charset="0"/>
                                </a:rPr>
                              </m:ctrlPr>
                            </m:fPr>
                            <m:num>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𝑀</m:t>
                                  </m:r>
                                </m:e>
                                <m:sub>
                                  <m:r>
                                    <a:rPr lang="pt-BR" i="1">
                                      <a:solidFill>
                                        <a:srgbClr val="FF0000"/>
                                      </a:solidFill>
                                      <a:latin typeface="Cambria Math" panose="02040503050406030204" pitchFamily="18" charset="0"/>
                                    </a:rPr>
                                    <m:t>𝑆𝑜𝑙</m:t>
                                  </m:r>
                                </m:sub>
                              </m:sSub>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𝑚</m:t>
                                  </m:r>
                                </m:e>
                                <m:sub>
                                  <m:r>
                                    <a:rPr lang="pt-BR" i="1">
                                      <a:solidFill>
                                        <a:srgbClr val="FF0000"/>
                                      </a:solidFill>
                                      <a:latin typeface="Cambria Math" panose="02040503050406030204" pitchFamily="18" charset="0"/>
                                    </a:rPr>
                                    <m:t>𝑀𝑎𝑟𝑡𝑒</m:t>
                                  </m:r>
                                </m:sub>
                              </m:sSub>
                            </m:num>
                            <m:den>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r>
                                        <a:rPr lang="pt-BR" i="0">
                                          <a:solidFill>
                                            <a:srgbClr val="FF0000"/>
                                          </a:solidFill>
                                          <a:latin typeface="Cambria Math" panose="02040503050406030204" pitchFamily="18" charset="0"/>
                                        </a:rPr>
                                        <m:t>1,5 </m:t>
                                      </m:r>
                                      <m:r>
                                        <a:rPr lang="pt-BR" i="1">
                                          <a:solidFill>
                                            <a:srgbClr val="FF0000"/>
                                          </a:solidFill>
                                          <a:latin typeface="Cambria Math" panose="02040503050406030204" pitchFamily="18" charset="0"/>
                                        </a:rPr>
                                        <m:t>𝑈𝐴</m:t>
                                      </m:r>
                                    </m:e>
                                  </m:d>
                                </m:e>
                                <m:sup>
                                  <m:r>
                                    <a:rPr lang="pt-BR" i="0">
                                      <a:solidFill>
                                        <a:srgbClr val="FF0000"/>
                                      </a:solidFill>
                                      <a:latin typeface="Cambria Math" panose="02040503050406030204" pitchFamily="18" charset="0"/>
                                    </a:rPr>
                                    <m:t>2</m:t>
                                  </m:r>
                                </m:sup>
                              </m:sSup>
                            </m:den>
                          </m:f>
                        </m:den>
                      </m:f>
                      <m:r>
                        <a:rPr lang="pt-BR" i="0">
                          <a:solidFill>
                            <a:srgbClr val="FF0000"/>
                          </a:solidFill>
                          <a:latin typeface="Cambria Math" panose="02040503050406030204" pitchFamily="18" charset="0"/>
                        </a:rPr>
                        <m:t>=</m:t>
                      </m:r>
                    </m:oMath>
                  </m:oMathPara>
                </a14:m>
                <a:endParaRPr lang="pt-BR" dirty="0">
                  <a:solidFill>
                    <a:srgbClr val="FF0000"/>
                  </a:solidFill>
                </a:endParaRPr>
              </a:p>
            </p:txBody>
          </p:sp>
        </mc:Choice>
        <mc:Fallback>
          <p:sp>
            <p:nvSpPr>
              <p:cNvPr id="4" name="Retângulo 3"/>
              <p:cNvSpPr>
                <a:spLocks noRot="1" noChangeAspect="1" noMove="1" noResize="1" noEditPoints="1" noAdjustHandles="1" noChangeArrowheads="1" noChangeShapeType="1" noTextEdit="1"/>
              </p:cNvSpPr>
              <p:nvPr/>
            </p:nvSpPr>
            <p:spPr>
              <a:xfrm>
                <a:off x="3838179" y="4581128"/>
                <a:ext cx="3337494" cy="1147750"/>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5" name="Retângulo 4"/>
              <p:cNvSpPr/>
              <p:nvPr/>
            </p:nvSpPr>
            <p:spPr>
              <a:xfrm>
                <a:off x="6961396" y="4606956"/>
                <a:ext cx="1690783" cy="1103251"/>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f>
                            <m:fPr>
                              <m:ctrlPr>
                                <a:rPr lang="pt-BR" i="1">
                                  <a:solidFill>
                                    <a:srgbClr val="FF0000"/>
                                  </a:solidFill>
                                  <a:latin typeface="Cambria Math" panose="02040503050406030204" pitchFamily="18" charset="0"/>
                                </a:rPr>
                              </m:ctrlPr>
                            </m:fPr>
                            <m:num>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𝑚</m:t>
                                  </m:r>
                                </m:e>
                                <m:sub>
                                  <m:r>
                                    <a:rPr lang="pt-BR" i="1">
                                      <a:solidFill>
                                        <a:srgbClr val="FF0000"/>
                                      </a:solidFill>
                                      <a:latin typeface="Cambria Math" panose="02040503050406030204" pitchFamily="18" charset="0"/>
                                    </a:rPr>
                                    <m:t>𝑇𝑒𝑟𝑟𝑎</m:t>
                                  </m:r>
                                </m:sub>
                              </m:sSub>
                            </m:num>
                            <m:den>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r>
                                        <a:rPr lang="pt-BR">
                                          <a:solidFill>
                                            <a:srgbClr val="FF0000"/>
                                          </a:solidFill>
                                          <a:latin typeface="Cambria Math" panose="02040503050406030204" pitchFamily="18" charset="0"/>
                                        </a:rPr>
                                        <m:t>1 </m:t>
                                      </m:r>
                                      <m:r>
                                        <a:rPr lang="pt-BR" i="1">
                                          <a:solidFill>
                                            <a:srgbClr val="FF0000"/>
                                          </a:solidFill>
                                          <a:latin typeface="Cambria Math" panose="02040503050406030204" pitchFamily="18" charset="0"/>
                                        </a:rPr>
                                        <m:t>𝑈𝐴</m:t>
                                      </m:r>
                                    </m:e>
                                  </m:d>
                                </m:e>
                                <m:sup>
                                  <m:r>
                                    <a:rPr lang="pt-BR">
                                      <a:solidFill>
                                        <a:srgbClr val="FF0000"/>
                                      </a:solidFill>
                                      <a:latin typeface="Cambria Math" panose="02040503050406030204" pitchFamily="18" charset="0"/>
                                    </a:rPr>
                                    <m:t>2</m:t>
                                  </m:r>
                                </m:sup>
                              </m:sSup>
                            </m:den>
                          </m:f>
                        </m:num>
                        <m:den>
                          <m:f>
                            <m:fPr>
                              <m:ctrlPr>
                                <a:rPr lang="pt-BR" i="1">
                                  <a:solidFill>
                                    <a:srgbClr val="FF0000"/>
                                  </a:solidFill>
                                  <a:latin typeface="Cambria Math" panose="02040503050406030204" pitchFamily="18" charset="0"/>
                                </a:rPr>
                              </m:ctrlPr>
                            </m:fPr>
                            <m:num>
                              <m:d>
                                <m:dPr>
                                  <m:ctrlPr>
                                    <a:rPr lang="pt-BR" i="1">
                                      <a:solidFill>
                                        <a:srgbClr val="FF0000"/>
                                      </a:solidFill>
                                      <a:latin typeface="Cambria Math" panose="02040503050406030204" pitchFamily="18" charset="0"/>
                                    </a:rPr>
                                  </m:ctrlPr>
                                </m:dPr>
                                <m:e>
                                  <m:r>
                                    <a:rPr lang="pt-BR">
                                      <a:solidFill>
                                        <a:srgbClr val="FF0000"/>
                                      </a:solidFill>
                                      <a:latin typeface="Cambria Math" panose="02040503050406030204" pitchFamily="18" charset="0"/>
                                    </a:rPr>
                                    <m:t>0,1</m:t>
                                  </m:r>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𝑚</m:t>
                                      </m:r>
                                    </m:e>
                                    <m:sub>
                                      <m:r>
                                        <a:rPr lang="pt-BR" i="1">
                                          <a:solidFill>
                                            <a:srgbClr val="FF0000"/>
                                          </a:solidFill>
                                          <a:latin typeface="Cambria Math" panose="02040503050406030204" pitchFamily="18" charset="0"/>
                                        </a:rPr>
                                        <m:t>𝑇𝑒𝑟𝑟𝑎</m:t>
                                      </m:r>
                                    </m:sub>
                                  </m:sSub>
                                </m:e>
                              </m:d>
                            </m:num>
                            <m:den>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r>
                                        <a:rPr lang="pt-BR">
                                          <a:solidFill>
                                            <a:srgbClr val="FF0000"/>
                                          </a:solidFill>
                                          <a:latin typeface="Cambria Math" panose="02040503050406030204" pitchFamily="18" charset="0"/>
                                        </a:rPr>
                                        <m:t>1,5 </m:t>
                                      </m:r>
                                      <m:r>
                                        <a:rPr lang="pt-BR" i="1">
                                          <a:solidFill>
                                            <a:srgbClr val="FF0000"/>
                                          </a:solidFill>
                                          <a:latin typeface="Cambria Math" panose="02040503050406030204" pitchFamily="18" charset="0"/>
                                        </a:rPr>
                                        <m:t>𝑈𝐴</m:t>
                                      </m:r>
                                    </m:e>
                                  </m:d>
                                </m:e>
                                <m:sup>
                                  <m:r>
                                    <a:rPr lang="pt-BR">
                                      <a:solidFill>
                                        <a:srgbClr val="FF0000"/>
                                      </a:solidFill>
                                      <a:latin typeface="Cambria Math" panose="02040503050406030204" pitchFamily="18" charset="0"/>
                                    </a:rPr>
                                    <m:t>2</m:t>
                                  </m:r>
                                </m:sup>
                              </m:sSup>
                            </m:den>
                          </m:f>
                        </m:den>
                      </m:f>
                      <m:r>
                        <a:rPr lang="pt-BR">
                          <a:solidFill>
                            <a:srgbClr val="FF0000"/>
                          </a:solidFill>
                          <a:latin typeface="Cambria Math" panose="02040503050406030204" pitchFamily="18" charset="0"/>
                        </a:rPr>
                        <m:t>=</m:t>
                      </m:r>
                    </m:oMath>
                  </m:oMathPara>
                </a14:m>
                <a:endParaRPr lang="pt-BR" dirty="0"/>
              </a:p>
            </p:txBody>
          </p:sp>
        </mc:Choice>
        <mc:Fallback>
          <p:sp>
            <p:nvSpPr>
              <p:cNvPr id="5" name="Retângulo 4"/>
              <p:cNvSpPr>
                <a:spLocks noRot="1" noChangeAspect="1" noMove="1" noResize="1" noEditPoints="1" noAdjustHandles="1" noChangeArrowheads="1" noChangeShapeType="1" noTextEdit="1"/>
              </p:cNvSpPr>
              <p:nvPr/>
            </p:nvSpPr>
            <p:spPr>
              <a:xfrm>
                <a:off x="6961396" y="4606956"/>
                <a:ext cx="1690783" cy="1103251"/>
              </a:xfrm>
              <a:prstGeom prst="rect">
                <a:avLst/>
              </a:prstGeom>
              <a:blipFill>
                <a:blip r:embed="rId6"/>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Retângulo 5"/>
              <p:cNvSpPr/>
              <p:nvPr/>
            </p:nvSpPr>
            <p:spPr>
              <a:xfrm>
                <a:off x="8510931" y="4797152"/>
                <a:ext cx="1650580" cy="642035"/>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pt-BR" i="1">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1</m:t>
                          </m:r>
                        </m:num>
                        <m:den>
                          <m:r>
                            <a:rPr lang="pt-BR">
                              <a:solidFill>
                                <a:srgbClr val="FF0000"/>
                              </a:solidFill>
                              <a:latin typeface="Cambria Math" panose="02040503050406030204" pitchFamily="18" charset="0"/>
                            </a:rPr>
                            <m:t>0,1</m:t>
                          </m:r>
                        </m:den>
                      </m:f>
                      <m:r>
                        <a:rPr lang="pt-BR">
                          <a:solidFill>
                            <a:srgbClr val="FF0000"/>
                          </a:solidFill>
                          <a:latin typeface="Cambria Math" panose="02040503050406030204" pitchFamily="18" charset="0"/>
                        </a:rPr>
                        <m:t>×</m:t>
                      </m:r>
                      <m:sSup>
                        <m:sSupPr>
                          <m:ctrlPr>
                            <a:rPr lang="pt-BR" i="1">
                              <a:solidFill>
                                <a:srgbClr val="FF0000"/>
                              </a:solidFill>
                              <a:latin typeface="Cambria Math" panose="02040503050406030204" pitchFamily="18" charset="0"/>
                            </a:rPr>
                          </m:ctrlPr>
                        </m:sSupPr>
                        <m:e>
                          <m:d>
                            <m:dPr>
                              <m:ctrlPr>
                                <a:rPr lang="pt-BR" i="1">
                                  <a:solidFill>
                                    <a:srgbClr val="FF0000"/>
                                  </a:solidFill>
                                  <a:latin typeface="Cambria Math" panose="02040503050406030204" pitchFamily="18" charset="0"/>
                                </a:rPr>
                              </m:ctrlPr>
                            </m:dPr>
                            <m:e>
                              <m:r>
                                <a:rPr lang="pt-BR">
                                  <a:solidFill>
                                    <a:srgbClr val="FF0000"/>
                                  </a:solidFill>
                                  <a:latin typeface="Cambria Math" panose="02040503050406030204" pitchFamily="18" charset="0"/>
                                </a:rPr>
                                <m:t>1,5</m:t>
                              </m:r>
                            </m:e>
                          </m:d>
                        </m:e>
                        <m:sup>
                          <m:r>
                            <a:rPr lang="pt-BR">
                              <a:solidFill>
                                <a:srgbClr val="FF0000"/>
                              </a:solidFill>
                              <a:latin typeface="Cambria Math" panose="02040503050406030204" pitchFamily="18" charset="0"/>
                            </a:rPr>
                            <m:t>2</m:t>
                          </m:r>
                        </m:sup>
                      </m:sSup>
                      <m:r>
                        <a:rPr lang="pt-BR">
                          <a:solidFill>
                            <a:srgbClr val="FF0000"/>
                          </a:solidFill>
                          <a:latin typeface="Cambria Math" panose="02040503050406030204" pitchFamily="18" charset="0"/>
                        </a:rPr>
                        <m:t>=</m:t>
                      </m:r>
                    </m:oMath>
                  </m:oMathPara>
                </a14:m>
                <a:endParaRPr lang="pt-BR" dirty="0"/>
              </a:p>
            </p:txBody>
          </p:sp>
        </mc:Choice>
        <mc:Fallback>
          <p:sp>
            <p:nvSpPr>
              <p:cNvPr id="6" name="Retângulo 5"/>
              <p:cNvSpPr>
                <a:spLocks noRot="1" noChangeAspect="1" noMove="1" noResize="1" noEditPoints="1" noAdjustHandles="1" noChangeArrowheads="1" noChangeShapeType="1" noTextEdit="1"/>
              </p:cNvSpPr>
              <p:nvPr/>
            </p:nvSpPr>
            <p:spPr>
              <a:xfrm>
                <a:off x="8510931" y="4797152"/>
                <a:ext cx="1650580" cy="642035"/>
              </a:xfrm>
              <a:prstGeom prst="rect">
                <a:avLst/>
              </a:prstGeom>
              <a:blipFill>
                <a:blip r:embed="rId7"/>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7" name="Retângulo 6"/>
              <p:cNvSpPr/>
              <p:nvPr/>
            </p:nvSpPr>
            <p:spPr>
              <a:xfrm>
                <a:off x="9974342" y="4941168"/>
                <a:ext cx="143180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a:solidFill>
                            <a:srgbClr val="FF0000"/>
                          </a:solidFill>
                          <a:latin typeface="Cambria Math" panose="02040503050406030204" pitchFamily="18" charset="0"/>
                        </a:rPr>
                        <m:t>10×2,25=</m:t>
                      </m:r>
                    </m:oMath>
                  </m:oMathPara>
                </a14:m>
                <a:endParaRPr lang="pt-BR" dirty="0"/>
              </a:p>
            </p:txBody>
          </p:sp>
        </mc:Choice>
        <mc:Fallback>
          <p:sp>
            <p:nvSpPr>
              <p:cNvPr id="7" name="Retângulo 6"/>
              <p:cNvSpPr>
                <a:spLocks noRot="1" noChangeAspect="1" noMove="1" noResize="1" noEditPoints="1" noAdjustHandles="1" noChangeArrowheads="1" noChangeShapeType="1" noTextEdit="1"/>
              </p:cNvSpPr>
              <p:nvPr/>
            </p:nvSpPr>
            <p:spPr>
              <a:xfrm>
                <a:off x="9974342" y="4941168"/>
                <a:ext cx="1431802" cy="369332"/>
              </a:xfrm>
              <a:prstGeom prst="rect">
                <a:avLst/>
              </a:prstGeom>
              <a:blipFill>
                <a:blip r:embed="rId8"/>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Retângulo 8"/>
              <p:cNvSpPr/>
              <p:nvPr/>
            </p:nvSpPr>
            <p:spPr>
              <a:xfrm>
                <a:off x="11219250" y="4931932"/>
                <a:ext cx="6703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a:solidFill>
                            <a:srgbClr val="FF0000"/>
                          </a:solidFill>
                          <a:latin typeface="Cambria Math" panose="02040503050406030204" pitchFamily="18" charset="0"/>
                        </a:rPr>
                        <m:t>22,5</m:t>
                      </m:r>
                    </m:oMath>
                  </m:oMathPara>
                </a14:m>
                <a:endParaRPr lang="pt-BR" dirty="0"/>
              </a:p>
            </p:txBody>
          </p:sp>
        </mc:Choice>
        <mc:Fallback>
          <p:sp>
            <p:nvSpPr>
              <p:cNvPr id="9" name="Retângulo 8"/>
              <p:cNvSpPr>
                <a:spLocks noRot="1" noChangeAspect="1" noMove="1" noResize="1" noEditPoints="1" noAdjustHandles="1" noChangeArrowheads="1" noChangeShapeType="1" noTextEdit="1"/>
              </p:cNvSpPr>
              <p:nvPr/>
            </p:nvSpPr>
            <p:spPr>
              <a:xfrm>
                <a:off x="11219250" y="4931932"/>
                <a:ext cx="670375" cy="369332"/>
              </a:xfrm>
              <a:prstGeom prst="rect">
                <a:avLst/>
              </a:prstGeom>
              <a:blipFill>
                <a:blip r:embed="rId9"/>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1" presetClass="entr" presetSubtype="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770" decel="100000"/>
                                        <p:tgtEl>
                                          <p:spTgt spid="8"/>
                                        </p:tgtEl>
                                      </p:cBhvr>
                                    </p:animEffect>
                                    <p:animScale>
                                      <p:cBhvr>
                                        <p:cTn id="43" dur="770" decel="100000"/>
                                        <p:tgtEl>
                                          <p:spTgt spid="8"/>
                                        </p:tgtEl>
                                      </p:cBhvr>
                                      <p:from x="10000" y="10000"/>
                                      <p:to x="200000" y="450000"/>
                                    </p:animScale>
                                    <p:animScale>
                                      <p:cBhvr>
                                        <p:cTn id="44" dur="1230" accel="100000" fill="hold">
                                          <p:stCondLst>
                                            <p:cond delay="770"/>
                                          </p:stCondLst>
                                        </p:cTn>
                                        <p:tgtEl>
                                          <p:spTgt spid="8"/>
                                        </p:tgtEl>
                                      </p:cBhvr>
                                      <p:from x="200000" y="450000"/>
                                      <p:to x="100000" y="100000"/>
                                    </p:animScale>
                                    <p:set>
                                      <p:cBhvr>
                                        <p:cTn id="45" dur="770" fill="hold"/>
                                        <p:tgtEl>
                                          <p:spTgt spid="8"/>
                                        </p:tgtEl>
                                        <p:attrNameLst>
                                          <p:attrName>ppt_x</p:attrName>
                                        </p:attrNameLst>
                                      </p:cBhvr>
                                      <p:to>
                                        <p:strVal val="(0.5)"/>
                                      </p:to>
                                    </p:set>
                                    <p:anim from="(0.5)" to="(#ppt_x)" calcmode="lin" valueType="num">
                                      <p:cBhvr>
                                        <p:cTn id="46" dur="1230" accel="100000" fill="hold">
                                          <p:stCondLst>
                                            <p:cond delay="770"/>
                                          </p:stCondLst>
                                        </p:cTn>
                                        <p:tgtEl>
                                          <p:spTgt spid="8"/>
                                        </p:tgtEl>
                                        <p:attrNameLst>
                                          <p:attrName>ppt_x</p:attrName>
                                        </p:attrNameLst>
                                      </p:cBhvr>
                                    </p:anim>
                                    <p:set>
                                      <p:cBhvr>
                                        <p:cTn id="47" dur="770" fill="hold"/>
                                        <p:tgtEl>
                                          <p:spTgt spid="8"/>
                                        </p:tgtEl>
                                        <p:attrNameLst>
                                          <p:attrName>ppt_y</p:attrName>
                                        </p:attrNameLst>
                                      </p:cBhvr>
                                      <p:to>
                                        <p:strVal val="(#ppt_y+0.4)"/>
                                      </p:to>
                                    </p:set>
                                    <p:anim from="(#ppt_y+0.4)" to="(#ppt_y)" calcmode="lin" valueType="num">
                                      <p:cBhvr>
                                        <p:cTn id="48" dur="1230" accel="100000" fill="hold">
                                          <p:stCondLst>
                                            <p:cond delay="770"/>
                                          </p:stCondLst>
                                        </p:cTn>
                                        <p:tgtEl>
                                          <p:spTgt spid="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P spid="5" grpId="0"/>
      <p:bldP spid="6" grpId="0"/>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3046988"/>
          </a:xfrm>
          <a:prstGeom prst="rect">
            <a:avLst/>
          </a:prstGeom>
        </p:spPr>
        <p:txBody>
          <a:bodyPr wrap="square">
            <a:spAutoFit/>
          </a:bodyPr>
          <a:lstStyle/>
          <a:p>
            <a:pPr algn="just" hangingPunct="0">
              <a:lnSpc>
                <a:spcPct val="150000"/>
              </a:lnSpc>
            </a:pPr>
            <a:r>
              <a:rPr lang="pt-PT" sz="1600" b="1" dirty="0" smtClean="0">
                <a:latin typeface="Arial" pitchFamily="34" charset="0"/>
                <a:cs typeface="Arial" pitchFamily="34" charset="0"/>
              </a:rPr>
              <a:t>Questão 13)</a:t>
            </a:r>
            <a:r>
              <a:rPr lang="pt-PT" sz="1600" dirty="0" smtClean="0">
                <a:latin typeface="Arial" pitchFamily="34" charset="0"/>
                <a:cs typeface="Arial" pitchFamily="34" charset="0"/>
              </a:rPr>
              <a:t> </a:t>
            </a:r>
            <a:r>
              <a:rPr lang="pt-BR" sz="1600" b="1" dirty="0" smtClean="0">
                <a:latin typeface="Arial" pitchFamily="34" charset="0"/>
                <a:cs typeface="Arial" pitchFamily="34" charset="0"/>
              </a:rPr>
              <a:t>(1 ponto) </a:t>
            </a:r>
            <a:r>
              <a:rPr lang="pt-PT" sz="1600" i="1" dirty="0" smtClean="0">
                <a:latin typeface="Arial" pitchFamily="34" charset="0"/>
                <a:cs typeface="Arial" pitchFamily="34" charset="0"/>
              </a:rPr>
              <a:t>As três Leis de Kepler (1571 – 1630) descrevem os movimentos dos planetas, luas, cometas, satélites artificiais etc e para os planetas dizem o seguinte:</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1ª Lei (Lei das órbitas)</a:t>
            </a:r>
            <a:r>
              <a:rPr lang="pt-PT" sz="1600" i="1" dirty="0" smtClean="0">
                <a:latin typeface="Arial" pitchFamily="34" charset="0"/>
                <a:cs typeface="Arial" pitchFamily="34" charset="0"/>
              </a:rPr>
              <a:t>: A órbita de cada planeta é uma elipse, estando o Sol num dos focos.</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2ª Lei (Lei das áreas)</a:t>
            </a:r>
            <a:r>
              <a:rPr lang="pt-PT" sz="1600" i="1" dirty="0" smtClean="0">
                <a:latin typeface="Arial" pitchFamily="34" charset="0"/>
                <a:cs typeface="Arial" pitchFamily="34" charset="0"/>
              </a:rPr>
              <a:t>: Uma linha reta entre o Sol e o planeta “varre” áreas iguais em iguais intervalos de tempos.</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3ª Lei (Lei dos períodos)</a:t>
            </a:r>
            <a:r>
              <a:rPr lang="pt-PT" sz="1600" i="1" dirty="0" smtClean="0">
                <a:latin typeface="Arial" pitchFamily="34" charset="0"/>
                <a:cs typeface="Arial" pitchFamily="34" charset="0"/>
              </a:rPr>
              <a:t>: O quadrado do Período orbital (P) dividido pelo cubo</a:t>
            </a:r>
            <a:endParaRPr lang="pt-BR" sz="1600" dirty="0">
              <a:latin typeface="Arial" pitchFamily="34" charset="0"/>
              <a:cs typeface="Arial" pitchFamily="34" charset="0"/>
            </a:endParaRPr>
          </a:p>
        </p:txBody>
      </p:sp>
      <p:sp>
        <p:nvSpPr>
          <p:cNvPr id="8" name="Retângulo 7"/>
          <p:cNvSpPr/>
          <p:nvPr/>
        </p:nvSpPr>
        <p:spPr>
          <a:xfrm>
            <a:off x="7517241" y="2888000"/>
            <a:ext cx="3456384" cy="461665"/>
          </a:xfrm>
          <a:prstGeom prst="rect">
            <a:avLst/>
          </a:prstGeom>
        </p:spPr>
        <p:txBody>
          <a:bodyPr wrap="square">
            <a:spAutoFit/>
          </a:bodyPr>
          <a:lstStyle/>
          <a:p>
            <a:pPr algn="just" hangingPunct="0">
              <a:lnSpc>
                <a:spcPct val="150000"/>
              </a:lnSpc>
            </a:pPr>
            <a:r>
              <a:rPr lang="pt-PT" sz="1600" i="1" dirty="0" smtClean="0">
                <a:latin typeface="Arial" pitchFamily="34" charset="0"/>
                <a:cs typeface="Arial" pitchFamily="34" charset="0"/>
              </a:rPr>
              <a:t>da distância (D) média do planeta</a:t>
            </a:r>
            <a:endParaRPr lang="pt-BR" sz="1600" dirty="0">
              <a:latin typeface="Arial" pitchFamily="34" charset="0"/>
              <a:cs typeface="Arial" pitchFamily="34" charset="0"/>
            </a:endParaRPr>
          </a:p>
        </p:txBody>
      </p:sp>
      <p:sp>
        <p:nvSpPr>
          <p:cNvPr id="9" name="Retângulo 8"/>
          <p:cNvSpPr/>
          <p:nvPr/>
        </p:nvSpPr>
        <p:spPr>
          <a:xfrm>
            <a:off x="262905" y="3188489"/>
            <a:ext cx="11568162" cy="456535"/>
          </a:xfrm>
          <a:prstGeom prst="rect">
            <a:avLst/>
          </a:prstGeom>
        </p:spPr>
        <p:txBody>
          <a:bodyPr wrap="square">
            <a:spAutoFit/>
          </a:bodyPr>
          <a:lstStyle/>
          <a:p>
            <a:pPr algn="just" hangingPunct="0">
              <a:lnSpc>
                <a:spcPct val="150000"/>
              </a:lnSpc>
            </a:pPr>
            <a:r>
              <a:rPr lang="pt-PT" i="1" dirty="0" smtClean="0">
                <a:latin typeface="Arial" pitchFamily="34" charset="0"/>
                <a:cs typeface="Arial" pitchFamily="34" charset="0"/>
              </a:rPr>
              <a:t>ao Sol é uma constante (k), ou seja, </a:t>
            </a:r>
            <a:endParaRPr lang="pt-BR" dirty="0" smtClean="0">
              <a:latin typeface="Arial" pitchFamily="34" charset="0"/>
              <a:cs typeface="Arial" pitchFamily="34" charset="0"/>
            </a:endParaRPr>
          </a:p>
        </p:txBody>
      </p:sp>
      <p:sp>
        <p:nvSpPr>
          <p:cNvPr id="122882" name="Rectangle 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xmlns:a14="http://schemas.microsoft.com/office/drawing/2010/main">
        <mc:Choice Requires="a14">
          <p:sp>
            <p:nvSpPr>
              <p:cNvPr id="2" name="Retângulo 1"/>
              <p:cNvSpPr/>
              <p:nvPr/>
            </p:nvSpPr>
            <p:spPr>
              <a:xfrm>
                <a:off x="4007321" y="3284984"/>
                <a:ext cx="135428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type m:val="lin"/>
                          <m:ctrlPr>
                            <a:rPr lang="pt-BR" b="1" i="1">
                              <a:latin typeface="Cambria Math" panose="02040503050406030204" pitchFamily="18" charset="0"/>
                            </a:rPr>
                          </m:ctrlPr>
                        </m:fPr>
                        <m:num>
                          <m:sSup>
                            <m:sSupPr>
                              <m:ctrlPr>
                                <a:rPr lang="pt-BR" b="1" i="1">
                                  <a:latin typeface="Cambria Math" panose="02040503050406030204" pitchFamily="18" charset="0"/>
                                </a:rPr>
                              </m:ctrlPr>
                            </m:sSupPr>
                            <m:e>
                              <m:r>
                                <a:rPr lang="pt-BR" b="1" i="1">
                                  <a:latin typeface="Cambria Math" panose="02040503050406030204" pitchFamily="18" charset="0"/>
                                </a:rPr>
                                <m:t>𝑷</m:t>
                              </m:r>
                            </m:e>
                            <m:sup>
                              <m:r>
                                <a:rPr lang="pt-BR" b="0" i="0">
                                  <a:latin typeface="Cambria Math" panose="02040503050406030204" pitchFamily="18" charset="0"/>
                                </a:rPr>
                                <m:t>2</m:t>
                              </m:r>
                            </m:sup>
                          </m:sSup>
                        </m:num>
                        <m:den>
                          <m:sSup>
                            <m:sSupPr>
                              <m:ctrlPr>
                                <a:rPr lang="pt-BR" b="0" i="1">
                                  <a:latin typeface="Cambria Math" panose="02040503050406030204" pitchFamily="18" charset="0"/>
                                </a:rPr>
                              </m:ctrlPr>
                            </m:sSupPr>
                            <m:e>
                              <m:r>
                                <a:rPr lang="pt-BR" b="1" i="1">
                                  <a:latin typeface="Cambria Math" panose="02040503050406030204" pitchFamily="18" charset="0"/>
                                </a:rPr>
                                <m:t>𝑫</m:t>
                              </m:r>
                            </m:e>
                            <m:sup>
                              <m:r>
                                <a:rPr lang="pt-BR" b="0" i="0">
                                  <a:latin typeface="Cambria Math" panose="02040503050406030204" pitchFamily="18" charset="0"/>
                                </a:rPr>
                                <m:t>3</m:t>
                              </m:r>
                            </m:sup>
                          </m:sSup>
                          <m:r>
                            <a:rPr lang="pt-BR" b="0" i="0">
                              <a:latin typeface="Cambria Math" panose="02040503050406030204" pitchFamily="18" charset="0"/>
                            </a:rPr>
                            <m:t>=</m:t>
                          </m:r>
                          <m:r>
                            <a:rPr lang="pt-BR" b="1" i="1">
                              <a:latin typeface="Cambria Math" panose="02040503050406030204" pitchFamily="18" charset="0"/>
                            </a:rPr>
                            <m:t>𝒌</m:t>
                          </m:r>
                        </m:den>
                      </m:f>
                    </m:oMath>
                  </m:oMathPara>
                </a14:m>
                <a:endParaRPr lang="pt-BR" dirty="0"/>
              </a:p>
            </p:txBody>
          </p:sp>
        </mc:Choice>
        <mc:Fallback xmlns="">
          <p:sp>
            <p:nvSpPr>
              <p:cNvPr id="2" name="Retângulo 1"/>
              <p:cNvSpPr>
                <a:spLocks noRot="1" noChangeAspect="1" noMove="1" noResize="1" noEditPoints="1" noAdjustHandles="1" noChangeArrowheads="1" noChangeShapeType="1" noTextEdit="1"/>
              </p:cNvSpPr>
              <p:nvPr/>
            </p:nvSpPr>
            <p:spPr>
              <a:xfrm>
                <a:off x="4007321" y="3284984"/>
                <a:ext cx="1354282" cy="369332"/>
              </a:xfrm>
              <a:prstGeom prst="rect">
                <a:avLst/>
              </a:prstGeom>
              <a:blipFill>
                <a:blip r:embed="rId2"/>
                <a:stretch>
                  <a:fillRect l="-2242" t="-118333" b="-180000"/>
                </a:stretch>
              </a:blipFill>
            </p:spPr>
            <p:txBody>
              <a:bodyPr/>
              <a:lstStyle/>
              <a:p>
                <a:r>
                  <a:rPr lang="pt-BR">
                    <a:noFill/>
                  </a:rPr>
                  <a:t> </a:t>
                </a:r>
              </a:p>
            </p:txBody>
          </p:sp>
        </mc:Fallback>
      </mc:AlternateContent>
      <p:sp>
        <p:nvSpPr>
          <p:cNvPr id="4" name="Retângulo 3"/>
          <p:cNvSpPr/>
          <p:nvPr/>
        </p:nvSpPr>
        <p:spPr>
          <a:xfrm>
            <a:off x="262905" y="3789040"/>
            <a:ext cx="5688632" cy="1172629"/>
          </a:xfrm>
          <a:prstGeom prst="rect">
            <a:avLst/>
          </a:prstGeom>
        </p:spPr>
        <p:txBody>
          <a:bodyPr wrap="square">
            <a:spAutoFit/>
          </a:bodyPr>
          <a:lstStyle/>
          <a:p>
            <a:pPr algn="just">
              <a:lnSpc>
                <a:spcPct val="130000"/>
              </a:lnSpc>
            </a:pPr>
            <a:r>
              <a:rPr lang="pt-PT" i="1" dirty="0">
                <a:latin typeface="Arial" panose="020B0604020202020204" pitchFamily="34" charset="0"/>
                <a:ea typeface="Times New Roman" panose="02020603050405020304" pitchFamily="18" charset="0"/>
                <a:cs typeface="Arial" panose="020B0604020202020204" pitchFamily="34" charset="0"/>
              </a:rPr>
              <a:t>A figura ao lado traz o esquema das órbitas dos 6 primeiros planetas do Sistema Solar, na escala correta de distância, onde 1,0 cm </a:t>
            </a:r>
            <a:r>
              <a:rPr lang="pt-PT" i="1"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i="1" dirty="0">
                <a:latin typeface="Arial" panose="020B0604020202020204" pitchFamily="34" charset="0"/>
                <a:ea typeface="Times New Roman" panose="02020603050405020304" pitchFamily="18" charset="0"/>
                <a:cs typeface="Arial" panose="020B0604020202020204" pitchFamily="34" charset="0"/>
              </a:rPr>
              <a:t> 1,0 UA.</a:t>
            </a:r>
            <a:endParaRPr lang="pt-BR" dirty="0">
              <a:latin typeface="Arial" panose="020B0604020202020204" pitchFamily="34" charset="0"/>
              <a:cs typeface="Arial" panose="020B0604020202020204" pitchFamily="34" charset="0"/>
            </a:endParaRPr>
          </a:p>
        </p:txBody>
      </p:sp>
      <p:pic>
        <p:nvPicPr>
          <p:cNvPr id="10" name="Imagem 9"/>
          <p:cNvPicPr/>
          <p:nvPr/>
        </p:nvPicPr>
        <p:blipFill>
          <a:blip r:embed="rId3" cstate="print">
            <a:extLst>
              <a:ext uri="{28A0092B-C50C-407E-A947-70E740481C1C}">
                <a14:useLocalDpi xmlns:a14="http://schemas.microsoft.com/office/drawing/2010/main" val="0"/>
              </a:ext>
            </a:extLst>
          </a:blip>
          <a:stretch>
            <a:fillRect/>
          </a:stretch>
        </p:blipFill>
        <p:spPr>
          <a:xfrm>
            <a:off x="6383585" y="3573016"/>
            <a:ext cx="3863306" cy="2969965"/>
          </a:xfrm>
          <a:prstGeom prst="rect">
            <a:avLst/>
          </a:prstGeom>
        </p:spPr>
      </p:pic>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34913" y="260648"/>
            <a:ext cx="7704856" cy="2398349"/>
          </a:xfrm>
          <a:prstGeom prst="rect">
            <a:avLst/>
          </a:prstGeom>
        </p:spPr>
        <p:txBody>
          <a:bodyPr wrap="square">
            <a:spAutoFit/>
          </a:bodyPr>
          <a:lstStyle/>
          <a:p>
            <a:pPr algn="just" hangingPunct="0">
              <a:lnSpc>
                <a:spcPct val="150000"/>
              </a:lnSpc>
            </a:pPr>
            <a:r>
              <a:rPr lang="pt-PT" sz="1700" i="1" dirty="0" smtClean="0">
                <a:latin typeface="Arial" pitchFamily="34" charset="0"/>
                <a:cs typeface="Arial" pitchFamily="34" charset="0"/>
              </a:rPr>
              <a:t>Note que a constante k é a mesma para todos os astros que orbitam o Sol e depende das unidades usadas para se expressar P e D. Por exemplo, no caso da Terra, se usarmos o período, P, em unidades de ANOS TERRESTRES (A</a:t>
            </a:r>
            <a:r>
              <a:rPr lang="pt-PT" sz="1700" b="1" i="1" baseline="-25000" dirty="0" smtClean="0">
                <a:latin typeface="Arial" pitchFamily="34" charset="0"/>
                <a:cs typeface="Arial" pitchFamily="34" charset="0"/>
              </a:rPr>
              <a:t>T</a:t>
            </a:r>
            <a:r>
              <a:rPr lang="pt-PT" sz="1700" i="1" dirty="0" smtClean="0">
                <a:latin typeface="Arial" pitchFamily="34" charset="0"/>
                <a:cs typeface="Arial" pitchFamily="34" charset="0"/>
              </a:rPr>
              <a:t>), e a distância média (D) ao Sol, em UNIDADE ASTRONÔMICA, UA, que é a distância entre o Sol (bolinha preta no centro da figura, fora de escala) e a Terra (terceira órbita), então temos: </a:t>
            </a:r>
            <a:endParaRPr lang="pt-BR" sz="1700" dirty="0" smtClean="0">
              <a:latin typeface="Arial" pitchFamily="34" charset="0"/>
              <a:cs typeface="Arial" pitchFamily="34" charset="0"/>
            </a:endParaRPr>
          </a:p>
        </p:txBody>
      </p:sp>
      <p:sp>
        <p:nvSpPr>
          <p:cNvPr id="123906" name="Rectangle 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xmlns:a14="http://schemas.microsoft.com/office/drawing/2010/main">
        <mc:Choice Requires="a14">
          <p:sp>
            <p:nvSpPr>
              <p:cNvPr id="3" name="Retângulo 2"/>
              <p:cNvSpPr/>
              <p:nvPr/>
            </p:nvSpPr>
            <p:spPr>
              <a:xfrm>
                <a:off x="406921" y="2708920"/>
                <a:ext cx="2339807" cy="7066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a:latin typeface="Cambria Math" panose="02040503050406030204" pitchFamily="18" charset="0"/>
                        </a:rPr>
                        <m:t>𝑘</m:t>
                      </m:r>
                      <m:r>
                        <a:rPr lang="pt-BR" i="0">
                          <a:latin typeface="Cambria Math" panose="02040503050406030204" pitchFamily="18" charset="0"/>
                        </a:rPr>
                        <m:t>=</m:t>
                      </m:r>
                      <m:f>
                        <m:fPr>
                          <m:ctrlPr>
                            <a:rPr lang="pt-BR" i="1">
                              <a:latin typeface="Cambria Math" panose="02040503050406030204" pitchFamily="18" charset="0"/>
                            </a:rPr>
                          </m:ctrlPr>
                        </m:fPr>
                        <m:num>
                          <m:sSup>
                            <m:sSupPr>
                              <m:ctrlPr>
                                <a:rPr lang="pt-BR" i="1">
                                  <a:latin typeface="Cambria Math" panose="02040503050406030204" pitchFamily="18" charset="0"/>
                                </a:rPr>
                              </m:ctrlPr>
                            </m:sSupPr>
                            <m:e>
                              <m:d>
                                <m:dPr>
                                  <m:ctrlPr>
                                    <a:rPr lang="pt-BR" i="1">
                                      <a:latin typeface="Cambria Math" panose="02040503050406030204" pitchFamily="18" charset="0"/>
                                    </a:rPr>
                                  </m:ctrlPr>
                                </m:dPr>
                                <m:e>
                                  <m:r>
                                    <a:rPr lang="pt-BR" i="0">
                                      <a:latin typeface="Cambria Math" panose="02040503050406030204" pitchFamily="18" charset="0"/>
                                    </a:rPr>
                                    <m:t>1 </m:t>
                                  </m:r>
                                  <m:sSub>
                                    <m:sSubPr>
                                      <m:ctrlPr>
                                        <a:rPr lang="pt-BR" i="1">
                                          <a:latin typeface="Cambria Math" panose="02040503050406030204" pitchFamily="18" charset="0"/>
                                        </a:rPr>
                                      </m:ctrlPr>
                                    </m:sSubPr>
                                    <m:e>
                                      <m:r>
                                        <a:rPr lang="pt-BR" i="1">
                                          <a:latin typeface="Cambria Math" panose="02040503050406030204" pitchFamily="18" charset="0"/>
                                        </a:rPr>
                                        <m:t>𝐴</m:t>
                                      </m:r>
                                    </m:e>
                                    <m:sub>
                                      <m:r>
                                        <a:rPr lang="pt-BR" i="1">
                                          <a:latin typeface="Cambria Math" panose="02040503050406030204" pitchFamily="18" charset="0"/>
                                        </a:rPr>
                                        <m:t>𝑇</m:t>
                                      </m:r>
                                    </m:sub>
                                  </m:sSub>
                                </m:e>
                              </m:d>
                            </m:e>
                            <m:sup>
                              <m:r>
                                <a:rPr lang="pt-BR" i="0">
                                  <a:latin typeface="Cambria Math" panose="02040503050406030204" pitchFamily="18" charset="0"/>
                                </a:rPr>
                                <m:t>2</m:t>
                              </m:r>
                            </m:sup>
                          </m:sSup>
                        </m:num>
                        <m:den>
                          <m:sSup>
                            <m:sSupPr>
                              <m:ctrlPr>
                                <a:rPr lang="pt-BR" i="1">
                                  <a:latin typeface="Cambria Math" panose="02040503050406030204" pitchFamily="18" charset="0"/>
                                </a:rPr>
                              </m:ctrlPr>
                            </m:sSupPr>
                            <m:e>
                              <m:d>
                                <m:dPr>
                                  <m:ctrlPr>
                                    <a:rPr lang="pt-BR" i="1">
                                      <a:latin typeface="Cambria Math" panose="02040503050406030204" pitchFamily="18" charset="0"/>
                                    </a:rPr>
                                  </m:ctrlPr>
                                </m:dPr>
                                <m:e>
                                  <m:r>
                                    <a:rPr lang="pt-BR" i="0">
                                      <a:latin typeface="Cambria Math" panose="02040503050406030204" pitchFamily="18" charset="0"/>
                                    </a:rPr>
                                    <m:t>1 </m:t>
                                  </m:r>
                                  <m:r>
                                    <a:rPr lang="pt-BR" i="1">
                                      <a:latin typeface="Cambria Math" panose="02040503050406030204" pitchFamily="18" charset="0"/>
                                    </a:rPr>
                                    <m:t>𝑈𝐴</m:t>
                                  </m:r>
                                </m:e>
                              </m:d>
                            </m:e>
                            <m:sup>
                              <m:r>
                                <a:rPr lang="pt-BR" i="0">
                                  <a:latin typeface="Cambria Math" panose="02040503050406030204" pitchFamily="18" charset="0"/>
                                </a:rPr>
                                <m:t>3</m:t>
                              </m:r>
                            </m:sup>
                          </m:sSup>
                        </m:den>
                      </m:f>
                      <m:r>
                        <a:rPr lang="pt-BR" i="0">
                          <a:latin typeface="Cambria Math" panose="02040503050406030204" pitchFamily="18" charset="0"/>
                        </a:rPr>
                        <m:t>=1</m:t>
                      </m:r>
                      <m:f>
                        <m:fPr>
                          <m:ctrlPr>
                            <a:rPr lang="pt-BR" i="1">
                              <a:latin typeface="Cambria Math" panose="02040503050406030204" pitchFamily="18" charset="0"/>
                            </a:rPr>
                          </m:ctrlPr>
                        </m:fPr>
                        <m:num>
                          <m:sSup>
                            <m:sSupPr>
                              <m:ctrlPr>
                                <a:rPr lang="pt-BR" i="1">
                                  <a:latin typeface="Cambria Math" panose="02040503050406030204" pitchFamily="18" charset="0"/>
                                </a:rPr>
                              </m:ctrlPr>
                            </m:sSupPr>
                            <m:e>
                              <m:sSub>
                                <m:sSubPr>
                                  <m:ctrlPr>
                                    <a:rPr lang="pt-BR" i="1">
                                      <a:latin typeface="Cambria Math" panose="02040503050406030204" pitchFamily="18" charset="0"/>
                                    </a:rPr>
                                  </m:ctrlPr>
                                </m:sSubPr>
                                <m:e>
                                  <m:r>
                                    <a:rPr lang="pt-BR" i="1">
                                      <a:latin typeface="Cambria Math" panose="02040503050406030204" pitchFamily="18" charset="0"/>
                                    </a:rPr>
                                    <m:t>𝐴</m:t>
                                  </m:r>
                                </m:e>
                                <m:sub>
                                  <m:r>
                                    <a:rPr lang="pt-BR" i="1">
                                      <a:latin typeface="Cambria Math" panose="02040503050406030204" pitchFamily="18" charset="0"/>
                                    </a:rPr>
                                    <m:t>𝑇</m:t>
                                  </m:r>
                                </m:sub>
                              </m:sSub>
                            </m:e>
                            <m:sup>
                              <m:r>
                                <a:rPr lang="pt-BR" i="0">
                                  <a:latin typeface="Cambria Math" panose="02040503050406030204" pitchFamily="18" charset="0"/>
                                </a:rPr>
                                <m:t>2</m:t>
                              </m:r>
                            </m:sup>
                          </m:sSup>
                        </m:num>
                        <m:den>
                          <m:sSup>
                            <m:sSupPr>
                              <m:ctrlPr>
                                <a:rPr lang="pt-BR" i="1">
                                  <a:latin typeface="Cambria Math" panose="02040503050406030204" pitchFamily="18" charset="0"/>
                                </a:rPr>
                              </m:ctrlPr>
                            </m:sSupPr>
                            <m:e>
                              <m:r>
                                <a:rPr lang="pt-BR" i="1">
                                  <a:latin typeface="Cambria Math" panose="02040503050406030204" pitchFamily="18" charset="0"/>
                                </a:rPr>
                                <m:t>𝑈𝐴</m:t>
                              </m:r>
                            </m:e>
                            <m:sup>
                              <m:r>
                                <a:rPr lang="pt-BR" i="0">
                                  <a:latin typeface="Cambria Math" panose="02040503050406030204" pitchFamily="18" charset="0"/>
                                </a:rPr>
                                <m:t>3</m:t>
                              </m:r>
                            </m:sup>
                          </m:sSup>
                        </m:den>
                      </m:f>
                    </m:oMath>
                  </m:oMathPara>
                </a14:m>
                <a:endParaRPr lang="pt-BR" dirty="0"/>
              </a:p>
            </p:txBody>
          </p:sp>
        </mc:Choice>
        <mc:Fallback xmlns="">
          <p:sp>
            <p:nvSpPr>
              <p:cNvPr id="3" name="Retângulo 2"/>
              <p:cNvSpPr>
                <a:spLocks noRot="1" noChangeAspect="1" noMove="1" noResize="1" noEditPoints="1" noAdjustHandles="1" noChangeArrowheads="1" noChangeShapeType="1" noTextEdit="1"/>
              </p:cNvSpPr>
              <p:nvPr/>
            </p:nvSpPr>
            <p:spPr>
              <a:xfrm>
                <a:off x="406921" y="2708920"/>
                <a:ext cx="2339807" cy="706668"/>
              </a:xfrm>
              <a:prstGeom prst="rect">
                <a:avLst/>
              </a:prstGeom>
              <a:blipFill>
                <a:blip r:embed="rId2"/>
                <a:stretch>
                  <a:fillRect/>
                </a:stretch>
              </a:blipFill>
            </p:spPr>
            <p:txBody>
              <a:bodyPr/>
              <a:lstStyle/>
              <a:p>
                <a:r>
                  <a:rPr lang="pt-BR">
                    <a:noFill/>
                  </a:rPr>
                  <a:t> </a:t>
                </a:r>
              </a:p>
            </p:txBody>
          </p:sp>
        </mc:Fallback>
      </mc:AlternateContent>
      <p:sp>
        <p:nvSpPr>
          <p:cNvPr id="7" name="Rectangle 1"/>
          <p:cNvSpPr>
            <a:spLocks noChangeArrowheads="1"/>
          </p:cNvSpPr>
          <p:nvPr/>
        </p:nvSpPr>
        <p:spPr bwMode="auto">
          <a:xfrm>
            <a:off x="334913" y="3429000"/>
            <a:ext cx="11233248"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PT"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Dito isso, marque com um X a opção que traz o período (P) aproximado de Júpiter (em A</a:t>
            </a:r>
            <a:r>
              <a:rPr kumimoji="0" lang="pt-PT" sz="1600" b="0" i="0" u="none" strike="noStrike" cap="none" normalizeH="0" baseline="-30000" dirty="0" smtClean="0">
                <a:ln>
                  <a:noFill/>
                </a:ln>
                <a:solidFill>
                  <a:schemeClr val="tx1"/>
                </a:solidFill>
                <a:effectLst/>
                <a:latin typeface="Arial" pitchFamily="34" charset="0"/>
                <a:ea typeface="Times New Roman" pitchFamily="18" charset="0"/>
                <a:cs typeface="Arial" pitchFamily="34" charset="0"/>
              </a:rPr>
              <a:t>T</a:t>
            </a:r>
            <a:r>
              <a:rPr kumimoji="0" lang="pt-PT"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sendo que a distância média de Júpiter ao Sol, em UA, está na figura.</a:t>
            </a:r>
            <a:endParaRPr kumimoji="0" lang="pt-BR"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2"/>
          <p:cNvSpPr>
            <a:spLocks noChangeArrowheads="1"/>
          </p:cNvSpPr>
          <p:nvPr/>
        </p:nvSpPr>
        <p:spPr bwMode="auto">
          <a:xfrm>
            <a:off x="360040" y="4221088"/>
            <a:ext cx="2783185" cy="17030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PT" b="0" i="0" u="none" strike="noStrike" cap="none" normalizeH="0" baseline="0" dirty="0" smtClean="0">
                <a:ln>
                  <a:noFill/>
                </a:ln>
                <a:effectLst/>
                <a:latin typeface="Arial" pitchFamily="34" charset="0"/>
                <a:ea typeface="Times New Roman" pitchFamily="18" charset="0"/>
                <a:cs typeface="Arial" pitchFamily="34" charset="0"/>
              </a:rPr>
              <a:t>( </a:t>
            </a:r>
            <a:r>
              <a:rPr kumimoji="0" lang="pt-PT" b="0" i="0" u="none" strike="noStrike" cap="none" normalizeH="0" dirty="0" smtClean="0">
                <a:ln>
                  <a:noFill/>
                </a:ln>
                <a:effectLst/>
                <a:latin typeface="Arial" pitchFamily="34" charset="0"/>
                <a:ea typeface="Times New Roman" pitchFamily="18" charset="0"/>
                <a:cs typeface="Arial" pitchFamily="34" charset="0"/>
              </a:rPr>
              <a:t>  </a:t>
            </a:r>
            <a:r>
              <a:rPr kumimoji="0" lang="pt-PT" b="0" i="0" u="none" strike="noStrike" cap="none" normalizeH="0" baseline="0" dirty="0" smtClean="0">
                <a:ln>
                  <a:noFill/>
                </a:ln>
                <a:effectLst/>
                <a:latin typeface="Arial" pitchFamily="34" charset="0"/>
                <a:ea typeface="Times New Roman" pitchFamily="18" charset="0"/>
                <a:cs typeface="Arial" pitchFamily="34" charset="0"/>
              </a:rPr>
              <a:t> ) 12 A</a:t>
            </a:r>
            <a:r>
              <a:rPr kumimoji="0" lang="pt-PT" b="0" i="0" u="none" strike="noStrike" cap="none" normalizeH="0" baseline="-30000" dirty="0" smtClean="0">
                <a:ln>
                  <a:noFill/>
                </a:ln>
                <a:effectLst/>
                <a:latin typeface="Arial" pitchFamily="34" charset="0"/>
                <a:ea typeface="Times New Roman" pitchFamily="18" charset="0"/>
                <a:cs typeface="Arial" pitchFamily="34" charset="0"/>
              </a:rPr>
              <a:t>T</a:t>
            </a:r>
            <a:endParaRPr kumimoji="0" lang="pt-BR"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pt-PT" b="0" i="0" u="none" strike="noStrike" cap="none" normalizeH="0" baseline="0" dirty="0" smtClean="0">
                <a:ln>
                  <a:noFill/>
                </a:ln>
                <a:effectLst/>
                <a:latin typeface="Arial" pitchFamily="34" charset="0"/>
                <a:ea typeface="Times New Roman" pitchFamily="18" charset="0"/>
                <a:cs typeface="Arial" pitchFamily="34" charset="0"/>
              </a:rPr>
              <a:t>(    ) 3 A</a:t>
            </a:r>
            <a:r>
              <a:rPr kumimoji="0" lang="pt-PT" b="0" i="0" u="none" strike="noStrike" cap="none" normalizeH="0" baseline="-30000" dirty="0" smtClean="0">
                <a:ln>
                  <a:noFill/>
                </a:ln>
                <a:effectLst/>
                <a:latin typeface="Arial" pitchFamily="34" charset="0"/>
                <a:ea typeface="Times New Roman" pitchFamily="18" charset="0"/>
                <a:cs typeface="Arial" pitchFamily="34" charset="0"/>
              </a:rPr>
              <a:t>T</a:t>
            </a:r>
            <a:endParaRPr kumimoji="0" lang="pt-BR"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pt-PT" b="0" i="0" u="none" strike="noStrike" cap="none" normalizeH="0" baseline="0" dirty="0" smtClean="0">
                <a:ln>
                  <a:noFill/>
                </a:ln>
                <a:effectLst/>
                <a:latin typeface="Arial" pitchFamily="34" charset="0"/>
                <a:ea typeface="Times New Roman" pitchFamily="18" charset="0"/>
                <a:cs typeface="Arial" pitchFamily="34" charset="0"/>
              </a:rPr>
              <a:t>(    ) 5,2 A</a:t>
            </a:r>
            <a:r>
              <a:rPr kumimoji="0" lang="pt-PT" b="0" i="0" u="none" strike="noStrike" cap="none" normalizeH="0" baseline="-30000" dirty="0" smtClean="0">
                <a:ln>
                  <a:noFill/>
                </a:ln>
                <a:effectLst/>
                <a:latin typeface="Arial" pitchFamily="34" charset="0"/>
                <a:ea typeface="Times New Roman" pitchFamily="18" charset="0"/>
                <a:cs typeface="Arial" pitchFamily="34" charset="0"/>
              </a:rPr>
              <a:t>T</a:t>
            </a:r>
            <a:endParaRPr kumimoji="0" lang="pt-BR" b="0" i="0" u="none" strike="noStrike" cap="none" normalizeH="0" baseline="0" dirty="0" smtClean="0">
              <a:ln>
                <a:noFill/>
              </a:ln>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pt-PT" b="0" i="0" u="none" strike="noStrike" cap="none" normalizeH="0" baseline="0" dirty="0" smtClean="0">
                <a:ln>
                  <a:noFill/>
                </a:ln>
                <a:effectLst/>
                <a:latin typeface="Arial" pitchFamily="34" charset="0"/>
                <a:ea typeface="Times New Roman" pitchFamily="18" charset="0"/>
                <a:cs typeface="Arial" pitchFamily="34" charset="0"/>
              </a:rPr>
              <a:t>(    ) 27 A</a:t>
            </a:r>
            <a:r>
              <a:rPr kumimoji="0" lang="pt-PT" b="0" i="0" u="none" strike="noStrike" cap="none" normalizeH="0" baseline="-30000" dirty="0" smtClean="0">
                <a:ln>
                  <a:noFill/>
                </a:ln>
                <a:effectLst/>
                <a:latin typeface="Arial" pitchFamily="34" charset="0"/>
                <a:ea typeface="Times New Roman" pitchFamily="18" charset="0"/>
                <a:cs typeface="Arial" pitchFamily="34" charset="0"/>
              </a:rPr>
              <a:t>T</a:t>
            </a:r>
            <a:endParaRPr kumimoji="0" lang="pt-PT" b="0" i="0" u="none" strike="noStrike" cap="none" normalizeH="0" baseline="0" dirty="0" smtClean="0">
              <a:ln>
                <a:noFill/>
              </a:ln>
              <a:effectLst/>
              <a:latin typeface="Arial" pitchFamily="34" charset="0"/>
              <a:cs typeface="Arial" pitchFamily="34" charset="0"/>
            </a:endParaRPr>
          </a:p>
        </p:txBody>
      </p:sp>
      <p:sp>
        <p:nvSpPr>
          <p:cNvPr id="9" name="Retângulo 8"/>
          <p:cNvSpPr/>
          <p:nvPr/>
        </p:nvSpPr>
        <p:spPr>
          <a:xfrm>
            <a:off x="459818" y="4221088"/>
            <a:ext cx="404278" cy="523220"/>
          </a:xfrm>
          <a:prstGeom prst="rect">
            <a:avLst/>
          </a:prstGeom>
        </p:spPr>
        <p:txBody>
          <a:bodyPr wrap="square">
            <a:spAutoFit/>
          </a:bodyPr>
          <a:lstStyle/>
          <a:p>
            <a:r>
              <a:rPr lang="pt-BR" sz="2800" b="1" dirty="0" smtClean="0">
                <a:solidFill>
                  <a:srgbClr val="FF0000"/>
                </a:solidFill>
                <a:latin typeface="Arial" pitchFamily="34" charset="0"/>
                <a:cs typeface="Arial" pitchFamily="34" charset="0"/>
              </a:rPr>
              <a:t>x</a:t>
            </a:r>
            <a:endParaRPr lang="pt-BR" sz="2800" dirty="0"/>
          </a:p>
        </p:txBody>
      </p:sp>
      <mc:AlternateContent xmlns:mc="http://schemas.openxmlformats.org/markup-compatibility/2006">
        <mc:Choice xmlns:a14="http://schemas.microsoft.com/office/drawing/2010/main" Requires="a14">
          <p:sp>
            <p:nvSpPr>
              <p:cNvPr id="5" name="Retângulo 4"/>
              <p:cNvSpPr/>
              <p:nvPr/>
            </p:nvSpPr>
            <p:spPr>
              <a:xfrm>
                <a:off x="1847081" y="4653136"/>
                <a:ext cx="2088232" cy="76386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pt-BR" sz="2000" i="1" smtClean="0">
                              <a:solidFill>
                                <a:srgbClr val="FF0000"/>
                              </a:solidFill>
                              <a:latin typeface="Cambria Math" panose="02040503050406030204" pitchFamily="18" charset="0"/>
                            </a:rPr>
                          </m:ctrlPr>
                        </m:fPr>
                        <m:num>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𝑃</m:t>
                              </m:r>
                            </m:e>
                            <m:sup>
                              <m:r>
                                <a:rPr lang="pt-BR" sz="2000" i="0">
                                  <a:solidFill>
                                    <a:srgbClr val="FF0000"/>
                                  </a:solidFill>
                                  <a:latin typeface="Cambria Math" panose="02040503050406030204" pitchFamily="18" charset="0"/>
                                </a:rPr>
                                <m:t>2</m:t>
                              </m:r>
                            </m:sup>
                          </m:sSup>
                        </m:num>
                        <m:den>
                          <m:sSup>
                            <m:sSupPr>
                              <m:ctrlPr>
                                <a:rPr lang="pt-BR" sz="2000" i="1">
                                  <a:solidFill>
                                    <a:srgbClr val="FF0000"/>
                                  </a:solidFill>
                                  <a:latin typeface="Cambria Math" panose="02040503050406030204" pitchFamily="18" charset="0"/>
                                </a:rPr>
                              </m:ctrlPr>
                            </m:sSupPr>
                            <m:e>
                              <m:r>
                                <a:rPr lang="pt-BR" sz="2000" i="0">
                                  <a:solidFill>
                                    <a:srgbClr val="FF0000"/>
                                  </a:solidFill>
                                  <a:latin typeface="Cambria Math" panose="02040503050406030204" pitchFamily="18" charset="0"/>
                                </a:rPr>
                                <m:t>5,2</m:t>
                              </m:r>
                            </m:e>
                            <m:sup>
                              <m:r>
                                <a:rPr lang="pt-BR" sz="2000" i="0">
                                  <a:solidFill>
                                    <a:srgbClr val="FF0000"/>
                                  </a:solidFill>
                                  <a:latin typeface="Cambria Math" panose="02040503050406030204" pitchFamily="18" charset="0"/>
                                </a:rPr>
                                <m:t>3</m:t>
                              </m:r>
                            </m:sup>
                          </m:sSup>
                        </m:den>
                      </m:f>
                      <m:r>
                        <a:rPr lang="pt-BR" sz="2000" i="0">
                          <a:solidFill>
                            <a:srgbClr val="FF0000"/>
                          </a:solidFill>
                          <a:latin typeface="Cambria Math" panose="02040503050406030204" pitchFamily="18" charset="0"/>
                        </a:rPr>
                        <m:t>=1</m:t>
                      </m:r>
                      <m:f>
                        <m:fPr>
                          <m:ctrlPr>
                            <a:rPr lang="pt-BR" sz="2000" i="1">
                              <a:solidFill>
                                <a:srgbClr val="FF0000"/>
                              </a:solidFill>
                              <a:latin typeface="Cambria Math" panose="02040503050406030204" pitchFamily="18" charset="0"/>
                            </a:rPr>
                          </m:ctrlPr>
                        </m:fPr>
                        <m:num>
                          <m:sSup>
                            <m:sSupPr>
                              <m:ctrlPr>
                                <a:rPr lang="pt-BR" sz="2000" i="1">
                                  <a:solidFill>
                                    <a:srgbClr val="FF0000"/>
                                  </a:solidFill>
                                  <a:latin typeface="Cambria Math" panose="02040503050406030204" pitchFamily="18" charset="0"/>
                                </a:rPr>
                              </m:ctrlPr>
                            </m:sSupPr>
                            <m:e>
                              <m:sSub>
                                <m:sSubPr>
                                  <m:ctrlPr>
                                    <a:rPr lang="pt-BR" sz="2000" i="1">
                                      <a:solidFill>
                                        <a:srgbClr val="FF0000"/>
                                      </a:solidFill>
                                      <a:latin typeface="Cambria Math" panose="02040503050406030204" pitchFamily="18" charset="0"/>
                                    </a:rPr>
                                  </m:ctrlPr>
                                </m:sSubPr>
                                <m:e>
                                  <m:r>
                                    <a:rPr lang="pt-BR" sz="2000" i="1">
                                      <a:solidFill>
                                        <a:srgbClr val="FF0000"/>
                                      </a:solidFill>
                                      <a:latin typeface="Cambria Math" panose="02040503050406030204" pitchFamily="18" charset="0"/>
                                    </a:rPr>
                                    <m:t>𝐴</m:t>
                                  </m:r>
                                </m:e>
                                <m:sub>
                                  <m:r>
                                    <a:rPr lang="pt-BR" sz="2000" i="1">
                                      <a:solidFill>
                                        <a:srgbClr val="FF0000"/>
                                      </a:solidFill>
                                      <a:latin typeface="Cambria Math" panose="02040503050406030204" pitchFamily="18" charset="0"/>
                                    </a:rPr>
                                    <m:t>𝑇</m:t>
                                  </m:r>
                                </m:sub>
                              </m:sSub>
                            </m:e>
                            <m:sup>
                              <m:r>
                                <a:rPr lang="pt-BR" sz="2000" i="0">
                                  <a:solidFill>
                                    <a:srgbClr val="FF0000"/>
                                  </a:solidFill>
                                  <a:latin typeface="Cambria Math" panose="02040503050406030204" pitchFamily="18" charset="0"/>
                                </a:rPr>
                                <m:t>2</m:t>
                              </m:r>
                            </m:sup>
                          </m:sSup>
                        </m:num>
                        <m:den>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𝑈𝐴</m:t>
                              </m:r>
                            </m:e>
                            <m:sup>
                              <m:r>
                                <a:rPr lang="pt-BR" sz="2000" i="0">
                                  <a:solidFill>
                                    <a:srgbClr val="FF0000"/>
                                  </a:solidFill>
                                  <a:latin typeface="Cambria Math" panose="02040503050406030204" pitchFamily="18" charset="0"/>
                                </a:rPr>
                                <m:t>3</m:t>
                              </m:r>
                            </m:sup>
                          </m:sSup>
                        </m:den>
                      </m:f>
                      <m:r>
                        <a:rPr lang="pt-BR" sz="2000" i="0">
                          <a:solidFill>
                            <a:srgbClr val="FF0000"/>
                          </a:solidFill>
                          <a:latin typeface="Cambria Math" panose="02040503050406030204" pitchFamily="18" charset="0"/>
                        </a:rPr>
                        <m:t>→</m:t>
                      </m:r>
                    </m:oMath>
                  </m:oMathPara>
                </a14:m>
                <a:endParaRPr lang="pt-BR" sz="2000" dirty="0">
                  <a:solidFill>
                    <a:srgbClr val="FF0000"/>
                  </a:solidFill>
                </a:endParaRPr>
              </a:p>
            </p:txBody>
          </p:sp>
        </mc:Choice>
        <mc:Fallback>
          <p:sp>
            <p:nvSpPr>
              <p:cNvPr id="5" name="Retângulo 4"/>
              <p:cNvSpPr>
                <a:spLocks noRot="1" noChangeAspect="1" noMove="1" noResize="1" noEditPoints="1" noAdjustHandles="1" noChangeArrowheads="1" noChangeShapeType="1" noTextEdit="1"/>
              </p:cNvSpPr>
              <p:nvPr/>
            </p:nvSpPr>
            <p:spPr>
              <a:xfrm>
                <a:off x="1847081" y="4653136"/>
                <a:ext cx="2088232" cy="763863"/>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Retângulo 3"/>
              <p:cNvSpPr/>
              <p:nvPr/>
            </p:nvSpPr>
            <p:spPr>
              <a:xfrm>
                <a:off x="3746997" y="4887576"/>
                <a:ext cx="2511044"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pt-BR" i="1">
                              <a:solidFill>
                                <a:srgbClr val="FF0000"/>
                              </a:solidFill>
                              <a:latin typeface="Cambria Math" panose="02040503050406030204" pitchFamily="18" charset="0"/>
                            </a:rPr>
                          </m:ctrlPr>
                        </m:sSupPr>
                        <m:e>
                          <m:r>
                            <a:rPr lang="pt-BR" i="1">
                              <a:solidFill>
                                <a:srgbClr val="FF0000"/>
                              </a:solidFill>
                              <a:latin typeface="Cambria Math" panose="02040503050406030204" pitchFamily="18" charset="0"/>
                            </a:rPr>
                            <m:t>𝑃</m:t>
                          </m:r>
                        </m:e>
                        <m:sup>
                          <m:r>
                            <a:rPr lang="pt-BR">
                              <a:solidFill>
                                <a:srgbClr val="FF0000"/>
                              </a:solidFill>
                              <a:latin typeface="Cambria Math" panose="02040503050406030204" pitchFamily="18" charset="0"/>
                            </a:rPr>
                            <m:t>2</m:t>
                          </m:r>
                        </m:sup>
                      </m:sSup>
                      <m:r>
                        <a:rPr lang="pt-BR">
                          <a:solidFill>
                            <a:srgbClr val="FF0000"/>
                          </a:solidFill>
                          <a:latin typeface="Cambria Math" panose="02040503050406030204" pitchFamily="18" charset="0"/>
                        </a:rPr>
                        <m:t>=</m:t>
                      </m:r>
                      <m:sSup>
                        <m:sSupPr>
                          <m:ctrlPr>
                            <a:rPr lang="pt-BR" i="1">
                              <a:solidFill>
                                <a:srgbClr val="FF0000"/>
                              </a:solidFill>
                              <a:latin typeface="Cambria Math" panose="02040503050406030204" pitchFamily="18" charset="0"/>
                            </a:rPr>
                          </m:ctrlPr>
                        </m:sSupPr>
                        <m:e>
                          <m:r>
                            <a:rPr lang="pt-BR">
                              <a:solidFill>
                                <a:srgbClr val="FF0000"/>
                              </a:solidFill>
                              <a:latin typeface="Cambria Math" panose="02040503050406030204" pitchFamily="18" charset="0"/>
                            </a:rPr>
                            <m:t>5,2</m:t>
                          </m:r>
                        </m:e>
                        <m:sup>
                          <m:r>
                            <a:rPr lang="pt-BR">
                              <a:solidFill>
                                <a:srgbClr val="FF0000"/>
                              </a:solidFill>
                              <a:latin typeface="Cambria Math" panose="02040503050406030204" pitchFamily="18" charset="0"/>
                            </a:rPr>
                            <m:t>3</m:t>
                          </m:r>
                        </m:sup>
                      </m:sSup>
                      <m:r>
                        <a:rPr lang="pt-BR">
                          <a:solidFill>
                            <a:srgbClr val="FF0000"/>
                          </a:solidFill>
                          <a:latin typeface="Cambria Math" panose="02040503050406030204" pitchFamily="18" charset="0"/>
                        </a:rPr>
                        <m:t>=140,608→</m:t>
                      </m:r>
                    </m:oMath>
                  </m:oMathPara>
                </a14:m>
                <a:endParaRPr lang="pt-BR" dirty="0">
                  <a:solidFill>
                    <a:srgbClr val="FF0000"/>
                  </a:solidFill>
                </a:endParaRPr>
              </a:p>
            </p:txBody>
          </p:sp>
        </mc:Choice>
        <mc:Fallback>
          <p:sp>
            <p:nvSpPr>
              <p:cNvPr id="4" name="Retângulo 3"/>
              <p:cNvSpPr>
                <a:spLocks noRot="1" noChangeAspect="1" noMove="1" noResize="1" noEditPoints="1" noAdjustHandles="1" noChangeArrowheads="1" noChangeShapeType="1" noTextEdit="1"/>
              </p:cNvSpPr>
              <p:nvPr/>
            </p:nvSpPr>
            <p:spPr>
              <a:xfrm>
                <a:off x="3746997" y="4887576"/>
                <a:ext cx="2511044" cy="369332"/>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Retângulo 5"/>
              <p:cNvSpPr/>
              <p:nvPr/>
            </p:nvSpPr>
            <p:spPr>
              <a:xfrm>
                <a:off x="6095553" y="4822980"/>
                <a:ext cx="3224088" cy="4277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a:solidFill>
                            <a:srgbClr val="FF0000"/>
                          </a:solidFill>
                          <a:latin typeface="Cambria Math" panose="02040503050406030204" pitchFamily="18" charset="0"/>
                        </a:rPr>
                        <m:t>𝑃</m:t>
                      </m:r>
                      <m:r>
                        <a:rPr lang="pt-BR">
                          <a:solidFill>
                            <a:srgbClr val="FF0000"/>
                          </a:solidFill>
                          <a:latin typeface="Cambria Math" panose="02040503050406030204" pitchFamily="18" charset="0"/>
                        </a:rPr>
                        <m:t>=</m:t>
                      </m:r>
                      <m:rad>
                        <m:radPr>
                          <m:ctrlPr>
                            <a:rPr lang="pt-BR" i="1">
                              <a:solidFill>
                                <a:srgbClr val="FF0000"/>
                              </a:solidFill>
                              <a:latin typeface="Cambria Math" panose="02040503050406030204" pitchFamily="18" charset="0"/>
                            </a:rPr>
                          </m:ctrlPr>
                        </m:radPr>
                        <m:deg>
                          <m:r>
                            <a:rPr lang="pt-BR">
                              <a:solidFill>
                                <a:srgbClr val="FF0000"/>
                              </a:solidFill>
                              <a:latin typeface="Cambria Math" panose="02040503050406030204" pitchFamily="18" charset="0"/>
                            </a:rPr>
                            <m:t>2</m:t>
                          </m:r>
                        </m:deg>
                        <m:e>
                          <m:r>
                            <a:rPr lang="pt-BR">
                              <a:solidFill>
                                <a:srgbClr val="FF0000"/>
                              </a:solidFill>
                              <a:latin typeface="Cambria Math" panose="02040503050406030204" pitchFamily="18" charset="0"/>
                            </a:rPr>
                            <m:t>140,608</m:t>
                          </m:r>
                        </m:e>
                      </m:rad>
                      <m:r>
                        <a:rPr lang="pt-BR">
                          <a:solidFill>
                            <a:srgbClr val="FF0000"/>
                          </a:solidFill>
                          <a:latin typeface="Cambria Math" panose="02040503050406030204" pitchFamily="18" charset="0"/>
                        </a:rPr>
                        <m:t> ≅11,86 </m:t>
                      </m:r>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𝐴</m:t>
                          </m:r>
                        </m:e>
                        <m:sub>
                          <m:r>
                            <a:rPr lang="pt-BR" i="1">
                              <a:solidFill>
                                <a:srgbClr val="FF0000"/>
                              </a:solidFill>
                              <a:latin typeface="Cambria Math" panose="02040503050406030204" pitchFamily="18" charset="0"/>
                            </a:rPr>
                            <m:t>𝑇</m:t>
                          </m:r>
                        </m:sub>
                      </m:sSub>
                      <m:r>
                        <a:rPr lang="pt-BR">
                          <a:solidFill>
                            <a:srgbClr val="FF0000"/>
                          </a:solidFill>
                          <a:latin typeface="Cambria Math" panose="02040503050406030204" pitchFamily="18" charset="0"/>
                        </a:rPr>
                        <m:t> ≈</m:t>
                      </m:r>
                    </m:oMath>
                  </m:oMathPara>
                </a14:m>
                <a:endParaRPr lang="pt-BR" dirty="0">
                  <a:solidFill>
                    <a:srgbClr val="FF0000"/>
                  </a:solidFill>
                </a:endParaRPr>
              </a:p>
            </p:txBody>
          </p:sp>
        </mc:Choice>
        <mc:Fallback>
          <p:sp>
            <p:nvSpPr>
              <p:cNvPr id="6" name="Retângulo 5"/>
              <p:cNvSpPr>
                <a:spLocks noRot="1" noChangeAspect="1" noMove="1" noResize="1" noEditPoints="1" noAdjustHandles="1" noChangeArrowheads="1" noChangeShapeType="1" noTextEdit="1"/>
              </p:cNvSpPr>
              <p:nvPr/>
            </p:nvSpPr>
            <p:spPr>
              <a:xfrm>
                <a:off x="6095553" y="4822980"/>
                <a:ext cx="3224088" cy="427746"/>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0" name="Retângulo 9"/>
              <p:cNvSpPr/>
              <p:nvPr/>
            </p:nvSpPr>
            <p:spPr>
              <a:xfrm>
                <a:off x="9119889" y="4869160"/>
                <a:ext cx="81823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a:solidFill>
                            <a:srgbClr val="FF0000"/>
                          </a:solidFill>
                          <a:latin typeface="Cambria Math" panose="02040503050406030204" pitchFamily="18" charset="0"/>
                        </a:rPr>
                        <m:t>12 </m:t>
                      </m:r>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𝐴</m:t>
                          </m:r>
                        </m:e>
                        <m:sub>
                          <m:r>
                            <a:rPr lang="pt-BR" i="1">
                              <a:solidFill>
                                <a:srgbClr val="FF0000"/>
                              </a:solidFill>
                              <a:latin typeface="Cambria Math" panose="02040503050406030204" pitchFamily="18" charset="0"/>
                            </a:rPr>
                            <m:t>𝑇</m:t>
                          </m:r>
                        </m:sub>
                      </m:sSub>
                    </m:oMath>
                  </m:oMathPara>
                </a14:m>
                <a:endParaRPr lang="pt-BR" dirty="0">
                  <a:solidFill>
                    <a:srgbClr val="FF0000"/>
                  </a:solidFill>
                </a:endParaRPr>
              </a:p>
            </p:txBody>
          </p:sp>
        </mc:Choice>
        <mc:Fallback>
          <p:sp>
            <p:nvSpPr>
              <p:cNvPr id="10" name="Retângulo 9"/>
              <p:cNvSpPr>
                <a:spLocks noRot="1" noChangeAspect="1" noMove="1" noResize="1" noEditPoints="1" noAdjustHandles="1" noChangeArrowheads="1" noChangeShapeType="1" noTextEdit="1"/>
              </p:cNvSpPr>
              <p:nvPr/>
            </p:nvSpPr>
            <p:spPr>
              <a:xfrm>
                <a:off x="9119889" y="4869160"/>
                <a:ext cx="818237" cy="369332"/>
              </a:xfrm>
              <a:prstGeom prst="rect">
                <a:avLst/>
              </a:prstGeom>
              <a:blipFill>
                <a:blip r:embed="rId6"/>
                <a:stretch>
                  <a:fillRect/>
                </a:stretch>
              </a:blipFill>
            </p:spPr>
            <p:txBody>
              <a:bodyPr/>
              <a:lstStyle/>
              <a:p>
                <a:r>
                  <a:rPr lang="pt-BR">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5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770" decel="100000"/>
                                        <p:tgtEl>
                                          <p:spTgt spid="9"/>
                                        </p:tgtEl>
                                      </p:cBhvr>
                                    </p:animEffect>
                                    <p:animScale>
                                      <p:cBhvr>
                                        <p:cTn id="36" dur="770" decel="100000"/>
                                        <p:tgtEl>
                                          <p:spTgt spid="9"/>
                                        </p:tgtEl>
                                      </p:cBhvr>
                                      <p:from x="10000" y="10000"/>
                                      <p:to x="200000" y="450000"/>
                                    </p:animScale>
                                    <p:animScale>
                                      <p:cBhvr>
                                        <p:cTn id="37" dur="1230" accel="100000" fill="hold">
                                          <p:stCondLst>
                                            <p:cond delay="770"/>
                                          </p:stCondLst>
                                        </p:cTn>
                                        <p:tgtEl>
                                          <p:spTgt spid="9"/>
                                        </p:tgtEl>
                                      </p:cBhvr>
                                      <p:from x="200000" y="450000"/>
                                      <p:to x="100000" y="100000"/>
                                    </p:animScale>
                                    <p:set>
                                      <p:cBhvr>
                                        <p:cTn id="38" dur="770" fill="hold"/>
                                        <p:tgtEl>
                                          <p:spTgt spid="9"/>
                                        </p:tgtEl>
                                        <p:attrNameLst>
                                          <p:attrName>ppt_x</p:attrName>
                                        </p:attrNameLst>
                                      </p:cBhvr>
                                      <p:to>
                                        <p:strVal val="(0.5)"/>
                                      </p:to>
                                    </p:set>
                                    <p:anim from="(0.5)" to="(#ppt_x)" calcmode="lin" valueType="num">
                                      <p:cBhvr>
                                        <p:cTn id="39" dur="1230" accel="100000" fill="hold">
                                          <p:stCondLst>
                                            <p:cond delay="770"/>
                                          </p:stCondLst>
                                        </p:cTn>
                                        <p:tgtEl>
                                          <p:spTgt spid="9"/>
                                        </p:tgtEl>
                                        <p:attrNameLst>
                                          <p:attrName>ppt_x</p:attrName>
                                        </p:attrNameLst>
                                      </p:cBhvr>
                                    </p:anim>
                                    <p:set>
                                      <p:cBhvr>
                                        <p:cTn id="40" dur="770" fill="hold"/>
                                        <p:tgtEl>
                                          <p:spTgt spid="9"/>
                                        </p:tgtEl>
                                        <p:attrNameLst>
                                          <p:attrName>ppt_y</p:attrName>
                                        </p:attrNameLst>
                                      </p:cBhvr>
                                      <p:to>
                                        <p:strVal val="(#ppt_y+0.4)"/>
                                      </p:to>
                                    </p:set>
                                    <p:anim from="(#ppt_y+0.4)" to="(#ppt_y)" calcmode="lin" valueType="num">
                                      <p:cBhvr>
                                        <p:cTn id="41" dur="1230" accel="100000" fill="hold">
                                          <p:stCondLst>
                                            <p:cond delay="770"/>
                                          </p:stCondLst>
                                        </p:cTn>
                                        <p:tgtEl>
                                          <p:spTgt spid="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P spid="4" grpId="0"/>
      <p:bldP spid="6"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3046988"/>
          </a:xfrm>
          <a:prstGeom prst="rect">
            <a:avLst/>
          </a:prstGeom>
        </p:spPr>
        <p:txBody>
          <a:bodyPr wrap="square">
            <a:spAutoFit/>
          </a:bodyPr>
          <a:lstStyle/>
          <a:p>
            <a:pPr algn="just" hangingPunct="0">
              <a:lnSpc>
                <a:spcPct val="150000"/>
              </a:lnSpc>
            </a:pPr>
            <a:r>
              <a:rPr lang="pt-PT" sz="1600" b="1" dirty="0" smtClean="0">
                <a:latin typeface="Arial" pitchFamily="34" charset="0"/>
                <a:cs typeface="Arial" pitchFamily="34" charset="0"/>
              </a:rPr>
              <a:t>Questão 14)</a:t>
            </a:r>
            <a:r>
              <a:rPr lang="pt-PT" sz="1600" dirty="0" smtClean="0">
                <a:latin typeface="Arial" pitchFamily="34" charset="0"/>
                <a:cs typeface="Arial" pitchFamily="34" charset="0"/>
              </a:rPr>
              <a:t> </a:t>
            </a:r>
            <a:r>
              <a:rPr lang="pt-BR" sz="1600" b="1" dirty="0" smtClean="0">
                <a:latin typeface="Arial" pitchFamily="34" charset="0"/>
                <a:cs typeface="Arial" pitchFamily="34" charset="0"/>
              </a:rPr>
              <a:t>(1 ponto) </a:t>
            </a:r>
            <a:r>
              <a:rPr lang="pt-PT" sz="1600" i="1" dirty="0" smtClean="0">
                <a:latin typeface="Arial" pitchFamily="34" charset="0"/>
                <a:cs typeface="Arial" pitchFamily="34" charset="0"/>
              </a:rPr>
              <a:t>As três Leis de Kepler (1571 – 1630) descrevem os movimentos dos planetas, luas, cometas, satélites artificiais etc e para os planetas dizem o seguinte:</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1ª Lei (Lei das órbitas)</a:t>
            </a:r>
            <a:r>
              <a:rPr lang="pt-PT" sz="1600" i="1" dirty="0" smtClean="0">
                <a:latin typeface="Arial" pitchFamily="34" charset="0"/>
                <a:cs typeface="Arial" pitchFamily="34" charset="0"/>
              </a:rPr>
              <a:t>: A órbita de cada planeta é uma elipse, estando o Sol num dos focos.</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2ª Lei (Lei das áreas)</a:t>
            </a:r>
            <a:r>
              <a:rPr lang="pt-PT" sz="1600" i="1" dirty="0" smtClean="0">
                <a:latin typeface="Arial" pitchFamily="34" charset="0"/>
                <a:cs typeface="Arial" pitchFamily="34" charset="0"/>
              </a:rPr>
              <a:t>: Uma linha reta entre o Sol e o planeta “varre” áreas iguais em iguais intervalos de tempos.</a:t>
            </a:r>
            <a:endParaRPr lang="pt-BR" sz="1600" dirty="0" smtClean="0">
              <a:latin typeface="Arial" pitchFamily="34" charset="0"/>
              <a:cs typeface="Arial" pitchFamily="34" charset="0"/>
            </a:endParaRPr>
          </a:p>
          <a:p>
            <a:pPr algn="just" hangingPunct="0">
              <a:lnSpc>
                <a:spcPct val="150000"/>
              </a:lnSpc>
            </a:pPr>
            <a:r>
              <a:rPr lang="pt-PT" sz="1600" b="1" i="1" dirty="0" smtClean="0">
                <a:latin typeface="Arial" pitchFamily="34" charset="0"/>
                <a:cs typeface="Arial" pitchFamily="34" charset="0"/>
              </a:rPr>
              <a:t>3ª Lei (Lei dos períodos)</a:t>
            </a:r>
            <a:r>
              <a:rPr lang="pt-PT" sz="1600" i="1" dirty="0" smtClean="0">
                <a:latin typeface="Arial" pitchFamily="34" charset="0"/>
                <a:cs typeface="Arial" pitchFamily="34" charset="0"/>
              </a:rPr>
              <a:t>: O quadrado do Período orbital (P) dividido pelo cubo</a:t>
            </a:r>
            <a:endParaRPr lang="pt-BR" sz="1600" dirty="0">
              <a:latin typeface="Arial" pitchFamily="34" charset="0"/>
              <a:cs typeface="Arial" pitchFamily="34" charset="0"/>
            </a:endParaRPr>
          </a:p>
        </p:txBody>
      </p:sp>
      <p:sp>
        <p:nvSpPr>
          <p:cNvPr id="8" name="Retângulo 7"/>
          <p:cNvSpPr/>
          <p:nvPr/>
        </p:nvSpPr>
        <p:spPr>
          <a:xfrm>
            <a:off x="7526477" y="2888000"/>
            <a:ext cx="3672408" cy="461665"/>
          </a:xfrm>
          <a:prstGeom prst="rect">
            <a:avLst/>
          </a:prstGeom>
        </p:spPr>
        <p:txBody>
          <a:bodyPr wrap="square">
            <a:spAutoFit/>
          </a:bodyPr>
          <a:lstStyle/>
          <a:p>
            <a:pPr algn="just" hangingPunct="0">
              <a:lnSpc>
                <a:spcPct val="150000"/>
              </a:lnSpc>
            </a:pPr>
            <a:r>
              <a:rPr lang="pt-PT" sz="1600" i="1" dirty="0" smtClean="0">
                <a:latin typeface="Arial" pitchFamily="34" charset="0"/>
                <a:cs typeface="Arial" pitchFamily="34" charset="0"/>
              </a:rPr>
              <a:t>da distância (D) média do planeta</a:t>
            </a:r>
            <a:endParaRPr lang="pt-BR" sz="1600" dirty="0">
              <a:latin typeface="Arial" pitchFamily="34" charset="0"/>
              <a:cs typeface="Arial" pitchFamily="34" charset="0"/>
            </a:endParaRPr>
          </a:p>
        </p:txBody>
      </p:sp>
      <p:sp>
        <p:nvSpPr>
          <p:cNvPr id="9" name="Retângulo 8"/>
          <p:cNvSpPr/>
          <p:nvPr/>
        </p:nvSpPr>
        <p:spPr>
          <a:xfrm>
            <a:off x="262905" y="3212976"/>
            <a:ext cx="4104456" cy="416011"/>
          </a:xfrm>
          <a:prstGeom prst="rect">
            <a:avLst/>
          </a:prstGeom>
        </p:spPr>
        <p:txBody>
          <a:bodyPr wrap="square">
            <a:spAutoFit/>
          </a:bodyPr>
          <a:lstStyle/>
          <a:p>
            <a:pPr algn="just" hangingPunct="0">
              <a:lnSpc>
                <a:spcPct val="150000"/>
              </a:lnSpc>
            </a:pPr>
            <a:r>
              <a:rPr lang="pt-PT" sz="1600" i="1" dirty="0" smtClean="0">
                <a:latin typeface="Arial" pitchFamily="34" charset="0"/>
                <a:cs typeface="Arial" pitchFamily="34" charset="0"/>
              </a:rPr>
              <a:t>ao Sol é uma constante (k), ou seja, </a:t>
            </a:r>
            <a:endParaRPr lang="pt-BR" sz="1600" dirty="0" smtClean="0">
              <a:latin typeface="Arial" pitchFamily="34" charset="0"/>
              <a:cs typeface="Arial" pitchFamily="34" charset="0"/>
            </a:endParaRPr>
          </a:p>
        </p:txBody>
      </p:sp>
      <p:sp>
        <p:nvSpPr>
          <p:cNvPr id="122882" name="Rectangle 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xmlns:a14="http://schemas.microsoft.com/office/drawing/2010/main">
        <mc:Choice Requires="a14">
          <p:sp>
            <p:nvSpPr>
              <p:cNvPr id="2" name="Retângulo 1"/>
              <p:cNvSpPr/>
              <p:nvPr/>
            </p:nvSpPr>
            <p:spPr>
              <a:xfrm>
                <a:off x="3215233" y="3717032"/>
                <a:ext cx="148431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type m:val="lin"/>
                          <m:ctrlPr>
                            <a:rPr lang="pt-BR" sz="2000" b="1" i="1">
                              <a:latin typeface="Cambria Math" panose="02040503050406030204" pitchFamily="18" charset="0"/>
                            </a:rPr>
                          </m:ctrlPr>
                        </m:fPr>
                        <m:num>
                          <m:sSup>
                            <m:sSupPr>
                              <m:ctrlPr>
                                <a:rPr lang="pt-BR" sz="2000" b="1" i="1">
                                  <a:latin typeface="Cambria Math" panose="02040503050406030204" pitchFamily="18" charset="0"/>
                                </a:rPr>
                              </m:ctrlPr>
                            </m:sSupPr>
                            <m:e>
                              <m:r>
                                <a:rPr lang="pt-BR" sz="2000" b="1" i="1">
                                  <a:latin typeface="Cambria Math" panose="02040503050406030204" pitchFamily="18" charset="0"/>
                                </a:rPr>
                                <m:t>𝑷</m:t>
                              </m:r>
                            </m:e>
                            <m:sup>
                              <m:r>
                                <a:rPr lang="pt-BR" sz="2000" b="0" i="0">
                                  <a:latin typeface="Cambria Math" panose="02040503050406030204" pitchFamily="18" charset="0"/>
                                </a:rPr>
                                <m:t>2</m:t>
                              </m:r>
                            </m:sup>
                          </m:sSup>
                        </m:num>
                        <m:den>
                          <m:sSup>
                            <m:sSupPr>
                              <m:ctrlPr>
                                <a:rPr lang="pt-BR" sz="2000" b="0" i="1">
                                  <a:latin typeface="Cambria Math" panose="02040503050406030204" pitchFamily="18" charset="0"/>
                                </a:rPr>
                              </m:ctrlPr>
                            </m:sSupPr>
                            <m:e>
                              <m:r>
                                <a:rPr lang="pt-BR" sz="2000" b="1" i="1">
                                  <a:latin typeface="Cambria Math" panose="02040503050406030204" pitchFamily="18" charset="0"/>
                                </a:rPr>
                                <m:t>𝑫</m:t>
                              </m:r>
                            </m:e>
                            <m:sup>
                              <m:r>
                                <a:rPr lang="pt-BR" sz="2000" b="0" i="0">
                                  <a:latin typeface="Cambria Math" panose="02040503050406030204" pitchFamily="18" charset="0"/>
                                </a:rPr>
                                <m:t>3</m:t>
                              </m:r>
                            </m:sup>
                          </m:sSup>
                          <m:r>
                            <a:rPr lang="pt-BR" sz="2000" b="0" i="0">
                              <a:latin typeface="Cambria Math" panose="02040503050406030204" pitchFamily="18" charset="0"/>
                            </a:rPr>
                            <m:t>=</m:t>
                          </m:r>
                          <m:r>
                            <a:rPr lang="pt-BR" sz="2000" b="1" i="1">
                              <a:latin typeface="Cambria Math" panose="02040503050406030204" pitchFamily="18" charset="0"/>
                            </a:rPr>
                            <m:t>𝒌</m:t>
                          </m:r>
                        </m:den>
                      </m:f>
                    </m:oMath>
                  </m:oMathPara>
                </a14:m>
                <a:endParaRPr lang="pt-BR" sz="2000" dirty="0"/>
              </a:p>
            </p:txBody>
          </p:sp>
        </mc:Choice>
        <mc:Fallback xmlns="">
          <p:sp>
            <p:nvSpPr>
              <p:cNvPr id="2" name="Retângulo 1"/>
              <p:cNvSpPr>
                <a:spLocks noRot="1" noChangeAspect="1" noMove="1" noResize="1" noEditPoints="1" noAdjustHandles="1" noChangeArrowheads="1" noChangeShapeType="1" noTextEdit="1"/>
              </p:cNvSpPr>
              <p:nvPr/>
            </p:nvSpPr>
            <p:spPr>
              <a:xfrm>
                <a:off x="3215233" y="3717032"/>
                <a:ext cx="1484316" cy="400110"/>
              </a:xfrm>
              <a:prstGeom prst="rect">
                <a:avLst/>
              </a:prstGeom>
              <a:blipFill>
                <a:blip r:embed="rId2"/>
                <a:stretch>
                  <a:fillRect l="-2049" t="-118462" b="-181538"/>
                </a:stretch>
              </a:blipFill>
            </p:spPr>
            <p:txBody>
              <a:bodyPr/>
              <a:lstStyle/>
              <a:p>
                <a:r>
                  <a:rPr lang="pt-BR">
                    <a:noFill/>
                  </a:rPr>
                  <a:t> </a:t>
                </a:r>
              </a:p>
            </p:txBody>
          </p:sp>
        </mc:Fallback>
      </mc:AlternateContent>
      <p:sp>
        <p:nvSpPr>
          <p:cNvPr id="4" name="Retângulo 3"/>
          <p:cNvSpPr/>
          <p:nvPr/>
        </p:nvSpPr>
        <p:spPr>
          <a:xfrm>
            <a:off x="262905" y="4365104"/>
            <a:ext cx="5949950" cy="1024576"/>
          </a:xfrm>
          <a:prstGeom prst="rect">
            <a:avLst/>
          </a:prstGeom>
        </p:spPr>
        <p:txBody>
          <a:bodyPr>
            <a:spAutoFit/>
          </a:bodyPr>
          <a:lstStyle/>
          <a:p>
            <a:pPr algn="just">
              <a:lnSpc>
                <a:spcPct val="130000"/>
              </a:lnSpc>
            </a:pPr>
            <a:r>
              <a:rPr lang="pt-PT" sz="1600" i="1" dirty="0">
                <a:latin typeface="Arial" pitchFamily="34" charset="0"/>
                <a:cs typeface="Arial" pitchFamily="34" charset="0"/>
              </a:rPr>
              <a:t>A figura ao lado traz o esquema das órbitas dos 6 primeiros planetas do Sistema Solar, na escala correta de distância, onde 1,0 cm </a:t>
            </a:r>
            <a:r>
              <a:rPr lang="pt-PT" sz="1600" i="1" dirty="0">
                <a:latin typeface="Arial" pitchFamily="34" charset="0"/>
                <a:cs typeface="Arial" pitchFamily="34" charset="0"/>
                <a:sym typeface="Symbol"/>
              </a:rPr>
              <a:t></a:t>
            </a:r>
            <a:r>
              <a:rPr lang="pt-PT" sz="1600" i="1" dirty="0">
                <a:latin typeface="Arial" pitchFamily="34" charset="0"/>
                <a:cs typeface="Arial" pitchFamily="34" charset="0"/>
              </a:rPr>
              <a:t> 1,0 UA.</a:t>
            </a:r>
            <a:endParaRPr lang="pt-BR" sz="1600" dirty="0"/>
          </a:p>
        </p:txBody>
      </p:sp>
      <p:pic>
        <p:nvPicPr>
          <p:cNvPr id="10" name="Imagem 9"/>
          <p:cNvPicPr/>
          <p:nvPr/>
        </p:nvPicPr>
        <p:blipFill>
          <a:blip r:embed="rId3" cstate="print">
            <a:extLst>
              <a:ext uri="{28A0092B-C50C-407E-A947-70E740481C1C}">
                <a14:useLocalDpi xmlns:a14="http://schemas.microsoft.com/office/drawing/2010/main" val="0"/>
              </a:ext>
            </a:extLst>
          </a:blip>
          <a:stretch>
            <a:fillRect/>
          </a:stretch>
        </p:blipFill>
        <p:spPr>
          <a:xfrm>
            <a:off x="6455593" y="3573016"/>
            <a:ext cx="3863306" cy="2969965"/>
          </a:xfrm>
          <a:prstGeom prst="rect">
            <a:avLst/>
          </a:prstGeom>
        </p:spPr>
      </p:pic>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334913" y="260648"/>
            <a:ext cx="7704856" cy="3416320"/>
          </a:xfrm>
          <a:prstGeom prst="rect">
            <a:avLst/>
          </a:prstGeom>
        </p:spPr>
        <p:txBody>
          <a:bodyPr wrap="square">
            <a:spAutoFit/>
          </a:bodyPr>
          <a:lstStyle/>
          <a:p>
            <a:pPr algn="just" hangingPunct="0">
              <a:lnSpc>
                <a:spcPct val="150000"/>
              </a:lnSpc>
            </a:pPr>
            <a:r>
              <a:rPr lang="pt-PT" sz="1600" i="1" dirty="0" smtClean="0">
                <a:latin typeface="Arial" pitchFamily="34" charset="0"/>
                <a:cs typeface="Arial" pitchFamily="34" charset="0"/>
              </a:rPr>
              <a:t>Note que a constante k é a mesma para todos os astros que orbitam o Sol e depende das unidades usadas para se expressar P e D. Por exemplo, no caso da Terra, se usarmos o período, P, em unidades de ANOS TERRESTRES (A</a:t>
            </a:r>
            <a:r>
              <a:rPr lang="pt-PT" sz="1600" b="1" i="1" baseline="-25000" dirty="0" smtClean="0">
                <a:latin typeface="Arial" pitchFamily="34" charset="0"/>
                <a:cs typeface="Arial" pitchFamily="34" charset="0"/>
              </a:rPr>
              <a:t>T</a:t>
            </a:r>
            <a:r>
              <a:rPr lang="pt-PT" sz="1600" i="1" dirty="0" smtClean="0">
                <a:latin typeface="Arial" pitchFamily="34" charset="0"/>
                <a:cs typeface="Arial" pitchFamily="34" charset="0"/>
              </a:rPr>
              <a:t>), e a distância média (D) ao Sol, em UNIDADE ASTRONÔMICA, UA, que é a distância entre o Sol (bolinha preta no centro da figura, fora de escala) e a Terra (terceira órbita), então temos: </a:t>
            </a:r>
          </a:p>
          <a:p>
            <a:pPr algn="just" hangingPunct="0">
              <a:lnSpc>
                <a:spcPct val="150000"/>
              </a:lnSpc>
            </a:pPr>
            <a:endParaRPr lang="pt-BR" sz="1600" dirty="0" smtClean="0">
              <a:latin typeface="Arial" pitchFamily="34" charset="0"/>
              <a:cs typeface="Arial" pitchFamily="34" charset="0"/>
            </a:endParaRPr>
          </a:p>
          <a:p>
            <a:pPr algn="just" hangingPunct="0">
              <a:lnSpc>
                <a:spcPct val="150000"/>
              </a:lnSpc>
            </a:pPr>
            <a:r>
              <a:rPr lang="pt-PT" sz="1600" dirty="0" smtClean="0">
                <a:latin typeface="Arial" pitchFamily="34" charset="0"/>
                <a:cs typeface="Arial" pitchFamily="34" charset="0"/>
              </a:rPr>
              <a:t>Dito isso, marque com um X a opção que traz o período (P) aproximado de Júpiter (em A</a:t>
            </a:r>
            <a:r>
              <a:rPr lang="pt-PT" sz="1600" baseline="-25000" dirty="0" smtClean="0">
                <a:latin typeface="Arial" pitchFamily="34" charset="0"/>
                <a:cs typeface="Arial" pitchFamily="34" charset="0"/>
              </a:rPr>
              <a:t>T</a:t>
            </a:r>
            <a:r>
              <a:rPr lang="pt-PT" sz="1600" dirty="0" smtClean="0">
                <a:latin typeface="Arial" pitchFamily="34" charset="0"/>
                <a:cs typeface="Arial" pitchFamily="34" charset="0"/>
              </a:rPr>
              <a:t>), sendo que a distância média de Júpiter ao Sol, em UA, está na figura.</a:t>
            </a:r>
            <a:endParaRPr lang="pt-BR" sz="1600" dirty="0">
              <a:latin typeface="Arial" pitchFamily="34" charset="0"/>
              <a:cs typeface="Arial" pitchFamily="34" charset="0"/>
            </a:endParaRPr>
          </a:p>
        </p:txBody>
      </p:sp>
      <p:sp>
        <p:nvSpPr>
          <p:cNvPr id="123906" name="Rectangle 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xmlns:a14="http://schemas.microsoft.com/office/drawing/2010/main">
        <mc:Choice Requires="a14">
          <p:sp>
            <p:nvSpPr>
              <p:cNvPr id="3" name="Retângulo 2"/>
              <p:cNvSpPr/>
              <p:nvPr/>
            </p:nvSpPr>
            <p:spPr>
              <a:xfrm>
                <a:off x="2495153" y="2204864"/>
                <a:ext cx="2280368" cy="613566"/>
              </a:xfrm>
              <a:prstGeom prst="rect">
                <a:avLst/>
              </a:prstGeom>
            </p:spPr>
            <p:txBody>
              <a:bodyPr wrap="none">
                <a:spAutoFit/>
              </a:bodyPr>
              <a:lstStyle/>
              <a:p>
                <a:pPr algn="just" hangingPunct="0">
                  <a:spcBef>
                    <a:spcPts val="300"/>
                  </a:spcBef>
                  <a:spcAft>
                    <a:spcPts val="0"/>
                  </a:spcAft>
                </a:pPr>
                <a:r>
                  <a:rPr lang="pt-BR" sz="2000" i="1" dirty="0">
                    <a:latin typeface="Times New Roman" panose="02020603050405020304" pitchFamily="18" charset="0"/>
                    <a:ea typeface="Times New Roman" panose="02020603050405020304" pitchFamily="18" charset="0"/>
                  </a:rPr>
                  <a:t> </a:t>
                </a:r>
                <a14:m>
                  <m:oMath xmlns:m="http://schemas.openxmlformats.org/officeDocument/2006/math">
                    <m:r>
                      <a:rPr lang="pt-PT" sz="2000" i="1">
                        <a:latin typeface="Cambria Math" panose="02040503050406030204" pitchFamily="18" charset="0"/>
                        <a:ea typeface="Times New Roman" panose="02020603050405020304" pitchFamily="18" charset="0"/>
                        <a:cs typeface="Arial" panose="020B0604020202020204" pitchFamily="34" charset="0"/>
                      </a:rPr>
                      <m:t>𝑘</m:t>
                    </m:r>
                    <m:r>
                      <a:rPr lang="pt-PT" sz="2000" i="1">
                        <a:latin typeface="Cambria Math" panose="02040503050406030204" pitchFamily="18" charset="0"/>
                        <a:ea typeface="Times New Roman" panose="02020603050405020304" pitchFamily="18" charset="0"/>
                        <a:cs typeface="Arial" panose="020B0604020202020204" pitchFamily="34" charset="0"/>
                      </a:rPr>
                      <m:t>=</m:t>
                    </m:r>
                    <m:f>
                      <m:fPr>
                        <m:ctrlPr>
                          <a:rPr lang="pt-BR" sz="2000" i="1">
                            <a:latin typeface="Cambria Math" panose="02040503050406030204" pitchFamily="18" charset="0"/>
                            <a:ea typeface="Calibri" panose="020F0502020204030204" pitchFamily="34" charset="0"/>
                            <a:cs typeface="Arial" panose="020B0604020202020204" pitchFamily="34" charset="0"/>
                          </a:rPr>
                        </m:ctrlPr>
                      </m:fPr>
                      <m:num>
                        <m:sSup>
                          <m:sSupPr>
                            <m:ctrlPr>
                              <a:rPr lang="pt-BR" sz="2000" i="1">
                                <a:latin typeface="Cambria Math" panose="02040503050406030204" pitchFamily="18" charset="0"/>
                                <a:ea typeface="Calibri" panose="020F0502020204030204" pitchFamily="34" charset="0"/>
                                <a:cs typeface="Arial" panose="020B0604020202020204" pitchFamily="34" charset="0"/>
                              </a:rPr>
                            </m:ctrlPr>
                          </m:sSupPr>
                          <m:e>
                            <m:d>
                              <m:dPr>
                                <m:ctrlPr>
                                  <a:rPr lang="pt-BR" sz="2000" i="1">
                                    <a:latin typeface="Cambria Math" panose="02040503050406030204" pitchFamily="18" charset="0"/>
                                    <a:ea typeface="Calibri" panose="020F0502020204030204" pitchFamily="34" charset="0"/>
                                    <a:cs typeface="Arial" panose="020B0604020202020204" pitchFamily="34" charset="0"/>
                                  </a:rPr>
                                </m:ctrlPr>
                              </m:dPr>
                              <m:e>
                                <m:r>
                                  <a:rPr lang="pt-PT" sz="2000" i="1">
                                    <a:latin typeface="Cambria Math" panose="02040503050406030204" pitchFamily="18" charset="0"/>
                                    <a:ea typeface="Times New Roman" panose="02020603050405020304" pitchFamily="18" charset="0"/>
                                    <a:cs typeface="Arial" panose="020B0604020202020204" pitchFamily="34" charset="0"/>
                                  </a:rPr>
                                  <m:t>1 </m:t>
                                </m:r>
                                <m:sSub>
                                  <m:sSubPr>
                                    <m:ctrlPr>
                                      <a:rPr lang="pt-BR" sz="2000" i="1">
                                        <a:latin typeface="Cambria Math" panose="02040503050406030204" pitchFamily="18" charset="0"/>
                                        <a:ea typeface="Times New Roman" panose="02020603050405020304" pitchFamily="18" charset="0"/>
                                        <a:cs typeface="Arial" panose="020B0604020202020204" pitchFamily="34" charset="0"/>
                                      </a:rPr>
                                    </m:ctrlPr>
                                  </m:sSubPr>
                                  <m:e>
                                    <m:r>
                                      <a:rPr lang="pt-PT" sz="2000" i="1">
                                        <a:latin typeface="Cambria Math" panose="02040503050406030204" pitchFamily="18" charset="0"/>
                                        <a:ea typeface="Times New Roman" panose="02020603050405020304" pitchFamily="18" charset="0"/>
                                        <a:cs typeface="Arial" panose="020B0604020202020204" pitchFamily="34" charset="0"/>
                                      </a:rPr>
                                      <m:t>𝐴</m:t>
                                    </m:r>
                                  </m:e>
                                  <m:sub>
                                    <m:r>
                                      <a:rPr lang="pt-PT" sz="2000" i="1">
                                        <a:latin typeface="Cambria Math" panose="02040503050406030204" pitchFamily="18" charset="0"/>
                                        <a:ea typeface="Times New Roman" panose="02020603050405020304" pitchFamily="18" charset="0"/>
                                        <a:cs typeface="Arial" panose="020B0604020202020204" pitchFamily="34" charset="0"/>
                                      </a:rPr>
                                      <m:t>𝑇</m:t>
                                    </m:r>
                                  </m:sub>
                                </m:sSub>
                              </m:e>
                            </m:d>
                          </m:e>
                          <m:sup>
                            <m:r>
                              <a:rPr lang="pt-PT" sz="2000" i="1">
                                <a:latin typeface="Cambria Math" panose="02040503050406030204" pitchFamily="18" charset="0"/>
                                <a:ea typeface="Times New Roman" panose="02020603050405020304" pitchFamily="18" charset="0"/>
                                <a:cs typeface="Arial" panose="020B0604020202020204" pitchFamily="34" charset="0"/>
                              </a:rPr>
                              <m:t>2</m:t>
                            </m:r>
                          </m:sup>
                        </m:sSup>
                      </m:num>
                      <m:den>
                        <m:sSup>
                          <m:sSupPr>
                            <m:ctrlPr>
                              <a:rPr lang="pt-BR" sz="2000" i="1">
                                <a:latin typeface="Cambria Math" panose="02040503050406030204" pitchFamily="18" charset="0"/>
                                <a:ea typeface="Calibri" panose="020F0502020204030204" pitchFamily="34" charset="0"/>
                                <a:cs typeface="Arial" panose="020B0604020202020204" pitchFamily="34" charset="0"/>
                              </a:rPr>
                            </m:ctrlPr>
                          </m:sSupPr>
                          <m:e>
                            <m:d>
                              <m:dPr>
                                <m:ctrlPr>
                                  <a:rPr lang="pt-BR" sz="2000" i="1">
                                    <a:latin typeface="Cambria Math" panose="02040503050406030204" pitchFamily="18" charset="0"/>
                                    <a:ea typeface="Calibri" panose="020F0502020204030204" pitchFamily="34" charset="0"/>
                                    <a:cs typeface="Arial" panose="020B0604020202020204" pitchFamily="34" charset="0"/>
                                  </a:rPr>
                                </m:ctrlPr>
                              </m:dPr>
                              <m:e>
                                <m:r>
                                  <a:rPr lang="pt-PT" sz="2000" i="1">
                                    <a:latin typeface="Cambria Math" panose="02040503050406030204" pitchFamily="18" charset="0"/>
                                    <a:ea typeface="Times New Roman" panose="02020603050405020304" pitchFamily="18" charset="0"/>
                                    <a:cs typeface="Arial" panose="020B0604020202020204" pitchFamily="34" charset="0"/>
                                  </a:rPr>
                                  <m:t>1 </m:t>
                                </m:r>
                                <m:r>
                                  <a:rPr lang="pt-PT" sz="2000" i="1">
                                    <a:latin typeface="Cambria Math" panose="02040503050406030204" pitchFamily="18" charset="0"/>
                                    <a:ea typeface="Times New Roman" panose="02020603050405020304" pitchFamily="18" charset="0"/>
                                    <a:cs typeface="Arial" panose="020B0604020202020204" pitchFamily="34" charset="0"/>
                                  </a:rPr>
                                  <m:t>𝑈𝐴</m:t>
                                </m:r>
                              </m:e>
                            </m:d>
                          </m:e>
                          <m:sup>
                            <m:r>
                              <a:rPr lang="pt-PT" sz="2000" i="1">
                                <a:latin typeface="Cambria Math" panose="02040503050406030204" pitchFamily="18" charset="0"/>
                                <a:ea typeface="Times New Roman" panose="02020603050405020304" pitchFamily="18" charset="0"/>
                                <a:cs typeface="Arial" panose="020B0604020202020204" pitchFamily="34" charset="0"/>
                              </a:rPr>
                              <m:t>3</m:t>
                            </m:r>
                          </m:sup>
                        </m:sSup>
                      </m:den>
                    </m:f>
                    <m:r>
                      <a:rPr lang="pt-PT" sz="2000" i="1">
                        <a:latin typeface="Cambria Math" panose="02040503050406030204" pitchFamily="18" charset="0"/>
                        <a:ea typeface="Times New Roman" panose="02020603050405020304" pitchFamily="18" charset="0"/>
                        <a:cs typeface="Arial" panose="020B0604020202020204" pitchFamily="34" charset="0"/>
                      </a:rPr>
                      <m:t>=1</m:t>
                    </m:r>
                    <m:f>
                      <m:fPr>
                        <m:ctrlPr>
                          <a:rPr lang="pt-BR" sz="2000" i="1">
                            <a:latin typeface="Cambria Math" panose="02040503050406030204" pitchFamily="18" charset="0"/>
                            <a:ea typeface="Calibri" panose="020F0502020204030204" pitchFamily="34" charset="0"/>
                            <a:cs typeface="Arial" panose="020B0604020202020204" pitchFamily="34" charset="0"/>
                          </a:rPr>
                        </m:ctrlPr>
                      </m:fPr>
                      <m:num>
                        <m:sSup>
                          <m:sSupPr>
                            <m:ctrlPr>
                              <a:rPr lang="pt-BR" sz="2000" i="1">
                                <a:latin typeface="Cambria Math" panose="02040503050406030204" pitchFamily="18" charset="0"/>
                                <a:ea typeface="Calibri" panose="020F0502020204030204" pitchFamily="34" charset="0"/>
                                <a:cs typeface="Arial" panose="020B0604020202020204" pitchFamily="34" charset="0"/>
                              </a:rPr>
                            </m:ctrlPr>
                          </m:sSupPr>
                          <m:e>
                            <m:sSub>
                              <m:sSubPr>
                                <m:ctrlPr>
                                  <a:rPr lang="pt-BR" sz="2000" i="1">
                                    <a:latin typeface="Cambria Math" panose="02040503050406030204" pitchFamily="18" charset="0"/>
                                    <a:ea typeface="Times New Roman" panose="02020603050405020304" pitchFamily="18" charset="0"/>
                                    <a:cs typeface="Arial" panose="020B0604020202020204" pitchFamily="34" charset="0"/>
                                  </a:rPr>
                                </m:ctrlPr>
                              </m:sSubPr>
                              <m:e>
                                <m:r>
                                  <a:rPr lang="pt-PT" sz="2000" i="1">
                                    <a:latin typeface="Cambria Math" panose="02040503050406030204" pitchFamily="18" charset="0"/>
                                    <a:ea typeface="Times New Roman" panose="02020603050405020304" pitchFamily="18" charset="0"/>
                                    <a:cs typeface="Arial" panose="020B0604020202020204" pitchFamily="34" charset="0"/>
                                  </a:rPr>
                                  <m:t>𝐴</m:t>
                                </m:r>
                              </m:e>
                              <m:sub>
                                <m:r>
                                  <a:rPr lang="pt-PT" sz="2000" i="1">
                                    <a:latin typeface="Cambria Math" panose="02040503050406030204" pitchFamily="18" charset="0"/>
                                    <a:ea typeface="Times New Roman" panose="02020603050405020304" pitchFamily="18" charset="0"/>
                                    <a:cs typeface="Arial" panose="020B0604020202020204" pitchFamily="34" charset="0"/>
                                  </a:rPr>
                                  <m:t>𝑇</m:t>
                                </m:r>
                              </m:sub>
                            </m:sSub>
                          </m:e>
                          <m:sup>
                            <m:r>
                              <a:rPr lang="pt-PT" sz="2000" i="1">
                                <a:latin typeface="Cambria Math" panose="02040503050406030204" pitchFamily="18" charset="0"/>
                                <a:ea typeface="Times New Roman" panose="02020603050405020304" pitchFamily="18" charset="0"/>
                                <a:cs typeface="Arial" panose="020B0604020202020204" pitchFamily="34" charset="0"/>
                              </a:rPr>
                              <m:t>2</m:t>
                            </m:r>
                          </m:sup>
                        </m:sSup>
                      </m:num>
                      <m:den>
                        <m:sSup>
                          <m:sSupPr>
                            <m:ctrlPr>
                              <a:rPr lang="pt-BR" sz="2000" i="1">
                                <a:latin typeface="Cambria Math" panose="02040503050406030204" pitchFamily="18" charset="0"/>
                                <a:ea typeface="Calibri" panose="020F0502020204030204" pitchFamily="34" charset="0"/>
                                <a:cs typeface="Arial" panose="020B0604020202020204" pitchFamily="34" charset="0"/>
                              </a:rPr>
                            </m:ctrlPr>
                          </m:sSupPr>
                          <m:e>
                            <m:r>
                              <a:rPr lang="pt-PT" sz="2000" i="1">
                                <a:latin typeface="Cambria Math" panose="02040503050406030204" pitchFamily="18" charset="0"/>
                                <a:ea typeface="Times New Roman" panose="02020603050405020304" pitchFamily="18" charset="0"/>
                                <a:cs typeface="Arial" panose="020B0604020202020204" pitchFamily="34" charset="0"/>
                              </a:rPr>
                              <m:t>𝑈𝐴</m:t>
                            </m:r>
                          </m:e>
                          <m:sup>
                            <m:r>
                              <a:rPr lang="pt-PT" sz="2000" i="1">
                                <a:latin typeface="Cambria Math" panose="02040503050406030204" pitchFamily="18" charset="0"/>
                                <a:ea typeface="Times New Roman" panose="02020603050405020304" pitchFamily="18" charset="0"/>
                                <a:cs typeface="Arial" panose="020B0604020202020204" pitchFamily="34" charset="0"/>
                              </a:rPr>
                              <m:t>3</m:t>
                            </m:r>
                          </m:sup>
                        </m:sSup>
                      </m:den>
                    </m:f>
                  </m:oMath>
                </a14:m>
                <a:endParaRPr lang="pt-BR" sz="2400" dirty="0">
                  <a:effectLst/>
                  <a:latin typeface="Times New Roman" panose="02020603050405020304" pitchFamily="18" charset="0"/>
                  <a:ea typeface="Times New Roman" panose="02020603050405020304" pitchFamily="18" charset="0"/>
                </a:endParaRPr>
              </a:p>
            </p:txBody>
          </p:sp>
        </mc:Choice>
        <mc:Fallback xmlns="">
          <p:sp>
            <p:nvSpPr>
              <p:cNvPr id="3" name="Retângulo 2"/>
              <p:cNvSpPr>
                <a:spLocks noRot="1" noChangeAspect="1" noMove="1" noResize="1" noEditPoints="1" noAdjustHandles="1" noChangeArrowheads="1" noChangeShapeType="1" noTextEdit="1"/>
              </p:cNvSpPr>
              <p:nvPr/>
            </p:nvSpPr>
            <p:spPr>
              <a:xfrm>
                <a:off x="2495153" y="2204864"/>
                <a:ext cx="2280368" cy="613566"/>
              </a:xfrm>
              <a:prstGeom prst="rect">
                <a:avLst/>
              </a:prstGeom>
              <a:blipFill>
                <a:blip r:embed="rId2"/>
                <a:stretch>
                  <a:fillRect/>
                </a:stretch>
              </a:blipFill>
            </p:spPr>
            <p:txBody>
              <a:bodyPr/>
              <a:lstStyle/>
              <a:p>
                <a:r>
                  <a:rPr lang="pt-BR">
                    <a:noFill/>
                  </a:rPr>
                  <a:t> </a:t>
                </a:r>
              </a:p>
            </p:txBody>
          </p:sp>
        </mc:Fallback>
      </mc:AlternateContent>
      <p:sp>
        <p:nvSpPr>
          <p:cNvPr id="7" name="Rectangle 2"/>
          <p:cNvSpPr>
            <a:spLocks noChangeArrowheads="1"/>
          </p:cNvSpPr>
          <p:nvPr/>
        </p:nvSpPr>
        <p:spPr bwMode="auto">
          <a:xfrm>
            <a:off x="334913" y="3789040"/>
            <a:ext cx="2783185" cy="17030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hangingPunct="0">
              <a:lnSpc>
                <a:spcPct val="150000"/>
              </a:lnSpc>
            </a:pPr>
            <a:r>
              <a:rPr lang="pt-PT" dirty="0" smtClean="0">
                <a:latin typeface="Arial" pitchFamily="34" charset="0"/>
                <a:cs typeface="Arial" pitchFamily="34" charset="0"/>
              </a:rPr>
              <a:t>(    ) 1,8 A</a:t>
            </a:r>
            <a:r>
              <a:rPr lang="pt-PT" baseline="-25000" dirty="0" smtClean="0">
                <a:latin typeface="Arial" pitchFamily="34" charset="0"/>
                <a:cs typeface="Arial" pitchFamily="34" charset="0"/>
              </a:rPr>
              <a:t>T</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1,3 A</a:t>
            </a:r>
            <a:r>
              <a:rPr lang="pt-PT" baseline="-25000" dirty="0" smtClean="0">
                <a:latin typeface="Arial" pitchFamily="34" charset="0"/>
                <a:cs typeface="Arial" pitchFamily="34" charset="0"/>
              </a:rPr>
              <a:t>T</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1,5 A</a:t>
            </a:r>
            <a:r>
              <a:rPr lang="pt-PT" baseline="-25000" dirty="0" smtClean="0">
                <a:latin typeface="Arial" pitchFamily="34" charset="0"/>
                <a:cs typeface="Arial" pitchFamily="34" charset="0"/>
              </a:rPr>
              <a:t>T</a:t>
            </a:r>
            <a:endParaRPr lang="pt-BR" dirty="0" smtClean="0">
              <a:latin typeface="Arial" pitchFamily="34" charset="0"/>
              <a:cs typeface="Arial" pitchFamily="34" charset="0"/>
            </a:endParaRPr>
          </a:p>
          <a:p>
            <a:pPr algn="just" hangingPunct="0">
              <a:lnSpc>
                <a:spcPct val="150000"/>
              </a:lnSpc>
            </a:pPr>
            <a:r>
              <a:rPr lang="pt-PT" dirty="0" smtClean="0">
                <a:latin typeface="Arial" pitchFamily="34" charset="0"/>
                <a:cs typeface="Arial" pitchFamily="34" charset="0"/>
              </a:rPr>
              <a:t>(    ) 3,3 A</a:t>
            </a:r>
            <a:r>
              <a:rPr lang="pt-PT" baseline="-25000" dirty="0" smtClean="0">
                <a:latin typeface="Arial" pitchFamily="34" charset="0"/>
                <a:cs typeface="Arial" pitchFamily="34" charset="0"/>
              </a:rPr>
              <a:t>T</a:t>
            </a:r>
            <a:endParaRPr lang="pt-BR" dirty="0">
              <a:latin typeface="Arial" pitchFamily="34" charset="0"/>
              <a:cs typeface="Arial" pitchFamily="34" charset="0"/>
            </a:endParaRPr>
          </a:p>
        </p:txBody>
      </p:sp>
      <p:sp>
        <p:nvSpPr>
          <p:cNvPr id="8" name="Retângulo 7"/>
          <p:cNvSpPr/>
          <p:nvPr/>
        </p:nvSpPr>
        <p:spPr>
          <a:xfrm>
            <a:off x="434691" y="3789040"/>
            <a:ext cx="404278" cy="523220"/>
          </a:xfrm>
          <a:prstGeom prst="rect">
            <a:avLst/>
          </a:prstGeom>
        </p:spPr>
        <p:txBody>
          <a:bodyPr wrap="square">
            <a:spAutoFit/>
          </a:bodyPr>
          <a:lstStyle/>
          <a:p>
            <a:r>
              <a:rPr lang="pt-BR" sz="2800" b="1" dirty="0" smtClean="0">
                <a:solidFill>
                  <a:srgbClr val="FF0000"/>
                </a:solidFill>
                <a:latin typeface="Arial" pitchFamily="34" charset="0"/>
                <a:cs typeface="Arial" pitchFamily="34" charset="0"/>
              </a:rPr>
              <a:t>x</a:t>
            </a:r>
            <a:endParaRPr lang="pt-BR" sz="2800" dirty="0"/>
          </a:p>
        </p:txBody>
      </p:sp>
      <mc:AlternateContent xmlns:mc="http://schemas.openxmlformats.org/markup-compatibility/2006">
        <mc:Choice xmlns:a14="http://schemas.microsoft.com/office/drawing/2010/main" Requires="a14">
          <p:sp>
            <p:nvSpPr>
              <p:cNvPr id="5" name="Retângulo 4"/>
              <p:cNvSpPr/>
              <p:nvPr/>
            </p:nvSpPr>
            <p:spPr>
              <a:xfrm>
                <a:off x="1919089" y="4221088"/>
                <a:ext cx="2088232" cy="76386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pt-BR" sz="2000" i="1" smtClean="0">
                              <a:solidFill>
                                <a:srgbClr val="FF0000"/>
                              </a:solidFill>
                              <a:latin typeface="Cambria Math" panose="02040503050406030204" pitchFamily="18" charset="0"/>
                            </a:rPr>
                          </m:ctrlPr>
                        </m:fPr>
                        <m:num>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𝑃</m:t>
                              </m:r>
                            </m:e>
                            <m:sup>
                              <m:r>
                                <a:rPr lang="pt-BR" sz="2000" i="0">
                                  <a:solidFill>
                                    <a:srgbClr val="FF0000"/>
                                  </a:solidFill>
                                  <a:latin typeface="Cambria Math" panose="02040503050406030204" pitchFamily="18" charset="0"/>
                                </a:rPr>
                                <m:t>2</m:t>
                              </m:r>
                            </m:sup>
                          </m:sSup>
                        </m:num>
                        <m:den>
                          <m:sSup>
                            <m:sSupPr>
                              <m:ctrlPr>
                                <a:rPr lang="pt-BR" sz="2000" i="1">
                                  <a:solidFill>
                                    <a:srgbClr val="FF0000"/>
                                  </a:solidFill>
                                  <a:latin typeface="Cambria Math" panose="02040503050406030204" pitchFamily="18" charset="0"/>
                                </a:rPr>
                              </m:ctrlPr>
                            </m:sSupPr>
                            <m:e>
                              <m:r>
                                <a:rPr lang="pt-BR" sz="2000" i="0">
                                  <a:solidFill>
                                    <a:srgbClr val="FF0000"/>
                                  </a:solidFill>
                                  <a:latin typeface="Cambria Math" panose="02040503050406030204" pitchFamily="18" charset="0"/>
                                </a:rPr>
                                <m:t>1,5</m:t>
                              </m:r>
                            </m:e>
                            <m:sup>
                              <m:r>
                                <a:rPr lang="pt-BR" sz="2000" i="0">
                                  <a:solidFill>
                                    <a:srgbClr val="FF0000"/>
                                  </a:solidFill>
                                  <a:latin typeface="Cambria Math" panose="02040503050406030204" pitchFamily="18" charset="0"/>
                                </a:rPr>
                                <m:t>3</m:t>
                              </m:r>
                            </m:sup>
                          </m:sSup>
                        </m:den>
                      </m:f>
                      <m:r>
                        <a:rPr lang="pt-BR" sz="2000" i="0">
                          <a:solidFill>
                            <a:srgbClr val="FF0000"/>
                          </a:solidFill>
                          <a:latin typeface="Cambria Math" panose="02040503050406030204" pitchFamily="18" charset="0"/>
                        </a:rPr>
                        <m:t>=1</m:t>
                      </m:r>
                      <m:f>
                        <m:fPr>
                          <m:ctrlPr>
                            <a:rPr lang="pt-BR" sz="2000" i="1">
                              <a:solidFill>
                                <a:srgbClr val="FF0000"/>
                              </a:solidFill>
                              <a:latin typeface="Cambria Math" panose="02040503050406030204" pitchFamily="18" charset="0"/>
                            </a:rPr>
                          </m:ctrlPr>
                        </m:fPr>
                        <m:num>
                          <m:sSup>
                            <m:sSupPr>
                              <m:ctrlPr>
                                <a:rPr lang="pt-BR" sz="2000" i="1">
                                  <a:solidFill>
                                    <a:srgbClr val="FF0000"/>
                                  </a:solidFill>
                                  <a:latin typeface="Cambria Math" panose="02040503050406030204" pitchFamily="18" charset="0"/>
                                </a:rPr>
                              </m:ctrlPr>
                            </m:sSupPr>
                            <m:e>
                              <m:sSub>
                                <m:sSubPr>
                                  <m:ctrlPr>
                                    <a:rPr lang="pt-BR" sz="2000" i="1">
                                      <a:solidFill>
                                        <a:srgbClr val="FF0000"/>
                                      </a:solidFill>
                                      <a:latin typeface="Cambria Math" panose="02040503050406030204" pitchFamily="18" charset="0"/>
                                    </a:rPr>
                                  </m:ctrlPr>
                                </m:sSubPr>
                                <m:e>
                                  <m:r>
                                    <a:rPr lang="pt-BR" sz="2000" i="1">
                                      <a:solidFill>
                                        <a:srgbClr val="FF0000"/>
                                      </a:solidFill>
                                      <a:latin typeface="Cambria Math" panose="02040503050406030204" pitchFamily="18" charset="0"/>
                                    </a:rPr>
                                    <m:t>𝐴</m:t>
                                  </m:r>
                                </m:e>
                                <m:sub>
                                  <m:r>
                                    <a:rPr lang="pt-BR" sz="2000" i="1">
                                      <a:solidFill>
                                        <a:srgbClr val="FF0000"/>
                                      </a:solidFill>
                                      <a:latin typeface="Cambria Math" panose="02040503050406030204" pitchFamily="18" charset="0"/>
                                    </a:rPr>
                                    <m:t>𝑇</m:t>
                                  </m:r>
                                </m:sub>
                              </m:sSub>
                            </m:e>
                            <m:sup>
                              <m:r>
                                <a:rPr lang="pt-BR" sz="2000" i="0">
                                  <a:solidFill>
                                    <a:srgbClr val="FF0000"/>
                                  </a:solidFill>
                                  <a:latin typeface="Cambria Math" panose="02040503050406030204" pitchFamily="18" charset="0"/>
                                </a:rPr>
                                <m:t>2</m:t>
                              </m:r>
                            </m:sup>
                          </m:sSup>
                        </m:num>
                        <m:den>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𝑈𝐴</m:t>
                              </m:r>
                            </m:e>
                            <m:sup>
                              <m:r>
                                <a:rPr lang="pt-BR" sz="2000" i="0">
                                  <a:solidFill>
                                    <a:srgbClr val="FF0000"/>
                                  </a:solidFill>
                                  <a:latin typeface="Cambria Math" panose="02040503050406030204" pitchFamily="18" charset="0"/>
                                </a:rPr>
                                <m:t>3</m:t>
                              </m:r>
                            </m:sup>
                          </m:sSup>
                        </m:den>
                      </m:f>
                      <m:r>
                        <a:rPr lang="pt-BR" sz="2000" i="0">
                          <a:solidFill>
                            <a:srgbClr val="FF0000"/>
                          </a:solidFill>
                          <a:latin typeface="Cambria Math" panose="02040503050406030204" pitchFamily="18" charset="0"/>
                        </a:rPr>
                        <m:t>→</m:t>
                      </m:r>
                    </m:oMath>
                  </m:oMathPara>
                </a14:m>
                <a:endParaRPr lang="pt-BR" sz="2000" dirty="0">
                  <a:solidFill>
                    <a:srgbClr val="FF0000"/>
                  </a:solidFill>
                </a:endParaRPr>
              </a:p>
            </p:txBody>
          </p:sp>
        </mc:Choice>
        <mc:Fallback>
          <p:sp>
            <p:nvSpPr>
              <p:cNvPr id="5" name="Retângulo 4"/>
              <p:cNvSpPr>
                <a:spLocks noRot="1" noChangeAspect="1" noMove="1" noResize="1" noEditPoints="1" noAdjustHandles="1" noChangeArrowheads="1" noChangeShapeType="1" noTextEdit="1"/>
              </p:cNvSpPr>
              <p:nvPr/>
            </p:nvSpPr>
            <p:spPr>
              <a:xfrm>
                <a:off x="1919089" y="4221088"/>
                <a:ext cx="2088232" cy="763863"/>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4" name="Retângulo 3"/>
              <p:cNvSpPr/>
              <p:nvPr/>
            </p:nvSpPr>
            <p:spPr>
              <a:xfrm>
                <a:off x="3772825" y="4462884"/>
                <a:ext cx="23269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pt-BR" i="1">
                              <a:solidFill>
                                <a:srgbClr val="FF0000"/>
                              </a:solidFill>
                              <a:latin typeface="Cambria Math" panose="02040503050406030204" pitchFamily="18" charset="0"/>
                            </a:rPr>
                          </m:ctrlPr>
                        </m:sSupPr>
                        <m:e>
                          <m:r>
                            <a:rPr lang="pt-BR" i="1">
                              <a:solidFill>
                                <a:srgbClr val="FF0000"/>
                              </a:solidFill>
                              <a:latin typeface="Cambria Math" panose="02040503050406030204" pitchFamily="18" charset="0"/>
                            </a:rPr>
                            <m:t>𝑃</m:t>
                          </m:r>
                        </m:e>
                        <m:sup>
                          <m:r>
                            <a:rPr lang="pt-BR">
                              <a:solidFill>
                                <a:srgbClr val="FF0000"/>
                              </a:solidFill>
                              <a:latin typeface="Cambria Math" panose="02040503050406030204" pitchFamily="18" charset="0"/>
                            </a:rPr>
                            <m:t>2</m:t>
                          </m:r>
                        </m:sup>
                      </m:sSup>
                      <m:r>
                        <a:rPr lang="pt-BR">
                          <a:solidFill>
                            <a:srgbClr val="FF0000"/>
                          </a:solidFill>
                          <a:latin typeface="Cambria Math" panose="02040503050406030204" pitchFamily="18" charset="0"/>
                        </a:rPr>
                        <m:t>=</m:t>
                      </m:r>
                      <m:sSup>
                        <m:sSupPr>
                          <m:ctrlPr>
                            <a:rPr lang="pt-BR" i="1">
                              <a:solidFill>
                                <a:srgbClr val="FF0000"/>
                              </a:solidFill>
                              <a:latin typeface="Cambria Math" panose="02040503050406030204" pitchFamily="18" charset="0"/>
                            </a:rPr>
                          </m:ctrlPr>
                        </m:sSupPr>
                        <m:e>
                          <m:r>
                            <a:rPr lang="pt-BR">
                              <a:solidFill>
                                <a:srgbClr val="FF0000"/>
                              </a:solidFill>
                              <a:latin typeface="Cambria Math" panose="02040503050406030204" pitchFamily="18" charset="0"/>
                            </a:rPr>
                            <m:t>1,5</m:t>
                          </m:r>
                        </m:e>
                        <m:sup>
                          <m:r>
                            <a:rPr lang="pt-BR">
                              <a:solidFill>
                                <a:srgbClr val="FF0000"/>
                              </a:solidFill>
                              <a:latin typeface="Cambria Math" panose="02040503050406030204" pitchFamily="18" charset="0"/>
                            </a:rPr>
                            <m:t>3</m:t>
                          </m:r>
                        </m:sup>
                      </m:sSup>
                      <m:r>
                        <a:rPr lang="pt-BR">
                          <a:solidFill>
                            <a:srgbClr val="FF0000"/>
                          </a:solidFill>
                          <a:latin typeface="Cambria Math" panose="02040503050406030204" pitchFamily="18" charset="0"/>
                        </a:rPr>
                        <m:t>=3,375→</m:t>
                      </m:r>
                    </m:oMath>
                  </m:oMathPara>
                </a14:m>
                <a:endParaRPr lang="pt-BR" dirty="0">
                  <a:solidFill>
                    <a:srgbClr val="FF0000"/>
                  </a:solidFill>
                </a:endParaRPr>
              </a:p>
            </p:txBody>
          </p:sp>
        </mc:Choice>
        <mc:Fallback>
          <p:sp>
            <p:nvSpPr>
              <p:cNvPr id="4" name="Retângulo 3"/>
              <p:cNvSpPr>
                <a:spLocks noRot="1" noChangeAspect="1" noMove="1" noResize="1" noEditPoints="1" noAdjustHandles="1" noChangeArrowheads="1" noChangeShapeType="1" noTextEdit="1"/>
              </p:cNvSpPr>
              <p:nvPr/>
            </p:nvSpPr>
            <p:spPr>
              <a:xfrm>
                <a:off x="3772825" y="4462884"/>
                <a:ext cx="2326984" cy="369332"/>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Retângulo 5"/>
              <p:cNvSpPr/>
              <p:nvPr/>
            </p:nvSpPr>
            <p:spPr>
              <a:xfrm>
                <a:off x="5942301" y="4400168"/>
                <a:ext cx="2967607" cy="4277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a:solidFill>
                            <a:srgbClr val="FF0000"/>
                          </a:solidFill>
                          <a:latin typeface="Cambria Math" panose="02040503050406030204" pitchFamily="18" charset="0"/>
                        </a:rPr>
                        <m:t>𝑃</m:t>
                      </m:r>
                      <m:r>
                        <a:rPr lang="pt-BR">
                          <a:solidFill>
                            <a:srgbClr val="FF0000"/>
                          </a:solidFill>
                          <a:latin typeface="Cambria Math" panose="02040503050406030204" pitchFamily="18" charset="0"/>
                        </a:rPr>
                        <m:t>=</m:t>
                      </m:r>
                      <m:rad>
                        <m:radPr>
                          <m:ctrlPr>
                            <a:rPr lang="pt-BR" i="1">
                              <a:solidFill>
                                <a:srgbClr val="FF0000"/>
                              </a:solidFill>
                              <a:latin typeface="Cambria Math" panose="02040503050406030204" pitchFamily="18" charset="0"/>
                            </a:rPr>
                          </m:ctrlPr>
                        </m:radPr>
                        <m:deg>
                          <m:r>
                            <a:rPr lang="pt-BR">
                              <a:solidFill>
                                <a:srgbClr val="FF0000"/>
                              </a:solidFill>
                              <a:latin typeface="Cambria Math" panose="02040503050406030204" pitchFamily="18" charset="0"/>
                            </a:rPr>
                            <m:t>2</m:t>
                          </m:r>
                        </m:deg>
                        <m:e>
                          <m:r>
                            <a:rPr lang="pt-BR">
                              <a:solidFill>
                                <a:srgbClr val="FF0000"/>
                              </a:solidFill>
                              <a:latin typeface="Cambria Math" panose="02040503050406030204" pitchFamily="18" charset="0"/>
                            </a:rPr>
                            <m:t>3,375</m:t>
                          </m:r>
                        </m:e>
                      </m:rad>
                      <m:r>
                        <a:rPr lang="pt-BR">
                          <a:solidFill>
                            <a:srgbClr val="FF0000"/>
                          </a:solidFill>
                          <a:latin typeface="Cambria Math" panose="02040503050406030204" pitchFamily="18" charset="0"/>
                        </a:rPr>
                        <m:t> ≅1,837 </m:t>
                      </m:r>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𝐴</m:t>
                          </m:r>
                        </m:e>
                        <m:sub>
                          <m:r>
                            <a:rPr lang="pt-BR" i="1">
                              <a:solidFill>
                                <a:srgbClr val="FF0000"/>
                              </a:solidFill>
                              <a:latin typeface="Cambria Math" panose="02040503050406030204" pitchFamily="18" charset="0"/>
                            </a:rPr>
                            <m:t>𝑇</m:t>
                          </m:r>
                        </m:sub>
                      </m:sSub>
                      <m:r>
                        <a:rPr lang="pt-BR">
                          <a:solidFill>
                            <a:srgbClr val="FF0000"/>
                          </a:solidFill>
                          <a:latin typeface="Cambria Math" panose="02040503050406030204" pitchFamily="18" charset="0"/>
                        </a:rPr>
                        <m:t> ≈</m:t>
                      </m:r>
                    </m:oMath>
                  </m:oMathPara>
                </a14:m>
                <a:endParaRPr lang="pt-BR" dirty="0">
                  <a:solidFill>
                    <a:srgbClr val="FF0000"/>
                  </a:solidFill>
                </a:endParaRPr>
              </a:p>
            </p:txBody>
          </p:sp>
        </mc:Choice>
        <mc:Fallback>
          <p:sp>
            <p:nvSpPr>
              <p:cNvPr id="6" name="Retângulo 5"/>
              <p:cNvSpPr>
                <a:spLocks noRot="1" noChangeAspect="1" noMove="1" noResize="1" noEditPoints="1" noAdjustHandles="1" noChangeArrowheads="1" noChangeShapeType="1" noTextEdit="1"/>
              </p:cNvSpPr>
              <p:nvPr/>
            </p:nvSpPr>
            <p:spPr>
              <a:xfrm>
                <a:off x="5942301" y="4400168"/>
                <a:ext cx="2967607" cy="427746"/>
              </a:xfrm>
              <a:prstGeom prst="rect">
                <a:avLst/>
              </a:prstGeom>
              <a:blipFill>
                <a:blip r:embed="rId5"/>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Retângulo 8"/>
              <p:cNvSpPr/>
              <p:nvPr/>
            </p:nvSpPr>
            <p:spPr>
              <a:xfrm>
                <a:off x="8748383" y="4437056"/>
                <a:ext cx="86632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a:solidFill>
                            <a:srgbClr val="FF0000"/>
                          </a:solidFill>
                          <a:latin typeface="Cambria Math" panose="02040503050406030204" pitchFamily="18" charset="0"/>
                        </a:rPr>
                        <m:t>1,8 </m:t>
                      </m:r>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𝐴</m:t>
                          </m:r>
                        </m:e>
                        <m:sub>
                          <m:r>
                            <a:rPr lang="pt-BR" i="1">
                              <a:solidFill>
                                <a:srgbClr val="FF0000"/>
                              </a:solidFill>
                              <a:latin typeface="Cambria Math" panose="02040503050406030204" pitchFamily="18" charset="0"/>
                            </a:rPr>
                            <m:t>𝑇</m:t>
                          </m:r>
                        </m:sub>
                      </m:sSub>
                    </m:oMath>
                  </m:oMathPara>
                </a14:m>
                <a:endParaRPr lang="pt-BR" dirty="0">
                  <a:solidFill>
                    <a:srgbClr val="FF0000"/>
                  </a:solidFill>
                </a:endParaRPr>
              </a:p>
            </p:txBody>
          </p:sp>
        </mc:Choice>
        <mc:Fallback>
          <p:sp>
            <p:nvSpPr>
              <p:cNvPr id="9" name="Retângulo 8"/>
              <p:cNvSpPr>
                <a:spLocks noRot="1" noChangeAspect="1" noMove="1" noResize="1" noEditPoints="1" noAdjustHandles="1" noChangeArrowheads="1" noChangeShapeType="1" noTextEdit="1"/>
              </p:cNvSpPr>
              <p:nvPr/>
            </p:nvSpPr>
            <p:spPr>
              <a:xfrm>
                <a:off x="8748383" y="4437056"/>
                <a:ext cx="866326" cy="369332"/>
              </a:xfrm>
              <a:prstGeom prst="rect">
                <a:avLst/>
              </a:prstGeom>
              <a:blipFill>
                <a:blip r:embed="rId6"/>
                <a:stretch>
                  <a:fillRect/>
                </a:stretch>
              </a:blipFill>
            </p:spPr>
            <p:txBody>
              <a:bodyPr/>
              <a:lstStyle/>
              <a:p>
                <a:r>
                  <a:rPr lang="pt-BR">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770" decel="100000"/>
                                        <p:tgtEl>
                                          <p:spTgt spid="8"/>
                                        </p:tgtEl>
                                      </p:cBhvr>
                                    </p:animEffect>
                                    <p:animScale>
                                      <p:cBhvr>
                                        <p:cTn id="36" dur="770" decel="100000"/>
                                        <p:tgtEl>
                                          <p:spTgt spid="8"/>
                                        </p:tgtEl>
                                      </p:cBhvr>
                                      <p:from x="10000" y="10000"/>
                                      <p:to x="200000" y="450000"/>
                                    </p:animScale>
                                    <p:animScale>
                                      <p:cBhvr>
                                        <p:cTn id="37" dur="1230" accel="100000" fill="hold">
                                          <p:stCondLst>
                                            <p:cond delay="770"/>
                                          </p:stCondLst>
                                        </p:cTn>
                                        <p:tgtEl>
                                          <p:spTgt spid="8"/>
                                        </p:tgtEl>
                                      </p:cBhvr>
                                      <p:from x="200000" y="450000"/>
                                      <p:to x="100000" y="100000"/>
                                    </p:animScale>
                                    <p:set>
                                      <p:cBhvr>
                                        <p:cTn id="38" dur="770" fill="hold"/>
                                        <p:tgtEl>
                                          <p:spTgt spid="8"/>
                                        </p:tgtEl>
                                        <p:attrNameLst>
                                          <p:attrName>ppt_x</p:attrName>
                                        </p:attrNameLst>
                                      </p:cBhvr>
                                      <p:to>
                                        <p:strVal val="(0.5)"/>
                                      </p:to>
                                    </p:set>
                                    <p:anim from="(0.5)" to="(#ppt_x)" calcmode="lin" valueType="num">
                                      <p:cBhvr>
                                        <p:cTn id="39" dur="1230" accel="100000" fill="hold">
                                          <p:stCondLst>
                                            <p:cond delay="770"/>
                                          </p:stCondLst>
                                        </p:cTn>
                                        <p:tgtEl>
                                          <p:spTgt spid="8"/>
                                        </p:tgtEl>
                                        <p:attrNameLst>
                                          <p:attrName>ppt_x</p:attrName>
                                        </p:attrNameLst>
                                      </p:cBhvr>
                                    </p:anim>
                                    <p:set>
                                      <p:cBhvr>
                                        <p:cTn id="40" dur="770" fill="hold"/>
                                        <p:tgtEl>
                                          <p:spTgt spid="8"/>
                                        </p:tgtEl>
                                        <p:attrNameLst>
                                          <p:attrName>ppt_y</p:attrName>
                                        </p:attrNameLst>
                                      </p:cBhvr>
                                      <p:to>
                                        <p:strVal val="(#ppt_y+0.4)"/>
                                      </p:to>
                                    </p:set>
                                    <p:anim from="(#ppt_y+0.4)" to="(#ppt_y)" calcmode="lin" valueType="num">
                                      <p:cBhvr>
                                        <p:cTn id="41" dur="1230" accel="100000" fill="hold">
                                          <p:stCondLst>
                                            <p:cond delay="770"/>
                                          </p:stCondLst>
                                        </p:cTn>
                                        <p:tgtEl>
                                          <p:spTgt spid="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4" grpId="0"/>
      <p:bldP spid="6"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16824" cy="2012859"/>
          </a:xfrm>
          <a:prstGeom prst="rect">
            <a:avLst/>
          </a:prstGeom>
        </p:spPr>
        <p:txBody>
          <a:bodyPr wrap="square">
            <a:spAutoFit/>
          </a:bodyPr>
          <a:lstStyle/>
          <a:p>
            <a:pPr algn="just" hangingPunct="0">
              <a:lnSpc>
                <a:spcPct val="130000"/>
              </a:lnSpc>
            </a:pPr>
            <a:r>
              <a:rPr lang="pt-PT" sz="1600" b="1" dirty="0" smtClean="0">
                <a:latin typeface="Arial" pitchFamily="34" charset="0"/>
                <a:cs typeface="Arial" pitchFamily="34" charset="0"/>
              </a:rPr>
              <a:t>Questão 15) (1 ponto)  </a:t>
            </a:r>
            <a:r>
              <a:rPr lang="pt-PT" sz="1600" i="1" dirty="0" smtClean="0">
                <a:latin typeface="Arial" pitchFamily="34" charset="0"/>
                <a:cs typeface="Arial" pitchFamily="34" charset="0"/>
              </a:rPr>
              <a:t>No dia 24 de abril de 2020 o Telescópio Espacial Hubble completou 30 anos em órbita da Terra. Seu planejamento começou ainda nos anos 1970, mas ele só foi lançado em 1990. Ao receberem as primeiras imagens os cientistas ficaram perplexos com a má qualidade delas. Após algumas análises, eles descobriram que o Hubble possuía uma falha no espelho principal. Os engenheiros da NASA decidiram que os astronautas</a:t>
            </a:r>
            <a:endParaRPr lang="pt-BR" sz="1600" dirty="0">
              <a:latin typeface="Arial" pitchFamily="34" charset="0"/>
              <a:cs typeface="Arial" pitchFamily="34" charset="0"/>
            </a:endParaRPr>
          </a:p>
        </p:txBody>
      </p:sp>
      <p:sp>
        <p:nvSpPr>
          <p:cNvPr id="122882" name="Rectangle 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pic>
        <p:nvPicPr>
          <p:cNvPr id="10" name="Image1"/>
          <p:cNvPicPr/>
          <p:nvPr/>
        </p:nvPicPr>
        <p:blipFill>
          <a:blip r:embed="rId2" cstate="print"/>
          <a:stretch>
            <a:fillRect/>
          </a:stretch>
        </p:blipFill>
        <p:spPr bwMode="auto">
          <a:xfrm>
            <a:off x="3143225" y="3429000"/>
            <a:ext cx="6120680" cy="3087303"/>
          </a:xfrm>
          <a:prstGeom prst="rect">
            <a:avLst/>
          </a:prstGeom>
        </p:spPr>
      </p:pic>
      <p:sp>
        <p:nvSpPr>
          <p:cNvPr id="12" name="Retângulo 11"/>
          <p:cNvSpPr/>
          <p:nvPr/>
        </p:nvSpPr>
        <p:spPr>
          <a:xfrm>
            <a:off x="262905" y="2276872"/>
            <a:ext cx="11233248" cy="1052596"/>
          </a:xfrm>
          <a:prstGeom prst="rect">
            <a:avLst/>
          </a:prstGeom>
        </p:spPr>
        <p:txBody>
          <a:bodyPr wrap="square">
            <a:spAutoFit/>
          </a:bodyPr>
          <a:lstStyle/>
          <a:p>
            <a:pPr algn="just">
              <a:lnSpc>
                <a:spcPct val="130000"/>
              </a:lnSpc>
            </a:pPr>
            <a:r>
              <a:rPr lang="pt-PT" sz="1600" i="1" dirty="0">
                <a:latin typeface="Arial" pitchFamily="34" charset="0"/>
                <a:cs typeface="Arial" pitchFamily="34" charset="0"/>
              </a:rPr>
              <a:t>poderiam capturar o Hubble com o braço robótico do ônibus espacial e por meio de atividades extra </a:t>
            </a:r>
            <a:r>
              <a:rPr lang="pt-PT" sz="1600" i="1" dirty="0" smtClean="0">
                <a:latin typeface="Arial" pitchFamily="34" charset="0"/>
                <a:cs typeface="Arial" pitchFamily="34" charset="0"/>
              </a:rPr>
              <a:t>veiculares</a:t>
            </a:r>
            <a:r>
              <a:rPr lang="pt-BR" sz="1600" dirty="0" smtClean="0">
                <a:latin typeface="Arial" pitchFamily="34" charset="0"/>
                <a:cs typeface="Arial" pitchFamily="34" charset="0"/>
              </a:rPr>
              <a:t> </a:t>
            </a:r>
            <a:r>
              <a:rPr lang="pt-PT" sz="1600" i="1" dirty="0" smtClean="0">
                <a:latin typeface="Arial" pitchFamily="34" charset="0"/>
                <a:cs typeface="Arial" pitchFamily="34" charset="0"/>
              </a:rPr>
              <a:t>consertar seu sistema óptico. Depois dos reparos o Hubble foi colocado de volta à sua órbita original. Essa missão de reparo do Hubble consistiu em um dos maiores feitos da NASA e, desde então, 4 outras missões de manutenção foram realizadas.</a:t>
            </a:r>
            <a:endParaRPr lang="pt-BR" sz="1600" dirty="0"/>
          </a:p>
        </p:txBody>
      </p:sp>
    </p:spTree>
    <p:extLst>
      <p:ext uri="{BB962C8B-B14F-4D97-AF65-F5344CB8AC3E}">
        <p14:creationId xmlns:p14="http://schemas.microsoft.com/office/powerpoint/2010/main" val="435335324"/>
      </p:ext>
    </p:extLst>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ChangeArrowheads="1"/>
          </p:cNvSpPr>
          <p:nvPr/>
        </p:nvSpPr>
        <p:spPr bwMode="auto">
          <a:xfrm>
            <a:off x="118890" y="189783"/>
            <a:ext cx="7776864" cy="23329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30000"/>
              </a:lnSpc>
              <a:spcBef>
                <a:spcPct val="0"/>
              </a:spcBef>
              <a:spcAft>
                <a:spcPct val="0"/>
              </a:spcAft>
              <a:buClrTx/>
              <a:buSzTx/>
              <a:buFontTx/>
              <a:buNone/>
              <a:tabLst/>
            </a:pPr>
            <a:r>
              <a:rPr kumimoji="0" lang="pt-BR" altLang="zh-CN" sz="1600" b="1" i="0" u="none" strike="noStrike" cap="none" normalizeH="0" baseline="0" dirty="0" smtClean="0">
                <a:ln>
                  <a:noFill/>
                </a:ln>
                <a:solidFill>
                  <a:schemeClr val="tx1"/>
                </a:solidFill>
                <a:effectLst/>
                <a:latin typeface="Arial" pitchFamily="34" charset="0"/>
                <a:ea typeface="Noto Sans CJK SC"/>
                <a:cs typeface="Arial" pitchFamily="34" charset="0"/>
              </a:rPr>
              <a:t>Pergunta 15) </a:t>
            </a:r>
            <a:r>
              <a:rPr kumimoji="0" lang="pt-BR" altLang="zh-CN" sz="1600" b="0" i="0" u="none" strike="noStrike" cap="none" normalizeH="0" baseline="0" dirty="0" smtClean="0">
                <a:ln>
                  <a:noFill/>
                </a:ln>
                <a:solidFill>
                  <a:schemeClr val="tx1"/>
                </a:solidFill>
                <a:effectLst/>
                <a:latin typeface="Arial" pitchFamily="34" charset="0"/>
                <a:ea typeface="Noto Sans CJK SC"/>
                <a:cs typeface="Arial" pitchFamily="34" charset="0"/>
              </a:rPr>
              <a:t>Suponha que para recolocar o Hubble em sua órbita correta, o braço robótico do ônibus espacial exerceu 1 N de força (</a:t>
            </a:r>
            <a:r>
              <a:rPr kumimoji="0" lang="pt-BR" altLang="zh-CN" sz="1600" b="1" i="0" u="none" strike="noStrike" cap="none" normalizeH="0" baseline="0" dirty="0" smtClean="0">
                <a:ln>
                  <a:noFill/>
                </a:ln>
                <a:solidFill>
                  <a:schemeClr val="tx1"/>
                </a:solidFill>
                <a:effectLst/>
                <a:latin typeface="Arial" pitchFamily="34" charset="0"/>
                <a:ea typeface="Noto Sans CJK SC"/>
                <a:cs typeface="Arial" pitchFamily="34" charset="0"/>
              </a:rPr>
              <a:t>F</a:t>
            </a:r>
            <a:r>
              <a:rPr kumimoji="0" lang="pt-BR" altLang="zh-CN" sz="1600" b="0" i="0" u="none" strike="noStrike" cap="none" normalizeH="0" baseline="0" dirty="0" smtClean="0">
                <a:ln>
                  <a:noFill/>
                </a:ln>
                <a:solidFill>
                  <a:schemeClr val="tx1"/>
                </a:solidFill>
                <a:effectLst/>
                <a:latin typeface="Arial" pitchFamily="34" charset="0"/>
                <a:ea typeface="Noto Sans CJK SC"/>
                <a:cs typeface="Arial" pitchFamily="34" charset="0"/>
              </a:rPr>
              <a:t>), cujo módulo, direção e sentido foram constantes durante toda a manobra e perpendicular à direção do movimento do ônibus espacial. A massa do Hubble (m</a:t>
            </a:r>
            <a:r>
              <a:rPr kumimoji="0" lang="pt-BR" altLang="zh-CN" sz="1600" b="0" i="0" u="none" strike="noStrike" cap="none" normalizeH="0" baseline="-30000" dirty="0" smtClean="0">
                <a:ln>
                  <a:noFill/>
                </a:ln>
                <a:solidFill>
                  <a:schemeClr val="tx1"/>
                </a:solidFill>
                <a:effectLst/>
                <a:latin typeface="Arial" pitchFamily="34" charset="0"/>
                <a:ea typeface="Noto Sans CJK SC"/>
                <a:cs typeface="Arial" pitchFamily="34" charset="0"/>
              </a:rPr>
              <a:t>H</a:t>
            </a:r>
            <a:r>
              <a:rPr kumimoji="0" lang="pt-BR" altLang="zh-CN" sz="1600" b="0" i="0" u="none" strike="noStrike" cap="none" normalizeH="0" baseline="0" dirty="0" smtClean="0">
                <a:ln>
                  <a:noFill/>
                </a:ln>
                <a:solidFill>
                  <a:schemeClr val="tx1"/>
                </a:solidFill>
                <a:effectLst/>
                <a:latin typeface="Arial" pitchFamily="34" charset="0"/>
                <a:ea typeface="Noto Sans CJK SC"/>
                <a:cs typeface="Arial" pitchFamily="34" charset="0"/>
              </a:rPr>
              <a:t>) é de, aproximadamente, 10.000 kg. A segunda Lei de Newton diz que </a:t>
            </a:r>
            <a:r>
              <a:rPr kumimoji="0" lang="pt-BR" altLang="zh-CN" sz="1600" b="1" i="0" u="none" strike="noStrike" cap="none" normalizeH="0" baseline="0" dirty="0" smtClean="0">
                <a:ln>
                  <a:noFill/>
                </a:ln>
                <a:solidFill>
                  <a:schemeClr val="tx1"/>
                </a:solidFill>
                <a:effectLst/>
                <a:latin typeface="Arial" pitchFamily="34" charset="0"/>
                <a:ea typeface="Noto Sans CJK SC"/>
                <a:cs typeface="Arial" pitchFamily="34" charset="0"/>
              </a:rPr>
              <a:t>F</a:t>
            </a:r>
            <a:r>
              <a:rPr kumimoji="0" lang="pt-BR" altLang="zh-CN" sz="1600" b="0" i="0" u="none" strike="noStrike" cap="none" normalizeH="0" baseline="0" dirty="0" smtClean="0">
                <a:ln>
                  <a:noFill/>
                </a:ln>
                <a:solidFill>
                  <a:schemeClr val="tx1"/>
                </a:solidFill>
                <a:effectLst/>
                <a:latin typeface="Arial" pitchFamily="34" charset="0"/>
                <a:ea typeface="Noto Sans CJK SC"/>
                <a:cs typeface="Arial" pitchFamily="34" charset="0"/>
              </a:rPr>
              <a:t> = </a:t>
            </a:r>
            <a:r>
              <a:rPr kumimoji="0" lang="pt-BR" altLang="zh-CN" sz="1600" b="1" i="0" u="none" strike="noStrike" cap="none" normalizeH="0" baseline="0" dirty="0" smtClean="0">
                <a:ln>
                  <a:noFill/>
                </a:ln>
                <a:solidFill>
                  <a:srgbClr val="000000"/>
                </a:solidFill>
                <a:effectLst/>
                <a:latin typeface="Arial" pitchFamily="34" charset="0"/>
                <a:ea typeface="Noto Sans CJK SC"/>
                <a:cs typeface="Arial" pitchFamily="34" charset="0"/>
              </a:rPr>
              <a:t>m</a:t>
            </a:r>
            <a:r>
              <a:rPr kumimoji="0" lang="pt-BR" altLang="zh-CN" sz="1600" b="1" i="0" u="none" strike="noStrike" cap="none" normalizeH="0" baseline="0" dirty="0" smtClean="0">
                <a:ln>
                  <a:noFill/>
                </a:ln>
                <a:solidFill>
                  <a:schemeClr val="tx1"/>
                </a:solidFill>
                <a:effectLst/>
                <a:latin typeface="Arial" pitchFamily="34" charset="0"/>
                <a:ea typeface="Noto Sans CJK SC"/>
                <a:cs typeface="Arial" pitchFamily="34" charset="0"/>
              </a:rPr>
              <a:t>a </a:t>
            </a:r>
            <a:r>
              <a:rPr kumimoji="0" lang="pt-BR" altLang="zh-CN" sz="1600" b="0" i="0" u="none" strike="noStrike" cap="none" normalizeH="0" baseline="0" dirty="0" smtClean="0">
                <a:ln>
                  <a:noFill/>
                </a:ln>
                <a:solidFill>
                  <a:schemeClr val="tx1"/>
                </a:solidFill>
                <a:effectLst/>
                <a:latin typeface="Arial" pitchFamily="34" charset="0"/>
                <a:ea typeface="Noto Sans CJK SC"/>
                <a:cs typeface="Arial" pitchFamily="34" charset="0"/>
              </a:rPr>
              <a:t>(m = massa e a = aceleração).</a:t>
            </a:r>
            <a:br>
              <a:rPr kumimoji="0" lang="pt-BR" altLang="zh-CN" sz="1600" b="0" i="0" u="none" strike="noStrike" cap="none" normalizeH="0" baseline="0" dirty="0" smtClean="0">
                <a:ln>
                  <a:noFill/>
                </a:ln>
                <a:solidFill>
                  <a:schemeClr val="tx1"/>
                </a:solidFill>
                <a:effectLst/>
                <a:latin typeface="Arial" pitchFamily="34" charset="0"/>
                <a:ea typeface="Noto Sans CJK SC"/>
                <a:cs typeface="Arial" pitchFamily="34" charset="0"/>
              </a:rPr>
            </a:br>
            <a:r>
              <a:rPr kumimoji="0" lang="pt-BR" altLang="zh-CN" sz="1600" b="1" i="0" u="none" strike="noStrike" cap="none" normalizeH="0" baseline="0" dirty="0" smtClean="0">
                <a:ln>
                  <a:noFill/>
                </a:ln>
                <a:solidFill>
                  <a:srgbClr val="000000"/>
                </a:solidFill>
                <a:effectLst/>
                <a:latin typeface="Arial" pitchFamily="34" charset="0"/>
                <a:ea typeface="Noto Sans CJK SC"/>
                <a:cs typeface="Arial" pitchFamily="34" charset="0"/>
              </a:rPr>
              <a:t>Calcule o módulo da aceleração</a:t>
            </a:r>
            <a:r>
              <a:rPr kumimoji="0" lang="pt-BR" altLang="zh-CN" sz="1600" b="0" i="0" u="none" strike="noStrike" cap="none" normalizeH="0" baseline="0" dirty="0" smtClean="0">
                <a:ln>
                  <a:noFill/>
                </a:ln>
                <a:solidFill>
                  <a:srgbClr val="000000"/>
                </a:solidFill>
                <a:effectLst/>
                <a:latin typeface="Arial" pitchFamily="34" charset="0"/>
                <a:ea typeface="Noto Sans CJK SC"/>
                <a:cs typeface="Arial" pitchFamily="34" charset="0"/>
              </a:rPr>
              <a:t> (</a:t>
            </a:r>
            <a:r>
              <a:rPr kumimoji="0" lang="pt-BR" altLang="zh-CN" sz="1600" b="1" i="0" u="none" strike="noStrike" cap="none" normalizeH="0" baseline="0" dirty="0" smtClean="0">
                <a:ln>
                  <a:noFill/>
                </a:ln>
                <a:solidFill>
                  <a:srgbClr val="000000"/>
                </a:solidFill>
                <a:effectLst/>
                <a:latin typeface="Arial" pitchFamily="34" charset="0"/>
                <a:ea typeface="Noto Sans CJK SC"/>
                <a:cs typeface="Arial" pitchFamily="34" charset="0"/>
              </a:rPr>
              <a:t>a</a:t>
            </a:r>
            <a:r>
              <a:rPr kumimoji="0" lang="pt-BR" altLang="zh-CN" sz="1600" b="1" i="0" u="none" strike="noStrike" cap="none" normalizeH="0" baseline="-30000" dirty="0" smtClean="0">
                <a:ln>
                  <a:noFill/>
                </a:ln>
                <a:solidFill>
                  <a:srgbClr val="000000"/>
                </a:solidFill>
                <a:effectLst/>
                <a:latin typeface="Arial" pitchFamily="34" charset="0"/>
                <a:ea typeface="Noto Sans CJK SC"/>
                <a:cs typeface="Arial" pitchFamily="34" charset="0"/>
              </a:rPr>
              <a:t>H</a:t>
            </a:r>
            <a:r>
              <a:rPr kumimoji="0" lang="pt-BR" altLang="zh-CN" sz="1600" b="0" i="0" u="none" strike="noStrike" cap="none" normalizeH="0" baseline="0" dirty="0" smtClean="0">
                <a:ln>
                  <a:noFill/>
                </a:ln>
                <a:solidFill>
                  <a:srgbClr val="000000"/>
                </a:solidFill>
                <a:effectLst/>
                <a:latin typeface="Arial" pitchFamily="34" charset="0"/>
                <a:ea typeface="Noto Sans CJK SC"/>
                <a:cs typeface="Arial" pitchFamily="34" charset="0"/>
              </a:rPr>
              <a:t>), em m/s</a:t>
            </a:r>
            <a:r>
              <a:rPr kumimoji="0" lang="pt-BR" altLang="zh-CN" sz="1600" b="0" i="0" u="none" strike="noStrike" cap="none" normalizeH="0" baseline="30000" dirty="0" smtClean="0">
                <a:ln>
                  <a:noFill/>
                </a:ln>
                <a:solidFill>
                  <a:srgbClr val="000000"/>
                </a:solidFill>
                <a:effectLst/>
                <a:latin typeface="Arial" pitchFamily="34" charset="0"/>
                <a:ea typeface="Noto Sans CJK SC"/>
                <a:cs typeface="Arial" pitchFamily="34" charset="0"/>
              </a:rPr>
              <a:t>2</a:t>
            </a:r>
            <a:r>
              <a:rPr kumimoji="0" lang="pt-BR" altLang="zh-CN" sz="1600" b="0" i="0" u="none" strike="noStrike" cap="none" normalizeH="0" baseline="0" dirty="0" smtClean="0">
                <a:ln>
                  <a:noFill/>
                </a:ln>
                <a:solidFill>
                  <a:srgbClr val="000000"/>
                </a:solidFill>
                <a:effectLst/>
                <a:latin typeface="Arial" pitchFamily="34" charset="0"/>
                <a:ea typeface="Noto Sans CJK SC"/>
                <a:cs typeface="Arial" pitchFamily="34" charset="0"/>
              </a:rPr>
              <a:t>, à qual o Hubble foi submetido nessa operação e </a:t>
            </a:r>
            <a:r>
              <a:rPr kumimoji="0" lang="pt-BR" altLang="zh-CN" sz="1600" b="1" i="0" u="none" strike="noStrike" cap="none" normalizeH="0" baseline="0" dirty="0" smtClean="0">
                <a:ln>
                  <a:noFill/>
                </a:ln>
                <a:solidFill>
                  <a:srgbClr val="000000"/>
                </a:solidFill>
                <a:effectLst/>
                <a:latin typeface="Arial" pitchFamily="34" charset="0"/>
                <a:ea typeface="Noto Sans CJK SC"/>
                <a:cs typeface="Arial" pitchFamily="34" charset="0"/>
              </a:rPr>
              <a:t>calcule também o tempo (t), em  segundos, </a:t>
            </a:r>
            <a:r>
              <a:rPr kumimoji="0" lang="pt-BR" altLang="zh-CN" sz="1600" b="0" i="0" u="none" strike="noStrike" cap="none" normalizeH="0" baseline="0" dirty="0" smtClean="0">
                <a:ln>
                  <a:noFill/>
                </a:ln>
                <a:solidFill>
                  <a:srgbClr val="000000"/>
                </a:solidFill>
                <a:effectLst/>
                <a:latin typeface="Arial" pitchFamily="34" charset="0"/>
                <a:ea typeface="Noto Sans CJK SC"/>
                <a:cs typeface="Arial" pitchFamily="34" charset="0"/>
              </a:rPr>
              <a:t>gasto para que o</a:t>
            </a:r>
            <a:endParaRPr kumimoji="0" lang="pt-BR" altLang="zh-CN"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tângulo 6"/>
          <p:cNvSpPr/>
          <p:nvPr/>
        </p:nvSpPr>
        <p:spPr>
          <a:xfrm>
            <a:off x="118889" y="2492896"/>
            <a:ext cx="11521280" cy="1052596"/>
          </a:xfrm>
          <a:prstGeom prst="rect">
            <a:avLst/>
          </a:prstGeom>
        </p:spPr>
        <p:txBody>
          <a:bodyPr wrap="square">
            <a:spAutoFit/>
          </a:bodyPr>
          <a:lstStyle/>
          <a:p>
            <a:pPr lvl="0" algn="just">
              <a:lnSpc>
                <a:spcPct val="130000"/>
              </a:lnSpc>
            </a:pPr>
            <a:r>
              <a:rPr lang="pt-BR" altLang="zh-CN" sz="1600" dirty="0" smtClean="0">
                <a:solidFill>
                  <a:srgbClr val="000000"/>
                </a:solidFill>
                <a:latin typeface="Arial" pitchFamily="34" charset="0"/>
                <a:ea typeface="Noto Sans CJK SC"/>
                <a:cs typeface="Arial" pitchFamily="34" charset="0"/>
              </a:rPr>
              <a:t>Hubble</a:t>
            </a:r>
            <a:r>
              <a:rPr lang="pt-BR" altLang="zh-CN" sz="1600" dirty="0" smtClean="0">
                <a:latin typeface="Arial" pitchFamily="34" charset="0"/>
                <a:cs typeface="Arial" pitchFamily="34" charset="0"/>
              </a:rPr>
              <a:t> </a:t>
            </a:r>
            <a:r>
              <a:rPr lang="pt-BR" altLang="zh-CN" sz="1600" dirty="0" smtClean="0">
                <a:solidFill>
                  <a:srgbClr val="000000"/>
                </a:solidFill>
                <a:latin typeface="Arial" pitchFamily="34" charset="0"/>
                <a:ea typeface="Noto Sans CJK SC"/>
                <a:cs typeface="Arial" pitchFamily="34" charset="0"/>
              </a:rPr>
              <a:t>fosse </a:t>
            </a:r>
            <a:r>
              <a:rPr lang="pt-BR" altLang="zh-CN" sz="1600" dirty="0">
                <a:solidFill>
                  <a:srgbClr val="000000"/>
                </a:solidFill>
                <a:latin typeface="Arial" pitchFamily="34" charset="0"/>
                <a:ea typeface="Noto Sans CJK SC"/>
                <a:cs typeface="Arial" pitchFamily="34" charset="0"/>
              </a:rPr>
              <a:t>afastado pelo braço robótico </a:t>
            </a:r>
            <a:r>
              <a:rPr lang="pt-BR" altLang="zh-CN" sz="1600" dirty="0" smtClean="0">
                <a:solidFill>
                  <a:srgbClr val="000000"/>
                </a:solidFill>
                <a:latin typeface="Arial" pitchFamily="34" charset="0"/>
                <a:ea typeface="Noto Sans CJK SC"/>
                <a:cs typeface="Arial" pitchFamily="34" charset="0"/>
              </a:rPr>
              <a:t>do</a:t>
            </a:r>
            <a:r>
              <a:rPr lang="pt-BR" altLang="zh-CN" sz="1600" dirty="0" smtClean="0"/>
              <a:t> </a:t>
            </a:r>
            <a:r>
              <a:rPr lang="pt-BR" altLang="zh-CN" sz="1600" dirty="0" smtClean="0">
                <a:solidFill>
                  <a:srgbClr val="000000"/>
                </a:solidFill>
                <a:latin typeface="Arial" pitchFamily="34" charset="0"/>
                <a:ea typeface="Noto Sans CJK SC"/>
                <a:cs typeface="Arial" pitchFamily="34" charset="0"/>
              </a:rPr>
              <a:t>ônibus espacial de uma distância D = 4,5 m e assinale a alternativa correta. </a:t>
            </a:r>
            <a:r>
              <a:rPr lang="pt-BR" altLang="zh-CN" sz="1600" dirty="0" smtClean="0">
                <a:latin typeface="Arial" pitchFamily="34" charset="0"/>
                <a:ea typeface="Noto Sans CJK SC"/>
                <a:cs typeface="Arial" pitchFamily="34" charset="0"/>
              </a:rPr>
              <a:t>Suponha que durante esta operação o ônibus espacial manteve-se aproximadamente em Movimento Retilíneo Uniforme (MRU) e </a:t>
            </a:r>
            <a:r>
              <a:rPr lang="pt-BR" altLang="zh-CN" sz="1600" dirty="0" smtClean="0">
                <a:solidFill>
                  <a:srgbClr val="000000"/>
                </a:solidFill>
                <a:latin typeface="Arial" pitchFamily="34" charset="0"/>
                <a:ea typeface="Noto Sans CJK SC"/>
                <a:cs typeface="Arial" pitchFamily="34" charset="0"/>
              </a:rPr>
              <a:t>tinha</a:t>
            </a:r>
            <a:r>
              <a:rPr lang="pt-BR" altLang="zh-CN" sz="1600" dirty="0" smtClean="0">
                <a:latin typeface="Arial" pitchFamily="34" charset="0"/>
                <a:ea typeface="Noto Sans CJK SC"/>
                <a:cs typeface="Arial" pitchFamily="34" charset="0"/>
              </a:rPr>
              <a:t> massa infinita.</a:t>
            </a:r>
            <a:endParaRPr lang="pt-BR" sz="1600" dirty="0"/>
          </a:p>
        </p:txBody>
      </p:sp>
      <p:sp>
        <p:nvSpPr>
          <p:cNvPr id="129029" name="Rectangle 5"/>
          <p:cNvSpPr>
            <a:spLocks noChangeArrowheads="1"/>
          </p:cNvSpPr>
          <p:nvPr/>
        </p:nvSpPr>
        <p:spPr bwMode="auto">
          <a:xfrm>
            <a:off x="190897" y="3501008"/>
            <a:ext cx="2135113" cy="4160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BR" altLang="zh-CN" sz="1600" b="1" i="0" u="none" strike="noStrike" cap="none" normalizeH="0" baseline="0" dirty="0" smtClean="0">
                <a:ln>
                  <a:noFill/>
                </a:ln>
                <a:solidFill>
                  <a:schemeClr val="tx1"/>
                </a:solidFill>
                <a:effectLst/>
                <a:latin typeface="Arial" pitchFamily="34" charset="0"/>
                <a:ea typeface="Noto Sans CJK SC"/>
                <a:cs typeface="Arial" pitchFamily="34" charset="0"/>
              </a:rPr>
              <a:t>Dica:</a:t>
            </a:r>
            <a:r>
              <a:rPr kumimoji="0" lang="pt-BR" altLang="zh-CN" sz="1600" b="0" i="0" u="none" strike="noStrike" cap="none" normalizeH="0" baseline="0" dirty="0" smtClean="0">
                <a:ln>
                  <a:noFill/>
                </a:ln>
                <a:solidFill>
                  <a:schemeClr val="tx1"/>
                </a:solidFill>
                <a:effectLst/>
                <a:latin typeface="Arial" pitchFamily="34" charset="0"/>
                <a:ea typeface="Noto Sans CJK SC"/>
                <a:cs typeface="Arial" pitchFamily="34" charset="0"/>
              </a:rPr>
              <a:t> </a:t>
            </a:r>
            <a:endParaRPr kumimoji="0" lang="pt-BR" altLang="zh-CN"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29030" name="Rectangle 6"/>
          <p:cNvSpPr>
            <a:spLocks noChangeArrowheads="1"/>
          </p:cNvSpPr>
          <p:nvPr/>
        </p:nvSpPr>
        <p:spPr bwMode="auto">
          <a:xfrm>
            <a:off x="2000333" y="3482536"/>
            <a:ext cx="1944215" cy="7386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BR" altLang="zh-CN" sz="1600" b="0" i="0" u="none" strike="noStrike" cap="none" normalizeH="0" baseline="0" dirty="0" smtClean="0">
                <a:ln>
                  <a:noFill/>
                </a:ln>
                <a:solidFill>
                  <a:schemeClr val="tx1"/>
                </a:solidFill>
                <a:effectLst/>
                <a:latin typeface="Arial" pitchFamily="34" charset="0"/>
                <a:ea typeface="Noto Sans CJK SC"/>
                <a:cs typeface="Arial" pitchFamily="34" charset="0"/>
              </a:rPr>
              <a:t>onde t é o tempo.</a:t>
            </a:r>
            <a:endParaRPr kumimoji="0" lang="pt-BR" altLang="zh-CN"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t-BR"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29032" name="Rectangle 8"/>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9034" name="Rectangle 10"/>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9036" name="Rectangle 12"/>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9038" name="Rectangle 14"/>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9039" name="Rectangle 15"/>
          <p:cNvSpPr>
            <a:spLocks noChangeArrowheads="1"/>
          </p:cNvSpPr>
          <p:nvPr/>
        </p:nvSpPr>
        <p:spPr bwMode="auto">
          <a:xfrm>
            <a:off x="3935313" y="3501008"/>
            <a:ext cx="216024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Tx/>
              <a:buNone/>
              <a:tabLst/>
            </a:pPr>
            <a:r>
              <a:rPr kumimoji="0" lang="pt-BR" altLang="zh-CN" sz="1600" b="0" i="0" u="none" strike="noStrike" cap="none" normalizeH="0" baseline="0" dirty="0" smtClean="0">
                <a:ln>
                  <a:noFill/>
                </a:ln>
                <a:solidFill>
                  <a:srgbClr val="FF0000"/>
                </a:solidFill>
                <a:effectLst/>
                <a:latin typeface="Arial" pitchFamily="34" charset="0"/>
                <a:ea typeface="Noto Sans CJK SC"/>
                <a:cs typeface="Arial" pitchFamily="34" charset="0"/>
              </a:rPr>
              <a:t>Resolução 15)</a:t>
            </a:r>
            <a:endParaRPr kumimoji="0" lang="pt-BR" altLang="zh-CN"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29041" name="Rectangle 17"/>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22" name="Retângulo 21"/>
          <p:cNvSpPr/>
          <p:nvPr/>
        </p:nvSpPr>
        <p:spPr>
          <a:xfrm>
            <a:off x="3935313" y="4365104"/>
            <a:ext cx="5985356" cy="369332"/>
          </a:xfrm>
          <a:prstGeom prst="rect">
            <a:avLst/>
          </a:prstGeom>
        </p:spPr>
        <p:txBody>
          <a:bodyPr wrap="none">
            <a:spAutoFit/>
          </a:bodyPr>
          <a:lstStyle/>
          <a:p>
            <a:r>
              <a:rPr lang="pt-PT" i="1" dirty="0" smtClean="0">
                <a:solidFill>
                  <a:srgbClr val="FF0000"/>
                </a:solidFill>
                <a:latin typeface="Arial" pitchFamily="34" charset="0"/>
                <a:cs typeface="Arial" pitchFamily="34" charset="0"/>
              </a:rPr>
              <a:t>A partir da equação dada e da aceleração obtida, temos:</a:t>
            </a:r>
            <a:endParaRPr lang="pt-BR" i="1" dirty="0">
              <a:solidFill>
                <a:srgbClr val="FF0000"/>
              </a:solidFill>
              <a:latin typeface="Arial" pitchFamily="34" charset="0"/>
              <a:cs typeface="Arial" pitchFamily="34" charset="0"/>
            </a:endParaRPr>
          </a:p>
        </p:txBody>
      </p:sp>
      <p:sp>
        <p:nvSpPr>
          <p:cNvPr id="129043" name="Rectangle 19"/>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9045" name="Rectangle 21"/>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p:sp>
        <p:nvSpPr>
          <p:cNvPr id="129047" name="Rectangle 23"/>
          <p:cNvSpPr>
            <a:spLocks noChangeArrowheads="1"/>
          </p:cNvSpPr>
          <p:nvPr/>
        </p:nvSpPr>
        <p:spPr bwMode="auto">
          <a:xfrm>
            <a:off x="0" y="0"/>
            <a:ext cx="11903075"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pt-BR"/>
          </a:p>
        </p:txBody>
      </p:sp>
      <mc:AlternateContent xmlns:mc="http://schemas.openxmlformats.org/markup-compatibility/2006" xmlns:a14="http://schemas.microsoft.com/office/drawing/2010/main">
        <mc:Choice Requires="a14">
          <p:sp>
            <p:nvSpPr>
              <p:cNvPr id="2" name="Retângulo 1"/>
              <p:cNvSpPr/>
              <p:nvPr/>
            </p:nvSpPr>
            <p:spPr>
              <a:xfrm>
                <a:off x="820497" y="3456708"/>
                <a:ext cx="1381789" cy="526939"/>
              </a:xfrm>
              <a:prstGeom prst="rect">
                <a:avLst/>
              </a:prstGeom>
            </p:spPr>
            <p:txBody>
              <a:bodyPr wrap="none">
                <a:spAutoFit/>
              </a:bodyPr>
              <a:lstStyle/>
              <a:p>
                <a14:m>
                  <m:oMath xmlns:m="http://schemas.openxmlformats.org/officeDocument/2006/math">
                    <m:r>
                      <a:rPr lang="pt-PT" sz="2000" i="1">
                        <a:latin typeface="Cambria Math" panose="02040503050406030204" pitchFamily="18" charset="0"/>
                        <a:ea typeface="Times New Roman" panose="02020603050405020304" pitchFamily="18" charset="0"/>
                        <a:cs typeface="Arial" panose="020B0604020202020204" pitchFamily="34" charset="0"/>
                      </a:rPr>
                      <m:t>𝐷</m:t>
                    </m:r>
                    <m:r>
                      <a:rPr lang="pt-PT" sz="2000" i="1">
                        <a:latin typeface="Cambria Math" panose="02040503050406030204" pitchFamily="18" charset="0"/>
                        <a:ea typeface="Times New Roman" panose="02020603050405020304" pitchFamily="18" charset="0"/>
                        <a:cs typeface="Arial" panose="020B0604020202020204" pitchFamily="34" charset="0"/>
                      </a:rPr>
                      <m:t>=</m:t>
                    </m:r>
                    <m:f>
                      <m:fPr>
                        <m:ctrlPr>
                          <a:rPr lang="pt-BR" sz="2000" i="1">
                            <a:latin typeface="Cambria Math" panose="02040503050406030204" pitchFamily="18" charset="0"/>
                            <a:cs typeface="Arial" panose="020B0604020202020204" pitchFamily="34" charset="0"/>
                          </a:rPr>
                        </m:ctrlPr>
                      </m:fPr>
                      <m:num>
                        <m:r>
                          <a:rPr lang="pt-PT" sz="2000" i="1">
                            <a:latin typeface="Cambria Math" panose="02040503050406030204" pitchFamily="18" charset="0"/>
                            <a:ea typeface="Times New Roman" panose="02020603050405020304" pitchFamily="18" charset="0"/>
                            <a:cs typeface="Arial" panose="020B0604020202020204" pitchFamily="34" charset="0"/>
                          </a:rPr>
                          <m:t>1</m:t>
                        </m:r>
                      </m:num>
                      <m:den>
                        <m:r>
                          <a:rPr lang="pt-PT" sz="2000" i="1">
                            <a:latin typeface="Cambria Math" panose="02040503050406030204" pitchFamily="18" charset="0"/>
                            <a:ea typeface="Times New Roman" panose="02020603050405020304" pitchFamily="18" charset="0"/>
                            <a:cs typeface="Arial" panose="020B0604020202020204" pitchFamily="34" charset="0"/>
                          </a:rPr>
                          <m:t>2</m:t>
                        </m:r>
                      </m:den>
                    </m:f>
                    <m:r>
                      <a:rPr lang="pt-PT" sz="2000" i="1">
                        <a:latin typeface="Cambria Math" panose="02040503050406030204" pitchFamily="18" charset="0"/>
                        <a:ea typeface="Times New Roman" panose="02020603050405020304" pitchFamily="18" charset="0"/>
                        <a:cs typeface="Arial" panose="020B0604020202020204" pitchFamily="34" charset="0"/>
                      </a:rPr>
                      <m:t>𝑎</m:t>
                    </m:r>
                    <m:sSup>
                      <m:sSupPr>
                        <m:ctrlPr>
                          <a:rPr lang="pt-BR" sz="2000" i="1">
                            <a:latin typeface="Cambria Math" panose="02040503050406030204" pitchFamily="18" charset="0"/>
                            <a:cs typeface="Arial" panose="020B0604020202020204" pitchFamily="34" charset="0"/>
                          </a:rPr>
                        </m:ctrlPr>
                      </m:sSupPr>
                      <m:e>
                        <m:r>
                          <a:rPr lang="pt-PT" sz="2000" i="1">
                            <a:latin typeface="Cambria Math" panose="02040503050406030204" pitchFamily="18" charset="0"/>
                            <a:ea typeface="Times New Roman" panose="02020603050405020304" pitchFamily="18" charset="0"/>
                            <a:cs typeface="Arial" panose="020B0604020202020204" pitchFamily="34" charset="0"/>
                          </a:rPr>
                          <m:t>𝑡</m:t>
                        </m:r>
                      </m:e>
                      <m:sup>
                        <m:r>
                          <a:rPr lang="pt-PT" sz="2000" i="1">
                            <a:latin typeface="Cambria Math" panose="02040503050406030204" pitchFamily="18" charset="0"/>
                            <a:ea typeface="Times New Roman" panose="02020603050405020304" pitchFamily="18" charset="0"/>
                            <a:cs typeface="Arial" panose="020B0604020202020204" pitchFamily="34" charset="0"/>
                          </a:rPr>
                          <m:t>2</m:t>
                        </m:r>
                      </m:sup>
                    </m:sSup>
                  </m:oMath>
                </a14:m>
                <a:r>
                  <a:rPr lang="pt-PT" sz="2000" dirty="0">
                    <a:latin typeface="Arial" panose="020B0604020202020204" pitchFamily="34" charset="0"/>
                    <a:ea typeface="Times New Roman" panose="02020603050405020304" pitchFamily="18" charset="0"/>
                  </a:rPr>
                  <a:t>, </a:t>
                </a:r>
                <a:endParaRPr lang="pt-BR" sz="2000" dirty="0"/>
              </a:p>
            </p:txBody>
          </p:sp>
        </mc:Choice>
        <mc:Fallback xmlns="">
          <p:sp>
            <p:nvSpPr>
              <p:cNvPr id="2" name="Retângulo 1"/>
              <p:cNvSpPr>
                <a:spLocks noRot="1" noChangeAspect="1" noMove="1" noResize="1" noEditPoints="1" noAdjustHandles="1" noChangeArrowheads="1" noChangeShapeType="1" noTextEdit="1"/>
              </p:cNvSpPr>
              <p:nvPr/>
            </p:nvSpPr>
            <p:spPr>
              <a:xfrm>
                <a:off x="820497" y="3456708"/>
                <a:ext cx="1381789" cy="526939"/>
              </a:xfrm>
              <a:prstGeom prst="rect">
                <a:avLst/>
              </a:prstGeom>
              <a:blipFill>
                <a:blip r:embed="rId2"/>
                <a:stretch>
                  <a:fillRect r="-3982" b="-814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3" name="Retângulo 2"/>
              <p:cNvSpPr/>
              <p:nvPr/>
            </p:nvSpPr>
            <p:spPr>
              <a:xfrm>
                <a:off x="118889" y="4149080"/>
                <a:ext cx="5949950" cy="1431161"/>
              </a:xfrm>
              <a:prstGeom prst="rect">
                <a:avLst/>
              </a:prstGeom>
            </p:spPr>
            <p:txBody>
              <a:bodyPr>
                <a:spAutoFit/>
              </a:bodyPr>
              <a:lstStyle/>
              <a:p>
                <a:pPr algn="just" hangingPunct="0">
                  <a:spcAft>
                    <a:spcPts val="600"/>
                  </a:spcAft>
                </a:pPr>
                <a14:m>
                  <m:oMath xmlns:m="http://schemas.openxmlformats.org/officeDocument/2006/math">
                    <m:sSub>
                      <m:sSubPr>
                        <m:ctrlPr>
                          <a:rPr lang="pt-BR" i="1"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bPr>
                      <m:e>
                        <m:d>
                          <m:dPr>
                            <m:ctrlPr>
                              <a:rPr lang="pt-BR"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d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BR" b="0" i="1" smtClean="0">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e>
                        </m:d>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𝑎</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𝐻</m:t>
                        </m:r>
                      </m:sub>
                    </m:s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=0,0001 </m:t>
                    </m:r>
                    <m:f>
                      <m:fPr>
                        <m:type m:val="lin"/>
                        <m:ctrlPr>
                          <a:rPr lang="pt-BR" i="1" kern="100">
                            <a:solidFill>
                              <a:schemeClr val="tx1"/>
                            </a:solidFill>
                            <a:latin typeface="Cambria Math" panose="02040503050406030204" pitchFamily="18" charset="0"/>
                            <a:ea typeface="Noto Sans CJK SC"/>
                            <a:cs typeface="Arial" panose="020B0604020202020204" pitchFamily="34" charset="0"/>
                          </a:rPr>
                        </m:ctrlPr>
                      </m:fPr>
                      <m:num>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𝑚</m:t>
                        </m:r>
                      </m:num>
                      <m:den>
                        <m:sSup>
                          <m:sSupPr>
                            <m:ctrlPr>
                              <a:rPr lang="pt-BR" i="1" kern="100">
                                <a:solidFill>
                                  <a:schemeClr val="tx1"/>
                                </a:solidFill>
                                <a:latin typeface="Cambria Math" panose="02040503050406030204" pitchFamily="18" charset="0"/>
                                <a:ea typeface="Noto Sans CJK SC"/>
                                <a:cs typeface="Arial" panose="020B0604020202020204" pitchFamily="34" charset="0"/>
                              </a:rPr>
                            </m:ctrlPr>
                          </m:sSup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𝑠</m:t>
                            </m:r>
                          </m:e>
                          <m:sup>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sup>
                        </m:sSup>
                        <m:r>
                          <a:rPr lang="pt-BR" i="1" kern="100">
                            <a:solidFill>
                              <a:schemeClr val="tx1"/>
                            </a:solidFill>
                            <a:latin typeface="Cambria Math" panose="02040503050406030204" pitchFamily="18" charset="0"/>
                            <a:ea typeface="Noto Sans CJK SC"/>
                            <a:cs typeface="Arial" panose="020B0604020202020204" pitchFamily="34" charset="0"/>
                          </a:rPr>
                          <m:t> </m:t>
                        </m:r>
                        <m:r>
                          <a:rPr lang="pt-BR" i="1" kern="100">
                            <a:solidFill>
                              <a:schemeClr val="tx1"/>
                            </a:solidFill>
                            <a:latin typeface="Cambria Math" panose="02040503050406030204" pitchFamily="18" charset="0"/>
                            <a:ea typeface="Noto Sans CJK SC"/>
                            <a:cs typeface="Arial" panose="020B0604020202020204" pitchFamily="34" charset="0"/>
                          </a:rPr>
                          <m:t>𝑒</m:t>
                        </m:r>
                        <m:r>
                          <a:rPr lang="pt-BR" i="1" kern="100">
                            <a:solidFill>
                              <a:schemeClr val="tx1"/>
                            </a:solidFill>
                            <a:latin typeface="Cambria Math" panose="02040503050406030204" pitchFamily="18" charset="0"/>
                            <a:ea typeface="Noto Sans CJK SC"/>
                            <a:cs typeface="Arial" panose="020B0604020202020204" pitchFamily="34" charset="0"/>
                          </a:rPr>
                          <m:t> </m:t>
                        </m:r>
                        <m:r>
                          <a:rPr lang="pt-BR" i="1" kern="100">
                            <a:solidFill>
                              <a:schemeClr val="tx1"/>
                            </a:solidFill>
                            <a:latin typeface="Cambria Math" panose="02040503050406030204" pitchFamily="18" charset="0"/>
                            <a:ea typeface="Noto Sans CJK SC"/>
                            <a:cs typeface="Arial" panose="020B0604020202020204" pitchFamily="34" charset="0"/>
                          </a:rPr>
                          <m:t>𝑡</m:t>
                        </m:r>
                        <m:r>
                          <a:rPr lang="pt-BR" i="1" kern="100">
                            <a:solidFill>
                              <a:schemeClr val="tx1"/>
                            </a:solidFill>
                            <a:latin typeface="Cambria Math" panose="02040503050406030204" pitchFamily="18" charset="0"/>
                            <a:ea typeface="Noto Sans CJK SC"/>
                            <a:cs typeface="Arial" panose="020B0604020202020204" pitchFamily="34" charset="0"/>
                          </a:rPr>
                          <m:t>=300 </m:t>
                        </m:r>
                        <m:r>
                          <a:rPr lang="pt-BR" i="1" kern="100">
                            <a:solidFill>
                              <a:schemeClr val="tx1"/>
                            </a:solidFill>
                            <a:latin typeface="Cambria Math" panose="02040503050406030204" pitchFamily="18" charset="0"/>
                            <a:ea typeface="Noto Sans CJK SC"/>
                            <a:cs typeface="Arial" panose="020B0604020202020204" pitchFamily="34" charset="0"/>
                          </a:rPr>
                          <m:t>𝑠</m:t>
                        </m:r>
                      </m:den>
                    </m:f>
                  </m:oMath>
                </a14:m>
                <a:r>
                  <a:rPr lang="pt-PT" b="1" dirty="0">
                    <a:solidFill>
                      <a:schemeClr val="tx1"/>
                    </a:solidFill>
                    <a:latin typeface="Arial" panose="020B0604020202020204" pitchFamily="34" charset="0"/>
                    <a:ea typeface="Times New Roman" panose="02020603050405020304" pitchFamily="18" charset="0"/>
                  </a:rPr>
                  <a:t>	</a:t>
                </a:r>
                <a:endParaRPr lang="pt-BR" sz="20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14:m>
                  <m:oMath xmlns:m="http://schemas.openxmlformats.org/officeDocument/2006/math">
                    <m:sSub>
                      <m:sSubPr>
                        <m:ctrlPr>
                          <a:rPr lang="pt-BR"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bPr>
                      <m:e>
                        <m:d>
                          <m:dPr>
                            <m:ctrlPr>
                              <a:rPr lang="pt-BR"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d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e>
                        </m:d>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𝑎</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𝐻</m:t>
                        </m:r>
                      </m:sub>
                    </m:s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=0,001 </m:t>
                    </m:r>
                    <m:f>
                      <m:fPr>
                        <m:type m:val="lin"/>
                        <m:ctrlPr>
                          <a:rPr lang="pt-BR" i="1" kern="100">
                            <a:solidFill>
                              <a:schemeClr val="tx1"/>
                            </a:solidFill>
                            <a:latin typeface="Cambria Math" panose="02040503050406030204" pitchFamily="18" charset="0"/>
                            <a:ea typeface="Noto Sans CJK SC"/>
                            <a:cs typeface="Arial" panose="020B0604020202020204" pitchFamily="34" charset="0"/>
                          </a:rPr>
                        </m:ctrlPr>
                      </m:fPr>
                      <m:num>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𝑚</m:t>
                        </m:r>
                      </m:num>
                      <m:den>
                        <m:sSup>
                          <m:sSupPr>
                            <m:ctrlPr>
                              <a:rPr lang="pt-BR" i="1" kern="100">
                                <a:solidFill>
                                  <a:schemeClr val="tx1"/>
                                </a:solidFill>
                                <a:latin typeface="Cambria Math" panose="02040503050406030204" pitchFamily="18" charset="0"/>
                                <a:ea typeface="Noto Sans CJK SC"/>
                                <a:cs typeface="Arial" panose="020B0604020202020204" pitchFamily="34" charset="0"/>
                              </a:rPr>
                            </m:ctrlPr>
                          </m:sSup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𝑠</m:t>
                            </m:r>
                          </m:e>
                          <m:sup>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sup>
                        </m:sSup>
                      </m:den>
                    </m:f>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𝑒</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𝑡</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=30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𝑠</m:t>
                    </m:r>
                  </m:oMath>
                </a14:m>
                <a:r>
                  <a:rPr lang="pt-PT" b="1" dirty="0">
                    <a:solidFill>
                      <a:schemeClr val="tx1"/>
                    </a:solidFill>
                    <a:latin typeface="Arial" panose="020B0604020202020204" pitchFamily="34" charset="0"/>
                    <a:ea typeface="Times New Roman" panose="02020603050405020304" pitchFamily="18" charset="0"/>
                  </a:rPr>
                  <a:t>	</a:t>
                </a:r>
                <a:endParaRPr lang="pt-BR" sz="20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14:m>
                  <m:oMath xmlns:m="http://schemas.openxmlformats.org/officeDocument/2006/math">
                    <m:sSub>
                      <m:sSubPr>
                        <m:ctrlPr>
                          <a:rPr lang="pt-BR"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bPr>
                      <m:e>
                        <m:d>
                          <m:dPr>
                            <m:ctrlPr>
                              <a:rPr lang="pt-BR"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d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e>
                        </m:d>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𝑎</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𝐻</m:t>
                        </m:r>
                      </m:sub>
                    </m:s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=0,002 </m:t>
                    </m:r>
                    <m:f>
                      <m:fPr>
                        <m:type m:val="lin"/>
                        <m:ctrlPr>
                          <a:rPr lang="pt-BR" i="1" kern="100">
                            <a:solidFill>
                              <a:schemeClr val="tx1"/>
                            </a:solidFill>
                            <a:latin typeface="Cambria Math" panose="02040503050406030204" pitchFamily="18" charset="0"/>
                            <a:ea typeface="Noto Sans CJK SC"/>
                            <a:cs typeface="Arial" panose="020B0604020202020204" pitchFamily="34" charset="0"/>
                          </a:rPr>
                        </m:ctrlPr>
                      </m:fPr>
                      <m:num>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𝑚</m:t>
                        </m:r>
                      </m:num>
                      <m:den>
                        <m:sSup>
                          <m:sSupPr>
                            <m:ctrlPr>
                              <a:rPr lang="pt-BR" i="1" kern="100">
                                <a:solidFill>
                                  <a:schemeClr val="tx1"/>
                                </a:solidFill>
                                <a:latin typeface="Cambria Math" panose="02040503050406030204" pitchFamily="18" charset="0"/>
                                <a:ea typeface="Noto Sans CJK SC"/>
                                <a:cs typeface="Arial" panose="020B0604020202020204" pitchFamily="34" charset="0"/>
                              </a:rPr>
                            </m:ctrlPr>
                          </m:sSup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𝑠</m:t>
                            </m:r>
                          </m:e>
                          <m:sup>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sup>
                        </m:sSup>
                      </m:den>
                    </m:f>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𝑒</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𝑡</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=900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𝑠</m:t>
                    </m:r>
                  </m:oMath>
                </a14:m>
                <a:r>
                  <a:rPr lang="pt-PT" b="1" dirty="0">
                    <a:solidFill>
                      <a:schemeClr val="tx1"/>
                    </a:solidFill>
                    <a:latin typeface="Arial" panose="020B0604020202020204" pitchFamily="34" charset="0"/>
                    <a:ea typeface="Times New Roman" panose="02020603050405020304" pitchFamily="18" charset="0"/>
                  </a:rPr>
                  <a:t>	</a:t>
                </a:r>
                <a:endParaRPr lang="pt-BR" sz="2000" dirty="0">
                  <a:solidFill>
                    <a:schemeClr val="tx1"/>
                  </a:solidFill>
                  <a:effectLst/>
                  <a:latin typeface="Times New Roman" panose="02020603050405020304" pitchFamily="18" charset="0"/>
                  <a:ea typeface="Times New Roman" panose="02020603050405020304" pitchFamily="18" charset="0"/>
                </a:endParaRPr>
              </a:p>
              <a:p>
                <a:pPr algn="just" hangingPunct="0">
                  <a:spcAft>
                    <a:spcPts val="600"/>
                  </a:spcAft>
                </a:pPr>
                <a14:m>
                  <m:oMath xmlns:m="http://schemas.openxmlformats.org/officeDocument/2006/math">
                    <m:sSub>
                      <m:sSubPr>
                        <m:ctrlPr>
                          <a:rPr lang="pt-BR"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sSubPr>
                      <m:e>
                        <m:d>
                          <m:dPr>
                            <m:ctrlPr>
                              <a:rPr lang="pt-BR" i="1">
                                <a:solidFill>
                                  <a:schemeClr val="tx1"/>
                                </a:solidFill>
                                <a:latin typeface="Cambria Math" panose="02040503050406030204" pitchFamily="18" charset="0"/>
                                <a:ea typeface="Times New Roman" panose="02020603050405020304" pitchFamily="18" charset="0"/>
                                <a:cs typeface="Arial" panose="020B0604020202020204" pitchFamily="34" charset="0"/>
                              </a:rPr>
                            </m:ctrlPr>
                          </m:d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e>
                        </m:d>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𝑎</m:t>
                        </m:r>
                      </m:e>
                      <m: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𝐻</m:t>
                        </m:r>
                      </m:sub>
                    </m:sSub>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=0,004 </m:t>
                    </m:r>
                    <m:f>
                      <m:fPr>
                        <m:type m:val="lin"/>
                        <m:ctrlPr>
                          <a:rPr lang="pt-BR" i="1" kern="100">
                            <a:solidFill>
                              <a:schemeClr val="tx1"/>
                            </a:solidFill>
                            <a:latin typeface="Cambria Math" panose="02040503050406030204" pitchFamily="18" charset="0"/>
                            <a:ea typeface="Noto Sans CJK SC"/>
                            <a:cs typeface="Arial" panose="020B0604020202020204" pitchFamily="34" charset="0"/>
                          </a:rPr>
                        </m:ctrlPr>
                      </m:fPr>
                      <m:num>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𝑚</m:t>
                        </m:r>
                      </m:num>
                      <m:den>
                        <m:sSup>
                          <m:sSupPr>
                            <m:ctrlPr>
                              <a:rPr lang="pt-BR" i="1" kern="100">
                                <a:solidFill>
                                  <a:schemeClr val="tx1"/>
                                </a:solidFill>
                                <a:latin typeface="Cambria Math" panose="02040503050406030204" pitchFamily="18" charset="0"/>
                                <a:ea typeface="Noto Sans CJK SC"/>
                                <a:cs typeface="Arial" panose="020B0604020202020204" pitchFamily="34" charset="0"/>
                              </a:rPr>
                            </m:ctrlPr>
                          </m:sSupPr>
                          <m:e>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𝑠</m:t>
                            </m:r>
                          </m:e>
                          <m:sup>
                            <m:r>
                              <a:rPr lang="pt-PT" i="1">
                                <a:solidFill>
                                  <a:schemeClr val="tx1"/>
                                </a:solidFill>
                                <a:latin typeface="Cambria Math" panose="02040503050406030204" pitchFamily="18" charset="0"/>
                                <a:ea typeface="Times New Roman" panose="02020603050405020304" pitchFamily="18" charset="0"/>
                                <a:cs typeface="Arial" panose="020B0604020202020204" pitchFamily="34" charset="0"/>
                              </a:rPr>
                              <m:t>2</m:t>
                            </m:r>
                          </m:sup>
                        </m:sSup>
                      </m:den>
                    </m:f>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𝑒</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𝑡</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=90 </m:t>
                    </m:r>
                    <m:r>
                      <a:rPr lang="pt-BR" i="1" kern="100">
                        <a:solidFill>
                          <a:schemeClr val="tx1"/>
                        </a:solidFill>
                        <a:latin typeface="Cambria Math" panose="02040503050406030204" pitchFamily="18" charset="0"/>
                        <a:ea typeface="Times New Roman" panose="02020603050405020304" pitchFamily="18" charset="0"/>
                        <a:cs typeface="Arial" panose="020B0604020202020204" pitchFamily="34" charset="0"/>
                      </a:rPr>
                      <m:t>𝑠</m:t>
                    </m:r>
                  </m:oMath>
                </a14:m>
                <a:r>
                  <a:rPr lang="pt-PT" b="1" dirty="0">
                    <a:solidFill>
                      <a:schemeClr val="tx1"/>
                    </a:solidFill>
                    <a:latin typeface="Arial" panose="020B0604020202020204" pitchFamily="34" charset="0"/>
                    <a:ea typeface="Times New Roman" panose="02020603050405020304" pitchFamily="18" charset="0"/>
                  </a:rPr>
                  <a:t>	</a:t>
                </a:r>
                <a:endParaRPr lang="pt-BR" sz="2000" dirty="0">
                  <a:solidFill>
                    <a:schemeClr val="tx1"/>
                  </a:solidFill>
                  <a:effectLst/>
                  <a:latin typeface="Times New Roman" panose="02020603050405020304" pitchFamily="18" charset="0"/>
                  <a:ea typeface="Times New Roman" panose="02020603050405020304" pitchFamily="18" charset="0"/>
                </a:endParaRPr>
              </a:p>
            </p:txBody>
          </p:sp>
        </mc:Choice>
        <mc:Fallback xmlns="">
          <p:sp>
            <p:nvSpPr>
              <p:cNvPr id="3" name="Retângulo 2"/>
              <p:cNvSpPr>
                <a:spLocks noRot="1" noChangeAspect="1" noMove="1" noResize="1" noEditPoints="1" noAdjustHandles="1" noChangeArrowheads="1" noChangeShapeType="1" noTextEdit="1"/>
              </p:cNvSpPr>
              <p:nvPr/>
            </p:nvSpPr>
            <p:spPr>
              <a:xfrm>
                <a:off x="118889" y="4149080"/>
                <a:ext cx="5949950" cy="1431161"/>
              </a:xfrm>
              <a:prstGeom prst="rect">
                <a:avLst/>
              </a:prstGeom>
              <a:blipFill>
                <a:blip r:embed="rId3"/>
                <a:stretch>
                  <a:fillRect t="-29915" b="-46154"/>
                </a:stretch>
              </a:blipFill>
            </p:spPr>
            <p:txBody>
              <a:bodyPr/>
              <a:lstStyle/>
              <a:p>
                <a:r>
                  <a:rPr lang="pt-BR">
                    <a:noFill/>
                  </a:rPr>
                  <a:t> </a:t>
                </a:r>
              </a:p>
            </p:txBody>
          </p:sp>
        </mc:Fallback>
      </mc:AlternateContent>
      <p:sp>
        <p:nvSpPr>
          <p:cNvPr id="4" name="CaixaDeTexto 3"/>
          <p:cNvSpPr txBox="1"/>
          <p:nvPr/>
        </p:nvSpPr>
        <p:spPr>
          <a:xfrm>
            <a:off x="227841" y="4149080"/>
            <a:ext cx="288032" cy="400110"/>
          </a:xfrm>
          <a:prstGeom prst="rect">
            <a:avLst/>
          </a:prstGeom>
          <a:noFill/>
        </p:spPr>
        <p:txBody>
          <a:bodyPr wrap="square" rtlCol="0">
            <a:spAutoFit/>
          </a:bodyPr>
          <a:lstStyle/>
          <a:p>
            <a:r>
              <a:rPr lang="pt-BR" sz="2000" b="1" dirty="0" smtClean="0">
                <a:solidFill>
                  <a:srgbClr val="FF0000"/>
                </a:solidFill>
              </a:rPr>
              <a:t>X</a:t>
            </a:r>
            <a:endParaRPr lang="pt-BR" sz="2000" b="1" dirty="0">
              <a:solidFill>
                <a:srgbClr val="FF0000"/>
              </a:solidFill>
            </a:endParaRPr>
          </a:p>
        </p:txBody>
      </p:sp>
      <mc:AlternateContent xmlns:mc="http://schemas.openxmlformats.org/markup-compatibility/2006" xmlns:a14="http://schemas.microsoft.com/office/drawing/2010/main">
        <mc:Choice Requires="a14">
          <p:sp>
            <p:nvSpPr>
              <p:cNvPr id="8" name="Retângulo 7"/>
              <p:cNvSpPr/>
              <p:nvPr/>
            </p:nvSpPr>
            <p:spPr>
              <a:xfrm>
                <a:off x="3770304" y="3933056"/>
                <a:ext cx="8136904"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pt-BR" i="1" smtClean="0">
                          <a:solidFill>
                            <a:srgbClr val="FF0000"/>
                          </a:solidFill>
                          <a:latin typeface="Cambria Math" panose="02040503050406030204" pitchFamily="18" charset="0"/>
                        </a:rPr>
                        <m:t>𝐹</m:t>
                      </m:r>
                      <m:r>
                        <a:rPr lang="pt-BR" i="0">
                          <a:solidFill>
                            <a:srgbClr val="FF0000"/>
                          </a:solidFill>
                          <a:latin typeface="Cambria Math" panose="02040503050406030204" pitchFamily="18" charset="0"/>
                        </a:rPr>
                        <m:t>=</m:t>
                      </m:r>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𝑚</m:t>
                          </m:r>
                        </m:e>
                        <m:sub>
                          <m:r>
                            <a:rPr lang="pt-BR" i="1">
                              <a:solidFill>
                                <a:srgbClr val="FF0000"/>
                              </a:solidFill>
                              <a:latin typeface="Cambria Math" panose="02040503050406030204" pitchFamily="18" charset="0"/>
                            </a:rPr>
                            <m:t>𝐻</m:t>
                          </m:r>
                        </m:sub>
                      </m:sSub>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𝑎</m:t>
                          </m:r>
                        </m:e>
                        <m:sub>
                          <m:r>
                            <a:rPr lang="pt-BR" i="1">
                              <a:solidFill>
                                <a:srgbClr val="FF0000"/>
                              </a:solidFill>
                              <a:latin typeface="Cambria Math" panose="02040503050406030204" pitchFamily="18" charset="0"/>
                            </a:rPr>
                            <m:t>𝐻</m:t>
                          </m:r>
                        </m:sub>
                      </m:sSub>
                      <m:r>
                        <a:rPr lang="pt-BR" i="0">
                          <a:solidFill>
                            <a:srgbClr val="FF0000"/>
                          </a:solidFill>
                          <a:latin typeface="Cambria Math" panose="02040503050406030204" pitchFamily="18" charset="0"/>
                        </a:rPr>
                        <m:t>→</m:t>
                      </m:r>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𝑎</m:t>
                          </m:r>
                        </m:e>
                        <m:sub>
                          <m:r>
                            <a:rPr lang="pt-BR" i="1">
                              <a:solidFill>
                                <a:srgbClr val="FF0000"/>
                              </a:solidFill>
                              <a:latin typeface="Cambria Math" panose="02040503050406030204" pitchFamily="18" charset="0"/>
                            </a:rPr>
                            <m:t>𝐻</m:t>
                          </m:r>
                        </m:sub>
                      </m:sSub>
                      <m:r>
                        <a:rPr lang="pt-BR" i="0">
                          <a:solidFill>
                            <a:srgbClr val="FF0000"/>
                          </a:solidFill>
                          <a:latin typeface="Cambria Math" panose="02040503050406030204" pitchFamily="18" charset="0"/>
                        </a:rPr>
                        <m:t>=</m:t>
                      </m:r>
                      <m:f>
                        <m:fPr>
                          <m:type m:val="lin"/>
                          <m:ctrlPr>
                            <a:rPr lang="pt-BR" i="1">
                              <a:solidFill>
                                <a:srgbClr val="FF0000"/>
                              </a:solidFill>
                              <a:latin typeface="Cambria Math" panose="02040503050406030204" pitchFamily="18" charset="0"/>
                            </a:rPr>
                          </m:ctrlPr>
                        </m:fPr>
                        <m:num>
                          <m:r>
                            <a:rPr lang="pt-BR" i="1">
                              <a:solidFill>
                                <a:srgbClr val="FF0000"/>
                              </a:solidFill>
                              <a:latin typeface="Cambria Math" panose="02040503050406030204" pitchFamily="18" charset="0"/>
                            </a:rPr>
                            <m:t>𝐹</m:t>
                          </m:r>
                        </m:num>
                        <m:den>
                          <m:sSub>
                            <m:sSubPr>
                              <m:ctrlPr>
                                <a:rPr lang="pt-BR" i="1">
                                  <a:solidFill>
                                    <a:srgbClr val="FF0000"/>
                                  </a:solidFill>
                                  <a:latin typeface="Cambria Math" panose="02040503050406030204" pitchFamily="18" charset="0"/>
                                </a:rPr>
                              </m:ctrlPr>
                            </m:sSubPr>
                            <m:e>
                              <m:r>
                                <a:rPr lang="pt-BR" i="1">
                                  <a:solidFill>
                                    <a:srgbClr val="FF0000"/>
                                  </a:solidFill>
                                  <a:latin typeface="Cambria Math" panose="02040503050406030204" pitchFamily="18" charset="0"/>
                                </a:rPr>
                                <m:t>𝑚</m:t>
                              </m:r>
                            </m:e>
                            <m:sub>
                              <m:r>
                                <a:rPr lang="pt-BR" i="1">
                                  <a:solidFill>
                                    <a:srgbClr val="FF0000"/>
                                  </a:solidFill>
                                  <a:latin typeface="Cambria Math" panose="02040503050406030204" pitchFamily="18" charset="0"/>
                                </a:rPr>
                                <m:t>𝐻</m:t>
                              </m:r>
                            </m:sub>
                          </m:sSub>
                        </m:den>
                      </m:f>
                      <m:r>
                        <a:rPr lang="pt-BR" i="0">
                          <a:solidFill>
                            <a:srgbClr val="FF0000"/>
                          </a:solidFill>
                          <a:latin typeface="Cambria Math" panose="02040503050406030204" pitchFamily="18" charset="0"/>
                        </a:rPr>
                        <m:t>=</m:t>
                      </m:r>
                      <m:f>
                        <m:fPr>
                          <m:type m:val="lin"/>
                          <m:ctrlPr>
                            <a:rPr lang="pt-BR" i="1">
                              <a:solidFill>
                                <a:srgbClr val="FF0000"/>
                              </a:solidFill>
                              <a:latin typeface="Cambria Math" panose="02040503050406030204" pitchFamily="18" charset="0"/>
                            </a:rPr>
                          </m:ctrlPr>
                        </m:fPr>
                        <m:num>
                          <m:r>
                            <a:rPr lang="pt-BR" i="0">
                              <a:solidFill>
                                <a:srgbClr val="FF0000"/>
                              </a:solidFill>
                              <a:latin typeface="Cambria Math" panose="02040503050406030204" pitchFamily="18" charset="0"/>
                            </a:rPr>
                            <m:t>1 </m:t>
                          </m:r>
                          <m:r>
                            <a:rPr lang="pt-BR" i="1">
                              <a:solidFill>
                                <a:srgbClr val="FF0000"/>
                              </a:solidFill>
                              <a:latin typeface="Cambria Math" panose="02040503050406030204" pitchFamily="18" charset="0"/>
                            </a:rPr>
                            <m:t>𝑁</m:t>
                          </m:r>
                        </m:num>
                        <m:den>
                          <m:r>
                            <a:rPr lang="pt-BR" i="0">
                              <a:solidFill>
                                <a:srgbClr val="FF0000"/>
                              </a:solidFill>
                              <a:latin typeface="Cambria Math" panose="02040503050406030204" pitchFamily="18" charset="0"/>
                            </a:rPr>
                            <m:t>10.000 </m:t>
                          </m:r>
                          <m:r>
                            <a:rPr lang="pt-BR" i="1">
                              <a:solidFill>
                                <a:srgbClr val="FF0000"/>
                              </a:solidFill>
                              <a:latin typeface="Cambria Math" panose="02040503050406030204" pitchFamily="18" charset="0"/>
                            </a:rPr>
                            <m:t>𝑘𝑔</m:t>
                          </m:r>
                        </m:den>
                      </m:f>
                      <m:r>
                        <a:rPr lang="pt-BR" i="0">
                          <a:solidFill>
                            <a:srgbClr val="FF0000"/>
                          </a:solidFill>
                          <a:latin typeface="Cambria Math" panose="02040503050406030204" pitchFamily="18" charset="0"/>
                        </a:rPr>
                        <m:t>=0,0001 </m:t>
                      </m:r>
                      <m:f>
                        <m:fPr>
                          <m:type m:val="lin"/>
                          <m:ctrlPr>
                            <a:rPr lang="pt-BR" i="1">
                              <a:solidFill>
                                <a:srgbClr val="FF0000"/>
                              </a:solidFill>
                              <a:latin typeface="Cambria Math" panose="02040503050406030204" pitchFamily="18" charset="0"/>
                            </a:rPr>
                          </m:ctrlPr>
                        </m:fPr>
                        <m:num>
                          <m:r>
                            <a:rPr lang="pt-BR" i="1">
                              <a:solidFill>
                                <a:srgbClr val="FF0000"/>
                              </a:solidFill>
                              <a:latin typeface="Cambria Math" panose="02040503050406030204" pitchFamily="18" charset="0"/>
                            </a:rPr>
                            <m:t>𝑁</m:t>
                          </m:r>
                        </m:num>
                        <m:den>
                          <m:r>
                            <a:rPr lang="pt-BR" i="1">
                              <a:solidFill>
                                <a:srgbClr val="FF0000"/>
                              </a:solidFill>
                              <a:latin typeface="Cambria Math" panose="02040503050406030204" pitchFamily="18" charset="0"/>
                            </a:rPr>
                            <m:t>𝑘𝑔</m:t>
                          </m:r>
                          <m:r>
                            <a:rPr lang="pt-BR" i="0">
                              <a:solidFill>
                                <a:srgbClr val="FF0000"/>
                              </a:solidFill>
                              <a:latin typeface="Cambria Math" panose="02040503050406030204" pitchFamily="18" charset="0"/>
                            </a:rPr>
                            <m:t>=0,0001 </m:t>
                          </m:r>
                          <m:f>
                            <m:fPr>
                              <m:type m:val="lin"/>
                              <m:ctrlPr>
                                <a:rPr lang="pt-BR" i="1">
                                  <a:solidFill>
                                    <a:srgbClr val="FF0000"/>
                                  </a:solidFill>
                                  <a:latin typeface="Cambria Math" panose="02040503050406030204" pitchFamily="18" charset="0"/>
                                </a:rPr>
                              </m:ctrlPr>
                            </m:fPr>
                            <m:num>
                              <m:r>
                                <a:rPr lang="pt-BR" i="1">
                                  <a:solidFill>
                                    <a:srgbClr val="FF0000"/>
                                  </a:solidFill>
                                  <a:latin typeface="Cambria Math" panose="02040503050406030204" pitchFamily="18" charset="0"/>
                                </a:rPr>
                                <m:t>𝑚</m:t>
                              </m:r>
                            </m:num>
                            <m:den>
                              <m:sSup>
                                <m:sSupPr>
                                  <m:ctrlPr>
                                    <a:rPr lang="pt-BR" i="1">
                                      <a:solidFill>
                                        <a:srgbClr val="FF0000"/>
                                      </a:solidFill>
                                      <a:latin typeface="Cambria Math" panose="02040503050406030204" pitchFamily="18" charset="0"/>
                                    </a:rPr>
                                  </m:ctrlPr>
                                </m:sSupPr>
                                <m:e>
                                  <m:r>
                                    <a:rPr lang="pt-BR" i="1">
                                      <a:solidFill>
                                        <a:srgbClr val="FF0000"/>
                                      </a:solidFill>
                                      <a:latin typeface="Cambria Math" panose="02040503050406030204" pitchFamily="18" charset="0"/>
                                    </a:rPr>
                                    <m:t>𝑠</m:t>
                                  </m:r>
                                </m:e>
                                <m:sup>
                                  <m:r>
                                    <a:rPr lang="pt-BR" i="0">
                                      <a:solidFill>
                                        <a:srgbClr val="FF0000"/>
                                      </a:solidFill>
                                      <a:latin typeface="Cambria Math" panose="02040503050406030204" pitchFamily="18" charset="0"/>
                                    </a:rPr>
                                    <m:t>2</m:t>
                                  </m:r>
                                </m:sup>
                              </m:sSup>
                            </m:den>
                          </m:f>
                        </m:den>
                      </m:f>
                      <m:r>
                        <a:rPr lang="pt-BR" i="0">
                          <a:solidFill>
                            <a:srgbClr val="FF0000"/>
                          </a:solidFill>
                          <a:latin typeface="Cambria Math" panose="02040503050406030204" pitchFamily="18" charset="0"/>
                        </a:rPr>
                        <m:t> </m:t>
                      </m:r>
                    </m:oMath>
                  </m:oMathPara>
                </a14:m>
                <a:endParaRPr lang="pt-BR" dirty="0">
                  <a:solidFill>
                    <a:srgbClr val="FF0000"/>
                  </a:solidFill>
                </a:endParaRPr>
              </a:p>
            </p:txBody>
          </p:sp>
        </mc:Choice>
        <mc:Fallback xmlns="">
          <p:sp>
            <p:nvSpPr>
              <p:cNvPr id="8" name="Retângulo 7"/>
              <p:cNvSpPr>
                <a:spLocks noRot="1" noChangeAspect="1" noMove="1" noResize="1" noEditPoints="1" noAdjustHandles="1" noChangeArrowheads="1" noChangeShapeType="1" noTextEdit="1"/>
              </p:cNvSpPr>
              <p:nvPr/>
            </p:nvSpPr>
            <p:spPr>
              <a:xfrm>
                <a:off x="3770304" y="3933056"/>
                <a:ext cx="8136904" cy="369332"/>
              </a:xfrm>
              <a:prstGeom prst="rect">
                <a:avLst/>
              </a:prstGeom>
              <a:blipFill>
                <a:blip r:embed="rId4"/>
                <a:stretch>
                  <a:fillRect t="-116393" r="-2397" b="-17541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Retângulo 8"/>
              <p:cNvSpPr/>
              <p:nvPr/>
            </p:nvSpPr>
            <p:spPr>
              <a:xfrm>
                <a:off x="4007321" y="4941168"/>
                <a:ext cx="4292970" cy="718658"/>
              </a:xfrm>
              <a:prstGeom prst="rect">
                <a:avLst/>
              </a:prstGeom>
            </p:spPr>
            <p:txBody>
              <a:bodyPr wrap="none">
                <a:spAutoFit/>
              </a:bodyPr>
              <a:lstStyle/>
              <a:p>
                <a14:m>
                  <m:oMath xmlns:m="http://schemas.openxmlformats.org/officeDocument/2006/math">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𝑡</m:t>
                    </m:r>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2000" i="1">
                            <a:solidFill>
                              <a:srgbClr val="FF0000"/>
                            </a:solidFill>
                            <a:latin typeface="Cambria Math" panose="02040503050406030204" pitchFamily="18" charset="0"/>
                            <a:cs typeface="Arial" panose="020B0604020202020204" pitchFamily="34" charset="0"/>
                          </a:rPr>
                        </m:ctrlPr>
                      </m:radPr>
                      <m:deg/>
                      <m:e>
                        <m:f>
                          <m:fPr>
                            <m:ctrlPr>
                              <a:rPr lang="pt-BR" sz="2000" i="1">
                                <a:solidFill>
                                  <a:srgbClr val="FF0000"/>
                                </a:solidFill>
                                <a:latin typeface="Cambria Math" panose="02040503050406030204" pitchFamily="18" charset="0"/>
                                <a:cs typeface="Arial" panose="020B0604020202020204" pitchFamily="34" charset="0"/>
                              </a:rPr>
                            </m:ctrlPr>
                          </m:fPr>
                          <m:num>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2</m:t>
                            </m:r>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𝐷</m:t>
                            </m:r>
                          </m:num>
                          <m:den>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𝑎</m:t>
                            </m:r>
                          </m:den>
                        </m:f>
                      </m:e>
                    </m:rad>
                  </m:oMath>
                </a14:m>
                <a:r>
                  <a:rPr lang="pt-PT" sz="2000" dirty="0">
                    <a:solidFill>
                      <a:srgbClr val="FF0000"/>
                    </a:solidFill>
                    <a:latin typeface="Arial" panose="020B0604020202020204" pitchFamily="34" charset="0"/>
                    <a:ea typeface="Times New Roman" panose="02020603050405020304" pitchFamily="18" charset="0"/>
                  </a:rPr>
                  <a:t>  = </a:t>
                </a:r>
                <a14:m>
                  <m:oMath xmlns:m="http://schemas.openxmlformats.org/officeDocument/2006/math">
                    <m:rad>
                      <m:radPr>
                        <m:degHide m:val="on"/>
                        <m:ctrlPr>
                          <a:rPr lang="pt-BR" sz="2000" i="1">
                            <a:solidFill>
                              <a:srgbClr val="FF0000"/>
                            </a:solidFill>
                            <a:latin typeface="Cambria Math" panose="02040503050406030204" pitchFamily="18" charset="0"/>
                            <a:cs typeface="Arial" panose="020B0604020202020204" pitchFamily="34" charset="0"/>
                          </a:rPr>
                        </m:ctrlPr>
                      </m:radPr>
                      <m:deg/>
                      <m:e>
                        <m:f>
                          <m:fPr>
                            <m:ctrlPr>
                              <a:rPr lang="pt-BR" sz="2000" i="1">
                                <a:solidFill>
                                  <a:srgbClr val="FF0000"/>
                                </a:solidFill>
                                <a:latin typeface="Cambria Math" panose="02040503050406030204" pitchFamily="18" charset="0"/>
                                <a:cs typeface="Arial" panose="020B0604020202020204" pitchFamily="34" charset="0"/>
                              </a:rPr>
                            </m:ctrlPr>
                          </m:fPr>
                          <m:num>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2×4,5</m:t>
                            </m:r>
                          </m:num>
                          <m:den>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0,0001</m:t>
                            </m:r>
                          </m:den>
                        </m:f>
                      </m:e>
                    </m:rad>
                  </m:oMath>
                </a14:m>
                <a:r>
                  <a:rPr lang="pt-PT" sz="2000" dirty="0">
                    <a:solidFill>
                      <a:srgbClr val="FF0000"/>
                    </a:solidFill>
                    <a:latin typeface="Arial" panose="020B0604020202020204" pitchFamily="34" charset="0"/>
                    <a:ea typeface="Times New Roman" panose="02020603050405020304" pitchFamily="18" charset="0"/>
                  </a:rPr>
                  <a:t> = </a:t>
                </a:r>
                <a14:m>
                  <m:oMath xmlns:m="http://schemas.openxmlformats.org/officeDocument/2006/math">
                    <m:rad>
                      <m:radPr>
                        <m:degHide m:val="on"/>
                        <m:ctrlPr>
                          <a:rPr lang="pt-BR" sz="2000" i="1">
                            <a:solidFill>
                              <a:srgbClr val="FF0000"/>
                            </a:solidFill>
                            <a:latin typeface="Cambria Math" panose="02040503050406030204" pitchFamily="18" charset="0"/>
                            <a:cs typeface="Arial" panose="020B0604020202020204" pitchFamily="34" charset="0"/>
                          </a:rPr>
                        </m:ctrlPr>
                      </m:radPr>
                      <m:deg/>
                      <m:e>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90000</m:t>
                        </m:r>
                      </m:e>
                    </m:rad>
                  </m:oMath>
                </a14:m>
                <a:r>
                  <a:rPr lang="pt-PT" sz="2000" dirty="0">
                    <a:solidFill>
                      <a:srgbClr val="FF0000"/>
                    </a:solidFill>
                    <a:latin typeface="Arial" panose="020B0604020202020204" pitchFamily="34" charset="0"/>
                    <a:ea typeface="Times New Roman" panose="02020603050405020304" pitchFamily="18" charset="0"/>
                  </a:rPr>
                  <a:t> = 300 s</a:t>
                </a:r>
                <a:endParaRPr lang="pt-BR" sz="2000" dirty="0"/>
              </a:p>
            </p:txBody>
          </p:sp>
        </mc:Choice>
        <mc:Fallback xmlns="">
          <p:sp>
            <p:nvSpPr>
              <p:cNvPr id="9" name="Retângulo 8"/>
              <p:cNvSpPr>
                <a:spLocks noRot="1" noChangeAspect="1" noMove="1" noResize="1" noEditPoints="1" noAdjustHandles="1" noChangeArrowheads="1" noChangeShapeType="1" noTextEdit="1"/>
              </p:cNvSpPr>
              <p:nvPr/>
            </p:nvSpPr>
            <p:spPr>
              <a:xfrm>
                <a:off x="4007321" y="4941168"/>
                <a:ext cx="4292970" cy="718658"/>
              </a:xfrm>
              <a:prstGeom prst="rect">
                <a:avLst/>
              </a:prstGeom>
              <a:blipFill>
                <a:blip r:embed="rId5"/>
                <a:stretch>
                  <a:fillRect r="-284"/>
                </a:stretch>
              </a:blipFill>
            </p:spPr>
            <p:txBody>
              <a:bodyPr/>
              <a:lstStyle/>
              <a:p>
                <a:r>
                  <a:rPr lang="pt-BR">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9039"/>
                                        </p:tgtEl>
                                        <p:attrNameLst>
                                          <p:attrName>style.visibility</p:attrName>
                                        </p:attrNameLst>
                                      </p:cBhvr>
                                      <p:to>
                                        <p:strVal val="visible"/>
                                      </p:to>
                                    </p:set>
                                    <p:anim calcmode="lin" valueType="num">
                                      <p:cBhvr additive="base">
                                        <p:cTn id="7" dur="500" fill="hold"/>
                                        <p:tgtEl>
                                          <p:spTgt spid="129039"/>
                                        </p:tgtEl>
                                        <p:attrNameLst>
                                          <p:attrName>ppt_x</p:attrName>
                                        </p:attrNameLst>
                                      </p:cBhvr>
                                      <p:tavLst>
                                        <p:tav tm="0">
                                          <p:val>
                                            <p:strVal val="#ppt_x"/>
                                          </p:val>
                                        </p:tav>
                                        <p:tav tm="100000">
                                          <p:val>
                                            <p:strVal val="#ppt_x"/>
                                          </p:val>
                                        </p:tav>
                                      </p:tavLst>
                                    </p:anim>
                                    <p:anim calcmode="lin" valueType="num">
                                      <p:cBhvr additive="base">
                                        <p:cTn id="8" dur="500" fill="hold"/>
                                        <p:tgtEl>
                                          <p:spTgt spid="1290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39" grpId="0"/>
      <p:bldP spid="22" grpId="0"/>
      <p:bldP spid="4"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7704856" cy="2332946"/>
          </a:xfrm>
          <a:prstGeom prst="rect">
            <a:avLst/>
          </a:prstGeom>
        </p:spPr>
        <p:txBody>
          <a:bodyPr wrap="square">
            <a:spAutoFit/>
          </a:bodyPr>
          <a:lstStyle/>
          <a:p>
            <a:pPr algn="just">
              <a:lnSpc>
                <a:spcPct val="130000"/>
              </a:lnSpc>
            </a:pPr>
            <a:r>
              <a:rPr lang="pt-PT" sz="1600" b="1" dirty="0">
                <a:latin typeface="Arial" panose="020B0604020202020204" pitchFamily="34" charset="0"/>
                <a:ea typeface="Times New Roman" panose="02020603050405020304" pitchFamily="18" charset="0"/>
                <a:cs typeface="Arial" panose="020B0604020202020204" pitchFamily="34" charset="0"/>
              </a:rPr>
              <a:t>Questão 16) (1 ponto)  </a:t>
            </a:r>
            <a:r>
              <a:rPr lang="pt-PT" sz="1600" i="1" dirty="0">
                <a:latin typeface="Arial" panose="020B0604020202020204" pitchFamily="34" charset="0"/>
                <a:ea typeface="Times New Roman" panose="02020603050405020304" pitchFamily="18" charset="0"/>
                <a:cs typeface="Arial" panose="020B0604020202020204" pitchFamily="34" charset="0"/>
              </a:rPr>
              <a:t>No dia 24 de abril de 2020 o Telescópio Espacial Hubble completou 30 anos em órbita da Terra. Seu planejamento começou ainda nos anos 1970, mas ele só foi lançado em 1990. Ao receberem as primeiras imagens os cientistas ficaram perplexos com a má qualidade delas. Após algumas análises, eles descobriram que o Hubble possuía uma falha no espelho principal. Os engenheiros da NASA decidiram que os astronautas poderiam capturar o Hubble com o braço robótico do ônibus espacial e por meio de atividades extra </a:t>
            </a:r>
            <a:r>
              <a:rPr lang="pt-PT" sz="1600" i="1" dirty="0" smtClean="0">
                <a:latin typeface="Arial" panose="020B0604020202020204" pitchFamily="34" charset="0"/>
                <a:ea typeface="Times New Roman" panose="02020603050405020304" pitchFamily="18" charset="0"/>
                <a:cs typeface="Arial" panose="020B0604020202020204" pitchFamily="34" charset="0"/>
              </a:rPr>
              <a:t>veiculares</a:t>
            </a:r>
            <a:endParaRPr lang="pt-BR" sz="1600" dirty="0">
              <a:latin typeface="Arial" panose="020B0604020202020204" pitchFamily="34" charset="0"/>
              <a:cs typeface="Arial" panose="020B0604020202020204" pitchFamily="34" charset="0"/>
            </a:endParaRPr>
          </a:p>
        </p:txBody>
      </p:sp>
      <p:sp>
        <p:nvSpPr>
          <p:cNvPr id="4" name="Retângulo 3"/>
          <p:cNvSpPr/>
          <p:nvPr/>
        </p:nvSpPr>
        <p:spPr>
          <a:xfrm>
            <a:off x="118889" y="2348880"/>
            <a:ext cx="11593288" cy="732508"/>
          </a:xfrm>
          <a:prstGeom prst="rect">
            <a:avLst/>
          </a:prstGeom>
        </p:spPr>
        <p:txBody>
          <a:bodyPr wrap="square">
            <a:spAutoFit/>
          </a:bodyPr>
          <a:lstStyle/>
          <a:p>
            <a:pPr algn="just">
              <a:lnSpc>
                <a:spcPct val="130000"/>
              </a:lnSpc>
            </a:pPr>
            <a:r>
              <a:rPr lang="pt-PT" sz="1600" i="1" dirty="0">
                <a:latin typeface="Arial" panose="020B0604020202020204" pitchFamily="34" charset="0"/>
                <a:ea typeface="Times New Roman" panose="02020603050405020304" pitchFamily="18" charset="0"/>
                <a:cs typeface="Arial" panose="020B0604020202020204" pitchFamily="34" charset="0"/>
              </a:rPr>
              <a:t>consertar seu sistema óptico. Depois dos reparos o Hubble foi colocado de volta à sua órbita original. Essa missão de reparo do Hubble consistiu em um dos maiores feitos da NASA e, desde então, 4 outras missões de manutenção foram realizadas.</a:t>
            </a:r>
            <a:endParaRPr lang="pt-BR" sz="1600" dirty="0">
              <a:latin typeface="Arial" panose="020B0604020202020204" pitchFamily="34" charset="0"/>
              <a:cs typeface="Arial" panose="020B0604020202020204" pitchFamily="34" charset="0"/>
            </a:endParaRPr>
          </a:p>
        </p:txBody>
      </p:sp>
      <p:pic>
        <p:nvPicPr>
          <p:cNvPr id="5" name="Image1"/>
          <p:cNvPicPr/>
          <p:nvPr/>
        </p:nvPicPr>
        <p:blipFill>
          <a:blip r:embed="rId2"/>
          <a:stretch>
            <a:fillRect/>
          </a:stretch>
        </p:blipFill>
        <p:spPr bwMode="auto">
          <a:xfrm>
            <a:off x="7463705" y="3068960"/>
            <a:ext cx="4283642" cy="2160240"/>
          </a:xfrm>
          <a:prstGeom prst="rect">
            <a:avLst/>
          </a:prstGeom>
        </p:spPr>
      </p:pic>
      <p:sp>
        <p:nvSpPr>
          <p:cNvPr id="6" name="Retângulo 5"/>
          <p:cNvSpPr/>
          <p:nvPr/>
        </p:nvSpPr>
        <p:spPr>
          <a:xfrm>
            <a:off x="118889" y="3140968"/>
            <a:ext cx="7200800" cy="2012859"/>
          </a:xfrm>
          <a:prstGeom prst="rect">
            <a:avLst/>
          </a:prstGeom>
        </p:spPr>
        <p:txBody>
          <a:bodyPr wrap="square">
            <a:spAutoFit/>
          </a:bodyPr>
          <a:lstStyle/>
          <a:p>
            <a:pPr algn="just">
              <a:lnSpc>
                <a:spcPct val="130000"/>
              </a:lnSpc>
              <a:spcAft>
                <a:spcPts val="0"/>
              </a:spcAft>
            </a:pPr>
            <a:r>
              <a:rPr lang="pt-BR" sz="1600" b="1" kern="100" dirty="0">
                <a:latin typeface="Arial" panose="020B0604020202020204" pitchFamily="34" charset="0"/>
                <a:ea typeface="Noto Sans CJK SC"/>
                <a:cs typeface="Lohit Devanagari"/>
              </a:rPr>
              <a:t>Pergunta 16) </a:t>
            </a:r>
            <a:r>
              <a:rPr lang="pt-BR" sz="1600" kern="100" dirty="0">
                <a:latin typeface="Arial" panose="020B0604020202020204" pitchFamily="34" charset="0"/>
                <a:ea typeface="Noto Sans CJK SC"/>
                <a:cs typeface="Lohit Devanagari"/>
              </a:rPr>
              <a:t>Suponha que para recolocar o Hubble em sua órbita correta, o braço robótico do ônibus espacial exerceu 2 N de força (</a:t>
            </a:r>
            <a:r>
              <a:rPr lang="pt-BR" sz="1600" b="1" kern="100" dirty="0">
                <a:latin typeface="Arial" panose="020B0604020202020204" pitchFamily="34" charset="0"/>
                <a:ea typeface="Noto Sans CJK SC"/>
                <a:cs typeface="Lohit Devanagari"/>
              </a:rPr>
              <a:t>F</a:t>
            </a:r>
            <a:r>
              <a:rPr lang="pt-BR" sz="1600" kern="100" dirty="0">
                <a:latin typeface="Arial" panose="020B0604020202020204" pitchFamily="34" charset="0"/>
                <a:ea typeface="Noto Sans CJK SC"/>
                <a:cs typeface="Lohit Devanagari"/>
              </a:rPr>
              <a:t>), cujo módulo, direção e sentido foram constantes durante toda a manobra e perpendicular à direção do movimento do ônibus espacial. A massa do Hubble (m</a:t>
            </a:r>
            <a:r>
              <a:rPr lang="pt-BR" sz="1600" kern="100" baseline="-25000" dirty="0">
                <a:latin typeface="Arial" panose="020B0604020202020204" pitchFamily="34" charset="0"/>
                <a:ea typeface="Noto Sans CJK SC"/>
                <a:cs typeface="Lohit Devanagari"/>
              </a:rPr>
              <a:t>H</a:t>
            </a:r>
            <a:r>
              <a:rPr lang="pt-BR" sz="1600" kern="100" dirty="0">
                <a:latin typeface="Arial" panose="020B0604020202020204" pitchFamily="34" charset="0"/>
                <a:ea typeface="Noto Sans CJK SC"/>
                <a:cs typeface="Lohit Devanagari"/>
              </a:rPr>
              <a:t>) é de, aproximadamente, 10.000 kg. A segunda Lei de Newton diz que </a:t>
            </a:r>
            <a:r>
              <a:rPr lang="pt-BR" sz="1600" b="1" kern="100" dirty="0">
                <a:latin typeface="Arial" panose="020B0604020202020204" pitchFamily="34" charset="0"/>
                <a:ea typeface="Noto Sans CJK SC"/>
                <a:cs typeface="Lohit Devanagari"/>
              </a:rPr>
              <a:t>F</a:t>
            </a:r>
            <a:r>
              <a:rPr lang="pt-BR" sz="1600" kern="100" dirty="0">
                <a:latin typeface="Arial" panose="020B0604020202020204" pitchFamily="34" charset="0"/>
                <a:ea typeface="Noto Sans CJK SC"/>
                <a:cs typeface="Lohit Devanagari"/>
              </a:rPr>
              <a:t> = </a:t>
            </a:r>
            <a:r>
              <a:rPr lang="pt-BR" sz="1600" b="1" kern="100" dirty="0" err="1">
                <a:solidFill>
                  <a:srgbClr val="000000"/>
                </a:solidFill>
                <a:latin typeface="Arial" panose="020B0604020202020204" pitchFamily="34" charset="0"/>
                <a:ea typeface="Noto Sans CJK SC"/>
                <a:cs typeface="Lohit Devanagari"/>
              </a:rPr>
              <a:t>m</a:t>
            </a:r>
            <a:r>
              <a:rPr lang="pt-BR" sz="1600" b="1" kern="100" dirty="0" err="1">
                <a:latin typeface="Arial" panose="020B0604020202020204" pitchFamily="34" charset="0"/>
                <a:ea typeface="Noto Sans CJK SC"/>
                <a:cs typeface="Lohit Devanagari"/>
              </a:rPr>
              <a:t>a</a:t>
            </a:r>
            <a:r>
              <a:rPr lang="pt-BR" sz="1600" b="1" kern="100" dirty="0">
                <a:latin typeface="Arial" panose="020B0604020202020204" pitchFamily="34" charset="0"/>
                <a:ea typeface="Noto Sans CJK SC"/>
                <a:cs typeface="Lohit Devanagari"/>
              </a:rPr>
              <a:t> </a:t>
            </a:r>
            <a:r>
              <a:rPr lang="pt-BR" sz="1600" kern="100" dirty="0">
                <a:latin typeface="Arial" panose="020B0604020202020204" pitchFamily="34" charset="0"/>
                <a:ea typeface="Noto Sans CJK SC"/>
                <a:cs typeface="Lohit Devanagari"/>
              </a:rPr>
              <a:t>(m = massa e a = aceleração). </a:t>
            </a:r>
            <a:endParaRPr lang="pt-BR" kern="100" dirty="0">
              <a:effectLst/>
              <a:latin typeface="Liberation Serif"/>
              <a:ea typeface="Noto Sans CJK SC"/>
              <a:cs typeface="Lohit Devanagari"/>
            </a:endParaRPr>
          </a:p>
        </p:txBody>
      </p:sp>
      <p:sp>
        <p:nvSpPr>
          <p:cNvPr id="7" name="Retângulo 6"/>
          <p:cNvSpPr/>
          <p:nvPr/>
        </p:nvSpPr>
        <p:spPr>
          <a:xfrm>
            <a:off x="118889" y="5229200"/>
            <a:ext cx="11665296" cy="1052596"/>
          </a:xfrm>
          <a:prstGeom prst="rect">
            <a:avLst/>
          </a:prstGeom>
        </p:spPr>
        <p:txBody>
          <a:bodyPr wrap="square">
            <a:spAutoFit/>
          </a:bodyPr>
          <a:lstStyle/>
          <a:p>
            <a:pPr algn="just">
              <a:lnSpc>
                <a:spcPct val="130000"/>
              </a:lnSpc>
              <a:spcAft>
                <a:spcPts val="0"/>
              </a:spcAft>
            </a:pPr>
            <a:r>
              <a:rPr lang="pt-BR" sz="1600" b="1" kern="100" dirty="0">
                <a:solidFill>
                  <a:srgbClr val="000000"/>
                </a:solidFill>
                <a:latin typeface="Arial" panose="020B0604020202020204" pitchFamily="34" charset="0"/>
                <a:ea typeface="Noto Sans CJK SC"/>
                <a:cs typeface="Lohit Devanagari"/>
              </a:rPr>
              <a:t>Calcule o módulo da aceleração</a:t>
            </a:r>
            <a:r>
              <a:rPr lang="pt-BR" sz="1600" kern="100" dirty="0">
                <a:solidFill>
                  <a:srgbClr val="000000"/>
                </a:solidFill>
                <a:latin typeface="Arial" panose="020B0604020202020204" pitchFamily="34" charset="0"/>
                <a:ea typeface="Noto Sans CJK SC"/>
                <a:cs typeface="Lohit Devanagari"/>
              </a:rPr>
              <a:t> (</a:t>
            </a:r>
            <a:r>
              <a:rPr lang="pt-BR" sz="1600" b="1" kern="100" dirty="0" err="1">
                <a:solidFill>
                  <a:srgbClr val="000000"/>
                </a:solidFill>
                <a:latin typeface="Arial" panose="020B0604020202020204" pitchFamily="34" charset="0"/>
                <a:ea typeface="Noto Sans CJK SC"/>
                <a:cs typeface="Lohit Devanagari"/>
              </a:rPr>
              <a:t>a</a:t>
            </a:r>
            <a:r>
              <a:rPr lang="pt-BR" sz="1600" b="1" kern="100" baseline="-25000" dirty="0" err="1">
                <a:solidFill>
                  <a:srgbClr val="000000"/>
                </a:solidFill>
                <a:latin typeface="Arial" panose="020B0604020202020204" pitchFamily="34" charset="0"/>
                <a:ea typeface="Noto Sans CJK SC"/>
                <a:cs typeface="Lohit Devanagari"/>
              </a:rPr>
              <a:t>H</a:t>
            </a:r>
            <a:r>
              <a:rPr lang="pt-BR" sz="1600" kern="100" dirty="0">
                <a:solidFill>
                  <a:srgbClr val="000000"/>
                </a:solidFill>
                <a:latin typeface="Arial" panose="020B0604020202020204" pitchFamily="34" charset="0"/>
                <a:ea typeface="Noto Sans CJK SC"/>
                <a:cs typeface="Lohit Devanagari"/>
              </a:rPr>
              <a:t>), em m/s</a:t>
            </a:r>
            <a:r>
              <a:rPr lang="pt-BR" sz="1600" kern="100" baseline="30000" dirty="0">
                <a:solidFill>
                  <a:srgbClr val="000000"/>
                </a:solidFill>
                <a:latin typeface="Arial" panose="020B0604020202020204" pitchFamily="34" charset="0"/>
                <a:ea typeface="Noto Sans CJK SC"/>
                <a:cs typeface="Lohit Devanagari"/>
              </a:rPr>
              <a:t>2</a:t>
            </a:r>
            <a:r>
              <a:rPr lang="pt-BR" sz="1600" kern="100" dirty="0">
                <a:solidFill>
                  <a:srgbClr val="000000"/>
                </a:solidFill>
                <a:latin typeface="Arial" panose="020B0604020202020204" pitchFamily="34" charset="0"/>
                <a:ea typeface="Noto Sans CJK SC"/>
                <a:cs typeface="Lohit Devanagari"/>
              </a:rPr>
              <a:t>, à qual o Hubble foi submetido nessa operação e </a:t>
            </a:r>
            <a:r>
              <a:rPr lang="pt-BR" sz="1600" b="1" kern="100" dirty="0">
                <a:solidFill>
                  <a:srgbClr val="000000"/>
                </a:solidFill>
                <a:latin typeface="Arial" panose="020B0604020202020204" pitchFamily="34" charset="0"/>
                <a:ea typeface="Noto Sans CJK SC"/>
                <a:cs typeface="Lohit Devanagari"/>
              </a:rPr>
              <a:t>calcule também o tempo (t), em  segundos, </a:t>
            </a:r>
            <a:r>
              <a:rPr lang="pt-BR" sz="1600" kern="100" dirty="0">
                <a:solidFill>
                  <a:srgbClr val="000000"/>
                </a:solidFill>
                <a:latin typeface="Arial" panose="020B0604020202020204" pitchFamily="34" charset="0"/>
                <a:ea typeface="Noto Sans CJK SC"/>
                <a:cs typeface="Lohit Devanagari"/>
              </a:rPr>
              <a:t>gasto para que o Hubble fosse afastado pelo braço robótico do ônibus espacial de uma distância D = 4,0 m </a:t>
            </a:r>
            <a:r>
              <a:rPr lang="pt-BR" sz="1600" kern="100" dirty="0" smtClean="0">
                <a:solidFill>
                  <a:srgbClr val="000000"/>
                </a:solidFill>
                <a:latin typeface="Arial" panose="020B0604020202020204" pitchFamily="34" charset="0"/>
                <a:ea typeface="Noto Sans CJK SC"/>
                <a:cs typeface="Lohit Devanagari"/>
              </a:rPr>
              <a:t>	     e </a:t>
            </a:r>
            <a:r>
              <a:rPr lang="pt-BR" sz="1600" kern="100" dirty="0">
                <a:solidFill>
                  <a:srgbClr val="000000"/>
                </a:solidFill>
                <a:latin typeface="Arial" panose="020B0604020202020204" pitchFamily="34" charset="0"/>
                <a:ea typeface="Noto Sans CJK SC"/>
                <a:cs typeface="Lohit Devanagari"/>
              </a:rPr>
              <a:t>assinale a alternativa correta.</a:t>
            </a:r>
            <a:endParaRPr lang="pt-BR" sz="1600" kern="100" dirty="0">
              <a:latin typeface="Liberation Serif"/>
              <a:ea typeface="Noto Sans CJK SC"/>
              <a:cs typeface="Lohit Devanagari"/>
            </a:endParaRPr>
          </a:p>
        </p:txBody>
      </p:sp>
    </p:spTree>
    <p:extLst>
      <p:ext uri="{BB962C8B-B14F-4D97-AF65-F5344CB8AC3E}">
        <p14:creationId xmlns:p14="http://schemas.microsoft.com/office/powerpoint/2010/main" val="36466203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Retângulo 2"/>
              <p:cNvSpPr/>
              <p:nvPr/>
            </p:nvSpPr>
            <p:spPr>
              <a:xfrm>
                <a:off x="262905" y="332656"/>
                <a:ext cx="7560840" cy="1881156"/>
              </a:xfrm>
              <a:prstGeom prst="rect">
                <a:avLst/>
              </a:prstGeom>
            </p:spPr>
            <p:txBody>
              <a:bodyPr wrap="square">
                <a:spAutoFit/>
              </a:bodyPr>
              <a:lstStyle/>
              <a:p>
                <a:pPr algn="just">
                  <a:lnSpc>
                    <a:spcPct val="130000"/>
                  </a:lnSpc>
                  <a:spcAft>
                    <a:spcPts val="0"/>
                  </a:spcAft>
                </a:pPr>
                <a:r>
                  <a:rPr lang="pt-BR" sz="1600" kern="100" dirty="0">
                    <a:latin typeface="Arial" panose="020B0604020202020204" pitchFamily="34" charset="0"/>
                    <a:ea typeface="Noto Sans CJK SC"/>
                    <a:cs typeface="Arial" panose="020B0604020202020204" pitchFamily="34" charset="0"/>
                  </a:rPr>
                  <a:t>Suponha que durante esta operação o ônibus espacial manteve-se aproximadamente em Movimento Retilíneo Uniforme (MRU) e </a:t>
                </a:r>
                <a:r>
                  <a:rPr lang="pt-BR" sz="1600" kern="100" dirty="0">
                    <a:solidFill>
                      <a:srgbClr val="000000"/>
                    </a:solidFill>
                    <a:latin typeface="Arial" panose="020B0604020202020204" pitchFamily="34" charset="0"/>
                    <a:ea typeface="Noto Sans CJK SC"/>
                    <a:cs typeface="Arial" panose="020B0604020202020204" pitchFamily="34" charset="0"/>
                  </a:rPr>
                  <a:t>tinha</a:t>
                </a:r>
                <a:r>
                  <a:rPr lang="pt-BR" sz="1600" kern="100" dirty="0">
                    <a:latin typeface="Arial" panose="020B0604020202020204" pitchFamily="34" charset="0"/>
                    <a:ea typeface="Noto Sans CJK SC"/>
                    <a:cs typeface="Arial" panose="020B0604020202020204" pitchFamily="34" charset="0"/>
                  </a:rPr>
                  <a:t> massa infinita.</a:t>
                </a:r>
                <a:endParaRPr lang="pt-BR" sz="1600" kern="100" dirty="0">
                  <a:effectLst/>
                  <a:latin typeface="Arial" panose="020B0604020202020204" pitchFamily="34" charset="0"/>
                  <a:ea typeface="Noto Sans CJK SC"/>
                  <a:cs typeface="Arial" panose="020B0604020202020204" pitchFamily="34" charset="0"/>
                </a:endParaRPr>
              </a:p>
              <a:p>
                <a:pPr algn="just">
                  <a:lnSpc>
                    <a:spcPct val="130000"/>
                  </a:lnSpc>
                  <a:spcAft>
                    <a:spcPts val="0"/>
                  </a:spcAft>
                </a:pPr>
                <a:r>
                  <a:rPr lang="pt-BR" sz="1600" kern="100" dirty="0">
                    <a:latin typeface="Arial" panose="020B0604020202020204" pitchFamily="34" charset="0"/>
                    <a:ea typeface="Noto Sans CJK SC"/>
                    <a:cs typeface="Arial" panose="020B0604020202020204" pitchFamily="34" charset="0"/>
                  </a:rPr>
                  <a:t> </a:t>
                </a:r>
                <a:endParaRPr lang="pt-BR" sz="1600" kern="100" dirty="0">
                  <a:effectLst/>
                  <a:latin typeface="Arial" panose="020B0604020202020204" pitchFamily="34" charset="0"/>
                  <a:ea typeface="Noto Sans CJK SC"/>
                  <a:cs typeface="Arial" panose="020B0604020202020204" pitchFamily="34" charset="0"/>
                </a:endParaRPr>
              </a:p>
              <a:p>
                <a:pPr algn="just">
                  <a:lnSpc>
                    <a:spcPct val="130000"/>
                  </a:lnSpc>
                  <a:spcAft>
                    <a:spcPts val="0"/>
                  </a:spcAft>
                </a:pPr>
                <a:r>
                  <a:rPr lang="pt-BR" sz="1600" b="1" kern="100" dirty="0">
                    <a:latin typeface="Arial" panose="020B0604020202020204" pitchFamily="34" charset="0"/>
                    <a:ea typeface="Noto Sans CJK SC"/>
                    <a:cs typeface="Arial" panose="020B0604020202020204" pitchFamily="34" charset="0"/>
                  </a:rPr>
                  <a:t>Dica:</a:t>
                </a:r>
                <a:r>
                  <a:rPr lang="pt-BR" sz="1600" kern="100" dirty="0">
                    <a:latin typeface="Arial" panose="020B0604020202020204" pitchFamily="34" charset="0"/>
                    <a:ea typeface="Noto Sans CJK SC"/>
                    <a:cs typeface="Arial" panose="020B0604020202020204" pitchFamily="34" charset="0"/>
                  </a:rPr>
                  <a:t> </a:t>
                </a:r>
                <a14:m>
                  <m:oMath xmlns:m="http://schemas.openxmlformats.org/officeDocument/2006/math">
                    <m:r>
                      <m:rPr>
                        <m:sty m:val="p"/>
                      </m:rPr>
                      <a:rPr lang="pt-BR" kern="100">
                        <a:latin typeface="Cambria Math" panose="02040503050406030204" pitchFamily="18" charset="0"/>
                        <a:ea typeface="Noto Sans CJK SC"/>
                        <a:cs typeface="Arial" panose="020B0604020202020204" pitchFamily="34" charset="0"/>
                      </a:rPr>
                      <m:t>D</m:t>
                    </m:r>
                    <m:r>
                      <a:rPr lang="pt-BR" kern="100">
                        <a:latin typeface="Cambria Math" panose="02040503050406030204" pitchFamily="18" charset="0"/>
                        <a:ea typeface="Noto Sans CJK SC"/>
                        <a:cs typeface="Arial" panose="020B0604020202020204" pitchFamily="34" charset="0"/>
                      </a:rPr>
                      <m:t>=</m:t>
                    </m:r>
                    <m:f>
                      <m:fPr>
                        <m:ctrlPr>
                          <a:rPr lang="pt-BR" i="1" kern="100">
                            <a:latin typeface="Cambria Math" panose="02040503050406030204" pitchFamily="18" charset="0"/>
                            <a:ea typeface="Noto Sans CJK SC"/>
                            <a:cs typeface="Arial" panose="020B0604020202020204" pitchFamily="34" charset="0"/>
                          </a:rPr>
                        </m:ctrlPr>
                      </m:fPr>
                      <m:num>
                        <m:r>
                          <a:rPr lang="pt-BR" kern="100">
                            <a:latin typeface="Cambria Math" panose="02040503050406030204" pitchFamily="18" charset="0"/>
                            <a:ea typeface="Noto Sans CJK SC"/>
                            <a:cs typeface="Arial" panose="020B0604020202020204" pitchFamily="34" charset="0"/>
                          </a:rPr>
                          <m:t>1</m:t>
                        </m:r>
                      </m:num>
                      <m:den>
                        <m:r>
                          <a:rPr lang="pt-BR" kern="100">
                            <a:latin typeface="Cambria Math" panose="02040503050406030204" pitchFamily="18" charset="0"/>
                            <a:ea typeface="Noto Sans CJK SC"/>
                            <a:cs typeface="Arial" panose="020B0604020202020204" pitchFamily="34" charset="0"/>
                          </a:rPr>
                          <m:t>2</m:t>
                        </m:r>
                      </m:den>
                    </m:f>
                    <m:r>
                      <m:rPr>
                        <m:sty m:val="p"/>
                      </m:rPr>
                      <a:rPr lang="pt-BR" kern="100">
                        <a:latin typeface="Cambria Math" panose="02040503050406030204" pitchFamily="18" charset="0"/>
                        <a:ea typeface="Noto Sans CJK SC"/>
                        <a:cs typeface="Arial" panose="020B0604020202020204" pitchFamily="34" charset="0"/>
                      </a:rPr>
                      <m:t>a</m:t>
                    </m:r>
                    <m:sSup>
                      <m:sSupPr>
                        <m:ctrlPr>
                          <a:rPr lang="pt-BR" i="1" kern="100">
                            <a:latin typeface="Cambria Math" panose="02040503050406030204" pitchFamily="18" charset="0"/>
                            <a:ea typeface="Noto Sans CJK SC"/>
                            <a:cs typeface="Arial" panose="020B0604020202020204" pitchFamily="34" charset="0"/>
                          </a:rPr>
                        </m:ctrlPr>
                      </m:sSupPr>
                      <m:e>
                        <m:r>
                          <m:rPr>
                            <m:sty m:val="p"/>
                          </m:rPr>
                          <a:rPr lang="pt-BR" kern="100">
                            <a:latin typeface="Cambria Math" panose="02040503050406030204" pitchFamily="18" charset="0"/>
                            <a:ea typeface="Noto Sans CJK SC"/>
                            <a:cs typeface="Arial" panose="020B0604020202020204" pitchFamily="34" charset="0"/>
                          </a:rPr>
                          <m:t>t</m:t>
                        </m:r>
                      </m:e>
                      <m:sup>
                        <m:r>
                          <a:rPr lang="pt-BR" kern="100">
                            <a:latin typeface="Cambria Math" panose="02040503050406030204" pitchFamily="18" charset="0"/>
                            <a:ea typeface="Noto Sans CJK SC"/>
                            <a:cs typeface="Arial" panose="020B0604020202020204" pitchFamily="34" charset="0"/>
                          </a:rPr>
                          <m:t>2</m:t>
                        </m:r>
                      </m:sup>
                    </m:sSup>
                  </m:oMath>
                </a14:m>
                <a:r>
                  <a:rPr lang="pt-BR" sz="1600" kern="100" dirty="0">
                    <a:latin typeface="Arial" panose="020B0604020202020204" pitchFamily="34" charset="0"/>
                    <a:ea typeface="Noto Sans CJK SC"/>
                    <a:cs typeface="Arial" panose="020B0604020202020204" pitchFamily="34" charset="0"/>
                  </a:rPr>
                  <a:t>, onde t é o tempo.</a:t>
                </a:r>
                <a:endParaRPr lang="pt-BR" sz="1600" kern="100" dirty="0">
                  <a:effectLst/>
                  <a:latin typeface="Arial" panose="020B0604020202020204" pitchFamily="34" charset="0"/>
                  <a:ea typeface="Noto Sans CJK SC"/>
                  <a:cs typeface="Arial" panose="020B0604020202020204" pitchFamily="34" charset="0"/>
                </a:endParaRPr>
              </a:p>
            </p:txBody>
          </p:sp>
        </mc:Choice>
        <mc:Fallback xmlns="">
          <p:sp>
            <p:nvSpPr>
              <p:cNvPr id="3" name="Retângulo 2"/>
              <p:cNvSpPr>
                <a:spLocks noRot="1" noChangeAspect="1" noMove="1" noResize="1" noEditPoints="1" noAdjustHandles="1" noChangeArrowheads="1" noChangeShapeType="1" noTextEdit="1"/>
              </p:cNvSpPr>
              <p:nvPr/>
            </p:nvSpPr>
            <p:spPr>
              <a:xfrm>
                <a:off x="262905" y="332656"/>
                <a:ext cx="7560840" cy="1881156"/>
              </a:xfrm>
              <a:prstGeom prst="rect">
                <a:avLst/>
              </a:prstGeom>
              <a:blipFill>
                <a:blip r:embed="rId2"/>
                <a:stretch>
                  <a:fillRect l="-403" r="-484"/>
                </a:stretch>
              </a:blipFill>
            </p:spPr>
            <p:txBody>
              <a:bodyPr/>
              <a:lstStyle/>
              <a:p>
                <a:r>
                  <a:rPr lang="pt-BR">
                    <a:noFill/>
                  </a:rPr>
                  <a:t> </a:t>
                </a:r>
              </a:p>
            </p:txBody>
          </p:sp>
        </mc:Fallback>
      </mc:AlternateContent>
      <p:sp>
        <p:nvSpPr>
          <p:cNvPr id="4" name="Retângulo 3"/>
          <p:cNvSpPr/>
          <p:nvPr/>
        </p:nvSpPr>
        <p:spPr>
          <a:xfrm>
            <a:off x="262905" y="2276872"/>
            <a:ext cx="5949950" cy="1754326"/>
          </a:xfrm>
          <a:prstGeom prst="rect">
            <a:avLst/>
          </a:prstGeom>
        </p:spPr>
        <p:txBody>
          <a:bodyPr>
            <a:spAutoFit/>
          </a:bodyPr>
          <a:lstStyle/>
          <a:p>
            <a:pPr hangingPunct="0">
              <a:lnSpc>
                <a:spcPct val="150000"/>
              </a:lnSpc>
              <a:spcAft>
                <a:spcPts val="0"/>
              </a:spcAft>
            </a:pPr>
            <a:r>
              <a:rPr lang="en-US" dirty="0" smtClean="0">
                <a:latin typeface="Arial" panose="020B0604020202020204" pitchFamily="34" charset="0"/>
                <a:ea typeface="Times New Roman" panose="02020603050405020304" pitchFamily="18" charset="0"/>
              </a:rPr>
              <a:t>(   ) </a:t>
            </a:r>
            <a:r>
              <a:rPr lang="en-US" dirty="0" err="1">
                <a:latin typeface="Arial" panose="020B0604020202020204" pitchFamily="34" charset="0"/>
                <a:ea typeface="Times New Roman" panose="02020603050405020304" pitchFamily="18" charset="0"/>
              </a:rPr>
              <a:t>a</a:t>
            </a:r>
            <a:r>
              <a:rPr lang="en-US" baseline="-25000" dirty="0" err="1">
                <a:latin typeface="Arial" panose="020B0604020202020204" pitchFamily="34" charset="0"/>
                <a:ea typeface="Times New Roman" panose="02020603050405020304" pitchFamily="18" charset="0"/>
              </a:rPr>
              <a:t>H</a:t>
            </a:r>
            <a:r>
              <a:rPr lang="en-US" dirty="0">
                <a:latin typeface="Arial" panose="020B0604020202020204" pitchFamily="34" charset="0"/>
                <a:ea typeface="Times New Roman" panose="02020603050405020304" pitchFamily="18" charset="0"/>
              </a:rPr>
              <a:t> = 0,0002 m/s</a:t>
            </a:r>
            <a:r>
              <a:rPr lang="en-US" baseline="30000" dirty="0">
                <a:latin typeface="Arial" panose="020B0604020202020204" pitchFamily="34" charset="0"/>
                <a:ea typeface="Times New Roman" panose="02020603050405020304" pitchFamily="18" charset="0"/>
              </a:rPr>
              <a:t>2</a:t>
            </a:r>
            <a:r>
              <a:rPr lang="en-US" dirty="0">
                <a:latin typeface="Arial" panose="020B0604020202020204" pitchFamily="34" charset="0"/>
                <a:ea typeface="Times New Roman" panose="02020603050405020304" pitchFamily="18" charset="0"/>
              </a:rPr>
              <a:t>  e t = 200 s</a:t>
            </a:r>
            <a:endParaRPr lang="pt-BR" sz="2000" dirty="0">
              <a:latin typeface="Times New Roman" panose="02020603050405020304" pitchFamily="18" charset="0"/>
              <a:ea typeface="Times New Roman" panose="02020603050405020304" pitchFamily="18" charset="0"/>
            </a:endParaRPr>
          </a:p>
          <a:p>
            <a:pPr hangingPunct="0">
              <a:lnSpc>
                <a:spcPct val="150000"/>
              </a:lnSpc>
              <a:spcAft>
                <a:spcPts val="0"/>
              </a:spcAft>
            </a:pPr>
            <a:r>
              <a:rPr lang="en-US" dirty="0">
                <a:latin typeface="Arial" panose="020B0604020202020204" pitchFamily="34" charset="0"/>
                <a:ea typeface="Times New Roman" panose="02020603050405020304" pitchFamily="18" charset="0"/>
              </a:rPr>
              <a:t>(  </a:t>
            </a:r>
            <a:r>
              <a:rPr lang="en-US" dirty="0" smtClean="0">
                <a:latin typeface="Arial" panose="020B0604020202020204" pitchFamily="34" charset="0"/>
                <a:ea typeface="Times New Roman" panose="02020603050405020304" pitchFamily="18" charset="0"/>
              </a:rPr>
              <a:t> ) </a:t>
            </a:r>
            <a:r>
              <a:rPr lang="en-US" dirty="0" err="1">
                <a:latin typeface="Arial" panose="020B0604020202020204" pitchFamily="34" charset="0"/>
                <a:ea typeface="Times New Roman" panose="02020603050405020304" pitchFamily="18" charset="0"/>
              </a:rPr>
              <a:t>a</a:t>
            </a:r>
            <a:r>
              <a:rPr lang="en-US" baseline="-25000" dirty="0" err="1">
                <a:latin typeface="Arial" panose="020B0604020202020204" pitchFamily="34" charset="0"/>
                <a:ea typeface="Times New Roman" panose="02020603050405020304" pitchFamily="18" charset="0"/>
              </a:rPr>
              <a:t>H</a:t>
            </a:r>
            <a:r>
              <a:rPr lang="en-US" dirty="0">
                <a:latin typeface="Arial" panose="020B0604020202020204" pitchFamily="34" charset="0"/>
                <a:ea typeface="Times New Roman" panose="02020603050405020304" pitchFamily="18" charset="0"/>
              </a:rPr>
              <a:t> = 0,002 m/s</a:t>
            </a:r>
            <a:r>
              <a:rPr lang="en-US" baseline="30000" dirty="0">
                <a:latin typeface="Arial" panose="020B0604020202020204" pitchFamily="34" charset="0"/>
                <a:ea typeface="Times New Roman" panose="02020603050405020304" pitchFamily="18" charset="0"/>
              </a:rPr>
              <a:t>2</a:t>
            </a:r>
            <a:r>
              <a:rPr lang="en-US" dirty="0">
                <a:latin typeface="Arial" panose="020B0604020202020204" pitchFamily="34" charset="0"/>
                <a:ea typeface="Times New Roman" panose="02020603050405020304" pitchFamily="18" charset="0"/>
              </a:rPr>
              <a:t>   e  t = 20 s</a:t>
            </a:r>
            <a:endParaRPr lang="pt-BR" sz="2000" dirty="0">
              <a:latin typeface="Times New Roman" panose="02020603050405020304" pitchFamily="18" charset="0"/>
              <a:ea typeface="Times New Roman" panose="02020603050405020304" pitchFamily="18" charset="0"/>
            </a:endParaRPr>
          </a:p>
          <a:p>
            <a:pPr hangingPunct="0">
              <a:lnSpc>
                <a:spcPct val="150000"/>
              </a:lnSpc>
              <a:spcAft>
                <a:spcPts val="0"/>
              </a:spcAft>
            </a:pPr>
            <a:r>
              <a:rPr lang="en-US" dirty="0">
                <a:latin typeface="Arial" panose="020B0604020202020204" pitchFamily="34" charset="0"/>
                <a:ea typeface="Times New Roman" panose="02020603050405020304" pitchFamily="18" charset="0"/>
              </a:rPr>
              <a:t>( </a:t>
            </a:r>
            <a:r>
              <a:rPr lang="en-US" dirty="0" smtClean="0">
                <a:latin typeface="Arial" panose="020B0604020202020204" pitchFamily="34" charset="0"/>
                <a:ea typeface="Times New Roman" panose="02020603050405020304" pitchFamily="18" charset="0"/>
              </a:rPr>
              <a:t>  </a:t>
            </a:r>
            <a:r>
              <a:rPr lang="en-US" dirty="0">
                <a:latin typeface="Arial" panose="020B0604020202020204" pitchFamily="34" charset="0"/>
                <a:ea typeface="Times New Roman" panose="02020603050405020304" pitchFamily="18" charset="0"/>
              </a:rPr>
              <a:t>) </a:t>
            </a:r>
            <a:r>
              <a:rPr lang="en-US" dirty="0" err="1">
                <a:latin typeface="Arial" panose="020B0604020202020204" pitchFamily="34" charset="0"/>
                <a:ea typeface="Times New Roman" panose="02020603050405020304" pitchFamily="18" charset="0"/>
              </a:rPr>
              <a:t>a</a:t>
            </a:r>
            <a:r>
              <a:rPr lang="en-US" baseline="-25000" dirty="0" err="1">
                <a:latin typeface="Arial" panose="020B0604020202020204" pitchFamily="34" charset="0"/>
                <a:ea typeface="Times New Roman" panose="02020603050405020304" pitchFamily="18" charset="0"/>
              </a:rPr>
              <a:t>H</a:t>
            </a:r>
            <a:r>
              <a:rPr lang="en-US" dirty="0">
                <a:latin typeface="Arial" panose="020B0604020202020204" pitchFamily="34" charset="0"/>
                <a:ea typeface="Times New Roman" panose="02020603050405020304" pitchFamily="18" charset="0"/>
              </a:rPr>
              <a:t> = 0,0004 m/s</a:t>
            </a:r>
            <a:r>
              <a:rPr lang="en-US" baseline="30000" dirty="0">
                <a:latin typeface="Arial" panose="020B0604020202020204" pitchFamily="34" charset="0"/>
                <a:ea typeface="Times New Roman" panose="02020603050405020304" pitchFamily="18" charset="0"/>
              </a:rPr>
              <a:t>2</a:t>
            </a:r>
            <a:r>
              <a:rPr lang="en-US" dirty="0">
                <a:latin typeface="Arial" panose="020B0604020202020204" pitchFamily="34" charset="0"/>
                <a:ea typeface="Times New Roman" panose="02020603050405020304" pitchFamily="18" charset="0"/>
              </a:rPr>
              <a:t>  e t = 400 s</a:t>
            </a:r>
            <a:endParaRPr lang="pt-BR" sz="2000" dirty="0">
              <a:latin typeface="Times New Roman" panose="02020603050405020304" pitchFamily="18" charset="0"/>
              <a:ea typeface="Times New Roman" panose="02020603050405020304" pitchFamily="18" charset="0"/>
            </a:endParaRPr>
          </a:p>
          <a:p>
            <a:pPr hangingPunct="0">
              <a:lnSpc>
                <a:spcPct val="150000"/>
              </a:lnSpc>
              <a:spcAft>
                <a:spcPts val="0"/>
              </a:spcAft>
            </a:pPr>
            <a:r>
              <a:rPr lang="en-US" dirty="0">
                <a:latin typeface="Arial" panose="020B0604020202020204" pitchFamily="34" charset="0"/>
                <a:ea typeface="Times New Roman" panose="02020603050405020304" pitchFamily="18" charset="0"/>
              </a:rPr>
              <a:t>( </a:t>
            </a:r>
            <a:r>
              <a:rPr lang="en-US" dirty="0" smtClean="0">
                <a:latin typeface="Arial" panose="020B0604020202020204" pitchFamily="34" charset="0"/>
                <a:ea typeface="Times New Roman" panose="02020603050405020304" pitchFamily="18" charset="0"/>
              </a:rPr>
              <a:t>  </a:t>
            </a:r>
            <a:r>
              <a:rPr lang="en-US" dirty="0">
                <a:latin typeface="Arial" panose="020B0604020202020204" pitchFamily="34" charset="0"/>
                <a:ea typeface="Times New Roman" panose="02020603050405020304" pitchFamily="18" charset="0"/>
              </a:rPr>
              <a:t>) </a:t>
            </a:r>
            <a:r>
              <a:rPr lang="en-US" dirty="0" err="1">
                <a:latin typeface="Arial" panose="020B0604020202020204" pitchFamily="34" charset="0"/>
                <a:ea typeface="Times New Roman" panose="02020603050405020304" pitchFamily="18" charset="0"/>
              </a:rPr>
              <a:t>a</a:t>
            </a:r>
            <a:r>
              <a:rPr lang="en-US" baseline="-25000" dirty="0" err="1">
                <a:latin typeface="Arial" panose="020B0604020202020204" pitchFamily="34" charset="0"/>
                <a:ea typeface="Times New Roman" panose="02020603050405020304" pitchFamily="18" charset="0"/>
              </a:rPr>
              <a:t>H</a:t>
            </a:r>
            <a:r>
              <a:rPr lang="en-US" dirty="0">
                <a:latin typeface="Arial" panose="020B0604020202020204" pitchFamily="34" charset="0"/>
                <a:ea typeface="Times New Roman" panose="02020603050405020304" pitchFamily="18" charset="0"/>
              </a:rPr>
              <a:t> = 0,002 m/s</a:t>
            </a:r>
            <a:r>
              <a:rPr lang="en-US" baseline="30000" dirty="0">
                <a:latin typeface="Arial" panose="020B0604020202020204" pitchFamily="34" charset="0"/>
                <a:ea typeface="Times New Roman" panose="02020603050405020304" pitchFamily="18" charset="0"/>
              </a:rPr>
              <a:t>2</a:t>
            </a:r>
            <a:r>
              <a:rPr lang="en-US" dirty="0">
                <a:latin typeface="Arial" panose="020B0604020202020204" pitchFamily="34" charset="0"/>
                <a:ea typeface="Times New Roman" panose="02020603050405020304" pitchFamily="18" charset="0"/>
              </a:rPr>
              <a:t>  e   t = 40 s</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p:cNvSpPr txBox="1"/>
          <p:nvPr/>
        </p:nvSpPr>
        <p:spPr>
          <a:xfrm>
            <a:off x="369977" y="2358116"/>
            <a:ext cx="360040" cy="400110"/>
          </a:xfrm>
          <a:prstGeom prst="rect">
            <a:avLst/>
          </a:prstGeom>
          <a:noFill/>
        </p:spPr>
        <p:txBody>
          <a:bodyPr wrap="square" rtlCol="0">
            <a:spAutoFit/>
          </a:bodyPr>
          <a:lstStyle/>
          <a:p>
            <a:r>
              <a:rPr lang="pt-BR" sz="2000" b="1" dirty="0" smtClean="0">
                <a:solidFill>
                  <a:srgbClr val="FF0000"/>
                </a:solidFill>
              </a:rPr>
              <a:t>X</a:t>
            </a:r>
            <a:endParaRPr lang="pt-BR" b="1" dirty="0">
              <a:solidFill>
                <a:srgbClr val="FF0000"/>
              </a:solidFill>
            </a:endParaRPr>
          </a:p>
        </p:txBody>
      </p:sp>
      <p:sp>
        <p:nvSpPr>
          <p:cNvPr id="6" name="Retângulo 5"/>
          <p:cNvSpPr/>
          <p:nvPr/>
        </p:nvSpPr>
        <p:spPr>
          <a:xfrm>
            <a:off x="262905" y="4077072"/>
            <a:ext cx="5949950" cy="781624"/>
          </a:xfrm>
          <a:prstGeom prst="rect">
            <a:avLst/>
          </a:prstGeom>
        </p:spPr>
        <p:txBody>
          <a:bodyPr>
            <a:spAutoFit/>
          </a:bodyPr>
          <a:lstStyle/>
          <a:p>
            <a:pPr algn="just">
              <a:lnSpc>
                <a:spcPct val="130000"/>
              </a:lnSpc>
              <a:spcAft>
                <a:spcPts val="0"/>
              </a:spcAft>
            </a:pPr>
            <a:r>
              <a:rPr lang="pt-BR" kern="100" dirty="0">
                <a:solidFill>
                  <a:srgbClr val="FF0000"/>
                </a:solidFill>
                <a:latin typeface="Arial" panose="020B0604020202020204" pitchFamily="34" charset="0"/>
                <a:ea typeface="Noto Sans CJK SC"/>
                <a:cs typeface="Lohit Devanagari"/>
              </a:rPr>
              <a:t>Resolução 16)</a:t>
            </a:r>
            <a:endParaRPr lang="pt-BR" sz="2000" kern="100" dirty="0">
              <a:latin typeface="Liberation Serif"/>
              <a:ea typeface="Noto Sans CJK SC"/>
              <a:cs typeface="Lohit Devanagari"/>
            </a:endParaRPr>
          </a:p>
          <a:p>
            <a:pPr algn="just">
              <a:lnSpc>
                <a:spcPct val="130000"/>
              </a:lnSpc>
            </a:pPr>
            <a:r>
              <a:rPr lang="pt-PT" dirty="0">
                <a:solidFill>
                  <a:srgbClr val="FF0000"/>
                </a:solidFill>
                <a:latin typeface="Arial" panose="020B0604020202020204" pitchFamily="34" charset="0"/>
                <a:ea typeface="Times New Roman" panose="02020603050405020304" pitchFamily="18" charset="0"/>
              </a:rPr>
              <a:t>Calculando a aceleração:</a:t>
            </a:r>
            <a:endParaRPr lang="pt-BR" dirty="0"/>
          </a:p>
        </p:txBody>
      </p:sp>
      <mc:AlternateContent xmlns:mc="http://schemas.openxmlformats.org/markup-compatibility/2006">
        <mc:Choice xmlns:a14="http://schemas.microsoft.com/office/drawing/2010/main" Requires="a14">
          <p:sp>
            <p:nvSpPr>
              <p:cNvPr id="7" name="Retângulo 6"/>
              <p:cNvSpPr/>
              <p:nvPr/>
            </p:nvSpPr>
            <p:spPr>
              <a:xfrm>
                <a:off x="2927201" y="4464820"/>
                <a:ext cx="3528392" cy="40011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pt-BR" sz="2000" i="1" smtClean="0">
                          <a:solidFill>
                            <a:srgbClr val="FF0000"/>
                          </a:solidFill>
                          <a:latin typeface="Cambria Math" panose="02040503050406030204" pitchFamily="18" charset="0"/>
                        </a:rPr>
                        <m:t>𝐹</m:t>
                      </m:r>
                      <m:r>
                        <a:rPr lang="pt-BR" sz="2000" i="0">
                          <a:solidFill>
                            <a:srgbClr val="FF0000"/>
                          </a:solidFill>
                          <a:latin typeface="Cambria Math" panose="02040503050406030204" pitchFamily="18" charset="0"/>
                        </a:rPr>
                        <m:t>=</m:t>
                      </m:r>
                      <m:sSub>
                        <m:sSubPr>
                          <m:ctrlPr>
                            <a:rPr lang="pt-BR" sz="2000" i="1">
                              <a:solidFill>
                                <a:srgbClr val="FF0000"/>
                              </a:solidFill>
                              <a:latin typeface="Cambria Math" panose="02040503050406030204" pitchFamily="18" charset="0"/>
                            </a:rPr>
                          </m:ctrlPr>
                        </m:sSubPr>
                        <m:e>
                          <m:r>
                            <a:rPr lang="pt-BR" sz="2000" i="1">
                              <a:solidFill>
                                <a:srgbClr val="FF0000"/>
                              </a:solidFill>
                              <a:latin typeface="Cambria Math" panose="02040503050406030204" pitchFamily="18" charset="0"/>
                            </a:rPr>
                            <m:t>𝑚</m:t>
                          </m:r>
                        </m:e>
                        <m:sub>
                          <m:r>
                            <a:rPr lang="pt-BR" sz="2000" i="1">
                              <a:solidFill>
                                <a:srgbClr val="FF0000"/>
                              </a:solidFill>
                              <a:latin typeface="Cambria Math" panose="02040503050406030204" pitchFamily="18" charset="0"/>
                            </a:rPr>
                            <m:t>𝐻</m:t>
                          </m:r>
                        </m:sub>
                      </m:sSub>
                      <m:sSub>
                        <m:sSubPr>
                          <m:ctrlPr>
                            <a:rPr lang="pt-BR" sz="2000" i="1">
                              <a:solidFill>
                                <a:srgbClr val="FF0000"/>
                              </a:solidFill>
                              <a:latin typeface="Cambria Math" panose="02040503050406030204" pitchFamily="18" charset="0"/>
                            </a:rPr>
                          </m:ctrlPr>
                        </m:sSubPr>
                        <m:e>
                          <m:r>
                            <a:rPr lang="pt-BR" sz="2000" i="1">
                              <a:solidFill>
                                <a:srgbClr val="FF0000"/>
                              </a:solidFill>
                              <a:latin typeface="Cambria Math" panose="02040503050406030204" pitchFamily="18" charset="0"/>
                            </a:rPr>
                            <m:t>𝑎</m:t>
                          </m:r>
                        </m:e>
                        <m:sub>
                          <m:r>
                            <a:rPr lang="pt-BR" sz="2000" i="1">
                              <a:solidFill>
                                <a:srgbClr val="FF0000"/>
                              </a:solidFill>
                              <a:latin typeface="Cambria Math" panose="02040503050406030204" pitchFamily="18" charset="0"/>
                            </a:rPr>
                            <m:t>𝐻</m:t>
                          </m:r>
                        </m:sub>
                      </m:sSub>
                      <m:r>
                        <a:rPr lang="pt-BR" sz="2000" i="0">
                          <a:solidFill>
                            <a:srgbClr val="FF0000"/>
                          </a:solidFill>
                          <a:latin typeface="Cambria Math" panose="02040503050406030204" pitchFamily="18" charset="0"/>
                        </a:rPr>
                        <m:t>→</m:t>
                      </m:r>
                      <m:sSub>
                        <m:sSubPr>
                          <m:ctrlPr>
                            <a:rPr lang="pt-BR" sz="2000" i="1">
                              <a:solidFill>
                                <a:srgbClr val="FF0000"/>
                              </a:solidFill>
                              <a:latin typeface="Cambria Math" panose="02040503050406030204" pitchFamily="18" charset="0"/>
                            </a:rPr>
                          </m:ctrlPr>
                        </m:sSubPr>
                        <m:e>
                          <m:r>
                            <a:rPr lang="pt-BR" sz="2000" i="1">
                              <a:solidFill>
                                <a:srgbClr val="FF0000"/>
                              </a:solidFill>
                              <a:latin typeface="Cambria Math" panose="02040503050406030204" pitchFamily="18" charset="0"/>
                            </a:rPr>
                            <m:t>𝑎</m:t>
                          </m:r>
                        </m:e>
                        <m:sub>
                          <m:r>
                            <a:rPr lang="pt-BR" sz="2000" i="1">
                              <a:solidFill>
                                <a:srgbClr val="FF0000"/>
                              </a:solidFill>
                              <a:latin typeface="Cambria Math" panose="02040503050406030204" pitchFamily="18" charset="0"/>
                            </a:rPr>
                            <m:t>𝐻</m:t>
                          </m:r>
                        </m:sub>
                      </m:sSub>
                      <m:r>
                        <a:rPr lang="pt-BR" sz="2000" i="0">
                          <a:solidFill>
                            <a:srgbClr val="FF0000"/>
                          </a:solidFill>
                          <a:latin typeface="Cambria Math" panose="02040503050406030204" pitchFamily="18" charset="0"/>
                        </a:rPr>
                        <m:t>=</m:t>
                      </m:r>
                      <m:f>
                        <m:fPr>
                          <m:type m:val="lin"/>
                          <m:ctrlPr>
                            <a:rPr lang="pt-BR" sz="2000" i="1">
                              <a:solidFill>
                                <a:srgbClr val="FF0000"/>
                              </a:solidFill>
                              <a:latin typeface="Cambria Math" panose="02040503050406030204" pitchFamily="18" charset="0"/>
                            </a:rPr>
                          </m:ctrlPr>
                        </m:fPr>
                        <m:num>
                          <m:r>
                            <a:rPr lang="pt-BR" sz="2000" i="1">
                              <a:solidFill>
                                <a:srgbClr val="FF0000"/>
                              </a:solidFill>
                              <a:latin typeface="Cambria Math" panose="02040503050406030204" pitchFamily="18" charset="0"/>
                            </a:rPr>
                            <m:t>𝐹</m:t>
                          </m:r>
                        </m:num>
                        <m:den>
                          <m:sSub>
                            <m:sSubPr>
                              <m:ctrlPr>
                                <a:rPr lang="pt-BR" sz="2000" i="1">
                                  <a:solidFill>
                                    <a:srgbClr val="FF0000"/>
                                  </a:solidFill>
                                  <a:latin typeface="Cambria Math" panose="02040503050406030204" pitchFamily="18" charset="0"/>
                                </a:rPr>
                              </m:ctrlPr>
                            </m:sSubPr>
                            <m:e>
                              <m:r>
                                <a:rPr lang="pt-BR" sz="2000" i="1">
                                  <a:solidFill>
                                    <a:srgbClr val="FF0000"/>
                                  </a:solidFill>
                                  <a:latin typeface="Cambria Math" panose="02040503050406030204" pitchFamily="18" charset="0"/>
                                </a:rPr>
                                <m:t>𝑚</m:t>
                              </m:r>
                            </m:e>
                            <m:sub>
                              <m:r>
                                <a:rPr lang="pt-BR" sz="2000" i="1">
                                  <a:solidFill>
                                    <a:srgbClr val="FF0000"/>
                                  </a:solidFill>
                                  <a:latin typeface="Cambria Math" panose="02040503050406030204" pitchFamily="18" charset="0"/>
                                </a:rPr>
                                <m:t>𝐻</m:t>
                              </m:r>
                            </m:sub>
                          </m:sSub>
                        </m:den>
                      </m:f>
                      <m:r>
                        <a:rPr lang="pt-BR" sz="2000" i="0">
                          <a:solidFill>
                            <a:srgbClr val="FF0000"/>
                          </a:solidFill>
                          <a:latin typeface="Cambria Math" panose="02040503050406030204" pitchFamily="18" charset="0"/>
                        </a:rPr>
                        <m:t>=</m:t>
                      </m:r>
                    </m:oMath>
                  </m:oMathPara>
                </a14:m>
                <a:endParaRPr lang="pt-BR" sz="2000" dirty="0">
                  <a:solidFill>
                    <a:srgbClr val="FF0000"/>
                  </a:solidFill>
                </a:endParaRPr>
              </a:p>
            </p:txBody>
          </p:sp>
        </mc:Choice>
        <mc:Fallback>
          <p:sp>
            <p:nvSpPr>
              <p:cNvPr id="7" name="Retângulo 6"/>
              <p:cNvSpPr>
                <a:spLocks noRot="1" noChangeAspect="1" noMove="1" noResize="1" noEditPoints="1" noAdjustHandles="1" noChangeArrowheads="1" noChangeShapeType="1" noTextEdit="1"/>
              </p:cNvSpPr>
              <p:nvPr/>
            </p:nvSpPr>
            <p:spPr>
              <a:xfrm>
                <a:off x="2927201" y="4464820"/>
                <a:ext cx="3528392" cy="400110"/>
              </a:xfrm>
              <a:prstGeom prst="rect">
                <a:avLst/>
              </a:prstGeom>
              <a:blipFill>
                <a:blip r:embed="rId3"/>
                <a:stretch>
                  <a:fillRect t="-116667" b="-177273"/>
                </a:stretch>
              </a:blipFill>
            </p:spPr>
            <p:txBody>
              <a:bodyPr/>
              <a:lstStyle/>
              <a:p>
                <a:r>
                  <a:rPr lang="pt-BR">
                    <a:noFill/>
                  </a:rPr>
                  <a:t> </a:t>
                </a:r>
              </a:p>
            </p:txBody>
          </p:sp>
        </mc:Fallback>
      </mc:AlternateContent>
      <p:sp>
        <p:nvSpPr>
          <p:cNvPr id="8" name="Retângulo 7"/>
          <p:cNvSpPr/>
          <p:nvPr/>
        </p:nvSpPr>
        <p:spPr>
          <a:xfrm>
            <a:off x="262905" y="4941168"/>
            <a:ext cx="5968365" cy="369332"/>
          </a:xfrm>
          <a:prstGeom prst="rect">
            <a:avLst/>
          </a:prstGeom>
        </p:spPr>
        <p:txBody>
          <a:bodyPr wrap="none">
            <a:spAutoFit/>
          </a:bodyPr>
          <a:lstStyle/>
          <a:p>
            <a:r>
              <a:rPr lang="pt-PT" dirty="0">
                <a:solidFill>
                  <a:srgbClr val="FF0000"/>
                </a:solidFill>
                <a:latin typeface="Arial" panose="020B0604020202020204" pitchFamily="34" charset="0"/>
                <a:ea typeface="Times New Roman" panose="02020603050405020304" pitchFamily="18" charset="0"/>
              </a:rPr>
              <a:t>A partir da equação dada e da aceleralção obtida temos:</a:t>
            </a:r>
            <a:endParaRPr lang="pt-BR" dirty="0"/>
          </a:p>
        </p:txBody>
      </p:sp>
      <mc:AlternateContent xmlns:mc="http://schemas.openxmlformats.org/markup-compatibility/2006">
        <mc:Choice xmlns:a14="http://schemas.microsoft.com/office/drawing/2010/main" Requires="a14">
          <p:sp>
            <p:nvSpPr>
              <p:cNvPr id="9" name="Retângulo 8"/>
              <p:cNvSpPr/>
              <p:nvPr/>
            </p:nvSpPr>
            <p:spPr>
              <a:xfrm>
                <a:off x="2783185" y="5445224"/>
                <a:ext cx="1357616" cy="718658"/>
              </a:xfrm>
              <a:prstGeom prst="rect">
                <a:avLst/>
              </a:prstGeom>
            </p:spPr>
            <p:txBody>
              <a:bodyPr wrap="none">
                <a:spAutoFit/>
              </a:bodyPr>
              <a:lstStyle/>
              <a:p>
                <a14:m>
                  <m:oMath xmlns:m="http://schemas.openxmlformats.org/officeDocument/2006/math">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𝑡</m:t>
                    </m:r>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m:t>
                    </m:r>
                    <m:rad>
                      <m:radPr>
                        <m:degHide m:val="on"/>
                        <m:ctrlPr>
                          <a:rPr lang="pt-BR" sz="2000" i="1">
                            <a:solidFill>
                              <a:srgbClr val="FF0000"/>
                            </a:solidFill>
                            <a:latin typeface="Cambria Math" panose="02040503050406030204" pitchFamily="18" charset="0"/>
                            <a:cs typeface="Arial" panose="020B0604020202020204" pitchFamily="34" charset="0"/>
                          </a:rPr>
                        </m:ctrlPr>
                      </m:radPr>
                      <m:deg/>
                      <m:e>
                        <m:f>
                          <m:fPr>
                            <m:ctrlPr>
                              <a:rPr lang="pt-BR" sz="2000" i="1">
                                <a:solidFill>
                                  <a:srgbClr val="FF0000"/>
                                </a:solidFill>
                                <a:latin typeface="Cambria Math" panose="02040503050406030204" pitchFamily="18" charset="0"/>
                                <a:cs typeface="Arial" panose="020B0604020202020204" pitchFamily="34" charset="0"/>
                              </a:rPr>
                            </m:ctrlPr>
                          </m:fPr>
                          <m:num>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2</m:t>
                            </m:r>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𝐷</m:t>
                            </m:r>
                          </m:num>
                          <m:den>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𝑎</m:t>
                            </m:r>
                          </m:den>
                        </m:f>
                      </m:e>
                    </m:rad>
                  </m:oMath>
                </a14:m>
                <a:r>
                  <a:rPr lang="pt-PT" sz="2000" dirty="0">
                    <a:solidFill>
                      <a:srgbClr val="FF0000"/>
                    </a:solidFill>
                    <a:latin typeface="Arial" panose="020B0604020202020204" pitchFamily="34" charset="0"/>
                    <a:ea typeface="Times New Roman" panose="02020603050405020304" pitchFamily="18" charset="0"/>
                  </a:rPr>
                  <a:t>  </a:t>
                </a:r>
                <a:r>
                  <a:rPr lang="pt-PT" sz="2000" dirty="0" smtClean="0">
                    <a:solidFill>
                      <a:srgbClr val="FF0000"/>
                    </a:solidFill>
                    <a:latin typeface="Arial" panose="020B0604020202020204" pitchFamily="34" charset="0"/>
                    <a:ea typeface="Times New Roman" panose="02020603050405020304" pitchFamily="18" charset="0"/>
                  </a:rPr>
                  <a:t>=</a:t>
                </a:r>
                <a:endParaRPr lang="pt-BR" sz="2000" dirty="0"/>
              </a:p>
            </p:txBody>
          </p:sp>
        </mc:Choice>
        <mc:Fallback>
          <p:sp>
            <p:nvSpPr>
              <p:cNvPr id="9" name="Retângulo 8"/>
              <p:cNvSpPr>
                <a:spLocks noRot="1" noChangeAspect="1" noMove="1" noResize="1" noEditPoints="1" noAdjustHandles="1" noChangeArrowheads="1" noChangeShapeType="1" noTextEdit="1"/>
              </p:cNvSpPr>
              <p:nvPr/>
            </p:nvSpPr>
            <p:spPr>
              <a:xfrm>
                <a:off x="2783185" y="5445224"/>
                <a:ext cx="1357616" cy="718658"/>
              </a:xfrm>
              <a:prstGeom prst="rect">
                <a:avLst/>
              </a:prstGeom>
              <a:blipFill>
                <a:blip r:embed="rId4"/>
                <a:stretch>
                  <a:fillRect r="-405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2" name="Retângulo 1"/>
              <p:cNvSpPr/>
              <p:nvPr/>
            </p:nvSpPr>
            <p:spPr>
              <a:xfrm>
                <a:off x="6176797" y="4455584"/>
                <a:ext cx="2165465"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type m:val="lin"/>
                          <m:ctrlPr>
                            <a:rPr lang="pt-BR" sz="2000" i="1">
                              <a:solidFill>
                                <a:srgbClr val="FF0000"/>
                              </a:solidFill>
                              <a:latin typeface="Cambria Math" panose="02040503050406030204" pitchFamily="18" charset="0"/>
                            </a:rPr>
                          </m:ctrlPr>
                        </m:fPr>
                        <m:num>
                          <m:r>
                            <a:rPr lang="pt-BR" sz="2000">
                              <a:solidFill>
                                <a:srgbClr val="FF0000"/>
                              </a:solidFill>
                              <a:latin typeface="Cambria Math" panose="02040503050406030204" pitchFamily="18" charset="0"/>
                            </a:rPr>
                            <m:t>2 </m:t>
                          </m:r>
                          <m:r>
                            <a:rPr lang="pt-BR" sz="2000" i="1">
                              <a:solidFill>
                                <a:srgbClr val="FF0000"/>
                              </a:solidFill>
                              <a:latin typeface="Cambria Math" panose="02040503050406030204" pitchFamily="18" charset="0"/>
                            </a:rPr>
                            <m:t>𝑁</m:t>
                          </m:r>
                        </m:num>
                        <m:den>
                          <m:r>
                            <a:rPr lang="pt-BR" sz="2000">
                              <a:solidFill>
                                <a:srgbClr val="FF0000"/>
                              </a:solidFill>
                              <a:latin typeface="Cambria Math" panose="02040503050406030204" pitchFamily="18" charset="0"/>
                            </a:rPr>
                            <m:t>10.000 </m:t>
                          </m:r>
                          <m:r>
                            <a:rPr lang="pt-BR" sz="2000" i="1">
                              <a:solidFill>
                                <a:srgbClr val="FF0000"/>
                              </a:solidFill>
                              <a:latin typeface="Cambria Math" panose="02040503050406030204" pitchFamily="18" charset="0"/>
                            </a:rPr>
                            <m:t>𝑘𝑔</m:t>
                          </m:r>
                        </m:den>
                      </m:f>
                      <m:r>
                        <a:rPr lang="pt-BR" sz="2000">
                          <a:solidFill>
                            <a:srgbClr val="FF0000"/>
                          </a:solidFill>
                          <a:latin typeface="Cambria Math" panose="02040503050406030204" pitchFamily="18" charset="0"/>
                        </a:rPr>
                        <m:t>=</m:t>
                      </m:r>
                    </m:oMath>
                  </m:oMathPara>
                </a14:m>
                <a:endParaRPr lang="pt-BR" sz="2000" dirty="0">
                  <a:solidFill>
                    <a:srgbClr val="FF0000"/>
                  </a:solidFill>
                </a:endParaRPr>
              </a:p>
            </p:txBody>
          </p:sp>
        </mc:Choice>
        <mc:Fallback>
          <p:sp>
            <p:nvSpPr>
              <p:cNvPr id="2" name="Retângulo 1"/>
              <p:cNvSpPr>
                <a:spLocks noRot="1" noChangeAspect="1" noMove="1" noResize="1" noEditPoints="1" noAdjustHandles="1" noChangeArrowheads="1" noChangeShapeType="1" noTextEdit="1"/>
              </p:cNvSpPr>
              <p:nvPr/>
            </p:nvSpPr>
            <p:spPr>
              <a:xfrm>
                <a:off x="6176797" y="4455584"/>
                <a:ext cx="2165465" cy="400110"/>
              </a:xfrm>
              <a:prstGeom prst="rect">
                <a:avLst/>
              </a:prstGeom>
              <a:blipFill>
                <a:blip r:embed="rId5"/>
                <a:stretch>
                  <a:fillRect t="-116667" b="-177273"/>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0" name="Retângulo 9"/>
              <p:cNvSpPr/>
              <p:nvPr/>
            </p:nvSpPr>
            <p:spPr>
              <a:xfrm>
                <a:off x="8146036" y="4435827"/>
                <a:ext cx="2065565"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000">
                          <a:solidFill>
                            <a:srgbClr val="FF0000"/>
                          </a:solidFill>
                          <a:latin typeface="Cambria Math" panose="02040503050406030204" pitchFamily="18" charset="0"/>
                        </a:rPr>
                        <m:t>0,0002 </m:t>
                      </m:r>
                      <m:f>
                        <m:fPr>
                          <m:type m:val="lin"/>
                          <m:ctrlPr>
                            <a:rPr lang="pt-BR" sz="2000" i="1">
                              <a:solidFill>
                                <a:srgbClr val="FF0000"/>
                              </a:solidFill>
                              <a:latin typeface="Cambria Math" panose="02040503050406030204" pitchFamily="18" charset="0"/>
                            </a:rPr>
                          </m:ctrlPr>
                        </m:fPr>
                        <m:num>
                          <m:r>
                            <a:rPr lang="pt-BR" sz="2000" i="1">
                              <a:solidFill>
                                <a:srgbClr val="FF0000"/>
                              </a:solidFill>
                              <a:latin typeface="Cambria Math" panose="02040503050406030204" pitchFamily="18" charset="0"/>
                            </a:rPr>
                            <m:t>𝑁</m:t>
                          </m:r>
                        </m:num>
                        <m:den>
                          <m:r>
                            <a:rPr lang="pt-BR" sz="2000" i="1">
                              <a:solidFill>
                                <a:srgbClr val="FF0000"/>
                              </a:solidFill>
                              <a:latin typeface="Cambria Math" panose="02040503050406030204" pitchFamily="18" charset="0"/>
                            </a:rPr>
                            <m:t>𝑘𝑔</m:t>
                          </m:r>
                          <m:r>
                            <a:rPr lang="pt-BR" sz="2000">
                              <a:solidFill>
                                <a:srgbClr val="FF0000"/>
                              </a:solidFill>
                              <a:latin typeface="Cambria Math" panose="02040503050406030204" pitchFamily="18" charset="0"/>
                            </a:rPr>
                            <m:t>=</m:t>
                          </m:r>
                        </m:den>
                      </m:f>
                      <m:r>
                        <a:rPr lang="pt-BR" sz="2000">
                          <a:solidFill>
                            <a:srgbClr val="FF0000"/>
                          </a:solidFill>
                          <a:latin typeface="Cambria Math" panose="02040503050406030204" pitchFamily="18" charset="0"/>
                        </a:rPr>
                        <m:t> </m:t>
                      </m:r>
                    </m:oMath>
                  </m:oMathPara>
                </a14:m>
                <a:endParaRPr lang="pt-BR" sz="2000" dirty="0">
                  <a:solidFill>
                    <a:srgbClr val="FF0000"/>
                  </a:solidFill>
                </a:endParaRPr>
              </a:p>
            </p:txBody>
          </p:sp>
        </mc:Choice>
        <mc:Fallback>
          <p:sp>
            <p:nvSpPr>
              <p:cNvPr id="10" name="Retângulo 9"/>
              <p:cNvSpPr>
                <a:spLocks noRot="1" noChangeAspect="1" noMove="1" noResize="1" noEditPoints="1" noAdjustHandles="1" noChangeArrowheads="1" noChangeShapeType="1" noTextEdit="1"/>
              </p:cNvSpPr>
              <p:nvPr/>
            </p:nvSpPr>
            <p:spPr>
              <a:xfrm>
                <a:off x="8146036" y="4435827"/>
                <a:ext cx="2065565" cy="400110"/>
              </a:xfrm>
              <a:prstGeom prst="rect">
                <a:avLst/>
              </a:prstGeom>
              <a:blipFill>
                <a:blip r:embed="rId6"/>
                <a:stretch>
                  <a:fillRect t="-118462" r="-2655" b="-18153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1" name="Retângulo 10"/>
              <p:cNvSpPr/>
              <p:nvPr/>
            </p:nvSpPr>
            <p:spPr>
              <a:xfrm>
                <a:off x="9983881" y="4416760"/>
                <a:ext cx="1719060" cy="40011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pt-BR" sz="2000">
                          <a:solidFill>
                            <a:srgbClr val="FF0000"/>
                          </a:solidFill>
                          <a:latin typeface="Cambria Math" panose="02040503050406030204" pitchFamily="18" charset="0"/>
                        </a:rPr>
                        <m:t>0,0002 </m:t>
                      </m:r>
                      <m:f>
                        <m:fPr>
                          <m:type m:val="lin"/>
                          <m:ctrlPr>
                            <a:rPr lang="pt-BR" sz="2000" i="1">
                              <a:solidFill>
                                <a:srgbClr val="FF0000"/>
                              </a:solidFill>
                              <a:latin typeface="Cambria Math" panose="02040503050406030204" pitchFamily="18" charset="0"/>
                            </a:rPr>
                          </m:ctrlPr>
                        </m:fPr>
                        <m:num>
                          <m:r>
                            <a:rPr lang="pt-BR" sz="2000" i="1">
                              <a:solidFill>
                                <a:srgbClr val="FF0000"/>
                              </a:solidFill>
                              <a:latin typeface="Cambria Math" panose="02040503050406030204" pitchFamily="18" charset="0"/>
                            </a:rPr>
                            <m:t>𝑚</m:t>
                          </m:r>
                        </m:num>
                        <m:den>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𝑠</m:t>
                              </m:r>
                            </m:e>
                            <m:sup>
                              <m:r>
                                <a:rPr lang="pt-BR" sz="2000">
                                  <a:solidFill>
                                    <a:srgbClr val="FF0000"/>
                                  </a:solidFill>
                                  <a:latin typeface="Cambria Math" panose="02040503050406030204" pitchFamily="18" charset="0"/>
                                </a:rPr>
                                <m:t>2</m:t>
                              </m:r>
                            </m:sup>
                          </m:sSup>
                        </m:den>
                      </m:f>
                    </m:oMath>
                  </m:oMathPara>
                </a14:m>
                <a:endParaRPr lang="pt-BR" sz="2000" dirty="0"/>
              </a:p>
            </p:txBody>
          </p:sp>
        </mc:Choice>
        <mc:Fallback>
          <p:sp>
            <p:nvSpPr>
              <p:cNvPr id="11" name="Retângulo 10"/>
              <p:cNvSpPr>
                <a:spLocks noRot="1" noChangeAspect="1" noMove="1" noResize="1" noEditPoints="1" noAdjustHandles="1" noChangeArrowheads="1" noChangeShapeType="1" noTextEdit="1"/>
              </p:cNvSpPr>
              <p:nvPr/>
            </p:nvSpPr>
            <p:spPr>
              <a:xfrm>
                <a:off x="9983881" y="4416760"/>
                <a:ext cx="1719060" cy="400110"/>
              </a:xfrm>
              <a:prstGeom prst="rect">
                <a:avLst/>
              </a:prstGeom>
              <a:blipFill>
                <a:blip r:embed="rId7"/>
                <a:stretch>
                  <a:fillRect t="-118462" r="-24823" b="-181538"/>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2" name="Retângulo 11"/>
              <p:cNvSpPr/>
              <p:nvPr/>
            </p:nvSpPr>
            <p:spPr>
              <a:xfrm>
                <a:off x="4151337" y="5445224"/>
                <a:ext cx="1180260" cy="718658"/>
              </a:xfrm>
              <a:prstGeom prst="rect">
                <a:avLst/>
              </a:prstGeom>
            </p:spPr>
            <p:txBody>
              <a:bodyPr wrap="none">
                <a:spAutoFit/>
              </a:bodyPr>
              <a:lstStyle/>
              <a:p>
                <a14:m>
                  <m:oMath xmlns:m="http://schemas.openxmlformats.org/officeDocument/2006/math">
                    <m:rad>
                      <m:radPr>
                        <m:degHide m:val="on"/>
                        <m:ctrlPr>
                          <a:rPr lang="pt-BR" sz="2000" i="1">
                            <a:solidFill>
                              <a:srgbClr val="FF0000"/>
                            </a:solidFill>
                            <a:latin typeface="Cambria Math" panose="02040503050406030204" pitchFamily="18" charset="0"/>
                            <a:cs typeface="Arial" panose="020B0604020202020204" pitchFamily="34" charset="0"/>
                          </a:rPr>
                        </m:ctrlPr>
                      </m:radPr>
                      <m:deg/>
                      <m:e>
                        <m:f>
                          <m:fPr>
                            <m:ctrlPr>
                              <a:rPr lang="pt-BR" sz="2000" i="1">
                                <a:solidFill>
                                  <a:srgbClr val="FF0000"/>
                                </a:solidFill>
                                <a:latin typeface="Cambria Math" panose="02040503050406030204" pitchFamily="18" charset="0"/>
                                <a:cs typeface="Arial" panose="020B0604020202020204" pitchFamily="34" charset="0"/>
                              </a:rPr>
                            </m:ctrlPr>
                          </m:fPr>
                          <m:num>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2×4,0</m:t>
                            </m:r>
                          </m:num>
                          <m:den>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0,0002</m:t>
                            </m:r>
                          </m:den>
                        </m:f>
                      </m:e>
                    </m:rad>
                  </m:oMath>
                </a14:m>
                <a:r>
                  <a:rPr lang="pt-PT" sz="2000" dirty="0">
                    <a:solidFill>
                      <a:srgbClr val="FF0000"/>
                    </a:solidFill>
                    <a:latin typeface="Arial" panose="020B0604020202020204" pitchFamily="34" charset="0"/>
                    <a:ea typeface="Times New Roman" panose="02020603050405020304" pitchFamily="18" charset="0"/>
                  </a:rPr>
                  <a:t> </a:t>
                </a:r>
                <a:r>
                  <a:rPr lang="pt-PT" sz="2000" dirty="0" smtClean="0">
                    <a:solidFill>
                      <a:srgbClr val="FF0000"/>
                    </a:solidFill>
                    <a:latin typeface="Arial" panose="020B0604020202020204" pitchFamily="34" charset="0"/>
                    <a:ea typeface="Times New Roman" panose="02020603050405020304" pitchFamily="18" charset="0"/>
                  </a:rPr>
                  <a:t>=</a:t>
                </a:r>
                <a:endParaRPr lang="pt-BR" sz="2000" dirty="0"/>
              </a:p>
            </p:txBody>
          </p:sp>
        </mc:Choice>
        <mc:Fallback>
          <p:sp>
            <p:nvSpPr>
              <p:cNvPr id="12" name="Retângulo 11"/>
              <p:cNvSpPr>
                <a:spLocks noRot="1" noChangeAspect="1" noMove="1" noResize="1" noEditPoints="1" noAdjustHandles="1" noChangeArrowheads="1" noChangeShapeType="1" noTextEdit="1"/>
              </p:cNvSpPr>
              <p:nvPr/>
            </p:nvSpPr>
            <p:spPr>
              <a:xfrm>
                <a:off x="4151337" y="5445224"/>
                <a:ext cx="1180260" cy="718658"/>
              </a:xfrm>
              <a:prstGeom prst="rect">
                <a:avLst/>
              </a:prstGeom>
              <a:blipFill>
                <a:blip r:embed="rId8"/>
                <a:stretch>
                  <a:fillRect r="-4124"/>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3" name="Retângulo 12"/>
              <p:cNvSpPr/>
              <p:nvPr/>
            </p:nvSpPr>
            <p:spPr>
              <a:xfrm>
                <a:off x="5303465" y="5543060"/>
                <a:ext cx="1286058" cy="429092"/>
              </a:xfrm>
              <a:prstGeom prst="rect">
                <a:avLst/>
              </a:prstGeom>
            </p:spPr>
            <p:txBody>
              <a:bodyPr wrap="none">
                <a:spAutoFit/>
              </a:bodyPr>
              <a:lstStyle/>
              <a:p>
                <a14:m>
                  <m:oMath xmlns:m="http://schemas.openxmlformats.org/officeDocument/2006/math">
                    <m:rad>
                      <m:radPr>
                        <m:degHide m:val="on"/>
                        <m:ctrlPr>
                          <a:rPr lang="pt-BR" sz="2000" i="1">
                            <a:solidFill>
                              <a:srgbClr val="FF0000"/>
                            </a:solidFill>
                            <a:latin typeface="Cambria Math" panose="02040503050406030204" pitchFamily="18" charset="0"/>
                            <a:cs typeface="Arial" panose="020B0604020202020204" pitchFamily="34" charset="0"/>
                          </a:rPr>
                        </m:ctrlPr>
                      </m:radPr>
                      <m:deg/>
                      <m:e>
                        <m:r>
                          <a:rPr lang="pt-PT" sz="2000" i="1">
                            <a:solidFill>
                              <a:srgbClr val="FF0000"/>
                            </a:solidFill>
                            <a:latin typeface="Cambria Math" panose="02040503050406030204" pitchFamily="18" charset="0"/>
                            <a:ea typeface="Times New Roman" panose="02020603050405020304" pitchFamily="18" charset="0"/>
                            <a:cs typeface="Arial" panose="020B0604020202020204" pitchFamily="34" charset="0"/>
                          </a:rPr>
                          <m:t>40000</m:t>
                        </m:r>
                      </m:e>
                    </m:rad>
                  </m:oMath>
                </a14:m>
                <a:r>
                  <a:rPr lang="pt-PT" sz="2000" dirty="0">
                    <a:solidFill>
                      <a:srgbClr val="FF0000"/>
                    </a:solidFill>
                    <a:latin typeface="Arial" panose="020B0604020202020204" pitchFamily="34" charset="0"/>
                    <a:ea typeface="Times New Roman" panose="02020603050405020304" pitchFamily="18" charset="0"/>
                  </a:rPr>
                  <a:t> </a:t>
                </a:r>
                <a:r>
                  <a:rPr lang="pt-PT" sz="2000" dirty="0" smtClean="0">
                    <a:solidFill>
                      <a:srgbClr val="FF0000"/>
                    </a:solidFill>
                    <a:latin typeface="Arial" panose="020B0604020202020204" pitchFamily="34" charset="0"/>
                    <a:ea typeface="Times New Roman" panose="02020603050405020304" pitchFamily="18" charset="0"/>
                  </a:rPr>
                  <a:t>=</a:t>
                </a:r>
                <a:endParaRPr lang="pt-BR" sz="2000" dirty="0"/>
              </a:p>
            </p:txBody>
          </p:sp>
        </mc:Choice>
        <mc:Fallback>
          <p:sp>
            <p:nvSpPr>
              <p:cNvPr id="13" name="Retângulo 12"/>
              <p:cNvSpPr>
                <a:spLocks noRot="1" noChangeAspect="1" noMove="1" noResize="1" noEditPoints="1" noAdjustHandles="1" noChangeArrowheads="1" noChangeShapeType="1" noTextEdit="1"/>
              </p:cNvSpPr>
              <p:nvPr/>
            </p:nvSpPr>
            <p:spPr>
              <a:xfrm>
                <a:off x="5303465" y="5543060"/>
                <a:ext cx="1286058" cy="429092"/>
              </a:xfrm>
              <a:prstGeom prst="rect">
                <a:avLst/>
              </a:prstGeom>
              <a:blipFill>
                <a:blip r:embed="rId9"/>
                <a:stretch>
                  <a:fillRect t="-1408" r="-3791" b="-22535"/>
                </a:stretch>
              </a:blipFill>
            </p:spPr>
            <p:txBody>
              <a:bodyPr/>
              <a:lstStyle/>
              <a:p>
                <a:r>
                  <a:rPr lang="pt-BR">
                    <a:noFill/>
                  </a:rPr>
                  <a:t> </a:t>
                </a:r>
              </a:p>
            </p:txBody>
          </p:sp>
        </mc:Fallback>
      </mc:AlternateContent>
      <p:sp>
        <p:nvSpPr>
          <p:cNvPr id="14" name="Retângulo 13"/>
          <p:cNvSpPr/>
          <p:nvPr/>
        </p:nvSpPr>
        <p:spPr>
          <a:xfrm>
            <a:off x="6527601" y="5552296"/>
            <a:ext cx="811441" cy="400110"/>
          </a:xfrm>
          <a:prstGeom prst="rect">
            <a:avLst/>
          </a:prstGeom>
        </p:spPr>
        <p:txBody>
          <a:bodyPr wrap="none">
            <a:spAutoFit/>
          </a:bodyPr>
          <a:lstStyle/>
          <a:p>
            <a:r>
              <a:rPr lang="pt-PT" sz="2000" dirty="0">
                <a:solidFill>
                  <a:srgbClr val="FF0000"/>
                </a:solidFill>
                <a:latin typeface="Arial" panose="020B0604020202020204" pitchFamily="34" charset="0"/>
                <a:ea typeface="Times New Roman" panose="02020603050405020304" pitchFamily="18" charset="0"/>
              </a:rPr>
              <a:t>200 s</a:t>
            </a:r>
            <a:endParaRPr lang="pt-BR" sz="2000" dirty="0"/>
          </a:p>
        </p:txBody>
      </p:sp>
    </p:spTree>
    <p:extLst>
      <p:ext uri="{BB962C8B-B14F-4D97-AF65-F5344CB8AC3E}">
        <p14:creationId xmlns:p14="http://schemas.microsoft.com/office/powerpoint/2010/main" val="1667235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Effect transition="in" filter="fade">
                                      <p:cBhvr>
                                        <p:cTn id="70" dur="500"/>
                                        <p:tgtEl>
                                          <p:spTgt spid="14"/>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barn(inVertical)">
                                      <p:cBhvr>
                                        <p:cTn id="7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2" grpId="0"/>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90897" y="260648"/>
            <a:ext cx="7704855" cy="2813078"/>
          </a:xfrm>
          <a:prstGeom prst="rect">
            <a:avLst/>
          </a:prstGeom>
        </p:spPr>
        <p:txBody>
          <a:bodyPr wrap="square">
            <a:spAutoFit/>
          </a:bodyPr>
          <a:lstStyle/>
          <a:p>
            <a:pPr algn="just" fontAlgn="base">
              <a:lnSpc>
                <a:spcPct val="130000"/>
              </a:lnSpc>
            </a:pPr>
            <a:r>
              <a:rPr lang="pt-PT" sz="1700" b="1" dirty="0">
                <a:latin typeface="Arial" panose="020B0604020202020204" pitchFamily="34" charset="0"/>
                <a:ea typeface="Times New Roman" panose="02020603050405020304" pitchFamily="18" charset="0"/>
                <a:cs typeface="Arial" panose="020B0604020202020204" pitchFamily="34" charset="0"/>
              </a:rPr>
              <a:t>Questão 17) (1 ponto</a:t>
            </a:r>
            <a:r>
              <a:rPr lang="pt-PT" sz="1700" i="1" dirty="0">
                <a:latin typeface="Arial" panose="020B0604020202020204" pitchFamily="34" charset="0"/>
                <a:ea typeface="Times New Roman" panose="02020603050405020304" pitchFamily="18" charset="0"/>
                <a:cs typeface="Arial" panose="020B0604020202020204" pitchFamily="34" charset="0"/>
              </a:rPr>
              <a:t>) A empresa Visiona </a:t>
            </a:r>
            <a:r>
              <a:rPr lang="pt-PT" sz="1700" i="1" dirty="0" smtClean="0">
                <a:latin typeface="Arial" panose="020B0604020202020204" pitchFamily="34" charset="0"/>
                <a:ea typeface="Times New Roman" panose="02020603050405020304" pitchFamily="18" charset="0"/>
                <a:cs typeface="Arial" panose="020B0604020202020204" pitchFamily="34" charset="0"/>
              </a:rPr>
              <a:t>Tecnologia </a:t>
            </a:r>
            <a:r>
              <a:rPr lang="pt-BR" sz="1700" i="1" dirty="0">
                <a:latin typeface="Arial" panose="020B0604020202020204" pitchFamily="34" charset="0"/>
                <a:cs typeface="Arial" panose="020B0604020202020204" pitchFamily="34" charset="0"/>
              </a:rPr>
              <a:t>Espacial S.A., de São José dos Campos, SP, está desenvolvendo o </a:t>
            </a:r>
            <a:r>
              <a:rPr lang="pt-BR" sz="1700" i="1" dirty="0" err="1">
                <a:latin typeface="Arial" panose="020B0604020202020204" pitchFamily="34" charset="0"/>
                <a:cs typeface="Arial" panose="020B0604020202020204" pitchFamily="34" charset="0"/>
              </a:rPr>
              <a:t>nanossatélite</a:t>
            </a:r>
            <a:r>
              <a:rPr lang="pt-BR" sz="1700" i="1" dirty="0">
                <a:latin typeface="Arial" panose="020B0604020202020204" pitchFamily="34" charset="0"/>
                <a:cs typeface="Arial" panose="020B0604020202020204" pitchFamily="34" charset="0"/>
              </a:rPr>
              <a:t> VCUB com 10 kg de massa. O principal objetivo do VCUB é obter imagens da superfície terrestre (sensoriamento remoto). Conforme mostrado na figura, o plano de órbita do satélite é perpendicular ao plano equatorial terrestre.</a:t>
            </a:r>
            <a:endParaRPr lang="pt-BR" sz="1700" dirty="0">
              <a:latin typeface="Arial" panose="020B0604020202020204" pitchFamily="34" charset="0"/>
              <a:cs typeface="Arial" panose="020B0604020202020204" pitchFamily="34" charset="0"/>
            </a:endParaRPr>
          </a:p>
          <a:p>
            <a:pPr algn="just" fontAlgn="base">
              <a:lnSpc>
                <a:spcPct val="130000"/>
              </a:lnSpc>
            </a:pPr>
            <a:r>
              <a:rPr lang="pt-BR" sz="1700" i="1" dirty="0">
                <a:latin typeface="Arial" panose="020B0604020202020204" pitchFamily="34" charset="0"/>
                <a:cs typeface="Arial" panose="020B0604020202020204" pitchFamily="34" charset="0"/>
              </a:rPr>
              <a:t>O satélite orbita a 500 km de altitude, seu período orbital é de 1,5 h e ele “varre” uma faixa de 250 km da superfície da Terra.</a:t>
            </a:r>
            <a:endParaRPr lang="pt-BR" sz="1700" dirty="0">
              <a:latin typeface="Arial" panose="020B0604020202020204" pitchFamily="34" charset="0"/>
              <a:cs typeface="Arial" panose="020B0604020202020204" pitchFamily="34" charset="0"/>
            </a:endParaRPr>
          </a:p>
          <a:p>
            <a:pPr algn="just">
              <a:lnSpc>
                <a:spcPct val="130000"/>
              </a:lnSpc>
            </a:pPr>
            <a:endParaRPr lang="pt-BR" sz="1700" dirty="0">
              <a:latin typeface="Arial" panose="020B0604020202020204" pitchFamily="34" charset="0"/>
              <a:cs typeface="Arial" panose="020B0604020202020204" pitchFamily="34" charset="0"/>
            </a:endParaRPr>
          </a:p>
        </p:txBody>
      </p:sp>
      <p:pic>
        <p:nvPicPr>
          <p:cNvPr id="8" name="Imagem 7"/>
          <p:cNvPicPr/>
          <p:nvPr/>
        </p:nvPicPr>
        <p:blipFill>
          <a:blip r:embed="rId2">
            <a:extLst>
              <a:ext uri="{28A0092B-C50C-407E-A947-70E740481C1C}">
                <a14:useLocalDpi xmlns:a14="http://schemas.microsoft.com/office/drawing/2010/main" val="0"/>
              </a:ext>
            </a:extLst>
          </a:blip>
          <a:stretch>
            <a:fillRect/>
          </a:stretch>
        </p:blipFill>
        <p:spPr>
          <a:xfrm>
            <a:off x="3647281" y="2852936"/>
            <a:ext cx="2169625" cy="2736304"/>
          </a:xfrm>
          <a:prstGeom prst="rect">
            <a:avLst/>
          </a:prstGeom>
        </p:spPr>
      </p:pic>
      <p:pic>
        <p:nvPicPr>
          <p:cNvPr id="9" name="Imagem 8"/>
          <p:cNvPicPr/>
          <p:nvPr/>
        </p:nvPicPr>
        <p:blipFill>
          <a:blip r:embed="rId3">
            <a:extLst>
              <a:ext uri="{28A0092B-C50C-407E-A947-70E740481C1C}">
                <a14:useLocalDpi xmlns:a14="http://schemas.microsoft.com/office/drawing/2010/main" val="0"/>
              </a:ext>
            </a:extLst>
          </a:blip>
          <a:stretch>
            <a:fillRect/>
          </a:stretch>
        </p:blipFill>
        <p:spPr>
          <a:xfrm>
            <a:off x="1343025" y="2852936"/>
            <a:ext cx="1954525" cy="2736304"/>
          </a:xfrm>
          <a:prstGeom prst="rect">
            <a:avLst/>
          </a:prstGeom>
        </p:spPr>
      </p:pic>
      <p:pic>
        <p:nvPicPr>
          <p:cNvPr id="10" name="Imagem 9"/>
          <p:cNvPicPr/>
          <p:nvPr/>
        </p:nvPicPr>
        <p:blipFill>
          <a:blip r:embed="rId4">
            <a:extLst>
              <a:ext uri="{28A0092B-C50C-407E-A947-70E740481C1C}">
                <a14:useLocalDpi xmlns:a14="http://schemas.microsoft.com/office/drawing/2010/main" val="0"/>
              </a:ext>
            </a:extLst>
          </a:blip>
          <a:stretch>
            <a:fillRect/>
          </a:stretch>
        </p:blipFill>
        <p:spPr>
          <a:xfrm>
            <a:off x="6815633" y="2852936"/>
            <a:ext cx="4176464" cy="2702977"/>
          </a:xfrm>
          <a:prstGeom prst="rect">
            <a:avLst/>
          </a:prstGeom>
        </p:spPr>
      </p:pic>
      <p:sp>
        <p:nvSpPr>
          <p:cNvPr id="11" name="Retângulo 10"/>
          <p:cNvSpPr/>
          <p:nvPr/>
        </p:nvSpPr>
        <p:spPr>
          <a:xfrm>
            <a:off x="1703065" y="5949280"/>
            <a:ext cx="8280920" cy="646331"/>
          </a:xfrm>
          <a:prstGeom prst="rect">
            <a:avLst/>
          </a:prstGeom>
        </p:spPr>
        <p:txBody>
          <a:bodyPr wrap="square">
            <a:spAutoFit/>
          </a:bodyPr>
          <a:lstStyle/>
          <a:p>
            <a:pPr algn="just"/>
            <a:r>
              <a:rPr lang="pt-PT" b="1" dirty="0">
                <a:latin typeface="Arial" panose="020B0604020202020204" pitchFamily="34" charset="0"/>
                <a:ea typeface="Times New Roman" panose="02020603050405020304" pitchFamily="18" charset="0"/>
              </a:rPr>
              <a:t>Realize os cálculos de H (parte A), D (parte B) e N (parte C) e assinale a resposta que contém os valores corretos de H, D, N.</a:t>
            </a:r>
            <a:endParaRPr lang="pt-BR"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241499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90897" y="188640"/>
            <a:ext cx="7632848" cy="2653034"/>
          </a:xfrm>
          <a:prstGeom prst="rect">
            <a:avLst/>
          </a:prstGeom>
        </p:spPr>
        <p:txBody>
          <a:bodyPr wrap="square">
            <a:spAutoFit/>
          </a:bodyPr>
          <a:lstStyle/>
          <a:p>
            <a:pPr algn="just">
              <a:lnSpc>
                <a:spcPct val="130000"/>
              </a:lnSpc>
            </a:pPr>
            <a:r>
              <a:rPr lang="pt-BR" sz="1600" b="1" dirty="0">
                <a:latin typeface="Arial" panose="020B0604020202020204" pitchFamily="34" charset="0"/>
                <a:ea typeface="Times New Roman" panose="02020603050405020304" pitchFamily="18" charset="0"/>
              </a:rPr>
              <a:t>Pergunta 17a) </a:t>
            </a:r>
            <a:r>
              <a:rPr lang="pt-PT" sz="1600" b="1" dirty="0">
                <a:latin typeface="Arial" panose="020B0604020202020204" pitchFamily="34" charset="0"/>
                <a:ea typeface="Times New Roman" panose="02020603050405020304" pitchFamily="18" charset="0"/>
              </a:rPr>
              <a:t>(0,4 ponto) </a:t>
            </a:r>
            <a:r>
              <a:rPr lang="pt-PT" sz="1600" dirty="0">
                <a:latin typeface="Arial" panose="020B0604020202020204" pitchFamily="34" charset="0"/>
                <a:ea typeface="Times New Roman" panose="02020603050405020304" pitchFamily="18" charset="0"/>
              </a:rPr>
              <a:t>Suponha que um determinado </a:t>
            </a:r>
            <a:r>
              <a:rPr lang="pt-PT" sz="1600" b="1" dirty="0">
                <a:latin typeface="Arial" panose="020B0604020202020204" pitchFamily="34" charset="0"/>
                <a:ea typeface="Times New Roman" panose="02020603050405020304" pitchFamily="18" charset="0"/>
              </a:rPr>
              <a:t>ponto A</a:t>
            </a:r>
            <a:r>
              <a:rPr lang="pt-PT" sz="1600" dirty="0">
                <a:latin typeface="Arial" panose="020B0604020202020204" pitchFamily="34" charset="0"/>
                <a:ea typeface="Times New Roman" panose="02020603050405020304" pitchFamily="18" charset="0"/>
              </a:rPr>
              <a:t> fixo sobre a linha do Equador, está exatamente no centro da faixa “varrida” pelo sensor do VCUB quando ele cruza o plano do Equador. Considere este instante como sendo tempo t = 0 s. No enunciado da questão foi dado o período do satélite, ou seja, quanto tempo ele leva para completar um giro em torno da Terra. Logo, na medida em que o VCUB gira em um plano perpendicular ao plano do Equador, a Terra também gira em torno do seu eixo de rotação. O plano da órbita do VCUB não muda, mas a superfície da Terra gira sob ele. Assim, ao completar uma órbita </a:t>
            </a:r>
            <a:r>
              <a:rPr lang="pt-PT" sz="1600" dirty="0" smtClean="0">
                <a:latin typeface="Arial" panose="020B0604020202020204" pitchFamily="34" charset="0"/>
                <a:ea typeface="Times New Roman" panose="02020603050405020304" pitchFamily="18" charset="0"/>
              </a:rPr>
              <a:t>e</a:t>
            </a:r>
            <a:endParaRPr lang="pt-BR" sz="1600" dirty="0"/>
          </a:p>
        </p:txBody>
      </p:sp>
      <p:sp>
        <p:nvSpPr>
          <p:cNvPr id="4" name="Retângulo 3"/>
          <p:cNvSpPr/>
          <p:nvPr/>
        </p:nvSpPr>
        <p:spPr>
          <a:xfrm>
            <a:off x="190897" y="2708920"/>
            <a:ext cx="11449272" cy="732508"/>
          </a:xfrm>
          <a:prstGeom prst="rect">
            <a:avLst/>
          </a:prstGeom>
        </p:spPr>
        <p:txBody>
          <a:bodyPr wrap="square">
            <a:spAutoFit/>
          </a:bodyPr>
          <a:lstStyle/>
          <a:p>
            <a:pPr algn="just">
              <a:lnSpc>
                <a:spcPct val="130000"/>
              </a:lnSpc>
            </a:pPr>
            <a:r>
              <a:rPr lang="pt-PT" sz="1600" dirty="0">
                <a:latin typeface="Arial" panose="020B0604020202020204" pitchFamily="34" charset="0"/>
                <a:ea typeface="Times New Roman" panose="02020603050405020304" pitchFamily="18" charset="0"/>
              </a:rPr>
              <a:t>passar novamente pelo plano do Equador, vindo do Norte para o Sul, a câmera do VCUB não estará mais sobre o </a:t>
            </a:r>
            <a:r>
              <a:rPr lang="pt-PT" sz="1600" b="1" dirty="0">
                <a:latin typeface="Arial" panose="020B0604020202020204" pitchFamily="34" charset="0"/>
                <a:ea typeface="Times New Roman" panose="02020603050405020304" pitchFamily="18" charset="0"/>
              </a:rPr>
              <a:t>ponto A</a:t>
            </a:r>
            <a:r>
              <a:rPr lang="pt-PT" sz="1600" dirty="0">
                <a:latin typeface="Arial" panose="020B0604020202020204" pitchFamily="34" charset="0"/>
                <a:ea typeface="Times New Roman" panose="02020603050405020304" pitchFamily="18" charset="0"/>
              </a:rPr>
              <a:t>, pois este se deslocou junto com a superfície da Terra</a:t>
            </a:r>
            <a:r>
              <a:rPr lang="pt-PT" sz="1600" dirty="0">
                <a:solidFill>
                  <a:srgbClr val="000000"/>
                </a:solidFill>
                <a:latin typeface="Arial" panose="020B0604020202020204" pitchFamily="34" charset="0"/>
                <a:ea typeface="Times New Roman" panose="02020603050405020304" pitchFamily="18" charset="0"/>
              </a:rPr>
              <a:t>.</a:t>
            </a:r>
            <a:endParaRPr lang="pt-BR" sz="1600" dirty="0"/>
          </a:p>
        </p:txBody>
      </p:sp>
      <p:sp>
        <p:nvSpPr>
          <p:cNvPr id="5" name="Retângulo 4"/>
          <p:cNvSpPr/>
          <p:nvPr/>
        </p:nvSpPr>
        <p:spPr>
          <a:xfrm>
            <a:off x="190897" y="3429000"/>
            <a:ext cx="11449272" cy="1449628"/>
          </a:xfrm>
          <a:prstGeom prst="rect">
            <a:avLst/>
          </a:prstGeom>
        </p:spPr>
        <p:txBody>
          <a:bodyPr wrap="square">
            <a:spAutoFit/>
          </a:bodyPr>
          <a:lstStyle/>
          <a:p>
            <a:pPr algn="just" hangingPunct="0">
              <a:lnSpc>
                <a:spcPct val="130000"/>
              </a:lnSpc>
              <a:spcBef>
                <a:spcPts val="600"/>
              </a:spcBef>
              <a:spcAft>
                <a:spcPts val="0"/>
              </a:spcAft>
            </a:pPr>
            <a:r>
              <a:rPr lang="pt-PT" sz="1600" b="1" dirty="0">
                <a:solidFill>
                  <a:srgbClr val="000000"/>
                </a:solidFill>
                <a:latin typeface="Arial" panose="020B0604020202020204" pitchFamily="34" charset="0"/>
                <a:ea typeface="Times New Roman" panose="02020603050405020304" pitchFamily="18" charset="0"/>
                <a:cs typeface="Arial" panose="020B0604020202020204" pitchFamily="34" charset="0"/>
              </a:rPr>
              <a:t>Calcule a distância H (em km)</a:t>
            </a:r>
            <a:r>
              <a:rPr lang="pt-PT"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indicada na figura, que o </a:t>
            </a:r>
            <a:r>
              <a:rPr lang="pt-PT" sz="1600" b="1" dirty="0">
                <a:solidFill>
                  <a:srgbClr val="000000"/>
                </a:solidFill>
                <a:latin typeface="Arial" panose="020B0604020202020204" pitchFamily="34" charset="0"/>
                <a:ea typeface="Times New Roman" panose="02020603050405020304" pitchFamily="18" charset="0"/>
                <a:cs typeface="Arial" panose="020B0604020202020204" pitchFamily="34" charset="0"/>
              </a:rPr>
              <a:t>ponto A</a:t>
            </a:r>
            <a:r>
              <a:rPr lang="pt-PT"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 se afastou da sua posição inicial quando o VCUB cruzar o plano do Equador novamente.</a:t>
            </a:r>
            <a:endParaRPr lang="pt-BR" sz="1600" dirty="0">
              <a:latin typeface="Arial" panose="020B0604020202020204" pitchFamily="34" charset="0"/>
              <a:ea typeface="Times New Roman" panose="02020603050405020304" pitchFamily="18" charset="0"/>
              <a:cs typeface="Arial" panose="020B0604020202020204" pitchFamily="34" charset="0"/>
            </a:endParaRPr>
          </a:p>
          <a:p>
            <a:pPr algn="just" hangingPunct="0">
              <a:lnSpc>
                <a:spcPct val="130000"/>
              </a:lnSpc>
              <a:spcBef>
                <a:spcPts val="600"/>
              </a:spcBef>
              <a:spcAft>
                <a:spcPts val="0"/>
              </a:spcAft>
            </a:pPr>
            <a:r>
              <a:rPr lang="pt-PT" sz="1600" dirty="0">
                <a:latin typeface="Arial" panose="020B0604020202020204" pitchFamily="34" charset="0"/>
                <a:ea typeface="Times New Roman" panose="02020603050405020304" pitchFamily="18" charset="0"/>
                <a:cs typeface="Arial" panose="020B0604020202020204" pitchFamily="34" charset="0"/>
              </a:rPr>
              <a:t>Dados: O perímetro da linha do Equador é de, aproximadamente, 40.000 km. O período de rotação da Terra é de 23 h 56 min 4 seg, mas para simplificar as contas suponha que seja de 24h.</a:t>
            </a:r>
            <a:endParaRPr lang="pt-BR" sz="16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Retângulo 5"/>
          <p:cNvSpPr/>
          <p:nvPr/>
        </p:nvSpPr>
        <p:spPr>
          <a:xfrm>
            <a:off x="190897" y="4869160"/>
            <a:ext cx="11521280" cy="700320"/>
          </a:xfrm>
          <a:prstGeom prst="rect">
            <a:avLst/>
          </a:prstGeom>
        </p:spPr>
        <p:txBody>
          <a:bodyPr wrap="square">
            <a:spAutoFit/>
          </a:bodyPr>
          <a:lstStyle/>
          <a:p>
            <a:pPr algn="just" hangingPunct="0">
              <a:lnSpc>
                <a:spcPct val="130000"/>
              </a:lnSpc>
              <a:spcBef>
                <a:spcPts val="300"/>
              </a:spcBef>
              <a:spcAft>
                <a:spcPts val="0"/>
              </a:spcAft>
            </a:pPr>
            <a:r>
              <a:rPr lang="pt-BR" sz="1600" dirty="0">
                <a:solidFill>
                  <a:srgbClr val="FF0000"/>
                </a:solidFill>
                <a:latin typeface="Arial" panose="020B0604020202020204" pitchFamily="34" charset="0"/>
                <a:ea typeface="Times New Roman" panose="02020603050405020304" pitchFamily="18" charset="0"/>
              </a:rPr>
              <a:t>Comentário: A Terra leva 24 horas para dar um giro completo sobre seu eixo, então o </a:t>
            </a:r>
            <a:r>
              <a:rPr lang="pt-PT" sz="1600" b="1" dirty="0">
                <a:solidFill>
                  <a:srgbClr val="FF0000"/>
                </a:solidFill>
                <a:latin typeface="Arial" panose="020B0604020202020204" pitchFamily="34" charset="0"/>
                <a:ea typeface="Times New Roman" panose="02020603050405020304" pitchFamily="18" charset="0"/>
              </a:rPr>
              <a:t>ponto A</a:t>
            </a:r>
            <a:r>
              <a:rPr lang="pt-PT" sz="1600" dirty="0">
                <a:solidFill>
                  <a:srgbClr val="FF0000"/>
                </a:solidFill>
                <a:latin typeface="Arial" panose="020B0604020202020204" pitchFamily="34" charset="0"/>
                <a:ea typeface="Times New Roman" panose="02020603050405020304" pitchFamily="18" charset="0"/>
              </a:rPr>
              <a:t> (fixo na Terra) também leva 24 horas para percorrer o perímetro equatorial de 40.000 km. Então em 1,5 horas o ponto A percorrerá H km:</a:t>
            </a:r>
            <a:endParaRPr lang="pt-BR" sz="2400" dirty="0">
              <a:effectLst/>
              <a:latin typeface="Times New Roman" panose="02020603050405020304" pitchFamily="18" charset="0"/>
              <a:ea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Retângulo 6"/>
              <p:cNvSpPr/>
              <p:nvPr/>
            </p:nvSpPr>
            <p:spPr>
              <a:xfrm>
                <a:off x="1487041" y="5661248"/>
                <a:ext cx="2095381" cy="6475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smtClean="0">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24</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h</m:t>
                          </m:r>
                          <m:r>
                            <a:rPr lang="pt-BR" i="0">
                              <a:solidFill>
                                <a:srgbClr val="FF0000"/>
                              </a:solidFill>
                              <a:latin typeface="Cambria Math" panose="02040503050406030204" pitchFamily="18" charset="0"/>
                            </a:rPr>
                            <m:t> </m:t>
                          </m:r>
                        </m:num>
                        <m:den>
                          <m:r>
                            <a:rPr lang="pt-BR" i="0">
                              <a:solidFill>
                                <a:srgbClr val="FF0000"/>
                              </a:solidFill>
                              <a:latin typeface="Cambria Math" panose="02040503050406030204" pitchFamily="18" charset="0"/>
                            </a:rPr>
                            <m:t>1,5 </m:t>
                          </m:r>
                          <m:r>
                            <a:rPr lang="pt-BR" i="1">
                              <a:solidFill>
                                <a:srgbClr val="FF0000"/>
                              </a:solidFill>
                              <a:latin typeface="Cambria Math" panose="02040503050406030204" pitchFamily="18" charset="0"/>
                            </a:rPr>
                            <m:t>h</m:t>
                          </m:r>
                        </m:den>
                      </m:f>
                      <m:r>
                        <a:rPr lang="pt-BR" i="0">
                          <a:solidFill>
                            <a:srgbClr val="FF0000"/>
                          </a:solidFill>
                          <a:latin typeface="Cambria Math" panose="02040503050406030204" pitchFamily="18" charset="0"/>
                        </a:rPr>
                        <m:t>=</m:t>
                      </m:r>
                      <m:f>
                        <m:fPr>
                          <m:ctrlPr>
                            <a:rPr lang="pt-BR" i="1">
                              <a:solidFill>
                                <a:srgbClr val="FF0000"/>
                              </a:solidFill>
                              <a:latin typeface="Cambria Math" panose="02040503050406030204" pitchFamily="18" charset="0"/>
                            </a:rPr>
                          </m:ctrlPr>
                        </m:fPr>
                        <m:num>
                          <m:r>
                            <a:rPr lang="pt-BR" i="0">
                              <a:solidFill>
                                <a:srgbClr val="FF0000"/>
                              </a:solidFill>
                              <a:latin typeface="Cambria Math" panose="02040503050406030204" pitchFamily="18" charset="0"/>
                            </a:rPr>
                            <m:t>40.000 </m:t>
                          </m:r>
                          <m:r>
                            <a:rPr lang="pt-BR" i="1">
                              <a:solidFill>
                                <a:srgbClr val="FF0000"/>
                              </a:solidFill>
                              <a:latin typeface="Cambria Math" panose="02040503050406030204" pitchFamily="18" charset="0"/>
                            </a:rPr>
                            <m:t>𝑘𝑚</m:t>
                          </m:r>
                        </m:num>
                        <m:den>
                          <m:r>
                            <a:rPr lang="pt-BR" i="1">
                              <a:solidFill>
                                <a:srgbClr val="FF0000"/>
                              </a:solidFill>
                              <a:latin typeface="Cambria Math" panose="02040503050406030204" pitchFamily="18" charset="0"/>
                            </a:rPr>
                            <m:t>𝐻</m:t>
                          </m:r>
                        </m:den>
                      </m:f>
                    </m:oMath>
                  </m:oMathPara>
                </a14:m>
                <a:endParaRPr lang="pt-BR" dirty="0">
                  <a:solidFill>
                    <a:srgbClr val="FF0000"/>
                  </a:solidFill>
                </a:endParaRPr>
              </a:p>
            </p:txBody>
          </p:sp>
        </mc:Choice>
        <mc:Fallback xmlns="">
          <p:sp>
            <p:nvSpPr>
              <p:cNvPr id="7" name="Retângulo 6"/>
              <p:cNvSpPr>
                <a:spLocks noRot="1" noChangeAspect="1" noMove="1" noResize="1" noEditPoints="1" noAdjustHandles="1" noChangeArrowheads="1" noChangeShapeType="1" noTextEdit="1"/>
              </p:cNvSpPr>
              <p:nvPr/>
            </p:nvSpPr>
            <p:spPr>
              <a:xfrm>
                <a:off x="1487041" y="5661248"/>
                <a:ext cx="2095381" cy="647550"/>
              </a:xfrm>
              <a:prstGeom prst="rect">
                <a:avLst/>
              </a:prstGeom>
              <a:blipFill>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Retângulo 7"/>
              <p:cNvSpPr/>
              <p:nvPr/>
            </p:nvSpPr>
            <p:spPr>
              <a:xfrm>
                <a:off x="3712578" y="5672547"/>
                <a:ext cx="4016099" cy="629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smtClean="0">
                          <a:solidFill>
                            <a:srgbClr val="FF0000"/>
                          </a:solidFill>
                          <a:latin typeface="Cambria Math" panose="02040503050406030204" pitchFamily="18" charset="0"/>
                        </a:rPr>
                        <m:t>𝐻</m:t>
                      </m:r>
                      <m:r>
                        <a:rPr lang="pt-BR" i="0">
                          <a:solidFill>
                            <a:srgbClr val="FF0000"/>
                          </a:solidFill>
                          <a:latin typeface="Cambria Math" panose="02040503050406030204" pitchFamily="18" charset="0"/>
                        </a:rPr>
                        <m:t>= </m:t>
                      </m:r>
                      <m:f>
                        <m:fPr>
                          <m:ctrlPr>
                            <a:rPr lang="pt-BR" i="1">
                              <a:solidFill>
                                <a:srgbClr val="FF0000"/>
                              </a:solidFill>
                              <a:latin typeface="Cambria Math" panose="02040503050406030204" pitchFamily="18" charset="0"/>
                            </a:rPr>
                          </m:ctrlPr>
                        </m:fPr>
                        <m:num>
                          <m:d>
                            <m:dPr>
                              <m:ctrlPr>
                                <a:rPr lang="pt-BR" i="1">
                                  <a:solidFill>
                                    <a:srgbClr val="FF0000"/>
                                  </a:solidFill>
                                  <a:latin typeface="Cambria Math" panose="02040503050406030204" pitchFamily="18" charset="0"/>
                                </a:rPr>
                              </m:ctrlPr>
                            </m:dPr>
                            <m:e>
                              <m:r>
                                <a:rPr lang="pt-BR" i="0">
                                  <a:solidFill>
                                    <a:srgbClr val="FF0000"/>
                                  </a:solidFill>
                                  <a:latin typeface="Cambria Math" panose="02040503050406030204" pitchFamily="18" charset="0"/>
                                </a:rPr>
                                <m:t>1,5 </m:t>
                              </m:r>
                              <m:r>
                                <a:rPr lang="pt-BR" i="1">
                                  <a:solidFill>
                                    <a:srgbClr val="FF0000"/>
                                  </a:solidFill>
                                  <a:latin typeface="Cambria Math" panose="02040503050406030204" pitchFamily="18" charset="0"/>
                                </a:rPr>
                                <m:t>h</m:t>
                              </m:r>
                              <m:r>
                                <a:rPr lang="pt-BR" i="0">
                                  <a:solidFill>
                                    <a:srgbClr val="FF0000"/>
                                  </a:solidFill>
                                  <a:latin typeface="Cambria Math" panose="02040503050406030204" pitchFamily="18" charset="0"/>
                                </a:rPr>
                                <m:t>×40.000 </m:t>
                              </m:r>
                              <m:r>
                                <a:rPr lang="pt-BR" i="1">
                                  <a:solidFill>
                                    <a:srgbClr val="FF0000"/>
                                  </a:solidFill>
                                  <a:latin typeface="Cambria Math" panose="02040503050406030204" pitchFamily="18" charset="0"/>
                                </a:rPr>
                                <m:t>𝑘𝑚</m:t>
                              </m:r>
                            </m:e>
                          </m:d>
                        </m:num>
                        <m:den>
                          <m:r>
                            <a:rPr lang="pt-BR" i="0">
                              <a:solidFill>
                                <a:srgbClr val="FF0000"/>
                              </a:solidFill>
                              <a:latin typeface="Cambria Math" panose="02040503050406030204" pitchFamily="18" charset="0"/>
                            </a:rPr>
                            <m:t>24 </m:t>
                          </m:r>
                          <m:r>
                            <a:rPr lang="pt-BR" i="1">
                              <a:solidFill>
                                <a:srgbClr val="FF0000"/>
                              </a:solidFill>
                              <a:latin typeface="Cambria Math" panose="02040503050406030204" pitchFamily="18" charset="0"/>
                            </a:rPr>
                            <m:t>h</m:t>
                          </m:r>
                        </m:den>
                      </m:f>
                      <m:r>
                        <a:rPr lang="pt-BR" i="0">
                          <a:solidFill>
                            <a:srgbClr val="FF0000"/>
                          </a:solidFill>
                          <a:latin typeface="Cambria Math" panose="02040503050406030204" pitchFamily="18" charset="0"/>
                        </a:rPr>
                        <m:t>=2.500 </m:t>
                      </m:r>
                      <m:r>
                        <a:rPr lang="pt-BR" i="1">
                          <a:solidFill>
                            <a:srgbClr val="FF0000"/>
                          </a:solidFill>
                          <a:latin typeface="Cambria Math" panose="02040503050406030204" pitchFamily="18" charset="0"/>
                        </a:rPr>
                        <m:t>𝑘𝑚</m:t>
                      </m:r>
                    </m:oMath>
                  </m:oMathPara>
                </a14:m>
                <a:endParaRPr lang="pt-BR" dirty="0">
                  <a:solidFill>
                    <a:srgbClr val="FF0000"/>
                  </a:solidFill>
                </a:endParaRPr>
              </a:p>
            </p:txBody>
          </p:sp>
        </mc:Choice>
        <mc:Fallback xmlns="">
          <p:sp>
            <p:nvSpPr>
              <p:cNvPr id="8" name="Retângulo 7"/>
              <p:cNvSpPr>
                <a:spLocks noRot="1" noChangeAspect="1" noMove="1" noResize="1" noEditPoints="1" noAdjustHandles="1" noChangeArrowheads="1" noChangeShapeType="1" noTextEdit="1"/>
              </p:cNvSpPr>
              <p:nvPr/>
            </p:nvSpPr>
            <p:spPr>
              <a:xfrm>
                <a:off x="3712578" y="5672547"/>
                <a:ext cx="4016099" cy="629852"/>
              </a:xfrm>
              <a:prstGeom prst="rect">
                <a:avLst/>
              </a:prstGeom>
              <a:blipFill>
                <a:blip r:embed="rId3"/>
                <a:stretch>
                  <a:fillRect/>
                </a:stretch>
              </a:blipFill>
            </p:spPr>
            <p:txBody>
              <a:bodyPr/>
              <a:lstStyle/>
              <a:p>
                <a:r>
                  <a:rPr lang="pt-BR">
                    <a:noFill/>
                  </a:rPr>
                  <a:t> </a:t>
                </a:r>
              </a:p>
            </p:txBody>
          </p:sp>
        </mc:Fallback>
      </mc:AlternateContent>
      <p:sp>
        <p:nvSpPr>
          <p:cNvPr id="9" name="Retângulo 8"/>
          <p:cNvSpPr/>
          <p:nvPr/>
        </p:nvSpPr>
        <p:spPr>
          <a:xfrm>
            <a:off x="1559049" y="6381328"/>
            <a:ext cx="1749197" cy="369332"/>
          </a:xfrm>
          <a:prstGeom prst="rect">
            <a:avLst/>
          </a:prstGeom>
        </p:spPr>
        <p:txBody>
          <a:bodyPr wrap="none">
            <a:spAutoFit/>
          </a:bodyPr>
          <a:lstStyle/>
          <a:p>
            <a:r>
              <a:rPr lang="pt-BR" b="1" dirty="0">
                <a:latin typeface="Arial" panose="020B0604020202020204" pitchFamily="34" charset="0"/>
                <a:ea typeface="Times New Roman" panose="02020603050405020304" pitchFamily="18" charset="0"/>
              </a:rPr>
              <a:t>Resposta 17a)</a:t>
            </a:r>
            <a:endParaRPr lang="pt-BR" dirty="0"/>
          </a:p>
        </p:txBody>
      </p:sp>
      <p:sp>
        <p:nvSpPr>
          <p:cNvPr id="10" name="Retângulo 9"/>
          <p:cNvSpPr/>
          <p:nvPr/>
        </p:nvSpPr>
        <p:spPr>
          <a:xfrm>
            <a:off x="3287241" y="6381328"/>
            <a:ext cx="1588897" cy="369332"/>
          </a:xfrm>
          <a:prstGeom prst="rect">
            <a:avLst/>
          </a:prstGeom>
        </p:spPr>
        <p:txBody>
          <a:bodyPr wrap="none">
            <a:spAutoFit/>
          </a:bodyPr>
          <a:lstStyle/>
          <a:p>
            <a:r>
              <a:rPr lang="pt-BR" b="1" dirty="0">
                <a:solidFill>
                  <a:srgbClr val="FF0000"/>
                </a:solidFill>
                <a:latin typeface="Arial" panose="020B0604020202020204" pitchFamily="34" charset="0"/>
                <a:ea typeface="Times New Roman" panose="02020603050405020304" pitchFamily="18" charset="0"/>
              </a:rPr>
              <a:t>H = </a:t>
            </a:r>
            <a:r>
              <a:rPr lang="pt-PT" b="1" dirty="0">
                <a:solidFill>
                  <a:srgbClr val="FF0000"/>
                </a:solidFill>
                <a:latin typeface="Arial" panose="020B0604020202020204" pitchFamily="34" charset="0"/>
                <a:ea typeface="Times New Roman" panose="02020603050405020304" pitchFamily="18" charset="0"/>
              </a:rPr>
              <a:t>2.500 km</a:t>
            </a:r>
            <a:endParaRPr lang="pt-BR" b="1" dirty="0"/>
          </a:p>
        </p:txBody>
      </p:sp>
    </p:spTree>
    <p:extLst>
      <p:ext uri="{BB962C8B-B14F-4D97-AF65-F5344CB8AC3E}">
        <p14:creationId xmlns:p14="http://schemas.microsoft.com/office/powerpoint/2010/main" val="26816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7704856" cy="1172629"/>
          </a:xfrm>
          <a:prstGeom prst="rect">
            <a:avLst/>
          </a:prstGeom>
        </p:spPr>
        <p:txBody>
          <a:bodyPr wrap="square">
            <a:spAutoFit/>
          </a:bodyPr>
          <a:lstStyle/>
          <a:p>
            <a:pPr algn="just">
              <a:lnSpc>
                <a:spcPct val="130000"/>
              </a:lnSpc>
            </a:pPr>
            <a:r>
              <a:rPr lang="pt-BR" b="1" dirty="0">
                <a:latin typeface="Arial" panose="020B0604020202020204" pitchFamily="34" charset="0"/>
                <a:ea typeface="Times New Roman" panose="02020603050405020304" pitchFamily="18" charset="0"/>
              </a:rPr>
              <a:t>Pergunta 17b) </a:t>
            </a:r>
            <a:r>
              <a:rPr lang="pt-PT" b="1" dirty="0">
                <a:latin typeface="Arial" panose="020B0604020202020204" pitchFamily="34" charset="0"/>
                <a:ea typeface="Times New Roman" panose="02020603050405020304" pitchFamily="18" charset="0"/>
              </a:rPr>
              <a:t>(0,4 ponto) Calcule a distância D (em km)</a:t>
            </a:r>
            <a:r>
              <a:rPr lang="pt-PT" dirty="0">
                <a:latin typeface="Arial" panose="020B0604020202020204" pitchFamily="34" charset="0"/>
                <a:ea typeface="Times New Roman" panose="02020603050405020304" pitchFamily="18" charset="0"/>
              </a:rPr>
              <a:t>, indicada na figura do item anterior, medida ao longo da linha do Equador, que o VCUB deixou de monitorar entre duas passagens consecutivas.</a:t>
            </a:r>
            <a:endParaRPr lang="pt-BR" dirty="0"/>
          </a:p>
        </p:txBody>
      </p:sp>
      <p:sp>
        <p:nvSpPr>
          <p:cNvPr id="4" name="Retângulo 3"/>
          <p:cNvSpPr/>
          <p:nvPr/>
        </p:nvSpPr>
        <p:spPr>
          <a:xfrm>
            <a:off x="118889" y="1484784"/>
            <a:ext cx="7776864" cy="923330"/>
          </a:xfrm>
          <a:prstGeom prst="rect">
            <a:avLst/>
          </a:prstGeom>
        </p:spPr>
        <p:txBody>
          <a:bodyPr wrap="square">
            <a:spAutoFit/>
          </a:bodyPr>
          <a:lstStyle/>
          <a:p>
            <a:pPr algn="just" hangingPunct="0">
              <a:lnSpc>
                <a:spcPct val="150000"/>
              </a:lnSpc>
              <a:spcAft>
                <a:spcPts val="0"/>
              </a:spcAft>
            </a:pPr>
            <a:r>
              <a:rPr lang="pt-PT" dirty="0">
                <a:solidFill>
                  <a:srgbClr val="FF0000"/>
                </a:solidFill>
                <a:latin typeface="Arial" panose="020B0604020202020204" pitchFamily="34" charset="0"/>
                <a:ea typeface="Times New Roman" panose="02020603050405020304" pitchFamily="18" charset="0"/>
              </a:rPr>
              <a:t>A distância D é igual à distância H (= 2.500 km) já calculada menos 2 vezes 125 km (metade de cada faixa varrida em cada passagem), ou seja,</a:t>
            </a:r>
            <a:endParaRPr lang="pt-BR" sz="2000" dirty="0">
              <a:effectLst/>
              <a:latin typeface="Times New Roman" panose="02020603050405020304" pitchFamily="18" charset="0"/>
              <a:ea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Retângulo 4"/>
              <p:cNvSpPr/>
              <p:nvPr/>
            </p:nvSpPr>
            <p:spPr>
              <a:xfrm>
                <a:off x="118889" y="2852936"/>
                <a:ext cx="4327980"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000" i="1" smtClean="0">
                          <a:solidFill>
                            <a:srgbClr val="FF0000"/>
                          </a:solidFill>
                          <a:latin typeface="Cambria Math" panose="02040503050406030204" pitchFamily="18" charset="0"/>
                        </a:rPr>
                        <m:t>𝐷</m:t>
                      </m:r>
                      <m:r>
                        <a:rPr lang="pt-BR" sz="2000" i="0">
                          <a:solidFill>
                            <a:srgbClr val="FF0000"/>
                          </a:solidFill>
                          <a:latin typeface="Cambria Math" panose="02040503050406030204" pitchFamily="18" charset="0"/>
                        </a:rPr>
                        <m:t>=2.500 </m:t>
                      </m:r>
                      <m:r>
                        <a:rPr lang="pt-BR" sz="2000" i="1">
                          <a:solidFill>
                            <a:srgbClr val="FF0000"/>
                          </a:solidFill>
                          <a:latin typeface="Cambria Math" panose="02040503050406030204" pitchFamily="18" charset="0"/>
                        </a:rPr>
                        <m:t>𝑘𝑚</m:t>
                      </m:r>
                      <m:r>
                        <a:rPr lang="pt-BR" sz="2000" i="0">
                          <a:solidFill>
                            <a:srgbClr val="FF0000"/>
                          </a:solidFill>
                          <a:latin typeface="Cambria Math" panose="02040503050406030204" pitchFamily="18" charset="0"/>
                        </a:rPr>
                        <m:t>−250 </m:t>
                      </m:r>
                      <m:r>
                        <a:rPr lang="pt-BR" sz="2000" i="1">
                          <a:solidFill>
                            <a:srgbClr val="FF0000"/>
                          </a:solidFill>
                          <a:latin typeface="Cambria Math" panose="02040503050406030204" pitchFamily="18" charset="0"/>
                        </a:rPr>
                        <m:t>𝑘𝑚</m:t>
                      </m:r>
                      <m:r>
                        <a:rPr lang="pt-BR" sz="2000" i="0">
                          <a:solidFill>
                            <a:srgbClr val="FF0000"/>
                          </a:solidFill>
                          <a:latin typeface="Cambria Math" panose="02040503050406030204" pitchFamily="18" charset="0"/>
                        </a:rPr>
                        <m:t>=2.250 </m:t>
                      </m:r>
                      <m:r>
                        <a:rPr lang="pt-BR" sz="2000" i="1">
                          <a:solidFill>
                            <a:srgbClr val="FF0000"/>
                          </a:solidFill>
                          <a:latin typeface="Cambria Math" panose="02040503050406030204" pitchFamily="18" charset="0"/>
                        </a:rPr>
                        <m:t>𝑘𝑚</m:t>
                      </m:r>
                    </m:oMath>
                  </m:oMathPara>
                </a14:m>
                <a:endParaRPr lang="pt-BR" sz="2000" dirty="0">
                  <a:solidFill>
                    <a:srgbClr val="FF0000"/>
                  </a:solidFill>
                </a:endParaRPr>
              </a:p>
            </p:txBody>
          </p:sp>
        </mc:Choice>
        <mc:Fallback xmlns="">
          <p:sp>
            <p:nvSpPr>
              <p:cNvPr id="5" name="Retângulo 4"/>
              <p:cNvSpPr>
                <a:spLocks noRot="1" noChangeAspect="1" noMove="1" noResize="1" noEditPoints="1" noAdjustHandles="1" noChangeArrowheads="1" noChangeShapeType="1" noTextEdit="1"/>
              </p:cNvSpPr>
              <p:nvPr/>
            </p:nvSpPr>
            <p:spPr>
              <a:xfrm>
                <a:off x="118889" y="2852936"/>
                <a:ext cx="4327980" cy="400110"/>
              </a:xfrm>
              <a:prstGeom prst="rect">
                <a:avLst/>
              </a:prstGeom>
              <a:blipFill>
                <a:blip r:embed="rId2"/>
                <a:stretch>
                  <a:fillRect/>
                </a:stretch>
              </a:blipFill>
            </p:spPr>
            <p:txBody>
              <a:bodyPr/>
              <a:lstStyle/>
              <a:p>
                <a:r>
                  <a:rPr lang="pt-BR">
                    <a:noFill/>
                  </a:rPr>
                  <a:t> </a:t>
                </a:r>
              </a:p>
            </p:txBody>
          </p:sp>
        </mc:Fallback>
      </mc:AlternateContent>
      <p:sp>
        <p:nvSpPr>
          <p:cNvPr id="6" name="Retângulo 5"/>
          <p:cNvSpPr/>
          <p:nvPr/>
        </p:nvSpPr>
        <p:spPr>
          <a:xfrm>
            <a:off x="190897" y="3861048"/>
            <a:ext cx="1762021" cy="369332"/>
          </a:xfrm>
          <a:prstGeom prst="rect">
            <a:avLst/>
          </a:prstGeom>
        </p:spPr>
        <p:txBody>
          <a:bodyPr wrap="none">
            <a:spAutoFit/>
          </a:bodyPr>
          <a:lstStyle/>
          <a:p>
            <a:r>
              <a:rPr lang="pt-BR" b="1" dirty="0">
                <a:latin typeface="Arial" panose="020B0604020202020204" pitchFamily="34" charset="0"/>
                <a:ea typeface="Times New Roman" panose="02020603050405020304" pitchFamily="18" charset="0"/>
              </a:rPr>
              <a:t>Resposta 17b)</a:t>
            </a:r>
            <a:endParaRPr lang="pt-BR" dirty="0"/>
          </a:p>
        </p:txBody>
      </p:sp>
      <p:sp>
        <p:nvSpPr>
          <p:cNvPr id="7" name="Retângulo 6"/>
          <p:cNvSpPr/>
          <p:nvPr/>
        </p:nvSpPr>
        <p:spPr>
          <a:xfrm>
            <a:off x="1882145" y="3879520"/>
            <a:ext cx="1588897" cy="369332"/>
          </a:xfrm>
          <a:prstGeom prst="rect">
            <a:avLst/>
          </a:prstGeom>
        </p:spPr>
        <p:txBody>
          <a:bodyPr wrap="none">
            <a:spAutoFit/>
          </a:bodyPr>
          <a:lstStyle/>
          <a:p>
            <a:r>
              <a:rPr lang="pt-BR" b="1" dirty="0">
                <a:solidFill>
                  <a:srgbClr val="FF0000"/>
                </a:solidFill>
                <a:latin typeface="Arial" panose="020B0604020202020204" pitchFamily="34" charset="0"/>
                <a:ea typeface="Times New Roman" panose="02020603050405020304" pitchFamily="18" charset="0"/>
              </a:rPr>
              <a:t>D = </a:t>
            </a:r>
            <a:r>
              <a:rPr lang="pt-PT" b="1" dirty="0">
                <a:solidFill>
                  <a:srgbClr val="FF0000"/>
                </a:solidFill>
                <a:latin typeface="Arial" panose="020B0604020202020204" pitchFamily="34" charset="0"/>
                <a:ea typeface="Times New Roman" panose="02020603050405020304" pitchFamily="18" charset="0"/>
              </a:rPr>
              <a:t>2.250 km</a:t>
            </a:r>
            <a:endParaRPr lang="pt-BR" b="1" dirty="0"/>
          </a:p>
        </p:txBody>
      </p:sp>
    </p:spTree>
    <p:extLst>
      <p:ext uri="{BB962C8B-B14F-4D97-AF65-F5344CB8AC3E}">
        <p14:creationId xmlns:p14="http://schemas.microsoft.com/office/powerpoint/2010/main" val="13505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8889" y="116632"/>
            <a:ext cx="7704856" cy="1141723"/>
          </a:xfrm>
          <a:prstGeom prst="rect">
            <a:avLst/>
          </a:prstGeom>
        </p:spPr>
        <p:txBody>
          <a:bodyPr wrap="square">
            <a:spAutoFit/>
          </a:bodyPr>
          <a:lstStyle/>
          <a:p>
            <a:pPr algn="just">
              <a:lnSpc>
                <a:spcPct val="130000"/>
              </a:lnSpc>
            </a:pPr>
            <a:r>
              <a:rPr lang="pt-BR" b="1" dirty="0">
                <a:latin typeface="Arial" panose="020B0604020202020204" pitchFamily="34" charset="0"/>
                <a:ea typeface="Times New Roman" panose="02020603050405020304" pitchFamily="18" charset="0"/>
              </a:rPr>
              <a:t>Pergunta 17c) </a:t>
            </a:r>
            <a:r>
              <a:rPr lang="pt-PT" b="1" dirty="0">
                <a:latin typeface="Arial" panose="020B0604020202020204" pitchFamily="34" charset="0"/>
                <a:ea typeface="Times New Roman" panose="02020603050405020304" pitchFamily="18" charset="0"/>
              </a:rPr>
              <a:t>(0,2 ponto) </a:t>
            </a:r>
            <a:r>
              <a:rPr lang="pt-PT" dirty="0">
                <a:latin typeface="Arial" panose="020B0604020202020204" pitchFamily="34" charset="0"/>
                <a:ea typeface="Times New Roman" panose="02020603050405020304" pitchFamily="18" charset="0"/>
              </a:rPr>
              <a:t>Uma das consequências da rotação da Terra é que quando o VCUB volta a cruzar o plano do Equador, em t = 1,5 h, ele </a:t>
            </a:r>
            <a:r>
              <a:rPr lang="pt-PT" dirty="0">
                <a:solidFill>
                  <a:srgbClr val="000000"/>
                </a:solidFill>
                <a:latin typeface="Arial" panose="020B0604020202020204" pitchFamily="34" charset="0"/>
                <a:ea typeface="Times New Roman" panose="02020603050405020304" pitchFamily="18" charset="0"/>
              </a:rPr>
              <a:t>deixa a distância </a:t>
            </a:r>
            <a:r>
              <a:rPr lang="pt-PT" b="1" dirty="0">
                <a:solidFill>
                  <a:srgbClr val="000000"/>
                </a:solidFill>
                <a:latin typeface="Arial" panose="020B0604020202020204" pitchFamily="34" charset="0"/>
                <a:ea typeface="Times New Roman" panose="02020603050405020304" pitchFamily="18" charset="0"/>
              </a:rPr>
              <a:t>D</a:t>
            </a:r>
            <a:r>
              <a:rPr lang="pt-PT" dirty="0">
                <a:solidFill>
                  <a:srgbClr val="000000"/>
                </a:solidFill>
                <a:latin typeface="Arial" panose="020B0604020202020204" pitchFamily="34" charset="0"/>
                <a:ea typeface="Times New Roman" panose="02020603050405020304" pitchFamily="18" charset="0"/>
              </a:rPr>
              <a:t>, sobre a linha do Equador, sem monito</a:t>
            </a:r>
            <a:r>
              <a:rPr lang="pt-PT" dirty="0">
                <a:latin typeface="Arial" panose="020B0604020202020204" pitchFamily="34" charset="0"/>
                <a:ea typeface="Times New Roman" panose="02020603050405020304" pitchFamily="18" charset="0"/>
              </a:rPr>
              <a:t>ramento.</a:t>
            </a:r>
            <a:endParaRPr lang="pt-BR" dirty="0"/>
          </a:p>
        </p:txBody>
      </p:sp>
      <p:sp>
        <p:nvSpPr>
          <p:cNvPr id="4" name="Retângulo 3"/>
          <p:cNvSpPr/>
          <p:nvPr/>
        </p:nvSpPr>
        <p:spPr>
          <a:xfrm>
            <a:off x="118889" y="1268760"/>
            <a:ext cx="7776864" cy="1495281"/>
          </a:xfrm>
          <a:prstGeom prst="rect">
            <a:avLst/>
          </a:prstGeom>
        </p:spPr>
        <p:txBody>
          <a:bodyPr wrap="square">
            <a:spAutoFit/>
          </a:bodyPr>
          <a:lstStyle/>
          <a:p>
            <a:pPr algn="just" hangingPunct="0">
              <a:lnSpc>
                <a:spcPct val="130000"/>
              </a:lnSpc>
              <a:spcAft>
                <a:spcPts val="0"/>
              </a:spcAft>
            </a:pPr>
            <a:r>
              <a:rPr lang="pt-PT" dirty="0">
                <a:latin typeface="Arial" panose="020B0604020202020204" pitchFamily="34" charset="0"/>
                <a:ea typeface="Times New Roman" panose="02020603050405020304" pitchFamily="18" charset="0"/>
                <a:cs typeface="Arial" panose="020B0604020202020204" pitchFamily="34" charset="0"/>
              </a:rPr>
              <a:t>A solução proposta por um dos engenheiros da Visiona foi usar uma constelação de VCUBs, como indica a figura ao lado. De forma que depois que o primeiro satélite (VCUB 1) cruza o plano do Equador, outro satélite (VCUB 2), na mesma órbita que o primeiro e logo atrás dele, cruza o </a:t>
            </a:r>
            <a:r>
              <a:rPr lang="pt-PT" dirty="0" smtClean="0">
                <a:latin typeface="Arial" panose="020B0604020202020204" pitchFamily="34" charset="0"/>
                <a:ea typeface="Times New Roman" panose="02020603050405020304" pitchFamily="18" charset="0"/>
                <a:cs typeface="Arial" panose="020B0604020202020204" pitchFamily="34" charset="0"/>
              </a:rPr>
              <a:t>plano</a:t>
            </a:r>
            <a:endParaRPr lang="pt-BR"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Retângulo 4"/>
          <p:cNvSpPr/>
          <p:nvPr/>
        </p:nvSpPr>
        <p:spPr>
          <a:xfrm>
            <a:off x="118889" y="2708920"/>
            <a:ext cx="9433048" cy="1532727"/>
          </a:xfrm>
          <a:prstGeom prst="rect">
            <a:avLst/>
          </a:prstGeom>
        </p:spPr>
        <p:txBody>
          <a:bodyPr wrap="square">
            <a:spAutoFit/>
          </a:bodyPr>
          <a:lstStyle/>
          <a:p>
            <a:pPr algn="just" hangingPunct="0">
              <a:lnSpc>
                <a:spcPct val="130000"/>
              </a:lnSpc>
              <a:spcAft>
                <a:spcPts val="0"/>
              </a:spcAft>
            </a:pPr>
            <a:r>
              <a:rPr lang="pt-PT" dirty="0">
                <a:latin typeface="Arial" panose="020B0604020202020204" pitchFamily="34" charset="0"/>
                <a:ea typeface="Times New Roman" panose="02020603050405020304" pitchFamily="18" charset="0"/>
                <a:cs typeface="Arial" panose="020B0604020202020204" pitchFamily="34" charset="0"/>
              </a:rPr>
              <a:t>do Equador um tempo depois, cobrindo os próximos 250 km e assim sucessivamente  para os VCUB 3, VCUB 4 etc., até o VCUB 1 voltar a cruzar o plano do Equador </a:t>
            </a:r>
            <a:r>
              <a:rPr lang="pt-PT" dirty="0" smtClean="0">
                <a:latin typeface="Arial" panose="020B0604020202020204" pitchFamily="34" charset="0"/>
                <a:ea typeface="Times New Roman" panose="02020603050405020304" pitchFamily="18" charset="0"/>
                <a:cs typeface="Arial" panose="020B0604020202020204" pitchFamily="34" charset="0"/>
              </a:rPr>
              <a:t>novamente.</a:t>
            </a:r>
            <a:endParaRPr lang="pt-BR" dirty="0" smtClean="0">
              <a:latin typeface="Arial" panose="020B0604020202020204" pitchFamily="34" charset="0"/>
              <a:ea typeface="Times New Roman" panose="02020603050405020304" pitchFamily="18" charset="0"/>
              <a:cs typeface="Arial" panose="020B0604020202020204" pitchFamily="34" charset="0"/>
            </a:endParaRPr>
          </a:p>
          <a:p>
            <a:pPr algn="just" hangingPunct="0">
              <a:lnSpc>
                <a:spcPct val="130000"/>
              </a:lnSpc>
              <a:spcAft>
                <a:spcPts val="0"/>
              </a:spcAft>
            </a:pPr>
            <a:r>
              <a:rPr lang="pt-PT" b="1" dirty="0" smtClean="0">
                <a:latin typeface="Arial" panose="020B0604020202020204" pitchFamily="34" charset="0"/>
                <a:ea typeface="Times New Roman" panose="02020603050405020304" pitchFamily="18" charset="0"/>
                <a:cs typeface="Arial" panose="020B0604020202020204" pitchFamily="34" charset="0"/>
              </a:rPr>
              <a:t>Calcule </a:t>
            </a:r>
            <a:r>
              <a:rPr lang="pt-PT" b="1" dirty="0">
                <a:latin typeface="Arial" panose="020B0604020202020204" pitchFamily="34" charset="0"/>
                <a:ea typeface="Times New Roman" panose="02020603050405020304" pitchFamily="18" charset="0"/>
                <a:cs typeface="Arial" panose="020B0604020202020204" pitchFamily="34" charset="0"/>
              </a:rPr>
              <a:t>quantos (N) VCUBs</a:t>
            </a:r>
            <a:r>
              <a:rPr lang="pt-PT" dirty="0">
                <a:latin typeface="Arial" panose="020B0604020202020204" pitchFamily="34" charset="0"/>
                <a:ea typeface="Times New Roman" panose="02020603050405020304" pitchFamily="18" charset="0"/>
                <a:cs typeface="Arial" panose="020B0604020202020204" pitchFamily="34" charset="0"/>
              </a:rPr>
              <a:t> serão necessários para cobrir toda a distância </a:t>
            </a:r>
            <a:r>
              <a:rPr lang="pt-PT" b="1" dirty="0">
                <a:latin typeface="Arial" panose="020B0604020202020204" pitchFamily="34" charset="0"/>
                <a:ea typeface="Times New Roman" panose="02020603050405020304" pitchFamily="18" charset="0"/>
                <a:cs typeface="Arial" panose="020B0604020202020204" pitchFamily="34" charset="0"/>
              </a:rPr>
              <a:t>D</a:t>
            </a:r>
            <a:r>
              <a:rPr lang="pt-PT" dirty="0">
                <a:latin typeface="Arial" panose="020B0604020202020204" pitchFamily="34" charset="0"/>
                <a:ea typeface="Times New Roman" panose="02020603050405020304" pitchFamily="18" charset="0"/>
                <a:cs typeface="Arial" panose="020B0604020202020204" pitchFamily="34" charset="0"/>
              </a:rPr>
              <a:t> numa única passagem completa desta constelação.</a:t>
            </a:r>
            <a:endParaRPr lang="pt-BR" dirty="0">
              <a:latin typeface="Arial" panose="020B0604020202020204" pitchFamily="34" charset="0"/>
              <a:ea typeface="Times New Roman" panose="02020603050405020304" pitchFamily="18" charset="0"/>
              <a:cs typeface="Arial" panose="020B0604020202020204" pitchFamily="34" charset="0"/>
            </a:endParaRPr>
          </a:p>
        </p:txBody>
      </p:sp>
      <p:sp>
        <p:nvSpPr>
          <p:cNvPr id="6" name="Retângulo 5"/>
          <p:cNvSpPr/>
          <p:nvPr/>
        </p:nvSpPr>
        <p:spPr>
          <a:xfrm>
            <a:off x="118889" y="4293096"/>
            <a:ext cx="5949950" cy="1631216"/>
          </a:xfrm>
          <a:prstGeom prst="rect">
            <a:avLst/>
          </a:prstGeom>
        </p:spPr>
        <p:txBody>
          <a:bodyPr>
            <a:spAutoFit/>
          </a:bodyPr>
          <a:lstStyle/>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2.500 km, D = 2.250 km, N = 9</a:t>
            </a:r>
            <a:endParaRPr lang="pt-BR" sz="2000" dirty="0">
              <a:latin typeface="Times New Roman" panose="02020603050405020304" pitchFamily="18" charset="0"/>
              <a:ea typeface="Times New Roman" panose="02020603050405020304" pitchFamily="18" charset="0"/>
            </a:endParaRPr>
          </a:p>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1.500 km, D = 2.250 km, N = 9</a:t>
            </a:r>
            <a:endParaRPr lang="pt-BR" sz="2000" dirty="0">
              <a:latin typeface="Times New Roman" panose="02020603050405020304" pitchFamily="18" charset="0"/>
              <a:ea typeface="Times New Roman" panose="02020603050405020304" pitchFamily="18" charset="0"/>
            </a:endParaRPr>
          </a:p>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2.500 km, D = 1.250 km, N = 10</a:t>
            </a:r>
            <a:endParaRPr lang="pt-BR" sz="2000" dirty="0">
              <a:latin typeface="Times New Roman" panose="02020603050405020304" pitchFamily="18" charset="0"/>
              <a:ea typeface="Times New Roman" panose="02020603050405020304" pitchFamily="18" charset="0"/>
            </a:endParaRPr>
          </a:p>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2.250 km, D = 1.500 km, N = 7</a:t>
            </a:r>
            <a:endParaRPr lang="pt-BR" sz="2000" dirty="0">
              <a:latin typeface="Times New Roman" panose="02020603050405020304" pitchFamily="18" charset="0"/>
              <a:ea typeface="Times New Roman" panose="02020603050405020304" pitchFamily="18" charset="0"/>
            </a:endParaRPr>
          </a:p>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2.500 km, D = 2.250 km, N = 8</a:t>
            </a:r>
            <a:endParaRPr lang="pt-BR" sz="2000" dirty="0">
              <a:effectLst/>
              <a:latin typeface="Times New Roman" panose="02020603050405020304" pitchFamily="18" charset="0"/>
              <a:ea typeface="Times New Roman" panose="02020603050405020304" pitchFamily="18" charset="0"/>
            </a:endParaRPr>
          </a:p>
        </p:txBody>
      </p:sp>
      <p:sp>
        <p:nvSpPr>
          <p:cNvPr id="7" name="Retângulo 6"/>
          <p:cNvSpPr/>
          <p:nvPr/>
        </p:nvSpPr>
        <p:spPr>
          <a:xfrm>
            <a:off x="1487041" y="6309320"/>
            <a:ext cx="1749197" cy="369332"/>
          </a:xfrm>
          <a:prstGeom prst="rect">
            <a:avLst/>
          </a:prstGeom>
        </p:spPr>
        <p:txBody>
          <a:bodyPr wrap="none">
            <a:spAutoFit/>
          </a:bodyPr>
          <a:lstStyle/>
          <a:p>
            <a:r>
              <a:rPr lang="pt-BR" b="1" dirty="0">
                <a:latin typeface="Arial" panose="020B0604020202020204" pitchFamily="34" charset="0"/>
                <a:ea typeface="Times New Roman" panose="02020603050405020304" pitchFamily="18" charset="0"/>
              </a:rPr>
              <a:t>Resposta 17c)</a:t>
            </a:r>
            <a:endParaRPr lang="pt-BR" dirty="0"/>
          </a:p>
        </p:txBody>
      </p:sp>
      <p:sp>
        <p:nvSpPr>
          <p:cNvPr id="8" name="Retângulo 7"/>
          <p:cNvSpPr/>
          <p:nvPr/>
        </p:nvSpPr>
        <p:spPr>
          <a:xfrm>
            <a:off x="3143225" y="6309320"/>
            <a:ext cx="1107996" cy="369332"/>
          </a:xfrm>
          <a:prstGeom prst="rect">
            <a:avLst/>
          </a:prstGeom>
        </p:spPr>
        <p:txBody>
          <a:bodyPr wrap="none">
            <a:spAutoFit/>
          </a:bodyPr>
          <a:lstStyle/>
          <a:p>
            <a:r>
              <a:rPr lang="pt-BR" b="1" dirty="0">
                <a:solidFill>
                  <a:srgbClr val="FF0000"/>
                </a:solidFill>
                <a:latin typeface="Arial" panose="020B0604020202020204" pitchFamily="34" charset="0"/>
                <a:ea typeface="Times New Roman" panose="02020603050405020304" pitchFamily="18" charset="0"/>
              </a:rPr>
              <a:t>N = </a:t>
            </a:r>
            <a:r>
              <a:rPr lang="pt-PT" b="1" dirty="0">
                <a:solidFill>
                  <a:srgbClr val="FF0000"/>
                </a:solidFill>
                <a:latin typeface="Arial" panose="020B0604020202020204" pitchFamily="34" charset="0"/>
                <a:ea typeface="Times New Roman" panose="02020603050405020304" pitchFamily="18" charset="0"/>
              </a:rPr>
              <a:t>9</a:t>
            </a:r>
            <a:r>
              <a:rPr lang="pt-BR" b="1" dirty="0">
                <a:solidFill>
                  <a:srgbClr val="000000"/>
                </a:solidFill>
                <a:latin typeface="Arial" panose="020B0604020202020204" pitchFamily="34" charset="0"/>
                <a:ea typeface="Times New Roman" panose="02020603050405020304" pitchFamily="18" charset="0"/>
              </a:rPr>
              <a:t>	</a:t>
            </a:r>
            <a:endParaRPr lang="pt-BR" b="1" dirty="0"/>
          </a:p>
        </p:txBody>
      </p:sp>
      <p:sp>
        <p:nvSpPr>
          <p:cNvPr id="9" name="Retângulo 8"/>
          <p:cNvSpPr/>
          <p:nvPr/>
        </p:nvSpPr>
        <p:spPr>
          <a:xfrm>
            <a:off x="4151337" y="4221088"/>
            <a:ext cx="5400600" cy="1052596"/>
          </a:xfrm>
          <a:prstGeom prst="rect">
            <a:avLst/>
          </a:prstGeom>
        </p:spPr>
        <p:txBody>
          <a:bodyPr wrap="square">
            <a:spAutoFit/>
          </a:bodyPr>
          <a:lstStyle/>
          <a:p>
            <a:pPr algn="just">
              <a:lnSpc>
                <a:spcPct val="130000"/>
              </a:lnSpc>
            </a:pPr>
            <a:r>
              <a:rPr lang="pt-PT" sz="1600" dirty="0">
                <a:solidFill>
                  <a:srgbClr val="FF0000"/>
                </a:solidFill>
                <a:latin typeface="Arial" panose="020B0604020202020204" pitchFamily="34" charset="0"/>
                <a:ea typeface="Times New Roman" panose="02020603050405020304" pitchFamily="18" charset="0"/>
              </a:rPr>
              <a:t>Entre duas passagens consecutivas do VCUB 1 restam 2.250 km (distância D, já calculada) sem monitoramento, logo, precisamos de 9, pois</a:t>
            </a:r>
            <a:endParaRPr lang="pt-BR" sz="1600" dirty="0"/>
          </a:p>
        </p:txBody>
      </p:sp>
      <mc:AlternateContent xmlns:mc="http://schemas.openxmlformats.org/markup-compatibility/2006" xmlns:a14="http://schemas.microsoft.com/office/drawing/2010/main">
        <mc:Choice Requires="a14">
          <p:sp>
            <p:nvSpPr>
              <p:cNvPr id="10" name="Retângulo 9"/>
              <p:cNvSpPr/>
              <p:nvPr/>
            </p:nvSpPr>
            <p:spPr>
              <a:xfrm>
                <a:off x="3215233" y="5661248"/>
                <a:ext cx="7488832" cy="60317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pt-BR" sz="1600" i="1" smtClean="0">
                          <a:solidFill>
                            <a:srgbClr val="FF0000"/>
                          </a:solidFill>
                          <a:latin typeface="Cambria Math" panose="02040503050406030204" pitchFamily="18" charset="0"/>
                        </a:rPr>
                        <m:t>𝑁</m:t>
                      </m:r>
                      <m:r>
                        <a:rPr lang="pt-BR" sz="1600" i="0">
                          <a:solidFill>
                            <a:srgbClr val="FF0000"/>
                          </a:solidFill>
                          <a:latin typeface="Cambria Math" panose="02040503050406030204" pitchFamily="18" charset="0"/>
                        </a:rPr>
                        <m:t>=</m:t>
                      </m:r>
                      <m:f>
                        <m:fPr>
                          <m:ctrlPr>
                            <a:rPr lang="pt-BR" sz="1600" i="1">
                              <a:solidFill>
                                <a:srgbClr val="FF0000"/>
                              </a:solidFill>
                              <a:latin typeface="Cambria Math" panose="02040503050406030204" pitchFamily="18" charset="0"/>
                            </a:rPr>
                          </m:ctrlPr>
                        </m:fPr>
                        <m:num>
                          <m:r>
                            <a:rPr lang="pt-BR" sz="1600" i="1">
                              <a:solidFill>
                                <a:srgbClr val="FF0000"/>
                              </a:solidFill>
                              <a:latin typeface="Cambria Math" panose="02040503050406030204" pitchFamily="18" charset="0"/>
                            </a:rPr>
                            <m:t>𝐷</m:t>
                          </m:r>
                        </m:num>
                        <m:den>
                          <m:r>
                            <a:rPr lang="pt-BR" sz="1600" i="1">
                              <a:solidFill>
                                <a:srgbClr val="FF0000"/>
                              </a:solidFill>
                              <a:latin typeface="Cambria Math" panose="02040503050406030204" pitchFamily="18" charset="0"/>
                            </a:rPr>
                            <m:t>𝑙𝑎𝑟𝑔𝑢𝑟𝑎</m:t>
                          </m:r>
                          <m:r>
                            <a:rPr lang="pt-BR" sz="1600" i="0">
                              <a:solidFill>
                                <a:srgbClr val="FF0000"/>
                              </a:solidFill>
                              <a:latin typeface="Cambria Math" panose="02040503050406030204" pitchFamily="18" charset="0"/>
                            </a:rPr>
                            <m:t> </m:t>
                          </m:r>
                          <m:r>
                            <a:rPr lang="pt-BR" sz="1600" i="1">
                              <a:solidFill>
                                <a:srgbClr val="FF0000"/>
                              </a:solidFill>
                              <a:latin typeface="Cambria Math" panose="02040503050406030204" pitchFamily="18" charset="0"/>
                            </a:rPr>
                            <m:t>𝑑𝑎</m:t>
                          </m:r>
                          <m:r>
                            <a:rPr lang="pt-BR" sz="1600" i="0">
                              <a:solidFill>
                                <a:srgbClr val="FF0000"/>
                              </a:solidFill>
                              <a:latin typeface="Cambria Math" panose="02040503050406030204" pitchFamily="18" charset="0"/>
                            </a:rPr>
                            <m:t> </m:t>
                          </m:r>
                          <m:r>
                            <a:rPr lang="pt-BR" sz="1600" i="1">
                              <a:solidFill>
                                <a:srgbClr val="FF0000"/>
                              </a:solidFill>
                              <a:latin typeface="Cambria Math" panose="02040503050406030204" pitchFamily="18" charset="0"/>
                            </a:rPr>
                            <m:t>𝑓𝑎𝑖𝑥𝑎</m:t>
                          </m:r>
                          <m:r>
                            <a:rPr lang="pt-BR" sz="1600" i="0">
                              <a:solidFill>
                                <a:srgbClr val="FF0000"/>
                              </a:solidFill>
                              <a:latin typeface="Cambria Math" panose="02040503050406030204" pitchFamily="18" charset="0"/>
                            </a:rPr>
                            <m:t> </m:t>
                          </m:r>
                          <m:r>
                            <a:rPr lang="pt-BR" sz="1600" i="1">
                              <a:solidFill>
                                <a:srgbClr val="FF0000"/>
                              </a:solidFill>
                              <a:latin typeface="Cambria Math" panose="02040503050406030204" pitchFamily="18" charset="0"/>
                            </a:rPr>
                            <m:t>𝑣𝑎𝑟𝑟𝑖𝑑𝑎</m:t>
                          </m:r>
                          <m:r>
                            <a:rPr lang="pt-BR" sz="1600" i="0">
                              <a:solidFill>
                                <a:srgbClr val="FF0000"/>
                              </a:solidFill>
                              <a:latin typeface="Cambria Math" panose="02040503050406030204" pitchFamily="18" charset="0"/>
                            </a:rPr>
                            <m:t> </m:t>
                          </m:r>
                          <m:r>
                            <a:rPr lang="pt-BR" sz="1600" i="1">
                              <a:solidFill>
                                <a:srgbClr val="FF0000"/>
                              </a:solidFill>
                              <a:latin typeface="Cambria Math" panose="02040503050406030204" pitchFamily="18" charset="0"/>
                            </a:rPr>
                            <m:t>𝑝𝑜𝑟</m:t>
                          </m:r>
                          <m:r>
                            <a:rPr lang="pt-BR" sz="1600" i="0">
                              <a:solidFill>
                                <a:srgbClr val="FF0000"/>
                              </a:solidFill>
                              <a:latin typeface="Cambria Math" panose="02040503050406030204" pitchFamily="18" charset="0"/>
                            </a:rPr>
                            <m:t> </m:t>
                          </m:r>
                          <m:r>
                            <a:rPr lang="pt-BR" sz="1600" i="1">
                              <a:solidFill>
                                <a:srgbClr val="FF0000"/>
                              </a:solidFill>
                              <a:latin typeface="Cambria Math" panose="02040503050406030204" pitchFamily="18" charset="0"/>
                            </a:rPr>
                            <m:t>𝑐𝑎𝑑𝑎</m:t>
                          </m:r>
                          <m:r>
                            <a:rPr lang="pt-BR" sz="1600" i="0">
                              <a:solidFill>
                                <a:srgbClr val="FF0000"/>
                              </a:solidFill>
                              <a:latin typeface="Cambria Math" panose="02040503050406030204" pitchFamily="18" charset="0"/>
                            </a:rPr>
                            <m:t> </m:t>
                          </m:r>
                          <m:r>
                            <a:rPr lang="pt-BR" sz="1600" i="1">
                              <a:solidFill>
                                <a:srgbClr val="FF0000"/>
                              </a:solidFill>
                              <a:latin typeface="Cambria Math" panose="02040503050406030204" pitchFamily="18" charset="0"/>
                            </a:rPr>
                            <m:t>𝑉𝐶𝑈𝐵</m:t>
                          </m:r>
                        </m:den>
                      </m:f>
                      <m:r>
                        <a:rPr lang="pt-BR" sz="1600" i="0">
                          <a:solidFill>
                            <a:srgbClr val="FF0000"/>
                          </a:solidFill>
                          <a:latin typeface="Cambria Math" panose="02040503050406030204" pitchFamily="18" charset="0"/>
                        </a:rPr>
                        <m:t>=</m:t>
                      </m:r>
                      <m:f>
                        <m:fPr>
                          <m:ctrlPr>
                            <a:rPr lang="pt-BR" sz="1600" i="1">
                              <a:solidFill>
                                <a:srgbClr val="FF0000"/>
                              </a:solidFill>
                              <a:latin typeface="Cambria Math" panose="02040503050406030204" pitchFamily="18" charset="0"/>
                            </a:rPr>
                          </m:ctrlPr>
                        </m:fPr>
                        <m:num>
                          <m:r>
                            <a:rPr lang="pt-BR" sz="1600" i="0">
                              <a:solidFill>
                                <a:srgbClr val="FF0000"/>
                              </a:solidFill>
                              <a:latin typeface="Cambria Math" panose="02040503050406030204" pitchFamily="18" charset="0"/>
                            </a:rPr>
                            <m:t>2250</m:t>
                          </m:r>
                          <m:r>
                            <a:rPr lang="pt-BR" sz="1600" i="1">
                              <a:solidFill>
                                <a:srgbClr val="FF0000"/>
                              </a:solidFill>
                              <a:latin typeface="Cambria Math" panose="02040503050406030204" pitchFamily="18" charset="0"/>
                            </a:rPr>
                            <m:t>𝑘𝑚</m:t>
                          </m:r>
                        </m:num>
                        <m:den>
                          <m:r>
                            <a:rPr lang="pt-BR" sz="1600" i="0">
                              <a:solidFill>
                                <a:srgbClr val="FF0000"/>
                              </a:solidFill>
                              <a:latin typeface="Cambria Math" panose="02040503050406030204" pitchFamily="18" charset="0"/>
                            </a:rPr>
                            <m:t>250</m:t>
                          </m:r>
                          <m:r>
                            <a:rPr lang="pt-BR" sz="1600" i="1">
                              <a:solidFill>
                                <a:srgbClr val="FF0000"/>
                              </a:solidFill>
                              <a:latin typeface="Cambria Math" panose="02040503050406030204" pitchFamily="18" charset="0"/>
                            </a:rPr>
                            <m:t>𝑘𝑚</m:t>
                          </m:r>
                        </m:den>
                      </m:f>
                      <m:r>
                        <a:rPr lang="pt-BR" sz="1600" i="0">
                          <a:solidFill>
                            <a:srgbClr val="FF0000"/>
                          </a:solidFill>
                          <a:latin typeface="Cambria Math" panose="02040503050406030204" pitchFamily="18" charset="0"/>
                        </a:rPr>
                        <m:t>=9</m:t>
                      </m:r>
                    </m:oMath>
                  </m:oMathPara>
                </a14:m>
                <a:endParaRPr lang="pt-BR" sz="1600" dirty="0">
                  <a:solidFill>
                    <a:srgbClr val="FF0000"/>
                  </a:solidFill>
                </a:endParaRPr>
              </a:p>
            </p:txBody>
          </p:sp>
        </mc:Choice>
        <mc:Fallback xmlns="">
          <p:sp>
            <p:nvSpPr>
              <p:cNvPr id="10" name="Retângulo 9"/>
              <p:cNvSpPr>
                <a:spLocks noRot="1" noChangeAspect="1" noMove="1" noResize="1" noEditPoints="1" noAdjustHandles="1" noChangeArrowheads="1" noChangeShapeType="1" noTextEdit="1"/>
              </p:cNvSpPr>
              <p:nvPr/>
            </p:nvSpPr>
            <p:spPr>
              <a:xfrm>
                <a:off x="3215233" y="5661248"/>
                <a:ext cx="7488832" cy="603178"/>
              </a:xfrm>
              <a:prstGeom prst="rect">
                <a:avLst/>
              </a:prstGeom>
              <a:blipFill>
                <a:blip r:embed="rId2"/>
                <a:stretch>
                  <a:fillRect/>
                </a:stretch>
              </a:blipFill>
            </p:spPr>
            <p:txBody>
              <a:bodyPr/>
              <a:lstStyle/>
              <a:p>
                <a:r>
                  <a:rPr lang="pt-BR">
                    <a:noFill/>
                  </a:rPr>
                  <a:t> </a:t>
                </a:r>
              </a:p>
            </p:txBody>
          </p:sp>
        </mc:Fallback>
      </mc:AlternateContent>
      <p:pic>
        <p:nvPicPr>
          <p:cNvPr id="11" name="Imagem 10"/>
          <p:cNvPicPr/>
          <p:nvPr/>
        </p:nvPicPr>
        <p:blipFill>
          <a:blip r:embed="rId3">
            <a:extLst>
              <a:ext uri="{28A0092B-C50C-407E-A947-70E740481C1C}">
                <a14:useLocalDpi xmlns:a14="http://schemas.microsoft.com/office/drawing/2010/main" val="0"/>
              </a:ext>
            </a:extLst>
          </a:blip>
          <a:stretch>
            <a:fillRect/>
          </a:stretch>
        </p:blipFill>
        <p:spPr>
          <a:xfrm>
            <a:off x="9695953" y="2780928"/>
            <a:ext cx="1979930" cy="2842895"/>
          </a:xfrm>
          <a:prstGeom prst="rect">
            <a:avLst/>
          </a:prstGeom>
        </p:spPr>
      </p:pic>
    </p:spTree>
    <p:extLst>
      <p:ext uri="{BB962C8B-B14F-4D97-AF65-F5344CB8AC3E}">
        <p14:creationId xmlns:p14="http://schemas.microsoft.com/office/powerpoint/2010/main" val="414852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7776864" cy="1792798"/>
          </a:xfrm>
          <a:prstGeom prst="rect">
            <a:avLst/>
          </a:prstGeom>
        </p:spPr>
        <p:txBody>
          <a:bodyPr wrap="square">
            <a:spAutoFit/>
          </a:bodyPr>
          <a:lstStyle/>
          <a:p>
            <a:pPr algn="just">
              <a:lnSpc>
                <a:spcPct val="130000"/>
              </a:lnSpc>
            </a:pPr>
            <a:r>
              <a:rPr lang="pt-PT" sz="1700" b="1" dirty="0">
                <a:latin typeface="Arial" panose="020B0604020202020204" pitchFamily="34" charset="0"/>
                <a:ea typeface="Times New Roman" panose="02020603050405020304" pitchFamily="18" charset="0"/>
                <a:cs typeface="Arial" panose="020B0604020202020204" pitchFamily="34" charset="0"/>
              </a:rPr>
              <a:t>Questão 18) (1 ponto</a:t>
            </a:r>
            <a:r>
              <a:rPr lang="pt-PT" sz="1700" i="1" dirty="0">
                <a:latin typeface="Arial" panose="020B0604020202020204" pitchFamily="34" charset="0"/>
                <a:ea typeface="Times New Roman" panose="02020603050405020304" pitchFamily="18" charset="0"/>
                <a:cs typeface="Arial" panose="020B0604020202020204" pitchFamily="34" charset="0"/>
              </a:rPr>
              <a:t>) A empresa Visiona Tecnologia Espacial S.A., de São José dos Campos, SP, está desenvolvendo o nanossatélite VCUB com 10 kg de massa. O principal objetivo do VCUB é obter imagens da superfície terrestre (sensoriamento remoto). Conforme mostrado na figura, o plano de órbita do satélite é perpendicular ao plano equatorial terrestre.</a:t>
            </a:r>
            <a:endParaRPr lang="pt-BR" sz="1700" dirty="0">
              <a:latin typeface="Arial" panose="020B0604020202020204" pitchFamily="34" charset="0"/>
              <a:cs typeface="Arial" panose="020B0604020202020204" pitchFamily="34" charset="0"/>
            </a:endParaRPr>
          </a:p>
        </p:txBody>
      </p:sp>
      <p:sp>
        <p:nvSpPr>
          <p:cNvPr id="4" name="Retângulo 3"/>
          <p:cNvSpPr/>
          <p:nvPr/>
        </p:nvSpPr>
        <p:spPr>
          <a:xfrm>
            <a:off x="118889" y="1916832"/>
            <a:ext cx="7776864" cy="772519"/>
          </a:xfrm>
          <a:prstGeom prst="rect">
            <a:avLst/>
          </a:prstGeom>
        </p:spPr>
        <p:txBody>
          <a:bodyPr wrap="square">
            <a:spAutoFit/>
          </a:bodyPr>
          <a:lstStyle/>
          <a:p>
            <a:pPr algn="just" fontAlgn="base">
              <a:lnSpc>
                <a:spcPct val="130000"/>
              </a:lnSpc>
              <a:spcAft>
                <a:spcPts val="0"/>
              </a:spcAft>
            </a:pPr>
            <a:r>
              <a:rPr lang="pt-BR" sz="1700" i="1" dirty="0">
                <a:latin typeface="Arial" panose="020B0604020202020204" pitchFamily="34" charset="0"/>
                <a:ea typeface="Times New Roman" panose="02020603050405020304" pitchFamily="18" charset="0"/>
                <a:cs typeface="Arial" panose="020B0604020202020204" pitchFamily="34" charset="0"/>
              </a:rPr>
              <a:t>O satélite orbita a 1000 km de altitude, seu período orbital é de 1,8 h e ele “varre” uma faixa de 300 km da superfície da Terra.</a:t>
            </a:r>
            <a:endParaRPr lang="pt-BR" sz="17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Retângulo 4"/>
          <p:cNvSpPr/>
          <p:nvPr/>
        </p:nvSpPr>
        <p:spPr>
          <a:xfrm>
            <a:off x="190897" y="2708920"/>
            <a:ext cx="11449272" cy="772519"/>
          </a:xfrm>
          <a:prstGeom prst="rect">
            <a:avLst/>
          </a:prstGeom>
        </p:spPr>
        <p:txBody>
          <a:bodyPr wrap="square">
            <a:spAutoFit/>
          </a:bodyPr>
          <a:lstStyle/>
          <a:p>
            <a:pPr algn="just">
              <a:lnSpc>
                <a:spcPct val="130000"/>
              </a:lnSpc>
            </a:pPr>
            <a:r>
              <a:rPr lang="pt-PT" sz="1700" b="1" dirty="0">
                <a:latin typeface="Arial" panose="020B0604020202020204" pitchFamily="34" charset="0"/>
                <a:ea typeface="Times New Roman" panose="02020603050405020304" pitchFamily="18" charset="0"/>
                <a:cs typeface="Arial" panose="020B0604020202020204" pitchFamily="34" charset="0"/>
              </a:rPr>
              <a:t>Realize os cálculos de H (parte A), D (parte B) e N (parte C) e assinale a resposta que contém os valores corretos de H, D, N.</a:t>
            </a:r>
            <a:endParaRPr lang="pt-BR" sz="17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6" name="Imagem 5"/>
          <p:cNvPicPr/>
          <p:nvPr/>
        </p:nvPicPr>
        <p:blipFill>
          <a:blip r:embed="rId2">
            <a:extLst>
              <a:ext uri="{28A0092B-C50C-407E-A947-70E740481C1C}">
                <a14:useLocalDpi xmlns:a14="http://schemas.microsoft.com/office/drawing/2010/main" val="0"/>
              </a:ext>
            </a:extLst>
          </a:blip>
          <a:stretch>
            <a:fillRect/>
          </a:stretch>
        </p:blipFill>
        <p:spPr>
          <a:xfrm>
            <a:off x="1343025" y="3501008"/>
            <a:ext cx="1800200" cy="2610505"/>
          </a:xfrm>
          <a:prstGeom prst="rect">
            <a:avLst/>
          </a:prstGeom>
        </p:spPr>
      </p:pic>
      <p:pic>
        <p:nvPicPr>
          <p:cNvPr id="7" name="Imagem 6"/>
          <p:cNvPicPr/>
          <p:nvPr/>
        </p:nvPicPr>
        <p:blipFill>
          <a:blip r:embed="rId3">
            <a:extLst>
              <a:ext uri="{28A0092B-C50C-407E-A947-70E740481C1C}">
                <a14:useLocalDpi xmlns:a14="http://schemas.microsoft.com/office/drawing/2010/main" val="0"/>
              </a:ext>
            </a:extLst>
          </a:blip>
          <a:stretch>
            <a:fillRect/>
          </a:stretch>
        </p:blipFill>
        <p:spPr>
          <a:xfrm>
            <a:off x="3431257" y="3501008"/>
            <a:ext cx="2044015" cy="2580987"/>
          </a:xfrm>
          <a:prstGeom prst="rect">
            <a:avLst/>
          </a:prstGeom>
        </p:spPr>
      </p:pic>
      <p:pic>
        <p:nvPicPr>
          <p:cNvPr id="8" name="Imagem 7"/>
          <p:cNvPicPr/>
          <p:nvPr/>
        </p:nvPicPr>
        <p:blipFill>
          <a:blip r:embed="rId4">
            <a:extLst>
              <a:ext uri="{28A0092B-C50C-407E-A947-70E740481C1C}">
                <a14:useLocalDpi xmlns:a14="http://schemas.microsoft.com/office/drawing/2010/main" val="0"/>
              </a:ext>
            </a:extLst>
          </a:blip>
          <a:stretch>
            <a:fillRect/>
          </a:stretch>
        </p:blipFill>
        <p:spPr>
          <a:xfrm>
            <a:off x="6455593" y="3501008"/>
            <a:ext cx="4067800" cy="2629564"/>
          </a:xfrm>
          <a:prstGeom prst="rect">
            <a:avLst/>
          </a:prstGeom>
        </p:spPr>
      </p:pic>
    </p:spTree>
    <p:extLst>
      <p:ext uri="{BB962C8B-B14F-4D97-AF65-F5344CB8AC3E}">
        <p14:creationId xmlns:p14="http://schemas.microsoft.com/office/powerpoint/2010/main" val="23100830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6632"/>
            <a:ext cx="7704856" cy="2472985"/>
          </a:xfrm>
          <a:prstGeom prst="rect">
            <a:avLst/>
          </a:prstGeom>
        </p:spPr>
        <p:txBody>
          <a:bodyPr wrap="square">
            <a:spAutoFit/>
          </a:bodyPr>
          <a:lstStyle/>
          <a:p>
            <a:pPr algn="just">
              <a:lnSpc>
                <a:spcPct val="130000"/>
              </a:lnSpc>
            </a:pPr>
            <a:r>
              <a:rPr lang="pt-BR" sz="1700" b="1" dirty="0">
                <a:latin typeface="Arial" panose="020B0604020202020204" pitchFamily="34" charset="0"/>
                <a:ea typeface="Times New Roman" panose="02020603050405020304" pitchFamily="18" charset="0"/>
              </a:rPr>
              <a:t>Pergunta 18a) </a:t>
            </a:r>
            <a:r>
              <a:rPr lang="pt-PT" sz="1700" b="1" dirty="0">
                <a:latin typeface="Arial" panose="020B0604020202020204" pitchFamily="34" charset="0"/>
                <a:ea typeface="Times New Roman" panose="02020603050405020304" pitchFamily="18" charset="0"/>
              </a:rPr>
              <a:t>(0,4 ponto) </a:t>
            </a:r>
            <a:r>
              <a:rPr lang="pt-PT" sz="1700" dirty="0">
                <a:latin typeface="Arial" panose="020B0604020202020204" pitchFamily="34" charset="0"/>
                <a:ea typeface="Times New Roman" panose="02020603050405020304" pitchFamily="18" charset="0"/>
              </a:rPr>
              <a:t>Suponha que um determinado </a:t>
            </a:r>
            <a:r>
              <a:rPr lang="pt-PT" sz="1700" b="1" dirty="0">
                <a:latin typeface="Arial" panose="020B0604020202020204" pitchFamily="34" charset="0"/>
                <a:ea typeface="Times New Roman" panose="02020603050405020304" pitchFamily="18" charset="0"/>
              </a:rPr>
              <a:t>ponto A</a:t>
            </a:r>
            <a:r>
              <a:rPr lang="pt-PT" sz="1700" dirty="0">
                <a:latin typeface="Arial" panose="020B0604020202020204" pitchFamily="34" charset="0"/>
                <a:ea typeface="Times New Roman" panose="02020603050405020304" pitchFamily="18" charset="0"/>
              </a:rPr>
              <a:t> fixo sobre a linha do Equador, está exatamente no centro da faixa “varrida” pelo sensor do VCUB quando ele cruza o plano do Equador. Considere este instante como sendo tempo t = 0 s. No enunciado da questão foi dado o período do satélite, ou seja, quanto tempo ele leva para completar um giro em torno da Terra. Logo, na medida em que o VCUB gira em um plano perpendicular ao plano do Equador, a Terra também gira em torno do seu eixo de rotação. </a:t>
            </a:r>
            <a:r>
              <a:rPr lang="pt-PT" sz="1700" dirty="0" smtClean="0">
                <a:latin typeface="Arial" panose="020B0604020202020204" pitchFamily="34" charset="0"/>
                <a:ea typeface="Times New Roman" panose="02020603050405020304" pitchFamily="18" charset="0"/>
              </a:rPr>
              <a:t>O</a:t>
            </a:r>
            <a:endParaRPr lang="pt-BR" sz="1700" dirty="0"/>
          </a:p>
        </p:txBody>
      </p:sp>
      <p:sp>
        <p:nvSpPr>
          <p:cNvPr id="4" name="Retângulo 3"/>
          <p:cNvSpPr/>
          <p:nvPr/>
        </p:nvSpPr>
        <p:spPr>
          <a:xfrm>
            <a:off x="118889" y="2492896"/>
            <a:ext cx="11593288" cy="1112612"/>
          </a:xfrm>
          <a:prstGeom prst="rect">
            <a:avLst/>
          </a:prstGeom>
        </p:spPr>
        <p:txBody>
          <a:bodyPr wrap="square">
            <a:spAutoFit/>
          </a:bodyPr>
          <a:lstStyle/>
          <a:p>
            <a:pPr algn="just">
              <a:lnSpc>
                <a:spcPct val="130000"/>
              </a:lnSpc>
            </a:pPr>
            <a:r>
              <a:rPr lang="pt-PT" sz="1700" dirty="0">
                <a:latin typeface="Arial" panose="020B0604020202020204" pitchFamily="34" charset="0"/>
                <a:ea typeface="Times New Roman" panose="02020603050405020304" pitchFamily="18" charset="0"/>
              </a:rPr>
              <a:t>plano da órbita do VCUB não muda, mas a superfície da Terra gira sob ele. Assim, ao completar uma órbita e passar novamente pelo plano do Equador, vindo do Norte para o Sul, a câmera do VCUB não estará mais sobre o </a:t>
            </a:r>
            <a:r>
              <a:rPr lang="pt-PT" sz="1700" b="1" dirty="0">
                <a:latin typeface="Arial" panose="020B0604020202020204" pitchFamily="34" charset="0"/>
                <a:ea typeface="Times New Roman" panose="02020603050405020304" pitchFamily="18" charset="0"/>
              </a:rPr>
              <a:t>ponto A</a:t>
            </a:r>
            <a:r>
              <a:rPr lang="pt-PT" sz="1700" dirty="0">
                <a:latin typeface="Arial" panose="020B0604020202020204" pitchFamily="34" charset="0"/>
                <a:ea typeface="Times New Roman" panose="02020603050405020304" pitchFamily="18" charset="0"/>
              </a:rPr>
              <a:t>, pois este se deslocou junto com a superfície da Terra</a:t>
            </a:r>
            <a:r>
              <a:rPr lang="pt-PT" sz="1700" dirty="0">
                <a:solidFill>
                  <a:srgbClr val="000000"/>
                </a:solidFill>
                <a:latin typeface="Arial" panose="020B0604020202020204" pitchFamily="34" charset="0"/>
                <a:ea typeface="Times New Roman" panose="02020603050405020304" pitchFamily="18" charset="0"/>
              </a:rPr>
              <a:t>.</a:t>
            </a:r>
            <a:endParaRPr lang="pt-BR" sz="1700" dirty="0"/>
          </a:p>
        </p:txBody>
      </p:sp>
      <p:sp>
        <p:nvSpPr>
          <p:cNvPr id="5" name="Retângulo 4"/>
          <p:cNvSpPr/>
          <p:nvPr/>
        </p:nvSpPr>
        <p:spPr>
          <a:xfrm>
            <a:off x="118889" y="3573016"/>
            <a:ext cx="11593288" cy="1452705"/>
          </a:xfrm>
          <a:prstGeom prst="rect">
            <a:avLst/>
          </a:prstGeom>
        </p:spPr>
        <p:txBody>
          <a:bodyPr wrap="square">
            <a:spAutoFit/>
          </a:bodyPr>
          <a:lstStyle/>
          <a:p>
            <a:pPr algn="just" hangingPunct="0">
              <a:lnSpc>
                <a:spcPct val="130000"/>
              </a:lnSpc>
              <a:spcBef>
                <a:spcPts val="600"/>
              </a:spcBef>
              <a:spcAft>
                <a:spcPts val="0"/>
              </a:spcAft>
            </a:pPr>
            <a:r>
              <a:rPr lang="pt-PT" sz="1700" b="1" dirty="0">
                <a:solidFill>
                  <a:srgbClr val="000000"/>
                </a:solidFill>
                <a:latin typeface="Arial" panose="020B0604020202020204" pitchFamily="34" charset="0"/>
                <a:ea typeface="Times New Roman" panose="02020603050405020304" pitchFamily="18" charset="0"/>
                <a:cs typeface="Arial" panose="020B0604020202020204" pitchFamily="34" charset="0"/>
              </a:rPr>
              <a:t>Calcule a distância H (em km)</a:t>
            </a:r>
            <a:r>
              <a:rPr lang="pt-PT" sz="1700" dirty="0">
                <a:solidFill>
                  <a:srgbClr val="000000"/>
                </a:solidFill>
                <a:latin typeface="Arial" panose="020B0604020202020204" pitchFamily="34" charset="0"/>
                <a:ea typeface="Times New Roman" panose="02020603050405020304" pitchFamily="18" charset="0"/>
                <a:cs typeface="Arial" panose="020B0604020202020204" pitchFamily="34" charset="0"/>
              </a:rPr>
              <a:t>, indicada na figura, que o </a:t>
            </a:r>
            <a:r>
              <a:rPr lang="pt-PT" sz="1700" b="1" dirty="0">
                <a:solidFill>
                  <a:srgbClr val="000000"/>
                </a:solidFill>
                <a:latin typeface="Arial" panose="020B0604020202020204" pitchFamily="34" charset="0"/>
                <a:ea typeface="Times New Roman" panose="02020603050405020304" pitchFamily="18" charset="0"/>
                <a:cs typeface="Arial" panose="020B0604020202020204" pitchFamily="34" charset="0"/>
              </a:rPr>
              <a:t>ponto A</a:t>
            </a:r>
            <a:r>
              <a:rPr lang="pt-PT" sz="1700" dirty="0">
                <a:solidFill>
                  <a:srgbClr val="000000"/>
                </a:solidFill>
                <a:latin typeface="Arial" panose="020B0604020202020204" pitchFamily="34" charset="0"/>
                <a:ea typeface="Times New Roman" panose="02020603050405020304" pitchFamily="18" charset="0"/>
                <a:cs typeface="Arial" panose="020B0604020202020204" pitchFamily="34" charset="0"/>
              </a:rPr>
              <a:t> se afastou da sua posição inicial quando o VCUB cruzar o plano do Equador novamente.</a:t>
            </a:r>
            <a:endParaRPr lang="pt-BR" sz="1700" dirty="0">
              <a:latin typeface="Arial" panose="020B0604020202020204" pitchFamily="34" charset="0"/>
              <a:ea typeface="Times New Roman" panose="02020603050405020304" pitchFamily="18" charset="0"/>
              <a:cs typeface="Arial" panose="020B0604020202020204" pitchFamily="34" charset="0"/>
            </a:endParaRPr>
          </a:p>
          <a:p>
            <a:pPr algn="just">
              <a:lnSpc>
                <a:spcPct val="130000"/>
              </a:lnSpc>
            </a:pPr>
            <a:r>
              <a:rPr lang="pt-PT" sz="1700" dirty="0">
                <a:latin typeface="Arial" panose="020B0604020202020204" pitchFamily="34" charset="0"/>
                <a:ea typeface="Times New Roman" panose="02020603050405020304" pitchFamily="18" charset="0"/>
                <a:cs typeface="Arial" panose="020B0604020202020204" pitchFamily="34" charset="0"/>
              </a:rPr>
              <a:t>Dados: O perímetro da linha do Equador é de, aproximadamente, 40.000 km. O período de rotação da Terra é de 23 h 56 min 4 seg, mas para simplificar as contas suponha que seja de 24h.</a:t>
            </a:r>
            <a:endParaRPr lang="pt-BR" sz="1700" dirty="0">
              <a:latin typeface="Arial" panose="020B0604020202020204" pitchFamily="34" charset="0"/>
              <a:cs typeface="Arial" panose="020B0604020202020204" pitchFamily="34" charset="0"/>
            </a:endParaRPr>
          </a:p>
        </p:txBody>
      </p:sp>
      <p:sp>
        <p:nvSpPr>
          <p:cNvPr id="6" name="Retângulo 5"/>
          <p:cNvSpPr/>
          <p:nvPr/>
        </p:nvSpPr>
        <p:spPr>
          <a:xfrm>
            <a:off x="118889" y="4941168"/>
            <a:ext cx="11665296" cy="743409"/>
          </a:xfrm>
          <a:prstGeom prst="rect">
            <a:avLst/>
          </a:prstGeom>
        </p:spPr>
        <p:txBody>
          <a:bodyPr wrap="square">
            <a:spAutoFit/>
          </a:bodyPr>
          <a:lstStyle/>
          <a:p>
            <a:pPr algn="just">
              <a:lnSpc>
                <a:spcPct val="130000"/>
              </a:lnSpc>
            </a:pPr>
            <a:r>
              <a:rPr lang="pt-BR" sz="1700" dirty="0">
                <a:solidFill>
                  <a:srgbClr val="FF0000"/>
                </a:solidFill>
                <a:latin typeface="Arial" panose="020B0604020202020204" pitchFamily="34" charset="0"/>
                <a:ea typeface="Times New Roman" panose="02020603050405020304" pitchFamily="18" charset="0"/>
              </a:rPr>
              <a:t>Comentário: A Terra leva 24 horas para dar um giro completo sobre seu eixo, então o </a:t>
            </a:r>
            <a:r>
              <a:rPr lang="pt-PT" sz="1700" b="1" dirty="0">
                <a:solidFill>
                  <a:srgbClr val="FF0000"/>
                </a:solidFill>
                <a:latin typeface="Arial" panose="020B0604020202020204" pitchFamily="34" charset="0"/>
                <a:ea typeface="Times New Roman" panose="02020603050405020304" pitchFamily="18" charset="0"/>
              </a:rPr>
              <a:t>ponto A</a:t>
            </a:r>
            <a:r>
              <a:rPr lang="pt-PT" sz="1700" dirty="0">
                <a:solidFill>
                  <a:srgbClr val="FF0000"/>
                </a:solidFill>
                <a:latin typeface="Arial" panose="020B0604020202020204" pitchFamily="34" charset="0"/>
                <a:ea typeface="Times New Roman" panose="02020603050405020304" pitchFamily="18" charset="0"/>
              </a:rPr>
              <a:t> (fixo na Terra) também leva 24 horas para percorrer o perímetro equatorial de 40.000 km. Então em 1,8 horas o ponto A percorrerá H km:</a:t>
            </a:r>
            <a:endParaRPr lang="pt-BR" sz="1700" dirty="0"/>
          </a:p>
        </p:txBody>
      </p:sp>
      <mc:AlternateContent xmlns:mc="http://schemas.openxmlformats.org/markup-compatibility/2006" xmlns:a14="http://schemas.microsoft.com/office/drawing/2010/main">
        <mc:Choice Requires="a14">
          <p:sp>
            <p:nvSpPr>
              <p:cNvPr id="7" name="Retângulo 6"/>
              <p:cNvSpPr/>
              <p:nvPr/>
            </p:nvSpPr>
            <p:spPr>
              <a:xfrm>
                <a:off x="1394028" y="5746825"/>
                <a:ext cx="2095381" cy="6475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pt-BR" i="1" smtClean="0">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24</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h</m:t>
                          </m:r>
                          <m:r>
                            <a:rPr lang="pt-BR" i="0">
                              <a:solidFill>
                                <a:srgbClr val="FF0000"/>
                              </a:solidFill>
                              <a:latin typeface="Cambria Math" panose="02040503050406030204" pitchFamily="18" charset="0"/>
                            </a:rPr>
                            <m:t> </m:t>
                          </m:r>
                        </m:num>
                        <m:den>
                          <m:r>
                            <a:rPr lang="pt-BR" i="0">
                              <a:solidFill>
                                <a:srgbClr val="FF0000"/>
                              </a:solidFill>
                              <a:latin typeface="Cambria Math" panose="02040503050406030204" pitchFamily="18" charset="0"/>
                            </a:rPr>
                            <m:t>1,8 </m:t>
                          </m:r>
                          <m:r>
                            <a:rPr lang="pt-BR" i="1">
                              <a:solidFill>
                                <a:srgbClr val="FF0000"/>
                              </a:solidFill>
                              <a:latin typeface="Cambria Math" panose="02040503050406030204" pitchFamily="18" charset="0"/>
                            </a:rPr>
                            <m:t>h</m:t>
                          </m:r>
                        </m:den>
                      </m:f>
                      <m:r>
                        <a:rPr lang="pt-BR" i="0">
                          <a:solidFill>
                            <a:srgbClr val="FF0000"/>
                          </a:solidFill>
                          <a:latin typeface="Cambria Math" panose="02040503050406030204" pitchFamily="18" charset="0"/>
                        </a:rPr>
                        <m:t>=</m:t>
                      </m:r>
                      <m:f>
                        <m:fPr>
                          <m:ctrlPr>
                            <a:rPr lang="pt-BR" i="1">
                              <a:solidFill>
                                <a:srgbClr val="FF0000"/>
                              </a:solidFill>
                              <a:latin typeface="Cambria Math" panose="02040503050406030204" pitchFamily="18" charset="0"/>
                            </a:rPr>
                          </m:ctrlPr>
                        </m:fPr>
                        <m:num>
                          <m:r>
                            <a:rPr lang="pt-BR" i="0">
                              <a:solidFill>
                                <a:srgbClr val="FF0000"/>
                              </a:solidFill>
                              <a:latin typeface="Cambria Math" panose="02040503050406030204" pitchFamily="18" charset="0"/>
                            </a:rPr>
                            <m:t>40.000 </m:t>
                          </m:r>
                          <m:r>
                            <a:rPr lang="pt-BR" i="1">
                              <a:solidFill>
                                <a:srgbClr val="FF0000"/>
                              </a:solidFill>
                              <a:latin typeface="Cambria Math" panose="02040503050406030204" pitchFamily="18" charset="0"/>
                            </a:rPr>
                            <m:t>𝑘𝑚</m:t>
                          </m:r>
                        </m:num>
                        <m:den>
                          <m:r>
                            <a:rPr lang="pt-BR" i="1">
                              <a:solidFill>
                                <a:srgbClr val="FF0000"/>
                              </a:solidFill>
                              <a:latin typeface="Cambria Math" panose="02040503050406030204" pitchFamily="18" charset="0"/>
                            </a:rPr>
                            <m:t>𝐻</m:t>
                          </m:r>
                        </m:den>
                      </m:f>
                    </m:oMath>
                  </m:oMathPara>
                </a14:m>
                <a:endParaRPr lang="pt-BR" dirty="0">
                  <a:solidFill>
                    <a:srgbClr val="FF0000"/>
                  </a:solidFill>
                </a:endParaRPr>
              </a:p>
            </p:txBody>
          </p:sp>
        </mc:Choice>
        <mc:Fallback xmlns="">
          <p:sp>
            <p:nvSpPr>
              <p:cNvPr id="7" name="Retângulo 6"/>
              <p:cNvSpPr>
                <a:spLocks noRot="1" noChangeAspect="1" noMove="1" noResize="1" noEditPoints="1" noAdjustHandles="1" noChangeArrowheads="1" noChangeShapeType="1" noTextEdit="1"/>
              </p:cNvSpPr>
              <p:nvPr/>
            </p:nvSpPr>
            <p:spPr>
              <a:xfrm>
                <a:off x="1394028" y="5746825"/>
                <a:ext cx="2095381" cy="647550"/>
              </a:xfrm>
              <a:prstGeom prst="rect">
                <a:avLst/>
              </a:prstGeom>
              <a:blipFill>
                <a:blip r:embed="rId2"/>
                <a:stretch>
                  <a:fillRect/>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8" name="Retângulo 7"/>
              <p:cNvSpPr/>
              <p:nvPr/>
            </p:nvSpPr>
            <p:spPr>
              <a:xfrm>
                <a:off x="3647281" y="5733256"/>
                <a:ext cx="4016099" cy="629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smtClean="0">
                          <a:solidFill>
                            <a:srgbClr val="FF0000"/>
                          </a:solidFill>
                          <a:latin typeface="Cambria Math" panose="02040503050406030204" pitchFamily="18" charset="0"/>
                        </a:rPr>
                        <m:t>𝐻</m:t>
                      </m:r>
                      <m:r>
                        <a:rPr lang="pt-BR" i="0">
                          <a:solidFill>
                            <a:srgbClr val="FF0000"/>
                          </a:solidFill>
                          <a:latin typeface="Cambria Math" panose="02040503050406030204" pitchFamily="18" charset="0"/>
                        </a:rPr>
                        <m:t>= </m:t>
                      </m:r>
                      <m:f>
                        <m:fPr>
                          <m:ctrlPr>
                            <a:rPr lang="pt-BR" i="1">
                              <a:solidFill>
                                <a:srgbClr val="FF0000"/>
                              </a:solidFill>
                              <a:latin typeface="Cambria Math" panose="02040503050406030204" pitchFamily="18" charset="0"/>
                            </a:rPr>
                          </m:ctrlPr>
                        </m:fPr>
                        <m:num>
                          <m:d>
                            <m:dPr>
                              <m:ctrlPr>
                                <a:rPr lang="pt-BR" i="1">
                                  <a:solidFill>
                                    <a:srgbClr val="FF0000"/>
                                  </a:solidFill>
                                  <a:latin typeface="Cambria Math" panose="02040503050406030204" pitchFamily="18" charset="0"/>
                                </a:rPr>
                              </m:ctrlPr>
                            </m:dPr>
                            <m:e>
                              <m:r>
                                <a:rPr lang="pt-BR" i="0">
                                  <a:solidFill>
                                    <a:srgbClr val="FF0000"/>
                                  </a:solidFill>
                                  <a:latin typeface="Cambria Math" panose="02040503050406030204" pitchFamily="18" charset="0"/>
                                </a:rPr>
                                <m:t>1,8 </m:t>
                              </m:r>
                              <m:r>
                                <a:rPr lang="pt-BR" i="1">
                                  <a:solidFill>
                                    <a:srgbClr val="FF0000"/>
                                  </a:solidFill>
                                  <a:latin typeface="Cambria Math" panose="02040503050406030204" pitchFamily="18" charset="0"/>
                                </a:rPr>
                                <m:t>h</m:t>
                              </m:r>
                              <m:r>
                                <a:rPr lang="pt-BR" i="0">
                                  <a:solidFill>
                                    <a:srgbClr val="FF0000"/>
                                  </a:solidFill>
                                  <a:latin typeface="Cambria Math" panose="02040503050406030204" pitchFamily="18" charset="0"/>
                                </a:rPr>
                                <m:t>×40.000 </m:t>
                              </m:r>
                              <m:r>
                                <a:rPr lang="pt-BR" i="1">
                                  <a:solidFill>
                                    <a:srgbClr val="FF0000"/>
                                  </a:solidFill>
                                  <a:latin typeface="Cambria Math" panose="02040503050406030204" pitchFamily="18" charset="0"/>
                                </a:rPr>
                                <m:t>𝑘𝑚</m:t>
                              </m:r>
                            </m:e>
                          </m:d>
                        </m:num>
                        <m:den>
                          <m:r>
                            <a:rPr lang="pt-BR" i="0">
                              <a:solidFill>
                                <a:srgbClr val="FF0000"/>
                              </a:solidFill>
                              <a:latin typeface="Cambria Math" panose="02040503050406030204" pitchFamily="18" charset="0"/>
                            </a:rPr>
                            <m:t>24 </m:t>
                          </m:r>
                          <m:r>
                            <a:rPr lang="pt-BR" i="1">
                              <a:solidFill>
                                <a:srgbClr val="FF0000"/>
                              </a:solidFill>
                              <a:latin typeface="Cambria Math" panose="02040503050406030204" pitchFamily="18" charset="0"/>
                            </a:rPr>
                            <m:t>h</m:t>
                          </m:r>
                        </m:den>
                      </m:f>
                      <m:r>
                        <a:rPr lang="pt-BR" i="0">
                          <a:solidFill>
                            <a:srgbClr val="FF0000"/>
                          </a:solidFill>
                          <a:latin typeface="Cambria Math" panose="02040503050406030204" pitchFamily="18" charset="0"/>
                        </a:rPr>
                        <m:t>=3.000 </m:t>
                      </m:r>
                      <m:r>
                        <a:rPr lang="pt-BR" i="1">
                          <a:solidFill>
                            <a:srgbClr val="FF0000"/>
                          </a:solidFill>
                          <a:latin typeface="Cambria Math" panose="02040503050406030204" pitchFamily="18" charset="0"/>
                        </a:rPr>
                        <m:t>𝑘𝑚</m:t>
                      </m:r>
                    </m:oMath>
                  </m:oMathPara>
                </a14:m>
                <a:endParaRPr lang="pt-BR" dirty="0">
                  <a:solidFill>
                    <a:srgbClr val="FF0000"/>
                  </a:solidFill>
                </a:endParaRPr>
              </a:p>
            </p:txBody>
          </p:sp>
        </mc:Choice>
        <mc:Fallback xmlns="">
          <p:sp>
            <p:nvSpPr>
              <p:cNvPr id="8" name="Retângulo 7"/>
              <p:cNvSpPr>
                <a:spLocks noRot="1" noChangeAspect="1" noMove="1" noResize="1" noEditPoints="1" noAdjustHandles="1" noChangeArrowheads="1" noChangeShapeType="1" noTextEdit="1"/>
              </p:cNvSpPr>
              <p:nvPr/>
            </p:nvSpPr>
            <p:spPr>
              <a:xfrm>
                <a:off x="3647281" y="5733256"/>
                <a:ext cx="4016099" cy="629852"/>
              </a:xfrm>
              <a:prstGeom prst="rect">
                <a:avLst/>
              </a:prstGeom>
              <a:blipFill>
                <a:blip r:embed="rId3"/>
                <a:stretch>
                  <a:fillRect/>
                </a:stretch>
              </a:blipFill>
            </p:spPr>
            <p:txBody>
              <a:bodyPr/>
              <a:lstStyle/>
              <a:p>
                <a:r>
                  <a:rPr lang="pt-BR">
                    <a:noFill/>
                  </a:rPr>
                  <a:t> </a:t>
                </a:r>
              </a:p>
            </p:txBody>
          </p:sp>
        </mc:Fallback>
      </mc:AlternateContent>
      <p:sp>
        <p:nvSpPr>
          <p:cNvPr id="9" name="Retângulo 8"/>
          <p:cNvSpPr/>
          <p:nvPr/>
        </p:nvSpPr>
        <p:spPr>
          <a:xfrm>
            <a:off x="1415033" y="6488668"/>
            <a:ext cx="1749197" cy="369332"/>
          </a:xfrm>
          <a:prstGeom prst="rect">
            <a:avLst/>
          </a:prstGeom>
        </p:spPr>
        <p:txBody>
          <a:bodyPr wrap="none">
            <a:spAutoFit/>
          </a:bodyPr>
          <a:lstStyle/>
          <a:p>
            <a:r>
              <a:rPr lang="pt-BR" b="1" dirty="0">
                <a:latin typeface="Arial" panose="020B0604020202020204" pitchFamily="34" charset="0"/>
                <a:ea typeface="Times New Roman" panose="02020603050405020304" pitchFamily="18" charset="0"/>
              </a:rPr>
              <a:t>Resposta 18a)</a:t>
            </a:r>
            <a:endParaRPr lang="pt-BR" dirty="0"/>
          </a:p>
        </p:txBody>
      </p:sp>
      <p:sp>
        <p:nvSpPr>
          <p:cNvPr id="10" name="Retângulo 9"/>
          <p:cNvSpPr/>
          <p:nvPr/>
        </p:nvSpPr>
        <p:spPr>
          <a:xfrm>
            <a:off x="3071217" y="6487211"/>
            <a:ext cx="2031325" cy="369332"/>
          </a:xfrm>
          <a:prstGeom prst="rect">
            <a:avLst/>
          </a:prstGeom>
        </p:spPr>
        <p:txBody>
          <a:bodyPr wrap="none">
            <a:spAutoFit/>
          </a:bodyPr>
          <a:lstStyle/>
          <a:p>
            <a:r>
              <a:rPr lang="pt-BR" b="1" dirty="0">
                <a:solidFill>
                  <a:srgbClr val="FF0000"/>
                </a:solidFill>
                <a:latin typeface="Arial" panose="020B0604020202020204" pitchFamily="34" charset="0"/>
                <a:ea typeface="Times New Roman" panose="02020603050405020304" pitchFamily="18" charset="0"/>
              </a:rPr>
              <a:t>H = </a:t>
            </a:r>
            <a:r>
              <a:rPr lang="pt-PT" b="1" dirty="0">
                <a:solidFill>
                  <a:srgbClr val="FF0000"/>
                </a:solidFill>
                <a:latin typeface="Arial" panose="020B0604020202020204" pitchFamily="34" charset="0"/>
                <a:ea typeface="Times New Roman" panose="02020603050405020304" pitchFamily="18" charset="0"/>
              </a:rPr>
              <a:t>3.000 km</a:t>
            </a:r>
            <a:r>
              <a:rPr lang="pt-BR" b="1" dirty="0">
                <a:solidFill>
                  <a:srgbClr val="000000"/>
                </a:solidFill>
                <a:latin typeface="Arial" panose="020B0604020202020204" pitchFamily="34" charset="0"/>
                <a:ea typeface="Times New Roman" panose="02020603050405020304" pitchFamily="18" charset="0"/>
              </a:rPr>
              <a:t>	</a:t>
            </a:r>
            <a:endParaRPr lang="pt-BR" b="1" dirty="0"/>
          </a:p>
        </p:txBody>
      </p:sp>
    </p:spTree>
    <p:extLst>
      <p:ext uri="{BB962C8B-B14F-4D97-AF65-F5344CB8AC3E}">
        <p14:creationId xmlns:p14="http://schemas.microsoft.com/office/powerpoint/2010/main" val="216006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88640"/>
            <a:ext cx="7704856" cy="1083502"/>
          </a:xfrm>
          <a:prstGeom prst="rect">
            <a:avLst/>
          </a:prstGeom>
        </p:spPr>
        <p:txBody>
          <a:bodyPr wrap="square">
            <a:spAutoFit/>
          </a:bodyPr>
          <a:lstStyle/>
          <a:p>
            <a:pPr algn="just">
              <a:lnSpc>
                <a:spcPct val="130000"/>
              </a:lnSpc>
            </a:pPr>
            <a:r>
              <a:rPr lang="pt-BR" sz="1700" b="1" dirty="0">
                <a:latin typeface="Arial" panose="020B0604020202020204" pitchFamily="34" charset="0"/>
                <a:ea typeface="Times New Roman" panose="02020603050405020304" pitchFamily="18" charset="0"/>
              </a:rPr>
              <a:t>Pergunta 18b) </a:t>
            </a:r>
            <a:r>
              <a:rPr lang="pt-PT" sz="1700" b="1" dirty="0">
                <a:latin typeface="Arial" panose="020B0604020202020204" pitchFamily="34" charset="0"/>
                <a:ea typeface="Times New Roman" panose="02020603050405020304" pitchFamily="18" charset="0"/>
              </a:rPr>
              <a:t>(0,4 ponto) Calcule a distância D (em km)</a:t>
            </a:r>
            <a:r>
              <a:rPr lang="pt-PT" sz="1700" dirty="0">
                <a:latin typeface="Arial" panose="020B0604020202020204" pitchFamily="34" charset="0"/>
                <a:ea typeface="Times New Roman" panose="02020603050405020304" pitchFamily="18" charset="0"/>
              </a:rPr>
              <a:t>, indicada na figura do item anterior, medida ao longo da linha do Equador, que o VCUB deixou de monitorar entre duas passagens consecutivas.</a:t>
            </a:r>
            <a:endParaRPr lang="pt-BR" sz="1700" dirty="0"/>
          </a:p>
        </p:txBody>
      </p:sp>
      <p:sp>
        <p:nvSpPr>
          <p:cNvPr id="4" name="Retângulo 3"/>
          <p:cNvSpPr/>
          <p:nvPr/>
        </p:nvSpPr>
        <p:spPr>
          <a:xfrm>
            <a:off x="190897" y="1268760"/>
            <a:ext cx="7704856" cy="743409"/>
          </a:xfrm>
          <a:prstGeom prst="rect">
            <a:avLst/>
          </a:prstGeom>
        </p:spPr>
        <p:txBody>
          <a:bodyPr wrap="square">
            <a:spAutoFit/>
          </a:bodyPr>
          <a:lstStyle/>
          <a:p>
            <a:pPr algn="just">
              <a:lnSpc>
                <a:spcPct val="130000"/>
              </a:lnSpc>
            </a:pPr>
            <a:r>
              <a:rPr lang="pt-PT" sz="1700" dirty="0">
                <a:solidFill>
                  <a:srgbClr val="FF0000"/>
                </a:solidFill>
                <a:latin typeface="Arial" panose="020B0604020202020204" pitchFamily="34" charset="0"/>
                <a:ea typeface="Times New Roman" panose="02020603050405020304" pitchFamily="18" charset="0"/>
              </a:rPr>
              <a:t>A distância D é igual à distância H (= 3.000 km), já calculada, menos 2 vezes 150 km (metade de cada faixa varrida em cada passagem), ou seja,</a:t>
            </a:r>
            <a:endParaRPr lang="pt-BR" sz="1700" dirty="0"/>
          </a:p>
        </p:txBody>
      </p:sp>
      <mc:AlternateContent xmlns:mc="http://schemas.openxmlformats.org/markup-compatibility/2006" xmlns:a14="http://schemas.microsoft.com/office/drawing/2010/main">
        <mc:Choice Requires="a14">
          <p:sp>
            <p:nvSpPr>
              <p:cNvPr id="5" name="Retângulo 4"/>
              <p:cNvSpPr/>
              <p:nvPr/>
            </p:nvSpPr>
            <p:spPr>
              <a:xfrm>
                <a:off x="1818030" y="2060848"/>
                <a:ext cx="391748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i="1" smtClean="0">
                          <a:solidFill>
                            <a:srgbClr val="FF0000"/>
                          </a:solidFill>
                          <a:latin typeface="Cambria Math" panose="02040503050406030204" pitchFamily="18" charset="0"/>
                        </a:rPr>
                        <m:t>𝐷</m:t>
                      </m:r>
                      <m:r>
                        <a:rPr lang="pt-BR" i="0">
                          <a:solidFill>
                            <a:srgbClr val="FF0000"/>
                          </a:solidFill>
                          <a:latin typeface="Cambria Math" panose="02040503050406030204" pitchFamily="18" charset="0"/>
                        </a:rPr>
                        <m:t>=3.000 </m:t>
                      </m:r>
                      <m:r>
                        <a:rPr lang="pt-BR" i="1">
                          <a:solidFill>
                            <a:srgbClr val="FF0000"/>
                          </a:solidFill>
                          <a:latin typeface="Cambria Math" panose="02040503050406030204" pitchFamily="18" charset="0"/>
                        </a:rPr>
                        <m:t>𝑘𝑚</m:t>
                      </m:r>
                      <m:r>
                        <a:rPr lang="pt-BR" i="0">
                          <a:solidFill>
                            <a:srgbClr val="FF0000"/>
                          </a:solidFill>
                          <a:latin typeface="Cambria Math" panose="02040503050406030204" pitchFamily="18" charset="0"/>
                        </a:rPr>
                        <m:t>−300 </m:t>
                      </m:r>
                      <m:r>
                        <a:rPr lang="pt-BR" i="1">
                          <a:solidFill>
                            <a:srgbClr val="FF0000"/>
                          </a:solidFill>
                          <a:latin typeface="Cambria Math" panose="02040503050406030204" pitchFamily="18" charset="0"/>
                        </a:rPr>
                        <m:t>𝑘𝑚</m:t>
                      </m:r>
                      <m:r>
                        <a:rPr lang="pt-BR" i="0">
                          <a:solidFill>
                            <a:srgbClr val="FF0000"/>
                          </a:solidFill>
                          <a:latin typeface="Cambria Math" panose="02040503050406030204" pitchFamily="18" charset="0"/>
                        </a:rPr>
                        <m:t>=2.700 </m:t>
                      </m:r>
                      <m:r>
                        <a:rPr lang="pt-BR" i="1">
                          <a:solidFill>
                            <a:srgbClr val="FF0000"/>
                          </a:solidFill>
                          <a:latin typeface="Cambria Math" panose="02040503050406030204" pitchFamily="18" charset="0"/>
                        </a:rPr>
                        <m:t>𝑘𝑚</m:t>
                      </m:r>
                    </m:oMath>
                  </m:oMathPara>
                </a14:m>
                <a:endParaRPr lang="pt-BR" dirty="0">
                  <a:solidFill>
                    <a:srgbClr val="FF0000"/>
                  </a:solidFill>
                </a:endParaRPr>
              </a:p>
            </p:txBody>
          </p:sp>
        </mc:Choice>
        <mc:Fallback xmlns="">
          <p:sp>
            <p:nvSpPr>
              <p:cNvPr id="5" name="Retângulo 4"/>
              <p:cNvSpPr>
                <a:spLocks noRot="1" noChangeAspect="1" noMove="1" noResize="1" noEditPoints="1" noAdjustHandles="1" noChangeArrowheads="1" noChangeShapeType="1" noTextEdit="1"/>
              </p:cNvSpPr>
              <p:nvPr/>
            </p:nvSpPr>
            <p:spPr>
              <a:xfrm>
                <a:off x="1818030" y="2060848"/>
                <a:ext cx="3917483" cy="369332"/>
              </a:xfrm>
              <a:prstGeom prst="rect">
                <a:avLst/>
              </a:prstGeom>
              <a:blipFill>
                <a:blip r:embed="rId2"/>
                <a:stretch>
                  <a:fillRect/>
                </a:stretch>
              </a:blipFill>
            </p:spPr>
            <p:txBody>
              <a:bodyPr/>
              <a:lstStyle/>
              <a:p>
                <a:r>
                  <a:rPr lang="pt-BR">
                    <a:noFill/>
                  </a:rPr>
                  <a:t> </a:t>
                </a:r>
              </a:p>
            </p:txBody>
          </p:sp>
        </mc:Fallback>
      </mc:AlternateContent>
      <p:sp>
        <p:nvSpPr>
          <p:cNvPr id="6" name="Retângulo 5"/>
          <p:cNvSpPr/>
          <p:nvPr/>
        </p:nvSpPr>
        <p:spPr>
          <a:xfrm>
            <a:off x="190897" y="2564904"/>
            <a:ext cx="1585690" cy="338554"/>
          </a:xfrm>
          <a:prstGeom prst="rect">
            <a:avLst/>
          </a:prstGeom>
        </p:spPr>
        <p:txBody>
          <a:bodyPr wrap="none">
            <a:spAutoFit/>
          </a:bodyPr>
          <a:lstStyle/>
          <a:p>
            <a:r>
              <a:rPr lang="pt-BR" sz="1600" b="1" dirty="0">
                <a:latin typeface="Arial" panose="020B0604020202020204" pitchFamily="34" charset="0"/>
                <a:ea typeface="Times New Roman" panose="02020603050405020304" pitchFamily="18" charset="0"/>
              </a:rPr>
              <a:t>Resposta 18b)</a:t>
            </a:r>
            <a:endParaRPr lang="pt-BR" sz="1600" dirty="0"/>
          </a:p>
        </p:txBody>
      </p:sp>
      <p:sp>
        <p:nvSpPr>
          <p:cNvPr id="7" name="Retângulo 6"/>
          <p:cNvSpPr/>
          <p:nvPr/>
        </p:nvSpPr>
        <p:spPr>
          <a:xfrm>
            <a:off x="1675357" y="2583376"/>
            <a:ext cx="2031325" cy="338554"/>
          </a:xfrm>
          <a:prstGeom prst="rect">
            <a:avLst/>
          </a:prstGeom>
        </p:spPr>
        <p:txBody>
          <a:bodyPr wrap="none">
            <a:spAutoFit/>
          </a:bodyPr>
          <a:lstStyle/>
          <a:p>
            <a:r>
              <a:rPr lang="pt-BR" sz="1600" b="1" dirty="0">
                <a:solidFill>
                  <a:srgbClr val="FF0000"/>
                </a:solidFill>
                <a:latin typeface="Arial" panose="020B0604020202020204" pitchFamily="34" charset="0"/>
                <a:ea typeface="Times New Roman" panose="02020603050405020304" pitchFamily="18" charset="0"/>
              </a:rPr>
              <a:t>D = </a:t>
            </a:r>
            <a:r>
              <a:rPr lang="pt-PT" sz="1600" b="1" dirty="0">
                <a:solidFill>
                  <a:srgbClr val="FF0000"/>
                </a:solidFill>
                <a:latin typeface="Arial" panose="020B0604020202020204" pitchFamily="34" charset="0"/>
                <a:ea typeface="Times New Roman" panose="02020603050405020304" pitchFamily="18" charset="0"/>
              </a:rPr>
              <a:t>2.700 km</a:t>
            </a:r>
            <a:r>
              <a:rPr lang="pt-BR" sz="1600" b="1" dirty="0">
                <a:solidFill>
                  <a:srgbClr val="000000"/>
                </a:solidFill>
                <a:latin typeface="Arial" panose="020B0604020202020204" pitchFamily="34" charset="0"/>
                <a:ea typeface="Times New Roman" panose="02020603050405020304" pitchFamily="18" charset="0"/>
              </a:rPr>
              <a:t>	</a:t>
            </a:r>
            <a:endParaRPr lang="pt-BR" sz="1600" b="1" dirty="0"/>
          </a:p>
        </p:txBody>
      </p:sp>
      <p:sp>
        <p:nvSpPr>
          <p:cNvPr id="8" name="Retângulo 7"/>
          <p:cNvSpPr/>
          <p:nvPr/>
        </p:nvSpPr>
        <p:spPr>
          <a:xfrm>
            <a:off x="190897" y="2889448"/>
            <a:ext cx="9505056" cy="1112612"/>
          </a:xfrm>
          <a:prstGeom prst="rect">
            <a:avLst/>
          </a:prstGeom>
        </p:spPr>
        <p:txBody>
          <a:bodyPr wrap="square">
            <a:spAutoFit/>
          </a:bodyPr>
          <a:lstStyle/>
          <a:p>
            <a:pPr algn="just">
              <a:lnSpc>
                <a:spcPct val="130000"/>
              </a:lnSpc>
            </a:pPr>
            <a:r>
              <a:rPr lang="pt-BR" sz="1700" b="1" dirty="0">
                <a:latin typeface="Arial" panose="020B0604020202020204" pitchFamily="34" charset="0"/>
                <a:ea typeface="Times New Roman" panose="02020603050405020304" pitchFamily="18" charset="0"/>
              </a:rPr>
              <a:t>Pergunta 18c) </a:t>
            </a:r>
            <a:r>
              <a:rPr lang="pt-PT" sz="1700" b="1" dirty="0">
                <a:latin typeface="Arial" panose="020B0604020202020204" pitchFamily="34" charset="0"/>
                <a:ea typeface="Times New Roman" panose="02020603050405020304" pitchFamily="18" charset="0"/>
              </a:rPr>
              <a:t>(0,2 ponto) </a:t>
            </a:r>
            <a:r>
              <a:rPr lang="pt-PT" sz="1700" dirty="0">
                <a:latin typeface="Arial" panose="020B0604020202020204" pitchFamily="34" charset="0"/>
                <a:ea typeface="Times New Roman" panose="02020603050405020304" pitchFamily="18" charset="0"/>
              </a:rPr>
              <a:t>Uma das consequências da rotação da Terra é que quando o VCUB volta a cruzar o plano do Equador, em t = 1,8 h, ele </a:t>
            </a:r>
            <a:r>
              <a:rPr lang="pt-PT" sz="1700" dirty="0">
                <a:solidFill>
                  <a:srgbClr val="000000"/>
                </a:solidFill>
                <a:latin typeface="Arial" panose="020B0604020202020204" pitchFamily="34" charset="0"/>
                <a:ea typeface="Times New Roman" panose="02020603050405020304" pitchFamily="18" charset="0"/>
              </a:rPr>
              <a:t>deixa a distância </a:t>
            </a:r>
            <a:r>
              <a:rPr lang="pt-PT" sz="1700" b="1" dirty="0">
                <a:solidFill>
                  <a:srgbClr val="000000"/>
                </a:solidFill>
                <a:latin typeface="Arial" panose="020B0604020202020204" pitchFamily="34" charset="0"/>
                <a:ea typeface="Times New Roman" panose="02020603050405020304" pitchFamily="18" charset="0"/>
              </a:rPr>
              <a:t>D</a:t>
            </a:r>
            <a:r>
              <a:rPr lang="pt-PT" sz="1700" dirty="0">
                <a:solidFill>
                  <a:srgbClr val="000000"/>
                </a:solidFill>
                <a:latin typeface="Arial" panose="020B0604020202020204" pitchFamily="34" charset="0"/>
                <a:ea typeface="Times New Roman" panose="02020603050405020304" pitchFamily="18" charset="0"/>
              </a:rPr>
              <a:t>, sobre a linha do Equador, sem monito</a:t>
            </a:r>
            <a:r>
              <a:rPr lang="pt-PT" sz="1700" dirty="0">
                <a:latin typeface="Arial" panose="020B0604020202020204" pitchFamily="34" charset="0"/>
                <a:ea typeface="Times New Roman" panose="02020603050405020304" pitchFamily="18" charset="0"/>
              </a:rPr>
              <a:t>ramento.</a:t>
            </a:r>
            <a:endParaRPr lang="pt-BR" sz="1700" dirty="0"/>
          </a:p>
        </p:txBody>
      </p:sp>
      <p:sp>
        <p:nvSpPr>
          <p:cNvPr id="9" name="Retângulo 8"/>
          <p:cNvSpPr/>
          <p:nvPr/>
        </p:nvSpPr>
        <p:spPr>
          <a:xfrm>
            <a:off x="190897" y="3861048"/>
            <a:ext cx="9505056" cy="2132892"/>
          </a:xfrm>
          <a:prstGeom prst="rect">
            <a:avLst/>
          </a:prstGeom>
        </p:spPr>
        <p:txBody>
          <a:bodyPr wrap="square">
            <a:spAutoFit/>
          </a:bodyPr>
          <a:lstStyle/>
          <a:p>
            <a:pPr algn="just">
              <a:lnSpc>
                <a:spcPct val="130000"/>
              </a:lnSpc>
            </a:pPr>
            <a:r>
              <a:rPr lang="pt-PT" sz="1700" dirty="0">
                <a:latin typeface="Arial" panose="020B0604020202020204" pitchFamily="34" charset="0"/>
                <a:ea typeface="Times New Roman" panose="02020603050405020304" pitchFamily="18" charset="0"/>
              </a:rPr>
              <a:t>A solução proposta por um dos engenheiros da Visiona foi usar uma constelação de VCUBs, como indica a figura ao lado. De forma que depois que o primeiro satélite (VCUB 1) cruza o plano do Equador, outro satélite (VCUB 2), na mesma órbita que o primeiro e logo atrás dele, cruza o plano do Equador um tempo depois, cobrindo os próximos 300 km e assim sucessivamente  para os VCUB 3, VCUB 4 etc., até o VCUB 1 voltar a cruzar o plano do Equador novamente.</a:t>
            </a:r>
            <a:endParaRPr lang="pt-BR" sz="1700" dirty="0"/>
          </a:p>
        </p:txBody>
      </p:sp>
      <p:pic>
        <p:nvPicPr>
          <p:cNvPr id="10" name="Imagem 9"/>
          <p:cNvPicPr/>
          <p:nvPr/>
        </p:nvPicPr>
        <p:blipFill>
          <a:blip r:embed="rId3">
            <a:extLst>
              <a:ext uri="{28A0092B-C50C-407E-A947-70E740481C1C}">
                <a14:useLocalDpi xmlns:a14="http://schemas.microsoft.com/office/drawing/2010/main" val="0"/>
              </a:ext>
            </a:extLst>
          </a:blip>
          <a:stretch>
            <a:fillRect/>
          </a:stretch>
        </p:blipFill>
        <p:spPr>
          <a:xfrm>
            <a:off x="9732247" y="2564904"/>
            <a:ext cx="1979930" cy="2842895"/>
          </a:xfrm>
          <a:prstGeom prst="rect">
            <a:avLst/>
          </a:prstGeom>
        </p:spPr>
      </p:pic>
    </p:spTree>
    <p:extLst>
      <p:ext uri="{BB962C8B-B14F-4D97-AF65-F5344CB8AC3E}">
        <p14:creationId xmlns:p14="http://schemas.microsoft.com/office/powerpoint/2010/main" val="1405530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260648"/>
            <a:ext cx="7704856" cy="923330"/>
          </a:xfrm>
          <a:prstGeom prst="rect">
            <a:avLst/>
          </a:prstGeom>
        </p:spPr>
        <p:txBody>
          <a:bodyPr wrap="square">
            <a:spAutoFit/>
          </a:bodyPr>
          <a:lstStyle/>
          <a:p>
            <a:pPr algn="just">
              <a:lnSpc>
                <a:spcPct val="150000"/>
              </a:lnSpc>
            </a:pPr>
            <a:r>
              <a:rPr lang="pt-PT" b="1" dirty="0">
                <a:latin typeface="Arial" panose="020B0604020202020204" pitchFamily="34" charset="0"/>
                <a:ea typeface="Times New Roman" panose="02020603050405020304" pitchFamily="18" charset="0"/>
              </a:rPr>
              <a:t>Calcule quantos (N) VCUBs</a:t>
            </a:r>
            <a:r>
              <a:rPr lang="pt-PT" dirty="0">
                <a:latin typeface="Arial" panose="020B0604020202020204" pitchFamily="34" charset="0"/>
                <a:ea typeface="Times New Roman" panose="02020603050405020304" pitchFamily="18" charset="0"/>
              </a:rPr>
              <a:t> serão necessários para cobrir toda a distância </a:t>
            </a:r>
            <a:r>
              <a:rPr lang="pt-PT" b="1" dirty="0">
                <a:latin typeface="Arial" panose="020B0604020202020204" pitchFamily="34" charset="0"/>
                <a:ea typeface="Times New Roman" panose="02020603050405020304" pitchFamily="18" charset="0"/>
              </a:rPr>
              <a:t>D</a:t>
            </a:r>
            <a:r>
              <a:rPr lang="pt-PT" dirty="0">
                <a:latin typeface="Arial" panose="020B0604020202020204" pitchFamily="34" charset="0"/>
                <a:ea typeface="Times New Roman" panose="02020603050405020304" pitchFamily="18" charset="0"/>
              </a:rPr>
              <a:t> numa única passagem completa desta constelação.</a:t>
            </a:r>
            <a:endParaRPr lang="pt-BR" dirty="0"/>
          </a:p>
        </p:txBody>
      </p:sp>
      <p:sp>
        <p:nvSpPr>
          <p:cNvPr id="4" name="Retângulo 3"/>
          <p:cNvSpPr/>
          <p:nvPr/>
        </p:nvSpPr>
        <p:spPr>
          <a:xfrm>
            <a:off x="118889" y="1412776"/>
            <a:ext cx="7848872" cy="812530"/>
          </a:xfrm>
          <a:prstGeom prst="rect">
            <a:avLst/>
          </a:prstGeom>
        </p:spPr>
        <p:txBody>
          <a:bodyPr wrap="square">
            <a:spAutoFit/>
          </a:bodyPr>
          <a:lstStyle/>
          <a:p>
            <a:pPr algn="just" hangingPunct="0">
              <a:lnSpc>
                <a:spcPct val="130000"/>
              </a:lnSpc>
              <a:spcAft>
                <a:spcPts val="0"/>
              </a:spcAft>
            </a:pPr>
            <a:r>
              <a:rPr lang="pt-PT" dirty="0">
                <a:solidFill>
                  <a:srgbClr val="FF0000"/>
                </a:solidFill>
                <a:latin typeface="Arial" panose="020B0604020202020204" pitchFamily="34" charset="0"/>
                <a:ea typeface="Times New Roman" panose="02020603050405020304" pitchFamily="18" charset="0"/>
              </a:rPr>
              <a:t>Entre duas passagens consecutivas do VCUB 1 restam </a:t>
            </a:r>
            <a:r>
              <a:rPr lang="pt-PT" dirty="0" smtClean="0">
                <a:solidFill>
                  <a:srgbClr val="FF0000"/>
                </a:solidFill>
                <a:latin typeface="Arial" panose="020B0604020202020204" pitchFamily="34" charset="0"/>
                <a:ea typeface="Times New Roman" panose="02020603050405020304" pitchFamily="18" charset="0"/>
              </a:rPr>
              <a:t>2.700 </a:t>
            </a:r>
            <a:r>
              <a:rPr lang="pt-PT" dirty="0">
                <a:solidFill>
                  <a:srgbClr val="FF0000"/>
                </a:solidFill>
                <a:latin typeface="Arial" panose="020B0604020202020204" pitchFamily="34" charset="0"/>
                <a:ea typeface="Times New Roman" panose="02020603050405020304" pitchFamily="18" charset="0"/>
              </a:rPr>
              <a:t>km (distância D, já calculada) sem monitoramento, logo, precisamos de 9, pois</a:t>
            </a:r>
            <a:endParaRPr lang="pt-BR" sz="3200" dirty="0">
              <a:effectLst/>
              <a:latin typeface="Times New Roman" panose="02020603050405020304" pitchFamily="18" charset="0"/>
              <a:ea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Retângulo 4"/>
              <p:cNvSpPr/>
              <p:nvPr/>
            </p:nvSpPr>
            <p:spPr>
              <a:xfrm>
                <a:off x="118889" y="2492896"/>
                <a:ext cx="8280920" cy="66684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pt-BR" i="1" smtClean="0">
                          <a:solidFill>
                            <a:srgbClr val="FF0000"/>
                          </a:solidFill>
                          <a:latin typeface="Cambria Math" panose="02040503050406030204" pitchFamily="18" charset="0"/>
                        </a:rPr>
                        <m:t>𝑁</m:t>
                      </m:r>
                      <m:r>
                        <a:rPr lang="pt-BR" i="0">
                          <a:solidFill>
                            <a:srgbClr val="FF0000"/>
                          </a:solidFill>
                          <a:latin typeface="Cambria Math" panose="02040503050406030204" pitchFamily="18" charset="0"/>
                        </a:rPr>
                        <m:t>=</m:t>
                      </m:r>
                      <m:f>
                        <m:fPr>
                          <m:ctrlPr>
                            <a:rPr lang="pt-BR" i="1">
                              <a:solidFill>
                                <a:srgbClr val="FF0000"/>
                              </a:solidFill>
                              <a:latin typeface="Cambria Math" panose="02040503050406030204" pitchFamily="18" charset="0"/>
                            </a:rPr>
                          </m:ctrlPr>
                        </m:fPr>
                        <m:num>
                          <m:r>
                            <a:rPr lang="pt-BR" i="1">
                              <a:solidFill>
                                <a:srgbClr val="FF0000"/>
                              </a:solidFill>
                              <a:latin typeface="Cambria Math" panose="02040503050406030204" pitchFamily="18" charset="0"/>
                            </a:rPr>
                            <m:t>𝐷</m:t>
                          </m:r>
                        </m:num>
                        <m:den>
                          <m:r>
                            <a:rPr lang="pt-BR" i="1">
                              <a:solidFill>
                                <a:srgbClr val="FF0000"/>
                              </a:solidFill>
                              <a:latin typeface="Cambria Math" panose="02040503050406030204" pitchFamily="18" charset="0"/>
                            </a:rPr>
                            <m:t>𝑙𝑎𝑟𝑔𝑢𝑟𝑎</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𝑑𝑎</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𝑓𝑎𝑖𝑥𝑎</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𝑣𝑎𝑟𝑟𝑖𝑑𝑎</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𝑝𝑜𝑟</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𝑐𝑎𝑑𝑎</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𝑉𝐶𝑈𝐵</m:t>
                          </m:r>
                        </m:den>
                      </m:f>
                      <m:r>
                        <a:rPr lang="pt-BR" i="0">
                          <a:solidFill>
                            <a:srgbClr val="FF0000"/>
                          </a:solidFill>
                          <a:latin typeface="Cambria Math" panose="02040503050406030204" pitchFamily="18" charset="0"/>
                        </a:rPr>
                        <m:t>=</m:t>
                      </m:r>
                      <m:f>
                        <m:fPr>
                          <m:ctrlPr>
                            <a:rPr lang="pt-BR" i="1">
                              <a:solidFill>
                                <a:srgbClr val="FF0000"/>
                              </a:solidFill>
                              <a:latin typeface="Cambria Math" panose="02040503050406030204" pitchFamily="18" charset="0"/>
                            </a:rPr>
                          </m:ctrlPr>
                        </m:fPr>
                        <m:num>
                          <m:r>
                            <a:rPr lang="pt-BR" i="0">
                              <a:solidFill>
                                <a:srgbClr val="FF0000"/>
                              </a:solidFill>
                              <a:latin typeface="Cambria Math" panose="02040503050406030204" pitchFamily="18" charset="0"/>
                            </a:rPr>
                            <m:t>2.700</m:t>
                          </m:r>
                          <m:r>
                            <a:rPr lang="pt-BR" i="1">
                              <a:solidFill>
                                <a:srgbClr val="FF0000"/>
                              </a:solidFill>
                              <a:latin typeface="Cambria Math" panose="02040503050406030204" pitchFamily="18" charset="0"/>
                            </a:rPr>
                            <m:t>𝑘𝑚</m:t>
                          </m:r>
                        </m:num>
                        <m:den>
                          <m:r>
                            <a:rPr lang="pt-BR" i="0">
                              <a:solidFill>
                                <a:srgbClr val="FF0000"/>
                              </a:solidFill>
                              <a:latin typeface="Cambria Math" panose="02040503050406030204" pitchFamily="18" charset="0"/>
                            </a:rPr>
                            <m:t>300</m:t>
                          </m:r>
                          <m:r>
                            <a:rPr lang="pt-BR" i="1">
                              <a:solidFill>
                                <a:srgbClr val="FF0000"/>
                              </a:solidFill>
                              <a:latin typeface="Cambria Math" panose="02040503050406030204" pitchFamily="18" charset="0"/>
                            </a:rPr>
                            <m:t>𝑘𝑚</m:t>
                          </m:r>
                        </m:den>
                      </m:f>
                      <m:r>
                        <a:rPr lang="pt-BR" i="0">
                          <a:solidFill>
                            <a:srgbClr val="FF0000"/>
                          </a:solidFill>
                          <a:latin typeface="Cambria Math" panose="02040503050406030204" pitchFamily="18" charset="0"/>
                        </a:rPr>
                        <m:t>=9</m:t>
                      </m:r>
                    </m:oMath>
                  </m:oMathPara>
                </a14:m>
                <a:endParaRPr lang="pt-BR" dirty="0">
                  <a:solidFill>
                    <a:srgbClr val="FF0000"/>
                  </a:solidFill>
                </a:endParaRPr>
              </a:p>
            </p:txBody>
          </p:sp>
        </mc:Choice>
        <mc:Fallback xmlns="">
          <p:sp>
            <p:nvSpPr>
              <p:cNvPr id="5" name="Retângulo 4"/>
              <p:cNvSpPr>
                <a:spLocks noRot="1" noChangeAspect="1" noMove="1" noResize="1" noEditPoints="1" noAdjustHandles="1" noChangeArrowheads="1" noChangeShapeType="1" noTextEdit="1"/>
              </p:cNvSpPr>
              <p:nvPr/>
            </p:nvSpPr>
            <p:spPr>
              <a:xfrm>
                <a:off x="118889" y="2492896"/>
                <a:ext cx="8280920" cy="666849"/>
              </a:xfrm>
              <a:prstGeom prst="rect">
                <a:avLst/>
              </a:prstGeom>
              <a:blipFill>
                <a:blip r:embed="rId2"/>
                <a:stretch>
                  <a:fillRect/>
                </a:stretch>
              </a:blipFill>
            </p:spPr>
            <p:txBody>
              <a:bodyPr/>
              <a:lstStyle/>
              <a:p>
                <a:r>
                  <a:rPr lang="pt-BR">
                    <a:noFill/>
                  </a:rPr>
                  <a:t> </a:t>
                </a:r>
              </a:p>
            </p:txBody>
          </p:sp>
        </mc:Fallback>
      </mc:AlternateContent>
      <p:sp>
        <p:nvSpPr>
          <p:cNvPr id="6" name="Retângulo 5"/>
          <p:cNvSpPr/>
          <p:nvPr/>
        </p:nvSpPr>
        <p:spPr>
          <a:xfrm>
            <a:off x="406921" y="3717032"/>
            <a:ext cx="5949950" cy="1631216"/>
          </a:xfrm>
          <a:prstGeom prst="rect">
            <a:avLst/>
          </a:prstGeom>
        </p:spPr>
        <p:txBody>
          <a:bodyPr>
            <a:spAutoFit/>
          </a:bodyPr>
          <a:lstStyle/>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3.000 km, D = 2.700 km, N = 9</a:t>
            </a:r>
            <a:endParaRPr lang="pt-BR" sz="2000" dirty="0">
              <a:latin typeface="Times New Roman" panose="02020603050405020304" pitchFamily="18" charset="0"/>
              <a:ea typeface="Times New Roman" panose="02020603050405020304" pitchFamily="18" charset="0"/>
            </a:endParaRPr>
          </a:p>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1.500 km, D = 2.250 km, N = 9</a:t>
            </a:r>
            <a:endParaRPr lang="pt-BR" sz="2000" dirty="0">
              <a:latin typeface="Times New Roman" panose="02020603050405020304" pitchFamily="18" charset="0"/>
              <a:ea typeface="Times New Roman" panose="02020603050405020304" pitchFamily="18" charset="0"/>
            </a:endParaRPr>
          </a:p>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3.500 km, D = 2.750 km, N = 10</a:t>
            </a:r>
            <a:endParaRPr lang="pt-BR" sz="2000" dirty="0">
              <a:latin typeface="Times New Roman" panose="02020603050405020304" pitchFamily="18" charset="0"/>
              <a:ea typeface="Times New Roman" panose="02020603050405020304" pitchFamily="18" charset="0"/>
            </a:endParaRPr>
          </a:p>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3.000 km, D = 2.500 km, N = 7</a:t>
            </a:r>
            <a:endParaRPr lang="pt-BR" sz="2000" dirty="0">
              <a:latin typeface="Times New Roman" panose="02020603050405020304" pitchFamily="18" charset="0"/>
              <a:ea typeface="Times New Roman" panose="02020603050405020304" pitchFamily="18" charset="0"/>
            </a:endParaRPr>
          </a:p>
          <a:p>
            <a:pPr algn="just" hangingPunct="0">
              <a:spcBef>
                <a:spcPts val="300"/>
              </a:spcBef>
              <a:spcAft>
                <a:spcPts val="0"/>
              </a:spcAft>
            </a:pPr>
            <a:r>
              <a:rPr lang="pt-BR" dirty="0">
                <a:latin typeface="Arial" panose="020B0604020202020204" pitchFamily="34" charset="0"/>
                <a:ea typeface="Times New Roman" panose="02020603050405020304" pitchFamily="18" charset="0"/>
              </a:rPr>
              <a:t>H = 3.000 km, D = 2.750 km, N = 8</a:t>
            </a:r>
            <a:endParaRPr lang="pt-BR" sz="2000" dirty="0">
              <a:effectLst/>
              <a:latin typeface="Times New Roman" panose="02020603050405020304" pitchFamily="18" charset="0"/>
              <a:ea typeface="Times New Roman" panose="02020603050405020304" pitchFamily="18" charset="0"/>
            </a:endParaRPr>
          </a:p>
        </p:txBody>
      </p:sp>
      <p:sp>
        <p:nvSpPr>
          <p:cNvPr id="7" name="Retângulo 6"/>
          <p:cNvSpPr/>
          <p:nvPr/>
        </p:nvSpPr>
        <p:spPr>
          <a:xfrm>
            <a:off x="262905" y="5517232"/>
            <a:ext cx="1813317" cy="369332"/>
          </a:xfrm>
          <a:prstGeom prst="rect">
            <a:avLst/>
          </a:prstGeom>
        </p:spPr>
        <p:txBody>
          <a:bodyPr wrap="none">
            <a:spAutoFit/>
          </a:bodyPr>
          <a:lstStyle/>
          <a:p>
            <a:r>
              <a:rPr lang="pt-BR" b="1" dirty="0">
                <a:latin typeface="Arial" panose="020B0604020202020204" pitchFamily="34" charset="0"/>
                <a:ea typeface="Times New Roman" panose="02020603050405020304" pitchFamily="18" charset="0"/>
              </a:rPr>
              <a:t>Resposta 18c) </a:t>
            </a:r>
            <a:endParaRPr lang="pt-BR" dirty="0"/>
          </a:p>
        </p:txBody>
      </p:sp>
      <p:sp>
        <p:nvSpPr>
          <p:cNvPr id="8" name="Retângulo 7"/>
          <p:cNvSpPr/>
          <p:nvPr/>
        </p:nvSpPr>
        <p:spPr>
          <a:xfrm>
            <a:off x="1919089" y="5517232"/>
            <a:ext cx="742511" cy="369332"/>
          </a:xfrm>
          <a:prstGeom prst="rect">
            <a:avLst/>
          </a:prstGeom>
        </p:spPr>
        <p:txBody>
          <a:bodyPr wrap="none">
            <a:spAutoFit/>
          </a:bodyPr>
          <a:lstStyle/>
          <a:p>
            <a:r>
              <a:rPr lang="pt-BR" b="1" dirty="0">
                <a:solidFill>
                  <a:srgbClr val="FF0000"/>
                </a:solidFill>
                <a:latin typeface="Arial" panose="020B0604020202020204" pitchFamily="34" charset="0"/>
                <a:ea typeface="Times New Roman" panose="02020603050405020304" pitchFamily="18" charset="0"/>
              </a:rPr>
              <a:t>N = </a:t>
            </a:r>
            <a:r>
              <a:rPr lang="pt-PT" b="1" dirty="0">
                <a:solidFill>
                  <a:srgbClr val="FF0000"/>
                </a:solidFill>
                <a:latin typeface="Arial" panose="020B0604020202020204" pitchFamily="34" charset="0"/>
                <a:ea typeface="Times New Roman" panose="02020603050405020304" pitchFamily="18" charset="0"/>
              </a:rPr>
              <a:t>9</a:t>
            </a:r>
            <a:endParaRPr lang="pt-BR" b="1" dirty="0"/>
          </a:p>
        </p:txBody>
      </p:sp>
      <p:sp>
        <p:nvSpPr>
          <p:cNvPr id="2" name="Retângulo 1"/>
          <p:cNvSpPr/>
          <p:nvPr/>
        </p:nvSpPr>
        <p:spPr>
          <a:xfrm>
            <a:off x="406921" y="3716976"/>
            <a:ext cx="3756156" cy="369332"/>
          </a:xfrm>
          <a:prstGeom prst="rect">
            <a:avLst/>
          </a:prstGeom>
        </p:spPr>
        <p:txBody>
          <a:bodyPr wrap="none">
            <a:spAutoFit/>
          </a:bodyPr>
          <a:lstStyle/>
          <a:p>
            <a:pPr algn="just" hangingPunct="0">
              <a:spcBef>
                <a:spcPts val="300"/>
              </a:spcBef>
              <a:spcAft>
                <a:spcPts val="0"/>
              </a:spcAft>
            </a:pPr>
            <a:r>
              <a:rPr lang="pt-BR" dirty="0">
                <a:solidFill>
                  <a:srgbClr val="FF0000"/>
                </a:solidFill>
                <a:latin typeface="Arial" panose="020B0604020202020204" pitchFamily="34" charset="0"/>
                <a:ea typeface="Times New Roman" panose="02020603050405020304" pitchFamily="18" charset="0"/>
              </a:rPr>
              <a:t>H = 3.000 km, D = 2.700 km, N = 9</a:t>
            </a:r>
            <a:endParaRPr lang="pt-BR" sz="2000" dirty="0">
              <a:solidFill>
                <a:srgbClr val="FF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23900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88640"/>
            <a:ext cx="7632848" cy="2472985"/>
          </a:xfrm>
          <a:prstGeom prst="rect">
            <a:avLst/>
          </a:prstGeom>
        </p:spPr>
        <p:txBody>
          <a:bodyPr wrap="square">
            <a:spAutoFit/>
          </a:bodyPr>
          <a:lstStyle/>
          <a:p>
            <a:pPr algn="just" hangingPunct="0">
              <a:lnSpc>
                <a:spcPct val="130000"/>
              </a:lnSpc>
              <a:spcAft>
                <a:spcPts val="0"/>
              </a:spcAft>
            </a:pPr>
            <a:r>
              <a:rPr lang="pt-PT" sz="1700" b="1" dirty="0">
                <a:latin typeface="Arial" panose="020B0604020202020204" pitchFamily="34" charset="0"/>
                <a:ea typeface="Times New Roman" panose="02020603050405020304" pitchFamily="18" charset="0"/>
                <a:cs typeface="Arial" panose="020B0604020202020204" pitchFamily="34" charset="0"/>
              </a:rPr>
              <a:t>Questão 19) (1 ponto) </a:t>
            </a:r>
            <a:r>
              <a:rPr lang="pt-PT" sz="1700" i="1" dirty="0">
                <a:latin typeface="Arial" panose="020B0604020202020204" pitchFamily="34" charset="0"/>
                <a:ea typeface="Times New Roman" panose="02020603050405020304" pitchFamily="18" charset="0"/>
                <a:cs typeface="Arial" panose="020B0604020202020204" pitchFamily="34" charset="0"/>
              </a:rPr>
              <a:t>A </a:t>
            </a:r>
            <a:r>
              <a:rPr lang="pt-PT" sz="1700" b="1" i="1" dirty="0">
                <a:latin typeface="Arial" panose="020B0604020202020204" pitchFamily="34" charset="0"/>
                <a:ea typeface="Times New Roman" panose="02020603050405020304" pitchFamily="18" charset="0"/>
                <a:cs typeface="Arial" panose="020B0604020202020204" pitchFamily="34" charset="0"/>
              </a:rPr>
              <a:t>resolução espacial</a:t>
            </a:r>
            <a:r>
              <a:rPr lang="pt-PT" sz="1700" i="1" dirty="0">
                <a:latin typeface="Arial" panose="020B0604020202020204" pitchFamily="34" charset="0"/>
                <a:ea typeface="Times New Roman" panose="02020603050405020304" pitchFamily="18" charset="0"/>
                <a:cs typeface="Arial" panose="020B0604020202020204" pitchFamily="34" charset="0"/>
              </a:rPr>
              <a:t> do sensor de um satélite é definida como a capacidade que o sensor possui para discriminar objetos em função do seu tamanho, ou seja, o nível de detalhe com que podemos observar os objetos na superfície terrestre. Se um satélite possui resolução espacial de 30 m, significa que áreas de dimensões menores do que 30 m </a:t>
            </a:r>
            <a:r>
              <a:rPr lang="pt-PT" sz="1700"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sz="1700" i="1" dirty="0">
                <a:latin typeface="Arial" panose="020B0604020202020204" pitchFamily="34" charset="0"/>
                <a:ea typeface="Times New Roman" panose="02020603050405020304" pitchFamily="18" charset="0"/>
                <a:cs typeface="Arial" panose="020B0604020202020204" pitchFamily="34" charset="0"/>
              </a:rPr>
              <a:t> 30 m não </a:t>
            </a:r>
            <a:r>
              <a:rPr lang="pt-PT" sz="1700" i="1" dirty="0">
                <a:solidFill>
                  <a:srgbClr val="000000"/>
                </a:solidFill>
                <a:latin typeface="Arial" panose="020B0604020202020204" pitchFamily="34" charset="0"/>
                <a:ea typeface="Times New Roman" panose="02020603050405020304" pitchFamily="18" charset="0"/>
                <a:cs typeface="Arial" panose="020B0604020202020204" pitchFamily="34" charset="0"/>
              </a:rPr>
              <a:t>poderão ser identificados. Há satélites de baixa resolução (50 m, aplicados ao monitoramento de grandes regiões, como florestas) </a:t>
            </a:r>
            <a:r>
              <a:rPr lang="pt-PT" sz="1700" i="1" dirty="0">
                <a:latin typeface="Arial" panose="020B0604020202020204" pitchFamily="34" charset="0"/>
                <a:ea typeface="Times New Roman" panose="02020603050405020304" pitchFamily="18" charset="0"/>
                <a:cs typeface="Arial" panose="020B0604020202020204" pitchFamily="34" charset="0"/>
              </a:rPr>
              <a:t>e </a:t>
            </a:r>
            <a:r>
              <a:rPr lang="pt-PT" sz="1700" i="1" dirty="0" smtClean="0">
                <a:latin typeface="Arial" panose="020B0604020202020204" pitchFamily="34" charset="0"/>
                <a:ea typeface="Times New Roman" panose="02020603050405020304" pitchFamily="18" charset="0"/>
                <a:cs typeface="Arial" panose="020B0604020202020204" pitchFamily="34" charset="0"/>
              </a:rPr>
              <a:t>satélites</a:t>
            </a:r>
            <a:endParaRPr lang="pt-BR" sz="17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Retângulo 3"/>
          <p:cNvSpPr/>
          <p:nvPr/>
        </p:nvSpPr>
        <p:spPr>
          <a:xfrm>
            <a:off x="190897" y="2564904"/>
            <a:ext cx="10153128" cy="432426"/>
          </a:xfrm>
          <a:prstGeom prst="rect">
            <a:avLst/>
          </a:prstGeom>
        </p:spPr>
        <p:txBody>
          <a:bodyPr wrap="square">
            <a:spAutoFit/>
          </a:bodyPr>
          <a:lstStyle/>
          <a:p>
            <a:pPr algn="just" hangingPunct="0">
              <a:lnSpc>
                <a:spcPct val="130000"/>
              </a:lnSpc>
              <a:spcAft>
                <a:spcPts val="0"/>
              </a:spcAft>
            </a:pPr>
            <a:r>
              <a:rPr lang="pt-PT" sz="1700" i="1" dirty="0">
                <a:latin typeface="Arial" panose="020B0604020202020204" pitchFamily="34" charset="0"/>
                <a:ea typeface="Times New Roman" panose="02020603050405020304" pitchFamily="18" charset="0"/>
                <a:cs typeface="Arial" panose="020B0604020202020204" pitchFamily="34" charset="0"/>
              </a:rPr>
              <a:t>de alta resolução (0,5 m, capazes de identificar automóveis e máquinas na superfície da Terra).</a:t>
            </a:r>
            <a:endParaRPr lang="pt-BR" sz="1700" dirty="0">
              <a:latin typeface="Arial" panose="020B0604020202020204" pitchFamily="34" charset="0"/>
              <a:ea typeface="Times New Roman" panose="02020603050405020304" pitchFamily="18" charset="0"/>
              <a:cs typeface="Arial" panose="020B0604020202020204" pitchFamily="34" charset="0"/>
            </a:endParaRPr>
          </a:p>
        </p:txBody>
      </p:sp>
      <p:sp>
        <p:nvSpPr>
          <p:cNvPr id="5" name="Retângulo 4"/>
          <p:cNvSpPr/>
          <p:nvPr/>
        </p:nvSpPr>
        <p:spPr>
          <a:xfrm>
            <a:off x="190897" y="3068960"/>
            <a:ext cx="11089232" cy="369332"/>
          </a:xfrm>
          <a:prstGeom prst="rect">
            <a:avLst/>
          </a:prstGeom>
        </p:spPr>
        <p:txBody>
          <a:bodyPr wrap="square">
            <a:spAutoFit/>
          </a:bodyPr>
          <a:lstStyle/>
          <a:p>
            <a:pPr algn="just" hangingPunct="0">
              <a:spcAft>
                <a:spcPts val="0"/>
              </a:spcAft>
            </a:pPr>
            <a:r>
              <a:rPr lang="pt-BR" b="1" dirty="0">
                <a:latin typeface="Arial" panose="020B0604020202020204" pitchFamily="34" charset="0"/>
                <a:ea typeface="Times New Roman" panose="02020603050405020304" pitchFamily="18" charset="0"/>
              </a:rPr>
              <a:t>Faça a Parte A e a Parte B e assinale a alternativa que contém os valores corretos do que se pede.</a:t>
            </a:r>
            <a:endParaRPr lang="pt-BR" sz="2000" dirty="0">
              <a:effectLst/>
              <a:latin typeface="Times New Roman" panose="02020603050405020304" pitchFamily="18" charset="0"/>
              <a:ea typeface="Times New Roman" panose="02020603050405020304" pitchFamily="18" charset="0"/>
            </a:endParaRPr>
          </a:p>
        </p:txBody>
      </p:sp>
      <p:sp>
        <p:nvSpPr>
          <p:cNvPr id="6" name="Retângulo 5"/>
          <p:cNvSpPr/>
          <p:nvPr/>
        </p:nvSpPr>
        <p:spPr>
          <a:xfrm>
            <a:off x="190897" y="3501008"/>
            <a:ext cx="11521280" cy="1418465"/>
          </a:xfrm>
          <a:prstGeom prst="rect">
            <a:avLst/>
          </a:prstGeom>
        </p:spPr>
        <p:txBody>
          <a:bodyPr wrap="square">
            <a:spAutoFit/>
          </a:bodyPr>
          <a:lstStyle/>
          <a:p>
            <a:pPr algn="just" hangingPunct="0">
              <a:lnSpc>
                <a:spcPct val="130000"/>
              </a:lnSpc>
              <a:spcAft>
                <a:spcPts val="0"/>
              </a:spcAft>
            </a:pPr>
            <a:r>
              <a:rPr lang="pt-BR" sz="1700" b="1" dirty="0">
                <a:latin typeface="Arial" panose="020B0604020202020204" pitchFamily="34" charset="0"/>
                <a:ea typeface="Times New Roman" panose="02020603050405020304" pitchFamily="18" charset="0"/>
              </a:rPr>
              <a:t>Parte A) </a:t>
            </a:r>
            <a:r>
              <a:rPr lang="pt-PT" sz="1700" dirty="0">
                <a:latin typeface="Arial" panose="020B0604020202020204" pitchFamily="34" charset="0"/>
                <a:ea typeface="Times New Roman" panose="02020603050405020304" pitchFamily="18" charset="0"/>
              </a:rPr>
              <a:t>O sensor de imagem das câmeras digitais é composto de minúsculos elementos sensíveis à luz chamados de </a:t>
            </a:r>
            <a:r>
              <a:rPr lang="pt-PT" sz="1700" i="1" dirty="0">
                <a:latin typeface="Arial" panose="020B0604020202020204" pitchFamily="34" charset="0"/>
                <a:ea typeface="Times New Roman" panose="02020603050405020304" pitchFamily="18" charset="0"/>
              </a:rPr>
              <a:t>pixels</a:t>
            </a:r>
            <a:r>
              <a:rPr lang="pt-PT" sz="1700" dirty="0">
                <a:latin typeface="Arial" panose="020B0604020202020204" pitchFamily="34" charset="0"/>
                <a:ea typeface="Times New Roman" panose="02020603050405020304" pitchFamily="18" charset="0"/>
              </a:rPr>
              <a:t>. As imagens a seguir trazem um exemplo de como um mesmo automóvel pode ser visto com diferentes resoluções espaciais. Cada quadradinho de cada uma das imagens corresponde a 1 pixel da imagem. Quanto mais </a:t>
            </a:r>
            <a:r>
              <a:rPr lang="pt-PT" sz="1700" i="1" dirty="0">
                <a:latin typeface="Arial" panose="020B0604020202020204" pitchFamily="34" charset="0"/>
                <a:ea typeface="Times New Roman" panose="02020603050405020304" pitchFamily="18" charset="0"/>
              </a:rPr>
              <a:t>pixels</a:t>
            </a:r>
            <a:r>
              <a:rPr lang="pt-PT" sz="1700" dirty="0">
                <a:latin typeface="Arial" panose="020B0604020202020204" pitchFamily="34" charset="0"/>
                <a:ea typeface="Times New Roman" panose="02020603050405020304" pitchFamily="18" charset="0"/>
              </a:rPr>
              <a:t> uma imagem tiver, melhor a resolução da imagem.</a:t>
            </a:r>
            <a:endParaRPr lang="pt-BR" sz="1700" dirty="0">
              <a:effectLst/>
              <a:latin typeface="Times New Roman" panose="02020603050405020304" pitchFamily="18" charset="0"/>
              <a:ea typeface="Times New Roman" panose="02020603050405020304" pitchFamily="18" charset="0"/>
            </a:endParaRPr>
          </a:p>
        </p:txBody>
      </p:sp>
      <p:pic>
        <p:nvPicPr>
          <p:cNvPr id="7" name="Imagem 6"/>
          <p:cNvPicPr/>
          <p:nvPr/>
        </p:nvPicPr>
        <p:blipFill>
          <a:blip r:embed="rId2" cstate="print">
            <a:extLst>
              <a:ext uri="{28A0092B-C50C-407E-A947-70E740481C1C}">
                <a14:useLocalDpi xmlns:a14="http://schemas.microsoft.com/office/drawing/2010/main" val="0"/>
              </a:ext>
            </a:extLst>
          </a:blip>
          <a:stretch>
            <a:fillRect/>
          </a:stretch>
        </p:blipFill>
        <p:spPr>
          <a:xfrm>
            <a:off x="3215233" y="5013176"/>
            <a:ext cx="5122532" cy="1656184"/>
          </a:xfrm>
          <a:prstGeom prst="rect">
            <a:avLst/>
          </a:prstGeom>
        </p:spPr>
      </p:pic>
    </p:spTree>
    <p:extLst>
      <p:ext uri="{BB962C8B-B14F-4D97-AF65-F5344CB8AC3E}">
        <p14:creationId xmlns:p14="http://schemas.microsoft.com/office/powerpoint/2010/main" val="22113606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8889" y="188640"/>
            <a:ext cx="7776864" cy="2252924"/>
          </a:xfrm>
          <a:prstGeom prst="rect">
            <a:avLst/>
          </a:prstGeom>
        </p:spPr>
        <p:txBody>
          <a:bodyPr wrap="square">
            <a:spAutoFit/>
          </a:bodyPr>
          <a:lstStyle/>
          <a:p>
            <a:pPr algn="just" hangingPunct="0">
              <a:lnSpc>
                <a:spcPct val="130000"/>
              </a:lnSpc>
              <a:spcAft>
                <a:spcPts val="0"/>
              </a:spcAft>
            </a:pPr>
            <a:r>
              <a:rPr lang="pt-PT" dirty="0">
                <a:latin typeface="Arial" panose="020B0604020202020204" pitchFamily="34" charset="0"/>
                <a:ea typeface="Times New Roman" panose="02020603050405020304" pitchFamily="18" charset="0"/>
                <a:cs typeface="Arial" panose="020B0604020202020204" pitchFamily="34" charset="0"/>
              </a:rPr>
              <a:t>Suponha que a imagem da câmera do VCUB seja composta por 4.000 </a:t>
            </a:r>
            <a:r>
              <a:rPr lang="pt-PT"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latin typeface="Arial" panose="020B0604020202020204" pitchFamily="34" charset="0"/>
                <a:ea typeface="Times New Roman" panose="02020603050405020304" pitchFamily="18" charset="0"/>
                <a:cs typeface="Arial" panose="020B0604020202020204" pitchFamily="34" charset="0"/>
              </a:rPr>
              <a:t> 4.000 pixels, cuja resolução espacial é de 3 m, ou seja, cada pixel da imagem corresponde a uma área de 3 m </a:t>
            </a:r>
            <a:r>
              <a:rPr lang="pt-PT"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latin typeface="Arial" panose="020B0604020202020204" pitchFamily="34" charset="0"/>
                <a:ea typeface="Times New Roman" panose="02020603050405020304" pitchFamily="18" charset="0"/>
                <a:cs typeface="Arial" panose="020B0604020202020204" pitchFamily="34" charset="0"/>
              </a:rPr>
              <a:t> 3 m (= 9 m</a:t>
            </a:r>
            <a:r>
              <a:rPr lang="pt-PT" baseline="30000" dirty="0">
                <a:latin typeface="Arial" panose="020B0604020202020204" pitchFamily="34" charset="0"/>
                <a:ea typeface="Times New Roman" panose="02020603050405020304" pitchFamily="18" charset="0"/>
                <a:cs typeface="Arial" panose="020B0604020202020204" pitchFamily="34" charset="0"/>
              </a:rPr>
              <a:t>2</a:t>
            </a:r>
            <a:r>
              <a:rPr lang="pt-PT" dirty="0">
                <a:latin typeface="Arial" panose="020B0604020202020204" pitchFamily="34" charset="0"/>
                <a:ea typeface="Times New Roman" panose="02020603050405020304" pitchFamily="18" charset="0"/>
                <a:cs typeface="Arial" panose="020B0604020202020204" pitchFamily="34" charset="0"/>
              </a:rPr>
              <a:t>) na superfície da Terra.</a:t>
            </a:r>
            <a:endParaRPr lang="pt-BR" sz="2000" dirty="0">
              <a:latin typeface="Arial" panose="020B0604020202020204" pitchFamily="34" charset="0"/>
              <a:ea typeface="Times New Roman" panose="02020603050405020304" pitchFamily="18" charset="0"/>
              <a:cs typeface="Arial" panose="020B0604020202020204" pitchFamily="34" charset="0"/>
            </a:endParaRPr>
          </a:p>
          <a:p>
            <a:pPr algn="just" hangingPunct="0">
              <a:lnSpc>
                <a:spcPct val="130000"/>
              </a:lnSpc>
              <a:spcAft>
                <a:spcPts val="0"/>
              </a:spcAft>
            </a:pPr>
            <a:r>
              <a:rPr lang="pt-PT" dirty="0">
                <a:latin typeface="Arial" panose="020B0604020202020204" pitchFamily="34" charset="0"/>
                <a:ea typeface="Times New Roman" panose="02020603050405020304" pitchFamily="18" charset="0"/>
                <a:cs typeface="Arial" panose="020B0604020202020204" pitchFamily="34" charset="0"/>
              </a:rPr>
              <a:t>Sabendo disso, calcule qual é a área total</a:t>
            </a:r>
            <a:r>
              <a:rPr lang="pt-PT" b="1" dirty="0">
                <a:latin typeface="Arial" panose="020B0604020202020204" pitchFamily="34" charset="0"/>
                <a:ea typeface="Times New Roman" panose="02020603050405020304" pitchFamily="18" charset="0"/>
                <a:cs typeface="Arial" panose="020B0604020202020204" pitchFamily="34" charset="0"/>
              </a:rPr>
              <a:t> A</a:t>
            </a:r>
            <a:r>
              <a:rPr lang="pt-PT" dirty="0">
                <a:latin typeface="Arial" panose="020B0604020202020204" pitchFamily="34" charset="0"/>
                <a:ea typeface="Times New Roman" panose="02020603050405020304" pitchFamily="18" charset="0"/>
                <a:cs typeface="Arial" panose="020B0604020202020204" pitchFamily="34" charset="0"/>
              </a:rPr>
              <a:t> (em km</a:t>
            </a:r>
            <a:r>
              <a:rPr lang="pt-PT" baseline="30000" dirty="0">
                <a:latin typeface="Arial" panose="020B0604020202020204" pitchFamily="34" charset="0"/>
                <a:ea typeface="Times New Roman" panose="02020603050405020304" pitchFamily="18" charset="0"/>
                <a:cs typeface="Arial" panose="020B0604020202020204" pitchFamily="34" charset="0"/>
              </a:rPr>
              <a:t>2</a:t>
            </a:r>
            <a:r>
              <a:rPr lang="pt-PT" dirty="0">
                <a:latin typeface="Arial" panose="020B0604020202020204" pitchFamily="34" charset="0"/>
                <a:ea typeface="Times New Roman" panose="02020603050405020304" pitchFamily="18" charset="0"/>
                <a:cs typeface="Arial" panose="020B0604020202020204" pitchFamily="34" charset="0"/>
              </a:rPr>
              <a:t>) representada por cada imagem do VCUB.</a:t>
            </a:r>
            <a:endParaRPr lang="pt-BR" sz="20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3" name="Retângulo 2"/>
          <p:cNvSpPr/>
          <p:nvPr/>
        </p:nvSpPr>
        <p:spPr>
          <a:xfrm>
            <a:off x="118889" y="2708920"/>
            <a:ext cx="11521280" cy="812530"/>
          </a:xfrm>
          <a:prstGeom prst="rect">
            <a:avLst/>
          </a:prstGeom>
        </p:spPr>
        <p:txBody>
          <a:bodyPr wrap="square">
            <a:spAutoFit/>
          </a:bodyPr>
          <a:lstStyle/>
          <a:p>
            <a:pPr algn="just">
              <a:lnSpc>
                <a:spcPct val="130000"/>
              </a:lnSpc>
            </a:pPr>
            <a:r>
              <a:rPr lang="pt-PT" dirty="0">
                <a:solidFill>
                  <a:srgbClr val="FF0000"/>
                </a:solidFill>
                <a:latin typeface="Arial" panose="020B0604020202020204" pitchFamily="34" charset="0"/>
                <a:ea typeface="Times New Roman" panose="02020603050405020304" pitchFamily="18" charset="0"/>
              </a:rPr>
              <a:t>A imagem do VCUB possui 4.000 </a:t>
            </a:r>
            <a:r>
              <a:rPr lang="pt-PT" dirty="0">
                <a:solidFill>
                  <a:srgbClr val="FF0000"/>
                </a:solidFill>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solidFill>
                  <a:srgbClr val="FF0000"/>
                </a:solidFill>
                <a:latin typeface="Arial" panose="020B0604020202020204" pitchFamily="34" charset="0"/>
                <a:ea typeface="Times New Roman" panose="02020603050405020304" pitchFamily="18" charset="0"/>
              </a:rPr>
              <a:t> 4.000 pixels = 16.000.000 pixels.Cada pixel quadrado corresponde à uma área de 3 m </a:t>
            </a:r>
            <a:r>
              <a:rPr lang="pt-PT" dirty="0">
                <a:solidFill>
                  <a:srgbClr val="FF0000"/>
                </a:solidFill>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solidFill>
                  <a:srgbClr val="FF0000"/>
                </a:solidFill>
                <a:latin typeface="Arial" panose="020B0604020202020204" pitchFamily="34" charset="0"/>
                <a:ea typeface="Times New Roman" panose="02020603050405020304" pitchFamily="18" charset="0"/>
              </a:rPr>
              <a:t> 3 m = 9 m</a:t>
            </a:r>
            <a:r>
              <a:rPr lang="pt-PT" baseline="30000" dirty="0">
                <a:solidFill>
                  <a:srgbClr val="FF0000"/>
                </a:solidFill>
                <a:latin typeface="Arial" panose="020B0604020202020204" pitchFamily="34" charset="0"/>
                <a:ea typeface="Times New Roman" panose="02020603050405020304" pitchFamily="18" charset="0"/>
              </a:rPr>
              <a:t>2</a:t>
            </a:r>
            <a:r>
              <a:rPr lang="pt-PT" dirty="0">
                <a:solidFill>
                  <a:srgbClr val="FF0000"/>
                </a:solidFill>
                <a:latin typeface="Arial" panose="020B0604020202020204" pitchFamily="34" charset="0"/>
                <a:ea typeface="Times New Roman" panose="02020603050405020304" pitchFamily="18" charset="0"/>
              </a:rPr>
              <a:t> na superfície da Terra. Então, a área total </a:t>
            </a:r>
            <a:r>
              <a:rPr lang="pt-PT" b="1" dirty="0">
                <a:solidFill>
                  <a:srgbClr val="FF0000"/>
                </a:solidFill>
                <a:latin typeface="Arial" panose="020B0604020202020204" pitchFamily="34" charset="0"/>
                <a:ea typeface="Times New Roman" panose="02020603050405020304" pitchFamily="18" charset="0"/>
              </a:rPr>
              <a:t>A</a:t>
            </a:r>
            <a:r>
              <a:rPr lang="pt-PT" dirty="0">
                <a:solidFill>
                  <a:srgbClr val="FF0000"/>
                </a:solidFill>
                <a:latin typeface="Arial" panose="020B0604020202020204" pitchFamily="34" charset="0"/>
                <a:ea typeface="Times New Roman" panose="02020603050405020304" pitchFamily="18" charset="0"/>
              </a:rPr>
              <a:t> será:</a:t>
            </a:r>
            <a:endParaRPr lang="pt-BR" dirty="0"/>
          </a:p>
        </p:txBody>
      </p:sp>
      <mc:AlternateContent xmlns:mc="http://schemas.openxmlformats.org/markup-compatibility/2006">
        <mc:Choice xmlns:a14="http://schemas.microsoft.com/office/drawing/2010/main" Requires="a14">
          <p:sp>
            <p:nvSpPr>
              <p:cNvPr id="4" name="Retângulo 3"/>
              <p:cNvSpPr/>
              <p:nvPr/>
            </p:nvSpPr>
            <p:spPr>
              <a:xfrm>
                <a:off x="406921" y="3861048"/>
                <a:ext cx="3600400"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pt-BR" sz="2400" i="1" smtClean="0">
                          <a:solidFill>
                            <a:srgbClr val="FF0000"/>
                          </a:solidFill>
                          <a:latin typeface="Cambria Math" panose="02040503050406030204" pitchFamily="18" charset="0"/>
                        </a:rPr>
                        <m:t>𝐴</m:t>
                      </m:r>
                      <m:r>
                        <a:rPr lang="pt-BR" sz="2400" i="0">
                          <a:solidFill>
                            <a:srgbClr val="FF0000"/>
                          </a:solidFill>
                          <a:latin typeface="Cambria Math" panose="02040503050406030204" pitchFamily="18" charset="0"/>
                        </a:rPr>
                        <m:t>=16.000.000×9 </m:t>
                      </m:r>
                      <m:sSup>
                        <m:sSupPr>
                          <m:ctrlPr>
                            <a:rPr lang="pt-BR" sz="2400" i="1">
                              <a:solidFill>
                                <a:srgbClr val="FF0000"/>
                              </a:solidFill>
                              <a:latin typeface="Cambria Math" panose="02040503050406030204" pitchFamily="18" charset="0"/>
                            </a:rPr>
                          </m:ctrlPr>
                        </m:sSupPr>
                        <m:e>
                          <m:r>
                            <a:rPr lang="pt-BR" sz="2400" i="1">
                              <a:solidFill>
                                <a:srgbClr val="FF0000"/>
                              </a:solidFill>
                              <a:latin typeface="Cambria Math" panose="02040503050406030204" pitchFamily="18" charset="0"/>
                            </a:rPr>
                            <m:t>𝑚</m:t>
                          </m:r>
                        </m:e>
                        <m:sup>
                          <m:r>
                            <a:rPr lang="pt-BR" sz="2400" i="0">
                              <a:solidFill>
                                <a:srgbClr val="FF0000"/>
                              </a:solidFill>
                              <a:latin typeface="Cambria Math" panose="02040503050406030204" pitchFamily="18" charset="0"/>
                            </a:rPr>
                            <m:t>2</m:t>
                          </m:r>
                        </m:sup>
                      </m:sSup>
                      <m:r>
                        <a:rPr lang="pt-BR" sz="2400" i="0">
                          <a:solidFill>
                            <a:srgbClr val="FF0000"/>
                          </a:solidFill>
                          <a:latin typeface="Cambria Math" panose="02040503050406030204" pitchFamily="18" charset="0"/>
                        </a:rPr>
                        <m:t>=</m:t>
                      </m:r>
                    </m:oMath>
                  </m:oMathPara>
                </a14:m>
                <a:endParaRPr lang="pt-BR" sz="2400" dirty="0">
                  <a:solidFill>
                    <a:srgbClr val="FF0000"/>
                  </a:solidFill>
                </a:endParaRPr>
              </a:p>
            </p:txBody>
          </p:sp>
        </mc:Choice>
        <mc:Fallback>
          <p:sp>
            <p:nvSpPr>
              <p:cNvPr id="4" name="Retângulo 3"/>
              <p:cNvSpPr>
                <a:spLocks noRot="1" noChangeAspect="1" noMove="1" noResize="1" noEditPoints="1" noAdjustHandles="1" noChangeArrowheads="1" noChangeShapeType="1" noTextEdit="1"/>
              </p:cNvSpPr>
              <p:nvPr/>
            </p:nvSpPr>
            <p:spPr>
              <a:xfrm>
                <a:off x="406921" y="3861048"/>
                <a:ext cx="3600400" cy="461665"/>
              </a:xfrm>
              <a:prstGeom prst="rect">
                <a:avLst/>
              </a:prstGeom>
              <a:blipFill>
                <a:blip r:embed="rId2"/>
                <a:stretch>
                  <a:fillRect/>
                </a:stretch>
              </a:blipFill>
            </p:spPr>
            <p:txBody>
              <a:bodyPr/>
              <a:lstStyle/>
              <a:p>
                <a:r>
                  <a:rPr lang="pt-BR">
                    <a:noFill/>
                  </a:rPr>
                  <a:t> </a:t>
                </a:r>
              </a:p>
            </p:txBody>
          </p:sp>
        </mc:Fallback>
      </mc:AlternateContent>
      <p:sp>
        <p:nvSpPr>
          <p:cNvPr id="5" name="Retângulo 4"/>
          <p:cNvSpPr/>
          <p:nvPr/>
        </p:nvSpPr>
        <p:spPr>
          <a:xfrm>
            <a:off x="118889" y="5229200"/>
            <a:ext cx="1300356" cy="369332"/>
          </a:xfrm>
          <a:prstGeom prst="rect">
            <a:avLst/>
          </a:prstGeom>
        </p:spPr>
        <p:txBody>
          <a:bodyPr wrap="none">
            <a:spAutoFit/>
          </a:bodyPr>
          <a:lstStyle/>
          <a:p>
            <a:r>
              <a:rPr lang="pt-BR" b="1" dirty="0">
                <a:latin typeface="Arial" panose="020B0604020202020204" pitchFamily="34" charset="0"/>
                <a:ea typeface="Times New Roman" panose="02020603050405020304" pitchFamily="18" charset="0"/>
              </a:rPr>
              <a:t>Resposta)</a:t>
            </a:r>
            <a:endParaRPr lang="pt-BR" dirty="0"/>
          </a:p>
        </p:txBody>
      </p:sp>
      <p:sp>
        <p:nvSpPr>
          <p:cNvPr id="6" name="Retângulo 5"/>
          <p:cNvSpPr/>
          <p:nvPr/>
        </p:nvSpPr>
        <p:spPr>
          <a:xfrm>
            <a:off x="1415033" y="5229200"/>
            <a:ext cx="1791245" cy="369332"/>
          </a:xfrm>
          <a:prstGeom prst="rect">
            <a:avLst/>
          </a:prstGeom>
        </p:spPr>
        <p:txBody>
          <a:bodyPr wrap="square">
            <a:spAutoFit/>
          </a:bodyPr>
          <a:lstStyle/>
          <a:p>
            <a:r>
              <a:rPr lang="pt-BR" b="1" dirty="0">
                <a:solidFill>
                  <a:srgbClr val="FF0000"/>
                </a:solidFill>
                <a:latin typeface="Arial" panose="020B0604020202020204" pitchFamily="34" charset="0"/>
                <a:ea typeface="Times New Roman" panose="02020603050405020304" pitchFamily="18" charset="0"/>
              </a:rPr>
              <a:t>A = </a:t>
            </a:r>
            <a:r>
              <a:rPr lang="pt-PT" b="1" dirty="0">
                <a:solidFill>
                  <a:srgbClr val="FF0000"/>
                </a:solidFill>
                <a:latin typeface="Arial" panose="020B0604020202020204" pitchFamily="34" charset="0"/>
                <a:ea typeface="Times New Roman" panose="02020603050405020304" pitchFamily="18" charset="0"/>
              </a:rPr>
              <a:t>144 km²</a:t>
            </a:r>
            <a:endParaRPr lang="pt-BR" b="1" dirty="0"/>
          </a:p>
        </p:txBody>
      </p:sp>
      <mc:AlternateContent xmlns:mc="http://schemas.openxmlformats.org/markup-compatibility/2006">
        <mc:Choice xmlns:a14="http://schemas.microsoft.com/office/drawing/2010/main" Requires="a14">
          <p:sp>
            <p:nvSpPr>
              <p:cNvPr id="7" name="Retângulo 6"/>
              <p:cNvSpPr/>
              <p:nvPr/>
            </p:nvSpPr>
            <p:spPr>
              <a:xfrm>
                <a:off x="3791297" y="3861048"/>
                <a:ext cx="2695866"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400">
                          <a:solidFill>
                            <a:srgbClr val="FF0000"/>
                          </a:solidFill>
                          <a:latin typeface="Cambria Math" panose="02040503050406030204" pitchFamily="18" charset="0"/>
                        </a:rPr>
                        <m:t>144.000.000 </m:t>
                      </m:r>
                      <m:sSup>
                        <m:sSupPr>
                          <m:ctrlPr>
                            <a:rPr lang="pt-BR" sz="2400" i="1">
                              <a:solidFill>
                                <a:srgbClr val="FF0000"/>
                              </a:solidFill>
                              <a:latin typeface="Cambria Math" panose="02040503050406030204" pitchFamily="18" charset="0"/>
                            </a:rPr>
                          </m:ctrlPr>
                        </m:sSupPr>
                        <m:e>
                          <m:r>
                            <a:rPr lang="pt-BR" sz="2400" i="1">
                              <a:solidFill>
                                <a:srgbClr val="FF0000"/>
                              </a:solidFill>
                              <a:latin typeface="Cambria Math" panose="02040503050406030204" pitchFamily="18" charset="0"/>
                            </a:rPr>
                            <m:t>𝑚</m:t>
                          </m:r>
                        </m:e>
                        <m:sup>
                          <m:r>
                            <a:rPr lang="pt-BR" sz="2400">
                              <a:solidFill>
                                <a:srgbClr val="FF0000"/>
                              </a:solidFill>
                              <a:latin typeface="Cambria Math" panose="02040503050406030204" pitchFamily="18" charset="0"/>
                            </a:rPr>
                            <m:t>2</m:t>
                          </m:r>
                        </m:sup>
                      </m:sSup>
                      <m:r>
                        <a:rPr lang="pt-BR" sz="2400">
                          <a:solidFill>
                            <a:srgbClr val="FF0000"/>
                          </a:solidFill>
                          <a:latin typeface="Cambria Math" panose="02040503050406030204" pitchFamily="18" charset="0"/>
                        </a:rPr>
                        <m:t>=</m:t>
                      </m:r>
                    </m:oMath>
                  </m:oMathPara>
                </a14:m>
                <a:endParaRPr lang="pt-BR" sz="2400" dirty="0">
                  <a:solidFill>
                    <a:srgbClr val="FF0000"/>
                  </a:solidFill>
                </a:endParaRPr>
              </a:p>
            </p:txBody>
          </p:sp>
        </mc:Choice>
        <mc:Fallback>
          <p:sp>
            <p:nvSpPr>
              <p:cNvPr id="7" name="Retângulo 6"/>
              <p:cNvSpPr>
                <a:spLocks noRot="1" noChangeAspect="1" noMove="1" noResize="1" noEditPoints="1" noAdjustHandles="1" noChangeArrowheads="1" noChangeShapeType="1" noTextEdit="1"/>
              </p:cNvSpPr>
              <p:nvPr/>
            </p:nvSpPr>
            <p:spPr>
              <a:xfrm>
                <a:off x="3791297" y="3861048"/>
                <a:ext cx="2695866" cy="461665"/>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8" name="Retângulo 7"/>
              <p:cNvSpPr/>
              <p:nvPr/>
            </p:nvSpPr>
            <p:spPr>
              <a:xfrm>
                <a:off x="6311577" y="3861048"/>
                <a:ext cx="369985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400">
                          <a:solidFill>
                            <a:srgbClr val="FF0000"/>
                          </a:solidFill>
                          <a:latin typeface="Cambria Math" panose="02040503050406030204" pitchFamily="18" charset="0"/>
                        </a:rPr>
                        <m:t>144.000.000</m:t>
                      </m:r>
                      <m:sSup>
                        <m:sSupPr>
                          <m:ctrlPr>
                            <a:rPr lang="pt-BR" sz="2400" i="1">
                              <a:solidFill>
                                <a:srgbClr val="FF0000"/>
                              </a:solidFill>
                              <a:latin typeface="Cambria Math" panose="02040503050406030204" pitchFamily="18" charset="0"/>
                            </a:rPr>
                          </m:ctrlPr>
                        </m:sSupPr>
                        <m:e>
                          <m:d>
                            <m:dPr>
                              <m:ctrlPr>
                                <a:rPr lang="pt-BR" sz="2400" i="1">
                                  <a:solidFill>
                                    <a:srgbClr val="FF0000"/>
                                  </a:solidFill>
                                  <a:latin typeface="Cambria Math" panose="02040503050406030204" pitchFamily="18" charset="0"/>
                                </a:rPr>
                              </m:ctrlPr>
                            </m:dPr>
                            <m:e>
                              <m:sSup>
                                <m:sSupPr>
                                  <m:ctrlPr>
                                    <a:rPr lang="pt-BR" sz="2400" i="1">
                                      <a:solidFill>
                                        <a:srgbClr val="FF0000"/>
                                      </a:solidFill>
                                      <a:latin typeface="Cambria Math" panose="02040503050406030204" pitchFamily="18" charset="0"/>
                                    </a:rPr>
                                  </m:ctrlPr>
                                </m:sSupPr>
                                <m:e>
                                  <m:r>
                                    <a:rPr lang="pt-BR" sz="2400">
                                      <a:solidFill>
                                        <a:srgbClr val="FF0000"/>
                                      </a:solidFill>
                                      <a:latin typeface="Cambria Math" panose="02040503050406030204" pitchFamily="18" charset="0"/>
                                    </a:rPr>
                                    <m:t>10</m:t>
                                  </m:r>
                                </m:e>
                                <m:sup>
                                  <m:r>
                                    <a:rPr lang="pt-BR" sz="2400">
                                      <a:solidFill>
                                        <a:srgbClr val="FF0000"/>
                                      </a:solidFill>
                                      <a:latin typeface="Cambria Math" panose="02040503050406030204" pitchFamily="18" charset="0"/>
                                    </a:rPr>
                                    <m:t>−3</m:t>
                                  </m:r>
                                </m:sup>
                              </m:sSup>
                              <m:r>
                                <a:rPr lang="pt-BR" sz="2400" i="1">
                                  <a:solidFill>
                                    <a:srgbClr val="FF0000"/>
                                  </a:solidFill>
                                  <a:latin typeface="Cambria Math" panose="02040503050406030204" pitchFamily="18" charset="0"/>
                                </a:rPr>
                                <m:t>𝑘𝑚</m:t>
                              </m:r>
                            </m:e>
                          </m:d>
                        </m:e>
                        <m:sup>
                          <m:r>
                            <a:rPr lang="pt-BR" sz="2400">
                              <a:solidFill>
                                <a:srgbClr val="FF0000"/>
                              </a:solidFill>
                              <a:latin typeface="Cambria Math" panose="02040503050406030204" pitchFamily="18" charset="0"/>
                            </a:rPr>
                            <m:t>2</m:t>
                          </m:r>
                        </m:sup>
                      </m:sSup>
                      <m:r>
                        <a:rPr lang="pt-BR" sz="2400">
                          <a:solidFill>
                            <a:srgbClr val="FF0000"/>
                          </a:solidFill>
                          <a:latin typeface="Cambria Math" panose="02040503050406030204" pitchFamily="18" charset="0"/>
                        </a:rPr>
                        <m:t>=</m:t>
                      </m:r>
                    </m:oMath>
                  </m:oMathPara>
                </a14:m>
                <a:endParaRPr lang="pt-BR" sz="2400" dirty="0">
                  <a:solidFill>
                    <a:srgbClr val="FF0000"/>
                  </a:solidFill>
                </a:endParaRPr>
              </a:p>
            </p:txBody>
          </p:sp>
        </mc:Choice>
        <mc:Fallback>
          <p:sp>
            <p:nvSpPr>
              <p:cNvPr id="8" name="Retângulo 7"/>
              <p:cNvSpPr>
                <a:spLocks noRot="1" noChangeAspect="1" noMove="1" noResize="1" noEditPoints="1" noAdjustHandles="1" noChangeArrowheads="1" noChangeShapeType="1" noTextEdit="1"/>
              </p:cNvSpPr>
              <p:nvPr/>
            </p:nvSpPr>
            <p:spPr>
              <a:xfrm>
                <a:off x="6311577" y="3861048"/>
                <a:ext cx="3699859" cy="461665"/>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9" name="Retângulo 8"/>
              <p:cNvSpPr/>
              <p:nvPr/>
            </p:nvSpPr>
            <p:spPr>
              <a:xfrm>
                <a:off x="9830733" y="3842576"/>
                <a:ext cx="1406539"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400">
                          <a:solidFill>
                            <a:srgbClr val="FF0000"/>
                          </a:solidFill>
                          <a:latin typeface="Cambria Math" panose="02040503050406030204" pitchFamily="18" charset="0"/>
                        </a:rPr>
                        <m:t>144 </m:t>
                      </m:r>
                      <m:sSup>
                        <m:sSupPr>
                          <m:ctrlPr>
                            <a:rPr lang="pt-BR" sz="2400" i="1">
                              <a:solidFill>
                                <a:srgbClr val="FF0000"/>
                              </a:solidFill>
                              <a:latin typeface="Cambria Math" panose="02040503050406030204" pitchFamily="18" charset="0"/>
                            </a:rPr>
                          </m:ctrlPr>
                        </m:sSupPr>
                        <m:e>
                          <m:r>
                            <a:rPr lang="pt-BR" sz="2400" i="1">
                              <a:solidFill>
                                <a:srgbClr val="FF0000"/>
                              </a:solidFill>
                              <a:latin typeface="Cambria Math" panose="02040503050406030204" pitchFamily="18" charset="0"/>
                            </a:rPr>
                            <m:t>𝑘𝑚</m:t>
                          </m:r>
                        </m:e>
                        <m:sup>
                          <m:r>
                            <a:rPr lang="pt-BR" sz="2400">
                              <a:solidFill>
                                <a:srgbClr val="FF0000"/>
                              </a:solidFill>
                              <a:latin typeface="Cambria Math" panose="02040503050406030204" pitchFamily="18" charset="0"/>
                            </a:rPr>
                            <m:t>2</m:t>
                          </m:r>
                        </m:sup>
                      </m:sSup>
                    </m:oMath>
                  </m:oMathPara>
                </a14:m>
                <a:endParaRPr lang="pt-BR" sz="2400" dirty="0">
                  <a:solidFill>
                    <a:srgbClr val="FF0000"/>
                  </a:solidFill>
                </a:endParaRPr>
              </a:p>
            </p:txBody>
          </p:sp>
        </mc:Choice>
        <mc:Fallback>
          <p:sp>
            <p:nvSpPr>
              <p:cNvPr id="9" name="Retângulo 8"/>
              <p:cNvSpPr>
                <a:spLocks noRot="1" noChangeAspect="1" noMove="1" noResize="1" noEditPoints="1" noAdjustHandles="1" noChangeArrowheads="1" noChangeShapeType="1" noTextEdit="1"/>
              </p:cNvSpPr>
              <p:nvPr/>
            </p:nvSpPr>
            <p:spPr>
              <a:xfrm>
                <a:off x="9830733" y="3842576"/>
                <a:ext cx="1406539" cy="461665"/>
              </a:xfrm>
              <a:prstGeom prst="rect">
                <a:avLst/>
              </a:prstGeom>
              <a:blipFill>
                <a:blip r:embed="rId5"/>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89063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88640"/>
            <a:ext cx="7704856" cy="1496500"/>
          </a:xfrm>
          <a:prstGeom prst="rect">
            <a:avLst/>
          </a:prstGeom>
        </p:spPr>
        <p:txBody>
          <a:bodyPr wrap="square">
            <a:spAutoFit/>
          </a:bodyPr>
          <a:lstStyle/>
          <a:p>
            <a:pPr algn="just" hangingPunct="0">
              <a:lnSpc>
                <a:spcPct val="130000"/>
              </a:lnSpc>
              <a:spcBef>
                <a:spcPts val="600"/>
              </a:spcBef>
              <a:spcAft>
                <a:spcPts val="0"/>
              </a:spcAft>
            </a:pPr>
            <a:r>
              <a:rPr lang="pt-BR" b="1" dirty="0">
                <a:latin typeface="Arial" panose="020B0604020202020204" pitchFamily="34" charset="0"/>
                <a:ea typeface="Times New Roman" panose="02020603050405020304" pitchFamily="18" charset="0"/>
              </a:rPr>
              <a:t>Parte B) </a:t>
            </a:r>
            <a:r>
              <a:rPr lang="pt-PT" dirty="0">
                <a:latin typeface="Arial" panose="020B0604020202020204" pitchFamily="34" charset="0"/>
                <a:ea typeface="Times New Roman" panose="02020603050405020304" pitchFamily="18" charset="0"/>
              </a:rPr>
              <a:t>Invasores de terras indígenas desmataram, em um dia, uma área de 90 m </a:t>
            </a:r>
            <a:r>
              <a:rPr lang="pt-PT"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latin typeface="Arial" panose="020B0604020202020204" pitchFamily="34" charset="0"/>
                <a:ea typeface="Times New Roman" panose="02020603050405020304" pitchFamily="18" charset="0"/>
              </a:rPr>
              <a:t> 90 m (quase 1 hectare!). Considerando a ausência de nuvens, calcule o número (</a:t>
            </a:r>
            <a:r>
              <a:rPr lang="pt-PT" b="1" dirty="0">
                <a:latin typeface="Arial" panose="020B0604020202020204" pitchFamily="34" charset="0"/>
                <a:ea typeface="Times New Roman" panose="02020603050405020304" pitchFamily="18" charset="0"/>
              </a:rPr>
              <a:t>N</a:t>
            </a:r>
            <a:r>
              <a:rPr lang="pt-PT" dirty="0">
                <a:latin typeface="Arial" panose="020B0604020202020204" pitchFamily="34" charset="0"/>
                <a:ea typeface="Times New Roman" panose="02020603050405020304" pitchFamily="18" charset="0"/>
              </a:rPr>
              <a:t>) de pixels que a imagem da área desmatada irá ocupar no sensor do VCUB.</a:t>
            </a:r>
            <a:endParaRPr lang="pt-BR" sz="2000" dirty="0">
              <a:effectLst/>
              <a:latin typeface="Times New Roman" panose="02020603050405020304" pitchFamily="18" charset="0"/>
              <a:ea typeface="Times New Roman" panose="02020603050405020304" pitchFamily="18" charset="0"/>
            </a:endParaRPr>
          </a:p>
        </p:txBody>
      </p:sp>
      <p:sp>
        <p:nvSpPr>
          <p:cNvPr id="4" name="Retângulo 3"/>
          <p:cNvSpPr/>
          <p:nvPr/>
        </p:nvSpPr>
        <p:spPr>
          <a:xfrm>
            <a:off x="190897" y="1988840"/>
            <a:ext cx="7560840" cy="781624"/>
          </a:xfrm>
          <a:prstGeom prst="rect">
            <a:avLst/>
          </a:prstGeom>
        </p:spPr>
        <p:txBody>
          <a:bodyPr wrap="square">
            <a:spAutoFit/>
          </a:bodyPr>
          <a:lstStyle/>
          <a:p>
            <a:pPr algn="just">
              <a:lnSpc>
                <a:spcPct val="130000"/>
              </a:lnSpc>
            </a:pPr>
            <a:r>
              <a:rPr lang="pt-BR" dirty="0">
                <a:solidFill>
                  <a:srgbClr val="FF0000"/>
                </a:solidFill>
                <a:latin typeface="Arial" panose="020B0604020202020204" pitchFamily="34" charset="0"/>
                <a:ea typeface="Times New Roman" panose="02020603050405020304" pitchFamily="18" charset="0"/>
              </a:rPr>
              <a:t>A área desmatada é de 90 m </a:t>
            </a:r>
            <a:r>
              <a:rPr lang="pt-BR" dirty="0">
                <a:solidFill>
                  <a:srgbClr val="FF0000"/>
                </a:solidFill>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BR" dirty="0">
                <a:solidFill>
                  <a:srgbClr val="FF0000"/>
                </a:solidFill>
                <a:latin typeface="Arial" panose="020B0604020202020204" pitchFamily="34" charset="0"/>
                <a:ea typeface="Times New Roman" panose="02020603050405020304" pitchFamily="18" charset="0"/>
              </a:rPr>
              <a:t> 90 m = 8.100 m</a:t>
            </a:r>
            <a:r>
              <a:rPr lang="pt-BR" baseline="30000" dirty="0">
                <a:solidFill>
                  <a:srgbClr val="FF0000"/>
                </a:solidFill>
                <a:latin typeface="Arial" panose="020B0604020202020204" pitchFamily="34" charset="0"/>
                <a:ea typeface="Times New Roman" panose="02020603050405020304" pitchFamily="18" charset="0"/>
              </a:rPr>
              <a:t>2</a:t>
            </a:r>
            <a:r>
              <a:rPr lang="pt-BR" dirty="0">
                <a:solidFill>
                  <a:srgbClr val="FF0000"/>
                </a:solidFill>
                <a:latin typeface="Arial" panose="020B0604020202020204" pitchFamily="34" charset="0"/>
                <a:ea typeface="Times New Roman" panose="02020603050405020304" pitchFamily="18" charset="0"/>
              </a:rPr>
              <a:t>. Cada pixel equivale a uma área de 9 m</a:t>
            </a:r>
            <a:r>
              <a:rPr lang="pt-BR" baseline="30000" dirty="0">
                <a:solidFill>
                  <a:srgbClr val="FF0000"/>
                </a:solidFill>
                <a:latin typeface="Arial" panose="020B0604020202020204" pitchFamily="34" charset="0"/>
                <a:ea typeface="Times New Roman" panose="02020603050405020304" pitchFamily="18" charset="0"/>
              </a:rPr>
              <a:t>2</a:t>
            </a:r>
            <a:r>
              <a:rPr lang="pt-BR" dirty="0">
                <a:solidFill>
                  <a:srgbClr val="FF0000"/>
                </a:solidFill>
                <a:latin typeface="Arial" panose="020B0604020202020204" pitchFamily="34" charset="0"/>
                <a:ea typeface="Times New Roman" panose="02020603050405020304" pitchFamily="18" charset="0"/>
              </a:rPr>
              <a:t>. Logo o número N de pixels é dado por:</a:t>
            </a:r>
            <a:endParaRPr lang="pt-BR" dirty="0"/>
          </a:p>
        </p:txBody>
      </p:sp>
      <mc:AlternateContent xmlns:mc="http://schemas.openxmlformats.org/markup-compatibility/2006">
        <mc:Choice xmlns:a14="http://schemas.microsoft.com/office/drawing/2010/main" Requires="a14">
          <p:sp>
            <p:nvSpPr>
              <p:cNvPr id="5" name="Retângulo 4"/>
              <p:cNvSpPr/>
              <p:nvPr/>
            </p:nvSpPr>
            <p:spPr>
              <a:xfrm>
                <a:off x="262905" y="2996952"/>
                <a:ext cx="4520918" cy="7617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000" i="1" smtClean="0">
                          <a:solidFill>
                            <a:srgbClr val="FF0000"/>
                          </a:solidFill>
                          <a:latin typeface="Cambria Math" panose="02040503050406030204" pitchFamily="18" charset="0"/>
                        </a:rPr>
                        <m:t>𝑁</m:t>
                      </m:r>
                      <m:r>
                        <a:rPr lang="pt-BR" sz="2000" i="0">
                          <a:solidFill>
                            <a:srgbClr val="FF0000"/>
                          </a:solidFill>
                          <a:latin typeface="Cambria Math" panose="02040503050406030204" pitchFamily="18" charset="0"/>
                        </a:rPr>
                        <m:t>=</m:t>
                      </m:r>
                      <m:f>
                        <m:fPr>
                          <m:ctrlPr>
                            <a:rPr lang="pt-BR" sz="2000" i="1">
                              <a:solidFill>
                                <a:srgbClr val="FF0000"/>
                              </a:solidFill>
                              <a:latin typeface="Cambria Math" panose="02040503050406030204" pitchFamily="18" charset="0"/>
                            </a:rPr>
                          </m:ctrlPr>
                        </m:fPr>
                        <m:num>
                          <m:r>
                            <a:rPr lang="pt-BR" sz="2000" i="0">
                              <a:solidFill>
                                <a:srgbClr val="FF0000"/>
                              </a:solidFill>
                              <a:latin typeface="Cambria Math" panose="02040503050406030204" pitchFamily="18" charset="0"/>
                            </a:rPr>
                            <m:t>á</m:t>
                          </m:r>
                          <m:r>
                            <a:rPr lang="pt-BR" sz="2000" i="1">
                              <a:solidFill>
                                <a:srgbClr val="FF0000"/>
                              </a:solidFill>
                              <a:latin typeface="Cambria Math" panose="02040503050406030204" pitchFamily="18" charset="0"/>
                            </a:rPr>
                            <m:t>𝑟𝑒𝑎</m:t>
                          </m:r>
                          <m:r>
                            <a:rPr lang="pt-BR" sz="2000" i="0">
                              <a:solidFill>
                                <a:srgbClr val="FF0000"/>
                              </a:solidFill>
                              <a:latin typeface="Cambria Math" panose="02040503050406030204" pitchFamily="18" charset="0"/>
                            </a:rPr>
                            <m:t> </m:t>
                          </m:r>
                          <m:r>
                            <a:rPr lang="pt-BR" sz="2000" i="1">
                              <a:solidFill>
                                <a:srgbClr val="FF0000"/>
                              </a:solidFill>
                              <a:latin typeface="Cambria Math" panose="02040503050406030204" pitchFamily="18" charset="0"/>
                            </a:rPr>
                            <m:t>𝑑𝑒𝑠𝑚𝑎𝑡𝑎𝑑𝑎</m:t>
                          </m:r>
                        </m:num>
                        <m:den>
                          <m:r>
                            <a:rPr lang="pt-BR" sz="2000" i="1">
                              <a:solidFill>
                                <a:srgbClr val="FF0000"/>
                              </a:solidFill>
                              <a:latin typeface="Cambria Math" panose="02040503050406030204" pitchFamily="18" charset="0"/>
                            </a:rPr>
                            <m:t>𝑟𝑒𝑠𝑜𝑙𝑢</m:t>
                          </m:r>
                          <m:r>
                            <a:rPr lang="pt-BR" sz="2000" i="0">
                              <a:solidFill>
                                <a:srgbClr val="FF0000"/>
                              </a:solidFill>
                              <a:latin typeface="Cambria Math" panose="02040503050406030204" pitchFamily="18" charset="0"/>
                            </a:rPr>
                            <m:t>çã</m:t>
                          </m:r>
                          <m:r>
                            <a:rPr lang="pt-BR" sz="2000" i="1">
                              <a:solidFill>
                                <a:srgbClr val="FF0000"/>
                              </a:solidFill>
                              <a:latin typeface="Cambria Math" panose="02040503050406030204" pitchFamily="18" charset="0"/>
                            </a:rPr>
                            <m:t>𝑜</m:t>
                          </m:r>
                          <m:r>
                            <a:rPr lang="pt-BR" sz="2000" i="0">
                              <a:solidFill>
                                <a:srgbClr val="FF0000"/>
                              </a:solidFill>
                              <a:latin typeface="Cambria Math" panose="02040503050406030204" pitchFamily="18" charset="0"/>
                            </a:rPr>
                            <m:t> </m:t>
                          </m:r>
                          <m:r>
                            <a:rPr lang="pt-BR" sz="2000" i="1">
                              <a:solidFill>
                                <a:srgbClr val="FF0000"/>
                              </a:solidFill>
                              <a:latin typeface="Cambria Math" panose="02040503050406030204" pitchFamily="18" charset="0"/>
                            </a:rPr>
                            <m:t>𝑒𝑠𝑝𝑎𝑐𝑖𝑎𝑙</m:t>
                          </m:r>
                        </m:den>
                      </m:f>
                      <m:r>
                        <a:rPr lang="pt-BR" sz="2000" i="0">
                          <a:solidFill>
                            <a:srgbClr val="FF0000"/>
                          </a:solidFill>
                          <a:latin typeface="Cambria Math" panose="02040503050406030204" pitchFamily="18" charset="0"/>
                        </a:rPr>
                        <m:t>=</m:t>
                      </m:r>
                      <m:f>
                        <m:fPr>
                          <m:ctrlPr>
                            <a:rPr lang="pt-BR" sz="2000" i="1">
                              <a:solidFill>
                                <a:srgbClr val="FF0000"/>
                              </a:solidFill>
                              <a:latin typeface="Cambria Math" panose="02040503050406030204" pitchFamily="18" charset="0"/>
                            </a:rPr>
                          </m:ctrlPr>
                        </m:fPr>
                        <m:num>
                          <m:r>
                            <a:rPr lang="pt-BR" sz="2000" i="0">
                              <a:solidFill>
                                <a:srgbClr val="FF0000"/>
                              </a:solidFill>
                              <a:latin typeface="Cambria Math" panose="02040503050406030204" pitchFamily="18" charset="0"/>
                            </a:rPr>
                            <m:t>8.100 </m:t>
                          </m:r>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𝑚</m:t>
                              </m:r>
                            </m:e>
                            <m:sup>
                              <m:r>
                                <a:rPr lang="pt-BR" sz="2000" i="0">
                                  <a:solidFill>
                                    <a:srgbClr val="FF0000"/>
                                  </a:solidFill>
                                  <a:latin typeface="Cambria Math" panose="02040503050406030204" pitchFamily="18" charset="0"/>
                                </a:rPr>
                                <m:t>2</m:t>
                              </m:r>
                            </m:sup>
                          </m:sSup>
                        </m:num>
                        <m:den>
                          <m:r>
                            <a:rPr lang="pt-BR" sz="2000" i="0">
                              <a:solidFill>
                                <a:srgbClr val="FF0000"/>
                              </a:solidFill>
                              <a:latin typeface="Cambria Math" panose="02040503050406030204" pitchFamily="18" charset="0"/>
                            </a:rPr>
                            <m:t>9 </m:t>
                          </m:r>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𝑚</m:t>
                              </m:r>
                            </m:e>
                            <m:sup>
                              <m:r>
                                <a:rPr lang="pt-BR" sz="2000" i="0">
                                  <a:solidFill>
                                    <a:srgbClr val="FF0000"/>
                                  </a:solidFill>
                                  <a:latin typeface="Cambria Math" panose="02040503050406030204" pitchFamily="18" charset="0"/>
                                </a:rPr>
                                <m:t>2</m:t>
                              </m:r>
                            </m:sup>
                          </m:sSup>
                        </m:den>
                      </m:f>
                      <m:r>
                        <a:rPr lang="pt-BR" sz="2000" i="0">
                          <a:solidFill>
                            <a:srgbClr val="FF0000"/>
                          </a:solidFill>
                          <a:latin typeface="Cambria Math" panose="02040503050406030204" pitchFamily="18" charset="0"/>
                        </a:rPr>
                        <m:t>=</m:t>
                      </m:r>
                    </m:oMath>
                  </m:oMathPara>
                </a14:m>
                <a:endParaRPr lang="pt-BR" sz="2000" dirty="0">
                  <a:solidFill>
                    <a:srgbClr val="FF0000"/>
                  </a:solidFill>
                </a:endParaRPr>
              </a:p>
            </p:txBody>
          </p:sp>
        </mc:Choice>
        <mc:Fallback>
          <p:sp>
            <p:nvSpPr>
              <p:cNvPr id="5" name="Retângulo 4"/>
              <p:cNvSpPr>
                <a:spLocks noRot="1" noChangeAspect="1" noMove="1" noResize="1" noEditPoints="1" noAdjustHandles="1" noChangeArrowheads="1" noChangeShapeType="1" noTextEdit="1"/>
              </p:cNvSpPr>
              <p:nvPr/>
            </p:nvSpPr>
            <p:spPr>
              <a:xfrm>
                <a:off x="262905" y="2996952"/>
                <a:ext cx="4520918" cy="761747"/>
              </a:xfrm>
              <a:prstGeom prst="rect">
                <a:avLst/>
              </a:prstGeom>
              <a:blipFill>
                <a:blip r:embed="rId2"/>
                <a:stretch>
                  <a:fillRect/>
                </a:stretch>
              </a:blipFill>
            </p:spPr>
            <p:txBody>
              <a:bodyPr/>
              <a:lstStyle/>
              <a:p>
                <a:r>
                  <a:rPr lang="pt-BR">
                    <a:noFill/>
                  </a:rPr>
                  <a:t> </a:t>
                </a:r>
              </a:p>
            </p:txBody>
          </p:sp>
        </mc:Fallback>
      </mc:AlternateContent>
      <p:sp>
        <p:nvSpPr>
          <p:cNvPr id="6" name="Retângulo 5"/>
          <p:cNvSpPr/>
          <p:nvPr/>
        </p:nvSpPr>
        <p:spPr>
          <a:xfrm>
            <a:off x="262905" y="4077072"/>
            <a:ext cx="1300356" cy="369332"/>
          </a:xfrm>
          <a:prstGeom prst="rect">
            <a:avLst/>
          </a:prstGeom>
        </p:spPr>
        <p:txBody>
          <a:bodyPr wrap="none">
            <a:spAutoFit/>
          </a:bodyPr>
          <a:lstStyle/>
          <a:p>
            <a:r>
              <a:rPr lang="pt-BR" b="1" dirty="0">
                <a:latin typeface="Arial" panose="020B0604020202020204" pitchFamily="34" charset="0"/>
                <a:ea typeface="Times New Roman" panose="02020603050405020304" pitchFamily="18" charset="0"/>
              </a:rPr>
              <a:t>Resposta)</a:t>
            </a:r>
            <a:endParaRPr lang="pt-BR" dirty="0"/>
          </a:p>
        </p:txBody>
      </p:sp>
      <p:sp>
        <p:nvSpPr>
          <p:cNvPr id="7" name="Retângulo 6"/>
          <p:cNvSpPr/>
          <p:nvPr/>
        </p:nvSpPr>
        <p:spPr>
          <a:xfrm>
            <a:off x="1487041" y="4077072"/>
            <a:ext cx="2512226" cy="369332"/>
          </a:xfrm>
          <a:prstGeom prst="rect">
            <a:avLst/>
          </a:prstGeom>
        </p:spPr>
        <p:txBody>
          <a:bodyPr wrap="none">
            <a:spAutoFit/>
          </a:bodyPr>
          <a:lstStyle/>
          <a:p>
            <a:r>
              <a:rPr lang="pt-BR" b="1" dirty="0">
                <a:solidFill>
                  <a:srgbClr val="FF0000"/>
                </a:solidFill>
                <a:latin typeface="Arial" panose="020B0604020202020204" pitchFamily="34" charset="0"/>
                <a:ea typeface="Times New Roman" panose="02020603050405020304" pitchFamily="18" charset="0"/>
              </a:rPr>
              <a:t>N = 900 ou 900 pixels</a:t>
            </a:r>
            <a:endParaRPr lang="pt-BR" b="1" dirty="0"/>
          </a:p>
        </p:txBody>
      </p:sp>
      <p:sp>
        <p:nvSpPr>
          <p:cNvPr id="8" name="Retângulo 7"/>
          <p:cNvSpPr/>
          <p:nvPr/>
        </p:nvSpPr>
        <p:spPr>
          <a:xfrm>
            <a:off x="2063105" y="4869160"/>
            <a:ext cx="5949950" cy="1785104"/>
          </a:xfrm>
          <a:prstGeom prst="rect">
            <a:avLst/>
          </a:prstGeom>
        </p:spPr>
        <p:txBody>
          <a:bodyPr>
            <a:spAutoFit/>
          </a:bodyPr>
          <a:lstStyle/>
          <a:p>
            <a:pPr algn="just" hangingPunct="0">
              <a:spcBef>
                <a:spcPts val="600"/>
              </a:spcBef>
              <a:spcAft>
                <a:spcPts val="0"/>
              </a:spcAft>
            </a:pPr>
            <a:r>
              <a:rPr lang="pt-PT" dirty="0">
                <a:latin typeface="Arial" panose="020B0604020202020204" pitchFamily="34" charset="0"/>
                <a:ea typeface="Times New Roman" panose="02020603050405020304" pitchFamily="18" charset="0"/>
              </a:rPr>
              <a:t>A = 144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900 pixels</a:t>
            </a:r>
            <a:endParaRPr lang="pt-BR" sz="2000" dirty="0">
              <a:latin typeface="Times New Roman" panose="02020603050405020304" pitchFamily="18" charset="0"/>
              <a:ea typeface="Times New Roman" panose="02020603050405020304" pitchFamily="18" charset="0"/>
            </a:endParaRPr>
          </a:p>
          <a:p>
            <a:pPr algn="just" hangingPunct="0">
              <a:spcBef>
                <a:spcPts val="600"/>
              </a:spcBef>
              <a:spcAft>
                <a:spcPts val="0"/>
              </a:spcAft>
            </a:pPr>
            <a:r>
              <a:rPr lang="pt-PT" dirty="0">
                <a:latin typeface="Arial" panose="020B0604020202020204" pitchFamily="34" charset="0"/>
                <a:ea typeface="Times New Roman" panose="02020603050405020304" pitchFamily="18" charset="0"/>
              </a:rPr>
              <a:t>A = 144.000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800 pixels</a:t>
            </a:r>
            <a:endParaRPr lang="pt-BR" sz="2000" dirty="0">
              <a:latin typeface="Times New Roman" panose="02020603050405020304" pitchFamily="18" charset="0"/>
              <a:ea typeface="Times New Roman" panose="02020603050405020304" pitchFamily="18" charset="0"/>
            </a:endParaRPr>
          </a:p>
          <a:p>
            <a:pPr algn="just" hangingPunct="0">
              <a:spcBef>
                <a:spcPts val="600"/>
              </a:spcBef>
              <a:spcAft>
                <a:spcPts val="0"/>
              </a:spcAft>
            </a:pPr>
            <a:r>
              <a:rPr lang="pt-PT" dirty="0">
                <a:latin typeface="Arial" panose="020B0604020202020204" pitchFamily="34" charset="0"/>
                <a:ea typeface="Times New Roman" panose="02020603050405020304" pitchFamily="18" charset="0"/>
              </a:rPr>
              <a:t>A = 144.000.000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400 pixels</a:t>
            </a:r>
            <a:endParaRPr lang="pt-BR" sz="2000" dirty="0">
              <a:latin typeface="Times New Roman" panose="02020603050405020304" pitchFamily="18" charset="0"/>
              <a:ea typeface="Times New Roman" panose="02020603050405020304" pitchFamily="18" charset="0"/>
            </a:endParaRPr>
          </a:p>
          <a:p>
            <a:pPr algn="just" hangingPunct="0">
              <a:spcBef>
                <a:spcPts val="600"/>
              </a:spcBef>
              <a:spcAft>
                <a:spcPts val="0"/>
              </a:spcAft>
            </a:pPr>
            <a:r>
              <a:rPr lang="pt-PT" dirty="0">
                <a:latin typeface="Arial" panose="020B0604020202020204" pitchFamily="34" charset="0"/>
                <a:ea typeface="Times New Roman" panose="02020603050405020304" pitchFamily="18" charset="0"/>
              </a:rPr>
              <a:t>A = 16.000.000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810 pixels</a:t>
            </a:r>
            <a:endParaRPr lang="pt-BR" sz="2000" dirty="0">
              <a:latin typeface="Times New Roman" panose="02020603050405020304" pitchFamily="18" charset="0"/>
              <a:ea typeface="Times New Roman" panose="02020603050405020304" pitchFamily="18" charset="0"/>
            </a:endParaRPr>
          </a:p>
          <a:p>
            <a:pPr algn="just" hangingPunct="0">
              <a:spcBef>
                <a:spcPts val="600"/>
              </a:spcBef>
              <a:spcAft>
                <a:spcPts val="0"/>
              </a:spcAft>
            </a:pPr>
            <a:r>
              <a:rPr lang="pt-PT" dirty="0">
                <a:latin typeface="Arial" panose="020B0604020202020204" pitchFamily="34" charset="0"/>
                <a:ea typeface="Times New Roman" panose="02020603050405020304" pitchFamily="18" charset="0"/>
              </a:rPr>
              <a:t>A = 9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900 pixels</a:t>
            </a:r>
            <a:endParaRPr lang="pt-BR" sz="2000" dirty="0">
              <a:effectLst/>
              <a:latin typeface="Times New Roman" panose="02020603050405020304" pitchFamily="18" charset="0"/>
              <a:ea typeface="Times New Roman" panose="02020603050405020304" pitchFamily="18" charset="0"/>
            </a:endParaRPr>
          </a:p>
        </p:txBody>
      </p:sp>
      <mc:AlternateContent xmlns:mc="http://schemas.openxmlformats.org/markup-compatibility/2006">
        <mc:Choice xmlns:a14="http://schemas.microsoft.com/office/drawing/2010/main" Requires="a14">
          <p:sp>
            <p:nvSpPr>
              <p:cNvPr id="9" name="Retângulo 8"/>
              <p:cNvSpPr/>
              <p:nvPr/>
            </p:nvSpPr>
            <p:spPr>
              <a:xfrm>
                <a:off x="4655393" y="3140968"/>
                <a:ext cx="763351"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400">
                          <a:solidFill>
                            <a:srgbClr val="FF0000"/>
                          </a:solidFill>
                          <a:latin typeface="Cambria Math" panose="02040503050406030204" pitchFamily="18" charset="0"/>
                        </a:rPr>
                        <m:t>900</m:t>
                      </m:r>
                    </m:oMath>
                  </m:oMathPara>
                </a14:m>
                <a:endParaRPr lang="pt-BR" sz="2400" dirty="0">
                  <a:solidFill>
                    <a:srgbClr val="FF0000"/>
                  </a:solidFill>
                </a:endParaRPr>
              </a:p>
            </p:txBody>
          </p:sp>
        </mc:Choice>
        <mc:Fallback>
          <p:sp>
            <p:nvSpPr>
              <p:cNvPr id="9" name="Retângulo 8"/>
              <p:cNvSpPr>
                <a:spLocks noRot="1" noChangeAspect="1" noMove="1" noResize="1" noEditPoints="1" noAdjustHandles="1" noChangeArrowheads="1" noChangeShapeType="1" noTextEdit="1"/>
              </p:cNvSpPr>
              <p:nvPr/>
            </p:nvSpPr>
            <p:spPr>
              <a:xfrm>
                <a:off x="4655393" y="3140968"/>
                <a:ext cx="763351" cy="461665"/>
              </a:xfrm>
              <a:prstGeom prst="rect">
                <a:avLst/>
              </a:prstGeom>
              <a:blipFill>
                <a:blip r:embed="rId3"/>
                <a:stretch>
                  <a:fillRect/>
                </a:stretch>
              </a:blipFill>
            </p:spPr>
            <p:txBody>
              <a:bodyPr/>
              <a:lstStyle/>
              <a:p>
                <a:r>
                  <a:rPr lang="pt-BR">
                    <a:noFill/>
                  </a:rPr>
                  <a:t> </a:t>
                </a:r>
              </a:p>
            </p:txBody>
          </p:sp>
        </mc:Fallback>
      </mc:AlternateContent>
      <p:sp>
        <p:nvSpPr>
          <p:cNvPr id="10" name="Retângulo 9"/>
          <p:cNvSpPr/>
          <p:nvPr/>
        </p:nvSpPr>
        <p:spPr>
          <a:xfrm>
            <a:off x="2058734" y="4869160"/>
            <a:ext cx="3325975" cy="369332"/>
          </a:xfrm>
          <a:prstGeom prst="rect">
            <a:avLst/>
          </a:prstGeom>
        </p:spPr>
        <p:txBody>
          <a:bodyPr wrap="none">
            <a:spAutoFit/>
          </a:bodyPr>
          <a:lstStyle/>
          <a:p>
            <a:pPr algn="just" hangingPunct="0">
              <a:spcBef>
                <a:spcPts val="600"/>
              </a:spcBef>
              <a:spcAft>
                <a:spcPts val="0"/>
              </a:spcAft>
            </a:pPr>
            <a:r>
              <a:rPr lang="pt-PT" dirty="0">
                <a:solidFill>
                  <a:srgbClr val="FF0000"/>
                </a:solidFill>
                <a:latin typeface="Arial" panose="020B0604020202020204" pitchFamily="34" charset="0"/>
                <a:ea typeface="Times New Roman" panose="02020603050405020304" pitchFamily="18" charset="0"/>
              </a:rPr>
              <a:t>A = 144 km</a:t>
            </a:r>
            <a:r>
              <a:rPr lang="pt-PT" baseline="30000" dirty="0">
                <a:solidFill>
                  <a:srgbClr val="FF0000"/>
                </a:solidFill>
                <a:latin typeface="Arial" panose="020B0604020202020204" pitchFamily="34" charset="0"/>
                <a:ea typeface="Times New Roman" panose="02020603050405020304" pitchFamily="18" charset="0"/>
              </a:rPr>
              <a:t>2</a:t>
            </a:r>
            <a:r>
              <a:rPr lang="pt-PT" dirty="0">
                <a:solidFill>
                  <a:srgbClr val="FF0000"/>
                </a:solidFill>
                <a:latin typeface="Arial" panose="020B0604020202020204" pitchFamily="34" charset="0"/>
                <a:ea typeface="Times New Roman" panose="02020603050405020304" pitchFamily="18" charset="0"/>
              </a:rPr>
              <a:t>  e N = 900 pixels</a:t>
            </a:r>
            <a:endParaRPr lang="pt-BR"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80626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88640"/>
            <a:ext cx="7704856" cy="2934458"/>
          </a:xfrm>
          <a:prstGeom prst="rect">
            <a:avLst/>
          </a:prstGeom>
        </p:spPr>
        <p:txBody>
          <a:bodyPr wrap="square">
            <a:spAutoFit/>
          </a:bodyPr>
          <a:lstStyle/>
          <a:p>
            <a:pPr algn="just">
              <a:lnSpc>
                <a:spcPct val="114000"/>
              </a:lnSpc>
            </a:pPr>
            <a:r>
              <a:rPr lang="pt-PT" b="1" dirty="0">
                <a:latin typeface="Arial" panose="020B0604020202020204" pitchFamily="34" charset="0"/>
                <a:ea typeface="Times New Roman" panose="02020603050405020304" pitchFamily="18" charset="0"/>
                <a:cs typeface="Arial" panose="020B0604020202020204" pitchFamily="34" charset="0"/>
              </a:rPr>
              <a:t>Questão 20) (1 ponto) </a:t>
            </a:r>
            <a:r>
              <a:rPr lang="pt-PT" i="1" dirty="0">
                <a:latin typeface="Arial" panose="020B0604020202020204" pitchFamily="34" charset="0"/>
                <a:ea typeface="Times New Roman" panose="02020603050405020304" pitchFamily="18" charset="0"/>
                <a:cs typeface="Arial" panose="020B0604020202020204" pitchFamily="34" charset="0"/>
              </a:rPr>
              <a:t>A </a:t>
            </a:r>
            <a:r>
              <a:rPr lang="pt-PT" b="1" i="1" dirty="0">
                <a:latin typeface="Arial" panose="020B0604020202020204" pitchFamily="34" charset="0"/>
                <a:ea typeface="Times New Roman" panose="02020603050405020304" pitchFamily="18" charset="0"/>
                <a:cs typeface="Arial" panose="020B0604020202020204" pitchFamily="34" charset="0"/>
              </a:rPr>
              <a:t>resolução espacial</a:t>
            </a:r>
            <a:r>
              <a:rPr lang="pt-PT" i="1" dirty="0">
                <a:latin typeface="Arial" panose="020B0604020202020204" pitchFamily="34" charset="0"/>
                <a:ea typeface="Times New Roman" panose="02020603050405020304" pitchFamily="18" charset="0"/>
                <a:cs typeface="Arial" panose="020B0604020202020204" pitchFamily="34" charset="0"/>
              </a:rPr>
              <a:t> do sensor de um satélite é definida como a capacidade que o sensor possui para discriminar objetos em função do seu tamanho, ou seja, o nível de detalhe com que podemos observar os objetos na superfície terrestre. Se um satélite possui resolução espacial de 30 m, significa que áreas de dimensões menores do que 30 m </a:t>
            </a:r>
            <a:r>
              <a:rPr lang="pt-PT"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i="1" dirty="0">
                <a:latin typeface="Arial" panose="020B0604020202020204" pitchFamily="34" charset="0"/>
                <a:ea typeface="Times New Roman" panose="02020603050405020304" pitchFamily="18" charset="0"/>
                <a:cs typeface="Arial" panose="020B0604020202020204" pitchFamily="34" charset="0"/>
              </a:rPr>
              <a:t> 30 m não </a:t>
            </a:r>
            <a:r>
              <a:rPr lang="pt-PT" i="1" dirty="0">
                <a:solidFill>
                  <a:srgbClr val="000000"/>
                </a:solidFill>
                <a:latin typeface="Arial" panose="020B0604020202020204" pitchFamily="34" charset="0"/>
                <a:ea typeface="Times New Roman" panose="02020603050405020304" pitchFamily="18" charset="0"/>
                <a:cs typeface="Arial" panose="020B0604020202020204" pitchFamily="34" charset="0"/>
              </a:rPr>
              <a:t>poderão ser identificados. Há satélites de baixa resolução (50 m, aplicados ao monitoramento de grandes regiões, como florestas) </a:t>
            </a:r>
            <a:r>
              <a:rPr lang="pt-PT" i="1" dirty="0">
                <a:latin typeface="Arial" panose="020B0604020202020204" pitchFamily="34" charset="0"/>
                <a:ea typeface="Times New Roman" panose="02020603050405020304" pitchFamily="18" charset="0"/>
                <a:cs typeface="Arial" panose="020B0604020202020204" pitchFamily="34" charset="0"/>
              </a:rPr>
              <a:t>e satélites de alta resolução (0,5 m, capazes de identificar automóveis e máquinas na superfície da Terra).</a:t>
            </a:r>
            <a:endParaRPr lang="pt-BR" dirty="0">
              <a:latin typeface="Arial" panose="020B0604020202020204" pitchFamily="34" charset="0"/>
              <a:cs typeface="Arial" panose="020B0604020202020204" pitchFamily="34" charset="0"/>
            </a:endParaRPr>
          </a:p>
        </p:txBody>
      </p:sp>
      <p:sp>
        <p:nvSpPr>
          <p:cNvPr id="4" name="Retângulo 3"/>
          <p:cNvSpPr/>
          <p:nvPr/>
        </p:nvSpPr>
        <p:spPr>
          <a:xfrm>
            <a:off x="190897" y="3140968"/>
            <a:ext cx="11377264" cy="369332"/>
          </a:xfrm>
          <a:prstGeom prst="rect">
            <a:avLst/>
          </a:prstGeom>
        </p:spPr>
        <p:txBody>
          <a:bodyPr wrap="square">
            <a:spAutoFit/>
          </a:bodyPr>
          <a:lstStyle/>
          <a:p>
            <a:r>
              <a:rPr lang="pt-BR" b="1" dirty="0">
                <a:latin typeface="Arial" panose="020B0604020202020204" pitchFamily="34" charset="0"/>
                <a:ea typeface="Times New Roman" panose="02020603050405020304" pitchFamily="18" charset="0"/>
              </a:rPr>
              <a:t>Faça a Parte A e a Parte B e assinale a alternativa que contém os valores corretos do que se pede.</a:t>
            </a:r>
            <a:endParaRPr lang="pt-BR" dirty="0"/>
          </a:p>
        </p:txBody>
      </p:sp>
      <p:sp>
        <p:nvSpPr>
          <p:cNvPr id="5" name="Retângulo 4"/>
          <p:cNvSpPr/>
          <p:nvPr/>
        </p:nvSpPr>
        <p:spPr>
          <a:xfrm>
            <a:off x="190897" y="3573016"/>
            <a:ext cx="11521280" cy="1335687"/>
          </a:xfrm>
          <a:prstGeom prst="rect">
            <a:avLst/>
          </a:prstGeom>
        </p:spPr>
        <p:txBody>
          <a:bodyPr wrap="square">
            <a:spAutoFit/>
          </a:bodyPr>
          <a:lstStyle/>
          <a:p>
            <a:pPr algn="just">
              <a:lnSpc>
                <a:spcPct val="114000"/>
              </a:lnSpc>
            </a:pPr>
            <a:r>
              <a:rPr lang="pt-BR" b="1" dirty="0">
                <a:latin typeface="Arial" panose="020B0604020202020204" pitchFamily="34" charset="0"/>
                <a:ea typeface="Times New Roman" panose="02020603050405020304" pitchFamily="18" charset="0"/>
              </a:rPr>
              <a:t>Parte A) </a:t>
            </a:r>
            <a:r>
              <a:rPr lang="pt-PT" dirty="0">
                <a:latin typeface="Arial" panose="020B0604020202020204" pitchFamily="34" charset="0"/>
                <a:ea typeface="Times New Roman" panose="02020603050405020304" pitchFamily="18" charset="0"/>
              </a:rPr>
              <a:t>O sensor de imagem das câmeras digitais é composto de minúsculos elementos sensíveis à luz chamados de </a:t>
            </a:r>
            <a:r>
              <a:rPr lang="pt-PT" i="1" dirty="0">
                <a:latin typeface="Arial" panose="020B0604020202020204" pitchFamily="34" charset="0"/>
                <a:ea typeface="Times New Roman" panose="02020603050405020304" pitchFamily="18" charset="0"/>
              </a:rPr>
              <a:t>pixels</a:t>
            </a:r>
            <a:r>
              <a:rPr lang="pt-PT" dirty="0">
                <a:latin typeface="Arial" panose="020B0604020202020204" pitchFamily="34" charset="0"/>
                <a:ea typeface="Times New Roman" panose="02020603050405020304" pitchFamily="18" charset="0"/>
              </a:rPr>
              <a:t>. As imagens a seguir trazem um exemplo de como um mesmo automóvel pode ser visto com diferentes resoluções espaciais. Cada quadradinho de cada uma das imagens corresponde a 1 pixel da imagem. Quanto mais </a:t>
            </a:r>
            <a:r>
              <a:rPr lang="pt-PT" i="1" dirty="0">
                <a:latin typeface="Arial" panose="020B0604020202020204" pitchFamily="34" charset="0"/>
                <a:ea typeface="Times New Roman" panose="02020603050405020304" pitchFamily="18" charset="0"/>
              </a:rPr>
              <a:t>pixels</a:t>
            </a:r>
            <a:r>
              <a:rPr lang="pt-PT" dirty="0">
                <a:latin typeface="Arial" panose="020B0604020202020204" pitchFamily="34" charset="0"/>
                <a:ea typeface="Times New Roman" panose="02020603050405020304" pitchFamily="18" charset="0"/>
              </a:rPr>
              <a:t> uma imagem tiver, melhor a resolução da imagem.</a:t>
            </a:r>
            <a:endParaRPr lang="pt-BR" dirty="0"/>
          </a:p>
        </p:txBody>
      </p:sp>
      <p:pic>
        <p:nvPicPr>
          <p:cNvPr id="6" name="Imagem 5"/>
          <p:cNvPicPr/>
          <p:nvPr/>
        </p:nvPicPr>
        <p:blipFill>
          <a:blip r:embed="rId2" cstate="print">
            <a:extLst>
              <a:ext uri="{28A0092B-C50C-407E-A947-70E740481C1C}">
                <a14:useLocalDpi xmlns:a14="http://schemas.microsoft.com/office/drawing/2010/main" val="0"/>
              </a:ext>
            </a:extLst>
          </a:blip>
          <a:stretch>
            <a:fillRect/>
          </a:stretch>
        </p:blipFill>
        <p:spPr>
          <a:xfrm>
            <a:off x="3287241" y="4941169"/>
            <a:ext cx="5345250" cy="1728192"/>
          </a:xfrm>
          <a:prstGeom prst="rect">
            <a:avLst/>
          </a:prstGeom>
        </p:spPr>
      </p:pic>
    </p:spTree>
    <p:extLst>
      <p:ext uri="{BB962C8B-B14F-4D97-AF65-F5344CB8AC3E}">
        <p14:creationId xmlns:p14="http://schemas.microsoft.com/office/powerpoint/2010/main" val="37877431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90897" y="188640"/>
            <a:ext cx="7704856" cy="2540567"/>
          </a:xfrm>
          <a:prstGeom prst="rect">
            <a:avLst/>
          </a:prstGeom>
        </p:spPr>
        <p:txBody>
          <a:bodyPr wrap="square">
            <a:spAutoFit/>
          </a:bodyPr>
          <a:lstStyle/>
          <a:p>
            <a:pPr algn="just" hangingPunct="0">
              <a:lnSpc>
                <a:spcPct val="150000"/>
              </a:lnSpc>
              <a:spcAft>
                <a:spcPts val="0"/>
              </a:spcAft>
            </a:pPr>
            <a:r>
              <a:rPr lang="pt-PT" dirty="0">
                <a:latin typeface="Arial" panose="020B0604020202020204" pitchFamily="34" charset="0"/>
                <a:ea typeface="Times New Roman" panose="02020603050405020304" pitchFamily="18" charset="0"/>
              </a:rPr>
              <a:t>Suponha que a imagem da câmera do VCUB seja composta por 4.000 </a:t>
            </a:r>
            <a:r>
              <a:rPr lang="pt-PT"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latin typeface="Arial" panose="020B0604020202020204" pitchFamily="34" charset="0"/>
                <a:ea typeface="Times New Roman" panose="02020603050405020304" pitchFamily="18" charset="0"/>
              </a:rPr>
              <a:t> 4.000 pixels, cuja resolução espacial é de 6 m, ou seja, cada pixel da imagem corresponde a uma área de 6 m </a:t>
            </a:r>
            <a:r>
              <a:rPr lang="pt-PT"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latin typeface="Arial" panose="020B0604020202020204" pitchFamily="34" charset="0"/>
                <a:ea typeface="Times New Roman" panose="02020603050405020304" pitchFamily="18" charset="0"/>
              </a:rPr>
              <a:t> 6 m (= 36 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na superfície da Terra.</a:t>
            </a:r>
            <a:endParaRPr lang="pt-BR" sz="2000" dirty="0">
              <a:latin typeface="Times New Roman" panose="02020603050405020304" pitchFamily="18" charset="0"/>
              <a:ea typeface="Times New Roman" panose="02020603050405020304" pitchFamily="18" charset="0"/>
            </a:endParaRPr>
          </a:p>
          <a:p>
            <a:pPr algn="just">
              <a:lnSpc>
                <a:spcPct val="150000"/>
              </a:lnSpc>
            </a:pPr>
            <a:r>
              <a:rPr lang="pt-PT" dirty="0">
                <a:latin typeface="Arial" panose="020B0604020202020204" pitchFamily="34" charset="0"/>
                <a:ea typeface="Times New Roman" panose="02020603050405020304" pitchFamily="18" charset="0"/>
              </a:rPr>
              <a:t>Sabendo disso, calcule qual é a área total</a:t>
            </a:r>
            <a:r>
              <a:rPr lang="pt-PT" b="1" dirty="0">
                <a:latin typeface="Arial" panose="020B0604020202020204" pitchFamily="34" charset="0"/>
                <a:ea typeface="Times New Roman" panose="02020603050405020304" pitchFamily="18" charset="0"/>
              </a:rPr>
              <a:t> A</a:t>
            </a:r>
            <a:r>
              <a:rPr lang="pt-PT" dirty="0">
                <a:latin typeface="Arial" panose="020B0604020202020204" pitchFamily="34" charset="0"/>
                <a:ea typeface="Times New Roman" panose="02020603050405020304" pitchFamily="18" charset="0"/>
              </a:rPr>
              <a:t> (em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representada por cada imagem do VCUB.</a:t>
            </a:r>
            <a:endParaRPr lang="pt-BR" dirty="0"/>
          </a:p>
        </p:txBody>
      </p:sp>
      <p:sp>
        <p:nvSpPr>
          <p:cNvPr id="4" name="Retângulo 3"/>
          <p:cNvSpPr/>
          <p:nvPr/>
        </p:nvSpPr>
        <p:spPr>
          <a:xfrm>
            <a:off x="209369" y="2844293"/>
            <a:ext cx="11521280" cy="872739"/>
          </a:xfrm>
          <a:prstGeom prst="rect">
            <a:avLst/>
          </a:prstGeom>
        </p:spPr>
        <p:txBody>
          <a:bodyPr wrap="square">
            <a:spAutoFit/>
          </a:bodyPr>
          <a:lstStyle/>
          <a:p>
            <a:pPr algn="just" hangingPunct="0">
              <a:lnSpc>
                <a:spcPct val="150000"/>
              </a:lnSpc>
              <a:spcBef>
                <a:spcPts val="600"/>
              </a:spcBef>
              <a:spcAft>
                <a:spcPts val="0"/>
              </a:spcAft>
            </a:pPr>
            <a:r>
              <a:rPr lang="pt-PT" dirty="0">
                <a:solidFill>
                  <a:srgbClr val="FF0000"/>
                </a:solidFill>
                <a:latin typeface="Arial" panose="020B0604020202020204" pitchFamily="34" charset="0"/>
                <a:ea typeface="Times New Roman" panose="02020603050405020304" pitchFamily="18" charset="0"/>
              </a:rPr>
              <a:t>A imagem do VCUB possui 4.000 </a:t>
            </a:r>
            <a:r>
              <a:rPr lang="pt-PT" dirty="0">
                <a:solidFill>
                  <a:srgbClr val="FF0000"/>
                </a:solidFill>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solidFill>
                  <a:srgbClr val="FF0000"/>
                </a:solidFill>
                <a:latin typeface="Arial" panose="020B0604020202020204" pitchFamily="34" charset="0"/>
                <a:ea typeface="Times New Roman" panose="02020603050405020304" pitchFamily="18" charset="0"/>
              </a:rPr>
              <a:t> 4.000 pixels = 16.000.000 pixels.Cada pixel quadrado corresponde à uma área de 6 m </a:t>
            </a:r>
            <a:r>
              <a:rPr lang="pt-PT" dirty="0">
                <a:solidFill>
                  <a:srgbClr val="FF0000"/>
                </a:solidFill>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solidFill>
                  <a:srgbClr val="FF0000"/>
                </a:solidFill>
                <a:latin typeface="Arial" panose="020B0604020202020204" pitchFamily="34" charset="0"/>
                <a:ea typeface="Times New Roman" panose="02020603050405020304" pitchFamily="18" charset="0"/>
              </a:rPr>
              <a:t> 6 m = 36 m</a:t>
            </a:r>
            <a:r>
              <a:rPr lang="pt-PT" baseline="30000" dirty="0">
                <a:solidFill>
                  <a:srgbClr val="FF0000"/>
                </a:solidFill>
                <a:latin typeface="Arial" panose="020B0604020202020204" pitchFamily="34" charset="0"/>
                <a:ea typeface="Times New Roman" panose="02020603050405020304" pitchFamily="18" charset="0"/>
              </a:rPr>
              <a:t>2</a:t>
            </a:r>
            <a:r>
              <a:rPr lang="pt-PT" dirty="0">
                <a:solidFill>
                  <a:srgbClr val="FF0000"/>
                </a:solidFill>
                <a:latin typeface="Arial" panose="020B0604020202020204" pitchFamily="34" charset="0"/>
                <a:ea typeface="Times New Roman" panose="02020603050405020304" pitchFamily="18" charset="0"/>
              </a:rPr>
              <a:t> na superfície da Terra. Então, a área total </a:t>
            </a:r>
            <a:r>
              <a:rPr lang="pt-PT" b="1" dirty="0">
                <a:solidFill>
                  <a:srgbClr val="FF0000"/>
                </a:solidFill>
                <a:latin typeface="Arial" panose="020B0604020202020204" pitchFamily="34" charset="0"/>
                <a:ea typeface="Times New Roman" panose="02020603050405020304" pitchFamily="18" charset="0"/>
              </a:rPr>
              <a:t>A</a:t>
            </a:r>
            <a:r>
              <a:rPr lang="pt-PT" dirty="0">
                <a:solidFill>
                  <a:srgbClr val="FF0000"/>
                </a:solidFill>
                <a:latin typeface="Arial" panose="020B0604020202020204" pitchFamily="34" charset="0"/>
                <a:ea typeface="Times New Roman" panose="02020603050405020304" pitchFamily="18" charset="0"/>
              </a:rPr>
              <a:t> será:</a:t>
            </a:r>
            <a:endParaRPr lang="pt-BR" sz="2000" dirty="0">
              <a:effectLst/>
              <a:latin typeface="Times New Roman" panose="02020603050405020304" pitchFamily="18" charset="0"/>
              <a:ea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Retângulo 4"/>
              <p:cNvSpPr/>
              <p:nvPr/>
            </p:nvSpPr>
            <p:spPr>
              <a:xfrm>
                <a:off x="982985" y="4149080"/>
                <a:ext cx="3312368" cy="400110"/>
              </a:xfrm>
              <a:prstGeom prst="rect">
                <a:avLst/>
              </a:prstGeom>
            </p:spPr>
            <p:txBody>
              <a:bodyPr wrap="square">
                <a:spAutoFit/>
              </a:bodyPr>
              <a:lstStyle/>
              <a:p>
                <a14:m>
                  <m:oMathPara xmlns:m="http://schemas.openxmlformats.org/officeDocument/2006/math">
                    <m:oMathParaPr>
                      <m:jc m:val="centerGroup"/>
                    </m:oMathParaPr>
                    <m:oMath xmlns:m="http://schemas.openxmlformats.org/officeDocument/2006/math">
                      <m:r>
                        <a:rPr lang="pt-BR" sz="2000" i="1" smtClean="0">
                          <a:solidFill>
                            <a:srgbClr val="FF0000"/>
                          </a:solidFill>
                          <a:latin typeface="Cambria Math" panose="02040503050406030204" pitchFamily="18" charset="0"/>
                        </a:rPr>
                        <m:t>𝐴</m:t>
                      </m:r>
                      <m:r>
                        <a:rPr lang="pt-BR" sz="2000" i="0">
                          <a:solidFill>
                            <a:srgbClr val="FF0000"/>
                          </a:solidFill>
                          <a:latin typeface="Cambria Math" panose="02040503050406030204" pitchFamily="18" charset="0"/>
                        </a:rPr>
                        <m:t>=16.000.000×36 </m:t>
                      </m:r>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𝑚</m:t>
                          </m:r>
                        </m:e>
                        <m:sup>
                          <m:r>
                            <a:rPr lang="pt-BR" sz="2000" i="0">
                              <a:solidFill>
                                <a:srgbClr val="FF0000"/>
                              </a:solidFill>
                              <a:latin typeface="Cambria Math" panose="02040503050406030204" pitchFamily="18" charset="0"/>
                            </a:rPr>
                            <m:t>2</m:t>
                          </m:r>
                        </m:sup>
                      </m:sSup>
                      <m:r>
                        <a:rPr lang="pt-BR" sz="2000" i="0">
                          <a:solidFill>
                            <a:srgbClr val="FF0000"/>
                          </a:solidFill>
                          <a:latin typeface="Cambria Math" panose="02040503050406030204" pitchFamily="18" charset="0"/>
                        </a:rPr>
                        <m:t>=</m:t>
                      </m:r>
                    </m:oMath>
                  </m:oMathPara>
                </a14:m>
                <a:endParaRPr lang="pt-BR" sz="2000" dirty="0">
                  <a:solidFill>
                    <a:srgbClr val="FF0000"/>
                  </a:solidFill>
                </a:endParaRPr>
              </a:p>
            </p:txBody>
          </p:sp>
        </mc:Choice>
        <mc:Fallback>
          <p:sp>
            <p:nvSpPr>
              <p:cNvPr id="5" name="Retângulo 4"/>
              <p:cNvSpPr>
                <a:spLocks noRot="1" noChangeAspect="1" noMove="1" noResize="1" noEditPoints="1" noAdjustHandles="1" noChangeArrowheads="1" noChangeShapeType="1" noTextEdit="1"/>
              </p:cNvSpPr>
              <p:nvPr/>
            </p:nvSpPr>
            <p:spPr>
              <a:xfrm>
                <a:off x="982985" y="4149080"/>
                <a:ext cx="3312368" cy="400110"/>
              </a:xfrm>
              <a:prstGeom prst="rect">
                <a:avLst/>
              </a:prstGeom>
              <a:blipFill>
                <a:blip r:embed="rId2"/>
                <a:stretch>
                  <a:fillRect/>
                </a:stretch>
              </a:blipFill>
            </p:spPr>
            <p:txBody>
              <a:bodyPr/>
              <a:lstStyle/>
              <a:p>
                <a:r>
                  <a:rPr lang="pt-BR">
                    <a:noFill/>
                  </a:rPr>
                  <a:t> </a:t>
                </a:r>
              </a:p>
            </p:txBody>
          </p:sp>
        </mc:Fallback>
      </mc:AlternateContent>
      <p:sp>
        <p:nvSpPr>
          <p:cNvPr id="6" name="Retângulo 5"/>
          <p:cNvSpPr/>
          <p:nvPr/>
        </p:nvSpPr>
        <p:spPr>
          <a:xfrm>
            <a:off x="262905" y="5075892"/>
            <a:ext cx="1300356" cy="369332"/>
          </a:xfrm>
          <a:prstGeom prst="rect">
            <a:avLst/>
          </a:prstGeom>
        </p:spPr>
        <p:txBody>
          <a:bodyPr wrap="none">
            <a:spAutoFit/>
          </a:bodyPr>
          <a:lstStyle/>
          <a:p>
            <a:r>
              <a:rPr lang="pt-BR" b="1" dirty="0">
                <a:latin typeface="Arial" panose="020B0604020202020204" pitchFamily="34" charset="0"/>
                <a:ea typeface="Times New Roman" panose="02020603050405020304" pitchFamily="18" charset="0"/>
              </a:rPr>
              <a:t>Resposta)</a:t>
            </a:r>
            <a:endParaRPr lang="pt-BR" dirty="0"/>
          </a:p>
        </p:txBody>
      </p:sp>
      <p:sp>
        <p:nvSpPr>
          <p:cNvPr id="7" name="Retângulo 6"/>
          <p:cNvSpPr/>
          <p:nvPr/>
        </p:nvSpPr>
        <p:spPr>
          <a:xfrm>
            <a:off x="1432944" y="5066600"/>
            <a:ext cx="1422249" cy="369332"/>
          </a:xfrm>
          <a:prstGeom prst="rect">
            <a:avLst/>
          </a:prstGeom>
        </p:spPr>
        <p:txBody>
          <a:bodyPr wrap="none">
            <a:spAutoFit/>
          </a:bodyPr>
          <a:lstStyle/>
          <a:p>
            <a:r>
              <a:rPr lang="pt-BR" dirty="0">
                <a:solidFill>
                  <a:srgbClr val="FF0000"/>
                </a:solidFill>
                <a:latin typeface="Arial" panose="020B0604020202020204" pitchFamily="34" charset="0"/>
                <a:ea typeface="Times New Roman" panose="02020603050405020304" pitchFamily="18" charset="0"/>
              </a:rPr>
              <a:t>A = </a:t>
            </a:r>
            <a:r>
              <a:rPr lang="pt-PT" dirty="0">
                <a:solidFill>
                  <a:srgbClr val="FF0000"/>
                </a:solidFill>
                <a:latin typeface="Arial" panose="020B0604020202020204" pitchFamily="34" charset="0"/>
                <a:ea typeface="Times New Roman" panose="02020603050405020304" pitchFamily="18" charset="0"/>
              </a:rPr>
              <a:t>576 km²</a:t>
            </a:r>
            <a:endParaRPr lang="pt-BR" dirty="0"/>
          </a:p>
        </p:txBody>
      </p:sp>
      <mc:AlternateContent xmlns:mc="http://schemas.openxmlformats.org/markup-compatibility/2006">
        <mc:Choice xmlns:a14="http://schemas.microsoft.com/office/drawing/2010/main" Requires="a14">
          <p:sp>
            <p:nvSpPr>
              <p:cNvPr id="9" name="Retângulo 8"/>
              <p:cNvSpPr/>
              <p:nvPr/>
            </p:nvSpPr>
            <p:spPr>
              <a:xfrm>
                <a:off x="4042385" y="4158316"/>
                <a:ext cx="2290692"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000">
                          <a:solidFill>
                            <a:srgbClr val="FF0000"/>
                          </a:solidFill>
                          <a:latin typeface="Cambria Math" panose="02040503050406030204" pitchFamily="18" charset="0"/>
                        </a:rPr>
                        <m:t>576.000.000 </m:t>
                      </m:r>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𝑚</m:t>
                          </m:r>
                        </m:e>
                        <m:sup>
                          <m:r>
                            <a:rPr lang="pt-BR" sz="2000">
                              <a:solidFill>
                                <a:srgbClr val="FF0000"/>
                              </a:solidFill>
                              <a:latin typeface="Cambria Math" panose="02040503050406030204" pitchFamily="18" charset="0"/>
                            </a:rPr>
                            <m:t>2</m:t>
                          </m:r>
                        </m:sup>
                      </m:sSup>
                      <m:r>
                        <a:rPr lang="pt-BR" sz="2000">
                          <a:solidFill>
                            <a:srgbClr val="FF0000"/>
                          </a:solidFill>
                          <a:latin typeface="Cambria Math" panose="02040503050406030204" pitchFamily="18" charset="0"/>
                        </a:rPr>
                        <m:t>=</m:t>
                      </m:r>
                    </m:oMath>
                  </m:oMathPara>
                </a14:m>
                <a:endParaRPr lang="pt-BR" sz="2000" dirty="0">
                  <a:solidFill>
                    <a:srgbClr val="FF0000"/>
                  </a:solidFill>
                </a:endParaRPr>
              </a:p>
            </p:txBody>
          </p:sp>
        </mc:Choice>
        <mc:Fallback>
          <p:sp>
            <p:nvSpPr>
              <p:cNvPr id="9" name="Retângulo 8"/>
              <p:cNvSpPr>
                <a:spLocks noRot="1" noChangeAspect="1" noMove="1" noResize="1" noEditPoints="1" noAdjustHandles="1" noChangeArrowheads="1" noChangeShapeType="1" noTextEdit="1"/>
              </p:cNvSpPr>
              <p:nvPr/>
            </p:nvSpPr>
            <p:spPr>
              <a:xfrm>
                <a:off x="4042385" y="4158316"/>
                <a:ext cx="2290692" cy="400110"/>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0" name="Retângulo 9"/>
              <p:cNvSpPr/>
              <p:nvPr/>
            </p:nvSpPr>
            <p:spPr>
              <a:xfrm>
                <a:off x="6121381" y="4144074"/>
                <a:ext cx="312976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000">
                          <a:solidFill>
                            <a:srgbClr val="FF0000"/>
                          </a:solidFill>
                          <a:latin typeface="Cambria Math" panose="02040503050406030204" pitchFamily="18" charset="0"/>
                        </a:rPr>
                        <m:t>576.000.000</m:t>
                      </m:r>
                      <m:sSup>
                        <m:sSupPr>
                          <m:ctrlPr>
                            <a:rPr lang="pt-BR" sz="2000" i="1">
                              <a:solidFill>
                                <a:srgbClr val="FF0000"/>
                              </a:solidFill>
                              <a:latin typeface="Cambria Math" panose="02040503050406030204" pitchFamily="18" charset="0"/>
                            </a:rPr>
                          </m:ctrlPr>
                        </m:sSupPr>
                        <m:e>
                          <m:d>
                            <m:dPr>
                              <m:ctrlPr>
                                <a:rPr lang="pt-BR" sz="2000" i="1">
                                  <a:solidFill>
                                    <a:srgbClr val="FF0000"/>
                                  </a:solidFill>
                                  <a:latin typeface="Cambria Math" panose="02040503050406030204" pitchFamily="18" charset="0"/>
                                </a:rPr>
                              </m:ctrlPr>
                            </m:dPr>
                            <m:e>
                              <m:sSup>
                                <m:sSupPr>
                                  <m:ctrlPr>
                                    <a:rPr lang="pt-BR" sz="2000" i="1">
                                      <a:solidFill>
                                        <a:srgbClr val="FF0000"/>
                                      </a:solidFill>
                                      <a:latin typeface="Cambria Math" panose="02040503050406030204" pitchFamily="18" charset="0"/>
                                    </a:rPr>
                                  </m:ctrlPr>
                                </m:sSupPr>
                                <m:e>
                                  <m:r>
                                    <a:rPr lang="pt-BR" sz="2000">
                                      <a:solidFill>
                                        <a:srgbClr val="FF0000"/>
                                      </a:solidFill>
                                      <a:latin typeface="Cambria Math" panose="02040503050406030204" pitchFamily="18" charset="0"/>
                                    </a:rPr>
                                    <m:t>10</m:t>
                                  </m:r>
                                </m:e>
                                <m:sup>
                                  <m:r>
                                    <a:rPr lang="pt-BR" sz="2000">
                                      <a:solidFill>
                                        <a:srgbClr val="FF0000"/>
                                      </a:solidFill>
                                      <a:latin typeface="Cambria Math" panose="02040503050406030204" pitchFamily="18" charset="0"/>
                                    </a:rPr>
                                    <m:t>−3</m:t>
                                  </m:r>
                                </m:sup>
                              </m:sSup>
                              <m:r>
                                <a:rPr lang="pt-BR" sz="2000" i="1">
                                  <a:solidFill>
                                    <a:srgbClr val="FF0000"/>
                                  </a:solidFill>
                                  <a:latin typeface="Cambria Math" panose="02040503050406030204" pitchFamily="18" charset="0"/>
                                </a:rPr>
                                <m:t>𝑘𝑚</m:t>
                              </m:r>
                            </m:e>
                          </m:d>
                        </m:e>
                        <m:sup>
                          <m:r>
                            <a:rPr lang="pt-BR" sz="2000">
                              <a:solidFill>
                                <a:srgbClr val="FF0000"/>
                              </a:solidFill>
                              <a:latin typeface="Cambria Math" panose="02040503050406030204" pitchFamily="18" charset="0"/>
                            </a:rPr>
                            <m:t>2</m:t>
                          </m:r>
                        </m:sup>
                      </m:sSup>
                      <m:r>
                        <a:rPr lang="pt-BR" sz="2000">
                          <a:solidFill>
                            <a:srgbClr val="FF0000"/>
                          </a:solidFill>
                          <a:latin typeface="Cambria Math" panose="02040503050406030204" pitchFamily="18" charset="0"/>
                        </a:rPr>
                        <m:t>=</m:t>
                      </m:r>
                    </m:oMath>
                  </m:oMathPara>
                </a14:m>
                <a:endParaRPr lang="pt-BR" sz="2000" dirty="0">
                  <a:solidFill>
                    <a:srgbClr val="FF0000"/>
                  </a:solidFill>
                </a:endParaRPr>
              </a:p>
            </p:txBody>
          </p:sp>
        </mc:Choice>
        <mc:Fallback>
          <p:sp>
            <p:nvSpPr>
              <p:cNvPr id="10" name="Retângulo 9"/>
              <p:cNvSpPr>
                <a:spLocks noRot="1" noChangeAspect="1" noMove="1" noResize="1" noEditPoints="1" noAdjustHandles="1" noChangeArrowheads="1" noChangeShapeType="1" noTextEdit="1"/>
              </p:cNvSpPr>
              <p:nvPr/>
            </p:nvSpPr>
            <p:spPr>
              <a:xfrm>
                <a:off x="6121381" y="4144074"/>
                <a:ext cx="3129768" cy="400110"/>
              </a:xfrm>
              <a:prstGeom prst="rect">
                <a:avLst/>
              </a:prstGeom>
              <a:blipFill>
                <a:blip r:embed="rId4"/>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11" name="Retângulo 10"/>
              <p:cNvSpPr/>
              <p:nvPr/>
            </p:nvSpPr>
            <p:spPr>
              <a:xfrm>
                <a:off x="9065661" y="4144074"/>
                <a:ext cx="120635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pt-BR" sz="2000">
                          <a:solidFill>
                            <a:srgbClr val="FF0000"/>
                          </a:solidFill>
                          <a:latin typeface="Cambria Math" panose="02040503050406030204" pitchFamily="18" charset="0"/>
                        </a:rPr>
                        <m:t>576 </m:t>
                      </m:r>
                      <m:sSup>
                        <m:sSupPr>
                          <m:ctrlPr>
                            <a:rPr lang="pt-BR" sz="2000" i="1">
                              <a:solidFill>
                                <a:srgbClr val="FF0000"/>
                              </a:solidFill>
                              <a:latin typeface="Cambria Math" panose="02040503050406030204" pitchFamily="18" charset="0"/>
                            </a:rPr>
                          </m:ctrlPr>
                        </m:sSupPr>
                        <m:e>
                          <m:r>
                            <a:rPr lang="pt-BR" sz="2000" i="1">
                              <a:solidFill>
                                <a:srgbClr val="FF0000"/>
                              </a:solidFill>
                              <a:latin typeface="Cambria Math" panose="02040503050406030204" pitchFamily="18" charset="0"/>
                            </a:rPr>
                            <m:t>𝑘𝑚</m:t>
                          </m:r>
                        </m:e>
                        <m:sup>
                          <m:r>
                            <a:rPr lang="pt-BR" sz="2000">
                              <a:solidFill>
                                <a:srgbClr val="FF0000"/>
                              </a:solidFill>
                              <a:latin typeface="Cambria Math" panose="02040503050406030204" pitchFamily="18" charset="0"/>
                            </a:rPr>
                            <m:t>2</m:t>
                          </m:r>
                        </m:sup>
                      </m:sSup>
                    </m:oMath>
                  </m:oMathPara>
                </a14:m>
                <a:endParaRPr lang="pt-BR" sz="2000" dirty="0">
                  <a:solidFill>
                    <a:srgbClr val="FF0000"/>
                  </a:solidFill>
                </a:endParaRPr>
              </a:p>
            </p:txBody>
          </p:sp>
        </mc:Choice>
        <mc:Fallback>
          <p:sp>
            <p:nvSpPr>
              <p:cNvPr id="11" name="Retângulo 10"/>
              <p:cNvSpPr>
                <a:spLocks noRot="1" noChangeAspect="1" noMove="1" noResize="1" noEditPoints="1" noAdjustHandles="1" noChangeArrowheads="1" noChangeShapeType="1" noTextEdit="1"/>
              </p:cNvSpPr>
              <p:nvPr/>
            </p:nvSpPr>
            <p:spPr>
              <a:xfrm>
                <a:off x="9065661" y="4144074"/>
                <a:ext cx="1206356" cy="400110"/>
              </a:xfrm>
              <a:prstGeom prst="rect">
                <a:avLst/>
              </a:prstGeom>
              <a:blipFill>
                <a:blip r:embed="rId5"/>
                <a:stretch>
                  <a:fillRect/>
                </a:stretch>
              </a:blipFill>
            </p:spPr>
            <p:txBody>
              <a:bodyPr/>
              <a:lstStyle/>
              <a:p>
                <a:r>
                  <a:rPr lang="pt-BR">
                    <a:noFill/>
                  </a:rPr>
                  <a:t> </a:t>
                </a:r>
              </a:p>
            </p:txBody>
          </p:sp>
        </mc:Fallback>
      </mc:AlternateContent>
    </p:spTree>
    <p:extLst>
      <p:ext uri="{BB962C8B-B14F-4D97-AF65-F5344CB8AC3E}">
        <p14:creationId xmlns:p14="http://schemas.microsoft.com/office/powerpoint/2010/main" val="28228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9" grpId="0"/>
      <p:bldP spid="10"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332656"/>
            <a:ext cx="7488832" cy="1754326"/>
          </a:xfrm>
          <a:prstGeom prst="rect">
            <a:avLst/>
          </a:prstGeom>
        </p:spPr>
        <p:txBody>
          <a:bodyPr wrap="square">
            <a:spAutoFit/>
          </a:bodyPr>
          <a:lstStyle/>
          <a:p>
            <a:pPr algn="just" hangingPunct="0">
              <a:lnSpc>
                <a:spcPct val="150000"/>
              </a:lnSpc>
              <a:spcBef>
                <a:spcPts val="600"/>
              </a:spcBef>
              <a:spcAft>
                <a:spcPts val="0"/>
              </a:spcAft>
            </a:pPr>
            <a:r>
              <a:rPr lang="pt-BR" b="1" dirty="0">
                <a:latin typeface="Arial" panose="020B0604020202020204" pitchFamily="34" charset="0"/>
                <a:ea typeface="Times New Roman" panose="02020603050405020304" pitchFamily="18" charset="0"/>
              </a:rPr>
              <a:t>Parte B) </a:t>
            </a:r>
            <a:r>
              <a:rPr lang="pt-PT" dirty="0">
                <a:latin typeface="Arial" panose="020B0604020202020204" pitchFamily="34" charset="0"/>
                <a:ea typeface="Times New Roman" panose="02020603050405020304" pitchFamily="18" charset="0"/>
              </a:rPr>
              <a:t>Invasores de terras indígenas desmataram, em um dia, uma área de 90 m </a:t>
            </a:r>
            <a:r>
              <a:rPr lang="pt-PT" dirty="0">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PT" dirty="0">
                <a:latin typeface="Arial" panose="020B0604020202020204" pitchFamily="34" charset="0"/>
                <a:ea typeface="Times New Roman" panose="02020603050405020304" pitchFamily="18" charset="0"/>
              </a:rPr>
              <a:t> 90 m (quase 1 hectare!). Considerando a ausência de nuvens, calcule o número (</a:t>
            </a:r>
            <a:r>
              <a:rPr lang="pt-PT" b="1" dirty="0">
                <a:latin typeface="Arial" panose="020B0604020202020204" pitchFamily="34" charset="0"/>
                <a:ea typeface="Times New Roman" panose="02020603050405020304" pitchFamily="18" charset="0"/>
              </a:rPr>
              <a:t>N</a:t>
            </a:r>
            <a:r>
              <a:rPr lang="pt-PT" dirty="0">
                <a:latin typeface="Arial" panose="020B0604020202020204" pitchFamily="34" charset="0"/>
                <a:ea typeface="Times New Roman" panose="02020603050405020304" pitchFamily="18" charset="0"/>
              </a:rPr>
              <a:t>) de pixels que a imagem da área desmatada irá ocupar no sensor do VCUB.</a:t>
            </a:r>
            <a:endParaRPr lang="pt-BR" sz="2000" dirty="0">
              <a:effectLst/>
              <a:latin typeface="Times New Roman" panose="02020603050405020304" pitchFamily="18" charset="0"/>
              <a:ea typeface="Times New Roman" panose="02020603050405020304" pitchFamily="18" charset="0"/>
            </a:endParaRPr>
          </a:p>
        </p:txBody>
      </p:sp>
      <p:sp>
        <p:nvSpPr>
          <p:cNvPr id="4" name="Retângulo 3"/>
          <p:cNvSpPr/>
          <p:nvPr/>
        </p:nvSpPr>
        <p:spPr>
          <a:xfrm>
            <a:off x="253669" y="2409772"/>
            <a:ext cx="11377264" cy="923330"/>
          </a:xfrm>
          <a:prstGeom prst="rect">
            <a:avLst/>
          </a:prstGeom>
        </p:spPr>
        <p:txBody>
          <a:bodyPr wrap="square">
            <a:spAutoFit/>
          </a:bodyPr>
          <a:lstStyle/>
          <a:p>
            <a:pPr algn="just" hangingPunct="0">
              <a:lnSpc>
                <a:spcPct val="150000"/>
              </a:lnSpc>
              <a:spcBef>
                <a:spcPts val="600"/>
              </a:spcBef>
              <a:spcAft>
                <a:spcPts val="0"/>
              </a:spcAft>
            </a:pPr>
            <a:r>
              <a:rPr lang="pt-BR" dirty="0">
                <a:solidFill>
                  <a:srgbClr val="FF0000"/>
                </a:solidFill>
                <a:latin typeface="Arial" panose="020B0604020202020204" pitchFamily="34" charset="0"/>
                <a:ea typeface="Times New Roman" panose="02020603050405020304" pitchFamily="18" charset="0"/>
              </a:rPr>
              <a:t>A área desmatada é de 90 m </a:t>
            </a:r>
            <a:r>
              <a:rPr lang="pt-BR" dirty="0">
                <a:solidFill>
                  <a:srgbClr val="FF0000"/>
                </a:solidFill>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pt-BR" dirty="0">
                <a:solidFill>
                  <a:srgbClr val="FF0000"/>
                </a:solidFill>
                <a:latin typeface="Arial" panose="020B0604020202020204" pitchFamily="34" charset="0"/>
                <a:ea typeface="Times New Roman" panose="02020603050405020304" pitchFamily="18" charset="0"/>
              </a:rPr>
              <a:t> 90 m = 8.100 m</a:t>
            </a:r>
            <a:r>
              <a:rPr lang="pt-BR" baseline="30000" dirty="0">
                <a:solidFill>
                  <a:srgbClr val="FF0000"/>
                </a:solidFill>
                <a:latin typeface="Arial" panose="020B0604020202020204" pitchFamily="34" charset="0"/>
                <a:ea typeface="Times New Roman" panose="02020603050405020304" pitchFamily="18" charset="0"/>
              </a:rPr>
              <a:t>2</a:t>
            </a:r>
            <a:r>
              <a:rPr lang="pt-BR" dirty="0">
                <a:solidFill>
                  <a:srgbClr val="FF0000"/>
                </a:solidFill>
                <a:latin typeface="Arial" panose="020B0604020202020204" pitchFamily="34" charset="0"/>
                <a:ea typeface="Times New Roman" panose="02020603050405020304" pitchFamily="18" charset="0"/>
              </a:rPr>
              <a:t>. Cada pixel equivale a uma área de 36 m</a:t>
            </a:r>
            <a:r>
              <a:rPr lang="pt-BR" baseline="30000" dirty="0">
                <a:solidFill>
                  <a:srgbClr val="FF0000"/>
                </a:solidFill>
                <a:latin typeface="Arial" panose="020B0604020202020204" pitchFamily="34" charset="0"/>
                <a:ea typeface="Times New Roman" panose="02020603050405020304" pitchFamily="18" charset="0"/>
              </a:rPr>
              <a:t>2</a:t>
            </a:r>
            <a:r>
              <a:rPr lang="pt-BR" dirty="0">
                <a:solidFill>
                  <a:srgbClr val="FF0000"/>
                </a:solidFill>
                <a:latin typeface="Arial" panose="020B0604020202020204" pitchFamily="34" charset="0"/>
                <a:ea typeface="Times New Roman" panose="02020603050405020304" pitchFamily="18" charset="0"/>
              </a:rPr>
              <a:t>. Logo o número N de pixels é dado por:</a:t>
            </a:r>
            <a:endParaRPr lang="pt-BR" sz="2000" dirty="0">
              <a:effectLst/>
              <a:latin typeface="Times New Roman" panose="02020603050405020304" pitchFamily="18" charset="0"/>
              <a:ea typeface="Times New Roman" panose="02020603050405020304" pitchFamily="18" charset="0"/>
            </a:endParaRPr>
          </a:p>
        </p:txBody>
      </p:sp>
      <mc:AlternateContent xmlns:mc="http://schemas.openxmlformats.org/markup-compatibility/2006">
        <mc:Choice xmlns:a14="http://schemas.microsoft.com/office/drawing/2010/main" Requires="a14">
          <p:sp>
            <p:nvSpPr>
              <p:cNvPr id="5" name="Retângulo 4"/>
              <p:cNvSpPr/>
              <p:nvPr/>
            </p:nvSpPr>
            <p:spPr>
              <a:xfrm>
                <a:off x="2790499" y="3312692"/>
                <a:ext cx="2866874" cy="666273"/>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pt-BR" i="1" smtClean="0">
                          <a:solidFill>
                            <a:srgbClr val="FF0000"/>
                          </a:solidFill>
                          <a:latin typeface="Cambria Math" panose="02040503050406030204" pitchFamily="18" charset="0"/>
                        </a:rPr>
                        <m:t>𝑁</m:t>
                      </m:r>
                      <m:r>
                        <a:rPr lang="pt-BR" i="0">
                          <a:solidFill>
                            <a:srgbClr val="FF0000"/>
                          </a:solidFill>
                          <a:latin typeface="Cambria Math" panose="02040503050406030204" pitchFamily="18" charset="0"/>
                        </a:rPr>
                        <m:t>=</m:t>
                      </m:r>
                      <m:f>
                        <m:fPr>
                          <m:ctrlPr>
                            <a:rPr lang="pt-BR" i="1">
                              <a:solidFill>
                                <a:srgbClr val="FF0000"/>
                              </a:solidFill>
                              <a:latin typeface="Cambria Math" panose="02040503050406030204" pitchFamily="18" charset="0"/>
                            </a:rPr>
                          </m:ctrlPr>
                        </m:fPr>
                        <m:num>
                          <m:r>
                            <a:rPr lang="pt-BR" i="0">
                              <a:solidFill>
                                <a:srgbClr val="FF0000"/>
                              </a:solidFill>
                              <a:latin typeface="Cambria Math" panose="02040503050406030204" pitchFamily="18" charset="0"/>
                            </a:rPr>
                            <m:t>á</m:t>
                          </m:r>
                          <m:r>
                            <a:rPr lang="pt-BR" i="1">
                              <a:solidFill>
                                <a:srgbClr val="FF0000"/>
                              </a:solidFill>
                              <a:latin typeface="Cambria Math" panose="02040503050406030204" pitchFamily="18" charset="0"/>
                            </a:rPr>
                            <m:t>𝑟𝑒𝑎</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𝑑𝑒𝑠𝑚𝑎𝑡𝑎𝑑𝑎</m:t>
                          </m:r>
                        </m:num>
                        <m:den>
                          <m:r>
                            <a:rPr lang="pt-BR" i="1">
                              <a:solidFill>
                                <a:srgbClr val="FF0000"/>
                              </a:solidFill>
                              <a:latin typeface="Cambria Math" panose="02040503050406030204" pitchFamily="18" charset="0"/>
                            </a:rPr>
                            <m:t>𝑟𝑒𝑠𝑜𝑙𝑢</m:t>
                          </m:r>
                          <m:r>
                            <a:rPr lang="pt-BR" i="0">
                              <a:solidFill>
                                <a:srgbClr val="FF0000"/>
                              </a:solidFill>
                              <a:latin typeface="Cambria Math" panose="02040503050406030204" pitchFamily="18" charset="0"/>
                            </a:rPr>
                            <m:t>çã</m:t>
                          </m:r>
                          <m:r>
                            <a:rPr lang="pt-BR" i="1">
                              <a:solidFill>
                                <a:srgbClr val="FF0000"/>
                              </a:solidFill>
                              <a:latin typeface="Cambria Math" panose="02040503050406030204" pitchFamily="18" charset="0"/>
                            </a:rPr>
                            <m:t>𝑜</m:t>
                          </m:r>
                          <m:r>
                            <a:rPr lang="pt-BR" i="0">
                              <a:solidFill>
                                <a:srgbClr val="FF0000"/>
                              </a:solidFill>
                              <a:latin typeface="Cambria Math" panose="02040503050406030204" pitchFamily="18" charset="0"/>
                            </a:rPr>
                            <m:t> </m:t>
                          </m:r>
                          <m:r>
                            <a:rPr lang="pt-BR" i="1">
                              <a:solidFill>
                                <a:srgbClr val="FF0000"/>
                              </a:solidFill>
                              <a:latin typeface="Cambria Math" panose="02040503050406030204" pitchFamily="18" charset="0"/>
                            </a:rPr>
                            <m:t>𝑒𝑠𝑝𝑎𝑐𝑖𝑎𝑙</m:t>
                          </m:r>
                        </m:den>
                      </m:f>
                      <m:r>
                        <a:rPr lang="pt-BR" i="0">
                          <a:solidFill>
                            <a:srgbClr val="FF0000"/>
                          </a:solidFill>
                          <a:latin typeface="Cambria Math" panose="02040503050406030204" pitchFamily="18" charset="0"/>
                        </a:rPr>
                        <m:t>=</m:t>
                      </m:r>
                    </m:oMath>
                  </m:oMathPara>
                </a14:m>
                <a:endParaRPr lang="pt-BR" dirty="0">
                  <a:solidFill>
                    <a:srgbClr val="FF0000"/>
                  </a:solidFill>
                </a:endParaRPr>
              </a:p>
            </p:txBody>
          </p:sp>
        </mc:Choice>
        <mc:Fallback>
          <p:sp>
            <p:nvSpPr>
              <p:cNvPr id="5" name="Retângulo 4"/>
              <p:cNvSpPr>
                <a:spLocks noRot="1" noChangeAspect="1" noMove="1" noResize="1" noEditPoints="1" noAdjustHandles="1" noChangeArrowheads="1" noChangeShapeType="1" noTextEdit="1"/>
              </p:cNvSpPr>
              <p:nvPr/>
            </p:nvSpPr>
            <p:spPr>
              <a:xfrm>
                <a:off x="2790499" y="3312692"/>
                <a:ext cx="2866874" cy="666273"/>
              </a:xfrm>
              <a:prstGeom prst="rect">
                <a:avLst/>
              </a:prstGeom>
              <a:blipFill>
                <a:blip r:embed="rId2"/>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6" name="Retângulo 5"/>
              <p:cNvSpPr/>
              <p:nvPr/>
            </p:nvSpPr>
            <p:spPr>
              <a:xfrm>
                <a:off x="5526803" y="3284984"/>
                <a:ext cx="1392432" cy="648126"/>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pt-BR" smtClean="0">
                              <a:solidFill>
                                <a:srgbClr val="FF0000"/>
                              </a:solidFill>
                              <a:latin typeface="Cambria Math" panose="02040503050406030204" pitchFamily="18" charset="0"/>
                            </a:rPr>
                          </m:ctrlPr>
                        </m:fPr>
                        <m:num>
                          <m:r>
                            <a:rPr lang="pt-BR">
                              <a:solidFill>
                                <a:srgbClr val="FF0000"/>
                              </a:solidFill>
                              <a:latin typeface="Cambria Math" panose="02040503050406030204" pitchFamily="18" charset="0"/>
                            </a:rPr>
                            <m:t>8.100</m:t>
                          </m:r>
                          <m:r>
                            <a:rPr lang="pt-BR" i="0">
                              <a:solidFill>
                                <a:srgbClr val="FF0000"/>
                              </a:solidFill>
                              <a:latin typeface="Cambria Math" panose="02040503050406030204" pitchFamily="18" charset="0"/>
                            </a:rPr>
                            <m:t> </m:t>
                          </m:r>
                          <m:sSup>
                            <m:sSupPr>
                              <m:ctrlPr>
                                <a:rPr lang="pt-BR" i="1">
                                  <a:solidFill>
                                    <a:srgbClr val="FF0000"/>
                                  </a:solidFill>
                                  <a:latin typeface="Cambria Math" panose="02040503050406030204" pitchFamily="18" charset="0"/>
                                </a:rPr>
                              </m:ctrlPr>
                            </m:sSupPr>
                            <m:e>
                              <m:r>
                                <a:rPr lang="pt-BR" i="1">
                                  <a:solidFill>
                                    <a:srgbClr val="FF0000"/>
                                  </a:solidFill>
                                  <a:latin typeface="Cambria Math" panose="02040503050406030204" pitchFamily="18" charset="0"/>
                                </a:rPr>
                                <m:t>𝑚</m:t>
                              </m:r>
                            </m:e>
                            <m:sup>
                              <m:r>
                                <a:rPr lang="pt-BR" i="0">
                                  <a:solidFill>
                                    <a:srgbClr val="FF0000"/>
                                  </a:solidFill>
                                  <a:latin typeface="Cambria Math" panose="02040503050406030204" pitchFamily="18" charset="0"/>
                                </a:rPr>
                                <m:t>2</m:t>
                              </m:r>
                            </m:sup>
                          </m:sSup>
                        </m:num>
                        <m:den>
                          <m:r>
                            <a:rPr lang="pt-BR" i="0">
                              <a:solidFill>
                                <a:srgbClr val="FF0000"/>
                              </a:solidFill>
                              <a:latin typeface="Cambria Math" panose="02040503050406030204" pitchFamily="18" charset="0"/>
                            </a:rPr>
                            <m:t>36 </m:t>
                          </m:r>
                          <m:sSup>
                            <m:sSupPr>
                              <m:ctrlPr>
                                <a:rPr lang="pt-BR" i="1">
                                  <a:solidFill>
                                    <a:srgbClr val="FF0000"/>
                                  </a:solidFill>
                                  <a:latin typeface="Cambria Math" panose="02040503050406030204" pitchFamily="18" charset="0"/>
                                </a:rPr>
                              </m:ctrlPr>
                            </m:sSupPr>
                            <m:e>
                              <m:r>
                                <a:rPr lang="pt-BR" i="1">
                                  <a:solidFill>
                                    <a:srgbClr val="FF0000"/>
                                  </a:solidFill>
                                  <a:latin typeface="Cambria Math" panose="02040503050406030204" pitchFamily="18" charset="0"/>
                                </a:rPr>
                                <m:t>𝑚</m:t>
                              </m:r>
                            </m:e>
                            <m:sup>
                              <m:r>
                                <a:rPr lang="pt-BR" i="0">
                                  <a:solidFill>
                                    <a:srgbClr val="FF0000"/>
                                  </a:solidFill>
                                  <a:latin typeface="Cambria Math" panose="02040503050406030204" pitchFamily="18" charset="0"/>
                                </a:rPr>
                                <m:t>2</m:t>
                              </m:r>
                            </m:sup>
                          </m:sSup>
                        </m:den>
                      </m:f>
                      <m:r>
                        <a:rPr lang="pt-BR" i="0">
                          <a:solidFill>
                            <a:srgbClr val="FF0000"/>
                          </a:solidFill>
                          <a:latin typeface="Cambria Math" panose="02040503050406030204" pitchFamily="18" charset="0"/>
                        </a:rPr>
                        <m:t>=</m:t>
                      </m:r>
                    </m:oMath>
                  </m:oMathPara>
                </a14:m>
                <a:endParaRPr lang="pt-BR" dirty="0">
                  <a:solidFill>
                    <a:srgbClr val="FF0000"/>
                  </a:solidFill>
                </a:endParaRPr>
              </a:p>
            </p:txBody>
          </p:sp>
        </mc:Choice>
        <mc:Fallback>
          <p:sp>
            <p:nvSpPr>
              <p:cNvPr id="6" name="Retângulo 5"/>
              <p:cNvSpPr>
                <a:spLocks noRot="1" noChangeAspect="1" noMove="1" noResize="1" noEditPoints="1" noAdjustHandles="1" noChangeArrowheads="1" noChangeShapeType="1" noTextEdit="1"/>
              </p:cNvSpPr>
              <p:nvPr/>
            </p:nvSpPr>
            <p:spPr>
              <a:xfrm>
                <a:off x="5526803" y="3284984"/>
                <a:ext cx="1392432" cy="648126"/>
              </a:xfrm>
              <a:prstGeom prst="rect">
                <a:avLst/>
              </a:prstGeom>
              <a:blipFill>
                <a:blip r:embed="rId3"/>
                <a:stretch>
                  <a:fillRect/>
                </a:stretch>
              </a:blipFill>
            </p:spPr>
            <p:txBody>
              <a:bodyPr/>
              <a:lstStyle/>
              <a:p>
                <a:r>
                  <a:rPr lang="pt-BR">
                    <a:noFill/>
                  </a:rPr>
                  <a:t> </a:t>
                </a:r>
              </a:p>
            </p:txBody>
          </p:sp>
        </mc:Fallback>
      </mc:AlternateContent>
      <mc:AlternateContent xmlns:mc="http://schemas.openxmlformats.org/markup-compatibility/2006">
        <mc:Choice xmlns:a14="http://schemas.microsoft.com/office/drawing/2010/main" Requires="a14">
          <p:sp>
            <p:nvSpPr>
              <p:cNvPr id="7" name="Retângulo 6"/>
              <p:cNvSpPr/>
              <p:nvPr/>
            </p:nvSpPr>
            <p:spPr>
              <a:xfrm>
                <a:off x="6769411" y="3429000"/>
                <a:ext cx="622286"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pt-BR" smtClean="0">
                          <a:solidFill>
                            <a:srgbClr val="FF0000"/>
                          </a:solidFill>
                          <a:latin typeface="Cambria Math" panose="02040503050406030204" pitchFamily="18" charset="0"/>
                        </a:rPr>
                        <m:t>225</m:t>
                      </m:r>
                    </m:oMath>
                  </m:oMathPara>
                </a14:m>
                <a:endParaRPr lang="pt-BR" dirty="0">
                  <a:solidFill>
                    <a:srgbClr val="FF0000"/>
                  </a:solidFill>
                </a:endParaRPr>
              </a:p>
            </p:txBody>
          </p:sp>
        </mc:Choice>
        <mc:Fallback>
          <p:sp>
            <p:nvSpPr>
              <p:cNvPr id="7" name="Retângulo 6"/>
              <p:cNvSpPr>
                <a:spLocks noRot="1" noChangeAspect="1" noMove="1" noResize="1" noEditPoints="1" noAdjustHandles="1" noChangeArrowheads="1" noChangeShapeType="1" noTextEdit="1"/>
              </p:cNvSpPr>
              <p:nvPr/>
            </p:nvSpPr>
            <p:spPr>
              <a:xfrm>
                <a:off x="6769411" y="3429000"/>
                <a:ext cx="622286" cy="369332"/>
              </a:xfrm>
              <a:prstGeom prst="rect">
                <a:avLst/>
              </a:prstGeom>
              <a:blipFill>
                <a:blip r:embed="rId4"/>
                <a:stretch>
                  <a:fillRect/>
                </a:stretch>
              </a:blipFill>
            </p:spPr>
            <p:txBody>
              <a:bodyPr/>
              <a:lstStyle/>
              <a:p>
                <a:r>
                  <a:rPr lang="pt-BR">
                    <a:noFill/>
                  </a:rPr>
                  <a:t> </a:t>
                </a:r>
              </a:p>
            </p:txBody>
          </p:sp>
        </mc:Fallback>
      </mc:AlternateContent>
      <p:sp>
        <p:nvSpPr>
          <p:cNvPr id="8" name="Retângulo 7"/>
          <p:cNvSpPr/>
          <p:nvPr/>
        </p:nvSpPr>
        <p:spPr>
          <a:xfrm>
            <a:off x="277586" y="4293096"/>
            <a:ext cx="1595309" cy="369332"/>
          </a:xfrm>
          <a:prstGeom prst="rect">
            <a:avLst/>
          </a:prstGeom>
        </p:spPr>
        <p:txBody>
          <a:bodyPr wrap="none">
            <a:spAutoFit/>
          </a:bodyPr>
          <a:lstStyle/>
          <a:p>
            <a:r>
              <a:rPr lang="pt-BR" b="1" dirty="0" smtClean="0">
                <a:latin typeface="Arial" panose="020B0604020202020204" pitchFamily="34" charset="0"/>
                <a:ea typeface="Times New Roman" panose="02020603050405020304" pitchFamily="18" charset="0"/>
              </a:rPr>
              <a:t>Resposta B) </a:t>
            </a:r>
            <a:endParaRPr lang="pt-BR" dirty="0"/>
          </a:p>
        </p:txBody>
      </p:sp>
      <p:sp>
        <p:nvSpPr>
          <p:cNvPr id="9" name="Retângulo 8"/>
          <p:cNvSpPr/>
          <p:nvPr/>
        </p:nvSpPr>
        <p:spPr>
          <a:xfrm>
            <a:off x="1728879" y="4302388"/>
            <a:ext cx="2422458" cy="369332"/>
          </a:xfrm>
          <a:prstGeom prst="rect">
            <a:avLst/>
          </a:prstGeom>
        </p:spPr>
        <p:txBody>
          <a:bodyPr wrap="none">
            <a:spAutoFit/>
          </a:bodyPr>
          <a:lstStyle/>
          <a:p>
            <a:r>
              <a:rPr lang="pt-BR" dirty="0">
                <a:solidFill>
                  <a:srgbClr val="FF0000"/>
                </a:solidFill>
                <a:latin typeface="Arial" panose="020B0604020202020204" pitchFamily="34" charset="0"/>
                <a:ea typeface="Times New Roman" panose="02020603050405020304" pitchFamily="18" charset="0"/>
              </a:rPr>
              <a:t>N = 225 ou 225 pixels</a:t>
            </a:r>
            <a:endParaRPr lang="pt-BR" dirty="0"/>
          </a:p>
        </p:txBody>
      </p:sp>
      <p:sp>
        <p:nvSpPr>
          <p:cNvPr id="10" name="Retângulo 9"/>
          <p:cNvSpPr/>
          <p:nvPr/>
        </p:nvSpPr>
        <p:spPr>
          <a:xfrm>
            <a:off x="1740009" y="4771259"/>
            <a:ext cx="5949950" cy="2031325"/>
          </a:xfrm>
          <a:prstGeom prst="rect">
            <a:avLst/>
          </a:prstGeom>
        </p:spPr>
        <p:txBody>
          <a:bodyPr>
            <a:spAutoFit/>
          </a:bodyPr>
          <a:lstStyle/>
          <a:p>
            <a:pPr>
              <a:lnSpc>
                <a:spcPct val="150000"/>
              </a:lnSpc>
            </a:pPr>
            <a:r>
              <a:rPr lang="pt-PT" dirty="0">
                <a:latin typeface="Arial" panose="020B0604020202020204" pitchFamily="34" charset="0"/>
                <a:ea typeface="Times New Roman" panose="02020603050405020304" pitchFamily="18" charset="0"/>
              </a:rPr>
              <a:t>A = 576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225 pixels</a:t>
            </a:r>
            <a:endParaRPr lang="pt-BR" sz="2000" dirty="0">
              <a:latin typeface="Times New Roman" panose="02020603050405020304" pitchFamily="18" charset="0"/>
              <a:ea typeface="Times New Roman" panose="02020603050405020304" pitchFamily="18" charset="0"/>
            </a:endParaRPr>
          </a:p>
          <a:p>
            <a:pPr>
              <a:lnSpc>
                <a:spcPct val="150000"/>
              </a:lnSpc>
            </a:pPr>
            <a:r>
              <a:rPr lang="pt-PT" dirty="0">
                <a:latin typeface="Arial" panose="020B0604020202020204" pitchFamily="34" charset="0"/>
                <a:ea typeface="Times New Roman" panose="02020603050405020304" pitchFamily="18" charset="0"/>
              </a:rPr>
              <a:t>A = 576.000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250 pixels</a:t>
            </a:r>
            <a:endParaRPr lang="pt-BR" sz="2000" dirty="0">
              <a:latin typeface="Times New Roman" panose="02020603050405020304" pitchFamily="18" charset="0"/>
              <a:ea typeface="Times New Roman" panose="02020603050405020304" pitchFamily="18" charset="0"/>
            </a:endParaRPr>
          </a:p>
          <a:p>
            <a:pPr>
              <a:lnSpc>
                <a:spcPct val="150000"/>
              </a:lnSpc>
            </a:pPr>
            <a:r>
              <a:rPr lang="pt-PT" dirty="0">
                <a:latin typeface="Arial" panose="020B0604020202020204" pitchFamily="34" charset="0"/>
                <a:ea typeface="Times New Roman" panose="02020603050405020304" pitchFamily="18" charset="0"/>
              </a:rPr>
              <a:t>A = 576.000.000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225 pixels</a:t>
            </a:r>
            <a:endParaRPr lang="pt-BR" sz="2000" dirty="0">
              <a:latin typeface="Times New Roman" panose="02020603050405020304" pitchFamily="18" charset="0"/>
              <a:ea typeface="Times New Roman" panose="02020603050405020304" pitchFamily="18" charset="0"/>
            </a:endParaRPr>
          </a:p>
          <a:p>
            <a:pPr>
              <a:lnSpc>
                <a:spcPct val="150000"/>
              </a:lnSpc>
            </a:pPr>
            <a:r>
              <a:rPr lang="pt-PT" dirty="0">
                <a:latin typeface="Arial" panose="020B0604020202020204" pitchFamily="34" charset="0"/>
                <a:ea typeface="Times New Roman" panose="02020603050405020304" pitchFamily="18" charset="0"/>
              </a:rPr>
              <a:t>A = 16.000.000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225 pixels</a:t>
            </a:r>
            <a:endParaRPr lang="pt-BR" sz="2000" dirty="0">
              <a:latin typeface="Times New Roman" panose="02020603050405020304" pitchFamily="18" charset="0"/>
              <a:ea typeface="Times New Roman" panose="02020603050405020304" pitchFamily="18" charset="0"/>
            </a:endParaRPr>
          </a:p>
          <a:p>
            <a:r>
              <a:rPr lang="pt-PT" dirty="0">
                <a:latin typeface="Arial" panose="020B0604020202020204" pitchFamily="34" charset="0"/>
                <a:ea typeface="Times New Roman" panose="02020603050405020304" pitchFamily="18" charset="0"/>
              </a:rPr>
              <a:t>A = 576 km</a:t>
            </a:r>
            <a:r>
              <a:rPr lang="pt-PT" baseline="30000" dirty="0">
                <a:latin typeface="Arial" panose="020B0604020202020204" pitchFamily="34" charset="0"/>
                <a:ea typeface="Times New Roman" panose="02020603050405020304" pitchFamily="18" charset="0"/>
              </a:rPr>
              <a:t>2</a:t>
            </a:r>
            <a:r>
              <a:rPr lang="pt-PT" dirty="0">
                <a:latin typeface="Arial" panose="020B0604020202020204" pitchFamily="34" charset="0"/>
                <a:ea typeface="Times New Roman" panose="02020603050405020304" pitchFamily="18" charset="0"/>
              </a:rPr>
              <a:t> e N = 200 pixels</a:t>
            </a:r>
            <a:endParaRPr lang="pt-BR" dirty="0"/>
          </a:p>
        </p:txBody>
      </p:sp>
      <p:sp>
        <p:nvSpPr>
          <p:cNvPr id="11" name="Retângulo 10"/>
          <p:cNvSpPr/>
          <p:nvPr/>
        </p:nvSpPr>
        <p:spPr>
          <a:xfrm>
            <a:off x="1740009" y="4771324"/>
            <a:ext cx="3261855" cy="507831"/>
          </a:xfrm>
          <a:prstGeom prst="rect">
            <a:avLst/>
          </a:prstGeom>
        </p:spPr>
        <p:txBody>
          <a:bodyPr wrap="none">
            <a:spAutoFit/>
          </a:bodyPr>
          <a:lstStyle/>
          <a:p>
            <a:pPr>
              <a:lnSpc>
                <a:spcPct val="150000"/>
              </a:lnSpc>
            </a:pPr>
            <a:r>
              <a:rPr lang="pt-PT" dirty="0">
                <a:solidFill>
                  <a:srgbClr val="FF0000"/>
                </a:solidFill>
                <a:latin typeface="Arial" panose="020B0604020202020204" pitchFamily="34" charset="0"/>
                <a:ea typeface="Times New Roman" panose="02020603050405020304" pitchFamily="18" charset="0"/>
              </a:rPr>
              <a:t>A = 576 km</a:t>
            </a:r>
            <a:r>
              <a:rPr lang="pt-PT" baseline="30000" dirty="0">
                <a:solidFill>
                  <a:srgbClr val="FF0000"/>
                </a:solidFill>
                <a:latin typeface="Arial" panose="020B0604020202020204" pitchFamily="34" charset="0"/>
                <a:ea typeface="Times New Roman" panose="02020603050405020304" pitchFamily="18" charset="0"/>
              </a:rPr>
              <a:t>2</a:t>
            </a:r>
            <a:r>
              <a:rPr lang="pt-PT" dirty="0">
                <a:solidFill>
                  <a:srgbClr val="FF0000"/>
                </a:solidFill>
                <a:latin typeface="Arial" panose="020B0604020202020204" pitchFamily="34" charset="0"/>
                <a:ea typeface="Times New Roman" panose="02020603050405020304" pitchFamily="18" charset="0"/>
              </a:rPr>
              <a:t> e N = 225 pixels</a:t>
            </a:r>
            <a:endParaRPr lang="pt-BR"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1573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1+#ppt_w/2"/>
                                          </p:val>
                                        </p:tav>
                                        <p:tav tm="100000">
                                          <p:val>
                                            <p:strVal val="#ppt_x"/>
                                          </p:val>
                                        </p:tav>
                                      </p:tavLst>
                                    </p:anim>
                                    <p:anim calcmode="lin" valueType="num">
                                      <p:cBhvr additive="base">
                                        <p:cTn id="3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ela 21"/>
          <p:cNvGraphicFramePr>
            <a:graphicFrameLocks noGrp="1"/>
          </p:cNvGraphicFramePr>
          <p:nvPr>
            <p:extLst/>
          </p:nvPr>
        </p:nvGraphicFramePr>
        <p:xfrm>
          <a:off x="3858579" y="748162"/>
          <a:ext cx="4167068" cy="5442318"/>
        </p:xfrm>
        <a:graphic>
          <a:graphicData uri="http://schemas.openxmlformats.org/drawingml/2006/table">
            <a:tbl>
              <a:tblPr firstRow="1" bandRow="1">
                <a:tableStyleId>{5C22544A-7EE6-4342-B048-85BDC9FD1C3A}</a:tableStyleId>
              </a:tblPr>
              <a:tblGrid>
                <a:gridCol w="685419">
                  <a:extLst>
                    <a:ext uri="{9D8B030D-6E8A-4147-A177-3AD203B41FA5}">
                      <a16:colId xmlns:a16="http://schemas.microsoft.com/office/drawing/2014/main" val="77620037"/>
                    </a:ext>
                  </a:extLst>
                </a:gridCol>
                <a:gridCol w="3481649">
                  <a:extLst>
                    <a:ext uri="{9D8B030D-6E8A-4147-A177-3AD203B41FA5}">
                      <a16:colId xmlns:a16="http://schemas.microsoft.com/office/drawing/2014/main" val="3578718802"/>
                    </a:ext>
                  </a:extLst>
                </a:gridCol>
              </a:tblGrid>
              <a:tr h="386817">
                <a:tc gridSpan="2">
                  <a:txBody>
                    <a:bodyPr/>
                    <a:lstStyle/>
                    <a:p>
                      <a:pPr algn="ctr"/>
                      <a:r>
                        <a:rPr lang="pt-BR" sz="1800" dirty="0" smtClean="0">
                          <a:solidFill>
                            <a:schemeClr val="tx1"/>
                          </a:solidFill>
                        </a:rPr>
                        <a:t>Contatos:</a:t>
                      </a:r>
                      <a:endParaRPr lang="pt-BR" sz="1800" dirty="0">
                        <a:solidFill>
                          <a:schemeClr val="tx1"/>
                        </a:solidFill>
                      </a:endParaRPr>
                    </a:p>
                  </a:txBody>
                  <a:tcPr marL="89273" marR="89273" marT="44637" marB="44637">
                    <a:solidFill>
                      <a:schemeClr val="accent5">
                        <a:lumMod val="40000"/>
                        <a:lumOff val="60000"/>
                      </a:schemeClr>
                    </a:solidFill>
                  </a:tcPr>
                </a:tc>
                <a:tc hMerge="1">
                  <a:txBody>
                    <a:bodyPr/>
                    <a:lstStyle/>
                    <a:p>
                      <a:endParaRPr lang="pt-BR" dirty="0"/>
                    </a:p>
                  </a:txBody>
                  <a:tcPr/>
                </a:tc>
                <a:extLst>
                  <a:ext uri="{0D108BD9-81ED-4DB2-BD59-A6C34878D82A}">
                    <a16:rowId xmlns:a16="http://schemas.microsoft.com/office/drawing/2014/main" val="1427671705"/>
                  </a:ext>
                </a:extLst>
              </a:tr>
              <a:tr h="624615">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obabr</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640790837"/>
                  </a:ext>
                </a:extLst>
              </a:tr>
              <a:tr h="607057">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oba_olimpiada</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203746611"/>
                  </a:ext>
                </a:extLst>
              </a:tr>
              <a:tr h="56242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obaoficial</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3635729194"/>
                  </a:ext>
                </a:extLst>
              </a:tr>
              <a:tr h="62491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canal_oba_mobfog</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10419485"/>
                  </a:ext>
                </a:extLst>
              </a:tr>
              <a:tr h="55320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oba.secretaria@gmail.com</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71587587"/>
                  </a:ext>
                </a:extLst>
              </a:tr>
              <a:tr h="60145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(21) 98272-3810</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529904417"/>
                  </a:ext>
                </a:extLst>
              </a:tr>
              <a:tr h="1095030">
                <a:tc>
                  <a:txBody>
                    <a:bodyPr/>
                    <a:lstStyle/>
                    <a:p>
                      <a:endParaRPr lang="pt-BR" sz="1800" dirty="0"/>
                    </a:p>
                  </a:txBody>
                  <a:tcPr marL="89273" marR="89273" marT="44637" marB="44637">
                    <a:solidFill>
                      <a:schemeClr val="bg1"/>
                    </a:solidFill>
                  </a:tcPr>
                </a:tc>
                <a:tc>
                  <a:txBody>
                    <a:bodyPr/>
                    <a:lstStyle/>
                    <a:p>
                      <a:r>
                        <a:rPr lang="pt-BR" sz="1800" dirty="0" smtClean="0">
                          <a:latin typeface="Arial" panose="020B0604020202020204" pitchFamily="34" charset="0"/>
                          <a:cs typeface="Arial" panose="020B0604020202020204" pitchFamily="34" charset="0"/>
                        </a:rPr>
                        <a:t>(21) 2334-0082</a:t>
                      </a:r>
                    </a:p>
                    <a:p>
                      <a:r>
                        <a:rPr lang="pt-BR" sz="1800" dirty="0" smtClean="0">
                          <a:latin typeface="Arial" panose="020B0604020202020204" pitchFamily="34" charset="0"/>
                          <a:cs typeface="Arial" panose="020B0604020202020204" pitchFamily="34" charset="0"/>
                        </a:rPr>
                        <a:t>(21) 4104-4047</a:t>
                      </a:r>
                    </a:p>
                    <a:p>
                      <a:r>
                        <a:rPr lang="pt-BR" sz="1800" dirty="0" smtClean="0">
                          <a:latin typeface="Arial" panose="020B0604020202020204" pitchFamily="34" charset="0"/>
                          <a:cs typeface="Arial" panose="020B0604020202020204" pitchFamily="34" charset="0"/>
                        </a:rPr>
                        <a:t>(21) 2254-1139</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146621586"/>
                  </a:ext>
                </a:extLst>
              </a:tr>
              <a:tr h="38681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www.oba.org.br</a:t>
                      </a:r>
                    </a:p>
                  </a:txBody>
                  <a:tcPr marL="89273" marR="89273" marT="44637" marB="44637">
                    <a:solidFill>
                      <a:schemeClr val="accent5">
                        <a:lumMod val="40000"/>
                        <a:lumOff val="6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sz="1800" dirty="0" smtClean="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288160636"/>
                  </a:ext>
                </a:extLst>
              </a:tr>
            </a:tbl>
          </a:graphicData>
        </a:graphic>
      </p:graphicFrame>
      <p:grpSp>
        <p:nvGrpSpPr>
          <p:cNvPr id="2" name="Agrupar 1"/>
          <p:cNvGrpSpPr/>
          <p:nvPr/>
        </p:nvGrpSpPr>
        <p:grpSpPr>
          <a:xfrm>
            <a:off x="3892430" y="1221538"/>
            <a:ext cx="651692" cy="4341089"/>
            <a:chOff x="3960784" y="1167955"/>
            <a:chExt cx="667511" cy="4446461"/>
          </a:xfrm>
        </p:grpSpPr>
        <p:pic>
          <p:nvPicPr>
            <p:cNvPr id="7" name="Imagem 6"/>
            <p:cNvPicPr>
              <a:picLocks noChangeAspect="1"/>
            </p:cNvPicPr>
            <p:nvPr/>
          </p:nvPicPr>
          <p:blipFill>
            <a:blip r:embed="rId2" cstate="print"/>
            <a:stretch>
              <a:fillRect/>
            </a:stretch>
          </p:blipFill>
          <p:spPr>
            <a:xfrm>
              <a:off x="4009233" y="4171188"/>
              <a:ext cx="530717" cy="528828"/>
            </a:xfrm>
            <a:prstGeom prst="rect">
              <a:avLst/>
            </a:prstGeom>
          </p:spPr>
        </p:pic>
        <p:pic>
          <p:nvPicPr>
            <p:cNvPr id="8" name="Imagem 7"/>
            <p:cNvPicPr>
              <a:picLocks noChangeAspect="1"/>
            </p:cNvPicPr>
            <p:nvPr/>
          </p:nvPicPr>
          <p:blipFill>
            <a:blip r:embed="rId3" cstate="print"/>
            <a:stretch>
              <a:fillRect/>
            </a:stretch>
          </p:blipFill>
          <p:spPr>
            <a:xfrm>
              <a:off x="4041810" y="2391918"/>
              <a:ext cx="477018" cy="470154"/>
            </a:xfrm>
            <a:prstGeom prst="rect">
              <a:avLst/>
            </a:prstGeom>
          </p:spPr>
        </p:pic>
        <p:pic>
          <p:nvPicPr>
            <p:cNvPr id="9" name="Imagem 8"/>
            <p:cNvPicPr>
              <a:picLocks noChangeAspect="1"/>
            </p:cNvPicPr>
            <p:nvPr/>
          </p:nvPicPr>
          <p:blipFill>
            <a:blip r:embed="rId4" cstate="print"/>
            <a:stretch>
              <a:fillRect/>
            </a:stretch>
          </p:blipFill>
          <p:spPr>
            <a:xfrm>
              <a:off x="4035524" y="1773936"/>
              <a:ext cx="508521" cy="512064"/>
            </a:xfrm>
            <a:prstGeom prst="rect">
              <a:avLst/>
            </a:prstGeom>
          </p:spPr>
        </p:pic>
        <p:pic>
          <p:nvPicPr>
            <p:cNvPr id="10" name="Imagem 9"/>
            <p:cNvPicPr>
              <a:picLocks noChangeAspect="1"/>
            </p:cNvPicPr>
            <p:nvPr/>
          </p:nvPicPr>
          <p:blipFill>
            <a:blip r:embed="rId5" cstate="print"/>
            <a:stretch>
              <a:fillRect/>
            </a:stretch>
          </p:blipFill>
          <p:spPr>
            <a:xfrm>
              <a:off x="3988470" y="2969133"/>
              <a:ext cx="580515" cy="551307"/>
            </a:xfrm>
            <a:prstGeom prst="rect">
              <a:avLst/>
            </a:prstGeom>
          </p:spPr>
        </p:pic>
        <p:pic>
          <p:nvPicPr>
            <p:cNvPr id="11" name="Imagem 10"/>
            <p:cNvPicPr>
              <a:picLocks noChangeAspect="1"/>
            </p:cNvPicPr>
            <p:nvPr/>
          </p:nvPicPr>
          <p:blipFill>
            <a:blip r:embed="rId6" cstate="print"/>
            <a:stretch>
              <a:fillRect/>
            </a:stretch>
          </p:blipFill>
          <p:spPr>
            <a:xfrm>
              <a:off x="3997422" y="3632454"/>
              <a:ext cx="564933" cy="436626"/>
            </a:xfrm>
            <a:prstGeom prst="rect">
              <a:avLst/>
            </a:prstGeom>
          </p:spPr>
        </p:pic>
        <p:pic>
          <p:nvPicPr>
            <p:cNvPr id="1026" name="Picture 2" descr="Telefone, redondo, ícone - Baixar PNG/SVG Transparent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60784" y="4946905"/>
              <a:ext cx="667511" cy="66751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m 23"/>
            <p:cNvPicPr>
              <a:picLocks noChangeAspect="1"/>
            </p:cNvPicPr>
            <p:nvPr/>
          </p:nvPicPr>
          <p:blipFill>
            <a:blip r:embed="rId8" cstate="print"/>
            <a:stretch>
              <a:fillRect/>
            </a:stretch>
          </p:blipFill>
          <p:spPr>
            <a:xfrm>
              <a:off x="4050954" y="1167955"/>
              <a:ext cx="470514" cy="468821"/>
            </a:xfrm>
            <a:prstGeom prst="rect">
              <a:avLst/>
            </a:prstGeom>
          </p:spPr>
        </p:pic>
      </p:grpSp>
      <p:pic>
        <p:nvPicPr>
          <p:cNvPr id="26" name="Imagem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6239" y="2164725"/>
            <a:ext cx="4022027" cy="2669263"/>
          </a:xfrm>
          <a:prstGeom prst="rect">
            <a:avLst/>
          </a:prstGeom>
        </p:spPr>
      </p:pic>
      <p:pic>
        <p:nvPicPr>
          <p:cNvPr id="27" name="Imagem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484485" y="2593994"/>
            <a:ext cx="2734749" cy="1746866"/>
          </a:xfrm>
          <a:prstGeom prst="rect">
            <a:avLst/>
          </a:prstGeom>
        </p:spPr>
      </p:pic>
    </p:spTree>
    <p:extLst>
      <p:ext uri="{BB962C8B-B14F-4D97-AF65-F5344CB8AC3E}">
        <p14:creationId xmlns:p14="http://schemas.microsoft.com/office/powerpoint/2010/main" val="337849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anim calcmode="lin" valueType="num">
                                      <p:cBhvr>
                                        <p:cTn id="8" dur="2000" fill="hold"/>
                                        <p:tgtEl>
                                          <p:spTgt spid="26"/>
                                        </p:tgtEl>
                                        <p:attrNameLst>
                                          <p:attrName>ppt_w</p:attrName>
                                        </p:attrNameLst>
                                      </p:cBhvr>
                                      <p:tavLst>
                                        <p:tav tm="0" fmla="#ppt_w*sin(2.5*pi*$)">
                                          <p:val>
                                            <p:fltVal val="0"/>
                                          </p:val>
                                        </p:tav>
                                        <p:tav tm="100000">
                                          <p:val>
                                            <p:fltVal val="1"/>
                                          </p:val>
                                        </p:tav>
                                      </p:tavLst>
                                    </p:anim>
                                    <p:anim calcmode="lin" valueType="num">
                                      <p:cBhvr>
                                        <p:cTn id="9" dur="2000" fill="hold"/>
                                        <p:tgtEl>
                                          <p:spTgt spid="2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2000"/>
                                        <p:tgtEl>
                                          <p:spTgt spid="27"/>
                                        </p:tgtEl>
                                      </p:cBhvr>
                                    </p:animEffect>
                                    <p:anim calcmode="lin" valueType="num">
                                      <p:cBhvr>
                                        <p:cTn id="13" dur="2000" fill="hold"/>
                                        <p:tgtEl>
                                          <p:spTgt spid="27"/>
                                        </p:tgtEl>
                                        <p:attrNameLst>
                                          <p:attrName>ppt_w</p:attrName>
                                        </p:attrNameLst>
                                      </p:cBhvr>
                                      <p:tavLst>
                                        <p:tav tm="0" fmla="#ppt_w*sin(2.5*pi*$)">
                                          <p:val>
                                            <p:fltVal val="0"/>
                                          </p:val>
                                        </p:tav>
                                        <p:tav tm="100000">
                                          <p:val>
                                            <p:fltVal val="1"/>
                                          </p:val>
                                        </p:tav>
                                      </p:tavLst>
                                    </p:anim>
                                    <p:anim calcmode="lin" valueType="num">
                                      <p:cBhvr>
                                        <p:cTn id="14" dur="2000" fill="hold"/>
                                        <p:tgtEl>
                                          <p:spTgt spid="27"/>
                                        </p:tgtEl>
                                        <p:attrNameLst>
                                          <p:attrName>ppt_h</p:attrName>
                                        </p:attrNameLst>
                                      </p:cBhvr>
                                      <p:tavLst>
                                        <p:tav tm="0">
                                          <p:val>
                                            <p:strVal val="#ppt_h"/>
                                          </p:val>
                                        </p:tav>
                                        <p:tav tm="100000">
                                          <p:val>
                                            <p:strVal val="#ppt_h"/>
                                          </p:val>
                                        </p:tav>
                                      </p:tavLst>
                                    </p:anim>
                                  </p:childTnLst>
                                </p:cTn>
                              </p:par>
                              <p:par>
                                <p:cTn id="15" presetID="16" presetClass="entr" presetSubtype="21"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Azul Quente">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4050</TotalTime>
  <Words>4060</Words>
  <Application>Microsoft Office PowerPoint</Application>
  <PresentationFormat>Personalizar</PresentationFormat>
  <Paragraphs>363</Paragraphs>
  <Slides>39</Slides>
  <Notes>0</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39</vt:i4>
      </vt:variant>
    </vt:vector>
  </HeadingPairs>
  <TitlesOfParts>
    <vt:vector size="49" baseType="lpstr">
      <vt:lpstr>宋体</vt:lpstr>
      <vt:lpstr>Arial</vt:lpstr>
      <vt:lpstr>Calibri</vt:lpstr>
      <vt:lpstr>Cambria Math</vt:lpstr>
      <vt:lpstr>Liberation Serif</vt:lpstr>
      <vt:lpstr>Lohit Devanagari</vt:lpstr>
      <vt:lpstr>Noto Sans CJK SC</vt:lpstr>
      <vt:lpstr>Symbol</vt:lpstr>
      <vt:lpstr>Times New Roman</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GABARITO COMENTADO  DA PROVA  OBA 2005 - NÍVEL 1</dc:title>
  <dc:creator>OBA</dc:creator>
  <cp:lastModifiedBy>DVM Informatica</cp:lastModifiedBy>
  <cp:revision>147</cp:revision>
  <dcterms:created xsi:type="dcterms:W3CDTF">2020-08-31T15:54:38Z</dcterms:created>
  <dcterms:modified xsi:type="dcterms:W3CDTF">2020-11-24T18:16:18Z</dcterms:modified>
</cp:coreProperties>
</file>