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97" y="62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84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92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8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40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3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3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7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2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rgbClr val="F9F9EE"/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9242-9193-4273-B0D7-7FE2F9C71754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56A2-D3E4-4CCD-9DFE-3630F3FE6277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C:\Users\OBA\Downloads\mobfog 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" y="6093296"/>
            <a:ext cx="1127448" cy="73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BA\Downloads\LOGOTIPO_OBA_pn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33" y="5949280"/>
            <a:ext cx="1644219" cy="10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2013 - NÍVEL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9) (1 ponto) </a:t>
            </a:r>
            <a:r>
              <a:rPr lang="pt-BR" dirty="0"/>
              <a:t>Em 2013 comemora-se o Ano Internacional de Cooperação pela Água. No Brasil a água é a maior fonte de geração de energia elétrica.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889" y="1124744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Pergunta 9) (1 ponto) (0,25 cada acerto)</a:t>
            </a:r>
            <a:r>
              <a:rPr lang="pt-BR" dirty="0"/>
              <a:t> O desperdício de energia elétrica e de água estão relacionados em muitos casos. Escreva </a:t>
            </a:r>
            <a:r>
              <a:rPr lang="pt-BR" b="1" dirty="0"/>
              <a:t>CERTO</a:t>
            </a:r>
            <a:r>
              <a:rPr lang="pt-BR" dirty="0"/>
              <a:t> ou </a:t>
            </a:r>
            <a:r>
              <a:rPr lang="pt-BR" b="1" dirty="0"/>
              <a:t>ERRADO</a:t>
            </a:r>
            <a:r>
              <a:rPr lang="pt-BR" dirty="0"/>
              <a:t> na frente de cada frase.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64864"/>
              </p:ext>
            </p:extLst>
          </p:nvPr>
        </p:nvGraphicFramePr>
        <p:xfrm>
          <a:off x="262905" y="2722967"/>
          <a:ext cx="11233248" cy="2743200"/>
        </p:xfrm>
        <a:graphic>
          <a:graphicData uri="http://schemas.openxmlformats.org/drawingml/2006/table">
            <a:tbl>
              <a:tblPr/>
              <a:tblGrid>
                <a:gridCol w="120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Nos prédios a água vai para os apartamentos graças ao motor elétrico que bombeia a água até a caixa de água no topo do prédio.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Num prédio, um longo banho, mesmo que frio, implica em desperdício de água e de energia elétrica.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Num apartamento, uma torneira vazando representa desperdício de água e de energia elétrica.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540131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Não devemos tomar banho para não desperdiçar água e nem energia 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540131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elétrica.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82605" y="2673856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905" y="3487347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2605" y="4311568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7489" y="486916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81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10) (1 ponto) (0,25 cada acerto) </a:t>
            </a:r>
            <a:r>
              <a:rPr lang="pt-BR" dirty="0"/>
              <a:t>O Sol é a maior fonte de energia de todo o sistema solar. Escreva </a:t>
            </a:r>
            <a:r>
              <a:rPr lang="pt-BR" b="1" dirty="0"/>
              <a:t>CERTO</a:t>
            </a:r>
            <a:r>
              <a:rPr lang="pt-BR" dirty="0"/>
              <a:t> ou </a:t>
            </a:r>
            <a:r>
              <a:rPr lang="pt-BR" b="1" dirty="0"/>
              <a:t>ERRADO</a:t>
            </a:r>
            <a:r>
              <a:rPr lang="pt-BR" dirty="0"/>
              <a:t> na frente de cada afirmação.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9261"/>
              </p:ext>
            </p:extLst>
          </p:nvPr>
        </p:nvGraphicFramePr>
        <p:xfrm>
          <a:off x="384652" y="2603973"/>
          <a:ext cx="8447205" cy="2683256"/>
        </p:xfrm>
        <a:graphic>
          <a:graphicData uri="http://schemas.openxmlformats.org/drawingml/2006/table">
            <a:tbl>
              <a:tblPr/>
              <a:tblGrid>
                <a:gridCol w="958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O Sol ilumina a Lua, os Planetas, os cometas e até os asteroides.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Podemos até aquecer água para nossas casas com ajuda do Sol.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O Sol aquece a todos na Terra, inclusive os mares, rios e lagos.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131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Sem o Sol não haveria vida na Terra.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4513" y="2555668"/>
            <a:ext cx="988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4513" y="3420119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34513" y="4171557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34513" y="4963645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8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905" y="62068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1) (1 ponto) (0,2 cada acerto) </a:t>
            </a:r>
            <a:r>
              <a:rPr lang="pt-BR" dirty="0">
                <a:latin typeface="Arial" pitchFamily="34" charset="0"/>
                <a:cs typeface="Arial" pitchFamily="34" charset="0"/>
              </a:rPr>
              <a:t>Perguntas sobre o Sol, a Terra e a Lua. Escreva CERTO ou ERRADO na frente de cada frase abaixo.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16405"/>
              </p:ext>
            </p:extLst>
          </p:nvPr>
        </p:nvGraphicFramePr>
        <p:xfrm>
          <a:off x="478929" y="2646962"/>
          <a:ext cx="10225136" cy="2712847"/>
        </p:xfrm>
        <a:graphic>
          <a:graphicData uri="http://schemas.openxmlformats.org/drawingml/2006/table">
            <a:tbl>
              <a:tblPr firstRow="1" firstCol="1" bandRow="1"/>
              <a:tblGrid>
                <a:gridCol w="121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 inverno a Terra está muito mais longe do Sol, por isso faz muito frio.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No verão, de qualquer hemisfério, a Terra está muito mais perto do Sol.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 Terra gira ao redor do Sol; isso explica os dias e as noites.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 Terra gira ao redor do seu eixo de rotação; isso explica os dias e as noites.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569214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 Lua tem luz própria, como o Sol.		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46117" y="2579528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6117" y="3197198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6117" y="3817562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1401" y="4411284"/>
            <a:ext cx="9884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1221" y="5015056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22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897" y="47667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 (1 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(0,2 cada acerto) </a:t>
            </a:r>
            <a:r>
              <a:rPr lang="pt-BR" dirty="0">
                <a:latin typeface="Arial" pitchFamily="34" charset="0"/>
                <a:cs typeface="Arial" pitchFamily="34" charset="0"/>
              </a:rPr>
              <a:t>Perguntas sobre a Lua. Escreva CERTO ou ERRADO na frente de cada frase.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98139"/>
              </p:ext>
            </p:extLst>
          </p:nvPr>
        </p:nvGraphicFramePr>
        <p:xfrm>
          <a:off x="512010" y="2618384"/>
          <a:ext cx="9577064" cy="2696972"/>
        </p:xfrm>
        <a:graphic>
          <a:graphicData uri="http://schemas.openxmlformats.org/drawingml/2006/table">
            <a:tbl>
              <a:tblPr firstRow="1" firstCol="1" bandRow="1"/>
              <a:tblGrid>
                <a:gridCol w="114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</a:rPr>
                        <a:t>Os astronautas sempre pousaram na face oculta da Lua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Na Lua nova só a face dela voltada para a Terra não está iluminada pelo Sol.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Na Lua nova nenhuma parte da Lua está iluminada pelo Sol.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Não vemos a Lua nova porque ela está na sombra da Terra.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/>
                          <a:ea typeface="Times New Roman"/>
                        </a:rPr>
                        <a:t>_ _ _ _ _ _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5692140" algn="r"/>
                        </a:tabLs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Na Lua nova ela está bem perto da direção do Sol.	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79198" y="2564848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4018" y="3182481"/>
            <a:ext cx="9884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8929" y="3775256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929" y="4353580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ERRADO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4018" y="4954894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CERTO</a:t>
            </a:r>
            <a:endParaRPr lang="pt-BR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2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881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3) (1 ponto) </a:t>
            </a:r>
            <a:r>
              <a:rPr lang="pt-BR" dirty="0">
                <a:latin typeface="Arial" pitchFamily="34" charset="0"/>
                <a:cs typeface="Arial" pitchFamily="34" charset="0"/>
              </a:rPr>
              <a:t>Na bandeira brasileira temos estrelas de 9 constelações e até citamos uma delas no Hino Nacional e no Hino à Bandeira.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889" y="1268760"/>
            <a:ext cx="8136904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dirty="0"/>
              <a:t>A seguir está uma parte do Hino à Bandeira, no qual uma constelação é mencionada.</a:t>
            </a:r>
          </a:p>
          <a:p>
            <a:pPr>
              <a:lnSpc>
                <a:spcPct val="130000"/>
              </a:lnSpc>
            </a:pPr>
            <a:endParaRPr lang="pt-PT" sz="800" i="1" dirty="0"/>
          </a:p>
          <a:p>
            <a:pPr>
              <a:lnSpc>
                <a:spcPct val="130000"/>
              </a:lnSpc>
            </a:pPr>
            <a:r>
              <a:rPr lang="pt-PT" i="1" dirty="0"/>
              <a:t>Em teu seio formoso retratas	</a:t>
            </a:r>
            <a:br>
              <a:rPr lang="pt-PT" i="1" dirty="0"/>
            </a:br>
            <a:r>
              <a:rPr lang="pt-PT" i="1" dirty="0"/>
              <a:t>Este céu de puríssimo azul,	</a:t>
            </a:r>
            <a:br>
              <a:rPr lang="pt-PT" i="1" dirty="0"/>
            </a:br>
            <a:r>
              <a:rPr lang="pt-PT" i="1" dirty="0"/>
              <a:t>A verdura sem par destas matas,	</a:t>
            </a:r>
            <a:br>
              <a:rPr lang="pt-PT" i="1" dirty="0"/>
            </a:br>
            <a:r>
              <a:rPr lang="pt-PT" i="1" dirty="0"/>
              <a:t>E o esplendor do Cruzeiro do Sul.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881" y="3573016"/>
            <a:ext cx="81449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3a) (0,5 ponto) </a:t>
            </a:r>
            <a:r>
              <a:rPr lang="pt-BR" dirty="0">
                <a:latin typeface="Arial" pitchFamily="34" charset="0"/>
                <a:cs typeface="Arial" pitchFamily="34" charset="0"/>
              </a:rPr>
              <a:t>Ao lado tem a parte central da bandeira brasileira. Faça um retângulo envolvendo as estrelas da constelação citada no Hino à Bandeira.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881" y="5013176"/>
            <a:ext cx="8175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3b) (0,5 ponto) </a:t>
            </a:r>
            <a:r>
              <a:rPr lang="pt-BR" dirty="0">
                <a:latin typeface="Arial" pitchFamily="34" charset="0"/>
                <a:cs typeface="Arial" pitchFamily="34" charset="0"/>
              </a:rPr>
              <a:t>Cada estrela na bandeira brasileira representa um Estado e o Distrito Federal. Quantas estrelas existem na bandeira do Brasil?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31257" y="6248428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</a:rPr>
              <a:t>Observação: Só pode aceitar 27 como resposta certa e não aceitar 26 ou 28 como resposta certa.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43025" y="6300028"/>
            <a:ext cx="220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3b): _ _ _ _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855193" y="62465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27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5" name="Imagem 24"/>
          <p:cNvPicPr>
            <a:picLocks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25" y="2924945"/>
            <a:ext cx="3096344" cy="291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786009" y="4535565"/>
            <a:ext cx="558016" cy="6258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99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16632"/>
            <a:ext cx="799288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 (1 ponto) </a:t>
            </a:r>
            <a:r>
              <a:rPr lang="pt-BR" dirty="0">
                <a:latin typeface="Arial" pitchFamily="34" charset="0"/>
                <a:cs typeface="Arial" pitchFamily="34" charset="0"/>
              </a:rPr>
              <a:t>Abaixo tem o disco do planeta Terra e na mesma escala o disco da Lua para você ver como a Terra é grande se comparada à Lua.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889" y="1340768"/>
            <a:ext cx="799288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4) </a:t>
            </a:r>
            <a:r>
              <a:rPr lang="pt-BR" dirty="0">
                <a:latin typeface="Arial" pitchFamily="34" charset="0"/>
                <a:cs typeface="Arial" pitchFamily="34" charset="0"/>
              </a:rPr>
              <a:t>Calcule quantas vezes, aproximadamente, o diâmetro da Terra é maior do que o da Lua.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889" y="2132856"/>
            <a:ext cx="5319085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Se você não sabe o que é diâmetro, o professor explica.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889" y="256490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Resolução: 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89" y="2393352"/>
            <a:ext cx="5688632" cy="30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1400"/>
          <a:stretch>
            <a:fillRect/>
          </a:stretch>
        </p:blipFill>
        <p:spPr bwMode="auto">
          <a:xfrm>
            <a:off x="5208984" y="5375827"/>
            <a:ext cx="6233631" cy="73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415033" y="6285877"/>
            <a:ext cx="207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4): _ _ _ _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783185" y="6237312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3,7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889" y="4581128"/>
            <a:ext cx="4511377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Observação: Usando uma régua real ou outras unidades, os diâmetros podem ser outros, mas a razão será a MESMA. Pode-se aceitar como resposta 3,6 ou 3,8, mas nada diferente disso.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889" y="3059292"/>
            <a:ext cx="448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B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Diâmetro da Terra =  45 – 4 mm = 41 </a:t>
            </a:r>
            <a:r>
              <a:rPr lang="pt-BR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mm.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8889" y="3428624"/>
            <a:ext cx="451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B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Diâmetro da Lua   = 81 – 70 mm = 11 </a:t>
            </a:r>
            <a:r>
              <a:rPr lang="pt-BR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mm.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8889" y="379795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Dividindo o diâmetro da Terra pelo da Lua = 41 / 11 = 3,7.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2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260648"/>
            <a:ext cx="79595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5) (1 ponto) </a:t>
            </a:r>
            <a:r>
              <a:rPr lang="pt-BR" dirty="0"/>
              <a:t>Abaixo temos as fotos de partes de quatro planetas ou satélites naturais (luas) do Sistema Solar, já visitados por sondas espaciais ou por astronautas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889" y="1556792"/>
            <a:ext cx="777686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Pergunta 5) (0,25 cada acerto) </a:t>
            </a:r>
            <a:r>
              <a:rPr lang="pt-BR" dirty="0"/>
              <a:t>Escreva o nome do planeta ou satélite natural debaixo de cada foto.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188040"/>
              </p:ext>
            </p:extLst>
          </p:nvPr>
        </p:nvGraphicFramePr>
        <p:xfrm>
          <a:off x="478929" y="2708920"/>
          <a:ext cx="10928108" cy="324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ocumento" r:id="rId3" imgW="6984181" imgH="2086643" progId="Word.Document.12">
                  <p:embed/>
                </p:oleObj>
              </mc:Choice>
              <mc:Fallback>
                <p:oleObj name="Documento" r:id="rId3" imgW="6984181" imgH="2086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929" y="2708920"/>
                        <a:ext cx="10928108" cy="3240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424268" y="4983662"/>
            <a:ext cx="56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LUA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841911" y="4979861"/>
            <a:ext cx="87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MARTE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84931" y="498909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JÚPITER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63905" y="498366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SATURNO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43419"/>
            <a:ext cx="7776864" cy="206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 6) (1 ponto</a:t>
            </a:r>
            <a:r>
              <a:rPr lang="pt-PT" dirty="0"/>
              <a:t>)   Para locomover-se em terra, o homem inventou carroças, trens e automóveis.  Para locomover-se na água foram inventados os barcos e os navios.  Os balões e os aviões permitem a locomoção no ar.  Os foguetes foram inventados para o transporte de cargas e pessoas no espaço.  O foguete pode ser dividido em duas partes.  Na parte de baixo, ficam o motor e o tanque de combustível.  Na parte de cima, são transportadas cargas e pessoas.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2348880"/>
            <a:ext cx="85994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/>
              <a:t>Pergunta 6a) (0,5 ponto) </a:t>
            </a:r>
            <a:r>
              <a:rPr lang="pt-PT" dirty="0"/>
              <a:t>Desenhe, mas não pinte, um foguete deitado no espaço ao lado.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7" y="2780928"/>
            <a:ext cx="72728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600" dirty="0">
                <a:solidFill>
                  <a:srgbClr val="FF0000"/>
                </a:solidFill>
              </a:rPr>
              <a:t>Observação: O foguete pode ser apenas parecido com este ao lado para que receba os pontos integrais deste item. Se desenharem o foguete em outra posição também não tem importância alguma.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6" name="Trapezoide 5"/>
          <p:cNvSpPr/>
          <p:nvPr/>
        </p:nvSpPr>
        <p:spPr>
          <a:xfrm rot="16200000">
            <a:off x="10938109" y="3230997"/>
            <a:ext cx="792088" cy="324000"/>
          </a:xfrm>
          <a:prstGeom prst="trapezoid">
            <a:avLst>
              <a:gd name="adj" fmla="val 484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6200000">
            <a:off x="9659985" y="2273944"/>
            <a:ext cx="79208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/>
          <p:cNvSpPr/>
          <p:nvPr/>
        </p:nvSpPr>
        <p:spPr>
          <a:xfrm rot="16200000">
            <a:off x="8036876" y="2886011"/>
            <a:ext cx="792088" cy="101397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/>
          <p:cNvSpPr/>
          <p:nvPr/>
        </p:nvSpPr>
        <p:spPr>
          <a:xfrm rot="16200000">
            <a:off x="8036876" y="2883082"/>
            <a:ext cx="792088" cy="101397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8889" y="4149080"/>
            <a:ext cx="114492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/>
              <a:t>Pergunta 6b) (0,5 ponto) </a:t>
            </a:r>
            <a:r>
              <a:rPr lang="pt-PT" dirty="0"/>
              <a:t>No foguete desenhado para responder ao item anterior  pinte, de qualquer cor, o local onde são transportadas as pessoas e as cargas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18889" y="5013176"/>
            <a:ext cx="114492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dirty="0">
                <a:solidFill>
                  <a:srgbClr val="FF0000"/>
                </a:solidFill>
              </a:rPr>
              <a:t>Observação: Basta que seja pintada a ponta do foguete para ganhar os pontos deste item. Se pintar todo o foguete ou duas partes dele, então não ganha nenhum ponto deste item.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26064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7) (1 ponto) </a:t>
            </a:r>
            <a:r>
              <a:rPr lang="pt-PT" dirty="0"/>
              <a:t>Os satélites são colocados no espaço por foguetes. Eles ficam girando em órbita da Terra. O Satélite A da figura ao lado completa um giro por dia enquanto o Satélite B completa 14 giros em órbita da Terra a cada 24 horas.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4913" y="3020291"/>
            <a:ext cx="547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Pergunta 7)</a:t>
            </a:r>
            <a:r>
              <a:rPr lang="pt-BR" dirty="0"/>
              <a:t> </a:t>
            </a:r>
            <a:r>
              <a:rPr lang="pt-PT" dirty="0"/>
              <a:t>Pinte de qualquer cor o satélite mais rápido.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69" y="2492896"/>
            <a:ext cx="4104456" cy="4095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34913" y="3861048"/>
            <a:ext cx="5551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solidFill>
                  <a:srgbClr val="FF0000"/>
                </a:solidFill>
              </a:rPr>
              <a:t>A resposta correta é o satélite B. Basta pintá-lo de qualquer cor.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687841" y="4706672"/>
            <a:ext cx="1080120" cy="1152128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88640"/>
            <a:ext cx="7848872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8) (1 ponto) </a:t>
            </a:r>
            <a:r>
              <a:rPr lang="pt-BR" dirty="0"/>
              <a:t> </a:t>
            </a:r>
            <a:r>
              <a:rPr lang="pt-PT" dirty="0"/>
              <a:t>Nas imagens obtidas por satélites é possível identificar objetos por suas cores e formas.  Assim, é possível identificar nas imagens de satélites florestas, rios, lagos e oceanos, bem como estradas, prédios e até automóveis.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4877" y="2292946"/>
            <a:ext cx="11465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/>
              <a:t>Pergunta 8a) (0,5 ponto)</a:t>
            </a:r>
            <a:r>
              <a:rPr lang="pt-PT" dirty="0"/>
              <a:t> </a:t>
            </a:r>
            <a:r>
              <a:rPr lang="pt-BR" dirty="0"/>
              <a:t>Pinte, de qualquer cor, a caixinha que contém a palavra que representa a cor da floresta na imagem obtida por um satélite.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67879"/>
              </p:ext>
            </p:extLst>
          </p:nvPr>
        </p:nvGraphicFramePr>
        <p:xfrm>
          <a:off x="1559049" y="3429000"/>
          <a:ext cx="7887547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197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Amarelo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Azul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Verde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</a:rPr>
                        <a:t>Roxo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519489" y="3429000"/>
            <a:ext cx="1944216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Verde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0897" y="4077072"/>
            <a:ext cx="11424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/>
              <a:t>Pergunta 8b) (0,5 ponto)</a:t>
            </a:r>
            <a:r>
              <a:rPr lang="pt-PT" dirty="0"/>
              <a:t> Pinte, de qualquer cor, a forma que representa um campo de futebol na imagem obtida por um satélite.</a:t>
            </a:r>
            <a:endParaRPr lang="pt-BR" dirty="0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339527" y="5157192"/>
            <a:ext cx="8500442" cy="792088"/>
            <a:chOff x="1542" y="11008"/>
            <a:chExt cx="8130" cy="720"/>
          </a:xfrm>
        </p:grpSpPr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1542" y="11098"/>
              <a:ext cx="1035" cy="57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402" y="11023"/>
              <a:ext cx="1170" cy="6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5397" y="11008"/>
              <a:ext cx="720" cy="72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7122" y="11008"/>
              <a:ext cx="713" cy="72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8937" y="11023"/>
              <a:ext cx="735" cy="705"/>
            </a:xfrm>
            <a:prstGeom prst="hexagon">
              <a:avLst>
                <a:gd name="adj" fmla="val 26064"/>
                <a:gd name="vf" fmla="val 11547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84277" y="5175664"/>
            <a:ext cx="1223311" cy="709579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1396</Words>
  <Application>Microsoft Office PowerPoint</Application>
  <PresentationFormat>Personalizar</PresentationFormat>
  <Paragraphs>116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30</cp:revision>
  <dcterms:created xsi:type="dcterms:W3CDTF">2020-07-28T12:26:47Z</dcterms:created>
  <dcterms:modified xsi:type="dcterms:W3CDTF">2020-08-07T23:44:27Z</dcterms:modified>
</cp:coreProperties>
</file>