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D68B"/>
    <a:srgbClr val="F9F9EE"/>
    <a:srgbClr val="FFD653"/>
    <a:srgbClr val="FFE181"/>
    <a:srgbClr val="CC9900"/>
    <a:srgbClr val="D6A300"/>
    <a:srgbClr val="D5ABD2"/>
    <a:srgbClr val="D6AED3"/>
    <a:srgbClr val="E3C7E1"/>
    <a:srgbClr val="D7AD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7E444-7A0A-4A3C-A79B-3D7AC1ED90E3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CD0F-F0C3-476E-8134-FE521D275A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9526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7E444-7A0A-4A3C-A79B-3D7AC1ED90E3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CD0F-F0C3-476E-8134-FE521D275A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2199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7E444-7A0A-4A3C-A79B-3D7AC1ED90E3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CD0F-F0C3-476E-8134-FE521D275A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0517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7E444-7A0A-4A3C-A79B-3D7AC1ED90E3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CD0F-F0C3-476E-8134-FE521D275A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3364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7E444-7A0A-4A3C-A79B-3D7AC1ED90E3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CD0F-F0C3-476E-8134-FE521D275A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8926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7E444-7A0A-4A3C-A79B-3D7AC1ED90E3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CD0F-F0C3-476E-8134-FE521D275A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3271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7E444-7A0A-4A3C-A79B-3D7AC1ED90E3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CD0F-F0C3-476E-8134-FE521D275A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7597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7E444-7A0A-4A3C-A79B-3D7AC1ED90E3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CD0F-F0C3-476E-8134-FE521D275A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2312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7E444-7A0A-4A3C-A79B-3D7AC1ED90E3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CD0F-F0C3-476E-8134-FE521D275A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6768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7E444-7A0A-4A3C-A79B-3D7AC1ED90E3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CD0F-F0C3-476E-8134-FE521D275A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3605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7E444-7A0A-4A3C-A79B-3D7AC1ED90E3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CD0F-F0C3-476E-8134-FE521D275A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2243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8990">
              <a:srgbClr val="DBD68B"/>
            </a:gs>
            <a:gs pos="337">
              <a:srgbClr val="DBD68B"/>
            </a:gs>
            <a:gs pos="52000">
              <a:srgbClr val="F9F9EE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7E444-7A0A-4A3C-A79B-3D7AC1ED90E3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ACD0F-F0C3-476E-8134-FE521D275A30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Retângulo 6"/>
          <p:cNvSpPr/>
          <p:nvPr userDrawn="1"/>
        </p:nvSpPr>
        <p:spPr>
          <a:xfrm>
            <a:off x="10547497" y="5699052"/>
            <a:ext cx="1852052" cy="1286540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 userDrawn="1"/>
        </p:nvSpPr>
        <p:spPr>
          <a:xfrm>
            <a:off x="0" y="6089919"/>
            <a:ext cx="1175657" cy="741954"/>
          </a:xfrm>
          <a:prstGeom prst="rect">
            <a:avLst/>
          </a:prstGeom>
          <a:blipFill dpi="0" rotWithShape="1">
            <a:blip r:embed="rId14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1651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2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9646" y="2595153"/>
            <a:ext cx="7255828" cy="4815409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485112" y="135327"/>
            <a:ext cx="604058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GABARITO COMENTADO </a:t>
            </a:r>
          </a:p>
          <a:p>
            <a:pPr algn="ctr"/>
            <a:r>
              <a:rPr lang="pt-BR" sz="4400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PROVA</a:t>
            </a:r>
          </a:p>
          <a:p>
            <a:pPr algn="ctr"/>
            <a:endParaRPr lang="pt-BR" sz="4400" b="1" dirty="0">
              <a:solidFill>
                <a:srgbClr val="0E4D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sz="5400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OBA 2018 - NÍVEL 2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625" y="3727269"/>
            <a:ext cx="3942102" cy="251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16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452845" y="2632320"/>
            <a:ext cx="1136468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endParaRPr lang="pt-B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sz="2000" u="sng" dirty="0">
                <a:latin typeface="Arial" panose="020B0604020202020204" pitchFamily="34" charset="0"/>
                <a:ea typeface="Times New Roman" panose="02020603050405020304" pitchFamily="18" charset="0"/>
              </a:rPr>
              <a:t>M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sz="2000" u="sng" dirty="0"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sz="2000" u="sng" dirty="0">
                <a:latin typeface="Arial" panose="020B0604020202020204" pitchFamily="34" charset="0"/>
                <a:ea typeface="Times New Roman" panose="02020603050405020304" pitchFamily="18" charset="0"/>
              </a:rPr>
              <a:t>R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sz="2000" u="sng" dirty="0">
                <a:latin typeface="Arial" panose="020B0604020202020204" pitchFamily="34" charset="0"/>
                <a:ea typeface="Times New Roman" panose="02020603050405020304" pitchFamily="18" charset="0"/>
              </a:rPr>
              <a:t>C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sz="2000" b="1" u="sng" dirty="0"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Ú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sz="2000" u="sng" dirty="0">
                <a:latin typeface="Arial" panose="020B0604020202020204" pitchFamily="34" charset="0"/>
                <a:ea typeface="Times New Roman" panose="02020603050405020304" pitchFamily="18" charset="0"/>
              </a:rPr>
              <a:t>R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sz="2000" u="sng" dirty="0">
                <a:latin typeface="Arial" panose="020B0604020202020204" pitchFamily="34" charset="0"/>
                <a:ea typeface="Times New Roman" panose="02020603050405020304" pitchFamily="18" charset="0"/>
              </a:rPr>
              <a:t>I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sz="2000" u="sng" dirty="0">
                <a:latin typeface="Arial" panose="020B0604020202020204" pitchFamily="34" charset="0"/>
                <a:ea typeface="Times New Roman" panose="02020603050405020304" pitchFamily="18" charset="0"/>
              </a:rPr>
              <a:t>O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_ _        _ _ _ _  </a:t>
            </a:r>
            <a:r>
              <a:rPr lang="pt-BR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pt-BR" sz="20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_ _  _ _ _ _      _ _ _ _ </a:t>
            </a:r>
            <a:r>
              <a:rPr lang="pt-BR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pt-BR" sz="20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sz="20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</a:rPr>
              <a:t>_ _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_ _ _ _ _ </a:t>
            </a:r>
          </a:p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pt-BR" sz="20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</a:rPr>
              <a:t>_ _ _ _ </a:t>
            </a:r>
            <a:r>
              <a:rPr lang="pt-BR" sz="2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pt-BR" sz="20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sz="20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</a:rPr>
              <a:t>_</a:t>
            </a:r>
            <a:r>
              <a:rPr lang="pt-BR" sz="20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_ _ _ _        _ _ _ _ </a:t>
            </a:r>
            <a:r>
              <a:rPr lang="pt-BR" sz="2000" b="1" u="sng" dirty="0"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_ _ _ _ _ _ _</a:t>
            </a:r>
            <a:endParaRPr lang="pt-BR" sz="2000" dirty="0"/>
          </a:p>
        </p:txBody>
      </p:sp>
      <p:sp>
        <p:nvSpPr>
          <p:cNvPr id="2" name="Retângulo 1"/>
          <p:cNvSpPr/>
          <p:nvPr/>
        </p:nvSpPr>
        <p:spPr>
          <a:xfrm>
            <a:off x="3272075" y="3187178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</a:rPr>
              <a:t>S</a:t>
            </a:r>
            <a:r>
              <a:rPr lang="pt-BR" sz="20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</a:rPr>
              <a:t>A</a:t>
            </a:r>
            <a:r>
              <a:rPr lang="pt-BR" sz="20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</a:rPr>
              <a:t>T</a:t>
            </a:r>
            <a:r>
              <a:rPr lang="pt-BR" sz="20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</a:rPr>
              <a:t>U</a:t>
            </a:r>
            <a:r>
              <a:rPr lang="pt-BR" sz="20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sz="20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pt-BR" sz="20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</a:rPr>
              <a:t>N</a:t>
            </a:r>
            <a:r>
              <a:rPr lang="pt-BR" sz="20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</a:rPr>
              <a:t>O</a:t>
            </a:r>
            <a:endParaRPr lang="pt-BR" sz="2000" dirty="0"/>
          </a:p>
        </p:txBody>
      </p:sp>
      <p:sp>
        <p:nvSpPr>
          <p:cNvPr id="3" name="Retângulo 2"/>
          <p:cNvSpPr/>
          <p:nvPr/>
        </p:nvSpPr>
        <p:spPr>
          <a:xfrm>
            <a:off x="6281318" y="3197811"/>
            <a:ext cx="17878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</a:rPr>
              <a:t>J</a:t>
            </a:r>
            <a:r>
              <a:rPr lang="pt-BR" sz="20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</a:rPr>
              <a:t>Ú</a:t>
            </a:r>
            <a:r>
              <a:rPr lang="pt-BR" sz="20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</a:rPr>
              <a:t>P</a:t>
            </a:r>
            <a:r>
              <a:rPr lang="pt-BR" sz="20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</a:rPr>
              <a:t>I</a:t>
            </a:r>
            <a:r>
              <a:rPr lang="pt-BR" sz="20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sz="20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pt-BR" sz="20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lang="pt-BR" sz="20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</a:rPr>
              <a:t>R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pt-BR" sz="2000" dirty="0"/>
          </a:p>
        </p:txBody>
      </p:sp>
      <p:sp>
        <p:nvSpPr>
          <p:cNvPr id="5" name="Retângulo 4"/>
          <p:cNvSpPr/>
          <p:nvPr/>
        </p:nvSpPr>
        <p:spPr>
          <a:xfrm>
            <a:off x="390788" y="4005705"/>
            <a:ext cx="15792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</a:rPr>
              <a:t>N ET U </a:t>
            </a:r>
            <a:r>
              <a:rPr lang="pt-BR" sz="20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pt-BR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</a:rPr>
              <a:t>O</a:t>
            </a:r>
            <a:r>
              <a:rPr lang="pt-BR" sz="20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pt-BR" sz="2000" dirty="0"/>
          </a:p>
        </p:txBody>
      </p:sp>
      <p:sp>
        <p:nvSpPr>
          <p:cNvPr id="6" name="Retângulo 5"/>
          <p:cNvSpPr/>
          <p:nvPr/>
        </p:nvSpPr>
        <p:spPr>
          <a:xfrm>
            <a:off x="3100873" y="4003972"/>
            <a:ext cx="12732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</a:rPr>
              <a:t>U RA N</a:t>
            </a:r>
            <a:r>
              <a:rPr lang="pt-BR" sz="2000" b="1" dirty="0"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</a:t>
            </a:r>
            <a:endParaRPr lang="pt-BR" sz="2000" dirty="0"/>
          </a:p>
        </p:txBody>
      </p:sp>
      <p:sp>
        <p:nvSpPr>
          <p:cNvPr id="7" name="Retângulo 6"/>
          <p:cNvSpPr/>
          <p:nvPr/>
        </p:nvSpPr>
        <p:spPr>
          <a:xfrm>
            <a:off x="470263" y="730490"/>
            <a:ext cx="71021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Questão 1) (1 ponto) (0,2 cada acerto) 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 Escreva o nome do planeta cuja </a:t>
            </a:r>
            <a:r>
              <a:rPr lang="pt-BR" sz="2000" u="sng" dirty="0">
                <a:latin typeface="Arial" panose="020B0604020202020204" pitchFamily="34" charset="0"/>
                <a:ea typeface="Times New Roman" panose="02020603050405020304" pitchFamily="18" charset="0"/>
              </a:rPr>
              <a:t>quinta letra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tem a letra indicada abaixo. Já fizemos um exemplo e assim você já ganhou 0,2 pontos.</a:t>
            </a: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6205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463730" y="720964"/>
            <a:ext cx="754679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Questão 2) (1 ponto)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 </a:t>
            </a: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(0,25 cada acerto)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. Escreva </a:t>
            </a: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TEM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ou </a:t>
            </a: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NÃO TEM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na frente de cada afirmação. Não pode perguntar para ninguém.</a:t>
            </a: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0520971"/>
              </p:ext>
            </p:extLst>
          </p:nvPr>
        </p:nvGraphicFramePr>
        <p:xfrm>
          <a:off x="752071" y="3240700"/>
          <a:ext cx="8970554" cy="11292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21870">
                  <a:extLst>
                    <a:ext uri="{9D8B030D-6E8A-4147-A177-3AD203B41FA5}">
                      <a16:colId xmlns:a16="http://schemas.microsoft.com/office/drawing/2014/main" val="2375600309"/>
                    </a:ext>
                  </a:extLst>
                </a:gridCol>
                <a:gridCol w="4848684">
                  <a:extLst>
                    <a:ext uri="{9D8B030D-6E8A-4147-A177-3AD203B41FA5}">
                      <a16:colId xmlns:a16="http://schemas.microsoft.com/office/drawing/2014/main" val="3314135074"/>
                    </a:ext>
                  </a:extLst>
                </a:gridCol>
              </a:tblGrid>
              <a:tr h="677885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Marte tem ventos! _ _ _ _ _ _ _ _ _ 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Marte tem marcianos! _ _ _ _ _ _ _</a:t>
                      </a:r>
                      <a:r>
                        <a:rPr lang="pt-BR" sz="2000" b="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_ _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470118"/>
                  </a:ext>
                </a:extLst>
              </a:tr>
              <a:tr h="451363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Marte tem oceanos! _ _ _ _ _ _ _ _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Marte tem dia e noite! _ _ _ _ _ _ _ _ _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9256687"/>
                  </a:ext>
                </a:extLst>
              </a:tr>
            </a:tbl>
          </a:graphicData>
        </a:graphic>
      </p:graphicFrame>
      <p:sp>
        <p:nvSpPr>
          <p:cNvPr id="3" name="Retângulo 2"/>
          <p:cNvSpPr/>
          <p:nvPr/>
        </p:nvSpPr>
        <p:spPr>
          <a:xfrm>
            <a:off x="2756906" y="3299579"/>
            <a:ext cx="6607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</a:rPr>
              <a:t>TEM</a:t>
            </a:r>
            <a:endParaRPr lang="pt-BR" sz="2000" dirty="0"/>
          </a:p>
        </p:txBody>
      </p:sp>
      <p:sp>
        <p:nvSpPr>
          <p:cNvPr id="4" name="Retângulo 3"/>
          <p:cNvSpPr/>
          <p:nvPr/>
        </p:nvSpPr>
        <p:spPr>
          <a:xfrm>
            <a:off x="2901059" y="3970139"/>
            <a:ext cx="12695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</a:rPr>
              <a:t>NÃO TEM </a:t>
            </a:r>
            <a:endParaRPr lang="pt-BR" sz="2000" dirty="0"/>
          </a:p>
        </p:txBody>
      </p:sp>
      <p:sp>
        <p:nvSpPr>
          <p:cNvPr id="7" name="Retângulo 6"/>
          <p:cNvSpPr/>
          <p:nvPr/>
        </p:nvSpPr>
        <p:spPr>
          <a:xfrm>
            <a:off x="7242665" y="3291810"/>
            <a:ext cx="12118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</a:rPr>
              <a:t>NÃO TEM</a:t>
            </a:r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7245086" y="3977759"/>
            <a:ext cx="6607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</a:rPr>
              <a:t>TEM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67937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52549" y="189301"/>
            <a:ext cx="729125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Questão 3 ) (1 ponto) 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Ao lado tem uma imagem da Terra e de Urano, na mesma escala, para você ver como a Terra é pequena se comparada a Urano.</a:t>
            </a:r>
            <a:endParaRPr lang="pt-BR" sz="2000" dirty="0"/>
          </a:p>
        </p:txBody>
      </p:sp>
      <p:sp>
        <p:nvSpPr>
          <p:cNvPr id="3" name="Retângulo 2"/>
          <p:cNvSpPr/>
          <p:nvPr/>
        </p:nvSpPr>
        <p:spPr>
          <a:xfrm>
            <a:off x="266156" y="1929152"/>
            <a:ext cx="721096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 3)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Calcule quantas vezes, aproximadamente, o diâmetro de Urano é maior do que o da Terra. Abaixo deles tem uma régua para ajudá-lo, mas você pode usar qualquer régua para medir os diâmetros. Depois é só dividir o diâmetro de Urano pelo da Terra.</a:t>
            </a:r>
            <a:endParaRPr lang="pt-BR" sz="2000" dirty="0"/>
          </a:p>
        </p:txBody>
      </p:sp>
      <p:grpSp>
        <p:nvGrpSpPr>
          <p:cNvPr id="4" name="Grupo 1"/>
          <p:cNvGrpSpPr>
            <a:grpSpLocks/>
          </p:cNvGrpSpPr>
          <p:nvPr/>
        </p:nvGrpSpPr>
        <p:grpSpPr bwMode="auto">
          <a:xfrm>
            <a:off x="8211730" y="3030863"/>
            <a:ext cx="3806098" cy="2825923"/>
            <a:chOff x="2273" y="1382"/>
            <a:chExt cx="23820" cy="18010"/>
          </a:xfrm>
        </p:grpSpPr>
        <p:pic>
          <p:nvPicPr>
            <p:cNvPr id="2056" name="Imagem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2207" r="68523" b="46745"/>
            <a:stretch>
              <a:fillRect/>
            </a:stretch>
          </p:blipFill>
          <p:spPr bwMode="auto">
            <a:xfrm>
              <a:off x="2273" y="15369"/>
              <a:ext cx="23820" cy="40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5" name="Imagem 3"/>
            <p:cNvPicPr preferRelativeResize="0"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4" r="11916"/>
            <a:stretch>
              <a:fillRect/>
            </a:stretch>
          </p:blipFill>
          <p:spPr bwMode="auto">
            <a:xfrm>
              <a:off x="20064" y="12293"/>
              <a:ext cx="3600" cy="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Elipse 4"/>
            <p:cNvSpPr>
              <a:spLocks noChangeArrowheads="1"/>
            </p:cNvSpPr>
            <p:nvPr/>
          </p:nvSpPr>
          <p:spPr bwMode="auto">
            <a:xfrm>
              <a:off x="3894" y="1382"/>
              <a:ext cx="14400" cy="14400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6" name="Caixa de texto 5"/>
            <p:cNvSpPr txBox="1">
              <a:spLocks noChangeArrowheads="1"/>
            </p:cNvSpPr>
            <p:nvPr/>
          </p:nvSpPr>
          <p:spPr bwMode="auto">
            <a:xfrm>
              <a:off x="7002" y="7654"/>
              <a:ext cx="8074" cy="3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PT" altLang="pt-B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URANO</a:t>
              </a:r>
              <a:endParaRPr kumimoji="0" lang="pt-PT" altLang="pt-B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" name="Caixa de texto 11"/>
            <p:cNvSpPr txBox="1">
              <a:spLocks noChangeArrowheads="1"/>
            </p:cNvSpPr>
            <p:nvPr/>
          </p:nvSpPr>
          <p:spPr bwMode="auto">
            <a:xfrm>
              <a:off x="18415" y="10139"/>
              <a:ext cx="6875" cy="3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pt-BR" sz="11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TERRA</a:t>
              </a:r>
              <a:endParaRPr kumimoji="0" lang="en-US" altLang="pt-B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8" name="AutoShape 10"/>
          <p:cNvSpPr>
            <a:spLocks noChangeShapeType="1"/>
          </p:cNvSpPr>
          <p:nvPr/>
        </p:nvSpPr>
        <p:spPr bwMode="auto">
          <a:xfrm>
            <a:off x="8465639" y="4072444"/>
            <a:ext cx="0" cy="1266825"/>
          </a:xfrm>
          <a:prstGeom prst="straightConnector1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9" name="AutoShape 9"/>
          <p:cNvSpPr>
            <a:spLocks noChangeShapeType="1"/>
          </p:cNvSpPr>
          <p:nvPr/>
        </p:nvSpPr>
        <p:spPr bwMode="auto">
          <a:xfrm>
            <a:off x="10763689" y="4059744"/>
            <a:ext cx="0" cy="1266825"/>
          </a:xfrm>
          <a:prstGeom prst="straightConnector1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" name="AutoShape 1"/>
          <p:cNvSpPr>
            <a:spLocks noChangeShapeType="1"/>
          </p:cNvSpPr>
          <p:nvPr/>
        </p:nvSpPr>
        <p:spPr bwMode="auto">
          <a:xfrm>
            <a:off x="11054713" y="4964122"/>
            <a:ext cx="0" cy="360362"/>
          </a:xfrm>
          <a:prstGeom prst="straightConnector1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1" name="AutoShape 2"/>
          <p:cNvSpPr>
            <a:spLocks noChangeShapeType="1"/>
          </p:cNvSpPr>
          <p:nvPr/>
        </p:nvSpPr>
        <p:spPr bwMode="auto">
          <a:xfrm>
            <a:off x="11615371" y="4960947"/>
            <a:ext cx="0" cy="360362"/>
          </a:xfrm>
          <a:prstGeom prst="straightConnector1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229688" y="4932808"/>
            <a:ext cx="6294937" cy="971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Resolução 3)</a:t>
            </a: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endParaRPr lang="pt-BR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Resposta 3) _ _ _ _ _ _ _ _ _ _ _ _ _ _ _ _ _ _ _ _ _ _ _</a:t>
            </a:r>
            <a:endParaRPr lang="pt-BR" dirty="0"/>
          </a:p>
        </p:txBody>
      </p:sp>
      <p:sp>
        <p:nvSpPr>
          <p:cNvPr id="12" name="Retângulo 11"/>
          <p:cNvSpPr/>
          <p:nvPr/>
        </p:nvSpPr>
        <p:spPr>
          <a:xfrm>
            <a:off x="1756432" y="4949489"/>
            <a:ext cx="3147015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(4 - 0) / (5,5 – 4,5) = 4 / 1 = 4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2199039" y="5480804"/>
            <a:ext cx="40062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(Obs. aceitamos 3,9 e 4,1 também)</a:t>
            </a:r>
            <a:endParaRPr lang="pt-BR" dirty="0"/>
          </a:p>
        </p:txBody>
      </p:sp>
      <p:sp>
        <p:nvSpPr>
          <p:cNvPr id="14" name="Retângulo 13"/>
          <p:cNvSpPr/>
          <p:nvPr/>
        </p:nvSpPr>
        <p:spPr>
          <a:xfrm>
            <a:off x="1763787" y="551128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4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23076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65760" y="339022"/>
            <a:ext cx="6635116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Questão 4) (1 ponto) (0,25 cada acerto) 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Alguns dos pontos luminosos do céu brilham porque têm luz própria e outros porque refletem a luz do Sol. Ao lado do nome de cada astro escreva </a:t>
            </a: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LUMINOSO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se ele tem luz própria e </a:t>
            </a: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ILUMINADO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se ele só reflete a luz do Sol.</a:t>
            </a:r>
            <a:endParaRPr lang="pt-BR" sz="2000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72936"/>
              </p:ext>
            </p:extLst>
          </p:nvPr>
        </p:nvGraphicFramePr>
        <p:xfrm>
          <a:off x="1055914" y="4199437"/>
          <a:ext cx="7969069" cy="13458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61699">
                  <a:extLst>
                    <a:ext uri="{9D8B030D-6E8A-4147-A177-3AD203B41FA5}">
                      <a16:colId xmlns:a16="http://schemas.microsoft.com/office/drawing/2014/main" val="2012148893"/>
                    </a:ext>
                  </a:extLst>
                </a:gridCol>
                <a:gridCol w="4307370">
                  <a:extLst>
                    <a:ext uri="{9D8B030D-6E8A-4147-A177-3AD203B41FA5}">
                      <a16:colId xmlns:a16="http://schemas.microsoft.com/office/drawing/2014/main" val="1820697804"/>
                    </a:ext>
                  </a:extLst>
                </a:gridCol>
              </a:tblGrid>
              <a:tr h="475939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Lua _ _ _ _ _ _ _ _ _ _ _ _ _</a:t>
                      </a:r>
                    </a:p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Cometa _ _ _ _ _ _ _ _ _ _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7688070"/>
                  </a:ext>
                </a:extLst>
              </a:tr>
              <a:tr h="475939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Galáxia _ _ _ _ _ _ _</a:t>
                      </a:r>
                      <a:r>
                        <a:rPr lang="pt-BR" sz="2000" b="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_ _ _ _</a:t>
                      </a:r>
                    </a:p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Estrela  _ _ _ _ _ _ _</a:t>
                      </a:r>
                      <a:r>
                        <a:rPr lang="pt-BR" sz="2000" b="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_ _ _ _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7553021"/>
                  </a:ext>
                </a:extLst>
              </a:tr>
            </a:tbl>
          </a:graphicData>
        </a:graphic>
      </p:graphicFrame>
      <p:sp>
        <p:nvSpPr>
          <p:cNvPr id="4" name="Retângulo 3"/>
          <p:cNvSpPr/>
          <p:nvPr/>
        </p:nvSpPr>
        <p:spPr>
          <a:xfrm>
            <a:off x="1499496" y="4158734"/>
            <a:ext cx="14752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</a:rPr>
              <a:t>ILUMINADO</a:t>
            </a:r>
            <a:endParaRPr lang="pt-BR" sz="2000" dirty="0"/>
          </a:p>
        </p:txBody>
      </p:sp>
      <p:sp>
        <p:nvSpPr>
          <p:cNvPr id="5" name="Retângulo 4"/>
          <p:cNvSpPr/>
          <p:nvPr/>
        </p:nvSpPr>
        <p:spPr>
          <a:xfrm>
            <a:off x="1883273" y="4844534"/>
            <a:ext cx="13838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</a:rPr>
              <a:t>LUMINOSO</a:t>
            </a:r>
            <a:endParaRPr lang="pt-BR" sz="2000" dirty="0"/>
          </a:p>
        </p:txBody>
      </p:sp>
      <p:sp>
        <p:nvSpPr>
          <p:cNvPr id="6" name="Retângulo 5"/>
          <p:cNvSpPr/>
          <p:nvPr/>
        </p:nvSpPr>
        <p:spPr>
          <a:xfrm>
            <a:off x="5576196" y="4158734"/>
            <a:ext cx="14752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</a:rPr>
              <a:t>ILUMINADO</a:t>
            </a:r>
            <a:endParaRPr lang="pt-BR" sz="2000" dirty="0"/>
          </a:p>
        </p:txBody>
      </p:sp>
      <p:sp>
        <p:nvSpPr>
          <p:cNvPr id="7" name="Retângulo 6"/>
          <p:cNvSpPr/>
          <p:nvPr/>
        </p:nvSpPr>
        <p:spPr>
          <a:xfrm>
            <a:off x="5562048" y="4844534"/>
            <a:ext cx="14415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</a:rPr>
              <a:t>LUMINOSO</a:t>
            </a:r>
            <a:r>
              <a:rPr lang="pt-BR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88620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88050" y="581983"/>
            <a:ext cx="70128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Questão 5) (1 ponto) (0,2 cada acerto)  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Escreva </a:t>
            </a: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CERTO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ou </a:t>
            </a: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ERRADO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na frente de cada frase abaixo.</a:t>
            </a:r>
            <a:endParaRPr lang="pt-BR" sz="2000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906892"/>
              </p:ext>
            </p:extLst>
          </p:nvPr>
        </p:nvGraphicFramePr>
        <p:xfrm>
          <a:off x="789215" y="3318651"/>
          <a:ext cx="9169854" cy="22649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2780">
                  <a:extLst>
                    <a:ext uri="{9D8B030D-6E8A-4147-A177-3AD203B41FA5}">
                      <a16:colId xmlns:a16="http://schemas.microsoft.com/office/drawing/2014/main" val="340424477"/>
                    </a:ext>
                  </a:extLst>
                </a:gridCol>
                <a:gridCol w="8077074">
                  <a:extLst>
                    <a:ext uri="{9D8B030D-6E8A-4147-A177-3AD203B41FA5}">
                      <a16:colId xmlns:a16="http://schemas.microsoft.com/office/drawing/2014/main" val="4290803516"/>
                    </a:ext>
                  </a:extLst>
                </a:gridCol>
              </a:tblGrid>
              <a:tr h="452981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_</a:t>
                      </a:r>
                      <a:r>
                        <a:rPr lang="pt-BR" sz="20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_ _ _ _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A cada instante o Sol sempre ilumina só metade da Terra.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5066390"/>
                  </a:ext>
                </a:extLst>
              </a:tr>
              <a:tr h="45298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_</a:t>
                      </a:r>
                      <a:r>
                        <a:rPr lang="pt-BR" sz="20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_ _ _ _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</a:rPr>
                        <a:t>A cada instante o </a:t>
                      </a:r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</a:rPr>
                        <a:t>Sol sempre ilumina só metade da Lua.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476206"/>
                  </a:ext>
                </a:extLst>
              </a:tr>
              <a:tr h="452981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_ _ _ _ _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</a:rPr>
                        <a:t>O Sol não ilumina a Lua nova.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1620437"/>
                  </a:ext>
                </a:extLst>
              </a:tr>
              <a:tr h="452981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_ _ _ _ _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</a:rPr>
                        <a:t>O lado da Lua que não vemos da Terra nunca é iluminado pelo Sol.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1132354"/>
                  </a:ext>
                </a:extLst>
              </a:tr>
              <a:tr h="452981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_ _ _ _ _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692140" algn="r"/>
                        </a:tabLst>
                      </a:pPr>
                      <a:r>
                        <a:rPr lang="pt-PT" sz="2000" dirty="0">
                          <a:solidFill>
                            <a:schemeClr val="tx1"/>
                          </a:solidFill>
                          <a:effectLst/>
                        </a:rPr>
                        <a:t>O Sol não pertence a nenhuma constelação.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9732105"/>
                  </a:ext>
                </a:extLst>
              </a:tr>
            </a:tbl>
          </a:graphicData>
        </a:graphic>
      </p:graphicFrame>
      <p:sp>
        <p:nvSpPr>
          <p:cNvPr id="4" name="Retângulo 3"/>
          <p:cNvSpPr/>
          <p:nvPr/>
        </p:nvSpPr>
        <p:spPr>
          <a:xfrm>
            <a:off x="855087" y="5080934"/>
            <a:ext cx="880626" cy="4238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PT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</a:rPr>
              <a:t>CERTO</a:t>
            </a:r>
            <a:endParaRPr lang="pt-BR" sz="20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836037" y="3728384"/>
            <a:ext cx="880626" cy="4238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PT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</a:rPr>
              <a:t>CERTO</a:t>
            </a:r>
            <a:endParaRPr lang="pt-BR" sz="20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845562" y="3271184"/>
            <a:ext cx="880626" cy="4238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PT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</a:rPr>
              <a:t>CERTO</a:t>
            </a:r>
            <a:endParaRPr lang="pt-BR" sz="20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779595" y="4633259"/>
            <a:ext cx="1088760" cy="4238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PT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</a:rPr>
              <a:t>ERRADO</a:t>
            </a:r>
            <a:endParaRPr lang="pt-BR" sz="20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779595" y="4176059"/>
            <a:ext cx="1088760" cy="4238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PT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</a:rPr>
              <a:t>ERRADO</a:t>
            </a:r>
            <a:endParaRPr lang="pt-BR" sz="20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911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22218" y="207556"/>
            <a:ext cx="679295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Questão 6) (1 ponto) (0,25 cada acerto)  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Todos planetas giram ao redor do Sol, num movimento chamado de translação. A tabela abaixo mostra a duração, em dias terrestres, dos anos dos planetas.</a:t>
            </a:r>
            <a:endParaRPr lang="pt-BR" sz="2000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503803"/>
              </p:ext>
            </p:extLst>
          </p:nvPr>
        </p:nvGraphicFramePr>
        <p:xfrm>
          <a:off x="987742" y="3216168"/>
          <a:ext cx="9888448" cy="914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5789">
                  <a:extLst>
                    <a:ext uri="{9D8B030D-6E8A-4147-A177-3AD203B41FA5}">
                      <a16:colId xmlns:a16="http://schemas.microsoft.com/office/drawing/2014/main" val="2286868848"/>
                    </a:ext>
                  </a:extLst>
                </a:gridCol>
                <a:gridCol w="1224711">
                  <a:extLst>
                    <a:ext uri="{9D8B030D-6E8A-4147-A177-3AD203B41FA5}">
                      <a16:colId xmlns:a16="http://schemas.microsoft.com/office/drawing/2014/main" val="1508747960"/>
                    </a:ext>
                  </a:extLst>
                </a:gridCol>
                <a:gridCol w="1056164">
                  <a:extLst>
                    <a:ext uri="{9D8B030D-6E8A-4147-A177-3AD203B41FA5}">
                      <a16:colId xmlns:a16="http://schemas.microsoft.com/office/drawing/2014/main" val="3554148492"/>
                    </a:ext>
                  </a:extLst>
                </a:gridCol>
                <a:gridCol w="1030234">
                  <a:extLst>
                    <a:ext uri="{9D8B030D-6E8A-4147-A177-3AD203B41FA5}">
                      <a16:colId xmlns:a16="http://schemas.microsoft.com/office/drawing/2014/main" val="3534551946"/>
                    </a:ext>
                  </a:extLst>
                </a:gridCol>
                <a:gridCol w="1040207">
                  <a:extLst>
                    <a:ext uri="{9D8B030D-6E8A-4147-A177-3AD203B41FA5}">
                      <a16:colId xmlns:a16="http://schemas.microsoft.com/office/drawing/2014/main" val="2706941031"/>
                    </a:ext>
                  </a:extLst>
                </a:gridCol>
                <a:gridCol w="1066137">
                  <a:extLst>
                    <a:ext uri="{9D8B030D-6E8A-4147-A177-3AD203B41FA5}">
                      <a16:colId xmlns:a16="http://schemas.microsoft.com/office/drawing/2014/main" val="627268566"/>
                    </a:ext>
                  </a:extLst>
                </a:gridCol>
                <a:gridCol w="1123982">
                  <a:extLst>
                    <a:ext uri="{9D8B030D-6E8A-4147-A177-3AD203B41FA5}">
                      <a16:colId xmlns:a16="http://schemas.microsoft.com/office/drawing/2014/main" val="3147932614"/>
                    </a:ext>
                  </a:extLst>
                </a:gridCol>
                <a:gridCol w="1071124">
                  <a:extLst>
                    <a:ext uri="{9D8B030D-6E8A-4147-A177-3AD203B41FA5}">
                      <a16:colId xmlns:a16="http://schemas.microsoft.com/office/drawing/2014/main" val="1975636202"/>
                    </a:ext>
                  </a:extLst>
                </a:gridCol>
                <a:gridCol w="1080100">
                  <a:extLst>
                    <a:ext uri="{9D8B030D-6E8A-4147-A177-3AD203B41FA5}">
                      <a16:colId xmlns:a16="http://schemas.microsoft.com/office/drawing/2014/main" val="579656562"/>
                    </a:ext>
                  </a:extLst>
                </a:gridCol>
              </a:tblGrid>
              <a:tr h="267068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Planeta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Mercúrio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Vênus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Terra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Marte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Júpiter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Saturno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Urano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Netuno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1478782"/>
                  </a:ext>
                </a:extLst>
              </a:tr>
              <a:tr h="493050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Ano</a:t>
                      </a: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(em dias)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88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225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365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687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4.333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10.759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30.687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60.190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3143334"/>
                  </a:ext>
                </a:extLst>
              </a:tr>
            </a:tbl>
          </a:graphicData>
        </a:graphic>
      </p:graphicFrame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245646"/>
              </p:ext>
            </p:extLst>
          </p:nvPr>
        </p:nvGraphicFramePr>
        <p:xfrm>
          <a:off x="1066809" y="4419862"/>
          <a:ext cx="8070396" cy="17591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27071">
                  <a:extLst>
                    <a:ext uri="{9D8B030D-6E8A-4147-A177-3AD203B41FA5}">
                      <a16:colId xmlns:a16="http://schemas.microsoft.com/office/drawing/2014/main" val="4049233132"/>
                    </a:ext>
                  </a:extLst>
                </a:gridCol>
                <a:gridCol w="3743325">
                  <a:extLst>
                    <a:ext uri="{9D8B030D-6E8A-4147-A177-3AD203B41FA5}">
                      <a16:colId xmlns:a16="http://schemas.microsoft.com/office/drawing/2014/main" val="1944947637"/>
                    </a:ext>
                  </a:extLst>
                </a:gridCol>
              </a:tblGrid>
              <a:tr h="439783"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Qual planeta tem o ano mais curto?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Resposta: _ _ _ _ _ _ _ _</a:t>
                      </a:r>
                      <a:endParaRPr lang="pt-BR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1824826"/>
                  </a:ext>
                </a:extLst>
              </a:tr>
              <a:tr h="439783"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Qual planeta gira mais perto do Sol?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Resposta:</a:t>
                      </a:r>
                      <a:r>
                        <a:rPr lang="pt-BR" sz="2000" b="0" baseline="0" dirty="0">
                          <a:solidFill>
                            <a:schemeClr val="tx1"/>
                          </a:solidFill>
                          <a:effectLst/>
                        </a:rPr>
                        <a:t> _ _ _ _ _ _ _ _</a:t>
                      </a:r>
                      <a:endParaRPr lang="pt-BR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5538695"/>
                  </a:ext>
                </a:extLst>
              </a:tr>
              <a:tr h="439783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Qual planeta tem o ano mais longo?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Resposta: _ _ _ _ _ _ _ _</a:t>
                      </a:r>
                      <a:endParaRPr lang="pt-BR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4497359"/>
                  </a:ext>
                </a:extLst>
              </a:tr>
              <a:tr h="439783"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Qual planeta gira mais longe do Sol?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Resposta: _ _ _ _ _ _ _ _</a:t>
                      </a:r>
                      <a:endParaRPr lang="pt-BR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9792527"/>
                  </a:ext>
                </a:extLst>
              </a:tr>
            </a:tbl>
          </a:graphicData>
        </a:graphic>
      </p:graphicFrame>
      <p:sp>
        <p:nvSpPr>
          <p:cNvPr id="5" name="Retângulo 4"/>
          <p:cNvSpPr/>
          <p:nvPr/>
        </p:nvSpPr>
        <p:spPr>
          <a:xfrm>
            <a:off x="6466435" y="4922084"/>
            <a:ext cx="13658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</a:rPr>
              <a:t>MERCÚRIO</a:t>
            </a:r>
            <a:endParaRPr lang="pt-BR" sz="2000" dirty="0"/>
          </a:p>
        </p:txBody>
      </p:sp>
      <p:sp>
        <p:nvSpPr>
          <p:cNvPr id="6" name="Retângulo 5"/>
          <p:cNvSpPr/>
          <p:nvPr/>
        </p:nvSpPr>
        <p:spPr>
          <a:xfrm>
            <a:off x="6466435" y="4474409"/>
            <a:ext cx="13658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</a:rPr>
              <a:t>MERCÚRIO</a:t>
            </a:r>
            <a:endParaRPr lang="pt-BR" sz="2000" dirty="0"/>
          </a:p>
        </p:txBody>
      </p:sp>
      <p:sp>
        <p:nvSpPr>
          <p:cNvPr id="7" name="Retângulo 6"/>
          <p:cNvSpPr/>
          <p:nvPr/>
        </p:nvSpPr>
        <p:spPr>
          <a:xfrm>
            <a:off x="6492888" y="5807909"/>
            <a:ext cx="11128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</a:rPr>
              <a:t>NETUNO</a:t>
            </a:r>
            <a:endParaRPr lang="pt-BR" sz="2000" dirty="0"/>
          </a:p>
        </p:txBody>
      </p:sp>
      <p:sp>
        <p:nvSpPr>
          <p:cNvPr id="8" name="Retângulo 7"/>
          <p:cNvSpPr/>
          <p:nvPr/>
        </p:nvSpPr>
        <p:spPr>
          <a:xfrm>
            <a:off x="6483363" y="5369759"/>
            <a:ext cx="11128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</a:rPr>
              <a:t>NETUNO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427981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35130" y="154466"/>
            <a:ext cx="674669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Questão 7) (1 ponto) (0,5 cada acerto) 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A cada dia a Lua tem uma aparência (fase). Abaixo temos 31 imagens sequenciais da Lua como vista do Hemisfério Sul.</a:t>
            </a:r>
            <a:endParaRPr lang="pt-BR" sz="2000" dirty="0"/>
          </a:p>
        </p:txBody>
      </p:sp>
      <p:sp>
        <p:nvSpPr>
          <p:cNvPr id="3" name="Retângulo 2"/>
          <p:cNvSpPr/>
          <p:nvPr/>
        </p:nvSpPr>
        <p:spPr>
          <a:xfrm>
            <a:off x="5932170" y="2945892"/>
            <a:ext cx="591311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  <a:tabLst>
                <a:tab pos="4470400" algn="r"/>
              </a:tabLst>
            </a:pP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 7a)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Qual o número da imagem ao lado que melhor representa a fase quarto crescente?</a:t>
            </a:r>
          </a:p>
          <a:p>
            <a:pPr algn="just" hangingPunct="0">
              <a:lnSpc>
                <a:spcPct val="150000"/>
              </a:lnSpc>
              <a:spcAft>
                <a:spcPts val="0"/>
              </a:spcAft>
              <a:tabLst>
                <a:tab pos="4470400" algn="r"/>
              </a:tabLst>
            </a:pP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Resposta 7a)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_ _ _ _ _ _ _ _ _ _ _ _ _ _ _ _ _ _</a:t>
            </a: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146" name="Imagem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1" t="9694" r="6142" b="11653"/>
          <a:stretch>
            <a:fillRect/>
          </a:stretch>
        </p:blipFill>
        <p:spPr bwMode="auto">
          <a:xfrm>
            <a:off x="325392" y="2390361"/>
            <a:ext cx="5484678" cy="3530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ângulo 3"/>
          <p:cNvSpPr/>
          <p:nvPr/>
        </p:nvSpPr>
        <p:spPr>
          <a:xfrm>
            <a:off x="8025522" y="3977759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3</a:t>
            </a:r>
            <a:endParaRPr lang="pt-BR" sz="2000" dirty="0"/>
          </a:p>
        </p:txBody>
      </p:sp>
      <p:sp>
        <p:nvSpPr>
          <p:cNvPr id="5" name="Retângulo 4"/>
          <p:cNvSpPr/>
          <p:nvPr/>
        </p:nvSpPr>
        <p:spPr>
          <a:xfrm>
            <a:off x="7441567" y="5278749"/>
            <a:ext cx="3943708" cy="4983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  <a:tabLst>
                <a:tab pos="4470400" algn="r"/>
              </a:tabLst>
            </a:pPr>
            <a:r>
              <a:rPr lang="pt-BR" sz="2000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</a:rPr>
              <a:t>Qualquer número entre 10 e 12</a:t>
            </a:r>
            <a:endParaRPr lang="pt-B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5947955" y="4518717"/>
            <a:ext cx="597408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  <a:tabLst>
                <a:tab pos="4470400" algn="r"/>
              </a:tabLs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 7b)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 Qual o número da imagem ao lado que melhor representa a fase da Lua Cheia? </a:t>
            </a: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50000"/>
              </a:lnSpc>
              <a:spcAft>
                <a:spcPts val="0"/>
              </a:spcAft>
              <a:tabLst>
                <a:tab pos="4470400" algn="r"/>
              </a:tabLs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Resposta 7b) 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_ _ _ _ _ _ _ _ _ _ _ _ _ _ _ _ _ _ _ _ _</a:t>
            </a: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880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09005" y="183944"/>
            <a:ext cx="793486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Questão 8) (1 ponto)</a:t>
            </a:r>
            <a:r>
              <a:rPr lang="pt-PT" sz="2000" dirty="0">
                <a:latin typeface="Arial" panose="020B0604020202020204" pitchFamily="34" charset="0"/>
                <a:ea typeface="Times New Roman" panose="02020603050405020304" pitchFamily="18" charset="0"/>
              </a:rPr>
              <a:t> No dia 20 de julho de 1969 ocorreu o primeiro pouso tripulado na Lua. Abaixo está a tabela com os nomes das Missões (Apollo 11, 12, 14, 15, 16, 17), os nomes dos astronautas que pousaram na Lua e os tempos de permanência deles fora da espaçonave, mas sobre a Lua, também chamado de Atividade Extra Veicular (AEV).</a:t>
            </a:r>
            <a:endParaRPr lang="pt-BR" sz="2000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0132832"/>
              </p:ext>
            </p:extLst>
          </p:nvPr>
        </p:nvGraphicFramePr>
        <p:xfrm>
          <a:off x="264115" y="2341586"/>
          <a:ext cx="10381840" cy="18760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1690">
                  <a:extLst>
                    <a:ext uri="{9D8B030D-6E8A-4147-A177-3AD203B41FA5}">
                      <a16:colId xmlns:a16="http://schemas.microsoft.com/office/drawing/2014/main" val="22440964"/>
                    </a:ext>
                  </a:extLst>
                </a:gridCol>
                <a:gridCol w="1714709">
                  <a:extLst>
                    <a:ext uri="{9D8B030D-6E8A-4147-A177-3AD203B41FA5}">
                      <a16:colId xmlns:a16="http://schemas.microsoft.com/office/drawing/2014/main" val="351089997"/>
                    </a:ext>
                  </a:extLst>
                </a:gridCol>
                <a:gridCol w="1568798">
                  <a:extLst>
                    <a:ext uri="{9D8B030D-6E8A-4147-A177-3AD203B41FA5}">
                      <a16:colId xmlns:a16="http://schemas.microsoft.com/office/drawing/2014/main" val="3435720139"/>
                    </a:ext>
                  </a:extLst>
                </a:gridCol>
                <a:gridCol w="1568798">
                  <a:extLst>
                    <a:ext uri="{9D8B030D-6E8A-4147-A177-3AD203B41FA5}">
                      <a16:colId xmlns:a16="http://schemas.microsoft.com/office/drawing/2014/main" val="1900074968"/>
                    </a:ext>
                  </a:extLst>
                </a:gridCol>
                <a:gridCol w="1569804">
                  <a:extLst>
                    <a:ext uri="{9D8B030D-6E8A-4147-A177-3AD203B41FA5}">
                      <a16:colId xmlns:a16="http://schemas.microsoft.com/office/drawing/2014/main" val="138402764"/>
                    </a:ext>
                  </a:extLst>
                </a:gridCol>
                <a:gridCol w="2088041">
                  <a:extLst>
                    <a:ext uri="{9D8B030D-6E8A-4147-A177-3AD203B41FA5}">
                      <a16:colId xmlns:a16="http://schemas.microsoft.com/office/drawing/2014/main" val="3003004500"/>
                    </a:ext>
                  </a:extLst>
                </a:gridCol>
              </a:tblGrid>
              <a:tr h="469021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chemeClr val="tx1"/>
                          </a:solidFill>
                          <a:effectLst/>
                        </a:rPr>
                        <a:t>Apollo 11</a:t>
                      </a:r>
                      <a:endParaRPr lang="pt-BR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800">
                          <a:solidFill>
                            <a:schemeClr val="tx1"/>
                          </a:solidFill>
                          <a:effectLst/>
                        </a:rPr>
                        <a:t>Apollo 12</a:t>
                      </a:r>
                      <a:endParaRPr lang="pt-BR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800">
                          <a:solidFill>
                            <a:schemeClr val="tx1"/>
                          </a:solidFill>
                          <a:effectLst/>
                        </a:rPr>
                        <a:t>Apollo 14</a:t>
                      </a:r>
                      <a:endParaRPr lang="pt-BR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800">
                          <a:solidFill>
                            <a:schemeClr val="tx1"/>
                          </a:solidFill>
                          <a:effectLst/>
                        </a:rPr>
                        <a:t>Apollo 15</a:t>
                      </a:r>
                      <a:endParaRPr lang="pt-BR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800">
                          <a:solidFill>
                            <a:schemeClr val="tx1"/>
                          </a:solidFill>
                          <a:effectLst/>
                        </a:rPr>
                        <a:t>Apollo 16</a:t>
                      </a:r>
                      <a:endParaRPr lang="pt-BR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800">
                          <a:solidFill>
                            <a:schemeClr val="tx1"/>
                          </a:solidFill>
                          <a:effectLst/>
                        </a:rPr>
                        <a:t>Apollo 17</a:t>
                      </a:r>
                      <a:endParaRPr lang="pt-BR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9801738"/>
                  </a:ext>
                </a:extLst>
              </a:tr>
              <a:tr h="469021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800" b="0" dirty="0">
                          <a:solidFill>
                            <a:schemeClr val="tx1"/>
                          </a:solidFill>
                          <a:effectLst/>
                        </a:rPr>
                        <a:t>02h 31min 40s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800">
                          <a:solidFill>
                            <a:schemeClr val="tx1"/>
                          </a:solidFill>
                          <a:effectLst/>
                        </a:rPr>
                        <a:t>07h 45min 18s</a:t>
                      </a:r>
                      <a:endParaRPr lang="pt-BR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800">
                          <a:solidFill>
                            <a:schemeClr val="tx1"/>
                          </a:solidFill>
                          <a:effectLst/>
                        </a:rPr>
                        <a:t>09h 22min 31s</a:t>
                      </a:r>
                      <a:endParaRPr lang="pt-BR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800">
                          <a:solidFill>
                            <a:schemeClr val="tx1"/>
                          </a:solidFill>
                          <a:effectLst/>
                        </a:rPr>
                        <a:t>19h 07min 53s</a:t>
                      </a:r>
                      <a:endParaRPr lang="pt-BR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800">
                          <a:solidFill>
                            <a:schemeClr val="tx1"/>
                          </a:solidFill>
                          <a:effectLst/>
                        </a:rPr>
                        <a:t>20h 14min 14s</a:t>
                      </a:r>
                      <a:endParaRPr lang="pt-BR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800">
                          <a:solidFill>
                            <a:schemeClr val="tx1"/>
                          </a:solidFill>
                          <a:effectLst/>
                        </a:rPr>
                        <a:t>22h 03min 57s</a:t>
                      </a:r>
                      <a:endParaRPr lang="pt-BR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6698668"/>
                  </a:ext>
                </a:extLst>
              </a:tr>
              <a:tr h="469021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800" b="0" i="1" dirty="0">
                          <a:solidFill>
                            <a:schemeClr val="tx1"/>
                          </a:solidFill>
                          <a:effectLst/>
                        </a:rPr>
                        <a:t>Neil Armstrong</a:t>
                      </a:r>
                      <a:endParaRPr lang="pt-BR" sz="18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800" i="1">
                          <a:solidFill>
                            <a:schemeClr val="tx1"/>
                          </a:solidFill>
                          <a:effectLst/>
                        </a:rPr>
                        <a:t>Charles Conrad</a:t>
                      </a:r>
                      <a:endParaRPr lang="pt-BR" sz="1800" i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800" i="1">
                          <a:solidFill>
                            <a:schemeClr val="tx1"/>
                          </a:solidFill>
                          <a:effectLst/>
                        </a:rPr>
                        <a:t>Alan Shepard</a:t>
                      </a:r>
                      <a:endParaRPr lang="pt-BR" sz="1800" i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800" i="1">
                          <a:solidFill>
                            <a:schemeClr val="tx1"/>
                          </a:solidFill>
                          <a:effectLst/>
                        </a:rPr>
                        <a:t>David Scott</a:t>
                      </a:r>
                      <a:endParaRPr lang="pt-BR" sz="1800" i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800" i="1">
                          <a:solidFill>
                            <a:schemeClr val="tx1"/>
                          </a:solidFill>
                          <a:effectLst/>
                        </a:rPr>
                        <a:t>John Young</a:t>
                      </a:r>
                      <a:endParaRPr lang="pt-BR" sz="1800" i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800" i="1">
                          <a:solidFill>
                            <a:schemeClr val="tx1"/>
                          </a:solidFill>
                          <a:effectLst/>
                        </a:rPr>
                        <a:t>Eugene Cernan</a:t>
                      </a:r>
                      <a:endParaRPr lang="pt-BR" sz="1800" i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062810"/>
                  </a:ext>
                </a:extLst>
              </a:tr>
              <a:tr h="469021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800" b="0" i="1" dirty="0" err="1">
                          <a:solidFill>
                            <a:schemeClr val="tx1"/>
                          </a:solidFill>
                          <a:effectLst/>
                        </a:rPr>
                        <a:t>Buzz</a:t>
                      </a:r>
                      <a:r>
                        <a:rPr lang="pt-BR" sz="1800" b="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800" b="0" i="1" dirty="0" err="1">
                          <a:solidFill>
                            <a:schemeClr val="tx1"/>
                          </a:solidFill>
                          <a:effectLst/>
                        </a:rPr>
                        <a:t>Aldrin</a:t>
                      </a:r>
                      <a:endParaRPr lang="pt-BR" sz="18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800" i="1">
                          <a:solidFill>
                            <a:schemeClr val="tx1"/>
                          </a:solidFill>
                          <a:effectLst/>
                        </a:rPr>
                        <a:t>Alan Bean</a:t>
                      </a:r>
                      <a:endParaRPr lang="pt-BR" sz="1800" i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800" i="1">
                          <a:solidFill>
                            <a:schemeClr val="tx1"/>
                          </a:solidFill>
                          <a:effectLst/>
                        </a:rPr>
                        <a:t>Edgar Mitchell</a:t>
                      </a:r>
                      <a:endParaRPr lang="pt-BR" sz="1800" i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800" i="1">
                          <a:solidFill>
                            <a:schemeClr val="tx1"/>
                          </a:solidFill>
                          <a:effectLst/>
                        </a:rPr>
                        <a:t>James Irwin</a:t>
                      </a:r>
                      <a:endParaRPr lang="pt-BR" sz="1800" i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800" i="1">
                          <a:solidFill>
                            <a:schemeClr val="tx1"/>
                          </a:solidFill>
                          <a:effectLst/>
                        </a:rPr>
                        <a:t>Charles Duke</a:t>
                      </a:r>
                      <a:endParaRPr lang="pt-BR" sz="1800" i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800" i="1" dirty="0">
                          <a:solidFill>
                            <a:schemeClr val="tx1"/>
                          </a:solidFill>
                          <a:effectLst/>
                        </a:rPr>
                        <a:t>Harrison Schmitt</a:t>
                      </a:r>
                      <a:endParaRPr lang="pt-BR" sz="18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2670633"/>
                  </a:ext>
                </a:extLst>
              </a:tr>
            </a:tbl>
          </a:graphicData>
        </a:graphic>
      </p:graphicFrame>
      <p:sp>
        <p:nvSpPr>
          <p:cNvPr id="4" name="Retângulo 3"/>
          <p:cNvSpPr/>
          <p:nvPr/>
        </p:nvSpPr>
        <p:spPr>
          <a:xfrm>
            <a:off x="209006" y="4260286"/>
            <a:ext cx="805542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Aft>
                <a:spcPts val="0"/>
              </a:spcAft>
            </a:pP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 8) (0,25 cada acerto) 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Responda às perguntas abaixo.</a:t>
            </a: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5772729"/>
              </p:ext>
            </p:extLst>
          </p:nvPr>
        </p:nvGraphicFramePr>
        <p:xfrm>
          <a:off x="1172438" y="4668588"/>
          <a:ext cx="9567409" cy="20010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32829">
                  <a:extLst>
                    <a:ext uri="{9D8B030D-6E8A-4147-A177-3AD203B41FA5}">
                      <a16:colId xmlns:a16="http://schemas.microsoft.com/office/drawing/2014/main" val="260728731"/>
                    </a:ext>
                  </a:extLst>
                </a:gridCol>
                <a:gridCol w="3034580">
                  <a:extLst>
                    <a:ext uri="{9D8B030D-6E8A-4147-A177-3AD203B41FA5}">
                      <a16:colId xmlns:a16="http://schemas.microsoft.com/office/drawing/2014/main" val="2632240667"/>
                    </a:ext>
                  </a:extLst>
                </a:gridCol>
              </a:tblGrid>
              <a:tr h="500273"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Quantas Missões Apollo pousaram na Lua?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Resposta: _ _ _ _ _ _ _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3429834"/>
                  </a:ext>
                </a:extLst>
              </a:tr>
              <a:tr h="500273"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Quantos astronautas pousaram na Lua?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Resposta: _ _ _ _ _ _ _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9741883"/>
                  </a:ext>
                </a:extLst>
              </a:tr>
              <a:tr h="500273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Qual Missão Apollo permaneceu mais tempo em AEV?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Resposta: _ _ _ _ _ _ _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2975338"/>
                  </a:ext>
                </a:extLst>
              </a:tr>
              <a:tr h="500273"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Qual Missão Apollo permaneceu menos tempo em AEV?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Resposta: _ _ _ _ _ _ _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2424290"/>
                  </a:ext>
                </a:extLst>
              </a:tr>
            </a:tbl>
          </a:graphicData>
        </a:graphic>
      </p:graphicFrame>
      <p:sp>
        <p:nvSpPr>
          <p:cNvPr id="6" name="Retângulo 5"/>
          <p:cNvSpPr/>
          <p:nvPr/>
        </p:nvSpPr>
        <p:spPr>
          <a:xfrm>
            <a:off x="9198354" y="4749284"/>
            <a:ext cx="314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</a:rPr>
              <a:t>6</a:t>
            </a:r>
            <a:endParaRPr lang="pt-BR" sz="2000" dirty="0"/>
          </a:p>
        </p:txBody>
      </p:sp>
      <p:sp>
        <p:nvSpPr>
          <p:cNvPr id="7" name="Retângulo 6"/>
          <p:cNvSpPr/>
          <p:nvPr/>
        </p:nvSpPr>
        <p:spPr>
          <a:xfrm>
            <a:off x="9130320" y="5254109"/>
            <a:ext cx="4443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</a:rPr>
              <a:t>12</a:t>
            </a:r>
            <a:endParaRPr lang="pt-BR" sz="2000" dirty="0"/>
          </a:p>
        </p:txBody>
      </p:sp>
      <p:sp>
        <p:nvSpPr>
          <p:cNvPr id="8" name="Retângulo 7"/>
          <p:cNvSpPr/>
          <p:nvPr/>
        </p:nvSpPr>
        <p:spPr>
          <a:xfrm>
            <a:off x="9130320" y="5749409"/>
            <a:ext cx="4443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</a:rPr>
              <a:t>17</a:t>
            </a:r>
            <a:endParaRPr lang="pt-BR" sz="2000" dirty="0"/>
          </a:p>
        </p:txBody>
      </p:sp>
      <p:sp>
        <p:nvSpPr>
          <p:cNvPr id="9" name="Retângulo 8"/>
          <p:cNvSpPr/>
          <p:nvPr/>
        </p:nvSpPr>
        <p:spPr>
          <a:xfrm>
            <a:off x="9130320" y="6254234"/>
            <a:ext cx="4443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</a:rPr>
              <a:t>11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423281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56753" y="141365"/>
            <a:ext cx="792044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Questão 9)  (1 ponto) 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Para que os foguetes levem pessoas ou satélites ao espaço é preciso atravessar a atmosfera</a:t>
            </a:r>
            <a:r>
              <a:rPr lang="pt-PT" dirty="0">
                <a:latin typeface="Arial" panose="020B0604020202020204" pitchFamily="34" charset="0"/>
                <a:ea typeface="Times New Roman" panose="02020603050405020304" pitchFamily="18" charset="0"/>
              </a:rPr>
              <a:t> (camada de 100 km), e 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atingir a velocidade de 27.000 km/h.</a:t>
            </a:r>
            <a:r>
              <a:rPr lang="pt-PT" dirty="0">
                <a:latin typeface="Arial" panose="020B0604020202020204" pitchFamily="34" charset="0"/>
                <a:ea typeface="Times New Roman" panose="02020603050405020304" pitchFamily="18" charset="0"/>
              </a:rPr>
              <a:t> No início  o foguete tem altura aproximada de um prédio de 20 andares. Para não levar “peso” inútil ao espaço o foguete é feito com dois tanques e um motor em cada tanque. Quando acaba o primeiro tanque, ele e seu motor são ejetados e caem no mar, conforme ilustra a figura ao lado. Quando termina a atmosfera, também a coifa (proteção do satélite) é ejetada para que o foguete fique ainda mais “leve”. O segundo estágio, finalmente, consegue atingir a velocidade de 27.000 km/h e então ejeta o satélite, que entra em órbita. O segundo estágio também fica em órbita e é chamado de lixo espacial.</a:t>
            </a:r>
            <a:endParaRPr lang="pt-BR" dirty="0"/>
          </a:p>
        </p:txBody>
      </p:sp>
      <p:pic>
        <p:nvPicPr>
          <p:cNvPr id="8196" name="Imagem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7838" y="2482211"/>
            <a:ext cx="3918703" cy="348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28994" y="3306321"/>
            <a:ext cx="7910106" cy="72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4000"/>
              </a:lnSpc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 9) (0,25 cada acerto)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PT" dirty="0">
                <a:latin typeface="Arial" panose="020B0604020202020204" pitchFamily="34" charset="0"/>
                <a:ea typeface="Times New Roman" panose="02020603050405020304" pitchFamily="18" charset="0"/>
              </a:rPr>
              <a:t>Baseado nas informações e figura acima marque verdadeiro (</a:t>
            </a:r>
            <a:r>
              <a:rPr lang="pt-PT" b="1" dirty="0">
                <a:latin typeface="Arial" panose="020B0604020202020204" pitchFamily="34" charset="0"/>
                <a:ea typeface="Times New Roman" panose="02020603050405020304" pitchFamily="18" charset="0"/>
              </a:rPr>
              <a:t>V</a:t>
            </a:r>
            <a:r>
              <a:rPr lang="pt-PT" dirty="0">
                <a:latin typeface="Arial" panose="020B0604020202020204" pitchFamily="34" charset="0"/>
                <a:ea typeface="Times New Roman" panose="02020603050405020304" pitchFamily="18" charset="0"/>
              </a:rPr>
              <a:t>) ou falso (</a:t>
            </a:r>
            <a:r>
              <a:rPr lang="pt-PT" b="1" dirty="0">
                <a:latin typeface="Arial" panose="020B0604020202020204" pitchFamily="34" charset="0"/>
                <a:ea typeface="Times New Roman" panose="02020603050405020304" pitchFamily="18" charset="0"/>
              </a:rPr>
              <a:t>F</a:t>
            </a:r>
            <a:r>
              <a:rPr lang="pt-PT" dirty="0">
                <a:latin typeface="Arial" panose="020B0604020202020204" pitchFamily="34" charset="0"/>
                <a:ea typeface="Times New Roman" panose="02020603050405020304" pitchFamily="18" charset="0"/>
              </a:rPr>
              <a:t>) em cada uma das seguintes afirmações:</a:t>
            </a: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035789"/>
              </p:ext>
            </p:extLst>
          </p:nvPr>
        </p:nvGraphicFramePr>
        <p:xfrm>
          <a:off x="128497" y="4001317"/>
          <a:ext cx="8074977" cy="1882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8067">
                  <a:extLst>
                    <a:ext uri="{9D8B030D-6E8A-4147-A177-3AD203B41FA5}">
                      <a16:colId xmlns:a16="http://schemas.microsoft.com/office/drawing/2014/main" val="1590359209"/>
                    </a:ext>
                  </a:extLst>
                </a:gridCol>
                <a:gridCol w="7536910">
                  <a:extLst>
                    <a:ext uri="{9D8B030D-6E8A-4147-A177-3AD203B41FA5}">
                      <a16:colId xmlns:a16="http://schemas.microsoft.com/office/drawing/2014/main" val="3815740124"/>
                    </a:ext>
                  </a:extLst>
                </a:gridCol>
              </a:tblGrid>
              <a:tr h="353179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chemeClr val="tx1"/>
                          </a:solidFill>
                          <a:effectLst/>
                        </a:rPr>
                        <a:t>(    )</a:t>
                      </a:r>
                      <a:endParaRPr lang="pt-BR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b="0" dirty="0">
                          <a:solidFill>
                            <a:schemeClr val="tx1"/>
                          </a:solidFill>
                          <a:effectLst/>
                        </a:rPr>
                        <a:t>O foguete tem estágios para chegar bem “leve” ao espaço.</a:t>
                      </a:r>
                      <a:endParaRPr lang="pt-BR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142005"/>
                  </a:ext>
                </a:extLst>
              </a:tr>
              <a:tr h="353179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pt-BR" sz="1800" dirty="0">
                          <a:solidFill>
                            <a:srgbClr val="FF0000"/>
                          </a:solidFill>
                          <a:effectLst/>
                        </a:rPr>
                        <a:t>   </a:t>
                      </a:r>
                      <a:r>
                        <a:rPr lang="pt-BR" sz="1800" dirty="0">
                          <a:solidFill>
                            <a:schemeClr val="tx1"/>
                          </a:solidFill>
                          <a:effectLst/>
                        </a:rPr>
                        <a:t> )</a:t>
                      </a:r>
                      <a:endParaRPr lang="pt-BR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solidFill>
                            <a:schemeClr val="tx1"/>
                          </a:solidFill>
                          <a:effectLst/>
                        </a:rPr>
                        <a:t>Se o andar de um prédio tem 3 m de altura, o foguete tem 75 metros de altura.</a:t>
                      </a:r>
                      <a:endParaRPr lang="pt-BR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3794819"/>
                  </a:ext>
                </a:extLst>
              </a:tr>
              <a:tr h="353179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chemeClr val="tx1"/>
                          </a:solidFill>
                          <a:effectLst/>
                        </a:rPr>
                        <a:t>( </a:t>
                      </a:r>
                      <a:r>
                        <a:rPr lang="pt-BR" sz="1800" baseline="0" dirty="0">
                          <a:solidFill>
                            <a:srgbClr val="FF0000"/>
                          </a:solidFill>
                          <a:effectLst/>
                        </a:rPr>
                        <a:t>  </a:t>
                      </a:r>
                      <a:r>
                        <a:rPr lang="pt-BR" sz="1800" dirty="0">
                          <a:solidFill>
                            <a:schemeClr val="tx1"/>
                          </a:solidFill>
                          <a:effectLst/>
                        </a:rPr>
                        <a:t> )</a:t>
                      </a:r>
                      <a:endParaRPr lang="pt-BR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solidFill>
                            <a:schemeClr val="tx1"/>
                          </a:solidFill>
                          <a:effectLst/>
                        </a:rPr>
                        <a:t>O tanque vazio e o motor do segundo estágio viram lixo espacial.</a:t>
                      </a:r>
                      <a:endParaRPr lang="pt-BR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6620649"/>
                  </a:ext>
                </a:extLst>
              </a:tr>
              <a:tr h="353179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chemeClr val="tx1"/>
                          </a:solidFill>
                          <a:effectLst/>
                        </a:rPr>
                        <a:t>( </a:t>
                      </a:r>
                      <a:r>
                        <a:rPr lang="pt-BR" sz="1800" baseline="0" dirty="0">
                          <a:solidFill>
                            <a:srgbClr val="FF0000"/>
                          </a:solidFill>
                          <a:effectLst/>
                        </a:rPr>
                        <a:t>  </a:t>
                      </a:r>
                      <a:r>
                        <a:rPr lang="pt-BR" sz="1800" dirty="0">
                          <a:solidFill>
                            <a:schemeClr val="tx1"/>
                          </a:solidFill>
                          <a:effectLst/>
                        </a:rPr>
                        <a:t> )</a:t>
                      </a:r>
                      <a:endParaRPr lang="pt-BR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solidFill>
                            <a:schemeClr val="tx1"/>
                          </a:solidFill>
                          <a:effectLst/>
                        </a:rPr>
                        <a:t>A coifa é descartada quando o foguete se encontra dentro da atmosfera terrestre.                          </a:t>
                      </a:r>
                      <a:endParaRPr lang="pt-BR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4029952"/>
                  </a:ext>
                </a:extLst>
              </a:tr>
            </a:tbl>
          </a:graphicData>
        </a:graphic>
      </p:graphicFrame>
      <p:sp>
        <p:nvSpPr>
          <p:cNvPr id="3" name="Retângulo 2"/>
          <p:cNvSpPr/>
          <p:nvPr/>
        </p:nvSpPr>
        <p:spPr>
          <a:xfrm>
            <a:off x="215051" y="4048514"/>
            <a:ext cx="3369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</a:rPr>
              <a:t>V</a:t>
            </a:r>
            <a:endParaRPr lang="pt-BR" sz="2000" b="1" dirty="0"/>
          </a:p>
        </p:txBody>
      </p:sp>
      <p:sp>
        <p:nvSpPr>
          <p:cNvPr id="8" name="Retângulo 7"/>
          <p:cNvSpPr/>
          <p:nvPr/>
        </p:nvSpPr>
        <p:spPr>
          <a:xfrm>
            <a:off x="214235" y="4878536"/>
            <a:ext cx="3369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</a:rPr>
              <a:t>V</a:t>
            </a:r>
            <a:endParaRPr lang="pt-BR" sz="2000" b="1" dirty="0"/>
          </a:p>
        </p:txBody>
      </p:sp>
      <p:sp>
        <p:nvSpPr>
          <p:cNvPr id="4" name="Retângulo 3"/>
          <p:cNvSpPr/>
          <p:nvPr/>
        </p:nvSpPr>
        <p:spPr>
          <a:xfrm>
            <a:off x="237400" y="4461353"/>
            <a:ext cx="3016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</a:rPr>
              <a:t>F</a:t>
            </a:r>
            <a:endParaRPr lang="pt-BR" sz="2000" b="1" dirty="0"/>
          </a:p>
        </p:txBody>
      </p:sp>
      <p:sp>
        <p:nvSpPr>
          <p:cNvPr id="10" name="Retângulo 9"/>
          <p:cNvSpPr/>
          <p:nvPr/>
        </p:nvSpPr>
        <p:spPr>
          <a:xfrm>
            <a:off x="236584" y="5293017"/>
            <a:ext cx="3016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</a:rPr>
              <a:t>F</a:t>
            </a: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3964657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4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61257" y="193071"/>
            <a:ext cx="746351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Questão 10) (1 ponto)</a:t>
            </a:r>
            <a:r>
              <a:rPr lang="pt-B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PT" sz="2000" dirty="0">
                <a:latin typeface="Arial" panose="020B0604020202020204" pitchFamily="34" charset="0"/>
                <a:ea typeface="Times New Roman" panose="02020603050405020304" pitchFamily="18" charset="0"/>
              </a:rPr>
              <a:t>O Brasil tem duas bases de lançamentos de foguetes. Uma fica na cidade de Alcântara, no Estado do Maranhão; a outra, mais antiga, fica na cidade de Parnamirim, ao lado da capital do Rio Grande do Norte. As duas bases ficam a beira-mar.</a:t>
            </a: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81668" y="3177953"/>
            <a:ext cx="105768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 10) (0,25 cada acerto) 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Escreva </a:t>
            </a: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C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(certo) ou </a:t>
            </a: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(errado) em cada afirmação.</a:t>
            </a:r>
            <a:endParaRPr lang="pt-BR" sz="2000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587913"/>
              </p:ext>
            </p:extLst>
          </p:nvPr>
        </p:nvGraphicFramePr>
        <p:xfrm>
          <a:off x="688250" y="3824399"/>
          <a:ext cx="8341450" cy="20272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3902">
                  <a:extLst>
                    <a:ext uri="{9D8B030D-6E8A-4147-A177-3AD203B41FA5}">
                      <a16:colId xmlns:a16="http://schemas.microsoft.com/office/drawing/2014/main" val="2584646192"/>
                    </a:ext>
                  </a:extLst>
                </a:gridCol>
                <a:gridCol w="7687548">
                  <a:extLst>
                    <a:ext uri="{9D8B030D-6E8A-4147-A177-3AD203B41FA5}">
                      <a16:colId xmlns:a16="http://schemas.microsoft.com/office/drawing/2014/main" val="422803915"/>
                    </a:ext>
                  </a:extLst>
                </a:gridCol>
              </a:tblGrid>
              <a:tr h="506804"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pt-BR" sz="2000" dirty="0">
                          <a:solidFill>
                            <a:srgbClr val="FF0000"/>
                          </a:solidFill>
                          <a:effectLst/>
                        </a:rPr>
                        <a:t>   </a:t>
                      </a:r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</a:rPr>
                        <a:t> )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O Brasil não lança foguetes.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8507052"/>
                  </a:ext>
                </a:extLst>
              </a:tr>
              <a:tr h="506804"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</a:rPr>
                        <a:t>(   </a:t>
                      </a:r>
                      <a:r>
                        <a:rPr lang="pt-BR" sz="20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</a:rPr>
                        <a:t>As bases de lançamentos ficam à beira mar por razões de segurança.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1712798"/>
                  </a:ext>
                </a:extLst>
              </a:tr>
              <a:tr h="506804"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pt-BR" sz="20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pt-BR" sz="2000" baseline="0" dirty="0">
                          <a:solidFill>
                            <a:srgbClr val="FF0000"/>
                          </a:solidFill>
                          <a:effectLst/>
                        </a:rPr>
                        <a:t>  </a:t>
                      </a:r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</a:rPr>
                        <a:t> )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</a:rPr>
                        <a:t>O Estado do Maranhão fica na Região Norte do Brasil.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4991151"/>
                  </a:ext>
                </a:extLst>
              </a:tr>
              <a:tr h="506804"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</a:rPr>
                        <a:t>( </a:t>
                      </a:r>
                      <a:r>
                        <a:rPr lang="pt-BR" sz="2000" baseline="0" dirty="0">
                          <a:solidFill>
                            <a:srgbClr val="FF0000"/>
                          </a:solidFill>
                          <a:effectLst/>
                        </a:rPr>
                        <a:t>  </a:t>
                      </a:r>
                      <a:r>
                        <a:rPr lang="pt-BR" sz="20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692140" algn="r"/>
                        </a:tabLst>
                      </a:pPr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</a:rPr>
                        <a:t>Natal é a capital do Rio Grande do Norte.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2053239"/>
                  </a:ext>
                </a:extLst>
              </a:tr>
            </a:tbl>
          </a:graphicData>
        </a:graphic>
      </p:graphicFrame>
      <p:sp>
        <p:nvSpPr>
          <p:cNvPr id="5" name="Retângulo 4"/>
          <p:cNvSpPr/>
          <p:nvPr/>
        </p:nvSpPr>
        <p:spPr>
          <a:xfrm>
            <a:off x="794537" y="4941416"/>
            <a:ext cx="3097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</a:rPr>
              <a:t>E</a:t>
            </a:r>
            <a:endParaRPr lang="pt-BR" sz="2000" b="1" dirty="0"/>
          </a:p>
        </p:txBody>
      </p:sp>
      <p:sp>
        <p:nvSpPr>
          <p:cNvPr id="6" name="Retângulo 5"/>
          <p:cNvSpPr/>
          <p:nvPr/>
        </p:nvSpPr>
        <p:spPr>
          <a:xfrm>
            <a:off x="804062" y="3913532"/>
            <a:ext cx="3097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</a:rPr>
              <a:t>E</a:t>
            </a:r>
            <a:endParaRPr lang="pt-BR" sz="2000" b="1" dirty="0"/>
          </a:p>
        </p:txBody>
      </p:sp>
      <p:sp>
        <p:nvSpPr>
          <p:cNvPr id="7" name="Retângulo 6"/>
          <p:cNvSpPr/>
          <p:nvPr/>
        </p:nvSpPr>
        <p:spPr>
          <a:xfrm>
            <a:off x="779401" y="5438348"/>
            <a:ext cx="3209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</a:rPr>
              <a:t>C</a:t>
            </a:r>
            <a:endParaRPr lang="pt-BR" sz="2000" b="1" dirty="0"/>
          </a:p>
        </p:txBody>
      </p:sp>
      <p:sp>
        <p:nvSpPr>
          <p:cNvPr id="8" name="Retângulo 7"/>
          <p:cNvSpPr/>
          <p:nvPr/>
        </p:nvSpPr>
        <p:spPr>
          <a:xfrm>
            <a:off x="779401" y="4436591"/>
            <a:ext cx="3209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</a:rPr>
              <a:t>C</a:t>
            </a: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4100207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2536124"/>
              </p:ext>
            </p:extLst>
          </p:nvPr>
        </p:nvGraphicFramePr>
        <p:xfrm>
          <a:off x="3952239" y="683090"/>
          <a:ext cx="4268216" cy="5574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056">
                  <a:extLst>
                    <a:ext uri="{9D8B030D-6E8A-4147-A177-3AD203B41FA5}">
                      <a16:colId xmlns:a16="http://schemas.microsoft.com/office/drawing/2014/main" val="77620037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3578718802"/>
                    </a:ext>
                  </a:extLst>
                </a:gridCol>
              </a:tblGrid>
              <a:tr h="396206">
                <a:tc gridSpan="2"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chemeClr val="tx1"/>
                          </a:solidFill>
                        </a:rPr>
                        <a:t>Contatos: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671705"/>
                  </a:ext>
                </a:extLst>
              </a:tr>
              <a:tr h="639776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obabr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90837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oba_olimpiada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746611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obaoficial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72919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canal_oba_mobfog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419485"/>
                  </a:ext>
                </a:extLst>
              </a:tr>
              <a:tr h="566628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oba.secretaria@gmail.com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587587"/>
                  </a:ext>
                </a:extLst>
              </a:tr>
              <a:tr h="61605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98272-3810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904417"/>
                  </a:ext>
                </a:extLst>
              </a:tr>
              <a:tr h="1121610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2334-0082</a:t>
                      </a:r>
                    </a:p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4104-4047</a:t>
                      </a:r>
                    </a:p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2254-1139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621586"/>
                  </a:ext>
                </a:extLst>
              </a:tr>
              <a:tr h="396206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www.oba.org.br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8160636"/>
                  </a:ext>
                </a:extLst>
              </a:tr>
            </a:tbl>
          </a:graphicData>
        </a:graphic>
      </p:graphicFrame>
      <p:grpSp>
        <p:nvGrpSpPr>
          <p:cNvPr id="2" name="Agrupar 1"/>
          <p:cNvGrpSpPr/>
          <p:nvPr/>
        </p:nvGrpSpPr>
        <p:grpSpPr>
          <a:xfrm>
            <a:off x="3986911" y="1167955"/>
            <a:ext cx="667511" cy="4446461"/>
            <a:chOff x="3960784" y="1167955"/>
            <a:chExt cx="667511" cy="4446461"/>
          </a:xfrm>
        </p:grpSpPr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09233" y="4171188"/>
              <a:ext cx="530717" cy="528828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41810" y="2391918"/>
              <a:ext cx="477018" cy="470154"/>
            </a:xfrm>
            <a:prstGeom prst="rect">
              <a:avLst/>
            </a:prstGeom>
          </p:spPr>
        </p:pic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35524" y="1773936"/>
              <a:ext cx="508521" cy="512064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88470" y="2969133"/>
              <a:ext cx="580515" cy="551307"/>
            </a:xfrm>
            <a:prstGeom prst="rect">
              <a:avLst/>
            </a:prstGeom>
          </p:spPr>
        </p:pic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97422" y="3632454"/>
              <a:ext cx="564933" cy="436626"/>
            </a:xfrm>
            <a:prstGeom prst="rect">
              <a:avLst/>
            </a:prstGeom>
          </p:spPr>
        </p:pic>
        <p:pic>
          <p:nvPicPr>
            <p:cNvPr id="1026" name="Picture 2" descr="Telefone, redondo, ícone - Baixar PNG/SVG Transparent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0784" y="4946905"/>
              <a:ext cx="667511" cy="667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Imagem 2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50954" y="1167955"/>
              <a:ext cx="470514" cy="468821"/>
            </a:xfrm>
            <a:prstGeom prst="rect">
              <a:avLst/>
            </a:prstGeom>
          </p:spPr>
        </p:pic>
      </p:grpSp>
      <p:pic>
        <p:nvPicPr>
          <p:cNvPr id="26" name="Imagem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3429" y="2134037"/>
            <a:ext cx="4119654" cy="2734054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431" y="2573726"/>
            <a:ext cx="2801130" cy="178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615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Letreiro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</TotalTime>
  <Words>1497</Words>
  <Application>Microsoft Office PowerPoint</Application>
  <PresentationFormat>Widescreen</PresentationFormat>
  <Paragraphs>173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DVM Informatica</dc:creator>
  <cp:lastModifiedBy>João Canalle</cp:lastModifiedBy>
  <cp:revision>48</cp:revision>
  <dcterms:created xsi:type="dcterms:W3CDTF">2020-06-15T15:20:13Z</dcterms:created>
  <dcterms:modified xsi:type="dcterms:W3CDTF">2020-07-07T03:17:07Z</dcterms:modified>
</cp:coreProperties>
</file>