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7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4" r:id="rId17"/>
    <p:sldId id="270" r:id="rId18"/>
    <p:sldId id="271" r:id="rId19"/>
    <p:sldId id="272" r:id="rId20"/>
    <p:sldId id="273" r:id="rId21"/>
    <p:sldId id="276" r:id="rId2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9EE"/>
    <a:srgbClr val="DBD6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FE802A-B785-4343-8EF7-789B0A085DC9}" type="datetimeFigureOut">
              <a:rPr lang="pt-BR" smtClean="0"/>
              <a:t>07/07/2020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A7A0B1-209C-479B-9E11-73CD0E0700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1273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A03C53-66F8-45BC-B72C-0D5BE404C5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4D5C201-F17E-46E3-A668-FE7ECC4A0F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4F09F05-A0AE-4348-A642-C68BA90CF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659A0-F239-45C4-865C-06096E04C6C2}" type="datetimeFigureOut">
              <a:rPr lang="pt-BR" smtClean="0"/>
              <a:t>07/07/2020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BB7F02B-419B-49A0-9040-A79D2B893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1B60DA0-A51E-4EA0-99AD-EC6EAE4D2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BFB75-7674-4408-8BBB-63532DF368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4953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AE1622-438E-4DA5-9416-0EC690DBA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2E6289E-FFBC-43B3-A427-40162B7EFB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8D61381-618C-4D5C-B3B0-D2C19DCC2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659A0-F239-45C4-865C-06096E04C6C2}" type="datetimeFigureOut">
              <a:rPr lang="pt-BR" smtClean="0"/>
              <a:t>07/07/2020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7D9D04A-F874-4AD5-9C0D-156DB7C65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36A6147-2A98-42D8-8454-51F724CC5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BFB75-7674-4408-8BBB-63532DF368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6803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9D048A-F4F6-47DE-976E-E41757E2A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E209E2D-5BA1-4BCD-871D-E90A07890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11AD1F1-C27E-4E4F-B869-4F64B77FB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659A0-F239-45C4-865C-06096E04C6C2}" type="datetimeFigureOut">
              <a:rPr lang="pt-BR" smtClean="0"/>
              <a:t>07/07/2020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13600D2-AA0E-4C09-9929-173F80B5A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7DD6F59-05F5-4F35-A998-1C5CB3824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BFB75-7674-4408-8BBB-63532DF368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2319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E23450-BBF6-46F0-8D72-1E2C9E671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CF729D1-DA50-405B-9726-98DD8BA7E5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7DF2DD5-EFEB-43FF-8A0C-DA1BFF7AE7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B3A0CDE-6D59-4450-85B9-32F634194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659A0-F239-45C4-865C-06096E04C6C2}" type="datetimeFigureOut">
              <a:rPr lang="pt-BR" smtClean="0"/>
              <a:t>07/07/2020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B074A53-654F-4CF8-9891-38F4486F3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4FA8999-5A52-4031-AA84-88B9D5D01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BFB75-7674-4408-8BBB-63532DF368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1908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D3171-9C9E-4FD9-910B-9335E022D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0A38660-F121-4402-BE11-3911D805E9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28292C4-242D-4B10-975E-E7252CE1AA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779F216-6094-49BD-9E8F-9447621D6E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B72DAD0-64F0-4603-905A-CA20B18DD0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102C7B5-6503-4453-A82B-544669498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659A0-F239-45C4-865C-06096E04C6C2}" type="datetimeFigureOut">
              <a:rPr lang="pt-BR" smtClean="0"/>
              <a:t>07/07/2020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8E8AD93-A1E5-4437-B66D-A9F30289C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6470AD2-1E27-454F-880A-91E344529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BFB75-7674-4408-8BBB-63532DF368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2456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627DB6-142E-48C9-B45F-AA64DA78A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13809FE-1843-4C63-8EB5-457847C97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659A0-F239-45C4-865C-06096E04C6C2}" type="datetimeFigureOut">
              <a:rPr lang="pt-BR" smtClean="0"/>
              <a:t>07/07/2020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D5B4DD3-6DAA-4D17-A70B-A325A05F4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9A7BCF1-B844-4D63-874D-8D372EC18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BFB75-7674-4408-8BBB-63532DF368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6753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D9FC64E-11A0-444F-A748-9FE0CFAE2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659A0-F239-45C4-865C-06096E04C6C2}" type="datetimeFigureOut">
              <a:rPr lang="pt-BR" smtClean="0"/>
              <a:t>07/07/2020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1F4EDD4-A486-48F4-A193-2EB16FCEF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FC609C9-22CA-4BD4-9BBE-A2E047275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BFB75-7674-4408-8BBB-63532DF368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3459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C92478-D2E4-4259-96B9-AAA5F4D23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ABA610B-2C91-4722-B4B5-519EE5A070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7FD2D9D-E135-4F8E-8803-E9805F7F1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5C38041-AE67-4B71-AFE8-3F25AA1D7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659A0-F239-45C4-865C-06096E04C6C2}" type="datetimeFigureOut">
              <a:rPr lang="pt-BR" smtClean="0"/>
              <a:t>07/07/2020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1FB296A-C9A8-438C-A501-E6C733F0A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9E7CF50-4B38-42DE-A67F-4293FEB69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BFB75-7674-4408-8BBB-63532DF368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7250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42503F-9E81-4912-A749-58A170E43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34BCDE0-70B4-47BD-86E5-714EEC3F53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B76D327-ED8F-4AF7-A457-2C2C5AB7F2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1F41DE0-42DD-41FD-9371-2720388E4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659A0-F239-45C4-865C-06096E04C6C2}" type="datetimeFigureOut">
              <a:rPr lang="pt-BR" smtClean="0"/>
              <a:t>07/07/2020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A3DE6DF-3BC5-4FE9-ADA2-92711BE85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40E3E6D-A25C-4724-8D80-2BEEF21BA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BFB75-7674-4408-8BBB-63532DF368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9270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0271E4-3A73-44CF-8249-AEB7D9F58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BCA42E1-4CFD-48E9-A096-094826D6CC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3C867FC-BD3F-4B4F-B4C3-07F96C208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659A0-F239-45C4-865C-06096E04C6C2}" type="datetimeFigureOut">
              <a:rPr lang="pt-BR" smtClean="0"/>
              <a:t>07/07/2020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60A2DCE-1B06-4B3F-AF07-B80402DA9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E90419A-832A-4160-8B65-E931C0AB9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BFB75-7674-4408-8BBB-63532DF368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9345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06A805F-CEF6-4D82-A00B-6F759AF633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63B1102-F60E-415B-9F4A-DDB557EBBD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1022B71-3FE3-435B-A1F5-F40470587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659A0-F239-45C4-865C-06096E04C6C2}" type="datetimeFigureOut">
              <a:rPr lang="pt-BR" smtClean="0"/>
              <a:t>07/07/2020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B7464B4-5D12-499A-9FA5-10B2A4B4A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06A5748-A170-4BDA-8E8F-3B3684702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BFB75-7674-4408-8BBB-63532DF368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6136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BD68B"/>
            </a:gs>
            <a:gs pos="100000">
              <a:srgbClr val="DBD68B"/>
            </a:gs>
            <a:gs pos="53000">
              <a:srgbClr val="F9F9EE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0AE20C4-D0F3-4B63-BD08-DB18B41E7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AC82555-CE9C-41B1-8845-7A50087A52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0FC84C-F2E7-4CA3-8DB3-0419F531B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D659A0-F239-45C4-865C-06096E04C6C2}" type="datetimeFigureOut">
              <a:rPr lang="pt-BR" smtClean="0"/>
              <a:t>07/07/2020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69C092-7DAE-428F-A74F-D8E9965EBF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9EC9DCC-18F1-4BCE-B614-DD547FEE80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BFB75-7674-4408-8BBB-63532DF368D7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Retângulo 6"/>
          <p:cNvSpPr/>
          <p:nvPr userDrawn="1"/>
        </p:nvSpPr>
        <p:spPr>
          <a:xfrm>
            <a:off x="10668003" y="5885259"/>
            <a:ext cx="1655064" cy="1103376"/>
          </a:xfrm>
          <a:prstGeom prst="rect">
            <a:avLst/>
          </a:prstGeom>
          <a:blipFill dpi="0" rotWithShape="1">
            <a:blip r:embed="rId13" cstate="hqprint">
              <a:alphaModFix amt="9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 userDrawn="1"/>
        </p:nvSpPr>
        <p:spPr>
          <a:xfrm>
            <a:off x="-8708" y="6143119"/>
            <a:ext cx="1053738" cy="662627"/>
          </a:xfrm>
          <a:prstGeom prst="rect">
            <a:avLst/>
          </a:prstGeom>
          <a:blipFill dpi="0" rotWithShape="1">
            <a:blip r:embed="rId14">
              <a:alphaModFix amt="9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5392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0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20.png"/><Relationship Id="rId4" Type="http://schemas.openxmlformats.org/officeDocument/2006/relationships/image" Target="../media/image1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10" Type="http://schemas.openxmlformats.org/officeDocument/2006/relationships/image" Target="../media/image2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9646" y="2595153"/>
            <a:ext cx="7255828" cy="4815409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485112" y="135327"/>
            <a:ext cx="604058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GABARITO COMENTADO </a:t>
            </a:r>
          </a:p>
          <a:p>
            <a:pPr algn="ctr"/>
            <a:r>
              <a:rPr lang="pt-BR" sz="4400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 PROVA</a:t>
            </a:r>
          </a:p>
          <a:p>
            <a:pPr algn="ctr"/>
            <a:endParaRPr lang="pt-BR" sz="4400" b="1" dirty="0">
              <a:solidFill>
                <a:srgbClr val="0E4D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t-BR" sz="5400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OBA 2018 - NÍVEL 4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625" y="3727269"/>
            <a:ext cx="3942102" cy="251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044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84F3A7C2-D01A-4231-BA56-7FCD403CB29A}"/>
              </a:ext>
            </a:extLst>
          </p:cNvPr>
          <p:cNvSpPr/>
          <p:nvPr/>
        </p:nvSpPr>
        <p:spPr>
          <a:xfrm>
            <a:off x="477726" y="400796"/>
            <a:ext cx="7294674" cy="960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r>
              <a:rPr lang="pt-BR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Questão 1) (1 ponto) (0,25 cada acerto) 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Coloque o nome do planeta, planeta anão ou satélite na frente de cada descrição.</a:t>
            </a:r>
            <a:endParaRPr lang="pt-B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83E72DA7-ABE0-4286-B221-EE17EE3BA5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2107935"/>
              </p:ext>
            </p:extLst>
          </p:nvPr>
        </p:nvGraphicFramePr>
        <p:xfrm>
          <a:off x="474009" y="2607445"/>
          <a:ext cx="10935477" cy="288249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483665">
                  <a:extLst>
                    <a:ext uri="{9D8B030D-6E8A-4147-A177-3AD203B41FA5}">
                      <a16:colId xmlns:a16="http://schemas.microsoft.com/office/drawing/2014/main" val="2429802773"/>
                    </a:ext>
                  </a:extLst>
                </a:gridCol>
                <a:gridCol w="9451812">
                  <a:extLst>
                    <a:ext uri="{9D8B030D-6E8A-4147-A177-3AD203B41FA5}">
                      <a16:colId xmlns:a16="http://schemas.microsoft.com/office/drawing/2014/main" val="1419947658"/>
                    </a:ext>
                  </a:extLst>
                </a:gridCol>
              </a:tblGrid>
              <a:tr h="750804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pt-PT" sz="1600" dirty="0">
                          <a:effectLst/>
                        </a:rPr>
                        <a:t>Acinzentado. Sem atmosfera. De dia 420 </a:t>
                      </a:r>
                      <a:r>
                        <a:rPr lang="pt-PT" sz="1600" baseline="30000" dirty="0">
                          <a:effectLst/>
                        </a:rPr>
                        <a:t>o</a:t>
                      </a:r>
                      <a:r>
                        <a:rPr lang="pt-PT" sz="1600" dirty="0">
                          <a:effectLst/>
                        </a:rPr>
                        <a:t>C, de noite -180 </a:t>
                      </a:r>
                      <a:r>
                        <a:rPr lang="pt-PT" sz="1600" baseline="30000" dirty="0">
                          <a:effectLst/>
                        </a:rPr>
                        <a:t>o</a:t>
                      </a:r>
                      <a:r>
                        <a:rPr lang="pt-PT" sz="1600" dirty="0">
                          <a:effectLst/>
                        </a:rPr>
                        <a:t>C. O Segundo mais denso. Há evidências da presença de gelo em crateras profundas nos polos. A velocidade da Terra ao redor do Sol é de 107.000 km/h, mas este planeta viaja a 172.400 km/h!</a:t>
                      </a:r>
                      <a:endParaRPr lang="pt-B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42503948"/>
                  </a:ext>
                </a:extLst>
              </a:tr>
              <a:tr h="750804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pt-PT" sz="1600" dirty="0">
                          <a:effectLst/>
                        </a:rPr>
                        <a:t>Rico em hidrogênio e hélio. Atmosfera em constante turbulência, com ventos de mais de 1.800 km/h. Campo magnético 500 vezes mais intenso que o terrestre. Aneis com espessura média de 10 metros. Nos aneis têm corpos de dimensões entre 1 cm e 10 m.</a:t>
                      </a:r>
                      <a:endParaRPr lang="pt-B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90553750"/>
                  </a:ext>
                </a:extLst>
              </a:tr>
              <a:tr h="557414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Descoberto em 1930. Era planeta, agora é planeta anão. Seu ano é de 248 anos terrestres. Sua maior lua é Caronte. Fotografado pela sonda “Novos Horizontes” em 2015.</a:t>
                      </a:r>
                      <a:endParaRPr lang="pt-B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61640106"/>
                  </a:ext>
                </a:extLst>
              </a:tr>
              <a:tr h="749493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Sua superfície parece com a da Terra: há dunas, lagos de metano e canais de rios. É a maior lua de Saturno, e a segunda maior do Sistema Solar (tem diâmetro 50% maior do que o da nossa Lua). Rodeada de espessa bruma. A atmosfera é densa e complexa, composta de metano e carbono, semelhante à da Terra primitiva.</a:t>
                      </a:r>
                      <a:endParaRPr lang="pt-B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18607769"/>
                  </a:ext>
                </a:extLst>
              </a:tr>
            </a:tbl>
          </a:graphicData>
        </a:graphic>
      </p:graphicFrame>
      <p:sp>
        <p:nvSpPr>
          <p:cNvPr id="2" name="Retângulo 1"/>
          <p:cNvSpPr/>
          <p:nvPr/>
        </p:nvSpPr>
        <p:spPr>
          <a:xfrm>
            <a:off x="538897" y="2862909"/>
            <a:ext cx="12457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</a:rPr>
              <a:t>MERCÚRIO</a:t>
            </a:r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499863" y="3551637"/>
            <a:ext cx="1396536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lnSpc>
                <a:spcPct val="115000"/>
              </a:lnSpc>
              <a:spcAft>
                <a:spcPts val="0"/>
              </a:spcAft>
            </a:pPr>
            <a:r>
              <a:rPr lang="pt-B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_ _ _ _ _ _ _ </a:t>
            </a:r>
          </a:p>
        </p:txBody>
      </p:sp>
      <p:sp>
        <p:nvSpPr>
          <p:cNvPr id="6" name="Retângulo 5"/>
          <p:cNvSpPr/>
          <p:nvPr/>
        </p:nvSpPr>
        <p:spPr>
          <a:xfrm>
            <a:off x="499863" y="2897881"/>
            <a:ext cx="1396536" cy="3853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lnSpc>
                <a:spcPct val="115000"/>
              </a:lnSpc>
              <a:spcAft>
                <a:spcPts val="0"/>
              </a:spcAft>
            </a:pPr>
            <a:r>
              <a:rPr lang="pt-B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_ _ _ _ _ _ _ </a:t>
            </a:r>
          </a:p>
        </p:txBody>
      </p:sp>
      <p:sp>
        <p:nvSpPr>
          <p:cNvPr id="7" name="Retângulo 6"/>
          <p:cNvSpPr/>
          <p:nvPr/>
        </p:nvSpPr>
        <p:spPr>
          <a:xfrm>
            <a:off x="499863" y="4232039"/>
            <a:ext cx="1396536" cy="3853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lnSpc>
                <a:spcPct val="115000"/>
              </a:lnSpc>
              <a:spcAft>
                <a:spcPts val="0"/>
              </a:spcAft>
            </a:pPr>
            <a:r>
              <a:rPr lang="pt-B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_ _ _ _ _ _ _ </a:t>
            </a:r>
          </a:p>
        </p:txBody>
      </p:sp>
      <p:sp>
        <p:nvSpPr>
          <p:cNvPr id="8" name="Retângulo 7"/>
          <p:cNvSpPr/>
          <p:nvPr/>
        </p:nvSpPr>
        <p:spPr>
          <a:xfrm>
            <a:off x="463524" y="4934676"/>
            <a:ext cx="1396536" cy="3853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lnSpc>
                <a:spcPct val="115000"/>
              </a:lnSpc>
              <a:spcAft>
                <a:spcPts val="0"/>
              </a:spcAft>
            </a:pPr>
            <a:r>
              <a:rPr lang="pt-B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_ _ _ _ _ _ _ </a:t>
            </a:r>
          </a:p>
        </p:txBody>
      </p:sp>
      <p:sp>
        <p:nvSpPr>
          <p:cNvPr id="9" name="Retângulo 8"/>
          <p:cNvSpPr/>
          <p:nvPr/>
        </p:nvSpPr>
        <p:spPr>
          <a:xfrm>
            <a:off x="640927" y="3524080"/>
            <a:ext cx="1114408" cy="3906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lnSpc>
                <a:spcPct val="115000"/>
              </a:lnSpc>
              <a:spcAft>
                <a:spcPts val="0"/>
              </a:spcAft>
            </a:pPr>
            <a:r>
              <a:rPr lang="pt-PT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</a:rPr>
              <a:t>SATURNO</a:t>
            </a:r>
            <a:endParaRPr lang="pt-BR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728932" y="4206099"/>
            <a:ext cx="938398" cy="3906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lnSpc>
                <a:spcPct val="115000"/>
              </a:lnSpc>
              <a:spcAft>
                <a:spcPts val="0"/>
              </a:spcAft>
            </a:pPr>
            <a:r>
              <a:rPr lang="pt-PT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</a:rPr>
              <a:t>PLUTÃO</a:t>
            </a:r>
            <a:endParaRPr lang="pt-BR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900870" y="4886921"/>
            <a:ext cx="594522" cy="3906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lnSpc>
                <a:spcPct val="115000"/>
              </a:lnSpc>
              <a:spcAft>
                <a:spcPts val="0"/>
              </a:spcAft>
            </a:pPr>
            <a:r>
              <a:rPr lang="pt-PT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</a:rPr>
              <a:t>TITÃ</a:t>
            </a:r>
            <a:endParaRPr lang="pt-BR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061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upo 46">
            <a:extLst>
              <a:ext uri="{FF2B5EF4-FFF2-40B4-BE49-F238E27FC236}">
                <a16:creationId xmlns:a16="http://schemas.microsoft.com/office/drawing/2014/main" id="{23BF5FF3-61DB-4D76-A71C-E23796B3F893}"/>
              </a:ext>
            </a:extLst>
          </p:cNvPr>
          <p:cNvGrpSpPr/>
          <p:nvPr/>
        </p:nvGrpSpPr>
        <p:grpSpPr>
          <a:xfrm>
            <a:off x="6984738" y="2312461"/>
            <a:ext cx="4370206" cy="4370206"/>
            <a:chOff x="1272988" y="147921"/>
            <a:chExt cx="2880000" cy="2880000"/>
          </a:xfrm>
        </p:grpSpPr>
        <p:sp>
          <p:nvSpPr>
            <p:cNvPr id="68" name="Elipse 67">
              <a:extLst>
                <a:ext uri="{FF2B5EF4-FFF2-40B4-BE49-F238E27FC236}">
                  <a16:creationId xmlns:a16="http://schemas.microsoft.com/office/drawing/2014/main" id="{A296F794-8B03-43BA-844A-263785D97B26}"/>
                </a:ext>
              </a:extLst>
            </p:cNvPr>
            <p:cNvSpPr/>
            <p:nvPr/>
          </p:nvSpPr>
          <p:spPr>
            <a:xfrm>
              <a:off x="1272988" y="147921"/>
              <a:ext cx="2880000" cy="2880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69" name="Estrela de 5 pontas 48">
              <a:extLst>
                <a:ext uri="{FF2B5EF4-FFF2-40B4-BE49-F238E27FC236}">
                  <a16:creationId xmlns:a16="http://schemas.microsoft.com/office/drawing/2014/main" id="{3F2F576B-16B5-4A67-92F5-4C79A5F6FAC6}"/>
                </a:ext>
              </a:extLst>
            </p:cNvPr>
            <p:cNvSpPr/>
            <p:nvPr/>
          </p:nvSpPr>
          <p:spPr>
            <a:xfrm>
              <a:off x="1344706" y="896471"/>
              <a:ext cx="143435" cy="116541"/>
            </a:xfrm>
            <a:prstGeom prst="star5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70" name="Caixa de texto 49">
              <a:extLst>
                <a:ext uri="{FF2B5EF4-FFF2-40B4-BE49-F238E27FC236}">
                  <a16:creationId xmlns:a16="http://schemas.microsoft.com/office/drawing/2014/main" id="{D6BA6DBA-4D07-4AAC-AEFF-D5C57CD353F6}"/>
                </a:ext>
              </a:extLst>
            </p:cNvPr>
            <p:cNvSpPr txBox="1"/>
            <p:nvPr/>
          </p:nvSpPr>
          <p:spPr>
            <a:xfrm>
              <a:off x="1313188" y="977090"/>
              <a:ext cx="268941" cy="28243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hangingPunct="0">
                <a:spcAft>
                  <a:spcPts val="0"/>
                </a:spcAft>
              </a:pPr>
              <a:r>
                <a:rPr lang="pt-PT" sz="1400" b="1"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A</a:t>
              </a:r>
              <a:endParaRPr lang="pt-BR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71" name="Caixa de texto 9">
              <a:extLst>
                <a:ext uri="{FF2B5EF4-FFF2-40B4-BE49-F238E27FC236}">
                  <a16:creationId xmlns:a16="http://schemas.microsoft.com/office/drawing/2014/main" id="{37BBF652-D3A4-4990-B8C8-B1EBC33A9C2E}"/>
                </a:ext>
              </a:extLst>
            </p:cNvPr>
            <p:cNvSpPr txBox="1"/>
            <p:nvPr/>
          </p:nvSpPr>
          <p:spPr>
            <a:xfrm>
              <a:off x="1390240" y="2044657"/>
              <a:ext cx="268605" cy="28194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400" b="1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B</a:t>
              </a:r>
              <a:endParaRPr lang="pt-BR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72" name="Estrela de 5 pontas 51">
              <a:extLst>
                <a:ext uri="{FF2B5EF4-FFF2-40B4-BE49-F238E27FC236}">
                  <a16:creationId xmlns:a16="http://schemas.microsoft.com/office/drawing/2014/main" id="{82473701-98BF-4C60-9CD3-86DD14A80EB7}"/>
                </a:ext>
              </a:extLst>
            </p:cNvPr>
            <p:cNvSpPr/>
            <p:nvPr/>
          </p:nvSpPr>
          <p:spPr>
            <a:xfrm>
              <a:off x="1300584" y="2058098"/>
              <a:ext cx="142875" cy="116205"/>
            </a:xfrm>
            <a:prstGeom prst="star5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pic>
          <p:nvPicPr>
            <p:cNvPr id="73" name="Imagem 72">
              <a:extLst>
                <a:ext uri="{FF2B5EF4-FFF2-40B4-BE49-F238E27FC236}">
                  <a16:creationId xmlns:a16="http://schemas.microsoft.com/office/drawing/2014/main" id="{A21C46BC-F58B-46BC-B194-EB07CF4AAD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1728" y="1111632"/>
              <a:ext cx="1077778" cy="1228166"/>
            </a:xfrm>
            <a:prstGeom prst="rect">
              <a:avLst/>
            </a:prstGeom>
          </p:spPr>
        </p:pic>
      </p:grpSp>
      <p:sp>
        <p:nvSpPr>
          <p:cNvPr id="25" name="Retângulo 24">
            <a:extLst>
              <a:ext uri="{FF2B5EF4-FFF2-40B4-BE49-F238E27FC236}">
                <a16:creationId xmlns:a16="http://schemas.microsoft.com/office/drawing/2014/main" id="{487A7C71-744A-47AF-8913-62531D6A1D03}"/>
              </a:ext>
            </a:extLst>
          </p:cNvPr>
          <p:cNvSpPr/>
          <p:nvPr/>
        </p:nvSpPr>
        <p:spPr>
          <a:xfrm>
            <a:off x="372141" y="209019"/>
            <a:ext cx="78255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Questão 2) (1 ponto)</a:t>
            </a:r>
            <a:r>
              <a:rPr lang="pt-BR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PT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Como a olho nu não temos como distinguir as distâncias dos astros até a Terra, parece que todos estão à mesma distância “fixados” numa esfera imaginária chamada “esfera celeste” que envolve a Terra, conforme indica a figura à direita.</a:t>
            </a:r>
            <a:endParaRPr lang="pt-BR" dirty="0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651E44D8-D8DA-42E0-9811-11B0A0E72E46}"/>
              </a:ext>
            </a:extLst>
          </p:cNvPr>
          <p:cNvSpPr/>
          <p:nvPr/>
        </p:nvSpPr>
        <p:spPr>
          <a:xfrm>
            <a:off x="297712" y="1628961"/>
            <a:ext cx="6634311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spcAft>
                <a:spcPts val="0"/>
              </a:spcAft>
            </a:pP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Pergunta 2a) (0,2 pontos) (0,1 cada acerto)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 Indique no globo terrestre ao lado, com uma seta, o local do Polo Norte (PN) e do Polo Sul (PS) e escreva PN e PS atrás de cada seta. </a:t>
            </a:r>
            <a:endParaRPr lang="pt-B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 hangingPunct="0">
              <a:spcAft>
                <a:spcPts val="0"/>
              </a:spcAft>
            </a:pPr>
            <a:endParaRPr lang="pt-B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spcAft>
                <a:spcPts val="0"/>
              </a:spcAft>
            </a:pP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Pergunta 2b) (0,2 pontos) (0,1 cada acerto) 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Prolongue com uma reta pontilhada o eixo de rotação da Terra até chegar na esfera celeste e lá escreva PCN onde for o Polo Celeste Norte e PCS onde for o Polo Celeste Sul. </a:t>
            </a:r>
            <a:endParaRPr lang="pt-B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 hangingPunct="0">
              <a:spcAft>
                <a:spcPts val="0"/>
              </a:spcAft>
            </a:pPr>
            <a:endParaRPr lang="pt-B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spcAft>
                <a:spcPts val="0"/>
              </a:spcAft>
            </a:pP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Pergunta 2c) (0,6 pontos) (0,3 cada acerto)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A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 e </a:t>
            </a: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B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 representam duas estrelas quaisquer da esfera celeste. Desenhe na figura ao lado as trajetórias que estas estrelas descrevem ao longo de 24 horas.</a:t>
            </a:r>
          </a:p>
          <a:p>
            <a:pPr algn="just" hangingPunct="0">
              <a:spcAft>
                <a:spcPts val="0"/>
              </a:spcAft>
            </a:pPr>
            <a:endParaRPr lang="pt-B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pt-BR" sz="1400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Obs. Se desenharem apenas os eixos maiores das elipses também aceitamos como correto.</a:t>
            </a: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pt-BR" dirty="0"/>
          </a:p>
        </p:txBody>
      </p:sp>
      <p:sp>
        <p:nvSpPr>
          <p:cNvPr id="56" name="Caixa de texto 53">
            <a:extLst>
              <a:ext uri="{FF2B5EF4-FFF2-40B4-BE49-F238E27FC236}">
                <a16:creationId xmlns:a16="http://schemas.microsoft.com/office/drawing/2014/main" id="{5B7CD990-FEC2-40F5-A9C1-F672AA9D2EA5}"/>
              </a:ext>
            </a:extLst>
          </p:cNvPr>
          <p:cNvSpPr txBox="1"/>
          <p:nvPr/>
        </p:nvSpPr>
        <p:spPr>
          <a:xfrm rot="3594381">
            <a:off x="9183685" y="2990695"/>
            <a:ext cx="2788837" cy="1783738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0062250"/>
              </a:avLst>
            </a:prstTxWarp>
            <a:no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sz="1200" dirty="0">
                <a:effectLst/>
                <a:ea typeface="Times New Roman" panose="02020603050405020304" pitchFamily="18" charset="0"/>
              </a:rPr>
              <a:t>Esfera celeste</a:t>
            </a:r>
            <a:endParaRPr lang="pt-B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58" name="Conector de seta reta 85">
            <a:extLst>
              <a:ext uri="{FF2B5EF4-FFF2-40B4-BE49-F238E27FC236}">
                <a16:creationId xmlns:a16="http://schemas.microsoft.com/office/drawing/2014/main" id="{69F65DA9-4F55-4542-9F27-69BADE792417}"/>
              </a:ext>
            </a:extLst>
          </p:cNvPr>
          <p:cNvCxnSpPr/>
          <p:nvPr/>
        </p:nvCxnSpPr>
        <p:spPr>
          <a:xfrm flipH="1">
            <a:off x="8992307" y="3448335"/>
            <a:ext cx="92319" cy="493976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 de seta reta 87">
            <a:extLst>
              <a:ext uri="{FF2B5EF4-FFF2-40B4-BE49-F238E27FC236}">
                <a16:creationId xmlns:a16="http://schemas.microsoft.com/office/drawing/2014/main" id="{073D6151-3FFC-49CB-B8F9-525D719611D8}"/>
              </a:ext>
            </a:extLst>
          </p:cNvPr>
          <p:cNvCxnSpPr/>
          <p:nvPr/>
        </p:nvCxnSpPr>
        <p:spPr>
          <a:xfrm flipH="1" flipV="1">
            <a:off x="9479827" y="4863259"/>
            <a:ext cx="474705" cy="207649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Caixa de texto 88">
            <a:extLst>
              <a:ext uri="{FF2B5EF4-FFF2-40B4-BE49-F238E27FC236}">
                <a16:creationId xmlns:a16="http://schemas.microsoft.com/office/drawing/2014/main" id="{54D47BAD-B51D-4B1D-ACDF-85A572011656}"/>
              </a:ext>
            </a:extLst>
          </p:cNvPr>
          <p:cNvSpPr txBox="1"/>
          <p:nvPr/>
        </p:nvSpPr>
        <p:spPr>
          <a:xfrm rot="785804">
            <a:off x="8813823" y="3208757"/>
            <a:ext cx="626445" cy="42106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PN</a:t>
            </a:r>
            <a:endParaRPr lang="pt-B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1" name="Caixa de texto 89">
            <a:extLst>
              <a:ext uri="{FF2B5EF4-FFF2-40B4-BE49-F238E27FC236}">
                <a16:creationId xmlns:a16="http://schemas.microsoft.com/office/drawing/2014/main" id="{9DC8FA38-E719-4AC5-949D-F453B267D756}"/>
              </a:ext>
            </a:extLst>
          </p:cNvPr>
          <p:cNvSpPr txBox="1"/>
          <p:nvPr/>
        </p:nvSpPr>
        <p:spPr>
          <a:xfrm rot="17742429">
            <a:off x="9737722" y="4869375"/>
            <a:ext cx="625819" cy="42110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PS</a:t>
            </a:r>
            <a:endParaRPr lang="pt-B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62" name="Conector reto 61">
            <a:extLst>
              <a:ext uri="{FF2B5EF4-FFF2-40B4-BE49-F238E27FC236}">
                <a16:creationId xmlns:a16="http://schemas.microsoft.com/office/drawing/2014/main" id="{7A29745D-8C6E-4679-972D-ACF7F53B24E1}"/>
              </a:ext>
            </a:extLst>
          </p:cNvPr>
          <p:cNvCxnSpPr/>
          <p:nvPr/>
        </p:nvCxnSpPr>
        <p:spPr>
          <a:xfrm>
            <a:off x="8172355" y="2579974"/>
            <a:ext cx="2089574" cy="3764596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Caixa de texto 91">
            <a:extLst>
              <a:ext uri="{FF2B5EF4-FFF2-40B4-BE49-F238E27FC236}">
                <a16:creationId xmlns:a16="http://schemas.microsoft.com/office/drawing/2014/main" id="{CF998815-2D2B-4725-AD10-1F92952C016D}"/>
              </a:ext>
            </a:extLst>
          </p:cNvPr>
          <p:cNvSpPr txBox="1"/>
          <p:nvPr/>
        </p:nvSpPr>
        <p:spPr>
          <a:xfrm rot="19874210">
            <a:off x="7730190" y="2338413"/>
            <a:ext cx="884330" cy="42104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PCN</a:t>
            </a:r>
            <a:endParaRPr lang="pt-B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4" name="Caixa de texto 92">
            <a:extLst>
              <a:ext uri="{FF2B5EF4-FFF2-40B4-BE49-F238E27FC236}">
                <a16:creationId xmlns:a16="http://schemas.microsoft.com/office/drawing/2014/main" id="{778A159C-460C-402A-926B-4889BF38C7B2}"/>
              </a:ext>
            </a:extLst>
          </p:cNvPr>
          <p:cNvSpPr txBox="1"/>
          <p:nvPr/>
        </p:nvSpPr>
        <p:spPr>
          <a:xfrm rot="19874210">
            <a:off x="9851663" y="6145931"/>
            <a:ext cx="884330" cy="42104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PCS</a:t>
            </a:r>
            <a:endParaRPr lang="pt-B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5" name="Elipse 64">
            <a:extLst>
              <a:ext uri="{FF2B5EF4-FFF2-40B4-BE49-F238E27FC236}">
                <a16:creationId xmlns:a16="http://schemas.microsoft.com/office/drawing/2014/main" id="{32DC1B69-C501-4120-8C30-50949FF5C4D6}"/>
              </a:ext>
            </a:extLst>
          </p:cNvPr>
          <p:cNvSpPr/>
          <p:nvPr/>
        </p:nvSpPr>
        <p:spPr>
          <a:xfrm rot="19831478">
            <a:off x="7076973" y="2696852"/>
            <a:ext cx="2457870" cy="533407"/>
          </a:xfrm>
          <a:prstGeom prst="ellipse">
            <a:avLst/>
          </a:prstGeom>
          <a:noFill/>
          <a:ln w="127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sp>
        <p:nvSpPr>
          <p:cNvPr id="66" name="Elipse 65">
            <a:extLst>
              <a:ext uri="{FF2B5EF4-FFF2-40B4-BE49-F238E27FC236}">
                <a16:creationId xmlns:a16="http://schemas.microsoft.com/office/drawing/2014/main" id="{74734D31-98FC-46EA-8838-A41C3E075B79}"/>
              </a:ext>
            </a:extLst>
          </p:cNvPr>
          <p:cNvSpPr/>
          <p:nvPr/>
        </p:nvSpPr>
        <p:spPr>
          <a:xfrm rot="19945477">
            <a:off x="6925896" y="3536680"/>
            <a:ext cx="4337444" cy="1586556"/>
          </a:xfrm>
          <a:prstGeom prst="ellipse">
            <a:avLst/>
          </a:prstGeom>
          <a:noFill/>
          <a:ln w="127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9361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  <p:bldP spid="63" grpId="0"/>
      <p:bldP spid="64" grpId="0"/>
      <p:bldP spid="65" grpId="0" animBg="1"/>
      <p:bldP spid="6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FA0A6534-8938-415E-8333-479FDDB6D443}"/>
              </a:ext>
            </a:extLst>
          </p:cNvPr>
          <p:cNvSpPr/>
          <p:nvPr/>
        </p:nvSpPr>
        <p:spPr>
          <a:xfrm>
            <a:off x="328613" y="195947"/>
            <a:ext cx="7866551" cy="2548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sz="1400" b="1" dirty="0">
                <a:latin typeface="Arial" panose="020B0604020202020204" pitchFamily="34" charset="0"/>
                <a:ea typeface="Times New Roman" panose="02020603050405020304" pitchFamily="18" charset="0"/>
              </a:rPr>
              <a:t>Questão 3 ) (1 ponto) </a:t>
            </a:r>
            <a:r>
              <a:rPr lang="pt-BR" sz="1400" dirty="0">
                <a:latin typeface="Arial" panose="020B0604020202020204" pitchFamily="34" charset="0"/>
                <a:ea typeface="Times New Roman" panose="02020603050405020304" pitchFamily="18" charset="0"/>
              </a:rPr>
              <a:t>As lâmpadas das residências têm impressas nelas as suas respectivas Potências, como por exemplo, 60 Watt, 100 Watt </a:t>
            </a:r>
            <a:r>
              <a:rPr lang="pt-BR" sz="1400" dirty="0" err="1">
                <a:latin typeface="Arial" panose="020B0604020202020204" pitchFamily="34" charset="0"/>
                <a:ea typeface="Times New Roman" panose="02020603050405020304" pitchFamily="18" charset="0"/>
              </a:rPr>
              <a:t>etc</a:t>
            </a:r>
            <a:r>
              <a:rPr lang="pt-BR" sz="1400" dirty="0">
                <a:latin typeface="Arial" panose="020B0604020202020204" pitchFamily="34" charset="0"/>
                <a:ea typeface="Times New Roman" panose="02020603050405020304" pitchFamily="18" charset="0"/>
              </a:rPr>
              <a:t>, o que define a “luminosidade” delas. Watt, W, é a unidade de Potência e representa a quantidade de energia emitida por unidade de tempo, ou seja: Potência (W) = Energia (J)/tempo(s). As estrelas são grandes lâmpadas, mas chamamos a Potência delas de Luminosidade (L), ou seja: Luminosidade (W) = Energia (J)/tempo(s). A Potência de uma lâmpada é sempre a mesma, não importa se estamos perto ou longe dela. A Luminosidade também é uma propriedade da estrela. Também não depende se estamos perto ou longe dela. A Potência de uma lâmpada depende da resistência, corrente e da diferença de potencial. A Luminosidade (L) de uma estrela depende da Temperatura (T) da sua superfície (medida em Kelvin) e da área desta superfície, isto é, do Raio (R) da estrela, da seguinte forma: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52417904-6B86-48AF-A113-2AEEA294FA87}"/>
                  </a:ext>
                </a:extLst>
              </p:cNvPr>
              <p:cNvSpPr/>
              <p:nvPr/>
            </p:nvSpPr>
            <p:spPr>
              <a:xfrm>
                <a:off x="113966" y="3243543"/>
                <a:ext cx="11937826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hangingPunct="0">
                  <a:spcAft>
                    <a:spcPts val="0"/>
                  </a:spcAft>
                </a:pPr>
                <a:r>
                  <a:rPr lang="pt-BR" sz="1600" b="1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Pergunta 3)</a:t>
                </a:r>
                <a:r>
                  <a:rPr lang="pt-BR" sz="1600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 Calcule o valor exato da Luminosidade do Sol em Watt. Dados: Raio do Sol: cerca de 700.000 km. Temperatura da superfície do Sol: cerca de 6.000 K. Para facilitar os cálculos use os valores aproximados de </a:t>
                </a:r>
                <a14:m>
                  <m:oMath xmlns:m="http://schemas.openxmlformats.org/officeDocument/2006/math">
                    <m:r>
                      <a:rPr lang="pt-BR" sz="16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𝜋</m:t>
                    </m:r>
                    <m:r>
                      <a:rPr lang="pt-BR" sz="16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=3 </m:t>
                    </m:r>
                    <m:r>
                      <a:rPr lang="pt-BR" sz="16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𝑒</m:t>
                    </m:r>
                    <m:r>
                      <a:rPr lang="pt-BR" sz="16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pt-BR" sz="16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𝑘</m:t>
                    </m:r>
                    <m:r>
                      <a:rPr lang="pt-BR" sz="16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=6×</m:t>
                    </m:r>
                    <m:sSup>
                      <m:sSupPr>
                        <m:ctrlPr>
                          <a:rPr lang="pt-BR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pt-BR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10</m:t>
                        </m:r>
                      </m:e>
                      <m:sup>
                        <m:r>
                          <a:rPr lang="pt-BR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−8</m:t>
                        </m:r>
                      </m:sup>
                    </m:sSup>
                    <m:r>
                      <a:rPr lang="pt-BR" sz="16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𝑊</m:t>
                    </m:r>
                    <m:sSup>
                      <m:sSupPr>
                        <m:ctrlPr>
                          <a:rPr lang="pt-BR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pt-BR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𝑚</m:t>
                        </m:r>
                      </m:e>
                      <m:sup>
                        <m:r>
                          <a:rPr lang="pt-BR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−2</m:t>
                        </m:r>
                      </m:sup>
                    </m:sSup>
                    <m:sSup>
                      <m:sSupPr>
                        <m:ctrlPr>
                          <a:rPr lang="pt-BR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pt-BR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𝐾</m:t>
                        </m:r>
                      </m:e>
                      <m:sup>
                        <m:r>
                          <a:rPr lang="pt-BR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−4</m:t>
                        </m:r>
                      </m:sup>
                    </m:sSup>
                  </m:oMath>
                </a14:m>
                <a:r>
                  <a:rPr lang="pt-BR" sz="1600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. </a:t>
                </a:r>
                <a:r>
                  <a:rPr lang="pt-BR" sz="1600" i="1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Obs. Resultado sem as contas não têm valor. Peça mais papel se precisar de mais espaço para as contas, mas junte tudo à prova.</a:t>
                </a:r>
              </a:p>
              <a:p>
                <a:pPr algn="just" hangingPunct="0">
                  <a:spcAft>
                    <a:spcPts val="0"/>
                  </a:spcAft>
                </a:pPr>
                <a:endParaRPr lang="pt-BR" sz="16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 hangingPunct="0">
                  <a:spcAft>
                    <a:spcPts val="0"/>
                  </a:spcAft>
                </a:pPr>
                <a:r>
                  <a:rPr lang="pt-BR" sz="1600" b="1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Resolução 3)</a:t>
                </a:r>
                <a:endParaRPr lang="pt-BR" sz="16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 hangingPunct="0">
                  <a:spcAft>
                    <a:spcPts val="0"/>
                  </a:spcAft>
                </a:pPr>
                <a:r>
                  <a:rPr lang="pt-BR" sz="1600" dirty="0">
                    <a:solidFill>
                      <a:srgbClr val="FF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 </a:t>
                </a:r>
                <a:endParaRPr lang="pt-BR" sz="16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52417904-6B86-48AF-A113-2AEEA294FA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966" y="3243543"/>
                <a:ext cx="11937826" cy="1569660"/>
              </a:xfrm>
              <a:prstGeom prst="rect">
                <a:avLst/>
              </a:prstGeom>
              <a:blipFill>
                <a:blip r:embed="rId2"/>
                <a:stretch>
                  <a:fillRect l="-306" t="-1163" r="-25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tângulo 5">
            <a:extLst>
              <a:ext uri="{FF2B5EF4-FFF2-40B4-BE49-F238E27FC236}">
                <a16:creationId xmlns:a16="http://schemas.microsoft.com/office/drawing/2014/main" id="{633320D0-7AD7-4DAF-868C-C648C88EF105}"/>
              </a:ext>
            </a:extLst>
          </p:cNvPr>
          <p:cNvSpPr/>
          <p:nvPr/>
        </p:nvSpPr>
        <p:spPr>
          <a:xfrm>
            <a:off x="1071025" y="6380138"/>
            <a:ext cx="47548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b="1" dirty="0">
                <a:latin typeface="Arial" panose="020B0604020202020204" pitchFamily="34" charset="0"/>
                <a:ea typeface="Times New Roman" panose="02020603050405020304" pitchFamily="18" charset="0"/>
              </a:rPr>
              <a:t>Resposta 3): _ _ _ _ _ _ _ _ _ _ _ _ _ _ _ </a:t>
            </a:r>
            <a:r>
              <a:rPr lang="pt-BR" sz="1600" b="1" u="sng" dirty="0">
                <a:latin typeface="Arial" panose="020B0604020202020204" pitchFamily="34" charset="0"/>
                <a:ea typeface="Times New Roman" panose="02020603050405020304" pitchFamily="18" charset="0"/>
              </a:rPr>
              <a:t>W</a:t>
            </a:r>
            <a:r>
              <a:rPr lang="pt-BR" sz="1600" b="1" dirty="0">
                <a:latin typeface="Arial" panose="020B0604020202020204" pitchFamily="34" charset="0"/>
                <a:ea typeface="Times New Roman" panose="02020603050405020304" pitchFamily="18" charset="0"/>
              </a:rPr>
              <a:t> _ _</a:t>
            </a:r>
            <a:endParaRPr lang="pt-BR" sz="1600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ângulo 1"/>
              <p:cNvSpPr/>
              <p:nvPr/>
            </p:nvSpPr>
            <p:spPr>
              <a:xfrm>
                <a:off x="112998" y="4692208"/>
                <a:ext cx="8264434" cy="4353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hangingPunct="0"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𝐿</m:t>
                      </m:r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𝑘</m:t>
                      </m:r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4</m:t>
                      </m:r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𝜋</m:t>
                      </m:r>
                      <m:sSup>
                        <m:sSupPr>
                          <m:ctrlP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𝑅</m:t>
                          </m:r>
                        </m:e>
                        <m:sup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𝑇</m:t>
                          </m:r>
                        </m:e>
                        <m:sup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4</m:t>
                          </m:r>
                        </m:sup>
                      </m:sSup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=6×</m:t>
                      </m:r>
                      <m:sSup>
                        <m:sSupPr>
                          <m:ctrlP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10</m:t>
                          </m:r>
                        </m:e>
                        <m:sup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−8</m:t>
                          </m:r>
                        </m:sup>
                      </m:sSup>
                      <m:box>
                        <m:boxPr>
                          <m:ctrlP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pt-B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pt-B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𝑊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pt-BR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pt-BR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pt-BR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𝐾</m:t>
                                  </m:r>
                                </m:e>
                                <m:sup>
                                  <m:r>
                                    <a:rPr lang="pt-BR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4</m:t>
                                  </m:r>
                                </m:sup>
                              </m:sSup>
                            </m:den>
                          </m:f>
                        </m:e>
                      </m:box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×4×3×</m:t>
                      </m:r>
                      <m:sSup>
                        <m:sSupPr>
                          <m:ctrlP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pt-B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7×</m:t>
                              </m:r>
                              <m:sSup>
                                <m:sSupPr>
                                  <m:ctrlPr>
                                    <a:rPr lang="pt-BR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pt-BR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8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𝑚</m:t>
                          </m:r>
                        </m:e>
                        <m:sup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×</m:t>
                      </m:r>
                      <m:sSup>
                        <m:sSupPr>
                          <m:ctrlP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pt-B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6×</m:t>
                              </m:r>
                              <m:sSup>
                                <m:sSupPr>
                                  <m:ctrlPr>
                                    <a:rPr lang="pt-BR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pt-BR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4</m:t>
                          </m:r>
                        </m:sup>
                      </m:sSup>
                      <m:sSup>
                        <m:sSupPr>
                          <m:ctrlP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𝐾</m:t>
                          </m:r>
                        </m:e>
                        <m:sup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pt-BR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tâ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998" y="4692208"/>
                <a:ext cx="8264434" cy="435312"/>
              </a:xfrm>
              <a:prstGeom prst="rect">
                <a:avLst/>
              </a:prstGeom>
              <a:blipFill>
                <a:blip r:embed="rId3"/>
                <a:stretch>
                  <a:fillRect b="-281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tângulo 2"/>
              <p:cNvSpPr/>
              <p:nvPr/>
            </p:nvSpPr>
            <p:spPr>
              <a:xfrm>
                <a:off x="112998" y="5004519"/>
                <a:ext cx="8038012" cy="6692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hangingPunct="0">
                  <a:lnSpc>
                    <a:spcPct val="200000"/>
                  </a:lnSpc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𝐿</m:t>
                    </m:r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=6×4×3×</m:t>
                    </m:r>
                    <m:sSup>
                      <m:sSupPr>
                        <m:ctrlP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7</m:t>
                        </m:r>
                      </m:e>
                      <m:sup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×</m:t>
                    </m:r>
                    <m:sSup>
                      <m:sSupPr>
                        <m:ctrlP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6</m:t>
                        </m:r>
                      </m:e>
                      <m:sup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4</m:t>
                        </m:r>
                      </m:sup>
                    </m:sSup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×</m:t>
                    </m:r>
                    <m:sSup>
                      <m:sSupPr>
                        <m:ctrlP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10</m:t>
                        </m:r>
                      </m:e>
                      <m:sup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(−8+16+12)</m:t>
                        </m:r>
                      </m:sup>
                    </m:sSup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𝑊</m:t>
                    </m:r>
                  </m:oMath>
                </a14:m>
                <a:r>
                  <a:rPr lang="pt-BR" dirty="0">
                    <a:solidFill>
                      <a:srgbClr val="FF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,      </a:t>
                </a:r>
                <a14:m>
                  <m:oMath xmlns:m="http://schemas.openxmlformats.org/officeDocument/2006/math"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𝐿</m:t>
                    </m:r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=4×3×</m:t>
                    </m:r>
                    <m:sSup>
                      <m:sSupPr>
                        <m:ctrlP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7</m:t>
                        </m:r>
                      </m:e>
                      <m:sup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×</m:t>
                    </m:r>
                    <m:sSup>
                      <m:sSupPr>
                        <m:ctrlP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6</m:t>
                        </m:r>
                      </m:e>
                      <m:sup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5</m:t>
                        </m:r>
                      </m:sup>
                    </m:sSup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×</m:t>
                    </m:r>
                    <m:sSup>
                      <m:sSupPr>
                        <m:ctrlP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10</m:t>
                        </m:r>
                      </m:e>
                      <m:sup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20</m:t>
                        </m:r>
                      </m:sup>
                    </m:sSup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𝑊</m:t>
                    </m:r>
                  </m:oMath>
                </a14:m>
                <a:endParaRPr lang="pt-BR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Re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998" y="5004519"/>
                <a:ext cx="8038012" cy="6692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tângulo 6"/>
              <p:cNvSpPr/>
              <p:nvPr/>
            </p:nvSpPr>
            <p:spPr>
              <a:xfrm>
                <a:off x="112998" y="5679942"/>
                <a:ext cx="589956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𝐿</m:t>
                    </m:r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=12×49×7776×</m:t>
                    </m:r>
                    <m:sSup>
                      <m:sSupPr>
                        <m:ctrlP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10</m:t>
                        </m:r>
                      </m:e>
                      <m:sup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20</m:t>
                        </m:r>
                      </m:sup>
                    </m:sSup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𝑊</m:t>
                    </m:r>
                  </m:oMath>
                </a14:m>
                <a:r>
                  <a:rPr lang="pt-BR" dirty="0">
                    <a:solidFill>
                      <a:srgbClr val="FF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,     </a:t>
                </a:r>
                <a14:m>
                  <m:oMath xmlns:m="http://schemas.openxmlformats.org/officeDocument/2006/math"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𝐿</m:t>
                    </m:r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=4.572.288×</m:t>
                    </m:r>
                    <m:sSup>
                      <m:sSupPr>
                        <m:ctrlP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10</m:t>
                        </m:r>
                      </m:e>
                      <m:sup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20</m:t>
                        </m:r>
                      </m:sup>
                    </m:sSup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𝑊</m:t>
                    </m:r>
                  </m:oMath>
                </a14:m>
                <a:endParaRPr lang="pt-BR" dirty="0"/>
              </a:p>
            </p:txBody>
          </p:sp>
        </mc:Choice>
        <mc:Fallback xmlns="">
          <p:sp>
            <p:nvSpPr>
              <p:cNvPr id="7" name="Re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998" y="5679942"/>
                <a:ext cx="5899564" cy="369332"/>
              </a:xfrm>
              <a:prstGeom prst="rect">
                <a:avLst/>
              </a:prstGeom>
              <a:blipFill>
                <a:blip r:embed="rId5"/>
                <a:stretch>
                  <a:fillRect t="-11667" b="-250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tângulo 7"/>
              <p:cNvSpPr/>
              <p:nvPr/>
            </p:nvSpPr>
            <p:spPr>
              <a:xfrm>
                <a:off x="1511691" y="4252494"/>
                <a:ext cx="8725988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BR" sz="1600" dirty="0">
                    <a:solidFill>
                      <a:srgbClr val="FF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Obs. </a:t>
                </a:r>
                <a14:m>
                  <m:oMath xmlns:m="http://schemas.openxmlformats.org/officeDocument/2006/math">
                    <m:r>
                      <a:rPr lang="pt-BR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𝑅</m:t>
                    </m:r>
                    <m:r>
                      <a:rPr lang="pt-BR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=700.000 </m:t>
                    </m:r>
                    <m:r>
                      <a:rPr lang="pt-BR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𝑘𝑚</m:t>
                    </m:r>
                    <m:r>
                      <a:rPr lang="pt-BR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=700.000.000 </m:t>
                    </m:r>
                    <m:r>
                      <a:rPr lang="pt-BR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𝑚</m:t>
                    </m:r>
                    <m:r>
                      <a:rPr lang="pt-BR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=7×</m:t>
                    </m:r>
                    <m:sSup>
                      <m:sSupPr>
                        <m:ctrlPr>
                          <a:rPr lang="pt-BR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pt-BR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10</m:t>
                        </m:r>
                      </m:e>
                      <m:sup>
                        <m:r>
                          <a:rPr lang="pt-BR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8</m:t>
                        </m:r>
                      </m:sup>
                    </m:sSup>
                    <m:r>
                      <a:rPr lang="pt-BR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𝑚</m:t>
                    </m:r>
                  </m:oMath>
                </a14:m>
                <a:r>
                  <a:rPr lang="pt-BR" sz="1600" dirty="0">
                    <a:solidFill>
                      <a:srgbClr val="FF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  e  </a:t>
                </a:r>
                <a14:m>
                  <m:oMath xmlns:m="http://schemas.openxmlformats.org/officeDocument/2006/math">
                    <m:r>
                      <a:rPr lang="pt-BR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𝑇</m:t>
                    </m:r>
                    <m:r>
                      <a:rPr lang="pt-BR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=6.000 </m:t>
                    </m:r>
                    <m:r>
                      <a:rPr lang="pt-BR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𝐾</m:t>
                    </m:r>
                    <m:r>
                      <a:rPr lang="pt-BR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=6×</m:t>
                    </m:r>
                    <m:sSup>
                      <m:sSupPr>
                        <m:ctrlPr>
                          <a:rPr lang="pt-BR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pt-BR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10</m:t>
                        </m:r>
                      </m:e>
                      <m:sup>
                        <m:r>
                          <a:rPr lang="pt-BR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3</m:t>
                        </m:r>
                      </m:sup>
                    </m:sSup>
                    <m:r>
                      <a:rPr lang="pt-BR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𝐾</m:t>
                    </m:r>
                  </m:oMath>
                </a14:m>
                <a:endParaRPr lang="pt-BR" sz="1600" dirty="0"/>
              </a:p>
            </p:txBody>
          </p:sp>
        </mc:Choice>
        <mc:Fallback xmlns="">
          <p:sp>
            <p:nvSpPr>
              <p:cNvPr id="8" name="Retângul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1691" y="4252494"/>
                <a:ext cx="8725988" cy="338554"/>
              </a:xfrm>
              <a:prstGeom prst="rect">
                <a:avLst/>
              </a:prstGeom>
              <a:blipFill>
                <a:blip r:embed="rId6"/>
                <a:stretch>
                  <a:fillRect l="-419" t="-7273" b="-2181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tângulo 8"/>
              <p:cNvSpPr/>
              <p:nvPr/>
            </p:nvSpPr>
            <p:spPr>
              <a:xfrm>
                <a:off x="148800" y="2815150"/>
                <a:ext cx="11486606" cy="4108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hangingPunct="0">
                  <a:lnSpc>
                    <a:spcPct val="115000"/>
                  </a:lnSpc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pt-BR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𝐿</m:t>
                    </m:r>
                    <m:r>
                      <a:rPr lang="pt-BR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pt-BR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𝑘</m:t>
                    </m:r>
                    <m:d>
                      <m:dPr>
                        <m:ctrlPr>
                          <a:rPr lang="pt-BR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pt-BR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4</m:t>
                        </m:r>
                        <m:r>
                          <a:rPr lang="pt-BR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𝜋</m:t>
                        </m:r>
                        <m:sSup>
                          <m:sSupPr>
                            <m:ctrlPr>
                              <a:rPr lang="pt-BR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pt-BR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pt-BR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sSup>
                      <m:sSupPr>
                        <m:ctrlPr>
                          <a:rPr lang="pt-BR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pt-BR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𝑇</m:t>
                        </m:r>
                      </m:e>
                      <m:sup>
                        <m:r>
                          <a:rPr lang="pt-BR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4</m:t>
                        </m:r>
                      </m:sup>
                    </m:sSup>
                    <m:r>
                      <a:rPr lang="pt-BR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pt-BR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onde k é chamada de constante de Stefan-Boltzmann e vale </a:t>
                </a:r>
                <a14:m>
                  <m:oMath xmlns:m="http://schemas.openxmlformats.org/officeDocument/2006/math">
                    <m:r>
                      <a:rPr lang="pt-BR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𝑘</m:t>
                    </m:r>
                    <m:r>
                      <a:rPr lang="pt-BR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=5,67×</m:t>
                    </m:r>
                    <m:sSup>
                      <m:sSupPr>
                        <m:ctrlPr>
                          <a:rPr lang="pt-BR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pt-BR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10</m:t>
                        </m:r>
                      </m:e>
                      <m:sup>
                        <m:r>
                          <a:rPr lang="pt-BR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−8</m:t>
                        </m:r>
                      </m:sup>
                    </m:sSup>
                    <m:r>
                      <a:rPr lang="pt-BR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𝑊</m:t>
                    </m:r>
                    <m:sSup>
                      <m:sSupPr>
                        <m:ctrlPr>
                          <a:rPr lang="pt-BR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pt-BR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𝑚</m:t>
                        </m:r>
                      </m:e>
                      <m:sup>
                        <m:r>
                          <a:rPr lang="pt-BR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−2</m:t>
                        </m:r>
                      </m:sup>
                    </m:sSup>
                    <m:sSup>
                      <m:sSupPr>
                        <m:ctrlPr>
                          <a:rPr lang="pt-BR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pt-BR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𝐾</m:t>
                        </m:r>
                      </m:e>
                      <m:sup>
                        <m:r>
                          <a:rPr lang="pt-BR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−4</m:t>
                        </m:r>
                      </m:sup>
                    </m:sSup>
                  </m:oMath>
                </a14:m>
                <a:endParaRPr lang="pt-BR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Re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800" y="2815150"/>
                <a:ext cx="11486606" cy="410882"/>
              </a:xfrm>
              <a:prstGeom prst="rect">
                <a:avLst/>
              </a:prstGeom>
              <a:blipFill>
                <a:blip r:embed="rId7"/>
                <a:stretch>
                  <a:fillRect t="-4478" b="-1791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tângulo 9"/>
          <p:cNvSpPr/>
          <p:nvPr/>
        </p:nvSpPr>
        <p:spPr>
          <a:xfrm>
            <a:off x="2638703" y="6297859"/>
            <a:ext cx="2293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 = 4.572.288 x 10</a:t>
            </a:r>
            <a:r>
              <a:rPr lang="pt-BR" b="1" baseline="300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20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96275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8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ângulo 21">
            <a:extLst>
              <a:ext uri="{FF2B5EF4-FFF2-40B4-BE49-F238E27FC236}">
                <a16:creationId xmlns:a16="http://schemas.microsoft.com/office/drawing/2014/main" id="{D3843DE4-BE72-4390-B058-1BE3D6F6E52A}"/>
              </a:ext>
            </a:extLst>
          </p:cNvPr>
          <p:cNvSpPr/>
          <p:nvPr/>
        </p:nvSpPr>
        <p:spPr>
          <a:xfrm>
            <a:off x="235594" y="164592"/>
            <a:ext cx="7572375" cy="5859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Questão 4) (1 ponto)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 A Luminosidade de uma estrela é a Potência (P) dela, isto é, a energia(J) que ela emite por segundo(s). A Luminosidade é medida em Watt (W), tal como Potência. Uma lâmpada de 100 Watt brilha muito se estiver próxima, mas pouco se estiver longe, pois a energia (luz) dela vai se espalhando por todo o espaço e assim, quanto mais longe, menos luz(energia) recebemos dela. O mesmo ocorre com as estrelas, quanto mais longe estivermos menos energia recebemos num metro quadrado, por exemplo. A figura à direita mostra que a Luminosidade do Sol, </a:t>
            </a:r>
            <a:r>
              <a:rPr lang="pt-BR" dirty="0" err="1">
                <a:latin typeface="Arial" panose="020B0604020202020204" pitchFamily="34" charset="0"/>
                <a:ea typeface="Times New Roman" panose="02020603050405020304" pitchFamily="18" charset="0"/>
              </a:rPr>
              <a:t>L</a:t>
            </a:r>
            <a:r>
              <a:rPr lang="pt-BR" baseline="-25000" dirty="0" err="1">
                <a:latin typeface="Arial" panose="020B0604020202020204" pitchFamily="34" charset="0"/>
                <a:ea typeface="Times New Roman" panose="02020603050405020304" pitchFamily="18" charset="0"/>
              </a:rPr>
              <a:t>ʘ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, é a mesma que passa pelas superfícies esféricas imaginárias de raios d ou 2d, mas, obviamente, a “densidade” desta Luminosidade vai se diluindo à medida que nos afastamos do Sol. A esta “densidade” chamamos de </a:t>
            </a: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Fluxo (F), sua unidade é Watt/metro</a:t>
            </a:r>
            <a:r>
              <a:rPr lang="pt-BR" b="1" baseline="30000" dirty="0">
                <a:latin typeface="Arial" panose="020B0604020202020204" pitchFamily="34" charset="0"/>
                <a:ea typeface="Times New Roman" panose="02020603050405020304" pitchFamily="18" charset="0"/>
              </a:rPr>
              <a:t>2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 (</a:t>
            </a: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W/m</a:t>
            </a:r>
            <a:r>
              <a:rPr lang="pt-BR" b="1" baseline="30000" dirty="0">
                <a:latin typeface="Arial" panose="020B0604020202020204" pitchFamily="34" charset="0"/>
                <a:ea typeface="Times New Roman" panose="02020603050405020304" pitchFamily="18" charset="0"/>
              </a:rPr>
              <a:t>2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) e é calculado pela expressão:</a:t>
            </a:r>
          </a:p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endParaRPr lang="pt-BR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39" name="Tela 1">
            <a:extLst>
              <a:ext uri="{FF2B5EF4-FFF2-40B4-BE49-F238E27FC236}">
                <a16:creationId xmlns:a16="http://schemas.microsoft.com/office/drawing/2014/main" id="{FC9201ED-1826-4B88-9C3B-412B2EFA1979}"/>
              </a:ext>
            </a:extLst>
          </p:cNvPr>
          <p:cNvGrpSpPr>
            <a:grpSpLocks noChangeAspect="1"/>
          </p:cNvGrpSpPr>
          <p:nvPr/>
        </p:nvGrpSpPr>
        <p:grpSpPr>
          <a:xfrm>
            <a:off x="7991856" y="2262455"/>
            <a:ext cx="10352041" cy="4884874"/>
            <a:chOff x="218990" y="120860"/>
            <a:chExt cx="6981910" cy="3111925"/>
          </a:xfrm>
        </p:grpSpPr>
        <p:sp>
          <p:nvSpPr>
            <p:cNvPr id="40" name="Retângulo 39">
              <a:extLst>
                <a:ext uri="{FF2B5EF4-FFF2-40B4-BE49-F238E27FC236}">
                  <a16:creationId xmlns:a16="http://schemas.microsoft.com/office/drawing/2014/main" id="{1EA9286A-6978-4D67-B65A-93B58FBF78F2}"/>
                </a:ext>
              </a:extLst>
            </p:cNvPr>
            <p:cNvSpPr/>
            <p:nvPr/>
          </p:nvSpPr>
          <p:spPr>
            <a:xfrm>
              <a:off x="4389755" y="360045"/>
              <a:ext cx="2811145" cy="2872740"/>
            </a:xfrm>
            <a:prstGeom prst="rect">
              <a:avLst/>
            </a:prstGeom>
          </p:spPr>
        </p:sp>
        <p:sp>
          <p:nvSpPr>
            <p:cNvPr id="41" name="Caixa de texto 24">
              <a:extLst>
                <a:ext uri="{FF2B5EF4-FFF2-40B4-BE49-F238E27FC236}">
                  <a16:creationId xmlns:a16="http://schemas.microsoft.com/office/drawing/2014/main" id="{761F5619-34B3-4797-B273-872902179470}"/>
                </a:ext>
              </a:extLst>
            </p:cNvPr>
            <p:cNvSpPr txBox="1"/>
            <p:nvPr/>
          </p:nvSpPr>
          <p:spPr>
            <a:xfrm>
              <a:off x="1322518" y="120860"/>
              <a:ext cx="437515" cy="32893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hangingPunct="0">
                <a:spcAft>
                  <a:spcPts val="0"/>
                </a:spcAft>
              </a:pPr>
              <a:r>
                <a:rPr lang="pt-PT" sz="13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L</a:t>
              </a:r>
              <a:r>
                <a:rPr lang="pt-PT" sz="1000" baseline="-25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ʘ</a:t>
              </a:r>
              <a:endParaRPr lang="pt-BR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grpSp>
          <p:nvGrpSpPr>
            <p:cNvPr id="42" name="Grupo 54">
              <a:extLst>
                <a:ext uri="{FF2B5EF4-FFF2-40B4-BE49-F238E27FC236}">
                  <a16:creationId xmlns:a16="http://schemas.microsoft.com/office/drawing/2014/main" id="{58FBFA68-A480-4970-AEB8-B66554C238A0}"/>
                </a:ext>
              </a:extLst>
            </p:cNvPr>
            <p:cNvGrpSpPr/>
            <p:nvPr/>
          </p:nvGrpSpPr>
          <p:grpSpPr>
            <a:xfrm>
              <a:off x="218990" y="263603"/>
              <a:ext cx="2456975" cy="2448000"/>
              <a:chOff x="218990" y="263603"/>
              <a:chExt cx="2456975" cy="2448000"/>
            </a:xfrm>
          </p:grpSpPr>
          <p:sp>
            <p:nvSpPr>
              <p:cNvPr id="44" name="Estrela de 16 pontas 19">
                <a:extLst>
                  <a:ext uri="{FF2B5EF4-FFF2-40B4-BE49-F238E27FC236}">
                    <a16:creationId xmlns:a16="http://schemas.microsoft.com/office/drawing/2014/main" id="{FC855F34-3B72-467B-9F02-F9AD5580644A}"/>
                  </a:ext>
                </a:extLst>
              </p:cNvPr>
              <p:cNvSpPr/>
              <p:nvPr/>
            </p:nvSpPr>
            <p:spPr>
              <a:xfrm>
                <a:off x="1361275" y="1401399"/>
                <a:ext cx="180000" cy="180000"/>
              </a:xfrm>
              <a:prstGeom prst="star16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t-BR"/>
              </a:p>
            </p:txBody>
          </p:sp>
          <p:sp>
            <p:nvSpPr>
              <p:cNvPr id="45" name="Elipse 44">
                <a:extLst>
                  <a:ext uri="{FF2B5EF4-FFF2-40B4-BE49-F238E27FC236}">
                    <a16:creationId xmlns:a16="http://schemas.microsoft.com/office/drawing/2014/main" id="{C01B5B11-0C2D-4FFC-802E-5E95F1B47219}"/>
                  </a:ext>
                </a:extLst>
              </p:cNvPr>
              <p:cNvSpPr/>
              <p:nvPr/>
            </p:nvSpPr>
            <p:spPr>
              <a:xfrm rot="21390425">
                <a:off x="908572" y="953185"/>
                <a:ext cx="1080000" cy="10800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t-BR"/>
              </a:p>
            </p:txBody>
          </p:sp>
          <p:sp>
            <p:nvSpPr>
              <p:cNvPr id="46" name="Elipse 45">
                <a:extLst>
                  <a:ext uri="{FF2B5EF4-FFF2-40B4-BE49-F238E27FC236}">
                    <a16:creationId xmlns:a16="http://schemas.microsoft.com/office/drawing/2014/main" id="{92383B1C-E532-40B2-A4AF-DB1A3671626B}"/>
                  </a:ext>
                </a:extLst>
              </p:cNvPr>
              <p:cNvSpPr/>
              <p:nvPr/>
            </p:nvSpPr>
            <p:spPr>
              <a:xfrm rot="21424271">
                <a:off x="218990" y="263603"/>
                <a:ext cx="2448000" cy="24480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t-BR"/>
              </a:p>
            </p:txBody>
          </p:sp>
          <p:sp>
            <p:nvSpPr>
              <p:cNvPr id="47" name="Caixa de texto 24">
                <a:extLst>
                  <a:ext uri="{FF2B5EF4-FFF2-40B4-BE49-F238E27FC236}">
                    <a16:creationId xmlns:a16="http://schemas.microsoft.com/office/drawing/2014/main" id="{87AC56A3-AFD3-408F-9CCA-197AD4166B82}"/>
                  </a:ext>
                </a:extLst>
              </p:cNvPr>
              <p:cNvSpPr txBox="1"/>
              <p:nvPr/>
            </p:nvSpPr>
            <p:spPr>
              <a:xfrm>
                <a:off x="1334932" y="1547411"/>
                <a:ext cx="488576" cy="233101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hangingPunct="0">
                  <a:spcAft>
                    <a:spcPts val="0"/>
                  </a:spcAft>
                </a:pPr>
                <a:r>
                  <a:rPr lang="pt-PT" sz="1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Sol</a:t>
                </a:r>
                <a:endParaRPr lang="pt-BR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cxnSp>
            <p:nvCxnSpPr>
              <p:cNvPr id="48" name="Conector de seta reta 27">
                <a:extLst>
                  <a:ext uri="{FF2B5EF4-FFF2-40B4-BE49-F238E27FC236}">
                    <a16:creationId xmlns:a16="http://schemas.microsoft.com/office/drawing/2014/main" id="{394BD41C-6F7A-4F90-B957-0B10476EE140}"/>
                  </a:ext>
                </a:extLst>
              </p:cNvPr>
              <p:cNvCxnSpPr>
                <a:cxnSpLocks/>
                <a:endCxn id="45" idx="1"/>
              </p:cNvCxnSpPr>
              <p:nvPr/>
            </p:nvCxnSpPr>
            <p:spPr>
              <a:xfrm flipH="1" flipV="1">
                <a:off x="1044180" y="1135320"/>
                <a:ext cx="398328" cy="36017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Conector de seta reta 116">
                <a:extLst>
                  <a:ext uri="{FF2B5EF4-FFF2-40B4-BE49-F238E27FC236}">
                    <a16:creationId xmlns:a16="http://schemas.microsoft.com/office/drawing/2014/main" id="{8E0A14B7-5342-43C4-B817-A8DFC3EA0CC6}"/>
                  </a:ext>
                </a:extLst>
              </p:cNvPr>
              <p:cNvCxnSpPr>
                <a:cxnSpLocks/>
                <a:endCxn id="46" idx="2"/>
              </p:cNvCxnSpPr>
              <p:nvPr/>
            </p:nvCxnSpPr>
            <p:spPr>
              <a:xfrm flipH="1">
                <a:off x="220589" y="1495493"/>
                <a:ext cx="1221918" cy="5465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Caixa de texto 24">
                <a:extLst>
                  <a:ext uri="{FF2B5EF4-FFF2-40B4-BE49-F238E27FC236}">
                    <a16:creationId xmlns:a16="http://schemas.microsoft.com/office/drawing/2014/main" id="{384B7FDB-5AF2-4C21-8593-831D50C8CC37}"/>
                  </a:ext>
                </a:extLst>
              </p:cNvPr>
              <p:cNvSpPr txBox="1"/>
              <p:nvPr/>
            </p:nvSpPr>
            <p:spPr>
              <a:xfrm rot="2752275">
                <a:off x="1230018" y="1254176"/>
                <a:ext cx="322414" cy="233045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hangingPunct="0">
                  <a:spcAft>
                    <a:spcPts val="0"/>
                  </a:spcAft>
                </a:pPr>
                <a:r>
                  <a:rPr lang="pt-PT" sz="1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d</a:t>
                </a:r>
                <a:endParaRPr lang="pt-BR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51" name="Caixa de texto 24">
                <a:extLst>
                  <a:ext uri="{FF2B5EF4-FFF2-40B4-BE49-F238E27FC236}">
                    <a16:creationId xmlns:a16="http://schemas.microsoft.com/office/drawing/2014/main" id="{BF3131AA-7345-4F39-8A65-AB5B2355C64B}"/>
                  </a:ext>
                </a:extLst>
              </p:cNvPr>
              <p:cNvSpPr txBox="1"/>
              <p:nvPr/>
            </p:nvSpPr>
            <p:spPr>
              <a:xfrm rot="21403712">
                <a:off x="452074" y="1318826"/>
                <a:ext cx="371329" cy="232410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hangingPunct="0">
                  <a:spcAft>
                    <a:spcPts val="0"/>
                  </a:spcAft>
                </a:pPr>
                <a:r>
                  <a:rPr lang="pt-PT" sz="100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2d</a:t>
                </a:r>
                <a:endParaRPr lang="pt-BR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52" name="Caixa de texto 24">
                <a:extLst>
                  <a:ext uri="{FF2B5EF4-FFF2-40B4-BE49-F238E27FC236}">
                    <a16:creationId xmlns:a16="http://schemas.microsoft.com/office/drawing/2014/main" id="{8A490409-F70E-4C71-84DE-1D08303842AA}"/>
                  </a:ext>
                </a:extLst>
              </p:cNvPr>
              <p:cNvSpPr txBox="1"/>
              <p:nvPr/>
            </p:nvSpPr>
            <p:spPr>
              <a:xfrm>
                <a:off x="1334932" y="796902"/>
                <a:ext cx="438096" cy="329536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hangingPunct="0">
                  <a:spcAft>
                    <a:spcPts val="0"/>
                  </a:spcAft>
                </a:pPr>
                <a:r>
                  <a:rPr lang="pt-PT" sz="130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L</a:t>
                </a:r>
                <a:r>
                  <a:rPr lang="pt-PT" sz="1000" baseline="-2500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ʘ</a:t>
                </a:r>
                <a:endParaRPr lang="pt-BR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cxnSp>
            <p:nvCxnSpPr>
              <p:cNvPr id="53" name="Conector reto 52">
                <a:extLst>
                  <a:ext uri="{FF2B5EF4-FFF2-40B4-BE49-F238E27FC236}">
                    <a16:creationId xmlns:a16="http://schemas.microsoft.com/office/drawing/2014/main" id="{DD87F972-887E-47AB-9FE6-D23468C17993}"/>
                  </a:ext>
                </a:extLst>
              </p:cNvPr>
              <p:cNvCxnSpPr/>
              <p:nvPr/>
            </p:nvCxnSpPr>
            <p:spPr>
              <a:xfrm flipV="1">
                <a:off x="1442507" y="1376082"/>
                <a:ext cx="1233458" cy="11423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Conector reto 53">
                <a:extLst>
                  <a:ext uri="{FF2B5EF4-FFF2-40B4-BE49-F238E27FC236}">
                    <a16:creationId xmlns:a16="http://schemas.microsoft.com/office/drawing/2014/main" id="{E326041C-0AD7-42F3-AC6C-B037EC834396}"/>
                  </a:ext>
                </a:extLst>
              </p:cNvPr>
              <p:cNvCxnSpPr/>
              <p:nvPr/>
            </p:nvCxnSpPr>
            <p:spPr>
              <a:xfrm>
                <a:off x="1442507" y="1495028"/>
                <a:ext cx="1233458" cy="6637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Caixa de texto 24">
              <a:extLst>
                <a:ext uri="{FF2B5EF4-FFF2-40B4-BE49-F238E27FC236}">
                  <a16:creationId xmlns:a16="http://schemas.microsoft.com/office/drawing/2014/main" id="{8E7ECABA-AF74-4331-8837-5C482FB42341}"/>
                </a:ext>
              </a:extLst>
            </p:cNvPr>
            <p:cNvSpPr txBox="1"/>
            <p:nvPr/>
          </p:nvSpPr>
          <p:spPr>
            <a:xfrm>
              <a:off x="1336785" y="1250528"/>
              <a:ext cx="436880" cy="328295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hangingPunct="0">
                <a:spcAft>
                  <a:spcPts val="0"/>
                </a:spcAft>
              </a:pPr>
              <a:r>
                <a:rPr lang="pt-PT" sz="13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L</a:t>
              </a:r>
              <a:r>
                <a:rPr lang="pt-PT" sz="1000" baseline="-25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ʘ</a:t>
              </a:r>
              <a:endParaRPr lang="pt-BR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ângulo 1"/>
              <p:cNvSpPr/>
              <p:nvPr/>
            </p:nvSpPr>
            <p:spPr>
              <a:xfrm>
                <a:off x="244737" y="5656763"/>
                <a:ext cx="8104094" cy="4856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BR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𝐹</m:t>
                    </m:r>
                    <m:r>
                      <a:rPr lang="pt-BR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pt-BR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pt-BR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𝐿</m:t>
                        </m:r>
                      </m:num>
                      <m:den>
                        <m:r>
                          <a:rPr lang="pt-BR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4</m:t>
                        </m:r>
                        <m:r>
                          <a:rPr lang="pt-BR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𝜋</m:t>
                        </m:r>
                        <m:sSup>
                          <m:sSupPr>
                            <m:ctrlPr>
                              <a:rPr lang="pt-BR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pt-BR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pt-BR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pt-BR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  onde L é a luminosidade da estrela e </a:t>
                </a:r>
                <a14:m>
                  <m:oMath xmlns:m="http://schemas.openxmlformats.org/officeDocument/2006/math">
                    <m:r>
                      <a:rPr lang="pt-BR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𝑑</m:t>
                    </m:r>
                  </m:oMath>
                </a14:m>
                <a:r>
                  <a:rPr lang="pt-BR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 a distância dela até nós.</a:t>
                </a:r>
                <a:endParaRPr lang="pt-BR" dirty="0"/>
              </a:p>
            </p:txBody>
          </p:sp>
        </mc:Choice>
        <mc:Fallback xmlns="">
          <p:sp>
            <p:nvSpPr>
              <p:cNvPr id="2" name="Retâ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737" y="5656763"/>
                <a:ext cx="8104094" cy="485646"/>
              </a:xfrm>
              <a:prstGeom prst="rect">
                <a:avLst/>
              </a:prstGeom>
              <a:blipFill>
                <a:blip r:embed="rId2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2108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tângulo 19">
                <a:extLst>
                  <a:ext uri="{FF2B5EF4-FFF2-40B4-BE49-F238E27FC236}">
                    <a16:creationId xmlns:a16="http://schemas.microsoft.com/office/drawing/2014/main" id="{CF4E057E-5F1F-408E-B4A1-9FA6FE197AB9}"/>
                  </a:ext>
                </a:extLst>
              </p:cNvPr>
              <p:cNvSpPr/>
              <p:nvPr/>
            </p:nvSpPr>
            <p:spPr>
              <a:xfrm>
                <a:off x="413656" y="371441"/>
                <a:ext cx="7253235" cy="40980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hangingPunct="0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pt-BR" b="1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Pergunta 4)</a:t>
                </a:r>
                <a:r>
                  <a:rPr lang="pt-BR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 Calcule o valor exato do Fluxo (em W/m</a:t>
                </a:r>
                <a:r>
                  <a:rPr lang="pt-BR" baseline="30000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2</a:t>
                </a:r>
                <a:r>
                  <a:rPr lang="pt-BR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) que recebemos do Sol, na Terra, num metro quadrado, perpendicular aos raios solares, supondo a Terra sem atmosfera. Dados: Use a Luminosidade do Sol calculada anteriormente. A distância entre o Sol e a Terra é de 150.000.000 km. Use </a:t>
                </a:r>
                <a14:m>
                  <m:oMath xmlns:m="http://schemas.openxmlformats.org/officeDocument/2006/math">
                    <m:r>
                      <a:rPr lang="pt-BR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𝜋</m:t>
                    </m:r>
                    <m:r>
                      <a:rPr lang="pt-BR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=3.</m:t>
                    </m:r>
                  </m:oMath>
                </a14:m>
                <a:r>
                  <a:rPr lang="pt-BR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 Obs. De fato é medindo-se este Fluxo, cuidadosamente, que calculamos a Luminosidade do Sol. Obs. Resultados sem cálculos não têm valor.</a:t>
                </a:r>
              </a:p>
              <a:p>
                <a:pPr algn="just" hangingPunct="0">
                  <a:lnSpc>
                    <a:spcPct val="115000"/>
                  </a:lnSpc>
                  <a:spcAft>
                    <a:spcPts val="0"/>
                  </a:spcAft>
                </a:pPr>
                <a:endParaRPr lang="pt-BR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 hangingPunct="0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pt-BR" b="1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Resolução 4)</a:t>
                </a:r>
                <a:r>
                  <a:rPr lang="pt-BR" b="1" dirty="0">
                    <a:solidFill>
                      <a:srgbClr val="FF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lang="pt-BR" dirty="0">
                    <a:solidFill>
                      <a:srgbClr val="FF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 </a:t>
                </a:r>
                <a:endParaRPr lang="pt-BR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hangingPunct="0">
                  <a:spcAft>
                    <a:spcPts val="0"/>
                  </a:spcAft>
                </a:pPr>
                <a:endParaRPr lang="pt-BR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hangingPunct="0"/>
                <a:endParaRPr lang="pt-BR" sz="2000" dirty="0"/>
              </a:p>
              <a:p>
                <a:pPr hangingPunct="0">
                  <a:spcAft>
                    <a:spcPts val="0"/>
                  </a:spcAft>
                </a:pPr>
                <a:endParaRPr lang="pt-BR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hangingPunct="0">
                  <a:spcAft>
                    <a:spcPts val="0"/>
                  </a:spcAft>
                </a:pPr>
                <a:r>
                  <a:rPr lang="pt-BR" b="1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 </a:t>
                </a:r>
                <a:endParaRPr lang="pt-BR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Retângulo 19">
                <a:extLst>
                  <a:ext uri="{FF2B5EF4-FFF2-40B4-BE49-F238E27FC236}">
                    <a16:creationId xmlns:a16="http://schemas.microsoft.com/office/drawing/2014/main" id="{CF4E057E-5F1F-408E-B4A1-9FA6FE197A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56" y="371441"/>
                <a:ext cx="7253235" cy="4098045"/>
              </a:xfrm>
              <a:prstGeom prst="rect">
                <a:avLst/>
              </a:prstGeom>
              <a:blipFill>
                <a:blip r:embed="rId2"/>
                <a:stretch>
                  <a:fillRect l="-756" t="-446" r="-67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tângulo 2"/>
              <p:cNvSpPr/>
              <p:nvPr/>
            </p:nvSpPr>
            <p:spPr>
              <a:xfrm>
                <a:off x="1985553" y="2867588"/>
                <a:ext cx="6618514" cy="4108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hangingPunct="0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pt-BR" b="1" dirty="0">
                    <a:solidFill>
                      <a:srgbClr val="FF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Obs:</a:t>
                </a:r>
                <a:r>
                  <a:rPr lang="pt-BR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𝑑</m:t>
                    </m:r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=150.000.000</m:t>
                    </m:r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𝑘𝑚</m:t>
                    </m:r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=150.000.000.000 </m:t>
                    </m:r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𝑚</m:t>
                    </m:r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=15×</m:t>
                    </m:r>
                    <m:sSup>
                      <m:sSupPr>
                        <m:ctrlP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10</m:t>
                        </m:r>
                      </m:e>
                      <m:sup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10</m:t>
                        </m:r>
                      </m:sup>
                    </m:sSup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𝑚</m:t>
                    </m:r>
                  </m:oMath>
                </a14:m>
                <a:endParaRPr lang="pt-BR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Re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5553" y="2867588"/>
                <a:ext cx="6618514" cy="410882"/>
              </a:xfrm>
              <a:prstGeom prst="rect">
                <a:avLst/>
              </a:prstGeom>
              <a:blipFill>
                <a:blip r:embed="rId3"/>
                <a:stretch>
                  <a:fillRect l="-829" t="-2941" b="-1617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tângulo 3"/>
          <p:cNvSpPr/>
          <p:nvPr/>
        </p:nvSpPr>
        <p:spPr>
          <a:xfrm>
            <a:off x="2428011" y="5711470"/>
            <a:ext cx="1082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1.693,44</a:t>
            </a:r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tângulo 4"/>
              <p:cNvSpPr/>
              <p:nvPr/>
            </p:nvSpPr>
            <p:spPr>
              <a:xfrm>
                <a:off x="8309685" y="3943049"/>
                <a:ext cx="1619794" cy="6108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1.693,44</m:t>
                      </m:r>
                      <m:f>
                        <m:fPr>
                          <m:ctrlP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𝑊</m:t>
                          </m:r>
                        </m:num>
                        <m:den>
                          <m:sSup>
                            <m:sSupPr>
                              <m:ctrlPr>
                                <a:rPr lang="pt-B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pt-B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pt-B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5" name="Re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9685" y="3943049"/>
                <a:ext cx="1619794" cy="61087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tângulo 5"/>
          <p:cNvSpPr/>
          <p:nvPr/>
        </p:nvSpPr>
        <p:spPr>
          <a:xfrm>
            <a:off x="413635" y="5746300"/>
            <a:ext cx="41296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Resposta 4): _ _ _ _ _ _ _ _ _ _ W/m</a:t>
            </a:r>
            <a:r>
              <a:rPr lang="pt-BR" b="1" baseline="30000" dirty="0">
                <a:latin typeface="Arial" panose="020B0604020202020204" pitchFamily="34" charset="0"/>
                <a:ea typeface="Times New Roman" panose="02020603050405020304" pitchFamily="18" charset="0"/>
              </a:rPr>
              <a:t>2</a:t>
            </a:r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tângulo 6"/>
              <p:cNvSpPr/>
              <p:nvPr/>
            </p:nvSpPr>
            <p:spPr>
              <a:xfrm>
                <a:off x="211508" y="3929926"/>
                <a:ext cx="3341069" cy="6873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𝐹</m:t>
                      </m:r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4.572.288</m:t>
                          </m:r>
                          <m:sSup>
                            <m:sSupPr>
                              <m:ctrlPr>
                                <a:rPr lang="pt-B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pt-B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×10</m:t>
                              </m:r>
                            </m:e>
                            <m:sup>
                              <m:r>
                                <a:rPr lang="pt-B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20</m:t>
                              </m:r>
                            </m:sup>
                          </m:sSup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𝑊</m:t>
                          </m:r>
                        </m:num>
                        <m:den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4×3×</m:t>
                          </m:r>
                          <m:sSup>
                            <m:sSupPr>
                              <m:ctrlPr>
                                <a:rPr lang="pt-B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BR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pt-BR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15×</m:t>
                                  </m:r>
                                  <m:sSup>
                                    <m:sSupPr>
                                      <m:ctrlPr>
                                        <a:rPr lang="pt-BR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t-BR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  <m:t>10</m:t>
                                      </m:r>
                                    </m:e>
                                    <m:sup>
                                      <m:r>
                                        <a:rPr lang="pt-BR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  <m:t>10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pt-B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pt-B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pt-B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pt-B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7" name="Re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508" y="3929926"/>
                <a:ext cx="3341069" cy="68736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tângulo 7"/>
              <p:cNvSpPr/>
              <p:nvPr/>
            </p:nvSpPr>
            <p:spPr>
              <a:xfrm>
                <a:off x="3349536" y="3918235"/>
                <a:ext cx="3000180" cy="6605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4.572.288×</m:t>
                          </m:r>
                          <m:sSup>
                            <m:sSupPr>
                              <m:ctrlPr>
                                <a:rPr lang="pt-B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pt-B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B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(20−20)</m:t>
                              </m:r>
                            </m:sup>
                          </m:sSup>
                        </m:num>
                        <m:den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4×3×15×15</m:t>
                          </m:r>
                        </m:den>
                      </m:f>
                      <m:f>
                        <m:fPr>
                          <m:ctrlP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𝑊</m:t>
                          </m:r>
                        </m:num>
                        <m:den>
                          <m:sSup>
                            <m:sSupPr>
                              <m:ctrlPr>
                                <a:rPr lang="pt-B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pt-B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pt-B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8" name="Retângul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9536" y="3918235"/>
                <a:ext cx="3000180" cy="66050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tângulo 8"/>
              <p:cNvSpPr/>
              <p:nvPr/>
            </p:nvSpPr>
            <p:spPr>
              <a:xfrm>
                <a:off x="6273727" y="3625741"/>
                <a:ext cx="2035958" cy="991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BR" sz="2400" b="1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pt-BR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4.572.288</m:t>
                        </m:r>
                      </m:num>
                      <m:den>
                        <m:r>
                          <a:rPr lang="pt-BR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4×3×15×15</m:t>
                        </m:r>
                      </m:den>
                    </m:f>
                    <m:f>
                      <m:fPr>
                        <m:ctrlPr>
                          <a:rPr lang="pt-BR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pt-BR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𝑊</m:t>
                        </m:r>
                      </m:num>
                      <m:den>
                        <m:sSup>
                          <m:sSupPr>
                            <m:ctrlPr>
                              <a:rPr lang="pt-BR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pt-BR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pt-BR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pt-BR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endParaRPr lang="pt-BR" sz="2400" i="1" dirty="0">
                  <a:solidFill>
                    <a:srgbClr val="FF0000"/>
                  </a:solidFill>
                  <a:latin typeface="Cambria Math" panose="02040503050406030204" pitchFamily="18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Re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3727" y="3625741"/>
                <a:ext cx="2035958" cy="99155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4606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FDB63A7-6FFF-4BD9-876C-D2F5EFA7447C}"/>
              </a:ext>
            </a:extLst>
          </p:cNvPr>
          <p:cNvSpPr/>
          <p:nvPr/>
        </p:nvSpPr>
        <p:spPr>
          <a:xfrm>
            <a:off x="300621" y="275832"/>
            <a:ext cx="6712828" cy="3502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15000"/>
              </a:lnSpc>
            </a:pPr>
            <a:r>
              <a:rPr lang="pt-BR" sz="1600" b="1" dirty="0">
                <a:latin typeface="Arial" panose="020B0604020202020204" pitchFamily="34" charset="0"/>
                <a:ea typeface="Times New Roman" panose="02020603050405020304" pitchFamily="18" charset="0"/>
              </a:rPr>
              <a:t>Questão 5) (1 ponto) </a:t>
            </a:r>
            <a:r>
              <a:rPr lang="pt-BR" sz="1600" dirty="0">
                <a:latin typeface="Arial" panose="020B0604020202020204" pitchFamily="34" charset="0"/>
                <a:ea typeface="Times New Roman" panose="02020603050405020304" pitchFamily="18" charset="0"/>
              </a:rPr>
              <a:t>Em 06/12/16 o “</a:t>
            </a:r>
            <a:r>
              <a:rPr lang="pt-BR" sz="1600" dirty="0" err="1">
                <a:latin typeface="Arial" panose="020B0604020202020204" pitchFamily="34" charset="0"/>
                <a:ea typeface="Times New Roman" panose="02020603050405020304" pitchFamily="18" charset="0"/>
              </a:rPr>
              <a:t>doodle</a:t>
            </a:r>
            <a:r>
              <a:rPr lang="pt-BR" sz="1600" dirty="0">
                <a:latin typeface="Arial" panose="020B0604020202020204" pitchFamily="34" charset="0"/>
                <a:ea typeface="Times New Roman" panose="02020603050405020304" pitchFamily="18" charset="0"/>
              </a:rPr>
              <a:t>” do Google fez homenagem a </a:t>
            </a:r>
            <a:r>
              <a:rPr lang="pt-BR" sz="1600" dirty="0" err="1">
                <a:latin typeface="Arial" panose="020B0604020202020204" pitchFamily="34" charset="0"/>
                <a:ea typeface="Times New Roman" panose="02020603050405020304" pitchFamily="18" charset="0"/>
              </a:rPr>
              <a:t>Olaus</a:t>
            </a:r>
            <a:r>
              <a:rPr lang="pt-BR" sz="16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BR" sz="1600" dirty="0" err="1">
                <a:latin typeface="Arial" panose="020B0604020202020204" pitchFamily="34" charset="0"/>
                <a:ea typeface="Times New Roman" panose="02020603050405020304" pitchFamily="18" charset="0"/>
              </a:rPr>
              <a:t>Roemer</a:t>
            </a:r>
            <a:r>
              <a:rPr lang="pt-BR" sz="1600" dirty="0">
                <a:latin typeface="Arial" panose="020B0604020202020204" pitchFamily="34" charset="0"/>
                <a:ea typeface="Times New Roman" panose="02020603050405020304" pitchFamily="18" charset="0"/>
              </a:rPr>
              <a:t> (1644-1710) pela determinação da velocidade da luz em 1676. A Figura à direita mostra o “</a:t>
            </a:r>
            <a:r>
              <a:rPr lang="pt-BR" sz="1600" dirty="0" err="1">
                <a:latin typeface="Arial" panose="020B0604020202020204" pitchFamily="34" charset="0"/>
                <a:ea typeface="Times New Roman" panose="02020603050405020304" pitchFamily="18" charset="0"/>
              </a:rPr>
              <a:t>doodle</a:t>
            </a:r>
            <a:r>
              <a:rPr lang="pt-BR" sz="1600" dirty="0">
                <a:latin typeface="Arial" panose="020B0604020202020204" pitchFamily="34" charset="0"/>
                <a:ea typeface="Times New Roman" panose="02020603050405020304" pitchFamily="18" charset="0"/>
              </a:rPr>
              <a:t>” com a Terra girando ao redor do Sol e </a:t>
            </a:r>
            <a:r>
              <a:rPr lang="pt-BR" sz="1600" dirty="0" err="1">
                <a:latin typeface="Arial" panose="020B0604020202020204" pitchFamily="34" charset="0"/>
                <a:ea typeface="Times New Roman" panose="02020603050405020304" pitchFamily="18" charset="0"/>
              </a:rPr>
              <a:t>Io</a:t>
            </a:r>
            <a:r>
              <a:rPr lang="pt-BR" sz="1600" dirty="0">
                <a:latin typeface="Arial" panose="020B0604020202020204" pitchFamily="34" charset="0"/>
                <a:ea typeface="Times New Roman" panose="02020603050405020304" pitchFamily="18" charset="0"/>
              </a:rPr>
              <a:t>, uma das luas de Júpiter, girando ao redor dele. </a:t>
            </a:r>
            <a:r>
              <a:rPr lang="pt-BR" sz="1600" dirty="0" err="1">
                <a:latin typeface="Arial" panose="020B0604020202020204" pitchFamily="34" charset="0"/>
                <a:ea typeface="Times New Roman" panose="02020603050405020304" pitchFamily="18" charset="0"/>
              </a:rPr>
              <a:t>Roemer</a:t>
            </a:r>
            <a:r>
              <a:rPr lang="pt-BR" sz="1600" dirty="0">
                <a:latin typeface="Arial" panose="020B0604020202020204" pitchFamily="34" charset="0"/>
                <a:ea typeface="Times New Roman" panose="02020603050405020304" pitchFamily="18" charset="0"/>
              </a:rPr>
              <a:t> mediu com precisão o período dos eclipses de </a:t>
            </a:r>
            <a:r>
              <a:rPr lang="pt-BR" sz="1600" dirty="0" err="1">
                <a:latin typeface="Arial" panose="020B0604020202020204" pitchFamily="34" charset="0"/>
                <a:ea typeface="Times New Roman" panose="02020603050405020304" pitchFamily="18" charset="0"/>
              </a:rPr>
              <a:t>Io</a:t>
            </a:r>
            <a:r>
              <a:rPr lang="pt-BR" sz="1600" dirty="0">
                <a:latin typeface="Arial" panose="020B0604020202020204" pitchFamily="34" charset="0"/>
                <a:ea typeface="Times New Roman" panose="02020603050405020304" pitchFamily="18" charset="0"/>
              </a:rPr>
              <a:t>, porém, percebeu que os eclipses ficavam atrasados quando a Terra se afastava de Júpiter e se adiantavam quando se aproximava. Obviamente a Terra não poderia afetar a ocorrência dos eclipses de </a:t>
            </a:r>
            <a:r>
              <a:rPr lang="pt-BR" sz="1600" dirty="0" err="1">
                <a:latin typeface="Arial" panose="020B0604020202020204" pitchFamily="34" charset="0"/>
                <a:ea typeface="Times New Roman" panose="02020603050405020304" pitchFamily="18" charset="0"/>
              </a:rPr>
              <a:t>Io</a:t>
            </a:r>
            <a:r>
              <a:rPr lang="pt-BR" sz="1600" dirty="0">
                <a:latin typeface="Arial" panose="020B0604020202020204" pitchFamily="34" charset="0"/>
                <a:ea typeface="Times New Roman" panose="02020603050405020304" pitchFamily="18" charset="0"/>
              </a:rPr>
              <a:t>. A única explicação possível seria a variação da distância entre a Terra e Júpiter quando nos pontos A e B e o tempo necessário para a luz viajar entre A e B.</a:t>
            </a: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endParaRPr lang="pt-BR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3B5D220-38B4-4A22-89A9-B70883C77CB9}"/>
              </a:ext>
            </a:extLst>
          </p:cNvPr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8547" y="2374816"/>
            <a:ext cx="4685146" cy="156505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" name="Grupo 86">
            <a:extLst>
              <a:ext uri="{FF2B5EF4-FFF2-40B4-BE49-F238E27FC236}">
                <a16:creationId xmlns:a16="http://schemas.microsoft.com/office/drawing/2014/main" id="{F0BF18A0-6D6E-4DD5-835D-3613248EC7F1}"/>
              </a:ext>
            </a:extLst>
          </p:cNvPr>
          <p:cNvGrpSpPr/>
          <p:nvPr/>
        </p:nvGrpSpPr>
        <p:grpSpPr>
          <a:xfrm>
            <a:off x="7041482" y="3973747"/>
            <a:ext cx="4363087" cy="2336160"/>
            <a:chOff x="1" y="0"/>
            <a:chExt cx="4363203" cy="2336396"/>
          </a:xfrm>
        </p:grpSpPr>
        <p:grpSp>
          <p:nvGrpSpPr>
            <p:cNvPr id="7" name="Grupo 969">
              <a:extLst>
                <a:ext uri="{FF2B5EF4-FFF2-40B4-BE49-F238E27FC236}">
                  <a16:creationId xmlns:a16="http://schemas.microsoft.com/office/drawing/2014/main" id="{5BFEBA6E-9C25-4C7A-809C-2FA5ED7BB58E}"/>
                </a:ext>
              </a:extLst>
            </p:cNvPr>
            <p:cNvGrpSpPr/>
            <p:nvPr/>
          </p:nvGrpSpPr>
          <p:grpSpPr>
            <a:xfrm>
              <a:off x="1" y="0"/>
              <a:ext cx="4363203" cy="2336396"/>
              <a:chOff x="798561" y="463953"/>
              <a:chExt cx="4363661" cy="2337508"/>
            </a:xfrm>
          </p:grpSpPr>
          <p:sp>
            <p:nvSpPr>
              <p:cNvPr id="9" name="Estrela de 16 pontas 970">
                <a:extLst>
                  <a:ext uri="{FF2B5EF4-FFF2-40B4-BE49-F238E27FC236}">
                    <a16:creationId xmlns:a16="http://schemas.microsoft.com/office/drawing/2014/main" id="{309D5776-F371-4E4E-9E0C-8BE7A5D96FE3}"/>
                  </a:ext>
                </a:extLst>
              </p:cNvPr>
              <p:cNvSpPr/>
              <p:nvPr/>
            </p:nvSpPr>
            <p:spPr>
              <a:xfrm>
                <a:off x="1824315" y="1618118"/>
                <a:ext cx="143435" cy="134471"/>
              </a:xfrm>
              <a:prstGeom prst="star16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" name="Elipse 9">
                <a:extLst>
                  <a:ext uri="{FF2B5EF4-FFF2-40B4-BE49-F238E27FC236}">
                    <a16:creationId xmlns:a16="http://schemas.microsoft.com/office/drawing/2014/main" id="{D4A21C1E-DF23-4777-AB17-2CB3FF6C2D87}"/>
                  </a:ext>
                </a:extLst>
              </p:cNvPr>
              <p:cNvSpPr/>
              <p:nvPr/>
            </p:nvSpPr>
            <p:spPr>
              <a:xfrm>
                <a:off x="1169894" y="963706"/>
                <a:ext cx="1440000" cy="1440000"/>
              </a:xfrm>
              <a:prstGeom prst="ellips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1" name="Conector reto 10">
                <a:extLst>
                  <a:ext uri="{FF2B5EF4-FFF2-40B4-BE49-F238E27FC236}">
                    <a16:creationId xmlns:a16="http://schemas.microsoft.com/office/drawing/2014/main" id="{55B5F6D1-AB86-4192-8B35-B0DCDE170F7D}"/>
                  </a:ext>
                </a:extLst>
              </p:cNvPr>
              <p:cNvCxnSpPr/>
              <p:nvPr/>
            </p:nvCxnSpPr>
            <p:spPr>
              <a:xfrm>
                <a:off x="2650306" y="1689847"/>
                <a:ext cx="2078577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headEnd type="triangle"/>
                <a:tailEnd type="triangle"/>
              </a:ln>
              <a:effectLst/>
            </p:spPr>
          </p:cxnSp>
          <p:sp>
            <p:nvSpPr>
              <p:cNvPr id="12" name="Elipse 11">
                <a:extLst>
                  <a:ext uri="{FF2B5EF4-FFF2-40B4-BE49-F238E27FC236}">
                    <a16:creationId xmlns:a16="http://schemas.microsoft.com/office/drawing/2014/main" id="{2A1F76A6-1A83-4D05-B255-4E6BF073BB4C}"/>
                  </a:ext>
                </a:extLst>
              </p:cNvPr>
              <p:cNvSpPr/>
              <p:nvPr/>
            </p:nvSpPr>
            <p:spPr>
              <a:xfrm>
                <a:off x="2563906" y="1640541"/>
                <a:ext cx="86400" cy="85165"/>
              </a:xfrm>
              <a:prstGeom prst="ellipse">
                <a:avLst/>
              </a:prstGeom>
              <a:solidFill>
                <a:sysClr val="windowText" lastClr="000000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" name="Elipse 12">
                <a:extLst>
                  <a:ext uri="{FF2B5EF4-FFF2-40B4-BE49-F238E27FC236}">
                    <a16:creationId xmlns:a16="http://schemas.microsoft.com/office/drawing/2014/main" id="{55D83201-F336-44D2-945F-39BEC9F00C36}"/>
                  </a:ext>
                </a:extLst>
              </p:cNvPr>
              <p:cNvSpPr/>
              <p:nvPr/>
            </p:nvSpPr>
            <p:spPr>
              <a:xfrm>
                <a:off x="1134741" y="1640616"/>
                <a:ext cx="86360" cy="85090"/>
              </a:xfrm>
              <a:prstGeom prst="ellipse">
                <a:avLst/>
              </a:prstGeom>
              <a:solidFill>
                <a:sysClr val="windowText" lastClr="000000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" name="Elipse 13">
                <a:extLst>
                  <a:ext uri="{FF2B5EF4-FFF2-40B4-BE49-F238E27FC236}">
                    <a16:creationId xmlns:a16="http://schemas.microsoft.com/office/drawing/2014/main" id="{08B9428A-A090-40BA-8505-3656E53344EE}"/>
                  </a:ext>
                </a:extLst>
              </p:cNvPr>
              <p:cNvSpPr/>
              <p:nvPr/>
            </p:nvSpPr>
            <p:spPr>
              <a:xfrm>
                <a:off x="4622012" y="1516196"/>
                <a:ext cx="360000" cy="360000"/>
              </a:xfrm>
              <a:prstGeom prst="ellips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" name="Elipse 14">
                <a:extLst>
                  <a:ext uri="{FF2B5EF4-FFF2-40B4-BE49-F238E27FC236}">
                    <a16:creationId xmlns:a16="http://schemas.microsoft.com/office/drawing/2014/main" id="{F4F6E6D8-5715-4A7D-8C14-A960F8F10B4E}"/>
                  </a:ext>
                </a:extLst>
              </p:cNvPr>
              <p:cNvSpPr/>
              <p:nvPr/>
            </p:nvSpPr>
            <p:spPr>
              <a:xfrm>
                <a:off x="4756482" y="1649580"/>
                <a:ext cx="86360" cy="85090"/>
              </a:xfrm>
              <a:prstGeom prst="ellipse">
                <a:avLst/>
              </a:prstGeom>
              <a:solidFill>
                <a:sysClr val="windowText" lastClr="000000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" name="Elipse 15">
                <a:extLst>
                  <a:ext uri="{FF2B5EF4-FFF2-40B4-BE49-F238E27FC236}">
                    <a16:creationId xmlns:a16="http://schemas.microsoft.com/office/drawing/2014/main" id="{3E4C7BC9-93DB-4636-9388-DFB01B3CB4AD}"/>
                  </a:ext>
                </a:extLst>
              </p:cNvPr>
              <p:cNvSpPr/>
              <p:nvPr/>
            </p:nvSpPr>
            <p:spPr>
              <a:xfrm>
                <a:off x="4681490" y="1835926"/>
                <a:ext cx="36000" cy="36000"/>
              </a:xfrm>
              <a:prstGeom prst="ellipse">
                <a:avLst/>
              </a:prstGeom>
              <a:solidFill>
                <a:sysClr val="windowText" lastClr="000000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" name="Arco 16">
                <a:extLst>
                  <a:ext uri="{FF2B5EF4-FFF2-40B4-BE49-F238E27FC236}">
                    <a16:creationId xmlns:a16="http://schemas.microsoft.com/office/drawing/2014/main" id="{CD68767F-F88D-4389-89F3-EF16396E29AD}"/>
                  </a:ext>
                </a:extLst>
              </p:cNvPr>
              <p:cNvSpPr/>
              <p:nvPr/>
            </p:nvSpPr>
            <p:spPr>
              <a:xfrm>
                <a:off x="4594412" y="560285"/>
                <a:ext cx="210700" cy="2241176"/>
              </a:xfrm>
              <a:prstGeom prst="arc">
                <a:avLst>
                  <a:gd name="adj1" fmla="val 16352737"/>
                  <a:gd name="adj2" fmla="val 5228546"/>
                </a:avLst>
              </a:prstGeom>
              <a:noFill/>
              <a:ln w="9525" cap="flat" cmpd="sng" algn="ctr">
                <a:solidFill>
                  <a:sysClr val="windowText" lastClr="000000"/>
                </a:solidFill>
                <a:prstDash val="sysDash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" name="Caixa de texto 988">
                <a:extLst>
                  <a:ext uri="{FF2B5EF4-FFF2-40B4-BE49-F238E27FC236}">
                    <a16:creationId xmlns:a16="http://schemas.microsoft.com/office/drawing/2014/main" id="{9EA0F956-B08E-4D27-9F04-AA88DD538703}"/>
                  </a:ext>
                </a:extLst>
              </p:cNvPr>
              <p:cNvSpPr txBox="1"/>
              <p:nvPr/>
            </p:nvSpPr>
            <p:spPr>
              <a:xfrm>
                <a:off x="4450583" y="1775036"/>
                <a:ext cx="361029" cy="259976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PT" sz="12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+mn-cs"/>
                  </a:rPr>
                  <a:t>Io</a:t>
                </a:r>
                <a:endParaRPr kumimoji="0" lang="pt-BR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  <p:sp>
            <p:nvSpPr>
              <p:cNvPr id="19" name="Caixa de texto 962">
                <a:extLst>
                  <a:ext uri="{FF2B5EF4-FFF2-40B4-BE49-F238E27FC236}">
                    <a16:creationId xmlns:a16="http://schemas.microsoft.com/office/drawing/2014/main" id="{30BF7067-E951-46B4-BEC0-4BFE60F1D3BC}"/>
                  </a:ext>
                </a:extLst>
              </p:cNvPr>
              <p:cNvSpPr txBox="1"/>
              <p:nvPr/>
            </p:nvSpPr>
            <p:spPr>
              <a:xfrm>
                <a:off x="3080082" y="1465988"/>
                <a:ext cx="1182636" cy="488315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PT" sz="12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+mn-cs"/>
                  </a:rPr>
                  <a:t>Distância Terra - Júpiter</a:t>
                </a:r>
                <a:endParaRPr kumimoji="0" lang="pt-BR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  <p:sp>
            <p:nvSpPr>
              <p:cNvPr id="20" name="Caixa de texto 962">
                <a:extLst>
                  <a:ext uri="{FF2B5EF4-FFF2-40B4-BE49-F238E27FC236}">
                    <a16:creationId xmlns:a16="http://schemas.microsoft.com/office/drawing/2014/main" id="{8979EB5C-CDBF-44D5-8F12-8BA4BFA34FA1}"/>
                  </a:ext>
                </a:extLst>
              </p:cNvPr>
              <p:cNvSpPr txBox="1"/>
              <p:nvPr/>
            </p:nvSpPr>
            <p:spPr>
              <a:xfrm>
                <a:off x="2699081" y="1256481"/>
                <a:ext cx="743365" cy="259715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PT" sz="12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+mn-cs"/>
                  </a:rPr>
                  <a:t>Terra</a:t>
                </a:r>
                <a:endParaRPr kumimoji="0" lang="pt-BR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  <p:sp>
            <p:nvSpPr>
              <p:cNvPr id="21" name="Caixa de texto 962">
                <a:extLst>
                  <a:ext uri="{FF2B5EF4-FFF2-40B4-BE49-F238E27FC236}">
                    <a16:creationId xmlns:a16="http://schemas.microsoft.com/office/drawing/2014/main" id="{3DDE069F-CE6D-4750-9F4C-8CD5FA5DEADF}"/>
                  </a:ext>
                </a:extLst>
              </p:cNvPr>
              <p:cNvSpPr txBox="1"/>
              <p:nvPr/>
            </p:nvSpPr>
            <p:spPr>
              <a:xfrm rot="19393346">
                <a:off x="895832" y="897281"/>
                <a:ext cx="1246792" cy="473532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txBody>
              <a:bodyPr rot="0" spcFirstLastPara="1" vert="horz" wrap="square" lIns="91440" tIns="45720" rIns="91440" bIns="45720" numCol="1" spcCol="0" rtlCol="0" fromWordArt="0" anchor="t" anchorCtr="0" forceAA="0" compatLnSpc="1">
                <a:prstTxWarp prst="textArchUp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PT" sz="12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+mn-cs"/>
                  </a:rPr>
                  <a:t>Órbita da Terra</a:t>
                </a:r>
                <a:endParaRPr kumimoji="0" lang="pt-BR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  <p:sp>
            <p:nvSpPr>
              <p:cNvPr id="22" name="Caixa de texto 962">
                <a:extLst>
                  <a:ext uri="{FF2B5EF4-FFF2-40B4-BE49-F238E27FC236}">
                    <a16:creationId xmlns:a16="http://schemas.microsoft.com/office/drawing/2014/main" id="{00D9000E-4A75-4D74-BE87-285083CF52FC}"/>
                  </a:ext>
                </a:extLst>
              </p:cNvPr>
              <p:cNvSpPr txBox="1"/>
              <p:nvPr/>
            </p:nvSpPr>
            <p:spPr>
              <a:xfrm>
                <a:off x="1627800" y="1730885"/>
                <a:ext cx="528213" cy="259715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PT" sz="12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+mn-cs"/>
                  </a:rPr>
                  <a:t>Sol</a:t>
                </a:r>
                <a:endParaRPr kumimoji="0" lang="pt-BR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  <p:sp>
            <p:nvSpPr>
              <p:cNvPr id="23" name="Caixa de texto 962">
                <a:extLst>
                  <a:ext uri="{FF2B5EF4-FFF2-40B4-BE49-F238E27FC236}">
                    <a16:creationId xmlns:a16="http://schemas.microsoft.com/office/drawing/2014/main" id="{9D44103B-E197-4152-8DA5-A9F3FD9371E3}"/>
                  </a:ext>
                </a:extLst>
              </p:cNvPr>
              <p:cNvSpPr txBox="1"/>
              <p:nvPr/>
            </p:nvSpPr>
            <p:spPr>
              <a:xfrm>
                <a:off x="798561" y="1547391"/>
                <a:ext cx="360680" cy="259715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r" defTabSz="9144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PT" sz="12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+mn-cs"/>
                  </a:rPr>
                  <a:t>B</a:t>
                </a:r>
                <a:endParaRPr kumimoji="0" lang="pt-BR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  <p:sp>
            <p:nvSpPr>
              <p:cNvPr id="24" name="Caixa de texto 962">
                <a:extLst>
                  <a:ext uri="{FF2B5EF4-FFF2-40B4-BE49-F238E27FC236}">
                    <a16:creationId xmlns:a16="http://schemas.microsoft.com/office/drawing/2014/main" id="{8BECFC99-019B-4667-B1F5-2B9A519601EF}"/>
                  </a:ext>
                </a:extLst>
              </p:cNvPr>
              <p:cNvSpPr txBox="1"/>
              <p:nvPr/>
            </p:nvSpPr>
            <p:spPr>
              <a:xfrm>
                <a:off x="2271698" y="1550024"/>
                <a:ext cx="360680" cy="259715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r" defTabSz="9144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PT" sz="12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+mn-cs"/>
                  </a:rPr>
                  <a:t>A</a:t>
                </a:r>
                <a:endParaRPr kumimoji="0" lang="pt-BR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  <p:sp>
            <p:nvSpPr>
              <p:cNvPr id="25" name="Caixa de texto 962">
                <a:extLst>
                  <a:ext uri="{FF2B5EF4-FFF2-40B4-BE49-F238E27FC236}">
                    <a16:creationId xmlns:a16="http://schemas.microsoft.com/office/drawing/2014/main" id="{B70DB8D5-A422-4C0D-83D2-BC5DDFC51F87}"/>
                  </a:ext>
                </a:extLst>
              </p:cNvPr>
              <p:cNvSpPr txBox="1"/>
              <p:nvPr/>
            </p:nvSpPr>
            <p:spPr>
              <a:xfrm rot="4541390">
                <a:off x="4517846" y="1406050"/>
                <a:ext cx="770293" cy="518458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txBody>
              <a:bodyPr rot="0" spcFirstLastPara="1" vert="horz" wrap="square" lIns="91440" tIns="45720" rIns="91440" bIns="45720" numCol="1" spcCol="0" rtlCol="0" fromWordArt="0" anchor="t" anchorCtr="0" forceAA="0" compatLnSpc="1">
                <a:prstTxWarp prst="textArchUp">
                  <a:avLst>
                    <a:gd name="adj" fmla="val 10195432"/>
                  </a:avLst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PT" sz="12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+mn-cs"/>
                  </a:rPr>
                  <a:t>Órbita de Io</a:t>
                </a:r>
                <a:endParaRPr kumimoji="0" lang="pt-BR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  <p:cxnSp>
            <p:nvCxnSpPr>
              <p:cNvPr id="26" name="Conector de seta reta 996">
                <a:extLst>
                  <a:ext uri="{FF2B5EF4-FFF2-40B4-BE49-F238E27FC236}">
                    <a16:creationId xmlns:a16="http://schemas.microsoft.com/office/drawing/2014/main" id="{B09F8D1D-6ECF-4146-9835-C5B927BC0C66}"/>
                  </a:ext>
                </a:extLst>
              </p:cNvPr>
              <p:cNvCxnSpPr/>
              <p:nvPr/>
            </p:nvCxnSpPr>
            <p:spPr>
              <a:xfrm flipH="1">
                <a:off x="2650306" y="1492624"/>
                <a:ext cx="160130" cy="125494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sp>
            <p:nvSpPr>
              <p:cNvPr id="27" name="Caixa de texto 962">
                <a:extLst>
                  <a:ext uri="{FF2B5EF4-FFF2-40B4-BE49-F238E27FC236}">
                    <a16:creationId xmlns:a16="http://schemas.microsoft.com/office/drawing/2014/main" id="{4DD65A97-6136-4D6D-ACAA-919575338AED}"/>
                  </a:ext>
                </a:extLst>
              </p:cNvPr>
              <p:cNvSpPr txBox="1"/>
              <p:nvPr/>
            </p:nvSpPr>
            <p:spPr>
              <a:xfrm>
                <a:off x="1265138" y="1331599"/>
                <a:ext cx="742950" cy="259715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PT" sz="12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+mn-cs"/>
                  </a:rPr>
                  <a:t>Terra</a:t>
                </a:r>
                <a:endParaRPr kumimoji="0" lang="pt-BR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  <p:cxnSp>
            <p:nvCxnSpPr>
              <p:cNvPr id="28" name="Conector de seta reta 998">
                <a:extLst>
                  <a:ext uri="{FF2B5EF4-FFF2-40B4-BE49-F238E27FC236}">
                    <a16:creationId xmlns:a16="http://schemas.microsoft.com/office/drawing/2014/main" id="{540C6B1F-BB30-47D8-BB45-E7034D605B7F}"/>
                  </a:ext>
                </a:extLst>
              </p:cNvPr>
              <p:cNvCxnSpPr/>
              <p:nvPr/>
            </p:nvCxnSpPr>
            <p:spPr>
              <a:xfrm flipH="1">
                <a:off x="1224800" y="1524485"/>
                <a:ext cx="160020" cy="125095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sp>
            <p:nvSpPr>
              <p:cNvPr id="29" name="Caixa de texto 962">
                <a:extLst>
                  <a:ext uri="{FF2B5EF4-FFF2-40B4-BE49-F238E27FC236}">
                    <a16:creationId xmlns:a16="http://schemas.microsoft.com/office/drawing/2014/main" id="{559BF36C-541F-47CC-87FF-4F9477B98DCB}"/>
                  </a:ext>
                </a:extLst>
              </p:cNvPr>
              <p:cNvSpPr txBox="1"/>
              <p:nvPr/>
            </p:nvSpPr>
            <p:spPr>
              <a:xfrm rot="5218509">
                <a:off x="4055467" y="908768"/>
                <a:ext cx="1198552" cy="308921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txBody>
              <a:bodyPr rot="0" spcFirstLastPara="1" vert="horz" wrap="square" lIns="91440" tIns="45720" rIns="91440" bIns="45720" numCol="1" spcCol="0" rtlCol="0" fromWordArt="0" anchor="t" anchorCtr="0" forceAA="0" compatLnSpc="1">
                <a:prstTxWarp prst="textArchUp">
                  <a:avLst>
                    <a:gd name="adj" fmla="val 12066224"/>
                  </a:avLst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PT" sz="12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+mn-cs"/>
                  </a:rPr>
                  <a:t> </a:t>
                </a:r>
                <a:endParaRPr kumimoji="0" lang="pt-BR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endParaRPr>
              </a:p>
              <a:p>
                <a:pPr marL="0" marR="0" lvl="0" indent="0" algn="ctr" defTabSz="9144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PT" sz="12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+mn-cs"/>
                  </a:rPr>
                  <a:t>Órbita de Júpiter</a:t>
                </a:r>
                <a:endParaRPr kumimoji="0" lang="pt-BR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  <p:sp>
            <p:nvSpPr>
              <p:cNvPr id="30" name="Caixa de texto 962">
                <a:extLst>
                  <a:ext uri="{FF2B5EF4-FFF2-40B4-BE49-F238E27FC236}">
                    <a16:creationId xmlns:a16="http://schemas.microsoft.com/office/drawing/2014/main" id="{863BACB1-4F94-42CD-A1FF-3BAFB267EDE7}"/>
                  </a:ext>
                </a:extLst>
              </p:cNvPr>
              <p:cNvSpPr txBox="1"/>
              <p:nvPr/>
            </p:nvSpPr>
            <p:spPr>
              <a:xfrm>
                <a:off x="3852164" y="1228008"/>
                <a:ext cx="742950" cy="259715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r" defTabSz="9144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PT" sz="12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+mn-cs"/>
                  </a:rPr>
                  <a:t>Júpiter</a:t>
                </a:r>
                <a:endParaRPr kumimoji="0" lang="pt-BR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  <p:cxnSp>
            <p:nvCxnSpPr>
              <p:cNvPr id="31" name="Conector de seta reta 1001">
                <a:extLst>
                  <a:ext uri="{FF2B5EF4-FFF2-40B4-BE49-F238E27FC236}">
                    <a16:creationId xmlns:a16="http://schemas.microsoft.com/office/drawing/2014/main" id="{D54F882C-AD4D-4C64-B9A3-B1235D085041}"/>
                  </a:ext>
                </a:extLst>
              </p:cNvPr>
              <p:cNvCxnSpPr/>
              <p:nvPr/>
            </p:nvCxnSpPr>
            <p:spPr>
              <a:xfrm>
                <a:off x="4495800" y="1449188"/>
                <a:ext cx="251046" cy="195822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</p:grpSp>
        <p:sp>
          <p:nvSpPr>
            <p:cNvPr id="8" name="Caixa de texto 1002">
              <a:extLst>
                <a:ext uri="{FF2B5EF4-FFF2-40B4-BE49-F238E27FC236}">
                  <a16:creationId xmlns:a16="http://schemas.microsoft.com/office/drawing/2014/main" id="{FEA97B3D-2151-4421-90E9-B039AB41E1D1}"/>
                </a:ext>
              </a:extLst>
            </p:cNvPr>
            <p:cNvSpPr txBox="1"/>
            <p:nvPr/>
          </p:nvSpPr>
          <p:spPr>
            <a:xfrm>
              <a:off x="1788459" y="1676400"/>
              <a:ext cx="2141343" cy="262238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10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Times New Roman" panose="02020603050405020304" pitchFamily="18" charset="0"/>
                  <a:cs typeface="+mn-cs"/>
                </a:rPr>
                <a:t>Esquema simplificado e fora de escala</a:t>
              </a:r>
              <a:endParaRPr kumimoji="0" lang="pt-BR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endParaRPr>
            </a:p>
          </p:txBody>
        </p:sp>
      </p:grpSp>
      <p:sp>
        <p:nvSpPr>
          <p:cNvPr id="3" name="Retângulo 2"/>
          <p:cNvSpPr/>
          <p:nvPr/>
        </p:nvSpPr>
        <p:spPr>
          <a:xfrm>
            <a:off x="257409" y="3454864"/>
            <a:ext cx="6598920" cy="1201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sz="1600" b="1" dirty="0">
                <a:latin typeface="Arial" panose="020B0604020202020204" pitchFamily="34" charset="0"/>
                <a:ea typeface="Times New Roman" panose="02020603050405020304" pitchFamily="18" charset="0"/>
              </a:rPr>
              <a:t>Pergunta 5)</a:t>
            </a:r>
            <a:r>
              <a:rPr lang="pt-BR" sz="1600" dirty="0">
                <a:latin typeface="Arial" panose="020B0604020202020204" pitchFamily="34" charset="0"/>
                <a:ea typeface="Times New Roman" panose="02020603050405020304" pitchFamily="18" charset="0"/>
              </a:rPr>
              <a:t> Calcule, tal como fez </a:t>
            </a:r>
            <a:r>
              <a:rPr lang="pt-BR" sz="1600" dirty="0" err="1">
                <a:latin typeface="Arial" panose="020B0604020202020204" pitchFamily="34" charset="0"/>
                <a:ea typeface="Times New Roman" panose="02020603050405020304" pitchFamily="18" charset="0"/>
              </a:rPr>
              <a:t>Roemer</a:t>
            </a:r>
            <a:r>
              <a:rPr lang="pt-BR" sz="1600" dirty="0">
                <a:latin typeface="Arial" panose="020B0604020202020204" pitchFamily="34" charset="0"/>
                <a:ea typeface="Times New Roman" panose="02020603050405020304" pitchFamily="18" charset="0"/>
              </a:rPr>
              <a:t>, a velocidade da luz em km/s. Dados: A distância entre A e B conhecida por </a:t>
            </a:r>
            <a:r>
              <a:rPr lang="pt-BR" sz="1600" dirty="0" err="1">
                <a:latin typeface="Arial" panose="020B0604020202020204" pitchFamily="34" charset="0"/>
                <a:ea typeface="Times New Roman" panose="02020603050405020304" pitchFamily="18" charset="0"/>
              </a:rPr>
              <a:t>Roemer</a:t>
            </a:r>
            <a:r>
              <a:rPr lang="pt-BR" sz="1600" dirty="0">
                <a:latin typeface="Arial" panose="020B0604020202020204" pitchFamily="34" charset="0"/>
                <a:ea typeface="Times New Roman" panose="02020603050405020304" pitchFamily="18" charset="0"/>
              </a:rPr>
              <a:t> em 1676 era de 241.500.000 km e o atraso na observação dos eclipses entre os pontos A e B era de, aproximadamente, 1.000 segundos.</a:t>
            </a:r>
            <a:endParaRPr lang="pt-BR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2" name="Retângulo 31"/>
          <p:cNvSpPr/>
          <p:nvPr/>
        </p:nvSpPr>
        <p:spPr>
          <a:xfrm>
            <a:off x="160686" y="4787270"/>
            <a:ext cx="16979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Resolução 5):</a:t>
            </a:r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tângulo 32"/>
              <p:cNvSpPr/>
              <p:nvPr/>
            </p:nvSpPr>
            <p:spPr>
              <a:xfrm>
                <a:off x="1703446" y="4690288"/>
                <a:ext cx="5279394" cy="6050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𝑉</m:t>
                      </m:r>
                      <m:r>
                        <a:rPr lang="pt-BR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𝑑𝑖𝑠𝑡</m:t>
                          </m:r>
                          <m: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â</m:t>
                          </m:r>
                          <m: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𝑛𝑐𝑖𝑎</m:t>
                          </m:r>
                          <m: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 </m:t>
                          </m:r>
                          <m: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𝐴𝐵</m:t>
                          </m:r>
                          <m: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𝑘𝑚</m:t>
                          </m:r>
                          <m: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num>
                        <m:den>
                          <m: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𝑡𝑒𝑚𝑝𝑜</m:t>
                          </m:r>
                          <m: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𝑠</m:t>
                          </m:r>
                          <m: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den>
                      </m:f>
                      <m:r>
                        <a:rPr lang="pt-BR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241.500.000</m:t>
                          </m:r>
                        </m:num>
                        <m:den>
                          <m: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1000</m:t>
                          </m:r>
                        </m:den>
                      </m:f>
                      <m:f>
                        <m:fPr>
                          <m:ctrlP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𝑘𝑚</m:t>
                          </m:r>
                        </m:num>
                        <m:den>
                          <m: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𝑠</m:t>
                          </m:r>
                        </m:den>
                      </m:f>
                      <m:r>
                        <a:rPr lang="pt-BR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=241.500</m:t>
                      </m:r>
                      <m:f>
                        <m:fPr>
                          <m:ctrlP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𝑘𝑚</m:t>
                          </m:r>
                        </m:num>
                        <m:den>
                          <m: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pt-BR" sz="1600" dirty="0"/>
              </a:p>
            </p:txBody>
          </p:sp>
        </mc:Choice>
        <mc:Fallback xmlns="">
          <p:sp>
            <p:nvSpPr>
              <p:cNvPr id="33" name="Retângulo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3446" y="4690288"/>
                <a:ext cx="5279394" cy="6050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tângulo 33"/>
          <p:cNvSpPr/>
          <p:nvPr/>
        </p:nvSpPr>
        <p:spPr>
          <a:xfrm>
            <a:off x="194768" y="5324521"/>
            <a:ext cx="6887647" cy="815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sz="1400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Obs. Hoje sabemos que a velocidade da luz no vácuo é de 299.792.458 m/s. O erro no cálculo de </a:t>
            </a:r>
            <a:r>
              <a:rPr lang="pt-BR" sz="1400" i="1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Roemer</a:t>
            </a:r>
            <a:r>
              <a:rPr lang="pt-BR" sz="1400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foi devido à imprecisão da determinação da distância AB e não nas medidas de </a:t>
            </a:r>
            <a:r>
              <a:rPr lang="pt-BR" sz="1400" i="1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Roemer</a:t>
            </a:r>
            <a:r>
              <a:rPr lang="pt-BR" sz="1400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pt-BR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5" name="Retângulo 34"/>
          <p:cNvSpPr/>
          <p:nvPr/>
        </p:nvSpPr>
        <p:spPr>
          <a:xfrm>
            <a:off x="1111391" y="6366614"/>
            <a:ext cx="35958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Resposta 5):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_ _ _ _ _ _ _ _ km/s</a:t>
            </a:r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tângulo 35"/>
              <p:cNvSpPr/>
              <p:nvPr/>
            </p:nvSpPr>
            <p:spPr>
              <a:xfrm>
                <a:off x="2620977" y="6320387"/>
                <a:ext cx="115127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𝟐𝟒𝟏</m:t>
                      </m:r>
                      <m:r>
                        <a:rPr lang="pt-BR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.</m:t>
                      </m:r>
                      <m:r>
                        <a:rPr lang="pt-BR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𝟓𝟎𝟎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36" name="Retângulo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0977" y="6320387"/>
                <a:ext cx="1151276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956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B67C8A8F-EF30-450A-A28D-B73E8DC3C59C}"/>
              </a:ext>
            </a:extLst>
          </p:cNvPr>
          <p:cNvSpPr/>
          <p:nvPr/>
        </p:nvSpPr>
        <p:spPr>
          <a:xfrm>
            <a:off x="278961" y="2983721"/>
            <a:ext cx="11484429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endParaRPr lang="pt-B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r>
              <a:rPr lang="pt-PT" dirty="0">
                <a:latin typeface="Arial" panose="020B0604020202020204" pitchFamily="34" charset="0"/>
                <a:ea typeface="Times New Roman" panose="02020603050405020304" pitchFamily="18" charset="0"/>
              </a:rPr>
              <a:t>_ _ _ _ _ _ _  Galileu observou que a Lua tinha montanhas e crateras, e o Sol tinha manchas escuras.</a:t>
            </a:r>
            <a:endParaRPr lang="pt-B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r>
              <a:rPr lang="pt-PT" dirty="0">
                <a:latin typeface="Arial" panose="020B0604020202020204" pitchFamily="34" charset="0"/>
                <a:ea typeface="Times New Roman" panose="02020603050405020304" pitchFamily="18" charset="0"/>
              </a:rPr>
              <a:t>_ _ _ _ _ _ _  Galileu descobriu que a Via Láctea era constituída por uma infinidade de estrelas.</a:t>
            </a:r>
            <a:endParaRPr lang="pt-B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r>
              <a:rPr lang="pt-PT" dirty="0">
                <a:latin typeface="Arial" panose="020B0604020202020204" pitchFamily="34" charset="0"/>
                <a:ea typeface="Times New Roman" panose="02020603050405020304" pitchFamily="18" charset="0"/>
              </a:rPr>
              <a:t>_ _ _ _ _ _ _  Galileu descobriu que Júpiter tinha quatro satélites.</a:t>
            </a:r>
            <a:endParaRPr lang="pt-B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r>
              <a:rPr lang="pt-PT" dirty="0">
                <a:latin typeface="Arial" panose="020B0604020202020204" pitchFamily="34" charset="0"/>
                <a:ea typeface="Times New Roman" panose="02020603050405020304" pitchFamily="18" charset="0"/>
              </a:rPr>
              <a:t>_ _ _ _ _ _ _  Galileu inventou a luneta astronômica.</a:t>
            </a:r>
            <a:endParaRPr lang="pt-B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pt-PT" dirty="0">
                <a:latin typeface="Arial" panose="020B0604020202020204" pitchFamily="34" charset="0"/>
                <a:ea typeface="Times New Roman" panose="02020603050405020304" pitchFamily="18" charset="0"/>
              </a:rPr>
              <a:t>_ _ _ _ _ _ _  Galileu observou as fases de Vênus.</a:t>
            </a:r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499442" y="3497942"/>
            <a:ext cx="988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CERTO</a:t>
            </a:r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499442" y="3873994"/>
            <a:ext cx="9884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CERTO</a:t>
            </a:r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499442" y="4299466"/>
            <a:ext cx="988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CERTO</a:t>
            </a:r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499442" y="5149858"/>
            <a:ext cx="11464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CERTO</a:t>
            </a:r>
            <a:endParaRPr lang="pt-BR" dirty="0"/>
          </a:p>
        </p:txBody>
      </p:sp>
      <p:sp>
        <p:nvSpPr>
          <p:cNvPr id="8" name="Retângulo 7"/>
          <p:cNvSpPr/>
          <p:nvPr/>
        </p:nvSpPr>
        <p:spPr>
          <a:xfrm>
            <a:off x="401178" y="4738378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ERRADO</a:t>
            </a:r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346828" y="759277"/>
            <a:ext cx="6954591" cy="1388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Questão 6) (1 ponto) (0,2 cada acerto) 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Coloque CERTO ou ERRADO na frente de cada uma das afirmações abaixo.</a:t>
            </a:r>
          </a:p>
          <a:p>
            <a:pPr>
              <a:lnSpc>
                <a:spcPct val="150000"/>
              </a:lnSpc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01928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B5C9735-F34E-44E6-9E6A-FD625A0AA538}"/>
              </a:ext>
            </a:extLst>
          </p:cNvPr>
          <p:cNvSpPr/>
          <p:nvPr/>
        </p:nvSpPr>
        <p:spPr>
          <a:xfrm>
            <a:off x="130629" y="177965"/>
            <a:ext cx="8098972" cy="4304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sz="1400" b="1" dirty="0">
                <a:latin typeface="Arial" panose="020B0604020202020204" pitchFamily="34" charset="0"/>
                <a:ea typeface="Times New Roman" panose="02020603050405020304" pitchFamily="18" charset="0"/>
              </a:rPr>
              <a:t>Questão 7) (1 ponto)</a:t>
            </a:r>
            <a:r>
              <a:rPr lang="pt-BR" sz="1400" dirty="0">
                <a:latin typeface="Arial" panose="020B0604020202020204" pitchFamily="34" charset="0"/>
                <a:ea typeface="Times New Roman" panose="02020603050405020304" pitchFamily="18" charset="0"/>
              </a:rPr>
              <a:t> Lua azul. À medida que a Lua viaja ao redor da Terra, ao longo do mês, ela passa por um ciclo de fases. O ciclo completo dura aproximadamente 29,5 dias e é chamado de Lunação. Mas temos meses com 28, 29, 30 e 31 dias, logo, pode ocorrer que num mesmo mês tenhamos duas Luas cheias. Obviamente isso é um fenômeno raro. É ainda mais raro termos duas ocorrências destas num mesmo ano, como aconteceu em 2018. Evento raro, no folclore de alguns países é chamado de Lua azul. Obviamente a Lua não fica azul, exceto quando há grandes erupções vulcânicas na Terra, cujas partículas em suspensão na atmosfera espalham o vermelho e, então, a Lua fica ligeiramente azulada em qualquer fase.</a:t>
            </a:r>
          </a:p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endParaRPr lang="pt-BR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sz="1400" dirty="0">
                <a:latin typeface="Arial" panose="020B0604020202020204" pitchFamily="34" charset="0"/>
                <a:ea typeface="Times New Roman" panose="02020603050405020304" pitchFamily="18" charset="0"/>
              </a:rPr>
              <a:t>Lua de sangue. Em 31/01/18 houve um eclipse total da Lua e a imprensa se utilizou muito do termo “Lua de sangue”. Um termo extremamente inadequado, obviamente. Em todo eclipse lunar total a Lua passa pelo cone de sombra projetado pela Terra, mas apesar de estar na “sombra” ela não fica escura ou invisível. A luz solar incidente sobre a atmosfera terrestre é quase totalmente espalhada, principalmente o azul, tanto é que vemos o céu azul. A luz vermelha, por ter comprimento de onda maior, é menos espalhada pela nossa atmosfera e, de fato, a atravessa e sofre refração indo sobre o cone de sombra. Quando atinge a Lua, é refletida e vemos a Lua avermelhada. Daí associar a cor avermelhada a sangue na superfície lunar é de extremo mau gosto.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81E7D35D-01BF-4420-A942-A229BF1FBDDA}"/>
              </a:ext>
            </a:extLst>
          </p:cNvPr>
          <p:cNvSpPr/>
          <p:nvPr/>
        </p:nvSpPr>
        <p:spPr>
          <a:xfrm>
            <a:off x="148046" y="4694164"/>
            <a:ext cx="8081553" cy="1320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400" dirty="0" err="1">
                <a:latin typeface="Arial" panose="020B0604020202020204" pitchFamily="34" charset="0"/>
                <a:ea typeface="Times New Roman" panose="02020603050405020304" pitchFamily="18" charset="0"/>
              </a:rPr>
              <a:t>Super-Lua</a:t>
            </a:r>
            <a:r>
              <a:rPr lang="pt-BR" sz="1400" dirty="0">
                <a:latin typeface="Arial" panose="020B0604020202020204" pitchFamily="34" charset="0"/>
                <a:ea typeface="Times New Roman" panose="02020603050405020304" pitchFamily="18" charset="0"/>
              </a:rPr>
              <a:t>. A Lua descreve ao redor da Terra uma órbita elíptica, de baixa excentricidade, conforme ilustra de forma extremamente exagerada a figura ao lado.  Quando ocorre a Lua cheia e ela está no perigeu (ou próximo dele) ela pode ficar com diâmetro de até 14% maior do que no apogeu e até 30% mais brilhante. Quando isso ocorre ela é chamada de </a:t>
            </a:r>
            <a:r>
              <a:rPr lang="pt-BR" sz="1400" dirty="0" err="1">
                <a:latin typeface="Arial" panose="020B0604020202020204" pitchFamily="34" charset="0"/>
                <a:ea typeface="Times New Roman" panose="02020603050405020304" pitchFamily="18" charset="0"/>
              </a:rPr>
              <a:t>super-Lua</a:t>
            </a:r>
            <a:r>
              <a:rPr lang="pt-BR" sz="1400" dirty="0">
                <a:latin typeface="Arial" panose="020B0604020202020204" pitchFamily="34" charset="0"/>
                <a:ea typeface="Times New Roman" panose="02020603050405020304" pitchFamily="18" charset="0"/>
              </a:rPr>
              <a:t>, porém, não há nada de especial além do aumento do diâmetro angular (quase imperceptível) e do maior brilho.</a:t>
            </a:r>
            <a:endParaRPr lang="pt-BR" sz="1400" dirty="0"/>
          </a:p>
        </p:txBody>
      </p:sp>
      <p:grpSp>
        <p:nvGrpSpPr>
          <p:cNvPr id="6" name="Grupo 66">
            <a:extLst>
              <a:ext uri="{FF2B5EF4-FFF2-40B4-BE49-F238E27FC236}">
                <a16:creationId xmlns:a16="http://schemas.microsoft.com/office/drawing/2014/main" id="{88A8A78E-4BA7-4137-9BBB-2CE5AE6BAD39}"/>
              </a:ext>
            </a:extLst>
          </p:cNvPr>
          <p:cNvGrpSpPr/>
          <p:nvPr/>
        </p:nvGrpSpPr>
        <p:grpSpPr>
          <a:xfrm>
            <a:off x="8130859" y="2758684"/>
            <a:ext cx="4161777" cy="2061918"/>
            <a:chOff x="1229939" y="291579"/>
            <a:chExt cx="2741439" cy="1358149"/>
          </a:xfrm>
        </p:grpSpPr>
        <p:sp>
          <p:nvSpPr>
            <p:cNvPr id="7" name="Caixa de texto 67">
              <a:extLst>
                <a:ext uri="{FF2B5EF4-FFF2-40B4-BE49-F238E27FC236}">
                  <a16:creationId xmlns:a16="http://schemas.microsoft.com/office/drawing/2014/main" id="{83C78C84-80EE-4CAC-8EC3-2C50D2D59C7E}"/>
                </a:ext>
              </a:extLst>
            </p:cNvPr>
            <p:cNvSpPr txBox="1"/>
            <p:nvPr/>
          </p:nvSpPr>
          <p:spPr>
            <a:xfrm>
              <a:off x="3334884" y="817566"/>
              <a:ext cx="636494" cy="484094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Times New Roman" panose="02020603050405020304" pitchFamily="18" charset="0"/>
                  <a:cs typeface="+mn-cs"/>
                </a:rPr>
                <a:t>Lua no</a:t>
              </a:r>
              <a:endPara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endParaRPr>
            </a:p>
            <a:p>
              <a:pPr marL="0" marR="0" lvl="0" indent="0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Times New Roman" panose="02020603050405020304" pitchFamily="18" charset="0"/>
                  <a:cs typeface="+mn-cs"/>
                </a:rPr>
                <a:t>apogeu</a:t>
              </a:r>
              <a:endPara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endParaRPr>
            </a:p>
          </p:txBody>
        </p:sp>
        <p:grpSp>
          <p:nvGrpSpPr>
            <p:cNvPr id="8" name="Grupo 68">
              <a:extLst>
                <a:ext uri="{FF2B5EF4-FFF2-40B4-BE49-F238E27FC236}">
                  <a16:creationId xmlns:a16="http://schemas.microsoft.com/office/drawing/2014/main" id="{ADFAC60B-B0E8-42FB-A072-CDBAFBDA3683}"/>
                </a:ext>
              </a:extLst>
            </p:cNvPr>
            <p:cNvGrpSpPr/>
            <p:nvPr/>
          </p:nvGrpSpPr>
          <p:grpSpPr>
            <a:xfrm>
              <a:off x="1229939" y="291579"/>
              <a:ext cx="2311008" cy="1358149"/>
              <a:chOff x="1229939" y="291579"/>
              <a:chExt cx="2311008" cy="1358149"/>
            </a:xfrm>
          </p:grpSpPr>
          <p:sp>
            <p:nvSpPr>
              <p:cNvPr id="9" name="Elipse 8">
                <a:extLst>
                  <a:ext uri="{FF2B5EF4-FFF2-40B4-BE49-F238E27FC236}">
                    <a16:creationId xmlns:a16="http://schemas.microsoft.com/office/drawing/2014/main" id="{4016C049-47B8-4E71-89BD-067DFA2567FB}"/>
                  </a:ext>
                </a:extLst>
              </p:cNvPr>
              <p:cNvSpPr/>
              <p:nvPr/>
            </p:nvSpPr>
            <p:spPr>
              <a:xfrm>
                <a:off x="1877418" y="340653"/>
                <a:ext cx="1440000" cy="1260000"/>
              </a:xfrm>
              <a:prstGeom prst="ellips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" name="Elipse 9">
                <a:extLst>
                  <a:ext uri="{FF2B5EF4-FFF2-40B4-BE49-F238E27FC236}">
                    <a16:creationId xmlns:a16="http://schemas.microsoft.com/office/drawing/2014/main" id="{760E7EA0-73E3-45AD-98C5-F88A136A2AD6}"/>
                  </a:ext>
                </a:extLst>
              </p:cNvPr>
              <p:cNvSpPr/>
              <p:nvPr/>
            </p:nvSpPr>
            <p:spPr>
              <a:xfrm>
                <a:off x="2491501" y="945771"/>
                <a:ext cx="53788" cy="53788"/>
              </a:xfrm>
              <a:prstGeom prst="ellipse">
                <a:avLst/>
              </a:prstGeom>
              <a:solidFill>
                <a:sysClr val="windowText" lastClr="000000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" name="Elipse 10">
                <a:extLst>
                  <a:ext uri="{FF2B5EF4-FFF2-40B4-BE49-F238E27FC236}">
                    <a16:creationId xmlns:a16="http://schemas.microsoft.com/office/drawing/2014/main" id="{8C82865F-87A5-4BE5-B5C6-2798D7D5F975}"/>
                  </a:ext>
                </a:extLst>
              </p:cNvPr>
              <p:cNvSpPr/>
              <p:nvPr/>
            </p:nvSpPr>
            <p:spPr>
              <a:xfrm>
                <a:off x="1846741" y="955330"/>
                <a:ext cx="53340" cy="44083"/>
              </a:xfrm>
              <a:prstGeom prst="ellipse">
                <a:avLst/>
              </a:prstGeom>
              <a:solidFill>
                <a:sysClr val="windowText" lastClr="000000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" name="Elipse 11">
                <a:extLst>
                  <a:ext uri="{FF2B5EF4-FFF2-40B4-BE49-F238E27FC236}">
                    <a16:creationId xmlns:a16="http://schemas.microsoft.com/office/drawing/2014/main" id="{15DFF2C5-1BA6-42F3-968E-9025DD6E6D1C}"/>
                  </a:ext>
                </a:extLst>
              </p:cNvPr>
              <p:cNvSpPr/>
              <p:nvPr/>
            </p:nvSpPr>
            <p:spPr>
              <a:xfrm>
                <a:off x="3294997" y="946219"/>
                <a:ext cx="53340" cy="53340"/>
              </a:xfrm>
              <a:prstGeom prst="ellipse">
                <a:avLst/>
              </a:prstGeom>
              <a:solidFill>
                <a:sysClr val="windowText" lastClr="000000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" name="Caixa de texto 73">
                <a:extLst>
                  <a:ext uri="{FF2B5EF4-FFF2-40B4-BE49-F238E27FC236}">
                    <a16:creationId xmlns:a16="http://schemas.microsoft.com/office/drawing/2014/main" id="{16E935DE-6438-4E89-82DA-1213D7B5E83D}"/>
                  </a:ext>
                </a:extLst>
              </p:cNvPr>
              <p:cNvSpPr txBox="1"/>
              <p:nvPr/>
            </p:nvSpPr>
            <p:spPr>
              <a:xfrm>
                <a:off x="1653889" y="291579"/>
                <a:ext cx="1887058" cy="1358149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txBody>
              <a:bodyPr rot="0" spcFirstLastPara="1" vert="horz" wrap="square" lIns="91440" tIns="45720" rIns="91440" bIns="45720" numCol="1" spcCol="0" rtlCol="0" fromWordArt="0" anchor="t" anchorCtr="0" forceAA="0" compatLnSpc="1">
                <a:prstTxWarp prst="textArchUp">
                  <a:avLst>
                    <a:gd name="adj" fmla="val 10094290"/>
                  </a:avLst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PT" sz="1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Times New Roman" panose="02020603050405020304" pitchFamily="18" charset="0"/>
                    <a:cs typeface="+mn-cs"/>
                  </a:rPr>
                  <a:t>Órbita lunar exageradamente “achatada”</a:t>
                </a:r>
                <a:endParaRPr kumimoji="0" lang="pt-BR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  <p:sp>
            <p:nvSpPr>
              <p:cNvPr id="14" name="Caixa de texto 74">
                <a:extLst>
                  <a:ext uri="{FF2B5EF4-FFF2-40B4-BE49-F238E27FC236}">
                    <a16:creationId xmlns:a16="http://schemas.microsoft.com/office/drawing/2014/main" id="{A3821E51-3014-4EE8-95FF-40FD05AAEF0C}"/>
                  </a:ext>
                </a:extLst>
              </p:cNvPr>
              <p:cNvSpPr txBox="1"/>
              <p:nvPr/>
            </p:nvSpPr>
            <p:spPr>
              <a:xfrm>
                <a:off x="2200715" y="776675"/>
                <a:ext cx="623092" cy="273418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PT" sz="12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Times New Roman" panose="02020603050405020304" pitchFamily="18" charset="0"/>
                    <a:cs typeface="+mn-cs"/>
                  </a:rPr>
                  <a:t>Terra</a:t>
                </a:r>
                <a:endParaRPr kumimoji="0" lang="pt-BR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  <p:sp>
            <p:nvSpPr>
              <p:cNvPr id="15" name="Caixa de texto 37">
                <a:extLst>
                  <a:ext uri="{FF2B5EF4-FFF2-40B4-BE49-F238E27FC236}">
                    <a16:creationId xmlns:a16="http://schemas.microsoft.com/office/drawing/2014/main" id="{23AD2966-BD8E-4E0E-994B-BF50D0BCEDDA}"/>
                  </a:ext>
                </a:extLst>
              </p:cNvPr>
              <p:cNvSpPr txBox="1"/>
              <p:nvPr/>
            </p:nvSpPr>
            <p:spPr>
              <a:xfrm>
                <a:off x="1229939" y="817790"/>
                <a:ext cx="636270" cy="483870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r" defTabSz="9144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PT" sz="1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Times New Roman" panose="02020603050405020304" pitchFamily="18" charset="0"/>
                    <a:cs typeface="+mn-cs"/>
                  </a:rPr>
                  <a:t>Lua no</a:t>
                </a:r>
                <a:endParaRPr kumimoji="0" lang="pt-BR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endParaRPr>
              </a:p>
              <a:p>
                <a:pPr marL="0" marR="0" lvl="0" indent="0" algn="r" defTabSz="9144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PT" sz="1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Times New Roman" panose="02020603050405020304" pitchFamily="18" charset="0"/>
                    <a:cs typeface="+mn-cs"/>
                  </a:rPr>
                  <a:t>perigeu</a:t>
                </a:r>
                <a:endParaRPr kumimoji="0" lang="pt-BR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246500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D5013453-B1FC-4C5E-B254-43F21A6DC046}"/>
              </a:ext>
            </a:extLst>
          </p:cNvPr>
          <p:cNvSpPr/>
          <p:nvPr/>
        </p:nvSpPr>
        <p:spPr>
          <a:xfrm>
            <a:off x="419099" y="666389"/>
            <a:ext cx="11344275" cy="5012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Pergunta 7a) (0,4 pontos) 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 Em que mês jamais teremos uma “Lua azul”?</a:t>
            </a:r>
          </a:p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endParaRPr lang="pt-B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Resposta 7a): 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_ _ _ _ _ _ _ _ _ _ _ _ </a:t>
            </a: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	</a:t>
            </a:r>
            <a:endParaRPr lang="pt-B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</a:p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endParaRPr lang="pt-B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Pergunta 7b) (0,3 pontos) 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Em qual fase da Lua ocorre o eclipse lunar total?</a:t>
            </a: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</a:p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endParaRPr lang="pt-B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Resposta 7b): 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_ _ _ _ _ _ _ _ _ _ _ _</a:t>
            </a: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	</a:t>
            </a:r>
          </a:p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endParaRPr lang="pt-BR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endParaRPr lang="pt-BR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PT" b="1" dirty="0">
                <a:latin typeface="Arial" panose="020B0604020202020204" pitchFamily="34" charset="0"/>
                <a:ea typeface="Times New Roman" panose="02020603050405020304" pitchFamily="18" charset="0"/>
              </a:rPr>
              <a:t>Pergunta 7c) </a:t>
            </a: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(0,3 pontos) </a:t>
            </a:r>
            <a:r>
              <a:rPr lang="pt-PT" dirty="0">
                <a:latin typeface="Arial" panose="020B0604020202020204" pitchFamily="34" charset="0"/>
                <a:ea typeface="Times New Roman" panose="02020603050405020304" pitchFamily="18" charset="0"/>
              </a:rPr>
              <a:t>Quando ocorrer da Lua estar no perigeu, mas na fase nova, de quanto será o aumento do seu brilho?</a:t>
            </a:r>
          </a:p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endParaRPr lang="pt-PT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endParaRPr lang="pt-B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Resposta 7c): 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_ _ _ _ _ _ _ _ _ _ _ _</a:t>
            </a: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	</a:t>
            </a:r>
            <a:endParaRPr lang="pt-B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2255290" y="1314950"/>
            <a:ext cx="1518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FEVEREIRO</a:t>
            </a:r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2334634" y="2951726"/>
            <a:ext cx="1432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LUA CHEIA</a:t>
            </a: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441960" y="4710205"/>
            <a:ext cx="8510016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Obs. Não vemos a Lua em sua fase nova, logo não há brilho algum para variar.</a:t>
            </a:r>
          </a:p>
        </p:txBody>
      </p:sp>
      <p:sp>
        <p:nvSpPr>
          <p:cNvPr id="7" name="Retângulo 6"/>
          <p:cNvSpPr/>
          <p:nvPr/>
        </p:nvSpPr>
        <p:spPr>
          <a:xfrm>
            <a:off x="2610682" y="516457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ZERO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30488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E5C7733C-5C21-4622-99B9-7198824E72F8}"/>
                  </a:ext>
                </a:extLst>
              </p:cNvPr>
              <p:cNvSpPr/>
              <p:nvPr/>
            </p:nvSpPr>
            <p:spPr>
              <a:xfrm>
                <a:off x="213018" y="2212357"/>
                <a:ext cx="11813519" cy="43107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hangingPunct="0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pt-PT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Conforme ilustrado na Figura abaixo à esquerda, o último estágio do foguete colocou a Voyager 2 no espaço à velocidade de 36 km/s, velocidade esta medida em relação ao Sol. A partir do momento em que se encontra no espaço, a velocidade da Voyager 2 diminui significativamente por ação da gravidade. Ao passar por Júpiter, a velocidade da Voyager 2 é aumentada em mais de 10 km/s, conforme mostrado na Figura. Após esse aumento repentino, a velocidade volta a cair novamente por ação da gravidade, até que a espaçonave se aproxime (100.000 km de distância) de Saturno, conforme mostrado na Figura à direita.  Nessa Figura, tem-se a representação simplificada e bidimensional da trajetória da Voyager 2 por Saturno, em relação ao referêncial fixo em Saturno. Como a passagem ocorre em um tempo curto em relação ao período orbital de Saturno ao redor do Sol, considere Saturno como um sistema de referência inercial.  Considere que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pt-BR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pt-PT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V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pt-PT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A</m:t>
                        </m:r>
                      </m:sub>
                    </m:sSub>
                    <m:r>
                      <a:rPr lang="pt-PT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sty m:val="p"/>
                      </m:rPr>
                      <a:rPr lang="pt-PT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e</m:t>
                    </m:r>
                    <m:r>
                      <a:rPr lang="pt-PT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sSub>
                      <m:sSubPr>
                        <m:ctrlPr>
                          <a:rPr lang="pt-BR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pt-BR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pt-PT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V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pt-PT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B</m:t>
                        </m:r>
                      </m:sub>
                    </m:sSub>
                  </m:oMath>
                </a14:m>
                <a:r>
                  <a:rPr lang="pt-PT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 são os vetores velocidades da sonda Voyager 2 nos pontos A e B em relação ao referencial de Saturno e ambos têm módulo igual a 14 km/s.  Na Figura,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pt-BR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pt-PT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V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pt-PT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Sat</m:t>
                        </m:r>
                      </m:sub>
                    </m:sSub>
                  </m:oMath>
                </a14:m>
                <a:r>
                  <a:rPr lang="pt-PT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 é o vetor velocidade de Saturno em relação ao referencial do Sol e seu módulo é de aproximadamente 10 km/s. </a:t>
                </a:r>
                <a:endParaRPr lang="pt-BR" sz="2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 hangingPunct="0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pt-PT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 </a:t>
                </a:r>
                <a:endParaRPr lang="pt-BR" sz="2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E5C7733C-5C21-4622-99B9-7198824E72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018" y="2212357"/>
                <a:ext cx="11813519" cy="4310795"/>
              </a:xfrm>
              <a:prstGeom prst="rect">
                <a:avLst/>
              </a:prstGeom>
              <a:blipFill>
                <a:blip r:embed="rId2"/>
                <a:stretch>
                  <a:fillRect l="-464" t="-424" r="-41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tângulo 2">
            <a:extLst>
              <a:ext uri="{FF2B5EF4-FFF2-40B4-BE49-F238E27FC236}">
                <a16:creationId xmlns:a16="http://schemas.microsoft.com/office/drawing/2014/main" id="{E26AF12B-ECE6-43E5-82CD-E89C54F3177E}"/>
              </a:ext>
            </a:extLst>
          </p:cNvPr>
          <p:cNvSpPr/>
          <p:nvPr/>
        </p:nvSpPr>
        <p:spPr>
          <a:xfrm>
            <a:off x="419100" y="400597"/>
            <a:ext cx="7916517" cy="1485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PT" sz="1600" b="1" dirty="0">
                <a:latin typeface="Arial" panose="020B0604020202020204" pitchFamily="34" charset="0"/>
                <a:ea typeface="Times New Roman" panose="02020603050405020304" pitchFamily="18" charset="0"/>
              </a:rPr>
              <a:t>Questão 8) (1 ponto) </a:t>
            </a:r>
            <a:r>
              <a:rPr lang="pt-PT" sz="1600" dirty="0">
                <a:latin typeface="Arial" panose="020B0604020202020204" pitchFamily="34" charset="0"/>
                <a:ea typeface="Times New Roman" panose="02020603050405020304" pitchFamily="18" charset="0"/>
              </a:rPr>
              <a:t>Em 2017 foram celebrados os 40 anos do lançamento das espaçonaves não tripuladas Voyager 1 e Voyager 2.  A Voyager 1 visitou Júpiter e Saturno e encontra-se a 21 bilhões de km da Terra. A Voyager 2 visitou os planetas Júpiter, Saturno, Urano e Netuno, encontrando-se atualmente a 17,5 bilhões de km da Terra.  Ambas continuam em funcionamento.</a:t>
            </a:r>
            <a:endParaRPr lang="pt-BR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612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2">
            <a:extLst>
              <a:ext uri="{FF2B5EF4-FFF2-40B4-BE49-F238E27FC236}">
                <a16:creationId xmlns:a16="http://schemas.microsoft.com/office/drawing/2014/main" id="{3AD775D6-4439-4B29-A9F5-1276B98F3132}"/>
              </a:ext>
            </a:extLst>
          </p:cNvPr>
          <p:cNvGrpSpPr/>
          <p:nvPr/>
        </p:nvGrpSpPr>
        <p:grpSpPr>
          <a:xfrm>
            <a:off x="253786" y="1509308"/>
            <a:ext cx="8520944" cy="3903403"/>
            <a:chOff x="0" y="0"/>
            <a:chExt cx="6707277" cy="2932339"/>
          </a:xfrm>
        </p:grpSpPr>
        <p:grpSp>
          <p:nvGrpSpPr>
            <p:cNvPr id="5" name="Grupo 84">
              <a:extLst>
                <a:ext uri="{FF2B5EF4-FFF2-40B4-BE49-F238E27FC236}">
                  <a16:creationId xmlns:a16="http://schemas.microsoft.com/office/drawing/2014/main" id="{DE162C29-6BDC-49B7-A2A0-F01F98D59951}"/>
                </a:ext>
              </a:extLst>
            </p:cNvPr>
            <p:cNvGrpSpPr/>
            <p:nvPr/>
          </p:nvGrpSpPr>
          <p:grpSpPr>
            <a:xfrm>
              <a:off x="0" y="131254"/>
              <a:ext cx="6707277" cy="2801085"/>
              <a:chOff x="0" y="0"/>
              <a:chExt cx="6707277" cy="2801085"/>
            </a:xfrm>
          </p:grpSpPr>
          <p:grpSp>
            <p:nvGrpSpPr>
              <p:cNvPr id="7" name="Grupo 61">
                <a:extLst>
                  <a:ext uri="{FF2B5EF4-FFF2-40B4-BE49-F238E27FC236}">
                    <a16:creationId xmlns:a16="http://schemas.microsoft.com/office/drawing/2014/main" id="{B3E9543E-1398-47F9-A837-6DD6A608E906}"/>
                  </a:ext>
                </a:extLst>
              </p:cNvPr>
              <p:cNvGrpSpPr/>
              <p:nvPr/>
            </p:nvGrpSpPr>
            <p:grpSpPr>
              <a:xfrm>
                <a:off x="3637052" y="0"/>
                <a:ext cx="3070225" cy="2388235"/>
                <a:chOff x="180000" y="141515"/>
                <a:chExt cx="3450769" cy="2598806"/>
              </a:xfrm>
            </p:grpSpPr>
            <p:pic>
              <p:nvPicPr>
                <p:cNvPr id="12" name="Imagem 11">
                  <a:extLst>
                    <a:ext uri="{FF2B5EF4-FFF2-40B4-BE49-F238E27FC236}">
                      <a16:creationId xmlns:a16="http://schemas.microsoft.com/office/drawing/2014/main" id="{2E5B4F35-EE93-478E-BD51-2C3FD5212A44}"/>
                    </a:ext>
                  </a:extLst>
                </p:cNvPr>
                <p:cNvPicPr/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00" y="180000"/>
                  <a:ext cx="3086100" cy="252222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" name="Caixa de texto 63">
                      <a:extLst>
                        <a:ext uri="{FF2B5EF4-FFF2-40B4-BE49-F238E27FC236}">
                          <a16:creationId xmlns:a16="http://schemas.microsoft.com/office/drawing/2014/main" id="{4A25AEE4-5954-44E1-895E-80C82A0598B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93912" y="359224"/>
                      <a:ext cx="533400" cy="582386"/>
                    </a:xfrm>
                    <a:prstGeom prst="rect">
                      <a:avLst/>
                    </a:prstGeom>
                    <a:solidFill>
                      <a:schemeClr val="lt1"/>
                    </a:solidFill>
                    <a:ln w="6350">
                      <a:noFill/>
                    </a:ln>
                    <a:effectLst/>
                  </p:spPr>
                  <p:style>
                    <a:lnRef idx="0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pt-BR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lang="pt-BR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pt-PT" sz="2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𝑉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pt-PT" sz="2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𝐵</m:t>
                                </m:r>
                              </m:sub>
                            </m:sSub>
                          </m:oMath>
                        </m:oMathPara>
                      </a14:m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3" name="Caixa de texto 63">
                      <a:extLst>
                        <a:ext uri="{FF2B5EF4-FFF2-40B4-BE49-F238E27FC236}">
                          <a16:creationId xmlns:a16="http://schemas.microsoft.com/office/drawing/2014/main" id="{4A25AEE4-5954-44E1-895E-80C82A0598B4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93912" y="359224"/>
                      <a:ext cx="533400" cy="582386"/>
                    </a:xfrm>
                    <a:prstGeom prst="rect">
                      <a:avLst/>
                    </a:prstGeom>
                    <a:blipFill>
                      <a:blip r:embed="rId3"/>
                      <a:stretch>
                        <a:fillRect/>
                      </a:stretch>
                    </a:blipFill>
                    <a:ln w="6350">
                      <a:noFill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pt-BR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" name="Caixa de texto 3">
                      <a:extLst>
                        <a:ext uri="{FF2B5EF4-FFF2-40B4-BE49-F238E27FC236}">
                          <a16:creationId xmlns:a16="http://schemas.microsoft.com/office/drawing/2014/main" id="{458BD43E-D5AF-4205-BB79-775F685E23C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40696" y="1458682"/>
                      <a:ext cx="602311" cy="582296"/>
                    </a:xfrm>
                    <a:prstGeom prst="rect">
                      <a:avLst/>
                    </a:prstGeom>
                    <a:solidFill>
                      <a:schemeClr val="lt1"/>
                    </a:solidFill>
                    <a:ln w="6350">
                      <a:noFill/>
                    </a:ln>
                    <a:effectLst/>
                  </p:spPr>
                  <p:style>
                    <a:lnRef idx="0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pt-BR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lang="pt-BR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𝑉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𝑆𝑎𝑡</m:t>
                                </m:r>
                              </m:sub>
                            </m:sSub>
                          </m:oMath>
                        </m:oMathPara>
                      </a14:m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4" name="Caixa de texto 3">
                      <a:extLst>
                        <a:ext uri="{FF2B5EF4-FFF2-40B4-BE49-F238E27FC236}">
                          <a16:creationId xmlns:a16="http://schemas.microsoft.com/office/drawing/2014/main" id="{458BD43E-D5AF-4205-BB79-775F685E23CB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40696" y="1458682"/>
                      <a:ext cx="602311" cy="582296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/>
                      </a:stretch>
                    </a:blipFill>
                    <a:ln w="6350">
                      <a:noFill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pt-BR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" name="Caixa de texto 3">
                      <a:extLst>
                        <a:ext uri="{FF2B5EF4-FFF2-40B4-BE49-F238E27FC236}">
                          <a16:creationId xmlns:a16="http://schemas.microsoft.com/office/drawing/2014/main" id="{E2F5B1ED-7430-435B-996C-8F37394FD0F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97369" y="1872732"/>
                      <a:ext cx="533400" cy="582295"/>
                    </a:xfrm>
                    <a:prstGeom prst="rect">
                      <a:avLst/>
                    </a:prstGeom>
                    <a:solidFill>
                      <a:schemeClr val="lt1"/>
                    </a:solidFill>
                    <a:ln w="6350">
                      <a:noFill/>
                    </a:ln>
                    <a:effectLst/>
                  </p:spPr>
                  <p:style>
                    <a:lnRef idx="0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pt-BR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lang="pt-BR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𝑉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𝐴</m:t>
                                </m:r>
                              </m:sub>
                            </m:sSub>
                          </m:oMath>
                        </m:oMathPara>
                      </a14:m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5" name="Caixa de texto 3">
                      <a:extLst>
                        <a:ext uri="{FF2B5EF4-FFF2-40B4-BE49-F238E27FC236}">
                          <a16:creationId xmlns:a16="http://schemas.microsoft.com/office/drawing/2014/main" id="{E2F5B1ED-7430-435B-996C-8F37394FD0F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097369" y="1872732"/>
                      <a:ext cx="533400" cy="582295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  <a:ln w="6350">
                      <a:noFill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pt-BR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6" name="Caixa de texto 76">
                  <a:extLst>
                    <a:ext uri="{FF2B5EF4-FFF2-40B4-BE49-F238E27FC236}">
                      <a16:creationId xmlns:a16="http://schemas.microsoft.com/office/drawing/2014/main" id="{806DC3C1-D588-4F76-8F04-EFE045FF7EF5}"/>
                    </a:ext>
                  </a:extLst>
                </p:cNvPr>
                <p:cNvSpPr txBox="1"/>
                <p:nvPr/>
              </p:nvSpPr>
              <p:spPr>
                <a:xfrm>
                  <a:off x="3070159" y="2337549"/>
                  <a:ext cx="364669" cy="402772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hangingPunct="0">
                    <a:spcAft>
                      <a:spcPts val="0"/>
                    </a:spcAft>
                  </a:pPr>
                  <a:r>
                    <a:rPr lang="pt-PT" sz="1800" b="1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rPr>
                    <a:t>A</a:t>
                  </a:r>
                  <a:endParaRPr lang="pt-BR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7" name="Caixa de texto 77">
                  <a:extLst>
                    <a:ext uri="{FF2B5EF4-FFF2-40B4-BE49-F238E27FC236}">
                      <a16:creationId xmlns:a16="http://schemas.microsoft.com/office/drawing/2014/main" id="{4F0C7496-BD1D-4E74-B02B-639AF947E4E3}"/>
                    </a:ext>
                  </a:extLst>
                </p:cNvPr>
                <p:cNvSpPr txBox="1"/>
                <p:nvPr/>
              </p:nvSpPr>
              <p:spPr>
                <a:xfrm>
                  <a:off x="844030" y="141515"/>
                  <a:ext cx="157843" cy="157843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hangingPunct="0">
                    <a:spcAft>
                      <a:spcPts val="0"/>
                    </a:spcAft>
                  </a:pPr>
                  <a:r>
                    <a:rPr lang="pt-PT" sz="120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rPr>
                    <a:t> </a:t>
                  </a:r>
                  <a:endParaRPr lang="pt-BR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upo 79">
                <a:extLst>
                  <a:ext uri="{FF2B5EF4-FFF2-40B4-BE49-F238E27FC236}">
                    <a16:creationId xmlns:a16="http://schemas.microsoft.com/office/drawing/2014/main" id="{4E38A0F5-BC32-4936-B230-98CF9395E5E1}"/>
                  </a:ext>
                </a:extLst>
              </p:cNvPr>
              <p:cNvGrpSpPr/>
              <p:nvPr/>
            </p:nvGrpSpPr>
            <p:grpSpPr>
              <a:xfrm>
                <a:off x="0" y="123290"/>
                <a:ext cx="3441065" cy="2677795"/>
                <a:chOff x="52751" y="883385"/>
                <a:chExt cx="3441949" cy="2680431"/>
              </a:xfrm>
            </p:grpSpPr>
            <p:pic>
              <p:nvPicPr>
                <p:cNvPr id="9" name="Imagem 8" descr="grafico2">
                  <a:extLst>
                    <a:ext uri="{FF2B5EF4-FFF2-40B4-BE49-F238E27FC236}">
                      <a16:creationId xmlns:a16="http://schemas.microsoft.com/office/drawing/2014/main" id="{CB01CF37-D25C-49A4-8535-C19220BE7426}"/>
                    </a:ext>
                  </a:extLst>
                </p:cNvPr>
                <p:cNvPicPr/>
                <p:nvPr/>
              </p:nvPicPr>
              <p:blipFill rotWithShape="1">
                <a:blip r:embed="rId6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674" t="10093" r="9058" b="2430"/>
                <a:stretch/>
              </p:blipFill>
              <p:spPr bwMode="auto">
                <a:xfrm>
                  <a:off x="180000" y="883385"/>
                  <a:ext cx="3314700" cy="25469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sp>
              <p:nvSpPr>
                <p:cNvPr id="10" name="Caixa de texto 81">
                  <a:extLst>
                    <a:ext uri="{FF2B5EF4-FFF2-40B4-BE49-F238E27FC236}">
                      <a16:creationId xmlns:a16="http://schemas.microsoft.com/office/drawing/2014/main" id="{03E123BF-9DE8-45A8-A4BB-2ABA0537C105}"/>
                    </a:ext>
                  </a:extLst>
                </p:cNvPr>
                <p:cNvSpPr txBox="1"/>
                <p:nvPr/>
              </p:nvSpPr>
              <p:spPr>
                <a:xfrm>
                  <a:off x="592014" y="3264876"/>
                  <a:ext cx="2801816" cy="298940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hangingPunct="0">
                    <a:spcAft>
                      <a:spcPts val="0"/>
                    </a:spcAft>
                  </a:pPr>
                  <a:r>
                    <a:rPr lang="pt-PT" sz="1200">
                      <a:effectLst/>
                      <a:latin typeface="Arial Narrow" panose="020B0606020202030204" pitchFamily="34" charset="0"/>
                      <a:ea typeface="Times New Roman" panose="02020603050405020304" pitchFamily="18" charset="0"/>
                    </a:rPr>
                    <a:t>Distância ao Sol (UA, Unidade Astronômica)</a:t>
                  </a:r>
                  <a:endParaRPr lang="pt-BR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1" name="Caixa de texto 82">
                  <a:extLst>
                    <a:ext uri="{FF2B5EF4-FFF2-40B4-BE49-F238E27FC236}">
                      <a16:creationId xmlns:a16="http://schemas.microsoft.com/office/drawing/2014/main" id="{A4067F38-AA68-40CB-AE51-76E3253C9647}"/>
                    </a:ext>
                  </a:extLst>
                </p:cNvPr>
                <p:cNvSpPr txBox="1"/>
                <p:nvPr/>
              </p:nvSpPr>
              <p:spPr>
                <a:xfrm rot="16200000">
                  <a:off x="-930906" y="1867220"/>
                  <a:ext cx="2283837" cy="316523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hangingPunct="0">
                    <a:spcAft>
                      <a:spcPts val="0"/>
                    </a:spcAft>
                  </a:pPr>
                  <a:r>
                    <a:rPr lang="pt-PT" sz="1200">
                      <a:effectLst/>
                      <a:latin typeface="Arial Narrow" panose="020B0606020202030204" pitchFamily="34" charset="0"/>
                      <a:ea typeface="Times New Roman" panose="02020603050405020304" pitchFamily="18" charset="0"/>
                    </a:rPr>
                    <a:t>Velocidade em relação ao Sol (km/s)</a:t>
                  </a:r>
                  <a:endParaRPr lang="pt-BR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6" name="Caixa de texto 6">
              <a:extLst>
                <a:ext uri="{FF2B5EF4-FFF2-40B4-BE49-F238E27FC236}">
                  <a16:creationId xmlns:a16="http://schemas.microsoft.com/office/drawing/2014/main" id="{61B765E6-A44A-46DD-A142-623231995997}"/>
                </a:ext>
              </a:extLst>
            </p:cNvPr>
            <p:cNvSpPr txBox="1"/>
            <p:nvPr/>
          </p:nvSpPr>
          <p:spPr>
            <a:xfrm>
              <a:off x="4051361" y="0"/>
              <a:ext cx="364490" cy="401955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800" b="1">
                  <a:effectLst/>
                  <a:latin typeface="Cambria" panose="02040503050406030204" pitchFamily="18" charset="0"/>
                  <a:ea typeface="Calibri" panose="020F0502020204030204" pitchFamily="34" charset="0"/>
                </a:rPr>
                <a:t>B</a:t>
              </a:r>
              <a:endParaRPr lang="pt-BR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18" name="Retângulo 17">
            <a:extLst>
              <a:ext uri="{FF2B5EF4-FFF2-40B4-BE49-F238E27FC236}">
                <a16:creationId xmlns:a16="http://schemas.microsoft.com/office/drawing/2014/main" id="{F2C4A2EB-856C-45A5-B3EB-644749E98F8E}"/>
              </a:ext>
            </a:extLst>
          </p:cNvPr>
          <p:cNvSpPr/>
          <p:nvPr/>
        </p:nvSpPr>
        <p:spPr>
          <a:xfrm>
            <a:off x="140209" y="5502256"/>
            <a:ext cx="8391144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sz="1600" i="1" dirty="0">
                <a:latin typeface="Arial" panose="020B0604020202020204" pitchFamily="34" charset="0"/>
                <a:ea typeface="Times New Roman" panose="02020603050405020304" pitchFamily="18" charset="0"/>
              </a:rPr>
              <a:t>Obs. Registre seus cálculos em todos os itens. Sem eles a resposta não terá valor. Sem unidades perde 0,05 pontos em cada item.</a:t>
            </a:r>
            <a:endParaRPr lang="pt-BR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140208" y="168620"/>
            <a:ext cx="8326562" cy="1340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PT" dirty="0">
                <a:latin typeface="Arial" panose="020B0604020202020204" pitchFamily="34" charset="0"/>
                <a:ea typeface="Times New Roman" panose="02020603050405020304" pitchFamily="18" charset="0"/>
              </a:rPr>
              <a:t>Dica: Para resolver algumas das questões abaixo, lembre-se de que velocidade é uma grandeza vetorial, ou seja, é caracterizada por seu módulo, direção e sentido.  Portanto, ao somar ou subtrair velocidades, faça uma representação dos vetores, somando-os ou subtraindo-os conforme a questão.</a:t>
            </a:r>
            <a:endParaRPr lang="pt-B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9279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0EB3BCCC-576B-4B6A-9AB7-CF3A54227A99}"/>
              </a:ext>
            </a:extLst>
          </p:cNvPr>
          <p:cNvSpPr/>
          <p:nvPr/>
        </p:nvSpPr>
        <p:spPr>
          <a:xfrm>
            <a:off x="160174" y="137409"/>
            <a:ext cx="7406818" cy="362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sz="1600" b="1" dirty="0">
                <a:latin typeface="Arial" panose="020B0604020202020204" pitchFamily="34" charset="0"/>
                <a:ea typeface="Times New Roman" panose="02020603050405020304" pitchFamily="18" charset="0"/>
              </a:rPr>
              <a:t>Pergunta 8a) (0,25 ponto)</a:t>
            </a:r>
            <a:r>
              <a:rPr lang="pt-BR" sz="1600" dirty="0">
                <a:latin typeface="Arial" panose="020B0604020202020204" pitchFamily="34" charset="0"/>
                <a:ea typeface="Times New Roman" panose="02020603050405020304" pitchFamily="18" charset="0"/>
              </a:rPr>
              <a:t> Calcule a variação do módulo da velocidade da Voyager 2 entre os pontos A e B, conforme representados no referencial de Saturno.</a:t>
            </a:r>
            <a:endParaRPr lang="pt-BR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sz="1600" b="1" dirty="0">
                <a:latin typeface="Arial" panose="020B0604020202020204" pitchFamily="34" charset="0"/>
                <a:ea typeface="Times New Roman" panose="02020603050405020304" pitchFamily="18" charset="0"/>
              </a:rPr>
              <a:t>Resolução 8a) </a:t>
            </a:r>
          </a:p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endParaRPr lang="pt-BR" sz="1600" b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endParaRPr lang="pt-BR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endParaRPr lang="pt-BR" sz="1600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endParaRPr lang="pt-BR" sz="1600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sz="1600" b="1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pt-BR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pt-BR" sz="1600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pt-BR" sz="1600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pt-BR" sz="1600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pt-BR" sz="1600" b="1" dirty="0">
                <a:latin typeface="Arial" panose="020B0604020202020204" pitchFamily="34" charset="0"/>
                <a:ea typeface="Times New Roman" panose="02020603050405020304" pitchFamily="18" charset="0"/>
              </a:rPr>
              <a:t>Resposta 8a): </a:t>
            </a:r>
            <a:r>
              <a:rPr lang="pt-BR" sz="1600" dirty="0">
                <a:latin typeface="Arial" panose="020B0604020202020204" pitchFamily="34" charset="0"/>
                <a:ea typeface="Times New Roman" panose="02020603050405020304" pitchFamily="18" charset="0"/>
              </a:rPr>
              <a:t>_ _ _ _ _ _ _ _ _ _</a:t>
            </a:r>
            <a:endParaRPr lang="pt-BR" sz="1600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0EB42E6-1131-4398-81BC-E96351F921C5}"/>
              </a:ext>
            </a:extLst>
          </p:cNvPr>
          <p:cNvSpPr/>
          <p:nvPr/>
        </p:nvSpPr>
        <p:spPr>
          <a:xfrm>
            <a:off x="309945" y="3694449"/>
            <a:ext cx="1155382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600" b="1" dirty="0">
                <a:latin typeface="Arial" panose="020B0604020202020204" pitchFamily="34" charset="0"/>
                <a:ea typeface="Times New Roman" panose="02020603050405020304" pitchFamily="18" charset="0"/>
              </a:rPr>
              <a:t>Pergunta 8b) (0,25 ponto)</a:t>
            </a:r>
            <a:r>
              <a:rPr lang="pt-BR" sz="1600" dirty="0">
                <a:latin typeface="Arial" panose="020B0604020202020204" pitchFamily="34" charset="0"/>
                <a:ea typeface="Times New Roman" panose="02020603050405020304" pitchFamily="18" charset="0"/>
              </a:rPr>
              <a:t> Considere que ao passar no Ponto B a Voyager 2 tenha o seu vetor velocidade na mesma direção e sentido do vetor velocidade de Saturno em relação ao Sol. Considerando-se que o módulo do vetor velocidade da Voyager 2 em relação a Saturno é de 14 km/s e que o módulo do vetor velocidade de Saturno em relação ao Sol é de 10 km/s, calcule o módulo da velocidade da Voyager 2 em relação ao Sol.</a:t>
            </a:r>
            <a:endParaRPr lang="pt-BR" sz="16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E77044D-72FD-4AA2-B8FA-2F1C085F755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9571" y="5102733"/>
            <a:ext cx="4363545" cy="1616393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33E44B96-6F57-4E20-BF73-40280FDC9B69}"/>
              </a:ext>
            </a:extLst>
          </p:cNvPr>
          <p:cNvSpPr/>
          <p:nvPr/>
        </p:nvSpPr>
        <p:spPr>
          <a:xfrm>
            <a:off x="328230" y="4750821"/>
            <a:ext cx="6096000" cy="196977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hangingPunct="0">
              <a:spcAft>
                <a:spcPts val="0"/>
              </a:spcAft>
            </a:pPr>
            <a:r>
              <a:rPr lang="pt-BR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Resolução 8b)</a:t>
            </a:r>
            <a:endParaRPr lang="pt-B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spcAft>
                <a:spcPts val="0"/>
              </a:spcAft>
            </a:pPr>
            <a:endParaRPr lang="pt-BR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 hangingPunct="0">
              <a:spcAft>
                <a:spcPts val="0"/>
              </a:spcAft>
            </a:pPr>
            <a:r>
              <a:rPr lang="pt-BR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pt-B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pt-BR" sz="1600" b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pt-BR" sz="1600" b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pt-BR" b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pt-BR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	Resposta 8b): </a:t>
            </a:r>
            <a:r>
              <a:rPr lang="pt-BR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_ _ _ _ _ _ _ _ _ _ _ _</a:t>
            </a:r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ângulo 1"/>
              <p:cNvSpPr/>
              <p:nvPr/>
            </p:nvSpPr>
            <p:spPr>
              <a:xfrm>
                <a:off x="160174" y="1398124"/>
                <a:ext cx="8006433" cy="9289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BR" dirty="0">
                    <a:solidFill>
                      <a:srgbClr val="FF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Como</a:t>
                </a:r>
                <a:r>
                  <a:rPr lang="pt-BR" b="1" dirty="0">
                    <a:solidFill>
                      <a:srgbClr val="FF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pt-BR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lang="pt-PT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𝐕</m:t>
                            </m:r>
                          </m:e>
                        </m:acc>
                      </m:e>
                      <m:sub>
                        <m:r>
                          <a:rPr lang="pt-PT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𝐀</m:t>
                        </m:r>
                      </m:sub>
                    </m:sSub>
                    <m:r>
                      <a:rPr lang="pt-PT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pt-PT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𝐞</m:t>
                    </m:r>
                    <m:r>
                      <a:rPr lang="pt-PT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sSub>
                      <m:sSubPr>
                        <m:ctrlPr>
                          <a:rPr lang="pt-BR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pt-BR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lang="pt-PT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𝐕</m:t>
                            </m:r>
                          </m:e>
                        </m:acc>
                      </m:e>
                      <m:sub>
                        <m:r>
                          <a:rPr lang="pt-PT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𝐁</m:t>
                        </m:r>
                      </m:sub>
                    </m:sSub>
                  </m:oMath>
                </a14:m>
                <a:r>
                  <a:rPr lang="pt-PT" b="1" dirty="0">
                    <a:solidFill>
                      <a:srgbClr val="FF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lang="pt-BR" dirty="0">
                    <a:solidFill>
                      <a:srgbClr val="FF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têm o mesmo valor de módulo nos pontos A e B, quando representados no referencial de Saturno, então sua variação é nula.</a:t>
                </a:r>
                <a:endParaRPr lang="pt-BR" dirty="0"/>
              </a:p>
            </p:txBody>
          </p:sp>
        </mc:Choice>
        <mc:Fallback xmlns="">
          <p:sp>
            <p:nvSpPr>
              <p:cNvPr id="2" name="Retâ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174" y="1398124"/>
                <a:ext cx="8006433" cy="928972"/>
              </a:xfrm>
              <a:prstGeom prst="rect">
                <a:avLst/>
              </a:prstGeom>
              <a:blipFill>
                <a:blip r:embed="rId3"/>
                <a:stretch>
                  <a:fillRect l="-609" r="-609" b="-849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tângulo 2"/>
          <p:cNvSpPr/>
          <p:nvPr/>
        </p:nvSpPr>
        <p:spPr>
          <a:xfrm>
            <a:off x="176633" y="2509233"/>
            <a:ext cx="11622024" cy="703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Obs. O vetor velocidade mudou da direção vertical para a horizontal (por ação da gravidade de Saturno), mas o seu módulo permaneceu inalterado, em relação ao referencial de Saturno.</a:t>
            </a:r>
            <a:endParaRPr lang="pt-B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1978152" y="3314900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ZERO</a:t>
            </a:r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1978152" y="4742611"/>
            <a:ext cx="42306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Os vetores têm a mesma direção e sentido</a:t>
            </a:r>
            <a:r>
              <a:rPr lang="pt-BR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(vide representação ao lado). </a:t>
            </a:r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tângulo 9"/>
              <p:cNvSpPr/>
              <p:nvPr/>
            </p:nvSpPr>
            <p:spPr>
              <a:xfrm>
                <a:off x="329640" y="5423636"/>
                <a:ext cx="4107791" cy="4912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 hangingPunct="0">
                  <a:spcAft>
                    <a:spcPts val="0"/>
                  </a:spcAft>
                </a:pPr>
                <a:r>
                  <a:rPr lang="pt-BR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Dessa forma</a:t>
                </a:r>
                <a:r>
                  <a:rPr lang="pt-PT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pt-BR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pt-PT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𝑉</m:t>
                                </m:r>
                              </m:e>
                            </m:acc>
                          </m:e>
                          <m:sub>
                            <m:r>
                              <a:rPr lang="pt-PT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𝐵𝑆𝑜𝑙</m:t>
                            </m:r>
                          </m:sub>
                        </m:sSub>
                      </m:e>
                    </m:d>
                    <m:r>
                      <a:rPr lang="pt-PT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=14+10=24 </m:t>
                    </m:r>
                    <m:f>
                      <m:fPr>
                        <m:ctrlP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PT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𝑘𝑚</m:t>
                        </m:r>
                      </m:num>
                      <m:den>
                        <m:r>
                          <a:rPr lang="pt-PT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𝑠</m:t>
                        </m:r>
                      </m:den>
                    </m:f>
                  </m:oMath>
                </a14:m>
                <a:endParaRPr lang="pt-BR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Retângulo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640" y="5423636"/>
                <a:ext cx="4107791" cy="491288"/>
              </a:xfrm>
              <a:prstGeom prst="rect">
                <a:avLst/>
              </a:prstGeom>
              <a:blipFill>
                <a:blip r:embed="rId4"/>
                <a:stretch>
                  <a:fillRect l="-1187" b="-75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tângulo 10"/>
              <p:cNvSpPr/>
              <p:nvPr/>
            </p:nvSpPr>
            <p:spPr>
              <a:xfrm>
                <a:off x="3186377" y="6027573"/>
                <a:ext cx="907620" cy="6184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𝟐𝟒</m:t>
                      </m:r>
                      <m:f>
                        <m:fPr>
                          <m:ctrlPr>
                            <a:rPr lang="pt-BR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pt-BR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𝒌𝒎</m:t>
                          </m:r>
                        </m:num>
                        <m:den>
                          <m:r>
                            <a:rPr lang="pt-BR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𝒔</m:t>
                          </m:r>
                        </m:den>
                      </m:f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11" name="Retângulo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6377" y="6027573"/>
                <a:ext cx="907620" cy="61843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5464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6182B7C1-AC35-4468-9205-2EA6823C94C3}"/>
                  </a:ext>
                </a:extLst>
              </p:cNvPr>
              <p:cNvSpPr/>
              <p:nvPr/>
            </p:nvSpPr>
            <p:spPr>
              <a:xfrm>
                <a:off x="260604" y="339346"/>
                <a:ext cx="7120857" cy="19313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BR" sz="2000" b="1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Pergunta 8c) (0,25 ponto)</a:t>
                </a:r>
                <a:r>
                  <a:rPr lang="pt-BR" sz="2000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 Determine o módulo do vetor velocidade da Voyager 2 em relação ao Sol, quando ela estiver no ponto A da Figura.  Considere que os vetores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pt-BR" sz="20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pt-BR" sz="20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V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pt-BR" sz="20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A</m:t>
                        </m:r>
                      </m:sub>
                    </m:sSub>
                    <m: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e</m:t>
                    </m:r>
                    <m:r>
                      <a:rPr lang="pt-BR" sz="20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sSub>
                      <m:sSubPr>
                        <m:ctrlPr>
                          <a:rPr lang="pt-BR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pt-BR" sz="20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pt-BR" sz="20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V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pt-BR" sz="20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Sat</m:t>
                        </m:r>
                      </m:sub>
                    </m:sSub>
                  </m:oMath>
                </a14:m>
                <a:r>
                  <a:rPr lang="pt-BR" sz="2000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 são perpendiculares e use: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pt-BR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radPr>
                      <m:deg>
                        <m:r>
                          <a:rPr lang="pt-PT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g>
                      <m:e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296</m:t>
                        </m:r>
                      </m:e>
                    </m:rad>
                    <m:r>
                      <a:rPr lang="pt-BR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=17,2</m:t>
                    </m:r>
                  </m:oMath>
                </a14:m>
                <a:r>
                  <a:rPr lang="pt-BR" sz="2000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.</a:t>
                </a:r>
                <a:endParaRPr lang="pt-BR" sz="2000" dirty="0"/>
              </a:p>
            </p:txBody>
          </p:sp>
        </mc:Choice>
        <mc:Fallback xmlns="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6182B7C1-AC35-4468-9205-2EA6823C94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604" y="339346"/>
                <a:ext cx="7120857" cy="1931363"/>
              </a:xfrm>
              <a:prstGeom prst="rect">
                <a:avLst/>
              </a:prstGeom>
              <a:blipFill>
                <a:blip r:embed="rId2"/>
                <a:stretch>
                  <a:fillRect l="-942" r="-856" b="-474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m 4">
            <a:extLst>
              <a:ext uri="{FF2B5EF4-FFF2-40B4-BE49-F238E27FC236}">
                <a16:creationId xmlns:a16="http://schemas.microsoft.com/office/drawing/2014/main" id="{ACA1C8DF-FCF5-490B-BDD1-8DC2BFA9FA1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8975" y="2365594"/>
            <a:ext cx="2333244" cy="2954935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0DDAC482-1E93-44E6-AB65-27C3B9705DDB}"/>
              </a:ext>
            </a:extLst>
          </p:cNvPr>
          <p:cNvSpPr/>
          <p:nvPr/>
        </p:nvSpPr>
        <p:spPr>
          <a:xfrm>
            <a:off x="216408" y="2580486"/>
            <a:ext cx="8572501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spcAft>
                <a:spcPts val="0"/>
              </a:spcAft>
            </a:pPr>
            <a:r>
              <a:rPr lang="pt-BR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Resolução 8c) </a:t>
            </a:r>
            <a:r>
              <a:rPr lang="pt-BR" sz="2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just" hangingPunct="0">
              <a:spcAft>
                <a:spcPts val="0"/>
              </a:spcAft>
            </a:pPr>
            <a:endParaRPr lang="pt-BR" sz="20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spcAft>
                <a:spcPts val="0"/>
              </a:spcAft>
            </a:pPr>
            <a:endParaRPr lang="pt-BR" sz="20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spcAft>
                <a:spcPts val="0"/>
              </a:spcAft>
            </a:pPr>
            <a:endParaRPr lang="pt-BR" sz="20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spcAft>
                <a:spcPts val="0"/>
              </a:spcAft>
            </a:pPr>
            <a:endParaRPr lang="pt-B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spcAft>
                <a:spcPts val="0"/>
              </a:spcAft>
            </a:pPr>
            <a:endParaRPr lang="pt-B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spcAft>
                <a:spcPts val="0"/>
              </a:spcAft>
            </a:pPr>
            <a:r>
              <a:rPr lang="pt-PT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just" hangingPunct="0">
              <a:spcAft>
                <a:spcPts val="0"/>
              </a:spcAft>
            </a:pPr>
            <a:endParaRPr lang="pt-PT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spcAft>
                <a:spcPts val="0"/>
              </a:spcAft>
            </a:pPr>
            <a:endParaRPr lang="pt-B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pt-BR" sz="20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pt-BR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Resposta 8c): </a:t>
            </a:r>
            <a:r>
              <a:rPr lang="pt-BR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_ _ _ _ _ _ _ _ _</a:t>
            </a:r>
            <a:endParaRPr lang="pt-BR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ângulo 1"/>
              <p:cNvSpPr/>
              <p:nvPr/>
            </p:nvSpPr>
            <p:spPr>
              <a:xfrm>
                <a:off x="229362" y="3081840"/>
                <a:ext cx="8546592" cy="10530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hangingPunct="0">
                  <a:spcAft>
                    <a:spcPts val="0"/>
                  </a:spcAft>
                </a:pPr>
                <a:r>
                  <a:rPr lang="pt-BR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Os vetores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pt-BR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pt-BR" sz="20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V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pt-BR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A</m:t>
                        </m:r>
                      </m:sub>
                    </m:sSub>
                    <m:r>
                      <a:rPr lang="pt-BR" sz="20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0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e</m:t>
                    </m:r>
                    <m:r>
                      <a:rPr lang="pt-BR" sz="20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sSub>
                      <m:sSubPr>
                        <m:ctrlPr>
                          <a:rPr lang="pt-BR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pt-BR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pt-BR" sz="20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V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pt-BR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Sat</m:t>
                        </m:r>
                      </m:sub>
                    </m:sSub>
                  </m:oMath>
                </a14:m>
                <a:r>
                  <a:rPr lang="pt-BR" sz="2000" dirty="0">
                    <a:solidFill>
                      <a:srgbClr val="FF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:r>
                  <a:rPr lang="pt-PT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são perpendiculares</a:t>
                </a:r>
                <a:r>
                  <a:rPr lang="pt-BR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, conforme a representação vetorial ao lado, logo, se somam pelo método do paralelogramo e  seu módulo pode ser calculado pelo teorema de Pitágoras:</a:t>
                </a:r>
                <a:endParaRPr lang="pt-BR" sz="20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tâ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362" y="3081840"/>
                <a:ext cx="8546592" cy="1053045"/>
              </a:xfrm>
              <a:prstGeom prst="rect">
                <a:avLst/>
              </a:prstGeom>
              <a:blipFill>
                <a:blip r:embed="rId4"/>
                <a:stretch>
                  <a:fillRect l="-785" r="-713" b="-988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tângulo 2"/>
              <p:cNvSpPr/>
              <p:nvPr/>
            </p:nvSpPr>
            <p:spPr>
              <a:xfrm>
                <a:off x="211969" y="4514105"/>
                <a:ext cx="4786631" cy="6768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pt-BR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BR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pt-BR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pt-BR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pt-BR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𝐴𝑆𝑜𝑙</m:t>
                              </m:r>
                            </m:sub>
                          </m:sSub>
                        </m:e>
                      </m:d>
                      <m:r>
                        <a:rPr lang="pt-BR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rad>
                        <m:radPr>
                          <m:ctrlPr>
                            <a:rPr lang="pt-BR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radPr>
                        <m:deg>
                          <m:r>
                            <a:rPr lang="pt-PT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2</m:t>
                          </m:r>
                        </m:deg>
                        <m:e>
                          <m:sSup>
                            <m:sSupPr>
                              <m:ctrlPr>
                                <a:rPr lang="pt-BR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14</m:t>
                              </m:r>
                            </m:e>
                            <m:sup>
                              <m:r>
                                <a:rPr lang="pt-BR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BR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pt-BR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BR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pt-BR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rad>
                        <m:radPr>
                          <m:ctrlPr>
                            <a:rPr lang="pt-BR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radPr>
                        <m:deg>
                          <m:r>
                            <a:rPr lang="pt-PT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2</m:t>
                          </m:r>
                        </m:deg>
                        <m:e>
                          <m:r>
                            <a:rPr lang="pt-BR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296</m:t>
                          </m:r>
                        </m:e>
                      </m:rad>
                      <m:r>
                        <a:rPr lang="pt-BR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=17,2</m:t>
                      </m:r>
                      <m:f>
                        <m:fPr>
                          <m:ctrlPr>
                            <a:rPr lang="pt-BR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𝑘𝑚</m:t>
                          </m:r>
                        </m:num>
                        <m:den>
                          <m:r>
                            <a:rPr lang="pt-BR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pt-BR" sz="2000" dirty="0"/>
              </a:p>
            </p:txBody>
          </p:sp>
        </mc:Choice>
        <mc:Fallback xmlns="">
          <p:sp>
            <p:nvSpPr>
              <p:cNvPr id="3" name="Re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969" y="4514105"/>
                <a:ext cx="4786631" cy="67685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tângulo 7"/>
              <p:cNvSpPr/>
              <p:nvPr/>
            </p:nvSpPr>
            <p:spPr>
              <a:xfrm>
                <a:off x="2270081" y="5300210"/>
                <a:ext cx="1236813" cy="67691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𝟏𝟕</m:t>
                      </m:r>
                      <m:r>
                        <a:rPr lang="pt-BR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,</m:t>
                      </m:r>
                      <m:r>
                        <a:rPr lang="pt-BR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𝟐</m:t>
                      </m:r>
                      <m:f>
                        <m:fPr>
                          <m:ctrlPr>
                            <a:rPr lang="pt-BR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pt-BR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𝒌𝒎</m:t>
                          </m:r>
                        </m:num>
                        <m:den>
                          <m:r>
                            <a:rPr lang="pt-BR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𝒔</m:t>
                          </m:r>
                        </m:den>
                      </m:f>
                    </m:oMath>
                  </m:oMathPara>
                </a14:m>
                <a:endParaRPr lang="pt-BR" sz="2000" dirty="0"/>
              </a:p>
            </p:txBody>
          </p:sp>
        </mc:Choice>
        <mc:Fallback xmlns="">
          <p:sp>
            <p:nvSpPr>
              <p:cNvPr id="8" name="Retângul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0081" y="5300210"/>
                <a:ext cx="1236813" cy="67691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4433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C0770165-EF93-4939-900F-D2563DAA9F7D}"/>
              </a:ext>
            </a:extLst>
          </p:cNvPr>
          <p:cNvSpPr/>
          <p:nvPr/>
        </p:nvSpPr>
        <p:spPr>
          <a:xfrm>
            <a:off x="285941" y="2747453"/>
            <a:ext cx="11382374" cy="3737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Resolução 8d)</a:t>
            </a:r>
          </a:p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endParaRPr lang="pt-B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endParaRPr lang="pt-BR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pt-B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endParaRPr lang="pt-BR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endParaRPr lang="pt-BR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endParaRPr lang="pt-BR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endParaRPr lang="pt-BR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</a:p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endParaRPr lang="pt-BR" sz="1600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endParaRPr lang="pt-BR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	Resposta 8d): </a:t>
            </a:r>
            <a:r>
              <a:rPr lang="pt-BR" sz="1600" dirty="0">
                <a:latin typeface="Arial" panose="020B0604020202020204" pitchFamily="34" charset="0"/>
                <a:ea typeface="Times New Roman" panose="02020603050405020304" pitchFamily="18" charset="0"/>
              </a:rPr>
              <a:t>_ _ _ _ _ _ _ _ _ _ _ _ _ _ _ _ _ _ _ _ _ _ _ _ _ _</a:t>
            </a:r>
            <a:endParaRPr lang="pt-BR" sz="1600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51DC4E7-334C-46A3-887B-F16A5154818E}"/>
              </a:ext>
            </a:extLst>
          </p:cNvPr>
          <p:cNvSpPr/>
          <p:nvPr/>
        </p:nvSpPr>
        <p:spPr>
          <a:xfrm>
            <a:off x="236983" y="372601"/>
            <a:ext cx="8020752" cy="1704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Pergunta 8d) (0,25 ponto)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 Calcule a variação no módulo da velocidade da Voyager 2 entre os pontos A e B, medido em relação ao Sol.   É possível concluir que Saturno adicionou ou retirou energia cinética à </a:t>
            </a:r>
            <a:r>
              <a:rPr lang="pt-BR" dirty="0" err="1">
                <a:latin typeface="Arial" panose="020B0604020202020204" pitchFamily="34" charset="0"/>
                <a:ea typeface="Times New Roman" panose="02020603050405020304" pitchFamily="18" charset="0"/>
              </a:rPr>
              <a:t>Voyager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 2, com respeito ao referencial do Sol? </a:t>
            </a:r>
            <a:r>
              <a:rPr lang="pt-BR" i="1" dirty="0">
                <a:latin typeface="Arial" panose="020B0604020202020204" pitchFamily="34" charset="0"/>
                <a:ea typeface="Times New Roman" panose="02020603050405020304" pitchFamily="18" charset="0"/>
              </a:rPr>
              <a:t>Obs. Sem a conclusão perde 0,1 ponto.</a:t>
            </a:r>
            <a:endParaRPr lang="pt-B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ângulo 1"/>
              <p:cNvSpPr/>
              <p:nvPr/>
            </p:nvSpPr>
            <p:spPr>
              <a:xfrm>
                <a:off x="1950720" y="2681962"/>
                <a:ext cx="8519160" cy="5511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hangingPunct="0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pt-BR" dirty="0">
                    <a:solidFill>
                      <a:srgbClr val="FF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Foi calculado nos itens anteriores que:</a:t>
                </a:r>
                <a:r>
                  <a:rPr lang="pt-BR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pt-BR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pt-PT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𝑉</m:t>
                                </m:r>
                              </m:e>
                            </m:acc>
                          </m:e>
                          <m:sub>
                            <m:r>
                              <a:rPr lang="pt-PT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𝐵𝑆𝑜𝑙</m:t>
                            </m:r>
                          </m:sub>
                        </m:sSub>
                      </m:e>
                    </m:d>
                    <m:r>
                      <a:rPr lang="pt-PT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=24 </m:t>
                    </m:r>
                    <m:f>
                      <m:fPr>
                        <m:ctrlP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PT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𝑘𝑚</m:t>
                        </m:r>
                      </m:num>
                      <m:den>
                        <m:r>
                          <a:rPr lang="pt-PT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𝑠</m:t>
                        </m:r>
                      </m:den>
                    </m:f>
                  </m:oMath>
                </a14:m>
                <a:r>
                  <a:rPr lang="pt-PT" dirty="0">
                    <a:solidFill>
                      <a:srgbClr val="FF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  e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pt-BR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pt-BR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𝑉</m:t>
                                </m:r>
                              </m:e>
                            </m:acc>
                          </m:e>
                          <m:sub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𝐴𝑆𝑜𝑙</m:t>
                            </m:r>
                          </m:sub>
                        </m:sSub>
                      </m:e>
                    </m:d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=17,2</m:t>
                    </m:r>
                    <m:f>
                      <m:fPr>
                        <m:ctrlP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𝑘𝑚</m:t>
                        </m:r>
                      </m:num>
                      <m:den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𝑠</m:t>
                        </m:r>
                      </m:den>
                    </m:f>
                  </m:oMath>
                </a14:m>
                <a:r>
                  <a:rPr lang="pt-BR" dirty="0">
                    <a:solidFill>
                      <a:srgbClr val="FF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, logo:</a:t>
                </a:r>
              </a:p>
            </p:txBody>
          </p:sp>
        </mc:Choice>
        <mc:Fallback xmlns="">
          <p:sp>
            <p:nvSpPr>
              <p:cNvPr id="2" name="Retâ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0720" y="2681962"/>
                <a:ext cx="8519160" cy="551113"/>
              </a:xfrm>
              <a:prstGeom prst="rect">
                <a:avLst/>
              </a:prstGeom>
              <a:blipFill>
                <a:blip r:embed="rId2"/>
                <a:stretch>
                  <a:fillRect l="-572" b="-555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tângulo 2"/>
              <p:cNvSpPr/>
              <p:nvPr/>
            </p:nvSpPr>
            <p:spPr>
              <a:xfrm>
                <a:off x="221475" y="3532118"/>
                <a:ext cx="10402824" cy="5511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hangingPunct="0">
                  <a:lnSpc>
                    <a:spcPct val="115000"/>
                  </a:lnSpc>
                  <a:spcAft>
                    <a:spcPts val="0"/>
                  </a:spcAft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pt-BR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pt-PT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𝑉</m:t>
                                </m:r>
                              </m:e>
                            </m:acc>
                          </m:e>
                          <m:sub>
                            <m:r>
                              <a:rPr lang="pt-PT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𝐵𝑆𝑜𝑙</m:t>
                            </m:r>
                          </m:sub>
                        </m:sSub>
                      </m:e>
                    </m:d>
                    <m:r>
                      <a:rPr lang="pt-PT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</m:t>
                    </m:r>
                    <m:d>
                      <m:dPr>
                        <m:begChr m:val="|"/>
                        <m:endChr m:val="|"/>
                        <m:ctrlP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pt-BR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pt-PT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𝑉</m:t>
                                </m:r>
                              </m:e>
                            </m:acc>
                          </m:e>
                          <m:sub>
                            <m:r>
                              <a:rPr lang="pt-PT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𝐴𝑆𝑜𝑙</m:t>
                            </m:r>
                          </m:sub>
                        </m:sSub>
                      </m:e>
                    </m:d>
                    <m:r>
                      <a:rPr lang="pt-PT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=(24 −</m:t>
                    </m:r>
                    <m:r>
                      <a:rPr lang="pt-PT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17,2)</m:t>
                    </m:r>
                    <m:f>
                      <m:fPr>
                        <m:ctrlP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pt-PT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𝑘𝑚</m:t>
                        </m:r>
                      </m:num>
                      <m:den>
                        <m:r>
                          <a:rPr lang="pt-PT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𝑠</m:t>
                        </m:r>
                      </m:den>
                    </m:f>
                  </m:oMath>
                </a14:m>
                <a:r>
                  <a:rPr lang="pt-PT" dirty="0">
                    <a:solidFill>
                      <a:srgbClr val="FF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 =</a:t>
                </a:r>
                <a14:m>
                  <m:oMath xmlns:m="http://schemas.openxmlformats.org/officeDocument/2006/math">
                    <m:r>
                      <a:rPr lang="pt-PT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6,8</m:t>
                    </m:r>
                    <m:f>
                      <m:fPr>
                        <m:ctrlP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pt-PT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𝑘𝑚</m:t>
                        </m:r>
                      </m:num>
                      <m:den>
                        <m:r>
                          <a:rPr lang="pt-PT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𝑠</m:t>
                        </m:r>
                      </m:den>
                    </m:f>
                  </m:oMath>
                </a14:m>
                <a:r>
                  <a:rPr lang="pt-PT" dirty="0">
                    <a:solidFill>
                      <a:srgbClr val="FF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. </a:t>
                </a:r>
                <a:r>
                  <a:rPr lang="pt-BR" dirty="0">
                    <a:solidFill>
                      <a:srgbClr val="FF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Portanto Saturno adicionou energia cinética à Voyager 2. </a:t>
                </a:r>
                <a:endParaRPr lang="pt-BR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Re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475" y="3532118"/>
                <a:ext cx="10402824" cy="551113"/>
              </a:xfrm>
              <a:prstGeom prst="rect">
                <a:avLst/>
              </a:prstGeom>
              <a:blipFill>
                <a:blip r:embed="rId3"/>
                <a:stretch>
                  <a:fillRect b="-439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tângulo 6"/>
          <p:cNvSpPr/>
          <p:nvPr/>
        </p:nvSpPr>
        <p:spPr>
          <a:xfrm>
            <a:off x="236983" y="4259554"/>
            <a:ext cx="11466576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Obs. Saturno adicionou energia cinética à </a:t>
            </a:r>
            <a:r>
              <a:rPr lang="pt-BR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Voyager</a:t>
            </a:r>
            <a:r>
              <a:rPr lang="pt-BR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2, às custas da redução de sua velocidade em relação ao Sol.  Entretanto, em função das diferenças de massa entre a </a:t>
            </a:r>
            <a:r>
              <a:rPr lang="pt-BR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Voyager</a:t>
            </a:r>
            <a:r>
              <a:rPr lang="pt-BR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2 e Saturno, essa redução na velocidade de Saturno em torno do Sol é ínfima. Tal manobra é bastante utilizada em missões interplanetárias e é chamada de “estilingue gravitacional” ou “assistência gravitacional”.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tângulo 7"/>
              <p:cNvSpPr/>
              <p:nvPr/>
            </p:nvSpPr>
            <p:spPr>
              <a:xfrm>
                <a:off x="2778039" y="5708055"/>
                <a:ext cx="994183" cy="6184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𝟔</m:t>
                      </m:r>
                      <m:r>
                        <a:rPr lang="pt-BR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,</m:t>
                      </m:r>
                      <m:r>
                        <a:rPr lang="pt-BR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𝟖</m:t>
                      </m:r>
                      <m:f>
                        <m:fPr>
                          <m:ctrlPr>
                            <a:rPr lang="pt-BR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pt-BR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𝒌𝒎</m:t>
                          </m:r>
                        </m:num>
                        <m:den>
                          <m:r>
                            <a:rPr lang="pt-BR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𝒔</m:t>
                          </m:r>
                        </m:den>
                      </m:f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8" name="Retângul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8039" y="5708055"/>
                <a:ext cx="994183" cy="61843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tângulo 8"/>
          <p:cNvSpPr/>
          <p:nvPr/>
        </p:nvSpPr>
        <p:spPr>
          <a:xfrm>
            <a:off x="4105025" y="6001307"/>
            <a:ext cx="3185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Adicionou energia cinética.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28406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E66841D-8C7F-4B6A-8BF0-7DB1FDFC3FCA}"/>
              </a:ext>
            </a:extLst>
          </p:cNvPr>
          <p:cNvSpPr/>
          <p:nvPr/>
        </p:nvSpPr>
        <p:spPr>
          <a:xfrm>
            <a:off x="136763" y="155448"/>
            <a:ext cx="817513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r>
              <a:rPr lang="pt-PT" sz="1600" b="1" dirty="0">
                <a:latin typeface="Arial" panose="020B0604020202020204" pitchFamily="34" charset="0"/>
                <a:ea typeface="Times New Roman" panose="02020603050405020304" pitchFamily="18" charset="0"/>
              </a:rPr>
              <a:t>Questão 9) (1 ponto)</a:t>
            </a:r>
            <a:r>
              <a:rPr lang="pt-PT" sz="1600" dirty="0">
                <a:latin typeface="Arial" panose="020B0604020202020204" pitchFamily="34" charset="0"/>
                <a:ea typeface="Times New Roman" panose="02020603050405020304" pitchFamily="18" charset="0"/>
              </a:rPr>
              <a:t> Em 2017 foi lançado o Satélite Geoestacionário de Defesa e Comunicações Estratégicas (SGDC). O SGDC é operado pelo governo brasileiro e visa oferecer acesso à Internet banda-larga a regiões remotas do Brasil, bem como disponibilizar um meio de comunicação segura às Forças Armadas brasileiras. O sistema SGDC foi desenvolvido sob responsabilidade da empresa Visiona Tecnologia Espacial, de São José dos Campos, SP. Em função da sua órbita, o SGDC fica “parado”</a:t>
            </a:r>
            <a:endParaRPr lang="pt-BR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tângulo 2">
                <a:extLst>
                  <a:ext uri="{FF2B5EF4-FFF2-40B4-BE49-F238E27FC236}">
                    <a16:creationId xmlns:a16="http://schemas.microsoft.com/office/drawing/2014/main" id="{17AFA8D3-816C-4765-AFFB-CD2284C573DD}"/>
                  </a:ext>
                </a:extLst>
              </p:cNvPr>
              <p:cNvSpPr/>
              <p:nvPr/>
            </p:nvSpPr>
            <p:spPr>
              <a:xfrm>
                <a:off x="127618" y="4148444"/>
                <a:ext cx="11915030" cy="19841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hangingPunct="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pt-PT" sz="1600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Baseado nesses conceitos é estabelecida a relação sinal/ruído (</a:t>
                </a:r>
                <a:r>
                  <a:rPr lang="pt-PT" sz="1600" b="1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E/N</a:t>
                </a:r>
                <a:r>
                  <a:rPr lang="pt-PT" sz="1600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):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pt-BR" sz="16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pt-BR" sz="16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pt-PT" sz="16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𝐸</m:t>
                            </m:r>
                          </m:num>
                          <m:den>
                            <m:r>
                              <a:rPr lang="pt-PT" sz="16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𝑁</m:t>
                            </m:r>
                          </m:den>
                        </m:f>
                      </m:e>
                    </m:box>
                    <m:r>
                      <a:rPr lang="pt-PT" sz="16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box>
                      <m:boxPr>
                        <m:ctrlPr>
                          <a:rPr lang="pt-BR" sz="16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pt-BR" sz="16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pt-PT" sz="16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𝑃</m:t>
                            </m:r>
                            <m:r>
                              <a:rPr lang="pt-PT" sz="16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×</m:t>
                            </m:r>
                            <m:r>
                              <a:rPr lang="pt-PT" sz="16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𝐺</m:t>
                            </m:r>
                          </m:num>
                          <m:den>
                            <m:r>
                              <a:rPr lang="pt-PT" sz="16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𝑅</m:t>
                            </m:r>
                            <m:r>
                              <a:rPr lang="pt-PT" sz="16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×</m:t>
                            </m:r>
                            <m:r>
                              <a:rPr lang="pt-PT" sz="16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𝐿</m:t>
                            </m:r>
                          </m:den>
                        </m:f>
                      </m:e>
                    </m:box>
                  </m:oMath>
                </a14:m>
                <a:r>
                  <a:rPr lang="pt-PT" sz="16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,</a:t>
                </a:r>
                <a:r>
                  <a:rPr lang="pt-PT" sz="1600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 onde P = Potência de transmissão do satélite, G = Ganho da antena receptora da estação B, L = Perdas na transmissão e R = Taxa de bits, isto é, bits por segundo (bps).  Quanto maior essa relação, melhor a captação da informação no receptor. Nesse exercício, o enlace de comunicação a ser analisado é entre o Satélite (transmissor) e a Estação B (receptor), no sentido de downlink. A Estação B compreende uma antena com 5 m de diâmetro.</a:t>
                </a:r>
                <a:endParaRPr lang="pt-BR" sz="16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Retângulo 2">
                <a:extLst>
                  <a:ext uri="{FF2B5EF4-FFF2-40B4-BE49-F238E27FC236}">
                    <a16:creationId xmlns:a16="http://schemas.microsoft.com/office/drawing/2014/main" id="{17AFA8D3-816C-4765-AFFB-CD2284C573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618" y="4148444"/>
                <a:ext cx="11915030" cy="1984198"/>
              </a:xfrm>
              <a:prstGeom prst="rect">
                <a:avLst/>
              </a:prstGeom>
              <a:blipFill>
                <a:blip r:embed="rId2"/>
                <a:stretch>
                  <a:fillRect l="-307" r="-205" b="-92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128016" y="2345195"/>
            <a:ext cx="119420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r>
              <a:rPr lang="pt-PT" sz="1600" dirty="0">
                <a:latin typeface="Arial" panose="020B0604020202020204" pitchFamily="34" charset="0"/>
                <a:ea typeface="Times New Roman" panose="02020603050405020304" pitchFamily="18" charset="0"/>
              </a:rPr>
              <a:t>em relação à Terra a 35.800 km de distância. O usuário, ligado à Estação A, pode estabelecer comunicação, via SGDC, com outro usuário, conectado à Estação B (vide Figura). Nos enlaces de comunicação de uplink e downlink ocorrem dois fenômenos importantes. Um deles é a redução da intensidade do sinal, </a:t>
            </a:r>
            <a:r>
              <a:rPr lang="pt-PT" sz="1600" b="1" dirty="0">
                <a:latin typeface="Arial" panose="020B0604020202020204" pitchFamily="34" charset="0"/>
                <a:ea typeface="Times New Roman" panose="02020603050405020304" pitchFamily="18" charset="0"/>
              </a:rPr>
              <a:t>E</a:t>
            </a:r>
            <a:r>
              <a:rPr lang="pt-PT" sz="1600" dirty="0">
                <a:latin typeface="Arial" panose="020B0604020202020204" pitchFamily="34" charset="0"/>
                <a:ea typeface="Times New Roman" panose="02020603050405020304" pitchFamily="18" charset="0"/>
              </a:rPr>
              <a:t>, em função da distância e das interações das ondas eletromagnéticas com o meio no qual elas se propagam. Outro fenômeno é o ruído eletromagnético, </a:t>
            </a:r>
            <a:r>
              <a:rPr lang="pt-PT" sz="1600" b="1" dirty="0">
                <a:latin typeface="Arial" panose="020B0604020202020204" pitchFamily="34" charset="0"/>
                <a:ea typeface="Times New Roman" panose="02020603050405020304" pitchFamily="18" charset="0"/>
              </a:rPr>
              <a:t>N</a:t>
            </a:r>
            <a:r>
              <a:rPr lang="pt-PT" sz="1600" dirty="0">
                <a:latin typeface="Arial" panose="020B0604020202020204" pitchFamily="34" charset="0"/>
                <a:ea typeface="Times New Roman" panose="02020603050405020304" pitchFamily="18" charset="0"/>
              </a:rPr>
              <a:t>, que são sinais espúrios que introduzem contribuições indesejadas nas comunicações.</a:t>
            </a:r>
            <a:endParaRPr lang="pt-BR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95018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8F23DDB7-5F51-415E-9C71-F6FDCD5D565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7575" y="2411262"/>
            <a:ext cx="3894283" cy="272322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150A3707-D264-4671-B5BE-C5C7F63ED698}"/>
              </a:ext>
            </a:extLst>
          </p:cNvPr>
          <p:cNvSpPr/>
          <p:nvPr/>
        </p:nvSpPr>
        <p:spPr>
          <a:xfrm>
            <a:off x="292608" y="407788"/>
            <a:ext cx="7626095" cy="264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Pergunta 9a) (0,5 ponto)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 Suponha uma situação na qual o SGDC esteja transmitindo dados à taxa de um milhão de bits por segundo (R = 1 Mbps) com P = 50 W. Em função de uma chuva torrencial, a perda total (L) tem seu valor dobrado. Supondo que mesmo com a chuva se queira manter a mesma taxa de transmissão de dados entre o SGDC e a Estação B, qual seria a nova potência de transmissão do satélite? Considere que a relação sinal/ruído não se altere e que a antena da Estação B é a mesma.</a:t>
            </a:r>
            <a:endParaRPr lang="pt-B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tângulo 6">
                <a:extLst>
                  <a:ext uri="{FF2B5EF4-FFF2-40B4-BE49-F238E27FC236}">
                    <a16:creationId xmlns:a16="http://schemas.microsoft.com/office/drawing/2014/main" id="{942ACA74-E8AE-41B2-9BB1-974BD54DCED3}"/>
                  </a:ext>
                </a:extLst>
              </p:cNvPr>
              <p:cNvSpPr/>
              <p:nvPr/>
            </p:nvSpPr>
            <p:spPr>
              <a:xfrm>
                <a:off x="543019" y="5981092"/>
                <a:ext cx="4855464" cy="7232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algn="just">
                  <a:lnSpc>
                    <a:spcPct val="115000"/>
                  </a:lnSpc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</m:oMath>
                  </m:oMathPara>
                </a14:m>
                <a:endParaRPr lang="pt-BR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lvl="1"/>
                <a:r>
                  <a:rPr lang="pt-BR" b="1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Resposta 9a):</a:t>
                </a:r>
                <a:r>
                  <a:rPr lang="pt-BR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 _ _ _ _ _ _ _ _ _ _ _ _ _ </a:t>
                </a:r>
                <a:endParaRPr lang="pt-BR" dirty="0"/>
              </a:p>
            </p:txBody>
          </p:sp>
        </mc:Choice>
        <mc:Fallback xmlns="">
          <p:sp>
            <p:nvSpPr>
              <p:cNvPr id="7" name="Retângulo 6">
                <a:extLst>
                  <a:ext uri="{FF2B5EF4-FFF2-40B4-BE49-F238E27FC236}">
                    <a16:creationId xmlns:a16="http://schemas.microsoft.com/office/drawing/2014/main" id="{942ACA74-E8AE-41B2-9BB1-974BD54DCE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019" y="5981092"/>
                <a:ext cx="4855464" cy="723275"/>
              </a:xfrm>
              <a:prstGeom prst="rect">
                <a:avLst/>
              </a:prstGeom>
              <a:blipFill>
                <a:blip r:embed="rId3"/>
                <a:stretch>
                  <a:fillRect b="-1176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CaixaDeTexto 1"/>
          <p:cNvSpPr txBox="1"/>
          <p:nvPr/>
        </p:nvSpPr>
        <p:spPr>
          <a:xfrm>
            <a:off x="8046719" y="2411262"/>
            <a:ext cx="3894283" cy="27232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233743" y="3055610"/>
            <a:ext cx="18133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Resolução 9a) </a:t>
            </a:r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tângulo 7"/>
              <p:cNvSpPr/>
              <p:nvPr/>
            </p:nvSpPr>
            <p:spPr>
              <a:xfrm>
                <a:off x="0" y="3498757"/>
                <a:ext cx="6217920" cy="9555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pt-BR" dirty="0">
                    <a:solidFill>
                      <a:srgbClr val="FF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 relação E/N permanece inalterada sem (1) e com (2) chuva, isto é,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t-BR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pt-BR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pt-BR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pt-BR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pt-BR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pt-BR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pt-BR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pt-BR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t-BR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pt-BR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pt-BR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pt-BR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pt-BR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pt-BR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pt-BR" sz="2000" dirty="0">
                    <a:solidFill>
                      <a:srgbClr val="FF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Assim:</a:t>
                </a:r>
                <a:endParaRPr lang="pt-BR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tângul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498757"/>
                <a:ext cx="6217920" cy="955583"/>
              </a:xfrm>
              <a:prstGeom prst="rect">
                <a:avLst/>
              </a:prstGeom>
              <a:blipFill>
                <a:blip r:embed="rId4"/>
                <a:stretch>
                  <a:fillRect t="-1911" r="-78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tângulo 8"/>
              <p:cNvSpPr/>
              <p:nvPr/>
            </p:nvSpPr>
            <p:spPr>
              <a:xfrm>
                <a:off x="323088" y="4490140"/>
                <a:ext cx="7577328" cy="5200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×</m:t>
                        </m:r>
                        <m:sSub>
                          <m:sSubPr>
                            <m:ctrlP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×</m:t>
                        </m:r>
                        <m:sSub>
                          <m:sSubPr>
                            <m:ctrlP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b>
                        </m:sSub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×</m:t>
                        </m:r>
                        <m:sSub>
                          <m:sSubPr>
                            <m:ctrlP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b>
                        </m:sSub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×</m:t>
                        </m:r>
                        <m:sSub>
                          <m:sSubPr>
                            <m:ctrlP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pt-BR" dirty="0">
                    <a:solidFill>
                      <a:srgbClr val="FF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mas o enunciado afirma que: G</a:t>
                </a:r>
                <a:r>
                  <a:rPr lang="pt-BR" baseline="-25000" dirty="0">
                    <a:solidFill>
                      <a:srgbClr val="FF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pt-BR" dirty="0">
                    <a:solidFill>
                      <a:srgbClr val="FF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= G</a:t>
                </a:r>
                <a:r>
                  <a:rPr lang="pt-BR" baseline="-25000" dirty="0">
                    <a:solidFill>
                      <a:srgbClr val="FF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pt-BR" dirty="0">
                    <a:solidFill>
                      <a:srgbClr val="FF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 R</a:t>
                </a:r>
                <a:r>
                  <a:rPr lang="pt-BR" baseline="-25000" dirty="0">
                    <a:solidFill>
                      <a:srgbClr val="FF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pt-BR" dirty="0">
                    <a:solidFill>
                      <a:srgbClr val="FF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= R</a:t>
                </a:r>
                <a:r>
                  <a:rPr lang="pt-BR" baseline="-25000" dirty="0">
                    <a:solidFill>
                      <a:srgbClr val="FF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pt-BR" dirty="0">
                    <a:solidFill>
                      <a:srgbClr val="FF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portanto:</a:t>
                </a:r>
                <a:endParaRPr lang="pt-BR" dirty="0"/>
              </a:p>
            </p:txBody>
          </p:sp>
        </mc:Choice>
        <mc:Fallback xmlns="">
          <p:sp>
            <p:nvSpPr>
              <p:cNvPr id="9" name="Re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088" y="4490140"/>
                <a:ext cx="7577328" cy="52007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tângulo 9"/>
              <p:cNvSpPr/>
              <p:nvPr/>
            </p:nvSpPr>
            <p:spPr>
              <a:xfrm>
                <a:off x="318980" y="5111932"/>
                <a:ext cx="2702215" cy="5184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,</m:t>
                    </m:r>
                  </m:oMath>
                </a14:m>
                <a:r>
                  <a:rPr lang="pt-BR" dirty="0">
                    <a:solidFill>
                      <a:srgbClr val="FF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logo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𝑃</m:t>
                        </m:r>
                      </m:e>
                      <m:sub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b>
                    </m:sSub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×</m:t>
                    </m:r>
                    <m:sSub>
                      <m:sSubPr>
                        <m:ctrlP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𝐿</m:t>
                        </m:r>
                      </m:e>
                      <m:sub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b>
                    </m:sSub>
                  </m:oMath>
                </a14:m>
                <a:endParaRPr lang="pt-BR" dirty="0"/>
              </a:p>
            </p:txBody>
          </p:sp>
        </mc:Choice>
        <mc:Fallback xmlns="">
          <p:sp>
            <p:nvSpPr>
              <p:cNvPr id="10" name="Retângulo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980" y="5111932"/>
                <a:ext cx="2702215" cy="5184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tângulo 10"/>
          <p:cNvSpPr/>
          <p:nvPr/>
        </p:nvSpPr>
        <p:spPr>
          <a:xfrm>
            <a:off x="2993136" y="5197961"/>
            <a:ext cx="48558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enunciado também afirmou que: L</a:t>
            </a:r>
            <a:r>
              <a:rPr lang="pt-BR" baseline="-250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pt-BR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2 × L</a:t>
            </a:r>
            <a:r>
              <a:rPr lang="pt-BR" baseline="-250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tângulo 11"/>
              <p:cNvSpPr/>
              <p:nvPr/>
            </p:nvSpPr>
            <p:spPr>
              <a:xfrm>
                <a:off x="-217593" y="5586626"/>
                <a:ext cx="5899692" cy="6009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457200" algn="just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pt-BR" dirty="0">
                    <a:solidFill>
                      <a:srgbClr val="FF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Logo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𝑃</m:t>
                        </m:r>
                      </m:e>
                      <m:sub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b>
                    </m:sSub>
                    <m:r>
                      <a:rPr lang="pt-BR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pt-BR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pt-BR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50</m:t>
                        </m:r>
                      </m:num>
                      <m:den>
                        <m:sSub>
                          <m:sSubPr>
                            <m:ctrlPr>
                              <a:rPr lang="pt-BR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pt-BR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pt-BR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pt-BR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×2</m:t>
                    </m:r>
                    <m:sSub>
                      <m:sSubPr>
                        <m:ctrlPr>
                          <a:rPr lang="pt-BR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𝐿</m:t>
                        </m:r>
                      </m:e>
                      <m:sub>
                        <m:r>
                          <a:rPr lang="pt-BR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  <m:r>
                      <a:rPr lang="pt-BR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=100</m:t>
                    </m:r>
                    <m:r>
                      <a:rPr lang="pt-BR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𝑊</m:t>
                    </m:r>
                    <m:r>
                      <a:rPr lang="pt-BR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, </m:t>
                    </m:r>
                  </m:oMath>
                </a14:m>
                <a:r>
                  <a:rPr lang="pt-BR" dirty="0">
                    <a:solidFill>
                      <a:srgbClr val="FF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ou seja, P</a:t>
                </a:r>
                <a:r>
                  <a:rPr lang="pt-BR" baseline="-25000" dirty="0">
                    <a:solidFill>
                      <a:srgbClr val="FF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pt-BR" dirty="0">
                    <a:solidFill>
                      <a:srgbClr val="FF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= 100 W</a:t>
                </a:r>
                <a:endParaRPr lang="pt-BR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Retângulo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17593" y="5586626"/>
                <a:ext cx="5899692" cy="60093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tângulo 12"/>
              <p:cNvSpPr/>
              <p:nvPr/>
            </p:nvSpPr>
            <p:spPr>
              <a:xfrm>
                <a:off x="3051928" y="6304257"/>
                <a:ext cx="101181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𝟏𝟎𝟎</m:t>
                      </m:r>
                      <m:r>
                        <a:rPr lang="pt-BR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pt-BR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𝑾</m:t>
                      </m:r>
                    </m:oMath>
                  </m:oMathPara>
                </a14:m>
                <a:endParaRPr lang="pt-BR" sz="2000" dirty="0"/>
              </a:p>
            </p:txBody>
          </p:sp>
        </mc:Choice>
        <mc:Fallback xmlns="">
          <p:sp>
            <p:nvSpPr>
              <p:cNvPr id="13" name="Retângulo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1928" y="6304257"/>
                <a:ext cx="1011815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6022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8327554B-D428-4E89-A636-6EA5FE2E8D96}"/>
                  </a:ext>
                </a:extLst>
              </p:cNvPr>
              <p:cNvSpPr/>
              <p:nvPr/>
            </p:nvSpPr>
            <p:spPr>
              <a:xfrm>
                <a:off x="329184" y="280603"/>
                <a:ext cx="8083296" cy="27074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hangingPunct="0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pt-BR" sz="1600" b="1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Pergunta 9b) (0,5 ponto)</a:t>
                </a:r>
                <a:r>
                  <a:rPr lang="pt-BR" sz="1600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 Ao ser apresentado com o novo valor de potência, um engenheiro do SGDC informou que o satélite já operava no seu limite de potência, que é de 50 W. Alternativamente, ele propôs que o aumento das perdas (L) fosse resolvido aumentando-se o ganho (G) da antena da Estação B. Dentre os fatores que impactam no ganho da antena está o seu tamanho. O ganho é dado por G = c × A, onde c é uma constante e A é a área circular da antena. Considerando-se que o satélite opere na sua potência máxima, qual o novo diâmetro da antena para manter a relação sinal/ruído e, assim, a mesma taxa de transmissão de dados? O diâmetro (D</a:t>
                </a:r>
                <a:r>
                  <a:rPr lang="pt-BR" sz="1600" b="1" baseline="-25000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1</a:t>
                </a:r>
                <a:r>
                  <a:rPr lang="pt-BR" sz="1600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) original da antena é de 5 m. Use:</a:t>
                </a:r>
                <a:r>
                  <a:rPr lang="pt-BR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pt-BR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radPr>
                      <m:deg>
                        <m:r>
                          <a:rPr lang="pt-PT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g>
                      <m:e>
                        <m:r>
                          <a:rPr lang="pt-BR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e>
                    </m:rad>
                    <m:r>
                      <a:rPr lang="pt-BR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=1,4.</m:t>
                    </m:r>
                  </m:oMath>
                </a14:m>
                <a:endParaRPr lang="pt-BR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8327554B-D428-4E89-A636-6EA5FE2E8D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84" y="280603"/>
                <a:ext cx="8083296" cy="2707472"/>
              </a:xfrm>
              <a:prstGeom prst="rect">
                <a:avLst/>
              </a:prstGeom>
              <a:blipFill>
                <a:blip r:embed="rId2"/>
                <a:stretch>
                  <a:fillRect l="-377" r="-377" b="-67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tângulo 1"/>
          <p:cNvSpPr/>
          <p:nvPr/>
        </p:nvSpPr>
        <p:spPr>
          <a:xfrm>
            <a:off x="335943" y="3230155"/>
            <a:ext cx="11119104" cy="3360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Resolução 9b)</a:t>
            </a:r>
          </a:p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endParaRPr lang="pt-B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50000"/>
              </a:lnSpc>
              <a:spcAft>
                <a:spcPts val="0"/>
              </a:spcAft>
            </a:pPr>
            <a:r>
              <a:rPr lang="pt-BR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t-B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pt-BR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pt-BR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pt-BR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pt-BR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pt-BR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pt-BR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	Resposta 9b):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 _ _ _ _ _ _ _ _ </a:t>
            </a:r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2015890" y="3272677"/>
            <a:ext cx="7239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relação E/N permanece inalterada sem (1) e com (2) chuva, isto é:</a:t>
            </a:r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tângulo 4"/>
              <p:cNvSpPr/>
              <p:nvPr/>
            </p:nvSpPr>
            <p:spPr>
              <a:xfrm>
                <a:off x="335943" y="3944629"/>
                <a:ext cx="3359894" cy="5200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pt-BR" dirty="0">
                    <a:solidFill>
                      <a:srgbClr val="FF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portanto: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×</m:t>
                        </m:r>
                        <m:sSub>
                          <m:sSubPr>
                            <m:ctrlP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×</m:t>
                        </m:r>
                        <m:sSub>
                          <m:sSubPr>
                            <m:ctrlP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b>
                        </m:sSub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×</m:t>
                        </m:r>
                        <m:sSub>
                          <m:sSubPr>
                            <m:ctrlP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b>
                        </m:sSub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×</m:t>
                        </m:r>
                        <m:sSub>
                          <m:sSubPr>
                            <m:ctrlP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pt-BR" dirty="0">
                    <a:solidFill>
                      <a:srgbClr val="FF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dirty="0"/>
              </a:p>
            </p:txBody>
          </p:sp>
        </mc:Choice>
        <mc:Fallback xmlns="">
          <p:sp>
            <p:nvSpPr>
              <p:cNvPr id="5" name="Re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943" y="3944629"/>
                <a:ext cx="3359894" cy="520079"/>
              </a:xfrm>
              <a:prstGeom prst="rect">
                <a:avLst/>
              </a:prstGeom>
              <a:blipFill>
                <a:blip r:embed="rId3"/>
                <a:stretch>
                  <a:fillRect r="-72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tângulo 5"/>
          <p:cNvSpPr/>
          <p:nvPr/>
        </p:nvSpPr>
        <p:spPr>
          <a:xfrm>
            <a:off x="3658263" y="4020002"/>
            <a:ext cx="7010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 o enunciado afirma que: P</a:t>
            </a:r>
            <a:r>
              <a:rPr lang="pt-BR" baseline="-250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t-BR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P</a:t>
            </a:r>
            <a:r>
              <a:rPr lang="pt-BR" baseline="-250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R</a:t>
            </a:r>
            <a:r>
              <a:rPr lang="pt-BR" baseline="-250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t-BR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R</a:t>
            </a:r>
            <a:r>
              <a:rPr lang="pt-BR" baseline="-250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L</a:t>
            </a:r>
            <a:r>
              <a:rPr lang="pt-BR" baseline="-250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2L</a:t>
            </a:r>
            <a:r>
              <a:rPr lang="pt-BR" baseline="-250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t-BR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portanto:</a:t>
            </a:r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tângulo 6"/>
              <p:cNvSpPr/>
              <p:nvPr/>
            </p:nvSpPr>
            <p:spPr>
              <a:xfrm>
                <a:off x="335943" y="4651577"/>
                <a:ext cx="6644640" cy="5200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,</m:t>
                    </m:r>
                  </m:oMath>
                </a14:m>
                <a:r>
                  <a:rPr lang="pt-BR" dirty="0">
                    <a:solidFill>
                      <a:srgbClr val="FF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fica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𝐺</m:t>
                        </m:r>
                      </m:e>
                      <m:sub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b>
                    </m:sSub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×</m:t>
                    </m:r>
                    <m:sSub>
                      <m:sSubPr>
                        <m:ctrlP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𝐿</m:t>
                        </m:r>
                      </m:e>
                      <m:sub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b>
                    </m:sSub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pt-B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×</m:t>
                    </m:r>
                    <m:sSub>
                      <m:sSubPr>
                        <m:ctrlP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𝐿</m:t>
                        </m:r>
                      </m:e>
                      <m:sub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=2</m:t>
                    </m:r>
                    <m:sSub>
                      <m:sSubPr>
                        <m:ctrlP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𝐺</m:t>
                        </m:r>
                      </m:e>
                      <m:sub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,  </m:t>
                    </m:r>
                  </m:oMath>
                </a14:m>
                <a:r>
                  <a:rPr lang="pt-BR" dirty="0">
                    <a:solidFill>
                      <a:srgbClr val="FF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ou seja: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𝐺</m:t>
                        </m:r>
                      </m:e>
                      <m:sub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b>
                    </m:sSub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=2</m:t>
                    </m:r>
                    <m:sSub>
                      <m:sSubPr>
                        <m:ctrlP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𝐺</m:t>
                        </m:r>
                      </m:e>
                      <m:sub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.</m:t>
                    </m:r>
                  </m:oMath>
                </a14:m>
                <a:endParaRPr lang="pt-BR" dirty="0"/>
              </a:p>
            </p:txBody>
          </p:sp>
        </mc:Choice>
        <mc:Fallback xmlns="">
          <p:sp>
            <p:nvSpPr>
              <p:cNvPr id="7" name="Re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943" y="4651577"/>
                <a:ext cx="6644640" cy="5200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tângulo 7"/>
              <p:cNvSpPr/>
              <p:nvPr/>
            </p:nvSpPr>
            <p:spPr>
              <a:xfrm>
                <a:off x="6612093" y="4738253"/>
                <a:ext cx="213667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BR" dirty="0">
                    <a:solidFill>
                      <a:srgbClr val="FF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Mas </a:t>
                </a:r>
                <a14:m>
                  <m:oMath xmlns:m="http://schemas.openxmlformats.org/officeDocument/2006/math"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𝐺</m:t>
                    </m:r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𝑐𝐴</m:t>
                    </m:r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, </m:t>
                    </m:r>
                  </m:oMath>
                </a14:m>
                <a:r>
                  <a:rPr lang="pt-BR" dirty="0">
                    <a:solidFill>
                      <a:srgbClr val="FF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então:</a:t>
                </a:r>
                <a:endParaRPr lang="pt-BR" dirty="0"/>
              </a:p>
            </p:txBody>
          </p:sp>
        </mc:Choice>
        <mc:Fallback xmlns="">
          <p:sp>
            <p:nvSpPr>
              <p:cNvPr id="8" name="Retângul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2093" y="4738253"/>
                <a:ext cx="2136675" cy="369332"/>
              </a:xfrm>
              <a:prstGeom prst="rect">
                <a:avLst/>
              </a:prstGeom>
              <a:blipFill>
                <a:blip r:embed="rId5"/>
                <a:stretch>
                  <a:fillRect l="-2571" t="-9836" r="-1714" b="-2295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tângulo 8"/>
              <p:cNvSpPr/>
              <p:nvPr/>
            </p:nvSpPr>
            <p:spPr>
              <a:xfrm>
                <a:off x="-155448" y="4905699"/>
                <a:ext cx="10497312" cy="11079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algn="just">
                  <a:lnSpc>
                    <a:spcPct val="150000"/>
                  </a:lnSpc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𝑐</m:t>
                      </m:r>
                      <m:sSub>
                        <m:sSubPr>
                          <m:ctrlP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𝐴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b>
                      </m:sSub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=2</m:t>
                      </m:r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𝑐</m:t>
                      </m:r>
                      <m:sSub>
                        <m:sSubPr>
                          <m:ctrlP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𝐴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sub>
                      </m:sSub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→ </m:t>
                      </m:r>
                      <m:sSub>
                        <m:sSubPr>
                          <m:ctrlP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𝐴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b>
                      </m:sSub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=2</m:t>
                      </m:r>
                      <m:sSub>
                        <m:sSubPr>
                          <m:ctrlP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𝐴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sub>
                      </m:sSub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→</m:t>
                      </m:r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𝜋</m:t>
                      </m:r>
                      <m:sSup>
                        <m:sSupPr>
                          <m:ctrlP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pt-BR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  <m:t>𝐷</m:t>
                                      </m:r>
                                    </m:e>
                                    <m:sub>
                                      <m:r>
                                        <a:rPr lang="pt-BR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pt-BR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=2</m:t>
                      </m:r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𝜋</m:t>
                      </m:r>
                      <m:sSup>
                        <m:sSupPr>
                          <m:ctrlP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pt-BR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  <m:t>𝐷</m:t>
                                      </m:r>
                                    </m:e>
                                    <m:sub>
                                      <m:r>
                                        <a:rPr lang="pt-BR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pt-BR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→</m:t>
                      </m:r>
                      <m:sSub>
                        <m:sSubPr>
                          <m:ctrlP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𝐷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b>
                      </m:sSub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ad>
                        <m:radPr>
                          <m:ctrlP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radPr>
                        <m:deg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deg>
                        <m:e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e>
                      </m:rad>
                      <m:sSub>
                        <m:sSubPr>
                          <m:ctrlP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𝐷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sub>
                      </m:sSub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=1,4×5</m:t>
                      </m:r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𝑚</m:t>
                      </m:r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=7</m:t>
                      </m:r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𝑚</m:t>
                      </m:r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→</m:t>
                      </m:r>
                      <m:sSub>
                        <m:sSubPr>
                          <m:ctrlP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𝐷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b>
                      </m:sSub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=7</m:t>
                      </m:r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𝑚</m:t>
                      </m:r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.</m:t>
                      </m:r>
                    </m:oMath>
                  </m:oMathPara>
                </a14:m>
                <a:endParaRPr lang="pt-BR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Re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5448" y="4905699"/>
                <a:ext cx="10497312" cy="11079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tângulo 9"/>
          <p:cNvSpPr/>
          <p:nvPr/>
        </p:nvSpPr>
        <p:spPr>
          <a:xfrm>
            <a:off x="3342662" y="6163239"/>
            <a:ext cx="5822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7 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639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13">
            <a:extLst>
              <a:ext uri="{FF2B5EF4-FFF2-40B4-BE49-F238E27FC236}">
                <a16:creationId xmlns:a16="http://schemas.microsoft.com/office/drawing/2014/main" id="{5E7ED32C-1769-4501-B19D-B1CA88F935F1}"/>
              </a:ext>
            </a:extLst>
          </p:cNvPr>
          <p:cNvGrpSpPr/>
          <p:nvPr/>
        </p:nvGrpSpPr>
        <p:grpSpPr>
          <a:xfrm>
            <a:off x="6962993" y="2464951"/>
            <a:ext cx="4716545" cy="4091297"/>
            <a:chOff x="1528951" y="752062"/>
            <a:chExt cx="3274911" cy="2840348"/>
          </a:xfrm>
        </p:grpSpPr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95C9C11B-4C9D-4447-A6AD-AED33FA543E8}"/>
                </a:ext>
              </a:extLst>
            </p:cNvPr>
            <p:cNvSpPr/>
            <p:nvPr/>
          </p:nvSpPr>
          <p:spPr>
            <a:xfrm>
              <a:off x="1715324" y="830619"/>
              <a:ext cx="2527200" cy="2528047"/>
            </a:xfrm>
            <a:prstGeom prst="ellips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ysDot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7" name="Conector reto 6">
              <a:extLst>
                <a:ext uri="{FF2B5EF4-FFF2-40B4-BE49-F238E27FC236}">
                  <a16:creationId xmlns:a16="http://schemas.microsoft.com/office/drawing/2014/main" id="{925715A1-94AD-4130-8C5F-A1E8866614B6}"/>
                </a:ext>
              </a:extLst>
            </p:cNvPr>
            <p:cNvCxnSpPr/>
            <p:nvPr/>
          </p:nvCxnSpPr>
          <p:spPr>
            <a:xfrm flipH="1">
              <a:off x="3020940" y="1028686"/>
              <a:ext cx="604346" cy="1025643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173DD41F-8C67-4ADE-BBDF-3BEF21CEE6BC}"/>
                </a:ext>
              </a:extLst>
            </p:cNvPr>
            <p:cNvSpPr/>
            <p:nvPr/>
          </p:nvSpPr>
          <p:spPr>
            <a:xfrm>
              <a:off x="2916600" y="1996031"/>
              <a:ext cx="188258" cy="188258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4855C9C-CF5E-4C3A-B109-7416EB363A29}"/>
                </a:ext>
              </a:extLst>
            </p:cNvPr>
            <p:cNvSpPr/>
            <p:nvPr/>
          </p:nvSpPr>
          <p:spPr>
            <a:xfrm>
              <a:off x="4194073" y="2040854"/>
              <a:ext cx="107577" cy="1080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83D01B17-D3B6-4036-B11D-9D186D84325B}"/>
                </a:ext>
              </a:extLst>
            </p:cNvPr>
            <p:cNvSpPr/>
            <p:nvPr/>
          </p:nvSpPr>
          <p:spPr>
            <a:xfrm>
              <a:off x="4055819" y="2076854"/>
              <a:ext cx="36000" cy="360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76D186DD-7EAD-4106-B540-0ABBA8DC4155}"/>
                </a:ext>
              </a:extLst>
            </p:cNvPr>
            <p:cNvSpPr/>
            <p:nvPr/>
          </p:nvSpPr>
          <p:spPr>
            <a:xfrm>
              <a:off x="4392005" y="2076710"/>
              <a:ext cx="36000" cy="360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126C0069-0910-46C4-BAF2-0164BD32B7F3}"/>
                </a:ext>
              </a:extLst>
            </p:cNvPr>
            <p:cNvSpPr/>
            <p:nvPr/>
          </p:nvSpPr>
          <p:spPr>
            <a:xfrm>
              <a:off x="1773590" y="2072225"/>
              <a:ext cx="36000" cy="360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B98DE778-954C-4787-896E-CAAAEE208F8D}"/>
                </a:ext>
              </a:extLst>
            </p:cNvPr>
            <p:cNvSpPr/>
            <p:nvPr/>
          </p:nvSpPr>
          <p:spPr>
            <a:xfrm>
              <a:off x="3625512" y="997168"/>
              <a:ext cx="36000" cy="360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AFC8E453-F10E-4904-A5FE-4CD4FB02A8F1}"/>
                </a:ext>
              </a:extLst>
            </p:cNvPr>
            <p:cNvSpPr/>
            <p:nvPr/>
          </p:nvSpPr>
          <p:spPr>
            <a:xfrm>
              <a:off x="3625508" y="3184555"/>
              <a:ext cx="36000" cy="36000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5" name="Conector reto 14">
              <a:extLst>
                <a:ext uri="{FF2B5EF4-FFF2-40B4-BE49-F238E27FC236}">
                  <a16:creationId xmlns:a16="http://schemas.microsoft.com/office/drawing/2014/main" id="{D6773254-1C75-47D7-AB5B-44AC7B6E89C1}"/>
                </a:ext>
              </a:extLst>
            </p:cNvPr>
            <p:cNvCxnSpPr/>
            <p:nvPr/>
          </p:nvCxnSpPr>
          <p:spPr>
            <a:xfrm flipH="1" flipV="1">
              <a:off x="3630784" y="1002440"/>
              <a:ext cx="623478" cy="109026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6" name="Conector reto 15">
              <a:extLst>
                <a:ext uri="{FF2B5EF4-FFF2-40B4-BE49-F238E27FC236}">
                  <a16:creationId xmlns:a16="http://schemas.microsoft.com/office/drawing/2014/main" id="{BF49F249-2B1C-4D0B-9BAA-9B24AB9EC982}"/>
                </a:ext>
              </a:extLst>
            </p:cNvPr>
            <p:cNvCxnSpPr/>
            <p:nvPr/>
          </p:nvCxnSpPr>
          <p:spPr>
            <a:xfrm flipH="1">
              <a:off x="3657763" y="2112707"/>
              <a:ext cx="593725" cy="106553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7" name="Conector reto 16">
              <a:extLst>
                <a:ext uri="{FF2B5EF4-FFF2-40B4-BE49-F238E27FC236}">
                  <a16:creationId xmlns:a16="http://schemas.microsoft.com/office/drawing/2014/main" id="{16E4C44C-720A-40DF-A7A5-CDC3746DC3B7}"/>
                </a:ext>
              </a:extLst>
            </p:cNvPr>
            <p:cNvCxnSpPr/>
            <p:nvPr/>
          </p:nvCxnSpPr>
          <p:spPr>
            <a:xfrm flipH="1" flipV="1">
              <a:off x="3021121" y="2108225"/>
              <a:ext cx="622935" cy="108966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8" name="Conector reto 17">
              <a:extLst>
                <a:ext uri="{FF2B5EF4-FFF2-40B4-BE49-F238E27FC236}">
                  <a16:creationId xmlns:a16="http://schemas.microsoft.com/office/drawing/2014/main" id="{9CB90EEF-541E-45A9-ABE8-9DE7F0CDB05B}"/>
                </a:ext>
              </a:extLst>
            </p:cNvPr>
            <p:cNvCxnSpPr/>
            <p:nvPr/>
          </p:nvCxnSpPr>
          <p:spPr>
            <a:xfrm>
              <a:off x="1710842" y="2090161"/>
              <a:ext cx="2586326" cy="211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sp>
          <p:nvSpPr>
            <p:cNvPr id="19" name="Arco 18">
              <a:extLst>
                <a:ext uri="{FF2B5EF4-FFF2-40B4-BE49-F238E27FC236}">
                  <a16:creationId xmlns:a16="http://schemas.microsoft.com/office/drawing/2014/main" id="{A5EFCE39-F795-4948-BD28-23F81F158CE2}"/>
                </a:ext>
              </a:extLst>
            </p:cNvPr>
            <p:cNvSpPr/>
            <p:nvPr/>
          </p:nvSpPr>
          <p:spPr>
            <a:xfrm>
              <a:off x="3034369" y="1897405"/>
              <a:ext cx="156882" cy="376518"/>
            </a:xfrm>
            <a:prstGeom prst="arc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Caixa de texto 35">
              <a:extLst>
                <a:ext uri="{FF2B5EF4-FFF2-40B4-BE49-F238E27FC236}">
                  <a16:creationId xmlns:a16="http://schemas.microsoft.com/office/drawing/2014/main" id="{CC76A3AB-27B0-48B0-A404-B9D1A3C7D9E8}"/>
                </a:ext>
              </a:extLst>
            </p:cNvPr>
            <p:cNvSpPr txBox="1"/>
            <p:nvPr/>
          </p:nvSpPr>
          <p:spPr>
            <a:xfrm>
              <a:off x="2643951" y="1758458"/>
              <a:ext cx="412850" cy="385511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+mn-cs"/>
                </a:rPr>
                <a:t>M</a:t>
              </a:r>
              <a:r>
                <a:rPr kumimoji="0" lang="pt-PT" sz="1200" b="1" i="0" u="none" strike="noStrike" kern="0" cap="none" spc="0" normalizeH="0" baseline="-2500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Black" panose="020B0A040201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1</a:t>
              </a:r>
              <a:endParaRPr kumimoji="0" lang="pt-BR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endParaRPr>
            </a:p>
          </p:txBody>
        </p:sp>
        <p:sp>
          <p:nvSpPr>
            <p:cNvPr id="21" name="Caixa de texto 11">
              <a:extLst>
                <a:ext uri="{FF2B5EF4-FFF2-40B4-BE49-F238E27FC236}">
                  <a16:creationId xmlns:a16="http://schemas.microsoft.com/office/drawing/2014/main" id="{BDBA5EFD-2F97-461D-ABCB-7F516AD52276}"/>
                </a:ext>
              </a:extLst>
            </p:cNvPr>
            <p:cNvSpPr txBox="1"/>
            <p:nvPr/>
          </p:nvSpPr>
          <p:spPr>
            <a:xfrm>
              <a:off x="4189345" y="1649695"/>
              <a:ext cx="412750" cy="385445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+mn-cs"/>
                </a:rPr>
                <a:t>M</a:t>
              </a:r>
              <a:r>
                <a:rPr kumimoji="0" lang="pt-PT" sz="1200" b="1" i="0" u="none" strike="noStrike" kern="0" cap="none" spc="0" normalizeH="0" baseline="-2500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Black" panose="020B0A040201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2</a:t>
              </a:r>
              <a:endParaRPr kumimoji="0" lang="pt-BR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endParaRPr>
            </a:p>
          </p:txBody>
        </p:sp>
        <p:sp>
          <p:nvSpPr>
            <p:cNvPr id="22" name="Caixa de texto 11">
              <a:extLst>
                <a:ext uri="{FF2B5EF4-FFF2-40B4-BE49-F238E27FC236}">
                  <a16:creationId xmlns:a16="http://schemas.microsoft.com/office/drawing/2014/main" id="{C38E5373-0966-4598-AE8B-1B2F2B672C96}"/>
                </a:ext>
              </a:extLst>
            </p:cNvPr>
            <p:cNvSpPr txBox="1"/>
            <p:nvPr/>
          </p:nvSpPr>
          <p:spPr>
            <a:xfrm>
              <a:off x="4391747" y="1938466"/>
              <a:ext cx="412115" cy="385445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+mn-cs"/>
                </a:rPr>
                <a:t>L</a:t>
              </a:r>
              <a:r>
                <a:rPr kumimoji="0" lang="pt-PT" sz="1200" b="1" i="0" u="none" strike="noStrike" kern="0" cap="none" spc="0" normalizeH="0" baseline="-2500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Black" panose="020B0A040201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2</a:t>
              </a:r>
              <a:endParaRPr kumimoji="0" lang="pt-BR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endParaRPr>
            </a:p>
          </p:txBody>
        </p:sp>
        <p:sp>
          <p:nvSpPr>
            <p:cNvPr id="23" name="Caixa de texto 11">
              <a:extLst>
                <a:ext uri="{FF2B5EF4-FFF2-40B4-BE49-F238E27FC236}">
                  <a16:creationId xmlns:a16="http://schemas.microsoft.com/office/drawing/2014/main" id="{43ABEC4F-0281-4355-89B3-9C9EF8F947F6}"/>
                </a:ext>
              </a:extLst>
            </p:cNvPr>
            <p:cNvSpPr txBox="1"/>
            <p:nvPr/>
          </p:nvSpPr>
          <p:spPr>
            <a:xfrm>
              <a:off x="3851038" y="2048586"/>
              <a:ext cx="412115" cy="385445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+mn-cs"/>
                </a:rPr>
                <a:t>L</a:t>
              </a:r>
              <a:r>
                <a:rPr kumimoji="0" lang="pt-PT" sz="1200" b="1" i="0" u="none" strike="noStrike" kern="0" cap="none" spc="0" normalizeH="0" baseline="-2500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Black" panose="020B0A040201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1</a:t>
              </a:r>
              <a:endParaRPr kumimoji="0" lang="pt-BR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endParaRPr>
            </a:p>
          </p:txBody>
        </p:sp>
        <p:sp>
          <p:nvSpPr>
            <p:cNvPr id="24" name="Caixa de texto 11">
              <a:extLst>
                <a:ext uri="{FF2B5EF4-FFF2-40B4-BE49-F238E27FC236}">
                  <a16:creationId xmlns:a16="http://schemas.microsoft.com/office/drawing/2014/main" id="{592291D6-AB93-4704-AC82-2AD8BBA2F671}"/>
                </a:ext>
              </a:extLst>
            </p:cNvPr>
            <p:cNvSpPr txBox="1"/>
            <p:nvPr/>
          </p:nvSpPr>
          <p:spPr>
            <a:xfrm>
              <a:off x="1730895" y="1785350"/>
              <a:ext cx="411480" cy="385445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+mn-cs"/>
                </a:rPr>
                <a:t>L</a:t>
              </a:r>
              <a:r>
                <a:rPr kumimoji="0" lang="pt-PT" sz="1200" b="1" i="0" u="none" strike="noStrike" kern="0" cap="none" spc="0" normalizeH="0" baseline="-2500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Black" panose="020B0A040201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3</a:t>
              </a:r>
              <a:endParaRPr kumimoji="0" lang="pt-BR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endParaRPr>
            </a:p>
          </p:txBody>
        </p:sp>
        <p:sp>
          <p:nvSpPr>
            <p:cNvPr id="25" name="Caixa de texto 11">
              <a:extLst>
                <a:ext uri="{FF2B5EF4-FFF2-40B4-BE49-F238E27FC236}">
                  <a16:creationId xmlns:a16="http://schemas.microsoft.com/office/drawing/2014/main" id="{53DCC2F7-5444-4C4D-8087-1023877C8519}"/>
                </a:ext>
              </a:extLst>
            </p:cNvPr>
            <p:cNvSpPr txBox="1"/>
            <p:nvPr/>
          </p:nvSpPr>
          <p:spPr>
            <a:xfrm>
              <a:off x="3591071" y="782019"/>
              <a:ext cx="411480" cy="385445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+mn-cs"/>
                </a:rPr>
                <a:t>L</a:t>
              </a:r>
              <a:r>
                <a:rPr kumimoji="0" lang="pt-PT" sz="1200" b="1" i="0" u="none" strike="noStrike" kern="0" cap="none" spc="0" normalizeH="0" baseline="-2500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Black" panose="020B0A040201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4</a:t>
              </a:r>
              <a:endParaRPr kumimoji="0" lang="pt-BR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endParaRPr>
            </a:p>
          </p:txBody>
        </p:sp>
        <p:sp>
          <p:nvSpPr>
            <p:cNvPr id="26" name="Caixa de texto 11">
              <a:extLst>
                <a:ext uri="{FF2B5EF4-FFF2-40B4-BE49-F238E27FC236}">
                  <a16:creationId xmlns:a16="http://schemas.microsoft.com/office/drawing/2014/main" id="{F0ABE6D1-6753-4CE1-A442-E1DC93B9CACC}"/>
                </a:ext>
              </a:extLst>
            </p:cNvPr>
            <p:cNvSpPr txBox="1"/>
            <p:nvPr/>
          </p:nvSpPr>
          <p:spPr>
            <a:xfrm>
              <a:off x="3577622" y="3206965"/>
              <a:ext cx="411480" cy="385445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+mn-cs"/>
                </a:rPr>
                <a:t>L</a:t>
              </a:r>
              <a:r>
                <a:rPr kumimoji="0" lang="pt-PT" sz="1200" b="1" i="0" u="none" strike="noStrike" kern="0" cap="none" spc="0" normalizeH="0" baseline="-2500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Black" panose="020B0A040201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5</a:t>
              </a:r>
              <a:endParaRPr kumimoji="0" lang="pt-BR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endParaRPr>
            </a:p>
          </p:txBody>
        </p:sp>
        <p:sp>
          <p:nvSpPr>
            <p:cNvPr id="27" name="Caixa de texto 11">
              <a:extLst>
                <a:ext uri="{FF2B5EF4-FFF2-40B4-BE49-F238E27FC236}">
                  <a16:creationId xmlns:a16="http://schemas.microsoft.com/office/drawing/2014/main" id="{CE40B6FC-B37E-4621-A344-B9BC27D9F76B}"/>
                </a:ext>
              </a:extLst>
            </p:cNvPr>
            <p:cNvSpPr txBox="1"/>
            <p:nvPr/>
          </p:nvSpPr>
          <p:spPr>
            <a:xfrm>
              <a:off x="3134361" y="1804728"/>
              <a:ext cx="443080" cy="290646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+mn-cs"/>
                </a:rPr>
                <a:t>60</a:t>
              </a:r>
              <a:r>
                <a:rPr kumimoji="0" lang="pt-PT" sz="1200" b="0" i="0" u="none" strike="noStrike" kern="0" cap="none" spc="0" normalizeH="0" baseline="3000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+mn-cs"/>
                </a:rPr>
                <a:t>o</a:t>
              </a:r>
              <a:endParaRPr kumimoji="0" lang="pt-BR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endParaRPr>
            </a:p>
          </p:txBody>
        </p:sp>
        <p:sp>
          <p:nvSpPr>
            <p:cNvPr id="28" name="Caixa de texto 11">
              <a:extLst>
                <a:ext uri="{FF2B5EF4-FFF2-40B4-BE49-F238E27FC236}">
                  <a16:creationId xmlns:a16="http://schemas.microsoft.com/office/drawing/2014/main" id="{9EF30701-2B4D-416F-B8A7-EBC97074BAA9}"/>
                </a:ext>
              </a:extLst>
            </p:cNvPr>
            <p:cNvSpPr txBox="1"/>
            <p:nvPr/>
          </p:nvSpPr>
          <p:spPr>
            <a:xfrm rot="19982785">
              <a:off x="1528951" y="752062"/>
              <a:ext cx="2632938" cy="1644962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1" vert="horz" wrap="square" lIns="91440" tIns="45720" rIns="91440" bIns="45720" numCol="1" spcCol="0" rtlCol="0" fromWordArt="0" anchor="t" anchorCtr="0" forceAA="0" compatLnSpc="1">
              <a:prstTxWarp prst="textArchUp">
                <a:avLst>
                  <a:gd name="adj" fmla="val 11562538"/>
                </a:avLst>
              </a:prstTxWarp>
              <a:noAutofit/>
            </a:bodyPr>
            <a:lstStyle/>
            <a:p>
              <a:pPr marL="0" marR="0" lvl="0" indent="0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+mn-cs"/>
                </a:rPr>
                <a:t>Órbita de M2 ao redor de M1, supondo M1 &gt;&gt; M2</a:t>
              </a:r>
              <a:endPara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ângulo 1"/>
              <p:cNvSpPr/>
              <p:nvPr/>
            </p:nvSpPr>
            <p:spPr>
              <a:xfrm>
                <a:off x="231648" y="188667"/>
                <a:ext cx="6716668" cy="59713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pt-PT" sz="1600" b="1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Questão 10) (1 ponto</a:t>
                </a:r>
                <a:r>
                  <a:rPr lang="pt-PT" sz="1600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) Com o desenvolvimento da astronáutica está cada vez mais fácil colocarmos telescópios em órbita. Contudo, alguns, como o SOHO (Solar and Heliospheric Observatory = Observatório Solar e Heliosférico), precisam girar ao redor do Sol no mesmo período que a Terra e ficar entre o Sol e a Terra, pois precisa observar o Sol 24h/dia. Mas pela terceira lei de Kepler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16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pt-PT" sz="16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T</m:t>
                        </m:r>
                      </m:e>
                      <m:sup>
                        <m:r>
                          <a:rPr lang="pt-PT" sz="16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pt-PT" sz="16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sty m:val="p"/>
                      </m:rPr>
                      <a:rPr lang="pt-PT" sz="16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k</m:t>
                    </m:r>
                    <m:r>
                      <a:rPr lang="pt-PT" sz="16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sSup>
                      <m:sSupPr>
                        <m:ctrlPr>
                          <a:rPr lang="pt-BR" sz="16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pt-PT" sz="16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D</m:t>
                        </m:r>
                      </m:e>
                      <m:sup>
                        <m:r>
                          <a:rPr lang="pt-PT" sz="16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3</m:t>
                        </m:r>
                      </m:sup>
                    </m:sSup>
                    <m:r>
                      <a:rPr lang="pt-PT" sz="16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,</m:t>
                    </m:r>
                  </m:oMath>
                </a14:m>
                <a:r>
                  <a:rPr lang="pt-PT" sz="1600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 ou seja, quanto menor a distância ao Sol, menor será o período e vice-versa. Logo, não seria possível colocar o SOHO e outros satélites para girarem ao redor do Sol, com o mesmo período da Terra estando num lugar diferente da Terra. Mas o italiano Joseph-Louis de Lagrange, em 1772, descobriu que há cinco pontos, chamados pontos Lagrangianos, num sistema Terra-Sol, ou Terra-Lua, ou Sol-planeta, que são “especiais”. O ponto L</a:t>
                </a:r>
                <a:r>
                  <a:rPr lang="pt-PT" sz="1600" b="1" baseline="-25000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1</a:t>
                </a:r>
                <a:r>
                  <a:rPr lang="pt-PT" sz="1600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 fica na linha Terra-Sol, entre Terra e Sol e um observatório ali colocado move-se com o mesmo período da Terra, tal com faz o SOHO, o qual nunca é eclipsado pela Lua e recebe sempre a mesma irradiação do Sol. Veja a figura ao lado. O ponto L</a:t>
                </a:r>
                <a:r>
                  <a:rPr lang="pt-PT" sz="1600" b="1" baseline="-25000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2</a:t>
                </a:r>
                <a:r>
                  <a:rPr lang="pt-PT" sz="1600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 fica depois do cone de sombra (umbra) da Terra, será o local de posicionamento do Telescópio Espacial James Webb</a:t>
                </a:r>
                <a:r>
                  <a:rPr lang="pt-PT" sz="1600" dirty="0">
                    <a:solidFill>
                      <a:srgbClr val="222222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 e terá período de translação igual ao da Terra. Os pontos L</a:t>
                </a:r>
                <a:r>
                  <a:rPr lang="pt-PT" sz="1600" b="1" baseline="-25000" dirty="0">
                    <a:solidFill>
                      <a:srgbClr val="222222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4</a:t>
                </a:r>
                <a:r>
                  <a:rPr lang="pt-PT" sz="1600" dirty="0">
                    <a:solidFill>
                      <a:srgbClr val="222222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 e L</a:t>
                </a:r>
                <a:r>
                  <a:rPr lang="pt-PT" sz="1600" b="1" baseline="-25000" dirty="0">
                    <a:solidFill>
                      <a:srgbClr val="222222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5</a:t>
                </a:r>
                <a:r>
                  <a:rPr lang="pt-PT" sz="1600" dirty="0">
                    <a:solidFill>
                      <a:srgbClr val="222222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 ficam sobre a órbita da Terra e são localizados por um triângulo equilátero com aresta igual à distância Terra-Sol.</a:t>
                </a:r>
                <a:endParaRPr lang="pt-BR" sz="1600" dirty="0"/>
              </a:p>
              <a:p>
                <a:pPr algn="just">
                  <a:lnSpc>
                    <a:spcPct val="114000"/>
                  </a:lnSpc>
                </a:pPr>
                <a:endParaRPr lang="pt-BR" sz="1600" dirty="0"/>
              </a:p>
            </p:txBody>
          </p:sp>
        </mc:Choice>
        <mc:Fallback xmlns="">
          <p:sp>
            <p:nvSpPr>
              <p:cNvPr id="2" name="Retâ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648" y="188667"/>
                <a:ext cx="6716668" cy="5971378"/>
              </a:xfrm>
              <a:prstGeom prst="rect">
                <a:avLst/>
              </a:prstGeom>
              <a:blipFill>
                <a:blip r:embed="rId2"/>
                <a:stretch>
                  <a:fillRect l="-454" t="-102" r="-45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98154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F896425-0496-4098-BF71-1D8D85C6A581}"/>
              </a:ext>
            </a:extLst>
          </p:cNvPr>
          <p:cNvSpPr/>
          <p:nvPr/>
        </p:nvSpPr>
        <p:spPr>
          <a:xfrm>
            <a:off x="-326136" y="2070666"/>
            <a:ext cx="11687175" cy="3313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0215"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Resolução 10a) </a:t>
            </a:r>
          </a:p>
          <a:p>
            <a:pPr marL="450215" algn="just" hangingPunct="0">
              <a:lnSpc>
                <a:spcPct val="115000"/>
              </a:lnSpc>
              <a:spcAft>
                <a:spcPts val="0"/>
              </a:spcAft>
            </a:pPr>
            <a:endParaRPr lang="pt-BR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450215" algn="just" hangingPunct="0">
              <a:lnSpc>
                <a:spcPct val="115000"/>
              </a:lnSpc>
              <a:spcAft>
                <a:spcPts val="0"/>
              </a:spcAft>
            </a:pPr>
            <a:endParaRPr lang="pt-BR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450215"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Resposta 10a) ............................</a:t>
            </a:r>
          </a:p>
          <a:p>
            <a:pPr marL="450215"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	</a:t>
            </a:r>
          </a:p>
          <a:p>
            <a:pPr marL="450215" algn="just" hangingPunct="0">
              <a:lnSpc>
                <a:spcPct val="115000"/>
              </a:lnSpc>
              <a:spcAft>
                <a:spcPts val="0"/>
              </a:spcAft>
            </a:pPr>
            <a:endParaRPr lang="pt-BR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450215" algn="just" hangingPunct="0">
              <a:lnSpc>
                <a:spcPct val="115000"/>
              </a:lnSpc>
              <a:spcAft>
                <a:spcPts val="0"/>
              </a:spcAft>
            </a:pPr>
            <a:endParaRPr lang="pt-BR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450215" algn="just" hangingPunct="0">
              <a:lnSpc>
                <a:spcPct val="115000"/>
              </a:lnSpc>
              <a:spcAft>
                <a:spcPts val="0"/>
              </a:spcAft>
            </a:pPr>
            <a:endParaRPr lang="pt-BR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450215" algn="just" hangingPunct="0">
              <a:lnSpc>
                <a:spcPct val="115000"/>
              </a:lnSpc>
              <a:spcAft>
                <a:spcPts val="0"/>
              </a:spcAft>
            </a:pPr>
            <a:endParaRPr lang="pt-BR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450215" algn="just" hangingPunct="0">
              <a:lnSpc>
                <a:spcPct val="115000"/>
              </a:lnSpc>
              <a:spcAft>
                <a:spcPts val="0"/>
              </a:spcAft>
            </a:pPr>
            <a:endParaRPr lang="pt-B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ângulo 1"/>
              <p:cNvSpPr/>
              <p:nvPr/>
            </p:nvSpPr>
            <p:spPr>
              <a:xfrm>
                <a:off x="-301752" y="184311"/>
                <a:ext cx="8438587" cy="17782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0215" algn="just" hangingPunct="0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pt-BR" sz="1600" b="1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Pergunta 10a) (0,5 ponto) </a:t>
                </a:r>
                <a:r>
                  <a:rPr lang="pt-BR" sz="1600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Considere que M</a:t>
                </a:r>
                <a:r>
                  <a:rPr lang="pt-BR" sz="1600" baseline="-25000" dirty="0">
                    <a:latin typeface="Arial Black" panose="020B0A040201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1</a:t>
                </a:r>
                <a:r>
                  <a:rPr lang="pt-BR" sz="1600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 seja a massa do Sol, M</a:t>
                </a:r>
                <a:r>
                  <a:rPr lang="pt-BR" sz="1600" baseline="-25000" dirty="0">
                    <a:latin typeface="Arial Black" panose="020B0A040201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2</a:t>
                </a:r>
                <a:r>
                  <a:rPr lang="pt-BR" sz="1600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 a massa da Terra, R a distância Terra-Sol e r a distância da Terra aos pontos </a:t>
                </a:r>
                <a:r>
                  <a:rPr lang="pt-BR" sz="1600" dirty="0" err="1">
                    <a:latin typeface="Arial" panose="020B0604020202020204" pitchFamily="34" charset="0"/>
                    <a:ea typeface="Times New Roman" panose="02020603050405020304" pitchFamily="18" charset="0"/>
                  </a:rPr>
                  <a:t>Lagrangianos</a:t>
                </a:r>
                <a:r>
                  <a:rPr lang="pt-BR" sz="1600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 L</a:t>
                </a:r>
                <a:r>
                  <a:rPr lang="pt-BR" sz="1600" baseline="-25000" dirty="0">
                    <a:latin typeface="Arial Black" panose="020B0A040201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1</a:t>
                </a:r>
                <a:r>
                  <a:rPr lang="pt-BR" sz="1600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 e L</a:t>
                </a:r>
                <a:r>
                  <a:rPr lang="pt-BR" sz="1600" baseline="-25000" dirty="0">
                    <a:latin typeface="Arial Black" panose="020B0A040201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2</a:t>
                </a:r>
                <a:r>
                  <a:rPr lang="pt-BR" sz="1600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 (são simétricos em relação a M</a:t>
                </a:r>
                <a:r>
                  <a:rPr lang="pt-BR" sz="1600" baseline="-25000" dirty="0">
                    <a:latin typeface="Arial Black" panose="020B0A040201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2</a:t>
                </a:r>
                <a:r>
                  <a:rPr lang="pt-BR" sz="1600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). Pode-se demonstrar que r é dado por: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16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r</m:t>
                    </m:r>
                    <m:r>
                      <a:rPr lang="pt-BR" sz="16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≈</m:t>
                    </m:r>
                    <m:rad>
                      <m:radPr>
                        <m:ctrlPr>
                          <a:rPr lang="pt-BR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radPr>
                      <m:deg>
                        <m:r>
                          <a:rPr lang="pt-BR" sz="16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3</m:t>
                        </m:r>
                      </m:deg>
                      <m:e>
                        <m:f>
                          <m:fPr>
                            <m:ctrlPr>
                              <a:rPr lang="pt-BR" sz="16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pt-BR" sz="16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pt-BR" sz="1600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  <m:t>M</m:t>
                                </m:r>
                              </m:e>
                              <m:sub>
                                <m:r>
                                  <a:rPr lang="pt-BR" sz="1600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r>
                              <a:rPr lang="pt-BR" sz="16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3</m:t>
                            </m:r>
                            <m:sSub>
                              <m:sSubPr>
                                <m:ctrlPr>
                                  <a:rPr lang="pt-BR" sz="16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pt-BR" sz="1600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  <m:t>M</m:t>
                                </m:r>
                              </m:e>
                              <m:sub>
                                <m:r>
                                  <a:rPr lang="pt-BR" sz="1600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</m:e>
                    </m:rad>
                    <m:r>
                      <m:rPr>
                        <m:sty m:val="p"/>
                      </m:rPr>
                      <a:rPr lang="pt-BR" sz="16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R</m:t>
                    </m:r>
                    <m:r>
                      <a:rPr lang="pt-BR" sz="16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=1,4784×</m:t>
                    </m:r>
                    <m:sSup>
                      <m:sSupPr>
                        <m:ctrlPr>
                          <a:rPr lang="pt-BR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pt-BR" sz="16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10</m:t>
                        </m:r>
                      </m:e>
                      <m:sup>
                        <m:r>
                          <a:rPr lang="pt-BR" sz="16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8</m:t>
                        </m:r>
                      </m:sup>
                    </m:sSup>
                    <m:r>
                      <m:rPr>
                        <m:sty m:val="p"/>
                      </m:rPr>
                      <a:rPr lang="pt-BR" sz="16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km</m:t>
                    </m:r>
                  </m:oMath>
                </a14:m>
                <a:r>
                  <a:rPr lang="pt-BR" sz="1600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. Sabendo-se que a distância média à Lua é de 384.000 km, calcule quantas vezes r está mais distante do que a órbita da Lua.</a:t>
                </a:r>
                <a:endParaRPr lang="pt-BR" sz="16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tâ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01752" y="184311"/>
                <a:ext cx="8438587" cy="1778244"/>
              </a:xfrm>
              <a:prstGeom prst="rect">
                <a:avLst/>
              </a:prstGeom>
              <a:blipFill>
                <a:blip r:embed="rId2"/>
                <a:stretch>
                  <a:fillRect r="-361" b="-342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tângulo 2"/>
              <p:cNvSpPr/>
              <p:nvPr/>
            </p:nvSpPr>
            <p:spPr>
              <a:xfrm>
                <a:off x="1541556" y="1935847"/>
                <a:ext cx="5737533" cy="7314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450215" algn="just" hangingPunct="0">
                  <a:lnSpc>
                    <a:spcPct val="115000"/>
                  </a:lnSpc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1,4784×</m:t>
                          </m:r>
                          <m:sSup>
                            <m:sSupPr>
                              <m:ctrlPr>
                                <a:rPr lang="pt-B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pt-B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B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8</m:t>
                              </m:r>
                            </m:sup>
                          </m:sSup>
                        </m:num>
                        <m:den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384.000</m:t>
                          </m:r>
                        </m:den>
                      </m:f>
                      <m:f>
                        <m:fPr>
                          <m:ctrlP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𝑘𝑚</m:t>
                          </m:r>
                        </m:num>
                        <m:den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𝑘𝑚</m:t>
                          </m:r>
                        </m:den>
                      </m:f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147.840.000</m:t>
                          </m:r>
                        </m:num>
                        <m:den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384.000</m:t>
                          </m:r>
                        </m:den>
                      </m:f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147.840</m:t>
                          </m:r>
                        </m:num>
                        <m:den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384</m:t>
                          </m:r>
                        </m:den>
                      </m:f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=385</m:t>
                      </m:r>
                    </m:oMath>
                  </m:oMathPara>
                </a14:m>
                <a:endParaRPr lang="pt-BR" sz="16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Re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1556" y="1935847"/>
                <a:ext cx="5737533" cy="73148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2226858" y="2904605"/>
            <a:ext cx="569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385</a:t>
            </a:r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-362712" y="3420409"/>
            <a:ext cx="122407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0215" algn="just" hangingPunct="0">
              <a:lnSpc>
                <a:spcPct val="150000"/>
              </a:lnSpc>
              <a:spcAft>
                <a:spcPts val="0"/>
              </a:spcAft>
            </a:pPr>
            <a:r>
              <a:rPr lang="pt-BR" sz="16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Errata: Com os dados acima fornecidos a resposta dada, 385, está correta e deve ser considerada na correção.</a:t>
            </a:r>
            <a:endParaRPr lang="pt-BR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tângulo 6"/>
              <p:cNvSpPr/>
              <p:nvPr/>
            </p:nvSpPr>
            <p:spPr>
              <a:xfrm>
                <a:off x="-301752" y="3705297"/>
                <a:ext cx="8665464" cy="9378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0215" algn="just" hangingPunct="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pt-BR" b="1" dirty="0">
                    <a:solidFill>
                      <a:srgbClr val="FF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Contudo, </a:t>
                </a:r>
                <a14:m>
                  <m:oMath xmlns:m="http://schemas.openxmlformats.org/officeDocument/2006/math">
                    <m:r>
                      <a:rPr lang="pt-BR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𝐫</m:t>
                    </m:r>
                    <m:r>
                      <a:rPr lang="pt-BR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≈</m:t>
                    </m:r>
                    <m:rad>
                      <m:radPr>
                        <m:ctrlPr>
                          <a:rPr lang="pt-BR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radPr>
                      <m:deg>
                        <m:r>
                          <a:rPr lang="pt-BR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deg>
                      <m:e>
                        <m:f>
                          <m:fPr>
                            <m:ctrlPr>
                              <a:rPr lang="pt-BR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pt-BR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pt-BR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  <m:t>𝐌</m:t>
                                </m:r>
                              </m:e>
                              <m:sub>
                                <m:r>
                                  <a:rPr lang="pt-BR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</m:sub>
                            </m:sSub>
                          </m:num>
                          <m:den>
                            <m:r>
                              <a:rPr lang="pt-BR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𝟑</m:t>
                            </m:r>
                            <m:sSub>
                              <m:sSubPr>
                                <m:ctrlPr>
                                  <a:rPr lang="pt-BR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pt-BR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  <m:t>𝐌</m:t>
                                </m:r>
                              </m:e>
                              <m:sub>
                                <m:r>
                                  <a:rPr lang="pt-BR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  <m:t>𝟏</m:t>
                                </m:r>
                              </m:sub>
                            </m:sSub>
                          </m:den>
                        </m:f>
                      </m:e>
                    </m:rad>
                    <m:r>
                      <a:rPr lang="pt-BR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𝐑</m:t>
                    </m:r>
                    <m:r>
                      <a:rPr lang="pt-BR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pt-BR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𝟏</m:t>
                    </m:r>
                    <m:r>
                      <a:rPr lang="pt-BR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,</m:t>
                    </m:r>
                    <m:r>
                      <a:rPr lang="pt-BR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𝟒𝟕𝟖𝟒</m:t>
                    </m:r>
                    <m:r>
                      <a:rPr lang="pt-BR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×</m:t>
                    </m:r>
                    <m:sSup>
                      <m:sSupPr>
                        <m:ctrlPr>
                          <a:rPr lang="pt-BR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pt-BR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𝟏𝟎</m:t>
                        </m:r>
                      </m:e>
                      <m:sup>
                        <m:r>
                          <a:rPr lang="pt-BR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𝟔</m:t>
                        </m:r>
                      </m:sup>
                    </m:sSup>
                    <m:r>
                      <a:rPr lang="pt-BR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𝐤𝐦</m:t>
                    </m:r>
                  </m:oMath>
                </a14:m>
                <a:r>
                  <a:rPr lang="pt-BR" b="1" dirty="0">
                    <a:solidFill>
                      <a:srgbClr val="FF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</a:rPr>
                  <a:t> o qual gera como resultado 3,85.</a:t>
                </a:r>
                <a:endParaRPr lang="pt-BR" sz="20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Re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01752" y="3705297"/>
                <a:ext cx="8665464" cy="93788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tângulo 7"/>
          <p:cNvSpPr/>
          <p:nvPr/>
        </p:nvSpPr>
        <p:spPr>
          <a:xfrm>
            <a:off x="-326136" y="4593472"/>
            <a:ext cx="12167616" cy="2003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0215"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Pergunta 10b) (0,5 ponto)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 Conforme explicado, a vantagem dos pontos L</a:t>
            </a:r>
            <a:r>
              <a:rPr lang="pt-BR" baseline="-25000" dirty="0"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, L</a:t>
            </a:r>
            <a:r>
              <a:rPr lang="pt-BR" baseline="-25000" dirty="0"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 e L</a:t>
            </a:r>
            <a:r>
              <a:rPr lang="pt-BR" baseline="-25000" dirty="0"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 é que mesmo estando à diferentes distâncias da Terra ao Sol, ainda assim, satélites ali colocados teriam o mesmo período de translação da Terra ao redor do Sol, isto é, 365,25 dias. Qual seria o período de translação de satélites colocados nos pontos </a:t>
            </a:r>
            <a:r>
              <a:rPr lang="pt-BR" dirty="0" err="1">
                <a:latin typeface="Arial" panose="020B0604020202020204" pitchFamily="34" charset="0"/>
                <a:ea typeface="Times New Roman" panose="02020603050405020304" pitchFamily="18" charset="0"/>
              </a:rPr>
              <a:t>Lagrangianos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 L</a:t>
            </a:r>
            <a:r>
              <a:rPr lang="pt-BR" baseline="-25000" dirty="0"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 e L</a:t>
            </a:r>
            <a:r>
              <a:rPr lang="pt-BR" baseline="-25000" dirty="0"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? A resposta só vale com uma justificativa.</a:t>
            </a:r>
            <a:endParaRPr lang="pt-B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0215"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pt-B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0215"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	       Resposta 10b)</a:t>
            </a:r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2225051" y="6174290"/>
            <a:ext cx="8226552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0215"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Exatamente o mesmo período da Terra, pois estão sobre a órbita da Terra.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03452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Tabela 21"/>
          <p:cNvGraphicFramePr>
            <a:graphicFrameLocks noGrp="1"/>
          </p:cNvGraphicFramePr>
          <p:nvPr/>
        </p:nvGraphicFramePr>
        <p:xfrm>
          <a:off x="3952239" y="683090"/>
          <a:ext cx="4268216" cy="5574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2056">
                  <a:extLst>
                    <a:ext uri="{9D8B030D-6E8A-4147-A177-3AD203B41FA5}">
                      <a16:colId xmlns:a16="http://schemas.microsoft.com/office/drawing/2014/main" val="77620037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3578718802"/>
                    </a:ext>
                  </a:extLst>
                </a:gridCol>
              </a:tblGrid>
              <a:tr h="396206">
                <a:tc gridSpan="2"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olidFill>
                            <a:schemeClr val="tx1"/>
                          </a:solidFill>
                        </a:rPr>
                        <a:t>Contatos: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671705"/>
                  </a:ext>
                </a:extLst>
              </a:tr>
              <a:tr h="639776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@</a:t>
                      </a:r>
                      <a:r>
                        <a:rPr lang="pt-BR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obabr</a:t>
                      </a: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790837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@</a:t>
                      </a:r>
                      <a:r>
                        <a:rPr lang="pt-BR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oba_olimpiada</a:t>
                      </a: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746611"/>
                  </a:ext>
                </a:extLst>
              </a:tr>
              <a:tr h="576072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obaoficial</a:t>
                      </a: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572919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canal_oba_mobfog</a:t>
                      </a: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0419485"/>
                  </a:ext>
                </a:extLst>
              </a:tr>
              <a:tr h="566628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oba.secretaria@gmail.com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587587"/>
                  </a:ext>
                </a:extLst>
              </a:tr>
              <a:tr h="616050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98272-3810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904417"/>
                  </a:ext>
                </a:extLst>
              </a:tr>
              <a:tr h="1121610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2334-0082</a:t>
                      </a:r>
                    </a:p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4104-4047</a:t>
                      </a:r>
                    </a:p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2254-1139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621586"/>
                  </a:ext>
                </a:extLst>
              </a:tr>
              <a:tr h="396206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www.oba.org.br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8160636"/>
                  </a:ext>
                </a:extLst>
              </a:tr>
            </a:tbl>
          </a:graphicData>
        </a:graphic>
      </p:graphicFrame>
      <p:grpSp>
        <p:nvGrpSpPr>
          <p:cNvPr id="2" name="Agrupar 1"/>
          <p:cNvGrpSpPr/>
          <p:nvPr/>
        </p:nvGrpSpPr>
        <p:grpSpPr>
          <a:xfrm>
            <a:off x="3986911" y="1167955"/>
            <a:ext cx="667511" cy="4446461"/>
            <a:chOff x="3960784" y="1167955"/>
            <a:chExt cx="667511" cy="4446461"/>
          </a:xfrm>
        </p:grpSpPr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09233" y="4171188"/>
              <a:ext cx="530717" cy="528828"/>
            </a:xfrm>
            <a:prstGeom prst="rect">
              <a:avLst/>
            </a:prstGeom>
          </p:spPr>
        </p:pic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41810" y="2391918"/>
              <a:ext cx="477018" cy="470154"/>
            </a:xfrm>
            <a:prstGeom prst="rect">
              <a:avLst/>
            </a:prstGeom>
          </p:spPr>
        </p:pic>
        <p:pic>
          <p:nvPicPr>
            <p:cNvPr id="9" name="Imagem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35524" y="1773936"/>
              <a:ext cx="508521" cy="512064"/>
            </a:xfrm>
            <a:prstGeom prst="rect">
              <a:avLst/>
            </a:prstGeom>
          </p:spPr>
        </p:pic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88470" y="2969133"/>
              <a:ext cx="580515" cy="551307"/>
            </a:xfrm>
            <a:prstGeom prst="rect">
              <a:avLst/>
            </a:prstGeom>
          </p:spPr>
        </p:pic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97422" y="3632454"/>
              <a:ext cx="564933" cy="436626"/>
            </a:xfrm>
            <a:prstGeom prst="rect">
              <a:avLst/>
            </a:prstGeom>
          </p:spPr>
        </p:pic>
        <p:pic>
          <p:nvPicPr>
            <p:cNvPr id="1026" name="Picture 2" descr="Telefone, redondo, ícone - Baixar PNG/SVG Transparente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0784" y="4946905"/>
              <a:ext cx="667511" cy="667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Imagem 2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050954" y="1167955"/>
              <a:ext cx="470514" cy="468821"/>
            </a:xfrm>
            <a:prstGeom prst="rect">
              <a:avLst/>
            </a:prstGeom>
          </p:spPr>
        </p:pic>
      </p:grpSp>
      <p:pic>
        <p:nvPicPr>
          <p:cNvPr id="26" name="Imagem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3429" y="2134037"/>
            <a:ext cx="4119654" cy="2734054"/>
          </a:xfrm>
          <a:prstGeom prst="rect">
            <a:avLst/>
          </a:prstGeom>
        </p:spPr>
      </p:pic>
      <p:pic>
        <p:nvPicPr>
          <p:cNvPr id="27" name="Imagem 2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431" y="2573726"/>
            <a:ext cx="2801130" cy="178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073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</TotalTime>
  <Words>4619</Words>
  <Application>Microsoft Office PowerPoint</Application>
  <PresentationFormat>Widescreen</PresentationFormat>
  <Paragraphs>267</Paragraphs>
  <Slides>21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30" baseType="lpstr">
      <vt:lpstr>Arial</vt:lpstr>
      <vt:lpstr>Arial Black</vt:lpstr>
      <vt:lpstr>Arial Narrow</vt:lpstr>
      <vt:lpstr>Calibri</vt:lpstr>
      <vt:lpstr>Calibri Light</vt:lpstr>
      <vt:lpstr>Cambria</vt:lpstr>
      <vt:lpstr>Cambria Math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Guilherme Duarte</dc:creator>
  <cp:lastModifiedBy>João Canalle</cp:lastModifiedBy>
  <cp:revision>63</cp:revision>
  <dcterms:created xsi:type="dcterms:W3CDTF">2020-06-15T15:37:44Z</dcterms:created>
  <dcterms:modified xsi:type="dcterms:W3CDTF">2020-07-07T03:21:45Z</dcterms:modified>
</cp:coreProperties>
</file>