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8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9" r:id="rId19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DEB"/>
    <a:srgbClr val="CADCD8"/>
    <a:srgbClr val="B0CAC4"/>
    <a:srgbClr val="C0B892"/>
    <a:srgbClr val="AEA472"/>
    <a:srgbClr val="A6C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83" d="100"/>
          <a:sy n="83" d="100"/>
        </p:scale>
        <p:origin x="734" y="48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45AFF-EAB5-4964-AC79-CA26C7DBB5A9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85800"/>
            <a:ext cx="5949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92CE3-547A-42E9-9055-17F7442EF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52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016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653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901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969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057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523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912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37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18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45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53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394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613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730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569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2CE3-547A-42E9-9055-17F7442EF01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88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01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2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61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20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67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9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OBA\Downloads\mobfog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1271182" cy="8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BA\Downloads\LOGOTIPO_OBA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025" y="5877272"/>
            <a:ext cx="1721343" cy="11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8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5EDEB"/>
            </a:gs>
            <a:gs pos="100000">
              <a:srgbClr val="CADCD8"/>
            </a:gs>
            <a:gs pos="0">
              <a:srgbClr val="B0CAC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6F1E-FBE1-4B71-9823-45836441AC1E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02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17" y="2614914"/>
            <a:ext cx="7083880" cy="47012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220" y="213381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</a:t>
            </a:r>
            <a:r>
              <a:rPr lang="pt-BR" sz="5272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 </a:t>
            </a:r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NÍVEL 1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6" y="3720200"/>
            <a:ext cx="3848682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3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F862E9D-44AC-4BD1-85FE-B039CCAD047A}"/>
              </a:ext>
            </a:extLst>
          </p:cNvPr>
          <p:cNvSpPr/>
          <p:nvPr/>
        </p:nvSpPr>
        <p:spPr>
          <a:xfrm>
            <a:off x="406921" y="643983"/>
            <a:ext cx="7632848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quem mora nas regiões Norte, Nordeste ou Centro-Oeste a pergunta é a seguinte: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45DAF98-7328-4EEF-B9A4-6866BF284212}"/>
              </a:ext>
            </a:extLst>
          </p:cNvPr>
          <p:cNvSpPr/>
          <p:nvPr/>
        </p:nvSpPr>
        <p:spPr>
          <a:xfrm>
            <a:off x="4583385" y="3088844"/>
            <a:ext cx="6768752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 lado (esquerdo) está a região do céu que contém as constelações de Órion e Touro. Coloque um X sobre cada uma das 3 Marias (0,3 pontos para cada item assinalado corretamente; se acertar todos ganha 1 ponto)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C2E776D-F471-4A8A-8C32-8BD16F36A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7" y="2160000"/>
            <a:ext cx="3168352" cy="356071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D72BD9D-D87C-4D0F-B092-F87DE6C7B0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3214">
            <a:off x="2141808" y="3890647"/>
            <a:ext cx="348673" cy="9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4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D13BB71-9AE5-43F6-8CE1-D23C4CDEFA9D}"/>
              </a:ext>
            </a:extLst>
          </p:cNvPr>
          <p:cNvSpPr/>
          <p:nvPr/>
        </p:nvSpPr>
        <p:spPr>
          <a:xfrm>
            <a:off x="266987" y="404664"/>
            <a:ext cx="784479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Atenção!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Somente se você </a:t>
            </a:r>
            <a:r>
              <a:rPr lang="pt-PT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não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respondeu a questão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6a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 que você pode responder a questão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6b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5A9FFED-EE4C-4742-AE61-23263558BA19}"/>
              </a:ext>
            </a:extLst>
          </p:cNvPr>
          <p:cNvSpPr/>
          <p:nvPr/>
        </p:nvSpPr>
        <p:spPr>
          <a:xfrm>
            <a:off x="262905" y="1698335"/>
            <a:ext cx="7844790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6b) (1 ponto)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Escreva: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nome dos 4 planetas que não foram citados nesta prova,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nome de 3 estrelas e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nome de 3 constelações. (Cada item correto vale 0,1 ponto.)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ABE010D-DD0F-45D3-AF0C-33F98AE1E3C1}"/>
              </a:ext>
            </a:extLst>
          </p:cNvPr>
          <p:cNvSpPr/>
          <p:nvPr/>
        </p:nvSpPr>
        <p:spPr>
          <a:xfrm>
            <a:off x="262905" y="3284984"/>
            <a:ext cx="177484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6b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8F4CA92-B736-47FF-8CAA-F27CEDF2A611}"/>
              </a:ext>
            </a:extLst>
          </p:cNvPr>
          <p:cNvSpPr txBox="1"/>
          <p:nvPr/>
        </p:nvSpPr>
        <p:spPr>
          <a:xfrm>
            <a:off x="838969" y="4072279"/>
            <a:ext cx="928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a) 1) . . . . . . . . . . . . . . .   2) . . . . . . . . . . . . . . .   3) . . . . . . . . . . . . . . . .   4) . . . . . . . . . . . . . . 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3D1A71-6335-49A1-9EAD-356685C53E1A}"/>
              </a:ext>
            </a:extLst>
          </p:cNvPr>
          <p:cNvSpPr txBox="1"/>
          <p:nvPr/>
        </p:nvSpPr>
        <p:spPr>
          <a:xfrm>
            <a:off x="838969" y="4558055"/>
            <a:ext cx="928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b) 1) . . . . . . . . . . . . . . .   2) . . . . . . . . . . . . . . .   3) . . . . . . . . . . . . . . . .  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19A268B-488C-4A4C-9AF7-C188AEB005EF}"/>
              </a:ext>
            </a:extLst>
          </p:cNvPr>
          <p:cNvSpPr txBox="1"/>
          <p:nvPr/>
        </p:nvSpPr>
        <p:spPr>
          <a:xfrm>
            <a:off x="838969" y="5043831"/>
            <a:ext cx="928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c) 1) . . . . . . . . . . . . . . .   2) . . . . . . . . . . . . . . .   3) . . . . . . . . . . . . . . . .  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A61C289-8F0D-4938-A6E9-311F1755DCF0}"/>
              </a:ext>
            </a:extLst>
          </p:cNvPr>
          <p:cNvSpPr/>
          <p:nvPr/>
        </p:nvSpPr>
        <p:spPr>
          <a:xfrm>
            <a:off x="1775074" y="4015466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Marte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719D12E-69E7-425D-AE83-265C167EBD33}"/>
              </a:ext>
            </a:extLst>
          </p:cNvPr>
          <p:cNvSpPr/>
          <p:nvPr/>
        </p:nvSpPr>
        <p:spPr>
          <a:xfrm>
            <a:off x="3656950" y="4015466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Saturno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33712D2-CC1C-40FB-9264-1712DA40CA21}"/>
              </a:ext>
            </a:extLst>
          </p:cNvPr>
          <p:cNvSpPr/>
          <p:nvPr/>
        </p:nvSpPr>
        <p:spPr>
          <a:xfrm>
            <a:off x="5735513" y="401546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Netuno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19BBC94-CB25-4DA4-AF12-D52EFDEB7878}"/>
              </a:ext>
            </a:extLst>
          </p:cNvPr>
          <p:cNvSpPr/>
          <p:nvPr/>
        </p:nvSpPr>
        <p:spPr>
          <a:xfrm>
            <a:off x="7681937" y="4001470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Urano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BC2CF18-1BCD-400E-9056-8D28DDE4D0F1}"/>
              </a:ext>
            </a:extLst>
          </p:cNvPr>
          <p:cNvSpPr/>
          <p:nvPr/>
        </p:nvSpPr>
        <p:spPr>
          <a:xfrm>
            <a:off x="1903314" y="445141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6E93237-C002-4BC8-9022-08A949D9A44E}"/>
              </a:ext>
            </a:extLst>
          </p:cNvPr>
          <p:cNvSpPr/>
          <p:nvPr/>
        </p:nvSpPr>
        <p:spPr>
          <a:xfrm>
            <a:off x="3772368" y="446157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Sírius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4D6D792-E17C-47BD-96F4-BE2E6043DCCF}"/>
              </a:ext>
            </a:extLst>
          </p:cNvPr>
          <p:cNvSpPr/>
          <p:nvPr/>
        </p:nvSpPr>
        <p:spPr>
          <a:xfrm>
            <a:off x="5538829" y="4461570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Aldebaran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583CA2D-9FBC-4B42-88C8-0D793B00DA4E}"/>
              </a:ext>
            </a:extLst>
          </p:cNvPr>
          <p:cNvSpPr/>
          <p:nvPr/>
        </p:nvSpPr>
        <p:spPr>
          <a:xfrm>
            <a:off x="1243265" y="4956676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Cruzeiro do Sul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5415BFD-07B2-46C5-804B-880F2398A947}"/>
              </a:ext>
            </a:extLst>
          </p:cNvPr>
          <p:cNvSpPr/>
          <p:nvPr/>
        </p:nvSpPr>
        <p:spPr>
          <a:xfrm>
            <a:off x="3785192" y="4956676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Órion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6B95D39-91C9-4CEB-9A3B-D030090EA477}"/>
              </a:ext>
            </a:extLst>
          </p:cNvPr>
          <p:cNvSpPr/>
          <p:nvPr/>
        </p:nvSpPr>
        <p:spPr>
          <a:xfrm>
            <a:off x="5517275" y="4956675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Escorpi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ão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2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F606758-DC51-46E0-8173-8CA2697FE33C}"/>
              </a:ext>
            </a:extLst>
          </p:cNvPr>
          <p:cNvSpPr/>
          <p:nvPr/>
        </p:nvSpPr>
        <p:spPr>
          <a:xfrm>
            <a:off x="118889" y="188640"/>
            <a:ext cx="8064896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 7) (1 ponto) PERGUNTA OBSERVACIONAL DIURNA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 QUESTÃO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7a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 PODE SER RESPONDIDA SE VOCÊ FEZ A TAREFA OBSERVACIONAL QUE ENVIAMOS PARA O SEU PROFESSOR ANTES DA OLIMPÍADA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CASO CONTRÁRIO, RESPONDA SOMENTE A QUESTÃO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7b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QUAL TAMBÉM VALE UM PONTO.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Você só pode responder a questão 7a ou a 7b e não as duas.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16AB90D-7F87-491B-BA96-D9569FA1CD5F}"/>
              </a:ext>
            </a:extLst>
          </p:cNvPr>
          <p:cNvSpPr/>
          <p:nvPr/>
        </p:nvSpPr>
        <p:spPr>
          <a:xfrm>
            <a:off x="118888" y="3056423"/>
            <a:ext cx="4982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7a) (1 ponto)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B11C2B8-6BA6-48C5-9B59-BFECB624B584}"/>
              </a:ext>
            </a:extLst>
          </p:cNvPr>
          <p:cNvSpPr/>
          <p:nvPr/>
        </p:nvSpPr>
        <p:spPr>
          <a:xfrm>
            <a:off x="118889" y="3467946"/>
            <a:ext cx="11593288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tarefa que enviamos ao seu professor antes da Olimpíada, pedimos que você determinasse o instante (a hora) em que a sombra do seu lápis era a menor do dia, quando de pé sobre uma superfície horizontal. Se você fez esta tarefa, então 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entregue junto com esta prova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 tabelas com as medidas que você fez. 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(Cada item correto vale 0,2 ponto.)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02F24D6-5235-4AF7-9285-309DF9326F9A}"/>
              </a:ext>
            </a:extLst>
          </p:cNvPr>
          <p:cNvCxnSpPr>
            <a:cxnSpLocks/>
          </p:cNvCxnSpPr>
          <p:nvPr/>
        </p:nvCxnSpPr>
        <p:spPr>
          <a:xfrm>
            <a:off x="7665953" y="3195642"/>
            <a:ext cx="4134195" cy="27758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BBC186C9-B9CC-48E0-97C6-CDCC9B82219C}"/>
              </a:ext>
            </a:extLst>
          </p:cNvPr>
          <p:cNvSpPr/>
          <p:nvPr/>
        </p:nvSpPr>
        <p:spPr>
          <a:xfrm>
            <a:off x="234885" y="188640"/>
            <a:ext cx="5109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que dia e mês você fez esta experiência?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C5CB145-E067-4AFD-9F94-68BCB27B8FCF}"/>
              </a:ext>
            </a:extLst>
          </p:cNvPr>
          <p:cNvSpPr/>
          <p:nvPr/>
        </p:nvSpPr>
        <p:spPr>
          <a:xfrm>
            <a:off x="244849" y="68340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DFE836C-5691-4BF7-A558-2302CFDE01BC}"/>
              </a:ext>
            </a:extLst>
          </p:cNvPr>
          <p:cNvSpPr/>
          <p:nvPr/>
        </p:nvSpPr>
        <p:spPr>
          <a:xfrm>
            <a:off x="258110" y="1332191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 era o comprimento do lápis que você usou?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7E868B4-0C9E-437A-9690-FE2CFE44FA23}"/>
              </a:ext>
            </a:extLst>
          </p:cNvPr>
          <p:cNvSpPr/>
          <p:nvPr/>
        </p:nvSpPr>
        <p:spPr>
          <a:xfrm>
            <a:off x="248146" y="1858315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1BCFF34-3769-40C3-8412-EE45191B8C72}"/>
              </a:ext>
            </a:extLst>
          </p:cNvPr>
          <p:cNvSpPr/>
          <p:nvPr/>
        </p:nvSpPr>
        <p:spPr>
          <a:xfrm>
            <a:off x="230245" y="2507103"/>
            <a:ext cx="613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que horas a sombra do seu lápis era a menor do dia?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FED911E-D502-460D-A2A0-9713CB714ED3}"/>
              </a:ext>
            </a:extLst>
          </p:cNvPr>
          <p:cNvSpPr/>
          <p:nvPr/>
        </p:nvSpPr>
        <p:spPr>
          <a:xfrm>
            <a:off x="244849" y="3033227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FF2FB17-793D-4724-A7F8-318ED6AA00DF}"/>
              </a:ext>
            </a:extLst>
          </p:cNvPr>
          <p:cNvSpPr/>
          <p:nvPr/>
        </p:nvSpPr>
        <p:spPr>
          <a:xfrm>
            <a:off x="228445" y="3612234"/>
            <a:ext cx="6340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 era o comprimento da sombra mínima do seu lápis?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2AC6273-8656-438D-AE30-A997F101899D}"/>
              </a:ext>
            </a:extLst>
          </p:cNvPr>
          <p:cNvSpPr/>
          <p:nvPr/>
        </p:nvSpPr>
        <p:spPr>
          <a:xfrm>
            <a:off x="244849" y="4138358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9EDD51F0-4E92-4219-9771-4BC6787EEA6D}"/>
              </a:ext>
            </a:extLst>
          </p:cNvPr>
          <p:cNvGrpSpPr>
            <a:grpSpLocks/>
          </p:cNvGrpSpPr>
          <p:nvPr/>
        </p:nvGrpSpPr>
        <p:grpSpPr bwMode="auto">
          <a:xfrm>
            <a:off x="8280528" y="2876435"/>
            <a:ext cx="2905046" cy="2645972"/>
            <a:chOff x="5998" y="2397"/>
            <a:chExt cx="1701" cy="2779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7733B1EA-44DE-45EC-A99F-774C070612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898315">
              <a:off x="5998" y="4138"/>
              <a:ext cx="1701" cy="180"/>
            </a:xfrm>
            <a:prstGeom prst="homePlate">
              <a:avLst>
                <a:gd name="adj" fmla="val 159469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B6A2BD09-D0B1-48EB-AD4D-F5812FB831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185" y="3697"/>
              <a:ext cx="2779" cy="180"/>
            </a:xfrm>
            <a:prstGeom prst="homePlate">
              <a:avLst>
                <a:gd name="adj" fmla="val 26578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57A07855-8011-4A65-9CBB-7ADCE20B5B0A}"/>
              </a:ext>
            </a:extLst>
          </p:cNvPr>
          <p:cNvSpPr/>
          <p:nvPr/>
        </p:nvSpPr>
        <p:spPr>
          <a:xfrm>
            <a:off x="234885" y="4664482"/>
            <a:ext cx="7660868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Suponha que a 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sombra mínima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seu lápis tenha sido conforme está no desenho ao lado. </a:t>
            </a:r>
            <a:r>
              <a:rPr lang="pt-BR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Desenhe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uma reta indicando qual é a direção Norte e Sul.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81C9F34-43BC-4363-AD60-D35A049FDEC2}"/>
              </a:ext>
            </a:extLst>
          </p:cNvPr>
          <p:cNvSpPr/>
          <p:nvPr/>
        </p:nvSpPr>
        <p:spPr>
          <a:xfrm>
            <a:off x="1480000" y="655421"/>
            <a:ext cx="5343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 aluno respondeu esta questão ele deve entregar junto com a prova as tabelas com as medidas</a:t>
            </a:r>
            <a:endParaRPr lang="pt-BR" sz="160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CDF6901-8668-4CBA-A11D-EB59AF6DA5B0}"/>
              </a:ext>
            </a:extLst>
          </p:cNvPr>
          <p:cNvSpPr/>
          <p:nvPr/>
        </p:nvSpPr>
        <p:spPr>
          <a:xfrm>
            <a:off x="1479999" y="1771304"/>
            <a:ext cx="5343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 aluno respondeu esta questão ele deve entregar junto com a prova as tabelas com as medidas</a:t>
            </a:r>
            <a:endParaRPr lang="pt-BR" sz="160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C625E75-52E7-4409-A0DC-7C62FDDC0840}"/>
              </a:ext>
            </a:extLst>
          </p:cNvPr>
          <p:cNvSpPr/>
          <p:nvPr/>
        </p:nvSpPr>
        <p:spPr>
          <a:xfrm>
            <a:off x="1479998" y="2949063"/>
            <a:ext cx="5343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 aluno respondeu esta questão ele deve entregar junto com a prova as tabelas com as medidas</a:t>
            </a:r>
            <a:endParaRPr lang="pt-BR" sz="1600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D815A56-FCE4-4EA6-AC73-EBDF0C150A37}"/>
              </a:ext>
            </a:extLst>
          </p:cNvPr>
          <p:cNvSpPr/>
          <p:nvPr/>
        </p:nvSpPr>
        <p:spPr>
          <a:xfrm>
            <a:off x="1479997" y="4007079"/>
            <a:ext cx="5343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 aluno respondeu esta questão ele deve entregar junto com a prova as tabelas com as medidas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637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DF95F76-82E4-4C99-995D-EB251EE03CCD}"/>
              </a:ext>
            </a:extLst>
          </p:cNvPr>
          <p:cNvSpPr/>
          <p:nvPr/>
        </p:nvSpPr>
        <p:spPr>
          <a:xfrm>
            <a:off x="262905" y="332656"/>
            <a:ext cx="777686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Atenção!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Somente se você </a:t>
            </a:r>
            <a:r>
              <a:rPr lang="pt-PT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não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respondeu a questão </a:t>
            </a:r>
            <a:r>
              <a:rPr lang="pt-PT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7a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 que você pode responder a </a:t>
            </a:r>
            <a:r>
              <a:rPr lang="pt-PT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7b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E85BD8C-DE3A-40EC-A7A8-1608E0FBA017}"/>
              </a:ext>
            </a:extLst>
          </p:cNvPr>
          <p:cNvSpPr/>
          <p:nvPr/>
        </p:nvSpPr>
        <p:spPr>
          <a:xfrm>
            <a:off x="262905" y="1916832"/>
            <a:ext cx="792088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7b) (1 ponto)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Mercúrio e a Lua não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têm atmosfera para espalhar a luz do Sol, então, qual é a cor do céu de Mercúrio e da Lua?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EADEFE-56D7-4C2E-B73B-B84F6C1D15A8}"/>
              </a:ext>
            </a:extLst>
          </p:cNvPr>
          <p:cNvSpPr/>
          <p:nvPr/>
        </p:nvSpPr>
        <p:spPr>
          <a:xfrm>
            <a:off x="262905" y="3356992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7b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D02EF69-0418-4A46-BC12-7D4060141C97}"/>
              </a:ext>
            </a:extLst>
          </p:cNvPr>
          <p:cNvSpPr/>
          <p:nvPr/>
        </p:nvSpPr>
        <p:spPr>
          <a:xfrm>
            <a:off x="278550" y="4221088"/>
            <a:ext cx="6878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Pretos, escuros, negros, não tem cor, ou um sinônimo disso.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30AF195-C153-43DF-AE91-7A48FA46BC9B}"/>
              </a:ext>
            </a:extLst>
          </p:cNvPr>
          <p:cNvSpPr/>
          <p:nvPr/>
        </p:nvSpPr>
        <p:spPr>
          <a:xfrm>
            <a:off x="190897" y="188640"/>
            <a:ext cx="7920880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Brasil existem cientistas que trabalham na construção de foguetes e satélites.  Eles constroem satélites no Instituto Nacional de Pesquisas Espaciais (INPE) e foguetes no Instituto de Aeronáutica e Espaço (IAE), órgão do Comando-Geral de Tecnologia Aeroespacial (CTA).  Para coordenar as atividades espaciais brasileiras existe a Agência Espacial Brasileira (AEB) que, por meio do Programa AEB Escola, promove atividades educacionais em escolas do Brasil.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F6339D3-8277-4347-BFDD-4B22C2106350}"/>
              </a:ext>
            </a:extLst>
          </p:cNvPr>
          <p:cNvSpPr/>
          <p:nvPr/>
        </p:nvSpPr>
        <p:spPr>
          <a:xfrm>
            <a:off x="197007" y="3413990"/>
            <a:ext cx="11587177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8) (1 ponto)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Neste ano de 2006, o Brasil comemora os 100 anos do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vôo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14-Bis. Esse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vôo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foi realizado pelo brasileiro Alberto Santos Dumont em 1906, na cidade de Paris, na França.  Pinte, de qualquer cor, a figura que representa o 14-Bis.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4537EB2-F3A1-458A-9A27-2030C6DC2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74" y="4963553"/>
            <a:ext cx="7848872" cy="1625837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7823745" y="5085184"/>
            <a:ext cx="2232248" cy="1368152"/>
          </a:xfrm>
          <a:prstGeom prst="ellipse">
            <a:avLst/>
          </a:prstGeom>
          <a:solidFill>
            <a:schemeClr val="accent2">
              <a:lumMod val="60000"/>
              <a:lumOff val="40000"/>
              <a:alpha val="5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6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8F89186-027D-4FCE-A04C-D8CE9783D1FC}"/>
              </a:ext>
            </a:extLst>
          </p:cNvPr>
          <p:cNvSpPr/>
          <p:nvPr/>
        </p:nvSpPr>
        <p:spPr>
          <a:xfrm>
            <a:off x="209812" y="230351"/>
            <a:ext cx="792088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9) (1 ponto)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 imagens de satélite são muito úteis no estudo de rios, lagos, cidades, florestas e campos.  A partir destes satélites, são obtidas imagens da superfície da Terra, como esta da cidade de Manaus, capital do estado do Amazonas, obtida pelo satélite CBERS, que foi construído por brasileiros e chineses.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FCAFC3A-175C-4122-9CC6-0128FD575334}"/>
              </a:ext>
            </a:extLst>
          </p:cNvPr>
          <p:cNvSpPr/>
          <p:nvPr/>
        </p:nvSpPr>
        <p:spPr>
          <a:xfrm>
            <a:off x="6764160" y="3140968"/>
            <a:ext cx="4227937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Abaixo da figura grande tem 4 figurinhas. Faça um grande X sobre aquela que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não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pertence à figura grande.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F5E4E94-8BDE-4414-873F-8DC8E96BE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033" y="2628842"/>
            <a:ext cx="5076285" cy="376055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4919837-74FB-48D4-A2B7-B14877122CBB}"/>
              </a:ext>
            </a:extLst>
          </p:cNvPr>
          <p:cNvSpPr txBox="1"/>
          <p:nvPr/>
        </p:nvSpPr>
        <p:spPr>
          <a:xfrm>
            <a:off x="2999209" y="5589240"/>
            <a:ext cx="3069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207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7AD0161-E9C4-432D-A2EE-41BB88D8BAB3}"/>
              </a:ext>
            </a:extLst>
          </p:cNvPr>
          <p:cNvSpPr/>
          <p:nvPr/>
        </p:nvSpPr>
        <p:spPr>
          <a:xfrm>
            <a:off x="190897" y="548680"/>
            <a:ext cx="7992888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10) (1 ponto)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Ligue o “piloto” (Alberto Santos Dumont, Astronauta Marcos Pontes 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piloto Rubens Barrichello) ao seu “veículo”.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7A79985-DD55-4CBD-B011-BB2190FD9369}"/>
              </a:ext>
            </a:extLst>
          </p:cNvPr>
          <p:cNvSpPr/>
          <p:nvPr/>
        </p:nvSpPr>
        <p:spPr>
          <a:xfrm>
            <a:off x="190897" y="1706710"/>
            <a:ext cx="900100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(0,3 pontos cada ligação correta. Se acertar todas ganha 1 ponto)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2953B12-619A-4F8B-9A8B-8DCC62E52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13" y="2924944"/>
            <a:ext cx="7226308" cy="3240360"/>
          </a:xfrm>
          <a:prstGeom prst="rect">
            <a:avLst/>
          </a:prstGeom>
        </p:spPr>
      </p:pic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E917F7AE-B324-46E6-A739-23A1EA8826CC}"/>
              </a:ext>
            </a:extLst>
          </p:cNvPr>
          <p:cNvCxnSpPr/>
          <p:nvPr/>
        </p:nvCxnSpPr>
        <p:spPr>
          <a:xfrm flipH="1">
            <a:off x="6095553" y="5157192"/>
            <a:ext cx="25202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43225178-990A-40CA-98E1-36225CE38F91}"/>
              </a:ext>
            </a:extLst>
          </p:cNvPr>
          <p:cNvCxnSpPr/>
          <p:nvPr/>
        </p:nvCxnSpPr>
        <p:spPr>
          <a:xfrm flipV="1">
            <a:off x="3071217" y="3573016"/>
            <a:ext cx="2160240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A6ECA4F8-3513-49F9-8362-5BF3EFFA5E1B}"/>
              </a:ext>
            </a:extLst>
          </p:cNvPr>
          <p:cNvCxnSpPr>
            <a:cxnSpLocks/>
          </p:cNvCxnSpPr>
          <p:nvPr/>
        </p:nvCxnSpPr>
        <p:spPr>
          <a:xfrm>
            <a:off x="3467261" y="3068960"/>
            <a:ext cx="435648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66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09962"/>
              </p:ext>
            </p:extLst>
          </p:nvPr>
        </p:nvGraphicFramePr>
        <p:xfrm>
          <a:off x="3858579" y="748162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89273" marR="89273" marT="44637" marB="4463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39" y="2164725"/>
            <a:ext cx="4022027" cy="26692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2593994"/>
            <a:ext cx="2734749" cy="1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1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92E0D4F-EB5D-4ACE-BE7A-7EF74474106C}"/>
              </a:ext>
            </a:extLst>
          </p:cNvPr>
          <p:cNvSpPr/>
          <p:nvPr/>
        </p:nvSpPr>
        <p:spPr>
          <a:xfrm>
            <a:off x="118889" y="332656"/>
            <a:ext cx="8064896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1) (1 ponto)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 estrelas são astros que emitem luz. Ao redor das estrelas podem existir planetas. Os astrônomos já descobriram planetas ao redor de cerca de duzentas estrelas. </a:t>
            </a: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Perguntas: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FA9444B-625F-4D3B-95CC-33E1E94D7300}"/>
              </a:ext>
            </a:extLst>
          </p:cNvPr>
          <p:cNvSpPr/>
          <p:nvPr/>
        </p:nvSpPr>
        <p:spPr>
          <a:xfrm>
            <a:off x="118889" y="2276872"/>
            <a:ext cx="5949950" cy="8720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1a) (0,5 ponto)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 é o nome da estrela que está mais perto da Terra?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3F8FF95-70F3-4C9C-A69E-9C8147326BE5}"/>
              </a:ext>
            </a:extLst>
          </p:cNvPr>
          <p:cNvSpPr/>
          <p:nvPr/>
        </p:nvSpPr>
        <p:spPr>
          <a:xfrm>
            <a:off x="151978" y="3277047"/>
            <a:ext cx="3172663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1a): . . . . . . . . . . 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A32CBE2-DF45-445C-BBBD-8723F1DB5AA6}"/>
              </a:ext>
            </a:extLst>
          </p:cNvPr>
          <p:cNvSpPr/>
          <p:nvPr/>
        </p:nvSpPr>
        <p:spPr>
          <a:xfrm>
            <a:off x="92140" y="3989964"/>
            <a:ext cx="1118170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1b) (0,5 ponto)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 é o nome da estrela da qual depende toda a vida na Terra?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6FA8EE6-EF55-402A-82A7-39F3094EF0EC}"/>
              </a:ext>
            </a:extLst>
          </p:cNvPr>
          <p:cNvSpPr/>
          <p:nvPr/>
        </p:nvSpPr>
        <p:spPr>
          <a:xfrm>
            <a:off x="151978" y="4631840"/>
            <a:ext cx="318548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1b): . . . . . . . . . . 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AB941BF-E069-449A-B82E-844DF02DDDD0}"/>
              </a:ext>
            </a:extLst>
          </p:cNvPr>
          <p:cNvSpPr/>
          <p:nvPr/>
        </p:nvSpPr>
        <p:spPr>
          <a:xfrm>
            <a:off x="2155574" y="3308261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C3B163A-C16C-4EF1-838F-E8DAC2423E5A}"/>
              </a:ext>
            </a:extLst>
          </p:cNvPr>
          <p:cNvSpPr/>
          <p:nvPr/>
        </p:nvSpPr>
        <p:spPr>
          <a:xfrm>
            <a:off x="2155573" y="4675441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19955DA-A5EA-431A-8679-6FB4C5192469}"/>
              </a:ext>
            </a:extLst>
          </p:cNvPr>
          <p:cNvSpPr/>
          <p:nvPr/>
        </p:nvSpPr>
        <p:spPr>
          <a:xfrm>
            <a:off x="1487041" y="5237812"/>
            <a:ext cx="8928992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objetivo desta questão era chamar a atenção do aluno para o fato de que existem planetas ao redor de outras estrelas; que o Sol é uma estrela e que toda a vida na Terra depende do Sol, ou seja, sem ele, não haverá vida na Terra.</a:t>
            </a: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8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BB63755-18BC-4BE2-9894-7813224DFDD8}"/>
              </a:ext>
            </a:extLst>
          </p:cNvPr>
          <p:cNvSpPr/>
          <p:nvPr/>
        </p:nvSpPr>
        <p:spPr>
          <a:xfrm>
            <a:off x="118889" y="193992"/>
            <a:ext cx="813690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2) (1 ponto)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Sol emite luz própria, porque ele é uma enorme bola de gás em chamas.</a:t>
            </a:r>
            <a:endParaRPr lang="pt-BR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Perguntas: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14E6C13-F03A-4167-821B-EDC607BD79D8}"/>
              </a:ext>
            </a:extLst>
          </p:cNvPr>
          <p:cNvSpPr/>
          <p:nvPr/>
        </p:nvSpPr>
        <p:spPr>
          <a:xfrm>
            <a:off x="118889" y="1706502"/>
            <a:ext cx="813690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2a) (0,5 ponto)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calor do Sol é vital para a vida na Terra. O que acontecerá com todos os seres humanos se o Sol, de repente, se apagar, totalmente, para sempre?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23E1C4D-6767-4E62-A81D-219C72A4CB9E}"/>
              </a:ext>
            </a:extLst>
          </p:cNvPr>
          <p:cNvSpPr/>
          <p:nvPr/>
        </p:nvSpPr>
        <p:spPr>
          <a:xfrm>
            <a:off x="118889" y="3143991"/>
            <a:ext cx="169790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2a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103FFA2-0337-471F-8C62-3ED8686EC677}"/>
              </a:ext>
            </a:extLst>
          </p:cNvPr>
          <p:cNvSpPr/>
          <p:nvPr/>
        </p:nvSpPr>
        <p:spPr>
          <a:xfrm>
            <a:off x="118889" y="4149080"/>
            <a:ext cx="1029714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2b) (0,5 ponto)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Qual é o lugar mais quente do Sol? Dentro dele ou na superfície dele?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0324C1C-A51A-4436-8306-4B922CF478FC}"/>
              </a:ext>
            </a:extLst>
          </p:cNvPr>
          <p:cNvSpPr/>
          <p:nvPr/>
        </p:nvSpPr>
        <p:spPr>
          <a:xfrm>
            <a:off x="118889" y="4754846"/>
            <a:ext cx="171072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2b):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5D01438-280F-4123-9C23-F6ACB0A1366E}"/>
              </a:ext>
            </a:extLst>
          </p:cNvPr>
          <p:cNvSpPr/>
          <p:nvPr/>
        </p:nvSpPr>
        <p:spPr>
          <a:xfrm>
            <a:off x="1703065" y="3143265"/>
            <a:ext cx="97930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Morrerão, desaparecerão, morrem, desaparecem, somem, ou qualquer sinônimo.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5CBB848-F56C-420A-87D8-56D793972DD8}"/>
              </a:ext>
            </a:extLst>
          </p:cNvPr>
          <p:cNvSpPr/>
          <p:nvPr/>
        </p:nvSpPr>
        <p:spPr>
          <a:xfrm>
            <a:off x="1703065" y="4842049"/>
            <a:ext cx="9301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Dentro dele, dentro, no interior, no centro, ou qualquer sinônimo.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95B57A9-9C57-4583-A658-CCD65EB1CC1D}"/>
              </a:ext>
            </a:extLst>
          </p:cNvPr>
          <p:cNvSpPr/>
          <p:nvPr/>
        </p:nvSpPr>
        <p:spPr>
          <a:xfrm>
            <a:off x="1271017" y="5445224"/>
            <a:ext cx="9301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objetivo desta questão era frisar que só o Sol emite luz (assim como qualquer outra estrela); que toda a vida na Terra depende do Sol e que o interior dele é muito mais quente que sua superfície. Supomos que seja intuitivo o aluno deduzir que o interior do Sol seja mais quente do que sua superfície.</a:t>
            </a: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8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2E2A597-8FF6-4836-9B6C-BEE75A880759}"/>
              </a:ext>
            </a:extLst>
          </p:cNvPr>
          <p:cNvSpPr/>
          <p:nvPr/>
        </p:nvSpPr>
        <p:spPr>
          <a:xfrm>
            <a:off x="262905" y="436234"/>
            <a:ext cx="7920880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3) (1 ponto)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Quando você está viajando num ônibus, você é passageiro daquele ônibus e pode descer quando chega ao seu destino. </a:t>
            </a: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Perguntas: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7552EFA-5D7F-4418-A0EC-3FC0EB6A07AA}"/>
              </a:ext>
            </a:extLst>
          </p:cNvPr>
          <p:cNvSpPr/>
          <p:nvPr/>
        </p:nvSpPr>
        <p:spPr>
          <a:xfrm>
            <a:off x="262905" y="2326696"/>
            <a:ext cx="1152128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3a) (0,5 ponto)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Todos nós moramos num grande “ônibus”, chamado planeta Terra, que nos leva ao redor do Sol o tempo todo e do qual não podemos descer. Qual é a cor do planeta Terra quando visto do espaço?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56EE0D5-A57C-4BBB-8C58-98B5E3043281}"/>
              </a:ext>
            </a:extLst>
          </p:cNvPr>
          <p:cNvSpPr/>
          <p:nvPr/>
        </p:nvSpPr>
        <p:spPr>
          <a:xfrm>
            <a:off x="262905" y="3659270"/>
            <a:ext cx="176202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3a):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F6BE5B1-29D3-416A-986C-43DD581FBECF}"/>
              </a:ext>
            </a:extLst>
          </p:cNvPr>
          <p:cNvSpPr/>
          <p:nvPr/>
        </p:nvSpPr>
        <p:spPr>
          <a:xfrm>
            <a:off x="1847081" y="3746473"/>
            <a:ext cx="5775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Azul, azulado, azul celeste, ou um sinônimo a isso.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A57C7FA-A733-4C9B-AD2E-3F2619BDAAEF}"/>
              </a:ext>
            </a:extLst>
          </p:cNvPr>
          <p:cNvSpPr/>
          <p:nvPr/>
        </p:nvSpPr>
        <p:spPr>
          <a:xfrm>
            <a:off x="262905" y="521408"/>
            <a:ext cx="792088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3b) (0,5 ponto)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Desenhe e pinte (se tiver lápis azul) o planeta Terra no espaço abaixo.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1EB86B5-7AB7-4C05-BB3F-3C2042553AAA}"/>
              </a:ext>
            </a:extLst>
          </p:cNvPr>
          <p:cNvSpPr/>
          <p:nvPr/>
        </p:nvSpPr>
        <p:spPr>
          <a:xfrm>
            <a:off x="262905" y="1703465"/>
            <a:ext cx="171072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3b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2B0F2BA-B950-4D95-B6F9-D0089526ACED}"/>
              </a:ext>
            </a:extLst>
          </p:cNvPr>
          <p:cNvSpPr/>
          <p:nvPr/>
        </p:nvSpPr>
        <p:spPr>
          <a:xfrm>
            <a:off x="262905" y="2284152"/>
            <a:ext cx="11460808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 esperado que o aluno pinte (pode ser de qualquer cor) uma bola (ou um disco). Podem ou não desenhar qualquer marca sobre ele, como continentes, relevo, etc. Fica a critério do professor atribuir a pontuação deste item.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B615943-1FEF-4ECA-90E5-4B2A0A74542E}"/>
              </a:ext>
            </a:extLst>
          </p:cNvPr>
          <p:cNvSpPr/>
          <p:nvPr/>
        </p:nvSpPr>
        <p:spPr>
          <a:xfrm>
            <a:off x="1163005" y="3887521"/>
            <a:ext cx="9577064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objetivo desta questão era mostrar que não temos nenhum controle sobre o movimento de translação da Terra, ou seja, que somos meros “passageiros” e também “prisioneiros” deste planeta. A cor do planeta Terra quando visto do espaço é a mesma que quando olhamos para o céu num dia sem nuvens, além disso, o primeiro astronauta, o russo Yuri Gagarin, em 1961, quando em órbita da Terra, exclamou: a Terra é azul!</a:t>
            </a:r>
            <a:endParaRPr lang="pt-BR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E9BA15F-E759-4424-A58F-24E156A29465}"/>
              </a:ext>
            </a:extLst>
          </p:cNvPr>
          <p:cNvSpPr/>
          <p:nvPr/>
        </p:nvSpPr>
        <p:spPr>
          <a:xfrm>
            <a:off x="190897" y="475415"/>
            <a:ext cx="7992888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4) (1 ponto)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(0,2 pontos cada item correto)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 questão é sobre as características dos planetas. Escreva </a:t>
            </a:r>
            <a:r>
              <a:rPr lang="pt-BR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ou </a:t>
            </a:r>
            <a:r>
              <a:rPr lang="pt-BR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errado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 frente de cada afirmação abaixo.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D6CAF24-5BD9-4A3E-B58D-543B932911CD}"/>
              </a:ext>
            </a:extLst>
          </p:cNvPr>
          <p:cNvSpPr/>
          <p:nvPr/>
        </p:nvSpPr>
        <p:spPr>
          <a:xfrm>
            <a:off x="190897" y="2155330"/>
            <a:ext cx="5814412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cada linha, ou está tudo certo, ou está tudo errado.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26ACD9A-A997-4FAF-814D-27D4FB65C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0" y="3293924"/>
            <a:ext cx="11606784" cy="184404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79D7FD6-95D7-4DAB-BAAA-68BC43322303}"/>
              </a:ext>
            </a:extLst>
          </p:cNvPr>
          <p:cNvSpPr/>
          <p:nvPr/>
        </p:nvSpPr>
        <p:spPr>
          <a:xfrm>
            <a:off x="334913" y="4395155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Certo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2BC76D5-BE23-40F5-A71C-6E22B33F3C0E}"/>
              </a:ext>
            </a:extLst>
          </p:cNvPr>
          <p:cNvSpPr/>
          <p:nvPr/>
        </p:nvSpPr>
        <p:spPr>
          <a:xfrm>
            <a:off x="334913" y="3309789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Certo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90DB8A9-B890-4516-B361-FA4ED8C93066}"/>
              </a:ext>
            </a:extLst>
          </p:cNvPr>
          <p:cNvSpPr/>
          <p:nvPr/>
        </p:nvSpPr>
        <p:spPr>
          <a:xfrm>
            <a:off x="334912" y="3667806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Certo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37B751F-50A8-457E-BB91-13E9E5A51524}"/>
              </a:ext>
            </a:extLst>
          </p:cNvPr>
          <p:cNvSpPr/>
          <p:nvPr/>
        </p:nvSpPr>
        <p:spPr>
          <a:xfrm>
            <a:off x="334911" y="4053221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Certo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6857609-AE89-49BF-97F7-F6B80968B9B4}"/>
              </a:ext>
            </a:extLst>
          </p:cNvPr>
          <p:cNvSpPr/>
          <p:nvPr/>
        </p:nvSpPr>
        <p:spPr>
          <a:xfrm>
            <a:off x="314146" y="4745017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Errado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7887233-D466-4D46-AD68-2FFA69013E5A}"/>
              </a:ext>
            </a:extLst>
          </p:cNvPr>
          <p:cNvSpPr/>
          <p:nvPr/>
        </p:nvSpPr>
        <p:spPr>
          <a:xfrm>
            <a:off x="190897" y="404664"/>
            <a:ext cx="76328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5) (1 ponto)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Ao lado está a parte central da bandeira do Brasil. (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Claro que as cores não são estas!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Como vê, nós brasileiros, gostamos muito das estrelas, pois até em nossa bandeira colocamos estrelas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entro">
            <a:extLst>
              <a:ext uri="{FF2B5EF4-FFF2-40B4-BE49-F238E27FC236}">
                <a16:creationId xmlns:a16="http://schemas.microsoft.com/office/drawing/2014/main" id="{86DCC521-C046-42B4-AF1E-2D2C1DF0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857" y="2348880"/>
            <a:ext cx="2881684" cy="28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25C9E65-D8D2-4916-A72C-17DBC51082A9}"/>
              </a:ext>
            </a:extLst>
          </p:cNvPr>
          <p:cNvSpPr/>
          <p:nvPr/>
        </p:nvSpPr>
        <p:spPr>
          <a:xfrm>
            <a:off x="190897" y="1916832"/>
            <a:ext cx="213660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Perguntas: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FB957B7-4790-49BA-81B7-0978F70F4D19}"/>
              </a:ext>
            </a:extLst>
          </p:cNvPr>
          <p:cNvSpPr/>
          <p:nvPr/>
        </p:nvSpPr>
        <p:spPr>
          <a:xfrm>
            <a:off x="190897" y="261782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5a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 (0,5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Pinte de qualquer cor (menos de preto ou branco, claro!) as estrelas que formam a constelação do Cruzeiro do Sul na figura ao lado.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4B15A53-D691-4AAB-B8D1-A6236202C991}"/>
              </a:ext>
            </a:extLst>
          </p:cNvPr>
          <p:cNvSpPr/>
          <p:nvPr/>
        </p:nvSpPr>
        <p:spPr>
          <a:xfrm>
            <a:off x="190898" y="3789040"/>
            <a:ext cx="260965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5a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8888E7C-F78E-4353-AA4D-A612C5213000}"/>
              </a:ext>
            </a:extLst>
          </p:cNvPr>
          <p:cNvSpPr/>
          <p:nvPr/>
        </p:nvSpPr>
        <p:spPr>
          <a:xfrm>
            <a:off x="1775073" y="3802868"/>
            <a:ext cx="61926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aluno deveria ter pintado as cinco estrelas que constituem o Cruzeiro do Sul. (Atribuir 0,1 para cada estrela pintada corretamente). Mesmo que o aluno não tenha pintado, mas identificou de alguma maneira quais são as cinco estrelas do Cruzeiro do Sul, a resposta é válida.</a:t>
            </a:r>
            <a:endParaRPr lang="pt-BR" sz="2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Estrela de 5 Pontas 7"/>
          <p:cNvSpPr/>
          <p:nvPr/>
        </p:nvSpPr>
        <p:spPr>
          <a:xfrm>
            <a:off x="10164098" y="3825137"/>
            <a:ext cx="162302" cy="16230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trela de 5 Pontas 15"/>
          <p:cNvSpPr/>
          <p:nvPr/>
        </p:nvSpPr>
        <p:spPr>
          <a:xfrm>
            <a:off x="10316498" y="3977537"/>
            <a:ext cx="162302" cy="16230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trela de 5 Pontas 16"/>
          <p:cNvSpPr/>
          <p:nvPr/>
        </p:nvSpPr>
        <p:spPr>
          <a:xfrm>
            <a:off x="10166066" y="4294217"/>
            <a:ext cx="178532" cy="17853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trela de 5 Pontas 17"/>
          <p:cNvSpPr/>
          <p:nvPr/>
        </p:nvSpPr>
        <p:spPr>
          <a:xfrm>
            <a:off x="9994342" y="4022777"/>
            <a:ext cx="178532" cy="17853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strela de 5 Pontas 18"/>
          <p:cNvSpPr/>
          <p:nvPr/>
        </p:nvSpPr>
        <p:spPr>
          <a:xfrm>
            <a:off x="10130969" y="4134785"/>
            <a:ext cx="134134" cy="13413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44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F5B0057-92D5-4168-884B-789519A48FF6}"/>
              </a:ext>
            </a:extLst>
          </p:cNvPr>
          <p:cNvSpPr/>
          <p:nvPr/>
        </p:nvSpPr>
        <p:spPr>
          <a:xfrm>
            <a:off x="262905" y="518310"/>
            <a:ext cx="5112568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5b) (0,5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 é cor do círculo central da nossa bandeira, que na figura ao lado está pintado de preto?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B7082B8-4C4F-4B1C-85C0-10DC33378A06}"/>
              </a:ext>
            </a:extLst>
          </p:cNvPr>
          <p:cNvSpPr/>
          <p:nvPr/>
        </p:nvSpPr>
        <p:spPr>
          <a:xfrm>
            <a:off x="262905" y="2073720"/>
            <a:ext cx="177484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5b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BEA8FF7-8999-480A-AA0D-0C17773B4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33" y="3399117"/>
            <a:ext cx="2808312" cy="276618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B91BA59-218A-4F68-BF4D-3611A832EA01}"/>
              </a:ext>
            </a:extLst>
          </p:cNvPr>
          <p:cNvSpPr/>
          <p:nvPr/>
        </p:nvSpPr>
        <p:spPr>
          <a:xfrm>
            <a:off x="292951" y="2739963"/>
            <a:ext cx="688272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Azul celeste, azul, azul escuro, azul claro, ou qualquer sinônimo.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098A35EC-323F-4EE0-A488-E495B2AC558C}"/>
              </a:ext>
            </a:extLst>
          </p:cNvPr>
          <p:cNvSpPr/>
          <p:nvPr/>
        </p:nvSpPr>
        <p:spPr>
          <a:xfrm>
            <a:off x="8615833" y="5559357"/>
            <a:ext cx="8736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centro">
            <a:extLst>
              <a:ext uri="{FF2B5EF4-FFF2-40B4-BE49-F238E27FC236}">
                <a16:creationId xmlns:a16="http://schemas.microsoft.com/office/drawing/2014/main" id="{2DAC42D3-794D-4BB7-9742-B595E8FAA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89" y="270222"/>
            <a:ext cx="2233612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7E8C9A0-2C82-44B4-B326-7EF982714E5B}"/>
              </a:ext>
            </a:extLst>
          </p:cNvPr>
          <p:cNvSpPr/>
          <p:nvPr/>
        </p:nvSpPr>
        <p:spPr>
          <a:xfrm>
            <a:off x="1415033" y="4056869"/>
            <a:ext cx="6724281" cy="226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objetivo desta questão era saber se o aluno sabia o formato do Cruzeiro do Sul. Esta constelação estava assinalada na atividade observacional que foi enviada a cada escola. Porém, mesmo na ausência desta atividade, ainda assim esta constelação tem o formato dado pelo próprio nome dela. Quanto ao item 5b imaginamos que todos já viram a bandeira do Brasil.</a:t>
            </a:r>
            <a:endParaRPr lang="pt-BR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BANDEIRA DO BRASIL 0,90 X 1,28 C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017" y="2132856"/>
            <a:ext cx="151216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0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2569048-6656-45D7-9AB8-751FDA0311DC}"/>
              </a:ext>
            </a:extLst>
          </p:cNvPr>
          <p:cNvSpPr/>
          <p:nvPr/>
        </p:nvSpPr>
        <p:spPr>
          <a:xfrm>
            <a:off x="118889" y="116632"/>
            <a:ext cx="8064896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 6) (1 ponto) PERGUNTA OBSERVACIONAL NOTURNA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 QUESTÃO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6a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SÓ PODE SER RESPONDIDA SE VOCÊ OLHOU PARA O CÉU COM O MAPA QUE ENVIAMOS PREVIAMENTE PARA SEU(SUA) PROFESSOR(A), CASO CONTRÁRIO, RESPONDA SOMENTE A QUESTÃO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6b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QUAL TAMBÉM VALE UM PONTO.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Você só pode responder a questão 6a ou a 6b e não as duas.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129A36E-D040-4E2C-AFAD-E2CC981FC8B4}"/>
              </a:ext>
            </a:extLst>
          </p:cNvPr>
          <p:cNvSpPr/>
          <p:nvPr/>
        </p:nvSpPr>
        <p:spPr>
          <a:xfrm>
            <a:off x="118889" y="2972465"/>
            <a:ext cx="1165614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 6a) (1 ponto) 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quem mora nas regiões Sul ou Sudeste a pergunta é a seguinte: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FFBA6AC-DE18-41B5-8B9E-B33FF9E7F535}"/>
              </a:ext>
            </a:extLst>
          </p:cNvPr>
          <p:cNvSpPr/>
          <p:nvPr/>
        </p:nvSpPr>
        <p:spPr>
          <a:xfrm>
            <a:off x="140213" y="3519008"/>
            <a:ext cx="5949950" cy="2118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 lado (direito) está a região do céu que contém o Cruzeiro do Sul e o falso Cruzeiro do Sul. Faça uma bolinha ao redor de cada uma das 5 estrelas do Cruzeiro do Sul. (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0,2 pontos para cada estrela assinalada corretamente).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78379E8-EB8B-4462-9791-4D14F7FD4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25" y="3507041"/>
            <a:ext cx="3646805" cy="3096344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31AECDEC-AB0A-4A79-9776-C267D09B15FF}"/>
              </a:ext>
            </a:extLst>
          </p:cNvPr>
          <p:cNvSpPr/>
          <p:nvPr/>
        </p:nvSpPr>
        <p:spPr>
          <a:xfrm>
            <a:off x="7823745" y="5090864"/>
            <a:ext cx="80392" cy="72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B3B166A-B230-4A3A-85BC-B885982F70B1}"/>
              </a:ext>
            </a:extLst>
          </p:cNvPr>
          <p:cNvSpPr/>
          <p:nvPr/>
        </p:nvSpPr>
        <p:spPr>
          <a:xfrm>
            <a:off x="7823745" y="5229200"/>
            <a:ext cx="80392" cy="72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C9ECA40-1FD1-418C-82ED-7044948FDF1F}"/>
              </a:ext>
            </a:extLst>
          </p:cNvPr>
          <p:cNvSpPr/>
          <p:nvPr/>
        </p:nvSpPr>
        <p:spPr>
          <a:xfrm>
            <a:off x="7904137" y="5397151"/>
            <a:ext cx="80392" cy="72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9C07474-CDD6-4049-A70C-3A22A4A43B41}"/>
              </a:ext>
            </a:extLst>
          </p:cNvPr>
          <p:cNvSpPr/>
          <p:nvPr/>
        </p:nvSpPr>
        <p:spPr>
          <a:xfrm>
            <a:off x="7639533" y="5361147"/>
            <a:ext cx="80392" cy="72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636EA10-A4B1-48B1-B9FE-E934E833DDA7}"/>
              </a:ext>
            </a:extLst>
          </p:cNvPr>
          <p:cNvSpPr/>
          <p:nvPr/>
        </p:nvSpPr>
        <p:spPr>
          <a:xfrm>
            <a:off x="7599337" y="5109830"/>
            <a:ext cx="80392" cy="72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1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1772</Words>
  <Application>Microsoft Office PowerPoint</Application>
  <PresentationFormat>Personalizar</PresentationFormat>
  <Paragraphs>122</Paragraphs>
  <Slides>18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DVM Informatica</cp:lastModifiedBy>
  <cp:revision>66</cp:revision>
  <dcterms:created xsi:type="dcterms:W3CDTF">2020-08-01T16:25:14Z</dcterms:created>
  <dcterms:modified xsi:type="dcterms:W3CDTF">2020-09-07T21:31:14Z</dcterms:modified>
</cp:coreProperties>
</file>