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DC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A19A8-E125-40E4-8BEA-FEAF8EAB9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2FE463-13CF-4665-A9CB-FE3C32A02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E95F37-7F3A-4E5C-8BC3-EA7DA8DB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6189EB-A43F-48A1-8DDD-151ED3C5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08FB0C-2A43-4CB1-909D-C6483E36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78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0516C-BECB-4844-8089-668F3C6C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D16259-DBCE-4A49-8E49-03A170637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C6E829-CA98-4487-BA93-B8B1C01A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2352E8-1BD7-477A-8B38-E5D51513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607C9D-2AA6-4F9E-9E9D-70123141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01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990AED-A8A5-4516-A620-B901C0D74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2C6526-0F5A-4002-AA01-615217904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3A94EE-BF50-469F-9D1B-2512F7B2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3FCDA1-8C5F-45E3-890A-09793819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6F3BF3-BA4F-452D-B427-838613FD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15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58AB0-5954-426F-9502-A779B9EC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DBEF53-90A5-41FE-8C33-70C2FDFA7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5BEBA6-5C78-4F57-87B5-6E411066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2648D-C6E9-4DA3-9223-C654313C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1192AF-D374-4EF5-B0E9-3BF0543D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56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5478E-C2D9-4344-B627-84DA0BCB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EC5420-4120-4835-A8A7-99E54F66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08E660-705F-4CCE-8223-8A8EF52D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27E067-20E8-44FB-B82D-B55E241C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D8D38B-C6AB-4635-9D17-BBAC364C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67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D9858-EF59-4794-8294-4479E995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C77E7C-1002-4A0A-81B4-325DA4E3A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9B58E2-E7CB-4474-87EA-9EFE63B75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AAA395-82EE-4089-B27F-BBADD135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16A92E-310E-4146-8E5C-41ED31C3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AEC113-8762-41A5-9A3A-76741893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62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06AF1-E5E8-4279-AA60-729E8849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2D51FF-3E7D-4B0B-A114-983817763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8A72D5-2323-4865-A9BF-808E28DEF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D79010D-3874-459A-858A-6CB7858B9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CDA2B2-1311-43CB-9B87-354691AC1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0D65D9-1BF2-4F8C-9C0B-DB3BC5819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9C697B-F89D-49E3-9E39-B5AD0934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9F6286-D649-46ED-ADD1-36A73A92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31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396D2-D5C8-4EBC-B373-4317E30B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27C187-30F8-44C7-A864-893456A1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F21A1E-F8B4-4DB9-BB56-4FD10091D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5624DB-D7E5-474A-9516-BF8D2B1F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16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008DA9-A4C0-4DF9-A765-60568E8E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DE74AF-BA63-4026-B40C-A93992AE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6A80C7-9B8A-42F9-9DAC-9C2149B1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18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F6C34-B3DC-479F-AC2D-91CAF293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B13D3E-0C00-42D2-A7C2-EA0BB5F7E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DEEDEB-6832-44A9-85C1-2819EEB3B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1A92A6-80E5-4B93-BAD7-B8775E3C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DCD383-EE27-48B3-BD9B-A10FF2F4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2E38AC-C256-460B-BB59-4700230C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7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61AB5-8477-4E3D-B9EE-4165A8BB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4F81C3A-2323-4520-9B35-6747AEAEE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39BDFD-088F-4A22-9038-E9082C56F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BF140C-AF19-44FF-A3D5-FA3665CE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4DC4-01C0-45ED-80F7-AB7106E3F370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CB57C1-5AEF-411B-BB37-76956A7A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410510-6BEF-4CDD-918D-606EFBBB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58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4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50000">
              <a:srgbClr val="EFF5F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9D7E2B3-AA73-46C9-B9FE-F6BBE7FE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1D6A56-6F07-4C24-A6C9-32E1B64E6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AA671E-D7C8-4542-BCC5-CE7F67AB2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F4DC4-01C0-45ED-80F7-AB7106E3F370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8D3CF2-D41E-4B38-A1D1-0CD5BD8CD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0F5075-FB4A-40C3-8B07-26F11CEDA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7EC2-247D-4E33-8CBF-5A13F642ACB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6156960"/>
            <a:ext cx="1172231" cy="70104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0748904" y="5965371"/>
            <a:ext cx="1608559" cy="1014549"/>
          </a:xfrm>
          <a:prstGeom prst="rect">
            <a:avLst/>
          </a:prstGeom>
          <a:blipFill dpi="0"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8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8FAADC"/>
            </a:gs>
            <a:gs pos="14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50000">
              <a:srgbClr val="EFF5F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2010 - </a:t>
            </a:r>
            <a:r>
              <a:rPr lang="pt-BR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C951C74-DC70-42A1-A37F-F14CBF2EE313}"/>
              </a:ext>
            </a:extLst>
          </p:cNvPr>
          <p:cNvSpPr/>
          <p:nvPr/>
        </p:nvSpPr>
        <p:spPr>
          <a:xfrm>
            <a:off x="552001" y="330900"/>
            <a:ext cx="7890664" cy="170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energia elétrica é gerada principalmente em usinas hidroelétricas. Depois ela tem que ser transportada (pelos grossos fios das torres) e finalmente distribuída em nossas casas. Tudo isso é muito caro, logo não podemos desperdiçar energia. 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06D1D6B-DDF6-42FE-A9B6-C3FCE028A426}"/>
              </a:ext>
            </a:extLst>
          </p:cNvPr>
          <p:cNvSpPr/>
          <p:nvPr/>
        </p:nvSpPr>
        <p:spPr>
          <a:xfrm>
            <a:off x="552001" y="2291958"/>
            <a:ext cx="11264178" cy="87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9) (0,25 pontos para cada acerto)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Escreva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na frente das afirmações abaixo: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6ACC589-79D1-4031-912F-836AFB182A11}"/>
              </a:ext>
            </a:extLst>
          </p:cNvPr>
          <p:cNvSpPr/>
          <p:nvPr/>
        </p:nvSpPr>
        <p:spPr>
          <a:xfrm>
            <a:off x="686538" y="336354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Devemos evitar acender lâmpadas durante o dia.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4068955-82EE-456E-82C8-1A971910200D}"/>
              </a:ext>
            </a:extLst>
          </p:cNvPr>
          <p:cNvSpPr/>
          <p:nvPr/>
        </p:nvSpPr>
        <p:spPr>
          <a:xfrm>
            <a:off x="686538" y="4108555"/>
            <a:ext cx="8555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Devemos fechar rapidamente a porta da geladeira quando a abrimos.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7C321CA-E4BA-4BF6-BD74-B56FE8FBC3B2}"/>
              </a:ext>
            </a:extLst>
          </p:cNvPr>
          <p:cNvSpPr/>
          <p:nvPr/>
        </p:nvSpPr>
        <p:spPr>
          <a:xfrm>
            <a:off x="686539" y="4922792"/>
            <a:ext cx="9718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Devemos avisar a prefeitura quando a lâmpada da rua não apaga durante o dia.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7048343-A15A-4095-BDF9-4E32214AF5DB}"/>
              </a:ext>
            </a:extLst>
          </p:cNvPr>
          <p:cNvSpPr/>
          <p:nvPr/>
        </p:nvSpPr>
        <p:spPr>
          <a:xfrm>
            <a:off x="686538" y="5712517"/>
            <a:ext cx="8120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Devemos fazer a lição de casa com o rádio e a TV desligados.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1413394-94FC-4EB7-BA58-92D442249087}"/>
              </a:ext>
            </a:extLst>
          </p:cNvPr>
          <p:cNvSpPr txBox="1"/>
          <p:nvPr/>
        </p:nvSpPr>
        <p:spPr>
          <a:xfrm>
            <a:off x="9428086" y="3442441"/>
            <a:ext cx="19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. . . . . . . . . . . 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AF383C2-F632-4DC4-936D-8D145AA60AF9}"/>
              </a:ext>
            </a:extLst>
          </p:cNvPr>
          <p:cNvSpPr txBox="1"/>
          <p:nvPr/>
        </p:nvSpPr>
        <p:spPr>
          <a:xfrm>
            <a:off x="9428085" y="4126472"/>
            <a:ext cx="19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. . . . . . . . . . . 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7F6514D-1F10-40C6-95AE-9335F76C9F74}"/>
              </a:ext>
            </a:extLst>
          </p:cNvPr>
          <p:cNvSpPr txBox="1"/>
          <p:nvPr/>
        </p:nvSpPr>
        <p:spPr>
          <a:xfrm>
            <a:off x="9428085" y="4931422"/>
            <a:ext cx="19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. . . . . . . . . . . 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6DE0783-F74D-47D5-83C8-FA2F1E5B14F9}"/>
              </a:ext>
            </a:extLst>
          </p:cNvPr>
          <p:cNvSpPr txBox="1"/>
          <p:nvPr/>
        </p:nvSpPr>
        <p:spPr>
          <a:xfrm>
            <a:off x="9428085" y="5695348"/>
            <a:ext cx="19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. . . . . . . . . . . .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F83CBA5-6959-4EDD-A51B-184501917777}"/>
              </a:ext>
            </a:extLst>
          </p:cNvPr>
          <p:cNvSpPr/>
          <p:nvPr/>
        </p:nvSpPr>
        <p:spPr>
          <a:xfrm>
            <a:off x="9809826" y="3364196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C61E809-2157-412C-A356-1D04A7D296FD}"/>
              </a:ext>
            </a:extLst>
          </p:cNvPr>
          <p:cNvSpPr/>
          <p:nvPr/>
        </p:nvSpPr>
        <p:spPr>
          <a:xfrm>
            <a:off x="9809826" y="4046017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855FD08-A629-4DFF-9BFE-F31259D8F0ED}"/>
              </a:ext>
            </a:extLst>
          </p:cNvPr>
          <p:cNvSpPr/>
          <p:nvPr/>
        </p:nvSpPr>
        <p:spPr>
          <a:xfrm>
            <a:off x="9809826" y="4855558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b="1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0F450F7-FCB7-4C59-A6CD-8D9A7BE1E26F}"/>
              </a:ext>
            </a:extLst>
          </p:cNvPr>
          <p:cNvSpPr/>
          <p:nvPr/>
        </p:nvSpPr>
        <p:spPr>
          <a:xfrm>
            <a:off x="9827582" y="5611759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0100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090E30A-7FA5-42B0-992F-B528B689E1DC}"/>
              </a:ext>
            </a:extLst>
          </p:cNvPr>
          <p:cNvSpPr/>
          <p:nvPr/>
        </p:nvSpPr>
        <p:spPr>
          <a:xfrm>
            <a:off x="553544" y="438250"/>
            <a:ext cx="7800512" cy="128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10) (1 ponto) (0,2 pontos para cada acerto)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 por último a pergunta mais difícil. Escreva o nome de 5 aparelhos que usam energia elétrica: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F106D5-5359-4EDD-AC44-DA20D2ABC032}"/>
              </a:ext>
            </a:extLst>
          </p:cNvPr>
          <p:cNvSpPr txBox="1"/>
          <p:nvPr/>
        </p:nvSpPr>
        <p:spPr>
          <a:xfrm>
            <a:off x="562252" y="2043012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1) . . . . . . . . . . . . . . . . . . . . . . . . . 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75760B-0D00-4FC1-982B-9E7698FEFE14}"/>
              </a:ext>
            </a:extLst>
          </p:cNvPr>
          <p:cNvSpPr txBox="1"/>
          <p:nvPr/>
        </p:nvSpPr>
        <p:spPr>
          <a:xfrm>
            <a:off x="562253" y="2772285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2) . . . . . . . . . . . . . . . . . . . . . . . . . 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B3E1E6-5282-4172-BEAD-C48A2830DEA3}"/>
              </a:ext>
            </a:extLst>
          </p:cNvPr>
          <p:cNvSpPr txBox="1"/>
          <p:nvPr/>
        </p:nvSpPr>
        <p:spPr>
          <a:xfrm>
            <a:off x="562251" y="350155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3) . . . . . . . . . . . . . . . . . . . . . . . . . 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340DAFE-3088-4516-9F45-DB307FA7DA40}"/>
              </a:ext>
            </a:extLst>
          </p:cNvPr>
          <p:cNvSpPr txBox="1"/>
          <p:nvPr/>
        </p:nvSpPr>
        <p:spPr>
          <a:xfrm>
            <a:off x="560027" y="421791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4) . . . . . . . . . . . . . . . . . . . . . . . . . 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139E4C-B2EE-4FB8-B476-611063B81B52}"/>
              </a:ext>
            </a:extLst>
          </p:cNvPr>
          <p:cNvSpPr txBox="1"/>
          <p:nvPr/>
        </p:nvSpPr>
        <p:spPr>
          <a:xfrm>
            <a:off x="560026" y="4947191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5) . . . . . . . . . . . . . . . . . . . . . . . . . 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04A2D1-DC5E-4267-9739-5575E3F576C1}"/>
              </a:ext>
            </a:extLst>
          </p:cNvPr>
          <p:cNvSpPr txBox="1"/>
          <p:nvPr/>
        </p:nvSpPr>
        <p:spPr>
          <a:xfrm>
            <a:off x="874998" y="1974984"/>
            <a:ext cx="210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GELADEIRA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5AED8B-BDB8-44F6-8183-F8CB666B6910}"/>
              </a:ext>
            </a:extLst>
          </p:cNvPr>
          <p:cNvSpPr txBox="1"/>
          <p:nvPr/>
        </p:nvSpPr>
        <p:spPr>
          <a:xfrm>
            <a:off x="876731" y="2678773"/>
            <a:ext cx="123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065343-8440-4489-A4C6-2300546C8C21}"/>
              </a:ext>
            </a:extLst>
          </p:cNvPr>
          <p:cNvSpPr txBox="1"/>
          <p:nvPr/>
        </p:nvSpPr>
        <p:spPr>
          <a:xfrm>
            <a:off x="906779" y="3422461"/>
            <a:ext cx="147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RÁDIO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6B5A9E-50CA-4778-97A0-5DCFED399035}"/>
              </a:ext>
            </a:extLst>
          </p:cNvPr>
          <p:cNvSpPr txBox="1"/>
          <p:nvPr/>
        </p:nvSpPr>
        <p:spPr>
          <a:xfrm>
            <a:off x="891462" y="4134295"/>
            <a:ext cx="369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 DE PASSAR ROUPA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2F7721E-BD81-4270-8B36-735D22204051}"/>
              </a:ext>
            </a:extLst>
          </p:cNvPr>
          <p:cNvSpPr txBox="1"/>
          <p:nvPr/>
        </p:nvSpPr>
        <p:spPr>
          <a:xfrm>
            <a:off x="879836" y="4882808"/>
            <a:ext cx="22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COMPUTADOR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5108701-0350-4BDE-99F3-2E6E8E943FFB}"/>
              </a:ext>
            </a:extLst>
          </p:cNvPr>
          <p:cNvSpPr/>
          <p:nvPr/>
        </p:nvSpPr>
        <p:spPr>
          <a:xfrm>
            <a:off x="2180883" y="5742193"/>
            <a:ext cx="8635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Observação: quaisquer outros aparelhos que usem energia elétrica, obviamente.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Observação: não descontar pontos devido a erros ortográficos.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0297"/>
              </p:ext>
            </p:extLst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B7F53F5-3EFB-4333-B38F-267A56760E37}"/>
              </a:ext>
            </a:extLst>
          </p:cNvPr>
          <p:cNvSpPr/>
          <p:nvPr/>
        </p:nvSpPr>
        <p:spPr>
          <a:xfrm>
            <a:off x="312303" y="440743"/>
            <a:ext cx="8039999" cy="106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Astronomia estuda os astros, ou seja, do que são feitos, seus movimentos, sua evolução, etc. Quando você crescer, talvez queira ser um astrônomo ou astrônoma.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3CF84CA-8CC5-470C-9679-C062793A5076}"/>
              </a:ext>
            </a:extLst>
          </p:cNvPr>
          <p:cNvSpPr/>
          <p:nvPr/>
        </p:nvSpPr>
        <p:spPr>
          <a:xfrm>
            <a:off x="312303" y="1639229"/>
            <a:ext cx="8039998" cy="106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1a)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Suponha que você seja um astrônomo (ou astrônoma) e queira estudar PLANETAS. Neste caso, escreva o nome de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um planeta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que você estudaria.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7AA96D0-CE3A-4621-99E8-1BEBC1131DD4}"/>
              </a:ext>
            </a:extLst>
          </p:cNvPr>
          <p:cNvSpPr/>
          <p:nvPr/>
        </p:nvSpPr>
        <p:spPr>
          <a:xfrm>
            <a:off x="312303" y="292437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1a)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5C55217-0EFC-4757-BF00-9E3D897F7BDA}"/>
              </a:ext>
            </a:extLst>
          </p:cNvPr>
          <p:cNvSpPr/>
          <p:nvPr/>
        </p:nvSpPr>
        <p:spPr>
          <a:xfrm>
            <a:off x="2010204" y="2924373"/>
            <a:ext cx="5083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Mercúrio, Vênus, Marte, Júpiter, Saturno, Urano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2ABC39E-E905-4349-850D-5CF9EB5B13BA}"/>
              </a:ext>
            </a:extLst>
          </p:cNvPr>
          <p:cNvSpPr/>
          <p:nvPr/>
        </p:nvSpPr>
        <p:spPr>
          <a:xfrm>
            <a:off x="6963052" y="2924373"/>
            <a:ext cx="3522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Netuno (qualquer um deles).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936DAA8-CDF6-48B5-B76F-FD178B7729C8}"/>
              </a:ext>
            </a:extLst>
          </p:cNvPr>
          <p:cNvSpPr/>
          <p:nvPr/>
        </p:nvSpPr>
        <p:spPr>
          <a:xfrm>
            <a:off x="312303" y="3293705"/>
            <a:ext cx="4014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inválida a resposta: Terra ou Plutão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2235742-749E-4B72-9FD8-898BF7FF1216}"/>
              </a:ext>
            </a:extLst>
          </p:cNvPr>
          <p:cNvSpPr/>
          <p:nvPr/>
        </p:nvSpPr>
        <p:spPr>
          <a:xfrm>
            <a:off x="312302" y="3788131"/>
            <a:ext cx="1159231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1b)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Mas vamos supor que você estudou bastante e se transformou num (ou numa) astronauta. Neste caso, escreva o nome de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um planeta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para o qual gostaria de ir. (Não vale repetir a resposta anterior!)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99B4A45-BD53-49F7-902B-A9E277134FF9}"/>
              </a:ext>
            </a:extLst>
          </p:cNvPr>
          <p:cNvSpPr/>
          <p:nvPr/>
        </p:nvSpPr>
        <p:spPr>
          <a:xfrm>
            <a:off x="312302" y="4948885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1b)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54DB9CC-2203-4C7C-A141-0F9BDCE344A0}"/>
              </a:ext>
            </a:extLst>
          </p:cNvPr>
          <p:cNvSpPr/>
          <p:nvPr/>
        </p:nvSpPr>
        <p:spPr>
          <a:xfrm>
            <a:off x="2010204" y="4948885"/>
            <a:ext cx="5083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Mercúrio, Vênus, Marte, Júpiter, Saturno, Urano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251939A-87AE-40C9-945A-7A012FCDDAF0}"/>
              </a:ext>
            </a:extLst>
          </p:cNvPr>
          <p:cNvSpPr/>
          <p:nvPr/>
        </p:nvSpPr>
        <p:spPr>
          <a:xfrm>
            <a:off x="6963052" y="4948885"/>
            <a:ext cx="3565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 Netuno (qualquer um deles).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E7FFDD1-E26E-4014-872B-5A1B0AB36387}"/>
              </a:ext>
            </a:extLst>
          </p:cNvPr>
          <p:cNvSpPr/>
          <p:nvPr/>
        </p:nvSpPr>
        <p:spPr>
          <a:xfrm>
            <a:off x="312303" y="5353053"/>
            <a:ext cx="8939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inválida a resposta: Terra ou Plutão e não pode repetir a resposta dada no item 1a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76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511D7C5-2F95-4E1F-A2AD-0A20D57252F6}"/>
              </a:ext>
            </a:extLst>
          </p:cNvPr>
          <p:cNvSpPr/>
          <p:nvPr/>
        </p:nvSpPr>
        <p:spPr>
          <a:xfrm>
            <a:off x="552001" y="811112"/>
            <a:ext cx="771243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2) (1 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No ano passado (2009) comemoramos o Ano Internacional da Astronomia, para lembrar que há 400 anos Galileu Galilei usou pela primeira vez uma luneta para ver os astros.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0E1D6C1-A199-461F-82B4-82AEEC9C17D2}"/>
              </a:ext>
            </a:extLst>
          </p:cNvPr>
          <p:cNvSpPr/>
          <p:nvPr/>
        </p:nvSpPr>
        <p:spPr>
          <a:xfrm>
            <a:off x="552001" y="2683249"/>
            <a:ext cx="582267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2a)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luneta mais simples só tem duas lentes. Na luneta ao lado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coloque um 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onde você deve colocar o olho para observar os astros.</a:t>
            </a:r>
            <a:endParaRPr lang="pt-BR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1F24F4E-82F5-43CA-A9F9-9C8641F3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27037" r="6764" b="34320"/>
          <a:stretch>
            <a:fillRect/>
          </a:stretch>
        </p:blipFill>
        <p:spPr bwMode="auto">
          <a:xfrm>
            <a:off x="6993076" y="2738550"/>
            <a:ext cx="47668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7">
            <a:extLst>
              <a:ext uri="{FF2B5EF4-FFF2-40B4-BE49-F238E27FC236}">
                <a16:creationId xmlns:a16="http://schemas.microsoft.com/office/drawing/2014/main" id="{4993DA9D-9FBD-439C-B43C-A0F784210F97}"/>
              </a:ext>
            </a:extLst>
          </p:cNvPr>
          <p:cNvGrpSpPr>
            <a:grpSpLocks/>
          </p:cNvGrpSpPr>
          <p:nvPr/>
        </p:nvGrpSpPr>
        <p:grpSpPr bwMode="auto">
          <a:xfrm>
            <a:off x="6763815" y="2926086"/>
            <a:ext cx="586211" cy="484445"/>
            <a:chOff x="5771" y="6764"/>
            <a:chExt cx="480" cy="48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BDC32CB0-2A31-4B19-94C8-4A3AC3F6FA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831" y="6744"/>
              <a:ext cx="36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F2EAF7CC-E19F-4C3A-BE3B-135AB1D88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1" y="6764"/>
              <a:ext cx="36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78450101-3553-434F-A77F-B33124148440}"/>
              </a:ext>
            </a:extLst>
          </p:cNvPr>
          <p:cNvSpPr/>
          <p:nvPr/>
        </p:nvSpPr>
        <p:spPr>
          <a:xfrm>
            <a:off x="5196396" y="4278932"/>
            <a:ext cx="6096000" cy="149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2b)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Sua escola vai ganhar da OBA uma luneta  igual a esta. Com ela você vai poder observar muitos astros, como este ao lado.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Escreva abaixo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o nome do astro da foto ao lado.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E179725D-6794-40A7-A9FE-94E7A6E5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55" b="13339"/>
          <a:stretch>
            <a:fillRect/>
          </a:stretch>
        </p:blipFill>
        <p:spPr bwMode="auto">
          <a:xfrm>
            <a:off x="1246050" y="4135760"/>
            <a:ext cx="2242875" cy="218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4D37D057-43C4-459B-8CD2-27775A5B6AFF}"/>
              </a:ext>
            </a:extLst>
          </p:cNvPr>
          <p:cNvSpPr/>
          <p:nvPr/>
        </p:nvSpPr>
        <p:spPr>
          <a:xfrm>
            <a:off x="5196396" y="5895275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2b)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B4DEB19-18CD-4F86-B297-EDC183F898AD}"/>
              </a:ext>
            </a:extLst>
          </p:cNvPr>
          <p:cNvSpPr/>
          <p:nvPr/>
        </p:nvSpPr>
        <p:spPr>
          <a:xfrm>
            <a:off x="7225378" y="5833273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8474894-7A76-4DF9-A947-E0EA34D50976}"/>
              </a:ext>
            </a:extLst>
          </p:cNvPr>
          <p:cNvSpPr/>
          <p:nvPr/>
        </p:nvSpPr>
        <p:spPr>
          <a:xfrm>
            <a:off x="624396" y="436472"/>
            <a:ext cx="761391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3)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Você sabe que durante o dia o Sol ofusca todas as outras estrelas, por isso não as vemos. 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04863A3-CB94-438B-8A4B-F0C351FD9A31}"/>
              </a:ext>
            </a:extLst>
          </p:cNvPr>
          <p:cNvSpPr/>
          <p:nvPr/>
        </p:nvSpPr>
        <p:spPr>
          <a:xfrm>
            <a:off x="695417" y="1820155"/>
            <a:ext cx="759514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3a)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Quando você for usar a luneta acima (chamada de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Galileoscópio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), você vai usá-la durante o dia ou durante a noite? Se apontar para o Sol ficará cego!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866105A-2B92-4013-B5B0-171DA7F1CDA6}"/>
              </a:ext>
            </a:extLst>
          </p:cNvPr>
          <p:cNvSpPr/>
          <p:nvPr/>
        </p:nvSpPr>
        <p:spPr>
          <a:xfrm>
            <a:off x="695416" y="3325998"/>
            <a:ext cx="451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3a)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. . . . . . . . . . . . . . . . . . . . . 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BBA9EF0-2DBA-4293-AFE3-2D368A5143A1}"/>
              </a:ext>
            </a:extLst>
          </p:cNvPr>
          <p:cNvSpPr/>
          <p:nvPr/>
        </p:nvSpPr>
        <p:spPr>
          <a:xfrm>
            <a:off x="695416" y="4472996"/>
            <a:ext cx="8857887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3b)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Em qual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fase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da Lua você vê </a:t>
            </a:r>
            <a:r>
              <a:rPr lang="pt-BR" u="sng" dirty="0">
                <a:latin typeface="Arial" panose="020B0604020202020204" pitchFamily="34" charset="0"/>
                <a:ea typeface="Times New Roman" panose="02020603050405020304" pitchFamily="18" charset="0"/>
              </a:rPr>
              <a:t>menos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estrelas no céu?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C9DDCE0-B163-4514-B215-835F2E395C3F}"/>
              </a:ext>
            </a:extLst>
          </p:cNvPr>
          <p:cNvSpPr/>
          <p:nvPr/>
        </p:nvSpPr>
        <p:spPr>
          <a:xfrm>
            <a:off x="695416" y="5254647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3b)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. . . . . . . . . . . . . . . . . . . . . 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B0E458A-DB70-4C62-8C37-0A402303123B}"/>
              </a:ext>
            </a:extLst>
          </p:cNvPr>
          <p:cNvSpPr/>
          <p:nvPr/>
        </p:nvSpPr>
        <p:spPr>
          <a:xfrm>
            <a:off x="2514416" y="3236301"/>
            <a:ext cx="2296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DURANTE A NOITE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A34C5F0-A923-47F0-9403-402016FA9844}"/>
              </a:ext>
            </a:extLst>
          </p:cNvPr>
          <p:cNvSpPr/>
          <p:nvPr/>
        </p:nvSpPr>
        <p:spPr>
          <a:xfrm>
            <a:off x="2760028" y="5169842"/>
            <a:ext cx="19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FASE CHEIA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E6C1AA8-A26F-4A0C-BB87-9C8A3EE75378}"/>
              </a:ext>
            </a:extLst>
          </p:cNvPr>
          <p:cNvSpPr/>
          <p:nvPr/>
        </p:nvSpPr>
        <p:spPr>
          <a:xfrm>
            <a:off x="677662" y="405232"/>
            <a:ext cx="7765002" cy="114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4)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Você sabe que toda profissão tem ferramentas. Por exemplo, para um taxista sua ferramenta de trabalho é o carro, ou seja o táxi. Para um professor suas ferramentas são os livros.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50BE0AA-F6CA-4A51-B370-BF14B9C5A6FC}"/>
              </a:ext>
            </a:extLst>
          </p:cNvPr>
          <p:cNvSpPr/>
          <p:nvPr/>
        </p:nvSpPr>
        <p:spPr>
          <a:xfrm>
            <a:off x="677662" y="1843504"/>
            <a:ext cx="7765002" cy="78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4a)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Se você se tornar um astrônomo (ou astrônoma), qual será sua ferramenta de trabalho?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63FB21C-21D8-4E6B-8F1C-8AFDF69B3B4B}"/>
              </a:ext>
            </a:extLst>
          </p:cNvPr>
          <p:cNvSpPr/>
          <p:nvPr/>
        </p:nvSpPr>
        <p:spPr>
          <a:xfrm>
            <a:off x="677662" y="4045000"/>
            <a:ext cx="1100053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4b)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Se você se tornar um (ou uma) astronauta, qual será sua ferramenta de trabalho?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F3521E2-DE64-4946-8D05-395EDDADA930}"/>
              </a:ext>
            </a:extLst>
          </p:cNvPr>
          <p:cNvSpPr/>
          <p:nvPr/>
        </p:nvSpPr>
        <p:spPr>
          <a:xfrm>
            <a:off x="677662" y="2873244"/>
            <a:ext cx="889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4b)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. . . . . . . . . . . . . . . . . . . . . . . . . . . . . . . . . . . . . . . . . . . . . . . . . . . . . . . 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E3B4A98-9558-4BC7-99B3-17491ECB9541}"/>
              </a:ext>
            </a:extLst>
          </p:cNvPr>
          <p:cNvSpPr/>
          <p:nvPr/>
        </p:nvSpPr>
        <p:spPr>
          <a:xfrm>
            <a:off x="677662" y="5309089"/>
            <a:ext cx="1036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4b)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. . . . . . . . . . . . . . . . . . . . . . . . . . . . . . . . . . . . . . . . . . . . . . . . . . . . . . . . . . . . . . . . . . . 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816318A-094C-4F03-98D5-38EB7947E180}"/>
              </a:ext>
            </a:extLst>
          </p:cNvPr>
          <p:cNvSpPr/>
          <p:nvPr/>
        </p:nvSpPr>
        <p:spPr>
          <a:xfrm>
            <a:off x="2381957" y="2780599"/>
            <a:ext cx="7284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  <a:tabLst>
                <a:tab pos="6481445" algn="r"/>
              </a:tabLs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LUNETA, TELESCÓPIO, COMPUTADOR, </a:t>
            </a: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BINÓCULOS, ETC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41EC211-A1E0-4936-92A6-540F83433808}"/>
              </a:ext>
            </a:extLst>
          </p:cNvPr>
          <p:cNvSpPr/>
          <p:nvPr/>
        </p:nvSpPr>
        <p:spPr>
          <a:xfrm>
            <a:off x="2381956" y="5214535"/>
            <a:ext cx="901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  <a:tabLst>
                <a:tab pos="6481445" algn="r"/>
              </a:tabLs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FOGUETE, CAPACETE, ROUPA DE ASTRONAUTA, BOTAS ESPECIAIS, ETC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2E7556D-F225-4AA8-ABF7-6C63E7285167}"/>
              </a:ext>
            </a:extLst>
          </p:cNvPr>
          <p:cNvSpPr/>
          <p:nvPr/>
        </p:nvSpPr>
        <p:spPr>
          <a:xfrm>
            <a:off x="587512" y="521671"/>
            <a:ext cx="7607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5) (1 ponto) (0,2 pontos cada acerto)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Agora vamos brincar de escrever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3B043D-AE9C-490E-ABDC-BF50ED667DAE}"/>
              </a:ext>
            </a:extLst>
          </p:cNvPr>
          <p:cNvSpPr/>
          <p:nvPr/>
        </p:nvSpPr>
        <p:spPr>
          <a:xfrm>
            <a:off x="587512" y="2922803"/>
            <a:ext cx="5776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Lua cheia brilha mais porque está mais perto do Sol.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FB0F13-13E9-4762-BD5F-A74FDDCA8E30}"/>
              </a:ext>
            </a:extLst>
          </p:cNvPr>
          <p:cNvSpPr/>
          <p:nvPr/>
        </p:nvSpPr>
        <p:spPr>
          <a:xfrm>
            <a:off x="587512" y="3434576"/>
            <a:ext cx="9016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Quando os dias são os mais quentes é porque a Terra está mais perto do Sol.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B544A9F-2A89-44B7-A4CE-207D15C0B0CB}"/>
              </a:ext>
            </a:extLst>
          </p:cNvPr>
          <p:cNvSpPr/>
          <p:nvPr/>
        </p:nvSpPr>
        <p:spPr>
          <a:xfrm>
            <a:off x="587512" y="3982183"/>
            <a:ext cx="557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 astronauta brasileiro Marcos Pontes pisou na Lua.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9D88357-16B2-412D-A768-C08362F8BF65}"/>
              </a:ext>
            </a:extLst>
          </p:cNvPr>
          <p:cNvSpPr/>
          <p:nvPr/>
        </p:nvSpPr>
        <p:spPr>
          <a:xfrm>
            <a:off x="587512" y="4529790"/>
            <a:ext cx="930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Vemos sempre a mesma “face” da Lua porque ela não gira sobre ela mesma.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CA662AB-7A9F-442B-AFEB-DCA652F59B44}"/>
              </a:ext>
            </a:extLst>
          </p:cNvPr>
          <p:cNvSpPr/>
          <p:nvPr/>
        </p:nvSpPr>
        <p:spPr>
          <a:xfrm>
            <a:off x="587512" y="5077397"/>
            <a:ext cx="5378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Marte é azul, cheio de oceanos e tem lindos anéis.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6ADE16A-BE53-43F8-88CD-AC0182D347B9}"/>
              </a:ext>
            </a:extLst>
          </p:cNvPr>
          <p:cNvSpPr txBox="1"/>
          <p:nvPr/>
        </p:nvSpPr>
        <p:spPr>
          <a:xfrm>
            <a:off x="9651401" y="2888685"/>
            <a:ext cx="19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. . . . . . . . . . . 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CDAB813-3738-420A-BE9E-65F41F164213}"/>
              </a:ext>
            </a:extLst>
          </p:cNvPr>
          <p:cNvSpPr txBox="1"/>
          <p:nvPr/>
        </p:nvSpPr>
        <p:spPr>
          <a:xfrm>
            <a:off x="9651401" y="3450830"/>
            <a:ext cx="19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. . . . . . . . . . . 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A5382C7-0465-4223-A8BD-B2AE03F398B2}"/>
              </a:ext>
            </a:extLst>
          </p:cNvPr>
          <p:cNvSpPr txBox="1"/>
          <p:nvPr/>
        </p:nvSpPr>
        <p:spPr>
          <a:xfrm>
            <a:off x="9651399" y="3988537"/>
            <a:ext cx="19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. . . . . . . . . . . 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CED7DA6-37A5-4A90-AB7F-FCC2AB5A838E}"/>
              </a:ext>
            </a:extLst>
          </p:cNvPr>
          <p:cNvSpPr txBox="1"/>
          <p:nvPr/>
        </p:nvSpPr>
        <p:spPr>
          <a:xfrm>
            <a:off x="9651399" y="4509674"/>
            <a:ext cx="19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. . . . . . . . . . . 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9C1195-4BC3-46CF-8339-7051F8CEA07A}"/>
              </a:ext>
            </a:extLst>
          </p:cNvPr>
          <p:cNvSpPr txBox="1"/>
          <p:nvPr/>
        </p:nvSpPr>
        <p:spPr>
          <a:xfrm>
            <a:off x="9651400" y="5117629"/>
            <a:ext cx="19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. . . . . . . . . . . .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AE61A8B-C8A2-46C2-AFD4-E68DC597814C}"/>
              </a:ext>
            </a:extLst>
          </p:cNvPr>
          <p:cNvSpPr/>
          <p:nvPr/>
        </p:nvSpPr>
        <p:spPr>
          <a:xfrm>
            <a:off x="9957655" y="283141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endParaRPr lang="pt-BR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A5CCEAC-3427-480F-BFCC-21A8AB209A22}"/>
              </a:ext>
            </a:extLst>
          </p:cNvPr>
          <p:cNvSpPr/>
          <p:nvPr/>
        </p:nvSpPr>
        <p:spPr>
          <a:xfrm>
            <a:off x="9957655" y="3393165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endParaRPr lang="pt-BR" b="1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B68F43E-8278-4A4D-9C21-5347462F18C8}"/>
              </a:ext>
            </a:extLst>
          </p:cNvPr>
          <p:cNvSpPr/>
          <p:nvPr/>
        </p:nvSpPr>
        <p:spPr>
          <a:xfrm>
            <a:off x="9957655" y="3920644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endParaRPr lang="pt-BR" b="1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E2D52AE-6963-49DE-A34D-15FE9ECDAD1B}"/>
              </a:ext>
            </a:extLst>
          </p:cNvPr>
          <p:cNvSpPr/>
          <p:nvPr/>
        </p:nvSpPr>
        <p:spPr>
          <a:xfrm>
            <a:off x="9957655" y="444947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endParaRPr lang="pt-BR" b="1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AB8FD59-4319-4473-9297-E07C42CD0360}"/>
              </a:ext>
            </a:extLst>
          </p:cNvPr>
          <p:cNvSpPr/>
          <p:nvPr/>
        </p:nvSpPr>
        <p:spPr>
          <a:xfrm>
            <a:off x="9957655" y="505127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442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8E0439B-1056-4CCB-81E1-BF12BC4B3A67}"/>
              </a:ext>
            </a:extLst>
          </p:cNvPr>
          <p:cNvSpPr/>
          <p:nvPr/>
        </p:nvSpPr>
        <p:spPr>
          <a:xfrm>
            <a:off x="473475" y="408774"/>
            <a:ext cx="785191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6)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 Foguetes são utilizados para levar satélites, telescópios, pessoas,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etc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, para girarem ao redor da Terra, ou até mesmo irem a outros planetas. Sua construção é complexa e só poucos países sabem construir foguetes grandes.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39229FB-2761-4FC0-A898-BBA2A8685A26}"/>
              </a:ext>
            </a:extLst>
          </p:cNvPr>
          <p:cNvSpPr/>
          <p:nvPr/>
        </p:nvSpPr>
        <p:spPr>
          <a:xfrm>
            <a:off x="473474" y="2168683"/>
            <a:ext cx="1147468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6a)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 Brasil está construindo um foguete, que chamamos de Veículo Lançador de Satélites (VLS). Coloque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sobre a figura abaixo que representa o VLS.</a:t>
            </a:r>
            <a:endParaRPr lang="pt-BR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EE52D05-CA5D-4404-B683-5D2C2FC0A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71" y="30591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25D1A5A-D44C-4D4B-B1C2-2AB19D00D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903905"/>
              </p:ext>
            </p:extLst>
          </p:nvPr>
        </p:nvGraphicFramePr>
        <p:xfrm>
          <a:off x="1630624" y="3059112"/>
          <a:ext cx="17526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Imagem de Bitmap" r:id="rId3" imgW="2371429" imgH="1000000" progId="Paint.Picture">
                  <p:embed/>
                </p:oleObj>
              </mc:Choice>
              <mc:Fallback>
                <p:oleObj name="Imagem de Bitmap" r:id="rId3" imgW="2371429" imgH="10000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624" y="3059112"/>
                        <a:ext cx="175260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3">
            <a:extLst>
              <a:ext uri="{FF2B5EF4-FFF2-40B4-BE49-F238E27FC236}">
                <a16:creationId xmlns:a16="http://schemas.microsoft.com/office/drawing/2014/main" id="{094B049E-AD75-4447-89F2-611FCF81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86" y="3059112"/>
            <a:ext cx="13938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0090E096-AECA-439A-8C79-3B79AE93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63" y="3036887"/>
            <a:ext cx="1287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564A6B58-EE79-44E9-A807-DBA38E3A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92" y="3059112"/>
            <a:ext cx="1866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07E127F-1B2E-4A74-9B9A-10888DC228FB}"/>
              </a:ext>
            </a:extLst>
          </p:cNvPr>
          <p:cNvGrpSpPr>
            <a:grpSpLocks/>
          </p:cNvGrpSpPr>
          <p:nvPr/>
        </p:nvGrpSpPr>
        <p:grpSpPr bwMode="auto">
          <a:xfrm>
            <a:off x="2207338" y="3161211"/>
            <a:ext cx="701331" cy="550816"/>
            <a:chOff x="5771" y="6764"/>
            <a:chExt cx="480" cy="480"/>
          </a:xfrm>
        </p:grpSpPr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61A7B89E-A4ED-4F1D-8756-EE6B92F23D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831" y="6744"/>
              <a:ext cx="36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62FE6B24-A4EA-4CBE-B917-427D75067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1" y="6764"/>
              <a:ext cx="36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B1F108B4-5592-4CB1-8359-4DBBAA6C27AA}"/>
              </a:ext>
            </a:extLst>
          </p:cNvPr>
          <p:cNvSpPr/>
          <p:nvPr/>
        </p:nvSpPr>
        <p:spPr>
          <a:xfrm>
            <a:off x="473474" y="4041773"/>
            <a:ext cx="1140501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6b)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Satélites artificiais são colocados para girarem ao redor da Terra pelos foguetes. O Brasil já fez alguns, mas em sociedade com a China e eles se chamam CBERS. Faça um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sobre a figura que representa o CBERS.</a:t>
            </a:r>
            <a:endParaRPr lang="pt-BR" dirty="0"/>
          </a:p>
        </p:txBody>
      </p:sp>
      <p:pic>
        <p:nvPicPr>
          <p:cNvPr id="14345" name="Picture 9">
            <a:extLst>
              <a:ext uri="{FF2B5EF4-FFF2-40B4-BE49-F238E27FC236}">
                <a16:creationId xmlns:a16="http://schemas.microsoft.com/office/drawing/2014/main" id="{01E3A144-9699-4B68-ADE5-6FA560BB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10" y="5223603"/>
            <a:ext cx="16081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08FA7056-8090-47DB-8689-70B4F3CD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49" y="5359212"/>
            <a:ext cx="1546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>
            <a:extLst>
              <a:ext uri="{FF2B5EF4-FFF2-40B4-BE49-F238E27FC236}">
                <a16:creationId xmlns:a16="http://schemas.microsoft.com/office/drawing/2014/main" id="{F3273573-F2A7-47A4-9242-E9389D54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52" y="5006837"/>
            <a:ext cx="73183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>
            <a:extLst>
              <a:ext uri="{FF2B5EF4-FFF2-40B4-BE49-F238E27FC236}">
                <a16:creationId xmlns:a16="http://schemas.microsoft.com/office/drawing/2014/main" id="{24DFAA6A-DBED-4A6A-B5A1-A6BFEB3A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706" y="5103224"/>
            <a:ext cx="1699069" cy="104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3">
            <a:extLst>
              <a:ext uri="{FF2B5EF4-FFF2-40B4-BE49-F238E27FC236}">
                <a16:creationId xmlns:a16="http://schemas.microsoft.com/office/drawing/2014/main" id="{FD5E7759-55CA-4799-BED2-AFD90F71CD4C}"/>
              </a:ext>
            </a:extLst>
          </p:cNvPr>
          <p:cNvGrpSpPr>
            <a:grpSpLocks/>
          </p:cNvGrpSpPr>
          <p:nvPr/>
        </p:nvGrpSpPr>
        <p:grpSpPr bwMode="auto">
          <a:xfrm>
            <a:off x="1965588" y="5434149"/>
            <a:ext cx="882117" cy="701695"/>
            <a:chOff x="5771" y="6764"/>
            <a:chExt cx="480" cy="480"/>
          </a:xfrm>
        </p:grpSpPr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D5826BDC-9228-4802-9A2B-8DA5190213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831" y="6744"/>
              <a:ext cx="36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1A01E119-A21C-4CFD-9273-5D9331BB2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1" y="6764"/>
              <a:ext cx="36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162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66A4689-CEEC-47D5-B6FD-6BA5587E5F64}"/>
              </a:ext>
            </a:extLst>
          </p:cNvPr>
          <p:cNvSpPr/>
          <p:nvPr/>
        </p:nvSpPr>
        <p:spPr>
          <a:xfrm>
            <a:off x="606640" y="687723"/>
            <a:ext cx="7738369" cy="87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7) (1 ponto) (0,25 pontos para cada acerto)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Escreva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na frente das afirmações abaixo: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D744312-3685-45AF-A5B5-CF8D624C15B8}"/>
              </a:ext>
            </a:extLst>
          </p:cNvPr>
          <p:cNvSpPr/>
          <p:nvPr/>
        </p:nvSpPr>
        <p:spPr>
          <a:xfrm>
            <a:off x="526740" y="2914485"/>
            <a:ext cx="7401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Os astronautas usam roupas especiais na Lua para não morrerem.                               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6A239A4-97BA-4DA6-B27A-E231A723E388}"/>
              </a:ext>
            </a:extLst>
          </p:cNvPr>
          <p:cNvSpPr/>
          <p:nvPr/>
        </p:nvSpPr>
        <p:spPr>
          <a:xfrm>
            <a:off x="526740" y="3679340"/>
            <a:ext cx="577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Os satélites são úteis para monitorar o meio ambiente.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224B3ED-2BD6-4073-9A67-961D94F065C9}"/>
              </a:ext>
            </a:extLst>
          </p:cNvPr>
          <p:cNvSpPr/>
          <p:nvPr/>
        </p:nvSpPr>
        <p:spPr>
          <a:xfrm>
            <a:off x="537096" y="4486222"/>
            <a:ext cx="533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Marcos Pontes foi o primeiro astronauta brasileiro.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DD22959-796C-47C1-BF52-CB5EF7099258}"/>
              </a:ext>
            </a:extLst>
          </p:cNvPr>
          <p:cNvSpPr/>
          <p:nvPr/>
        </p:nvSpPr>
        <p:spPr>
          <a:xfrm>
            <a:off x="526740" y="5303605"/>
            <a:ext cx="4826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 Brasil constrói e lança foguetes ao espaço.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9831AF2-A580-4C76-A5CC-287BB9DD54A3}"/>
              </a:ext>
            </a:extLst>
          </p:cNvPr>
          <p:cNvSpPr txBox="1"/>
          <p:nvPr/>
        </p:nvSpPr>
        <p:spPr>
          <a:xfrm>
            <a:off x="8719245" y="2958875"/>
            <a:ext cx="19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. . . . . . . . . . . 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CB6579-0E5F-4186-96B2-4360A4728C9E}"/>
              </a:ext>
            </a:extLst>
          </p:cNvPr>
          <p:cNvSpPr txBox="1"/>
          <p:nvPr/>
        </p:nvSpPr>
        <p:spPr>
          <a:xfrm>
            <a:off x="8719244" y="3758320"/>
            <a:ext cx="19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. . . . . . . . . . . 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8A049D9-1C1A-4CA4-ABF8-76F7B51B2114}"/>
              </a:ext>
            </a:extLst>
          </p:cNvPr>
          <p:cNvSpPr txBox="1"/>
          <p:nvPr/>
        </p:nvSpPr>
        <p:spPr>
          <a:xfrm>
            <a:off x="8719244" y="4536636"/>
            <a:ext cx="19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. . . . . . . . . . . 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5F59DC-58F4-4831-B97F-3C0FC4D1B2EC}"/>
              </a:ext>
            </a:extLst>
          </p:cNvPr>
          <p:cNvSpPr txBox="1"/>
          <p:nvPr/>
        </p:nvSpPr>
        <p:spPr>
          <a:xfrm>
            <a:off x="8719244" y="5415976"/>
            <a:ext cx="19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. . . . . . . . . . . .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D65D217-0D2A-439F-B502-BFAFF7D7E1DA}"/>
              </a:ext>
            </a:extLst>
          </p:cNvPr>
          <p:cNvSpPr/>
          <p:nvPr/>
        </p:nvSpPr>
        <p:spPr>
          <a:xfrm>
            <a:off x="9092803" y="2867425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b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7FD82FA-168C-41D7-AE1C-E56B369FF8CC}"/>
              </a:ext>
            </a:extLst>
          </p:cNvPr>
          <p:cNvSpPr/>
          <p:nvPr/>
        </p:nvSpPr>
        <p:spPr>
          <a:xfrm>
            <a:off x="9092803" y="3664648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b="1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222F759-A46C-4323-B034-2372E52F6767}"/>
              </a:ext>
            </a:extLst>
          </p:cNvPr>
          <p:cNvSpPr/>
          <p:nvPr/>
        </p:nvSpPr>
        <p:spPr>
          <a:xfrm>
            <a:off x="9092803" y="4456433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CFC80A8-3EFD-4FA2-B282-BB54487B78B5}"/>
              </a:ext>
            </a:extLst>
          </p:cNvPr>
          <p:cNvSpPr/>
          <p:nvPr/>
        </p:nvSpPr>
        <p:spPr>
          <a:xfrm>
            <a:off x="9110559" y="5328048"/>
            <a:ext cx="98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0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67542D9-E7A9-4809-B79C-39902D7A0E3D}"/>
              </a:ext>
            </a:extLst>
          </p:cNvPr>
          <p:cNvSpPr/>
          <p:nvPr/>
        </p:nvSpPr>
        <p:spPr>
          <a:xfrm>
            <a:off x="512870" y="594240"/>
            <a:ext cx="7667347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8)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Na época de chuva os rios e lagos ficam mais cheios de água do que na época de seca. As imagens de satélites, abaixo, representam o mesmo lago em épocas diferentes.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DDCEFA7-EF8B-409E-A2C9-8AECBE2FFC7C}"/>
              </a:ext>
            </a:extLst>
          </p:cNvPr>
          <p:cNvSpPr/>
          <p:nvPr/>
        </p:nvSpPr>
        <p:spPr>
          <a:xfrm>
            <a:off x="512870" y="2334022"/>
            <a:ext cx="10206362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8) (1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Marque um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sobre a imagem que representa o lago mais cheio</a:t>
            </a:r>
            <a:endParaRPr lang="pt-BR" dirty="0"/>
          </a:p>
        </p:txBody>
      </p:sp>
      <p:pic>
        <p:nvPicPr>
          <p:cNvPr id="12289" name="Picture 1">
            <a:extLst>
              <a:ext uri="{FF2B5EF4-FFF2-40B4-BE49-F238E27FC236}">
                <a16:creationId xmlns:a16="http://schemas.microsoft.com/office/drawing/2014/main" id="{4975BAEF-5147-446C-B7A0-5E53A494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lum bright="-76000" contras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50" y="3146119"/>
            <a:ext cx="2827213" cy="275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6972FF9A-F13F-40A5-A768-FA2DB210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lum bright="-78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52" y="3134340"/>
            <a:ext cx="2827212" cy="277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29BF82B5-3C6B-45E7-BE97-A1DDEBFA30F4}"/>
              </a:ext>
            </a:extLst>
          </p:cNvPr>
          <p:cNvGrpSpPr>
            <a:grpSpLocks/>
          </p:cNvGrpSpPr>
          <p:nvPr/>
        </p:nvGrpSpPr>
        <p:grpSpPr bwMode="auto">
          <a:xfrm>
            <a:off x="7332334" y="4267195"/>
            <a:ext cx="801471" cy="804963"/>
            <a:chOff x="5771" y="6764"/>
            <a:chExt cx="480" cy="480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9697C38B-902E-483F-BB7A-AE240D7477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831" y="6744"/>
              <a:ext cx="36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81E084D-BA33-4CA0-AA64-9F66A23DC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1" y="6764"/>
              <a:ext cx="36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8" name="Retângulo 7"/>
          <p:cNvSpPr/>
          <p:nvPr/>
        </p:nvSpPr>
        <p:spPr>
          <a:xfrm>
            <a:off x="2508068" y="5997081"/>
            <a:ext cx="6435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Observação: o X pode estar sobre qualquer lugar da figura da direita</a:t>
            </a:r>
          </a:p>
        </p:txBody>
      </p:sp>
    </p:spTree>
    <p:extLst>
      <p:ext uri="{BB962C8B-B14F-4D97-AF65-F5344CB8AC3E}">
        <p14:creationId xmlns:p14="http://schemas.microsoft.com/office/powerpoint/2010/main" val="2563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905</Words>
  <Application>Microsoft Office PowerPoint</Application>
  <PresentationFormat>Widescreen</PresentationFormat>
  <Paragraphs>107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DVM</dc:creator>
  <cp:lastModifiedBy>DVM Informatica</cp:lastModifiedBy>
  <cp:revision>41</cp:revision>
  <dcterms:created xsi:type="dcterms:W3CDTF">2020-08-11T11:57:28Z</dcterms:created>
  <dcterms:modified xsi:type="dcterms:W3CDTF">2020-08-21T20:43:46Z</dcterms:modified>
</cp:coreProperties>
</file>