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4"/>
  </p:notesMasterIdLst>
  <p:sldIdLst>
    <p:sldId id="26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F5E8"/>
    <a:srgbClr val="94C8ED"/>
    <a:srgbClr val="F9F9EE"/>
    <a:srgbClr val="DBD6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image" Target="../media/image1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36B662-2971-4221-A6A2-79DF4A7FC95F}" type="datetimeFigureOut">
              <a:rPr lang="pt-BR" smtClean="0"/>
              <a:t>19/07/2020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0A382C-EA77-4786-8080-E3544411E8E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9162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8240A-EBEB-4E01-B6F0-2BDCE506776E}" type="datetimeFigureOut">
              <a:rPr lang="pt-BR" smtClean="0"/>
              <a:t>19/07/2020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8DE78-2655-4AAF-B06E-C92214E992A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8012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8240A-EBEB-4E01-B6F0-2BDCE506776E}" type="datetimeFigureOut">
              <a:rPr lang="pt-BR" smtClean="0"/>
              <a:t>19/07/2020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8DE78-2655-4AAF-B06E-C92214E992A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2632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8240A-EBEB-4E01-B6F0-2BDCE506776E}" type="datetimeFigureOut">
              <a:rPr lang="pt-BR" smtClean="0"/>
              <a:t>19/07/2020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8DE78-2655-4AAF-B06E-C92214E992A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1612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8240A-EBEB-4E01-B6F0-2BDCE506776E}" type="datetimeFigureOut">
              <a:rPr lang="pt-BR" smtClean="0"/>
              <a:t>19/07/2020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8DE78-2655-4AAF-B06E-C92214E992A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5365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8240A-EBEB-4E01-B6F0-2BDCE506776E}" type="datetimeFigureOut">
              <a:rPr lang="pt-BR" smtClean="0"/>
              <a:t>19/07/2020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8DE78-2655-4AAF-B06E-C92214E992A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1697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8240A-EBEB-4E01-B6F0-2BDCE506776E}" type="datetimeFigureOut">
              <a:rPr lang="pt-BR" smtClean="0"/>
              <a:t>19/07/2020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8DE78-2655-4AAF-B06E-C92214E992A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6913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8240A-EBEB-4E01-B6F0-2BDCE506776E}" type="datetimeFigureOut">
              <a:rPr lang="pt-BR" smtClean="0"/>
              <a:t>19/07/2020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8DE78-2655-4AAF-B06E-C92214E992A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1378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8240A-EBEB-4E01-B6F0-2BDCE506776E}" type="datetimeFigureOut">
              <a:rPr lang="pt-BR" smtClean="0"/>
              <a:t>19/07/2020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8DE78-2655-4AAF-B06E-C92214E992A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13146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8240A-EBEB-4E01-B6F0-2BDCE506776E}" type="datetimeFigureOut">
              <a:rPr lang="pt-BR" smtClean="0"/>
              <a:t>19/07/2020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8DE78-2655-4AAF-B06E-C92214E992A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675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8240A-EBEB-4E01-B6F0-2BDCE506776E}" type="datetimeFigureOut">
              <a:rPr lang="pt-BR" smtClean="0"/>
              <a:t>19/07/2020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8DE78-2655-4AAF-B06E-C92214E992A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56170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8240A-EBEB-4E01-B6F0-2BDCE506776E}" type="datetimeFigureOut">
              <a:rPr lang="pt-BR" smtClean="0"/>
              <a:t>19/07/2020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8DE78-2655-4AAF-B06E-C92214E992A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0535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BD68B"/>
            </a:gs>
            <a:gs pos="50000">
              <a:srgbClr val="F9F9EE"/>
            </a:gs>
            <a:gs pos="100000">
              <a:srgbClr val="DBD68B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88240A-EBEB-4E01-B6F0-2BDCE506776E}" type="datetimeFigureOut">
              <a:rPr lang="pt-BR" smtClean="0"/>
              <a:t>19/07/2020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8DE78-2655-4AAF-B06E-C92214E992AF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Retângulo 7"/>
          <p:cNvSpPr/>
          <p:nvPr userDrawn="1"/>
        </p:nvSpPr>
        <p:spPr>
          <a:xfrm>
            <a:off x="-26127" y="6018742"/>
            <a:ext cx="1271453" cy="811214"/>
          </a:xfrm>
          <a:prstGeom prst="rect">
            <a:avLst/>
          </a:prstGeom>
          <a:blipFill dpi="0" rotWithShape="1">
            <a:blip r:embed="rId13">
              <a:alphaModFix amt="9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 userDrawn="1"/>
        </p:nvSpPr>
        <p:spPr>
          <a:xfrm>
            <a:off x="10439247" y="5878293"/>
            <a:ext cx="1862094" cy="1120446"/>
          </a:xfrm>
          <a:prstGeom prst="rect">
            <a:avLst/>
          </a:prstGeom>
          <a:blipFill dpi="0" rotWithShape="1">
            <a:blip r:embed="rId14" cstate="hqprint">
              <a:alphaModFix amt="9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5004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oleObject" Target="../embeddings/oleObject3.bin"/><Relationship Id="rId7" Type="http://schemas.openxmlformats.org/officeDocument/2006/relationships/image" Target="../media/image19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microsoft.com/office/2007/relationships/hdphoto" Target="../media/hdphoto2.wdp"/><Relationship Id="rId5" Type="http://schemas.openxmlformats.org/officeDocument/2006/relationships/image" Target="../media/image18.jpeg"/><Relationship Id="rId10" Type="http://schemas.openxmlformats.org/officeDocument/2006/relationships/image" Target="../media/image17.emf"/><Relationship Id="rId4" Type="http://schemas.openxmlformats.org/officeDocument/2006/relationships/image" Target="../media/image16.emf"/><Relationship Id="rId9" Type="http://schemas.openxmlformats.org/officeDocument/2006/relationships/oleObject" Target="../embeddings/oleObject4.bin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1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10.pn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jpeg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9646" y="2595153"/>
            <a:ext cx="7255828" cy="4815409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2485112" y="135327"/>
            <a:ext cx="6040589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solidFill>
                  <a:srgbClr val="0E4D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GABARITO COMENTADO </a:t>
            </a:r>
          </a:p>
          <a:p>
            <a:pPr algn="ctr"/>
            <a:r>
              <a:rPr lang="pt-BR" sz="4400" b="1" dirty="0">
                <a:solidFill>
                  <a:srgbClr val="0E4D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 PROVA</a:t>
            </a:r>
          </a:p>
          <a:p>
            <a:pPr algn="ctr"/>
            <a:endParaRPr lang="pt-BR" sz="4400" b="1" dirty="0">
              <a:solidFill>
                <a:srgbClr val="0E4D3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sz="5400" b="1" dirty="0">
                <a:solidFill>
                  <a:srgbClr val="0E4D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OBA 2016 - NÍVEL 1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8625" y="3727269"/>
            <a:ext cx="3942102" cy="2518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775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DB2D1914-EA30-4A20-BC09-C51EBC64DF70}"/>
              </a:ext>
            </a:extLst>
          </p:cNvPr>
          <p:cNvSpPr txBox="1"/>
          <p:nvPr/>
        </p:nvSpPr>
        <p:spPr>
          <a:xfrm>
            <a:off x="372533" y="489527"/>
            <a:ext cx="8017934" cy="17042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hangingPunct="0">
              <a:lnSpc>
                <a:spcPct val="150000"/>
              </a:lnSpc>
              <a:spcAft>
                <a:spcPts val="0"/>
              </a:spcAft>
            </a:pPr>
            <a:r>
              <a:rPr lang="pt-BR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Questão 9) (1 ponto)</a:t>
            </a:r>
            <a:r>
              <a:rPr lang="pt-B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No dia 4 de outubro de 1957, lançado pela Rússia, entrou em órbita da Terra o Sputnik I. Ele era uma bola com cerca de 60 cm de diâmetro, tinha cerca de 80 kg e dava uma volta ao redor da Terra em quase 100 minutos. Nascia assim a “era espacial”.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56DA5AFF-CB8E-459C-872F-5C36665A4050}"/>
              </a:ext>
            </a:extLst>
          </p:cNvPr>
          <p:cNvSpPr txBox="1"/>
          <p:nvPr/>
        </p:nvSpPr>
        <p:spPr>
          <a:xfrm>
            <a:off x="379490" y="2563968"/>
            <a:ext cx="8864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Pergunta 9) 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Faça um </a:t>
            </a:r>
            <a:r>
              <a:rPr lang="pt-BR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X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sobre o desenho abaixo que melhor representa o Sputnik I.</a:t>
            </a:r>
            <a:endParaRPr lang="pt-BR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DF48B804-A14D-480F-B115-BE6853612B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6665" y="3238901"/>
            <a:ext cx="17685929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8" name="Objeto 7">
            <a:extLst>
              <a:ext uri="{FF2B5EF4-FFF2-40B4-BE49-F238E27FC236}">
                <a16:creationId xmlns:a16="http://schemas.microsoft.com/office/drawing/2014/main" id="{2C5FCA48-467C-4126-AF64-A43E959E32C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6149432"/>
              </p:ext>
            </p:extLst>
          </p:nvPr>
        </p:nvGraphicFramePr>
        <p:xfrm>
          <a:off x="761995" y="3238900"/>
          <a:ext cx="2044299" cy="20442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7" r:id="rId3" imgW="1828800" imgH="1828800" progId="Photoshop.Image.9">
                  <p:embed/>
                </p:oleObj>
              </mc:Choice>
              <mc:Fallback>
                <p:oleObj r:id="rId3" imgW="1828800" imgH="1828800" progId="Photoshop.Image.9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1995" y="3238900"/>
                        <a:ext cx="2044299" cy="204429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Imagem 11">
            <a:extLst>
              <a:ext uri="{FF2B5EF4-FFF2-40B4-BE49-F238E27FC236}">
                <a16:creationId xmlns:a16="http://schemas.microsoft.com/office/drawing/2014/main" id="{9758B1D7-4E4C-4412-910B-051C67FB14B2}"/>
              </a:ext>
            </a:extLst>
          </p:cNvPr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81000"/>
                    </a14:imgEffect>
                    <a14:imgEffect>
                      <a14:brightnessContrast bright="8000" contrast="-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7150" y="3372538"/>
            <a:ext cx="2232554" cy="17921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7056952F-64E1-4329-AC99-6BBC964D5E79}"/>
              </a:ext>
            </a:extLst>
          </p:cNvPr>
          <p:cNvPicPr/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588881" y="2957660"/>
            <a:ext cx="1807059" cy="264278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4">
            <a:extLst>
              <a:ext uri="{FF2B5EF4-FFF2-40B4-BE49-F238E27FC236}">
                <a16:creationId xmlns:a16="http://schemas.microsoft.com/office/drawing/2014/main" id="{452D545C-2551-4242-817A-7ACA0BF0E2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80600" y="323889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11" name="Objeto 10">
            <a:extLst>
              <a:ext uri="{FF2B5EF4-FFF2-40B4-BE49-F238E27FC236}">
                <a16:creationId xmlns:a16="http://schemas.microsoft.com/office/drawing/2014/main" id="{6DBE7B66-3F3C-45DC-96C8-DC4D3EB039D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0688703"/>
              </p:ext>
            </p:extLst>
          </p:nvPr>
        </p:nvGraphicFramePr>
        <p:xfrm>
          <a:off x="9293965" y="3707884"/>
          <a:ext cx="2351112" cy="1189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8" r:id="rId9" imgW="1828800" imgH="914400" progId="Photoshop.Image.9">
                  <p:embed/>
                </p:oleObj>
              </mc:Choice>
              <mc:Fallback>
                <p:oleObj r:id="rId9" imgW="1828800" imgH="914400" progId="Photoshop.Image.9">
                  <p:embed/>
                  <p:pic>
                    <p:nvPicPr>
                      <p:cNvPr id="0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93965" y="3707884"/>
                        <a:ext cx="2351112" cy="11891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CaixaDeTexto 13">
            <a:extLst>
              <a:ext uri="{FF2B5EF4-FFF2-40B4-BE49-F238E27FC236}">
                <a16:creationId xmlns:a16="http://schemas.microsoft.com/office/drawing/2014/main" id="{308DFA48-9429-4539-901E-5ECB30D447B4}"/>
              </a:ext>
            </a:extLst>
          </p:cNvPr>
          <p:cNvSpPr txBox="1"/>
          <p:nvPr/>
        </p:nvSpPr>
        <p:spPr>
          <a:xfrm>
            <a:off x="1383007" y="3943609"/>
            <a:ext cx="3978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3148780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F270824C-CE0C-4556-99EC-D83284CE14ED}"/>
              </a:ext>
            </a:extLst>
          </p:cNvPr>
          <p:cNvSpPr txBox="1"/>
          <p:nvPr/>
        </p:nvSpPr>
        <p:spPr>
          <a:xfrm>
            <a:off x="220131" y="657478"/>
            <a:ext cx="815577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Questão 10) (1 ponto)</a:t>
            </a:r>
            <a:r>
              <a:rPr lang="pt-B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Até 2016 somente um brasileiro foi  ao espaço, isto é, entrou em órbita. Isso ocorreu em 2006 e foi muito festejado por todos os brasileiros. </a:t>
            </a:r>
            <a:endParaRPr lang="pt-BR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8B04DB51-A6B5-4252-A12C-5F69B6C1A51A}"/>
              </a:ext>
            </a:extLst>
          </p:cNvPr>
          <p:cNvSpPr txBox="1"/>
          <p:nvPr/>
        </p:nvSpPr>
        <p:spPr>
          <a:xfrm>
            <a:off x="220131" y="2438514"/>
            <a:ext cx="855133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Pergunta 10) 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Coloque um </a:t>
            </a:r>
            <a:r>
              <a:rPr lang="pt-PT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X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debaixo do nome do primeiro astronauta brasileiro.</a:t>
            </a:r>
            <a:endParaRPr lang="pt-BR" dirty="0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99426E30-DFE4-4454-BB8B-45C7E4377979}"/>
              </a:ext>
            </a:extLst>
          </p:cNvPr>
          <p:cNvSpPr txBox="1"/>
          <p:nvPr/>
        </p:nvSpPr>
        <p:spPr>
          <a:xfrm>
            <a:off x="537983" y="3718474"/>
            <a:ext cx="197273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Marcos Pontes</a:t>
            </a:r>
          </a:p>
          <a:p>
            <a:pPr algn="ctr"/>
            <a:endParaRPr lang="pt-PT" dirty="0">
              <a:latin typeface="Arial" panose="020B0604020202020204" pitchFamily="34" charset="0"/>
            </a:endParaRPr>
          </a:p>
          <a:p>
            <a:pPr algn="ctr"/>
            <a:r>
              <a:rPr lang="pt-PT" dirty="0">
                <a:latin typeface="Arial" panose="020B0604020202020204" pitchFamily="34" charset="0"/>
              </a:rPr>
              <a:t>(    )</a:t>
            </a:r>
            <a:endParaRPr lang="pt-BR" dirty="0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C183AD84-8348-4210-8713-B0F759F4CCDD}"/>
              </a:ext>
            </a:extLst>
          </p:cNvPr>
          <p:cNvSpPr txBox="1"/>
          <p:nvPr/>
        </p:nvSpPr>
        <p:spPr>
          <a:xfrm>
            <a:off x="3826930" y="3718474"/>
            <a:ext cx="20574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Santos Dumont</a:t>
            </a:r>
          </a:p>
          <a:p>
            <a:pPr algn="ctr"/>
            <a:endParaRPr lang="pt-PT" dirty="0">
              <a:latin typeface="Arial" panose="020B0604020202020204" pitchFamily="34" charset="0"/>
            </a:endParaRPr>
          </a:p>
          <a:p>
            <a:pPr algn="ctr"/>
            <a:r>
              <a:rPr lang="pt-PT" dirty="0">
                <a:latin typeface="Arial" panose="020B0604020202020204" pitchFamily="34" charset="0"/>
              </a:rPr>
              <a:t>(    )</a:t>
            </a:r>
            <a:endParaRPr lang="pt-BR" dirty="0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826CBC38-DD29-40BB-BEDE-C34E792D2B37}"/>
              </a:ext>
            </a:extLst>
          </p:cNvPr>
          <p:cNvSpPr txBox="1"/>
          <p:nvPr/>
        </p:nvSpPr>
        <p:spPr>
          <a:xfrm>
            <a:off x="7075893" y="3718474"/>
            <a:ext cx="20574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João Canalle</a:t>
            </a:r>
          </a:p>
          <a:p>
            <a:pPr algn="ctr"/>
            <a:endParaRPr lang="pt-PT" dirty="0">
              <a:latin typeface="Arial" panose="020B0604020202020204" pitchFamily="34" charset="0"/>
            </a:endParaRPr>
          </a:p>
          <a:p>
            <a:pPr algn="ctr"/>
            <a:r>
              <a:rPr lang="pt-PT" dirty="0">
                <a:latin typeface="Arial" panose="020B0604020202020204" pitchFamily="34" charset="0"/>
              </a:rPr>
              <a:t>(    )</a:t>
            </a:r>
            <a:endParaRPr lang="pt-BR" dirty="0"/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A9E15F85-AF08-4CEC-9649-9ED5EAA4F116}"/>
              </a:ext>
            </a:extLst>
          </p:cNvPr>
          <p:cNvSpPr txBox="1"/>
          <p:nvPr/>
        </p:nvSpPr>
        <p:spPr>
          <a:xfrm>
            <a:off x="9838264" y="3718474"/>
            <a:ext cx="20574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Pelé</a:t>
            </a:r>
          </a:p>
          <a:p>
            <a:pPr algn="ctr"/>
            <a:endParaRPr lang="pt-PT" dirty="0">
              <a:latin typeface="Arial" panose="020B0604020202020204" pitchFamily="34" charset="0"/>
            </a:endParaRPr>
          </a:p>
          <a:p>
            <a:pPr algn="ctr"/>
            <a:r>
              <a:rPr lang="pt-PT" dirty="0">
                <a:latin typeface="Arial" panose="020B0604020202020204" pitchFamily="34" charset="0"/>
              </a:rPr>
              <a:t>(    )</a:t>
            </a:r>
            <a:endParaRPr lang="pt-BR" dirty="0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A6A0CA11-8238-4DCE-A963-0C8C707FB4C3}"/>
              </a:ext>
            </a:extLst>
          </p:cNvPr>
          <p:cNvSpPr txBox="1"/>
          <p:nvPr/>
        </p:nvSpPr>
        <p:spPr>
          <a:xfrm>
            <a:off x="1355072" y="4272472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4155975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Tabela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0204864"/>
              </p:ext>
            </p:extLst>
          </p:nvPr>
        </p:nvGraphicFramePr>
        <p:xfrm>
          <a:off x="3952239" y="683090"/>
          <a:ext cx="4268216" cy="55744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2056">
                  <a:extLst>
                    <a:ext uri="{9D8B030D-6E8A-4147-A177-3AD203B41FA5}">
                      <a16:colId xmlns:a16="http://schemas.microsoft.com/office/drawing/2014/main" val="77620037"/>
                    </a:ext>
                  </a:extLst>
                </a:gridCol>
                <a:gridCol w="3566160">
                  <a:extLst>
                    <a:ext uri="{9D8B030D-6E8A-4147-A177-3AD203B41FA5}">
                      <a16:colId xmlns:a16="http://schemas.microsoft.com/office/drawing/2014/main" val="3578718802"/>
                    </a:ext>
                  </a:extLst>
                </a:gridCol>
              </a:tblGrid>
              <a:tr h="396206">
                <a:tc gridSpan="2">
                  <a:txBody>
                    <a:bodyPr/>
                    <a:lstStyle/>
                    <a:p>
                      <a:pPr algn="ctr"/>
                      <a:r>
                        <a:rPr lang="pt-BR" sz="1800" dirty="0">
                          <a:solidFill>
                            <a:schemeClr val="tx1"/>
                          </a:solidFill>
                        </a:rPr>
                        <a:t>Contatos: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4C8E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7671705"/>
                  </a:ext>
                </a:extLst>
              </a:tr>
              <a:tr h="639776">
                <a:tc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@</a:t>
                      </a:r>
                      <a:r>
                        <a:rPr lang="pt-BR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obabr</a:t>
                      </a:r>
                      <a:endParaRPr lang="pt-BR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C8F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0790837"/>
                  </a:ext>
                </a:extLst>
              </a:tr>
              <a:tr h="621792">
                <a:tc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@</a:t>
                      </a:r>
                      <a:r>
                        <a:rPr lang="pt-BR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oba_olimpiada</a:t>
                      </a:r>
                      <a:endParaRPr lang="pt-BR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C8F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3746611"/>
                  </a:ext>
                </a:extLst>
              </a:tr>
              <a:tr h="576072">
                <a:tc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obaoficial</a:t>
                      </a:r>
                      <a:endParaRPr lang="pt-BR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C8F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5729194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canal_oba_mobfog</a:t>
                      </a:r>
                      <a:endParaRPr lang="pt-BR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C8F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0419485"/>
                  </a:ext>
                </a:extLst>
              </a:tr>
              <a:tr h="566628">
                <a:tc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oba.secretaria@gmail.com</a:t>
                      </a:r>
                    </a:p>
                  </a:txBody>
                  <a:tcPr anchor="ctr">
                    <a:solidFill>
                      <a:srgbClr val="C8F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1587587"/>
                  </a:ext>
                </a:extLst>
              </a:tr>
              <a:tr h="616050">
                <a:tc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(21) 98272-3810</a:t>
                      </a:r>
                    </a:p>
                  </a:txBody>
                  <a:tcPr anchor="ctr">
                    <a:solidFill>
                      <a:srgbClr val="C8F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9904417"/>
                  </a:ext>
                </a:extLst>
              </a:tr>
              <a:tr h="1121610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(21) 2334-0082</a:t>
                      </a:r>
                    </a:p>
                    <a:p>
                      <a:r>
                        <a:rPr lang="pt-B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(21) 4104-4047</a:t>
                      </a:r>
                    </a:p>
                    <a:p>
                      <a:r>
                        <a:rPr lang="pt-B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(21) 2254-1139</a:t>
                      </a:r>
                    </a:p>
                  </a:txBody>
                  <a:tcPr anchor="ctr">
                    <a:solidFill>
                      <a:srgbClr val="C8F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6621586"/>
                  </a:ext>
                </a:extLst>
              </a:tr>
              <a:tr h="396206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www.oba.org.br</a:t>
                      </a:r>
                    </a:p>
                  </a:txBody>
                  <a:tcPr>
                    <a:solidFill>
                      <a:srgbClr val="94C8ED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8160636"/>
                  </a:ext>
                </a:extLst>
              </a:tr>
            </a:tbl>
          </a:graphicData>
        </a:graphic>
      </p:graphicFrame>
      <p:grpSp>
        <p:nvGrpSpPr>
          <p:cNvPr id="2" name="Agrupar 1"/>
          <p:cNvGrpSpPr/>
          <p:nvPr/>
        </p:nvGrpSpPr>
        <p:grpSpPr>
          <a:xfrm>
            <a:off x="3986911" y="1167955"/>
            <a:ext cx="667511" cy="4446461"/>
            <a:chOff x="3960784" y="1167955"/>
            <a:chExt cx="667511" cy="4446461"/>
          </a:xfrm>
        </p:grpSpPr>
        <p:pic>
          <p:nvPicPr>
            <p:cNvPr id="7" name="Imagem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009233" y="4171188"/>
              <a:ext cx="530717" cy="528828"/>
            </a:xfrm>
            <a:prstGeom prst="rect">
              <a:avLst/>
            </a:prstGeom>
          </p:spPr>
        </p:pic>
        <p:pic>
          <p:nvPicPr>
            <p:cNvPr id="8" name="Imagem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41810" y="2391918"/>
              <a:ext cx="477018" cy="47015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035524" y="1773936"/>
              <a:ext cx="508521" cy="512064"/>
            </a:xfrm>
            <a:prstGeom prst="rect">
              <a:avLst/>
            </a:prstGeom>
          </p:spPr>
        </p:pic>
        <p:pic>
          <p:nvPicPr>
            <p:cNvPr id="10" name="Imagem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988470" y="2969133"/>
              <a:ext cx="580515" cy="551307"/>
            </a:xfrm>
            <a:prstGeom prst="rect">
              <a:avLst/>
            </a:prstGeom>
          </p:spPr>
        </p:pic>
        <p:pic>
          <p:nvPicPr>
            <p:cNvPr id="11" name="Imagem 1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997422" y="3632454"/>
              <a:ext cx="564933" cy="436626"/>
            </a:xfrm>
            <a:prstGeom prst="rect">
              <a:avLst/>
            </a:prstGeom>
          </p:spPr>
        </p:pic>
        <p:pic>
          <p:nvPicPr>
            <p:cNvPr id="1026" name="Picture 2" descr="Telefone, redondo, ícone - Baixar PNG/SVG Transparente"/>
            <p:cNvPicPr>
              <a:picLocks noChangeAspect="1" noChangeArrowheads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0784" y="4946905"/>
              <a:ext cx="667511" cy="6675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Imagem 2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050954" y="1167955"/>
              <a:ext cx="470514" cy="468821"/>
            </a:xfrm>
            <a:prstGeom prst="rect">
              <a:avLst/>
            </a:prstGeom>
          </p:spPr>
        </p:pic>
      </p:grpSp>
      <p:pic>
        <p:nvPicPr>
          <p:cNvPr id="26" name="Imagem 2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3429" y="2134037"/>
            <a:ext cx="4119654" cy="2734054"/>
          </a:xfrm>
          <a:prstGeom prst="rect">
            <a:avLst/>
          </a:prstGeom>
        </p:spPr>
      </p:pic>
      <p:pic>
        <p:nvPicPr>
          <p:cNvPr id="27" name="Imagem 2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0431" y="2573726"/>
            <a:ext cx="2801130" cy="1789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239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E1DF9144-A2BA-4FE5-8DF9-0CC636E601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533" y="433327"/>
            <a:ext cx="8315830" cy="1404975"/>
          </a:xfrm>
        </p:spPr>
        <p:txBody>
          <a:bodyPr>
            <a:normAutofit fontScale="90000"/>
          </a:bodyPr>
          <a:lstStyle/>
          <a:p>
            <a:pPr algn="just" hangingPunct="0">
              <a:lnSpc>
                <a:spcPct val="150000"/>
              </a:lnSpc>
              <a:spcAft>
                <a:spcPts val="0"/>
              </a:spcAft>
            </a:pPr>
            <a:r>
              <a:rPr lang="pt-BR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Questão 1) (1 ponto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 </a:t>
            </a:r>
            <a:r>
              <a:rPr lang="pt-BR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(0,25 ponto cada acerto)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Faça acima de cada palavra um desenho, colorido ou não, para ilustrar o astro que ela representa. </a:t>
            </a:r>
            <a:b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Já fizemos o primeiro para você, como exemplo, e assim você já ganhou 0,25 ponto.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ela 7">
            <a:extLst>
              <a:ext uri="{FF2B5EF4-FFF2-40B4-BE49-F238E27FC236}">
                <a16:creationId xmlns:a16="http://schemas.microsoft.com/office/drawing/2014/main" id="{16DF1D67-9509-432B-A655-B9A1517DFE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1445235"/>
              </p:ext>
            </p:extLst>
          </p:nvPr>
        </p:nvGraphicFramePr>
        <p:xfrm>
          <a:off x="1247420" y="2925614"/>
          <a:ext cx="9248316" cy="28274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2079">
                  <a:extLst>
                    <a:ext uri="{9D8B030D-6E8A-4147-A177-3AD203B41FA5}">
                      <a16:colId xmlns:a16="http://schemas.microsoft.com/office/drawing/2014/main" val="623578265"/>
                    </a:ext>
                  </a:extLst>
                </a:gridCol>
                <a:gridCol w="2312079">
                  <a:extLst>
                    <a:ext uri="{9D8B030D-6E8A-4147-A177-3AD203B41FA5}">
                      <a16:colId xmlns:a16="http://schemas.microsoft.com/office/drawing/2014/main" val="3929939616"/>
                    </a:ext>
                  </a:extLst>
                </a:gridCol>
                <a:gridCol w="2312079">
                  <a:extLst>
                    <a:ext uri="{9D8B030D-6E8A-4147-A177-3AD203B41FA5}">
                      <a16:colId xmlns:a16="http://schemas.microsoft.com/office/drawing/2014/main" val="59785456"/>
                    </a:ext>
                  </a:extLst>
                </a:gridCol>
                <a:gridCol w="2312079">
                  <a:extLst>
                    <a:ext uri="{9D8B030D-6E8A-4147-A177-3AD203B41FA5}">
                      <a16:colId xmlns:a16="http://schemas.microsoft.com/office/drawing/2014/main" val="1037162052"/>
                    </a:ext>
                  </a:extLst>
                </a:gridCol>
              </a:tblGrid>
              <a:tr h="2411312">
                <a:tc>
                  <a:txBody>
                    <a:bodyPr/>
                    <a:lstStyle/>
                    <a:p>
                      <a:endParaRPr lang="pt-BR" sz="2000" dirty="0"/>
                    </a:p>
                  </a:txBody>
                  <a:tcPr marL="104044" marR="104044" marT="52022" marB="5202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2000" dirty="0"/>
                    </a:p>
                  </a:txBody>
                  <a:tcPr marL="104044" marR="104044" marT="52022" marB="5202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2000" dirty="0"/>
                    </a:p>
                  </a:txBody>
                  <a:tcPr marL="104044" marR="104044" marT="52022" marB="5202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2000" dirty="0"/>
                    </a:p>
                  </a:txBody>
                  <a:tcPr marL="104044" marR="104044" marT="52022" marB="52022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442173"/>
                  </a:ext>
                </a:extLst>
              </a:tr>
              <a:tr h="416174">
                <a:tc>
                  <a:txBody>
                    <a:bodyPr/>
                    <a:lstStyle/>
                    <a:p>
                      <a:endParaRPr lang="pt-BR" sz="2000" dirty="0"/>
                    </a:p>
                  </a:txBody>
                  <a:tcPr marL="104044" marR="104044" marT="52022" marB="52022"/>
                </a:tc>
                <a:tc>
                  <a:txBody>
                    <a:bodyPr/>
                    <a:lstStyle/>
                    <a:p>
                      <a:endParaRPr lang="pt-BR" sz="2000"/>
                    </a:p>
                  </a:txBody>
                  <a:tcPr marL="104044" marR="104044" marT="52022" marB="52022"/>
                </a:tc>
                <a:tc>
                  <a:txBody>
                    <a:bodyPr/>
                    <a:lstStyle/>
                    <a:p>
                      <a:endParaRPr lang="pt-BR" sz="2000" dirty="0"/>
                    </a:p>
                  </a:txBody>
                  <a:tcPr marL="104044" marR="104044" marT="52022" marB="52022"/>
                </a:tc>
                <a:tc>
                  <a:txBody>
                    <a:bodyPr/>
                    <a:lstStyle/>
                    <a:p>
                      <a:endParaRPr lang="pt-BR" sz="2000" dirty="0"/>
                    </a:p>
                  </a:txBody>
                  <a:tcPr marL="104044" marR="104044" marT="52022" marB="52022"/>
                </a:tc>
                <a:extLst>
                  <a:ext uri="{0D108BD9-81ED-4DB2-BD59-A6C34878D82A}">
                    <a16:rowId xmlns:a16="http://schemas.microsoft.com/office/drawing/2014/main" val="1426720768"/>
                  </a:ext>
                </a:extLst>
              </a:tr>
            </a:tbl>
          </a:graphicData>
        </a:graphic>
      </p:graphicFrame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264EF375-2513-4A37-9001-27855E9F52E1}"/>
              </a:ext>
            </a:extLst>
          </p:cNvPr>
          <p:cNvCxnSpPr>
            <a:cxnSpLocks/>
          </p:cNvCxnSpPr>
          <p:nvPr/>
        </p:nvCxnSpPr>
        <p:spPr>
          <a:xfrm flipV="1">
            <a:off x="3564294" y="2925614"/>
            <a:ext cx="0" cy="28274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to 17">
            <a:extLst>
              <a:ext uri="{FF2B5EF4-FFF2-40B4-BE49-F238E27FC236}">
                <a16:creationId xmlns:a16="http://schemas.microsoft.com/office/drawing/2014/main" id="{BA1944D6-722B-49A1-8F87-DC12894421D1}"/>
              </a:ext>
            </a:extLst>
          </p:cNvPr>
          <p:cNvCxnSpPr>
            <a:cxnSpLocks/>
          </p:cNvCxnSpPr>
          <p:nvPr/>
        </p:nvCxnSpPr>
        <p:spPr>
          <a:xfrm flipV="1">
            <a:off x="5871578" y="2920850"/>
            <a:ext cx="0" cy="28274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to 18">
            <a:extLst>
              <a:ext uri="{FF2B5EF4-FFF2-40B4-BE49-F238E27FC236}">
                <a16:creationId xmlns:a16="http://schemas.microsoft.com/office/drawing/2014/main" id="{E71A5EDD-54DF-499C-8084-0B3E0AE3930A}"/>
              </a:ext>
            </a:extLst>
          </p:cNvPr>
          <p:cNvCxnSpPr>
            <a:cxnSpLocks/>
          </p:cNvCxnSpPr>
          <p:nvPr/>
        </p:nvCxnSpPr>
        <p:spPr>
          <a:xfrm flipV="1">
            <a:off x="8190915" y="2920849"/>
            <a:ext cx="0" cy="28274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Imagem 40" descr="http://www.art-made-easy.com/images/sun.jpg">
            <a:extLst>
              <a:ext uri="{FF2B5EF4-FFF2-40B4-BE49-F238E27FC236}">
                <a16:creationId xmlns:a16="http://schemas.microsoft.com/office/drawing/2014/main" id="{364C9820-4D2B-479C-93C0-42649E7B69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052" y="3079515"/>
            <a:ext cx="2085578" cy="2109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Imagem 5" descr="http://www.sciam.com.br/reportagens/img/galileu5.jpg">
            <a:extLst>
              <a:ext uri="{FF2B5EF4-FFF2-40B4-BE49-F238E27FC236}">
                <a16:creationId xmlns:a16="http://schemas.microsoft.com/office/drawing/2014/main" id="{7C44DEB0-C3BE-4EA3-9EE3-6A58847C44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9559" y="3243504"/>
            <a:ext cx="2128211" cy="1976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Imagem 13" descr="http://cdn2.colorir.com/desenhos/pintar/satelites-de-saturno_2.png">
            <a:extLst>
              <a:ext uri="{FF2B5EF4-FFF2-40B4-BE49-F238E27FC236}">
                <a16:creationId xmlns:a16="http://schemas.microsoft.com/office/drawing/2014/main" id="{1A1308F1-7E52-4E2E-9665-06AEA32D21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3307" y="3350076"/>
            <a:ext cx="2241363" cy="1763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Imagem 14" descr="http://www.dididou.fr/coloriage/espace/comete.gif">
            <a:extLst>
              <a:ext uri="{FF2B5EF4-FFF2-40B4-BE49-F238E27FC236}">
                <a16:creationId xmlns:a16="http://schemas.microsoft.com/office/drawing/2014/main" id="{49ADB81E-845D-4DF7-BC14-D52AB8093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2790" y="3478712"/>
            <a:ext cx="2001336" cy="1451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1A3315B1-8D58-49B9-BCB7-0967379EA65E}"/>
              </a:ext>
            </a:extLst>
          </p:cNvPr>
          <p:cNvSpPr txBox="1"/>
          <p:nvPr/>
        </p:nvSpPr>
        <p:spPr>
          <a:xfrm>
            <a:off x="2040643" y="5365311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SOL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2D3BC97B-9D03-49D8-BB3F-8DD8452265DB}"/>
              </a:ext>
            </a:extLst>
          </p:cNvPr>
          <p:cNvSpPr txBox="1"/>
          <p:nvPr/>
        </p:nvSpPr>
        <p:spPr>
          <a:xfrm>
            <a:off x="4417178" y="5365311"/>
            <a:ext cx="552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LUA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82D31862-466F-44F9-89C5-3E672C7D1BF1}"/>
              </a:ext>
            </a:extLst>
          </p:cNvPr>
          <p:cNvSpPr txBox="1"/>
          <p:nvPr/>
        </p:nvSpPr>
        <p:spPr>
          <a:xfrm>
            <a:off x="6375958" y="5388171"/>
            <a:ext cx="1296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SATURNO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14AF4D39-A99E-4255-AF79-29507F40DFE1}"/>
              </a:ext>
            </a:extLst>
          </p:cNvPr>
          <p:cNvSpPr txBox="1"/>
          <p:nvPr/>
        </p:nvSpPr>
        <p:spPr>
          <a:xfrm>
            <a:off x="8790638" y="5372931"/>
            <a:ext cx="1154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COMETA</a:t>
            </a:r>
          </a:p>
        </p:txBody>
      </p:sp>
      <p:sp>
        <p:nvSpPr>
          <p:cNvPr id="2" name="Retângulo 1"/>
          <p:cNvSpPr/>
          <p:nvPr/>
        </p:nvSpPr>
        <p:spPr>
          <a:xfrm>
            <a:off x="1062447" y="5883871"/>
            <a:ext cx="99190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>
                <a:solidFill>
                  <a:srgbClr val="FF0000"/>
                </a:solidFill>
              </a:rPr>
              <a:t>Obs. Aceitamos qualquer desenho que pelo menos lembre, preferencialmente, Lua, Saturno e Cometa.</a:t>
            </a:r>
          </a:p>
        </p:txBody>
      </p:sp>
    </p:spTree>
    <p:extLst>
      <p:ext uri="{BB962C8B-B14F-4D97-AF65-F5344CB8AC3E}">
        <p14:creationId xmlns:p14="http://schemas.microsoft.com/office/powerpoint/2010/main" val="946994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E1DF9144-A2BA-4FE5-8DF9-0CC636E601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0500" y="600074"/>
            <a:ext cx="8291921" cy="1123951"/>
          </a:xfrm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</a:pPr>
            <a:r>
              <a:rPr lang="pt-BR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Questão 2) (1 ponto)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r>
              <a:rPr lang="pt-BR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(0,2 cada acerto)  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Numere as figuras de 1 a 5, de acordo com o tamanho real delas, sendo 1 para o menor e 5 para o maior de todos.</a:t>
            </a:r>
            <a:endParaRPr lang="pt-BR" dirty="0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897DBA1B-850B-4423-8543-95613B231453}"/>
              </a:ext>
            </a:extLst>
          </p:cNvPr>
          <p:cNvSpPr/>
          <p:nvPr/>
        </p:nvSpPr>
        <p:spPr>
          <a:xfrm>
            <a:off x="800100" y="2438401"/>
            <a:ext cx="10448925" cy="336232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053" name="Imagem 10" descr="Saturno, Planeta, Sistema Solar, Espaço Exterior">
            <a:extLst>
              <a:ext uri="{FF2B5EF4-FFF2-40B4-BE49-F238E27FC236}">
                <a16:creationId xmlns:a16="http://schemas.microsoft.com/office/drawing/2014/main" id="{57F058D7-A268-48AC-A38F-144E2BD662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67926" y="3603905"/>
            <a:ext cx="2006037" cy="1214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Imagem 39" descr="http://www.art-made-easy.com/images/sun.jpg">
            <a:extLst>
              <a:ext uri="{FF2B5EF4-FFF2-40B4-BE49-F238E27FC236}">
                <a16:creationId xmlns:a16="http://schemas.microsoft.com/office/drawing/2014/main" id="{6F7A8BF7-3F21-45ED-B1EE-7ACF9AA096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705" y="3122241"/>
            <a:ext cx="1894947" cy="1916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B8792AD9-4DD3-4B03-8285-3FF47521E95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8531403"/>
              </p:ext>
            </p:extLst>
          </p:nvPr>
        </p:nvGraphicFramePr>
        <p:xfrm>
          <a:off x="5327340" y="3392365"/>
          <a:ext cx="1556369" cy="15563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2" r:id="rId5" imgW="2243160" imgH="2250360" progId="CorelDRAW.Graphic.11">
                  <p:embed/>
                </p:oleObj>
              </mc:Choice>
              <mc:Fallback>
                <p:oleObj r:id="rId5" imgW="2243160" imgH="2250360" progId="CorelDRAW.Graphic.11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27340" y="3392365"/>
                        <a:ext cx="1556369" cy="155636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to 6">
            <a:extLst>
              <a:ext uri="{FF2B5EF4-FFF2-40B4-BE49-F238E27FC236}">
                <a16:creationId xmlns:a16="http://schemas.microsoft.com/office/drawing/2014/main" id="{45696A28-3BE5-41FB-A48F-2A41A8BEEAE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7173294"/>
              </p:ext>
            </p:extLst>
          </p:nvPr>
        </p:nvGraphicFramePr>
        <p:xfrm>
          <a:off x="7488915" y="3398606"/>
          <a:ext cx="1558476" cy="13924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3" r:id="rId7" imgW="2724840" imgH="2335320" progId="CorelDRAW.Graphic.11">
                  <p:embed/>
                </p:oleObj>
              </mc:Choice>
              <mc:Fallback>
                <p:oleObj r:id="rId7" imgW="2724840" imgH="2335320" progId="CorelDRAW.Graphic.11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88915" y="3398606"/>
                        <a:ext cx="1558476" cy="139246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49" name="Imagem 9" descr="https://encrypted-tbn2.gstatic.com/images?q=tbn:ANd9GcR4EoSTbDQFXztKmcT8-psk16zeYHBoAGTYnIRc6WknrD5ET_FB">
            <a:extLst>
              <a:ext uri="{FF2B5EF4-FFF2-40B4-BE49-F238E27FC236}">
                <a16:creationId xmlns:a16="http://schemas.microsoft.com/office/drawing/2014/main" id="{B411D441-1AF8-442E-A6E9-5DE186CC55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1656" y="3255592"/>
            <a:ext cx="1916866" cy="1916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87592C68-D706-4E14-82A5-ED92FDD5BC1C}"/>
              </a:ext>
            </a:extLst>
          </p:cNvPr>
          <p:cNvSpPr txBox="1"/>
          <p:nvPr/>
        </p:nvSpPr>
        <p:spPr>
          <a:xfrm>
            <a:off x="1238250" y="2689246"/>
            <a:ext cx="1296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SATURNO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8DFA5469-2454-4A4C-81C8-3B2CCEF857AB}"/>
              </a:ext>
            </a:extLst>
          </p:cNvPr>
          <p:cNvSpPr txBox="1"/>
          <p:nvPr/>
        </p:nvSpPr>
        <p:spPr>
          <a:xfrm>
            <a:off x="3619554" y="2692886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SOL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F8B9C30F-BB6D-4339-B45B-CBB813582760}"/>
              </a:ext>
            </a:extLst>
          </p:cNvPr>
          <p:cNvSpPr txBox="1"/>
          <p:nvPr/>
        </p:nvSpPr>
        <p:spPr>
          <a:xfrm>
            <a:off x="5368877" y="2716249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PÁSSAROS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8A8DF662-FC2A-4241-B38C-73265F9040D6}"/>
              </a:ext>
            </a:extLst>
          </p:cNvPr>
          <p:cNvSpPr txBox="1"/>
          <p:nvPr/>
        </p:nvSpPr>
        <p:spPr>
          <a:xfrm>
            <a:off x="7705779" y="2716249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LUA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0D3BCA4F-9D12-48FA-A5D5-C15F5B243473}"/>
              </a:ext>
            </a:extLst>
          </p:cNvPr>
          <p:cNvSpPr txBox="1"/>
          <p:nvPr/>
        </p:nvSpPr>
        <p:spPr>
          <a:xfrm>
            <a:off x="9558865" y="2746632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NUVENS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30BE2FBF-164F-444F-BE33-CD5FE8B92019}"/>
              </a:ext>
            </a:extLst>
          </p:cNvPr>
          <p:cNvSpPr txBox="1"/>
          <p:nvPr/>
        </p:nvSpPr>
        <p:spPr>
          <a:xfrm>
            <a:off x="1163725" y="5214143"/>
            <a:ext cx="1274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_ _ _ _ _ _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2F7B0EAB-5C38-48DC-8D8A-A7AD004128EB}"/>
              </a:ext>
            </a:extLst>
          </p:cNvPr>
          <p:cNvSpPr txBox="1"/>
          <p:nvPr/>
        </p:nvSpPr>
        <p:spPr>
          <a:xfrm>
            <a:off x="3240824" y="5216359"/>
            <a:ext cx="1274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_ _ _ _ _ _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F8263670-965C-4E09-93F7-785031D4255E}"/>
              </a:ext>
            </a:extLst>
          </p:cNvPr>
          <p:cNvSpPr txBox="1"/>
          <p:nvPr/>
        </p:nvSpPr>
        <p:spPr>
          <a:xfrm>
            <a:off x="5511033" y="5214143"/>
            <a:ext cx="1274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_ _ _ _ _ _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596A35AF-73F6-4557-8F1D-BAEBDA51AA67}"/>
              </a:ext>
            </a:extLst>
          </p:cNvPr>
          <p:cNvSpPr txBox="1"/>
          <p:nvPr/>
        </p:nvSpPr>
        <p:spPr>
          <a:xfrm>
            <a:off x="7585203" y="5214302"/>
            <a:ext cx="1274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_ _ _ _ _ _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A5A0A69B-E85A-4532-85C0-6A4467A46577}"/>
              </a:ext>
            </a:extLst>
          </p:cNvPr>
          <p:cNvSpPr txBox="1"/>
          <p:nvPr/>
        </p:nvSpPr>
        <p:spPr>
          <a:xfrm>
            <a:off x="9559441" y="5214143"/>
            <a:ext cx="1274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_ _ _ _ _ _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C43F2A6C-63DC-43A6-8E50-651CB34EFC30}"/>
              </a:ext>
            </a:extLst>
          </p:cNvPr>
          <p:cNvSpPr txBox="1"/>
          <p:nvPr/>
        </p:nvSpPr>
        <p:spPr>
          <a:xfrm>
            <a:off x="1607277" y="5178797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F0A52AD5-79C1-4CAB-B400-B7FB190A0D91}"/>
              </a:ext>
            </a:extLst>
          </p:cNvPr>
          <p:cNvSpPr txBox="1"/>
          <p:nvPr/>
        </p:nvSpPr>
        <p:spPr>
          <a:xfrm>
            <a:off x="3702847" y="5178797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C92CF2DB-B76A-4C46-9982-B3739DDCDFD3}"/>
              </a:ext>
            </a:extLst>
          </p:cNvPr>
          <p:cNvSpPr txBox="1"/>
          <p:nvPr/>
        </p:nvSpPr>
        <p:spPr>
          <a:xfrm>
            <a:off x="5965709" y="5185581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341CF6D5-B60A-4DDE-8196-B5BE4D8E7F94}"/>
              </a:ext>
            </a:extLst>
          </p:cNvPr>
          <p:cNvSpPr txBox="1"/>
          <p:nvPr/>
        </p:nvSpPr>
        <p:spPr>
          <a:xfrm>
            <a:off x="8039840" y="5188322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A373B6B4-12F0-4646-84C4-EA6B3493B4DF}"/>
              </a:ext>
            </a:extLst>
          </p:cNvPr>
          <p:cNvSpPr txBox="1"/>
          <p:nvPr/>
        </p:nvSpPr>
        <p:spPr>
          <a:xfrm>
            <a:off x="10023603" y="5189229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156466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5" grpId="0"/>
      <p:bldP spid="27" grpId="0"/>
      <p:bldP spid="28" grpId="0"/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A7286561-D469-4633-B7DA-07CC9246E67C}"/>
              </a:ext>
            </a:extLst>
          </p:cNvPr>
          <p:cNvSpPr txBox="1"/>
          <p:nvPr/>
        </p:nvSpPr>
        <p:spPr>
          <a:xfrm>
            <a:off x="266698" y="330213"/>
            <a:ext cx="8110947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Questão 3) (1 ponto) (0,25 cada acerto) 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</a:rPr>
              <a:t>Urano é um pouquinho maior que Netuno. A Terra é um pouquinho maior que Vênus. Urano e Netuno são gigantes gasosos.</a:t>
            </a:r>
            <a:endParaRPr lang="pt-BR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089AA19A-431D-4428-9491-1A50EC84B550}"/>
              </a:ext>
            </a:extLst>
          </p:cNvPr>
          <p:cNvSpPr txBox="1"/>
          <p:nvPr/>
        </p:nvSpPr>
        <p:spPr>
          <a:xfrm>
            <a:off x="-219075" y="1760240"/>
            <a:ext cx="866639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0215" indent="-635" algn="just" hangingPunct="0">
              <a:lnSpc>
                <a:spcPct val="150000"/>
              </a:lnSpc>
              <a:spcAft>
                <a:spcPts val="0"/>
              </a:spcAft>
            </a:pPr>
            <a:r>
              <a:rPr lang="pt-BR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Pergunta 3)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 Com estas informações escreva os nomes dos planetas Urano, Netuno, Terra e Vênus nas linhas pontilhadas. Observação: a figura está em escala quase correta de diâmetro.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8" name="Agrupar 7">
            <a:extLst>
              <a:ext uri="{FF2B5EF4-FFF2-40B4-BE49-F238E27FC236}">
                <a16:creationId xmlns:a16="http://schemas.microsoft.com/office/drawing/2014/main" id="{A6D69F6A-C123-429F-A6A0-686336E39B73}"/>
              </a:ext>
            </a:extLst>
          </p:cNvPr>
          <p:cNvGrpSpPr/>
          <p:nvPr/>
        </p:nvGrpSpPr>
        <p:grpSpPr>
          <a:xfrm>
            <a:off x="3029576" y="3168144"/>
            <a:ext cx="5519520" cy="1997367"/>
            <a:chOff x="1380772" y="3088983"/>
            <a:chExt cx="2332073" cy="843915"/>
          </a:xfrm>
        </p:grpSpPr>
        <p:sp>
          <p:nvSpPr>
            <p:cNvPr id="21" name="Elipse 20">
              <a:extLst>
                <a:ext uri="{FF2B5EF4-FFF2-40B4-BE49-F238E27FC236}">
                  <a16:creationId xmlns:a16="http://schemas.microsoft.com/office/drawing/2014/main" id="{417F5FA5-DF1F-4417-BD3F-E38F19FEC6F3}"/>
                </a:ext>
              </a:extLst>
            </p:cNvPr>
            <p:cNvSpPr/>
            <p:nvPr/>
          </p:nvSpPr>
          <p:spPr>
            <a:xfrm>
              <a:off x="1380772" y="3285198"/>
              <a:ext cx="647700" cy="6477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t-BR"/>
            </a:p>
          </p:txBody>
        </p:sp>
        <p:sp>
          <p:nvSpPr>
            <p:cNvPr id="22" name="Elipse 21">
              <a:extLst>
                <a:ext uri="{FF2B5EF4-FFF2-40B4-BE49-F238E27FC236}">
                  <a16:creationId xmlns:a16="http://schemas.microsoft.com/office/drawing/2014/main" id="{86FFF27C-F396-4FC9-A777-8D56B197E131}"/>
                </a:ext>
              </a:extLst>
            </p:cNvPr>
            <p:cNvSpPr/>
            <p:nvPr/>
          </p:nvSpPr>
          <p:spPr>
            <a:xfrm>
              <a:off x="2383472" y="3213443"/>
              <a:ext cx="719455" cy="719455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t-BR"/>
            </a:p>
          </p:txBody>
        </p:sp>
        <p:sp>
          <p:nvSpPr>
            <p:cNvPr id="23" name="Elipse 22">
              <a:extLst>
                <a:ext uri="{FF2B5EF4-FFF2-40B4-BE49-F238E27FC236}">
                  <a16:creationId xmlns:a16="http://schemas.microsoft.com/office/drawing/2014/main" id="{16BDA8BE-8E57-486F-AC1A-FA38A77D1435}"/>
                </a:ext>
              </a:extLst>
            </p:cNvPr>
            <p:cNvSpPr/>
            <p:nvPr/>
          </p:nvSpPr>
          <p:spPr>
            <a:xfrm>
              <a:off x="3526155" y="3088983"/>
              <a:ext cx="179705" cy="179705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t-BR"/>
            </a:p>
          </p:txBody>
        </p:sp>
        <p:sp>
          <p:nvSpPr>
            <p:cNvPr id="24" name="Elipse 23">
              <a:extLst>
                <a:ext uri="{FF2B5EF4-FFF2-40B4-BE49-F238E27FC236}">
                  <a16:creationId xmlns:a16="http://schemas.microsoft.com/office/drawing/2014/main" id="{531955C6-2DDC-473E-8AD1-8F604C28ED2B}"/>
                </a:ext>
              </a:extLst>
            </p:cNvPr>
            <p:cNvSpPr/>
            <p:nvPr/>
          </p:nvSpPr>
          <p:spPr>
            <a:xfrm>
              <a:off x="3569335" y="3789388"/>
              <a:ext cx="143510" cy="14351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t-BR"/>
            </a:p>
          </p:txBody>
        </p:sp>
      </p:grpSp>
      <p:sp>
        <p:nvSpPr>
          <p:cNvPr id="9" name="CaixaDeTexto 8">
            <a:extLst>
              <a:ext uri="{FF2B5EF4-FFF2-40B4-BE49-F238E27FC236}">
                <a16:creationId xmlns:a16="http://schemas.microsoft.com/office/drawing/2014/main" id="{92FA0573-258B-44FC-BECC-CB1016044C34}"/>
              </a:ext>
            </a:extLst>
          </p:cNvPr>
          <p:cNvSpPr txBox="1"/>
          <p:nvPr/>
        </p:nvSpPr>
        <p:spPr>
          <a:xfrm>
            <a:off x="2966345" y="5571514"/>
            <a:ext cx="1659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_ _ _ _ _ _ _ _</a:t>
            </a: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1854D47D-2518-44CE-8398-A77A728B04CF}"/>
              </a:ext>
            </a:extLst>
          </p:cNvPr>
          <p:cNvSpPr txBox="1"/>
          <p:nvPr/>
        </p:nvSpPr>
        <p:spPr>
          <a:xfrm>
            <a:off x="5424436" y="5571514"/>
            <a:ext cx="1659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_ _ _ _ _ _ _ _</a:t>
            </a: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60A5B9B7-93A8-4266-94AA-9BBC68B7615C}"/>
              </a:ext>
            </a:extLst>
          </p:cNvPr>
          <p:cNvSpPr txBox="1"/>
          <p:nvPr/>
        </p:nvSpPr>
        <p:spPr>
          <a:xfrm>
            <a:off x="7549552" y="3868995"/>
            <a:ext cx="1659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_ _ _ _ _ _ _ _</a:t>
            </a: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9E848447-2F55-4828-A2DC-D99F7A34FF1B}"/>
              </a:ext>
            </a:extLst>
          </p:cNvPr>
          <p:cNvSpPr txBox="1"/>
          <p:nvPr/>
        </p:nvSpPr>
        <p:spPr>
          <a:xfrm>
            <a:off x="7549552" y="5571514"/>
            <a:ext cx="1659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_ _ _ _ _ _ _ _</a:t>
            </a: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D945AB01-D0BE-41A7-825B-00723A500831}"/>
              </a:ext>
            </a:extLst>
          </p:cNvPr>
          <p:cNvSpPr txBox="1"/>
          <p:nvPr/>
        </p:nvSpPr>
        <p:spPr>
          <a:xfrm>
            <a:off x="3180159" y="5520102"/>
            <a:ext cx="12698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NETUNO</a:t>
            </a: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CA98BCE5-4DB5-49C5-90BC-37351F6091DC}"/>
              </a:ext>
            </a:extLst>
          </p:cNvPr>
          <p:cNvSpPr txBox="1"/>
          <p:nvPr/>
        </p:nvSpPr>
        <p:spPr>
          <a:xfrm>
            <a:off x="5706533" y="5522829"/>
            <a:ext cx="11272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URANO</a:t>
            </a:r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E6249A02-B067-4B6C-8EE6-C663B831DFE5}"/>
              </a:ext>
            </a:extLst>
          </p:cNvPr>
          <p:cNvSpPr txBox="1"/>
          <p:nvPr/>
        </p:nvSpPr>
        <p:spPr>
          <a:xfrm>
            <a:off x="7822961" y="3823386"/>
            <a:ext cx="10711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TERRA</a:t>
            </a:r>
          </a:p>
        </p:txBody>
      </p: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1C214567-71CB-460B-97E5-D3B227BA3A5A}"/>
              </a:ext>
            </a:extLst>
          </p:cNvPr>
          <p:cNvSpPr txBox="1"/>
          <p:nvPr/>
        </p:nvSpPr>
        <p:spPr>
          <a:xfrm>
            <a:off x="7861061" y="5513711"/>
            <a:ext cx="10711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VÊNUS</a:t>
            </a:r>
          </a:p>
        </p:txBody>
      </p:sp>
    </p:spTree>
    <p:extLst>
      <p:ext uri="{BB962C8B-B14F-4D97-AF65-F5344CB8AC3E}">
        <p14:creationId xmlns:p14="http://schemas.microsoft.com/office/powerpoint/2010/main" val="2594913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2" grpId="0"/>
      <p:bldP spid="33" grpId="0"/>
      <p:bldP spid="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E1DF9144-A2BA-4FE5-8DF9-0CC636E601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514349"/>
            <a:ext cx="6705600" cy="423863"/>
          </a:xfrm>
        </p:spPr>
        <p:txBody>
          <a:bodyPr/>
          <a:lstStyle/>
          <a:p>
            <a:pPr algn="l"/>
            <a:r>
              <a:rPr lang="pt-BR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Questão 4) (1 ponto) (0,25 cada acerto) 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No universo tudo gira.</a:t>
            </a:r>
            <a:endParaRPr lang="pt-BR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114885FF-8AC1-4EA2-860B-38A80E96382B}"/>
              </a:ext>
            </a:extLst>
          </p:cNvPr>
          <p:cNvSpPr txBox="1"/>
          <p:nvPr/>
        </p:nvSpPr>
        <p:spPr>
          <a:xfrm>
            <a:off x="457200" y="1450390"/>
            <a:ext cx="77299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Pergunta 4)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 Escreva CERTO ou ERRADO debaixo de cada afirmação.</a:t>
            </a:r>
            <a:endParaRPr lang="pt-BR" dirty="0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DF7B86A9-23EC-4438-BED2-7354FF178F9F}"/>
              </a:ext>
            </a:extLst>
          </p:cNvPr>
          <p:cNvSpPr txBox="1"/>
          <p:nvPr/>
        </p:nvSpPr>
        <p:spPr>
          <a:xfrm>
            <a:off x="266700" y="2666922"/>
            <a:ext cx="276718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 Terra gira em torno do seu eixo de rotação.</a:t>
            </a:r>
            <a:endParaRPr lang="pt-BR" dirty="0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BB6EAFD7-B8C9-4E02-AD8E-AAC0D9712D91}"/>
              </a:ext>
            </a:extLst>
          </p:cNvPr>
          <p:cNvSpPr txBox="1"/>
          <p:nvPr/>
        </p:nvSpPr>
        <p:spPr>
          <a:xfrm>
            <a:off x="3279069" y="2688560"/>
            <a:ext cx="2514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 Lua gira em torno do seu eixo de rotação.</a:t>
            </a:r>
            <a:endParaRPr lang="pt-BR" dirty="0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BC766E13-EF9E-47BA-BC44-F0F9B8C4CDEA}"/>
              </a:ext>
            </a:extLst>
          </p:cNvPr>
          <p:cNvSpPr txBox="1"/>
          <p:nvPr/>
        </p:nvSpPr>
        <p:spPr>
          <a:xfrm>
            <a:off x="5960183" y="2688560"/>
            <a:ext cx="32194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 Sol gira em torno do seu eixo de rotação.</a:t>
            </a:r>
            <a:endParaRPr lang="pt-BR" dirty="0"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7B7C8D32-1F6F-40DC-8093-73EBCFE0B66A}"/>
              </a:ext>
            </a:extLst>
          </p:cNvPr>
          <p:cNvSpPr txBox="1"/>
          <p:nvPr/>
        </p:nvSpPr>
        <p:spPr>
          <a:xfrm>
            <a:off x="9051883" y="2688560"/>
            <a:ext cx="29622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 Lua gira em torno da Terra.</a:t>
            </a:r>
            <a:endParaRPr lang="pt-BR" dirty="0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B237F052-D57A-4C95-81CF-FBF5C88A07D7}"/>
              </a:ext>
            </a:extLst>
          </p:cNvPr>
          <p:cNvSpPr txBox="1"/>
          <p:nvPr/>
        </p:nvSpPr>
        <p:spPr>
          <a:xfrm>
            <a:off x="820579" y="3638086"/>
            <a:ext cx="1659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_ _ _ _ _ _ _ _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9CF257B6-37ED-461C-A79D-8D0AE17FAE7A}"/>
              </a:ext>
            </a:extLst>
          </p:cNvPr>
          <p:cNvSpPr txBox="1"/>
          <p:nvPr/>
        </p:nvSpPr>
        <p:spPr>
          <a:xfrm>
            <a:off x="1110626" y="3607308"/>
            <a:ext cx="1079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CERTO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560A58B8-5C03-4F27-AB2E-34A7226E18E0}"/>
              </a:ext>
            </a:extLst>
          </p:cNvPr>
          <p:cNvSpPr txBox="1"/>
          <p:nvPr/>
        </p:nvSpPr>
        <p:spPr>
          <a:xfrm>
            <a:off x="3773329" y="3648064"/>
            <a:ext cx="1659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_ _ _ _ _ _ _ _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006EC76E-83C3-44CE-B0B6-1E0D7E2F9900}"/>
              </a:ext>
            </a:extLst>
          </p:cNvPr>
          <p:cNvSpPr txBox="1"/>
          <p:nvPr/>
        </p:nvSpPr>
        <p:spPr>
          <a:xfrm>
            <a:off x="4063376" y="3617286"/>
            <a:ext cx="1079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CERTO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89A4F7BE-E57F-4860-82CF-AFC05E4E56AB}"/>
              </a:ext>
            </a:extLst>
          </p:cNvPr>
          <p:cNvSpPr txBox="1"/>
          <p:nvPr/>
        </p:nvSpPr>
        <p:spPr>
          <a:xfrm>
            <a:off x="6817764" y="3678842"/>
            <a:ext cx="1659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_ _ _ _ _ _ _ _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4B4D4D5B-AAB4-49C0-99C1-70952F0A17A0}"/>
              </a:ext>
            </a:extLst>
          </p:cNvPr>
          <p:cNvSpPr txBox="1"/>
          <p:nvPr/>
        </p:nvSpPr>
        <p:spPr>
          <a:xfrm>
            <a:off x="7107811" y="3648064"/>
            <a:ext cx="1079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CERTO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1CA1A570-49BE-4CD6-A259-4F1248023816}"/>
              </a:ext>
            </a:extLst>
          </p:cNvPr>
          <p:cNvSpPr txBox="1"/>
          <p:nvPr/>
        </p:nvSpPr>
        <p:spPr>
          <a:xfrm>
            <a:off x="9770514" y="3688395"/>
            <a:ext cx="1659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_ _ _ _ _ _ _ _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08EB05FD-EA8D-4E3B-9352-17580E94A700}"/>
              </a:ext>
            </a:extLst>
          </p:cNvPr>
          <p:cNvSpPr txBox="1"/>
          <p:nvPr/>
        </p:nvSpPr>
        <p:spPr>
          <a:xfrm>
            <a:off x="10060561" y="3657617"/>
            <a:ext cx="1079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CERTO</a:t>
            </a: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49A735E4-F148-406D-97BF-B9BD90BEB3E3}"/>
              </a:ext>
            </a:extLst>
          </p:cNvPr>
          <p:cNvSpPr txBox="1"/>
          <p:nvPr/>
        </p:nvSpPr>
        <p:spPr>
          <a:xfrm>
            <a:off x="329184" y="4227350"/>
            <a:ext cx="11503152" cy="1708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hangingPunct="0">
              <a:lnSpc>
                <a:spcPct val="150000"/>
              </a:lnSpc>
              <a:spcAft>
                <a:spcPts val="0"/>
              </a:spcAft>
            </a:pPr>
            <a:r>
              <a:rPr lang="pt-BR" sz="1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Obs. Sim, a Lua gira em torno do seu eixo de rotação, embora tão lentamente que demora o mesmo tempo que ela precisa para dar uma volta em torno da Terra, por isso vemos sempre a mesma face dela! </a:t>
            </a:r>
            <a:r>
              <a:rPr lang="pt-PT" sz="1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 período de rotação do Sol à superfície varia de aproximadamente 25 dias no equador a 36 dias nos polos. Na profundidade, abaixo da zona de convecção, parece ter rotação com período de 27 dias. Veja, por exemplo,</a:t>
            </a:r>
            <a:endParaRPr lang="pt-BR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lnSpc>
                <a:spcPct val="150000"/>
              </a:lnSpc>
              <a:spcAft>
                <a:spcPts val="0"/>
              </a:spcAft>
            </a:pPr>
            <a:r>
              <a:rPr lang="pt-BR" sz="1400" b="1" u="none" strike="noStrike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http://www.if.ufrgs.br/ast/solar/portug/sun.htm</a:t>
            </a:r>
            <a:r>
              <a:rPr lang="pt-BR" sz="1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e </a:t>
            </a:r>
            <a:r>
              <a:rPr lang="pt-PT" sz="1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http://www.if.ufrgs.br/cref/?area=questions&amp;id=418</a:t>
            </a:r>
            <a:endParaRPr lang="pt-BR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4239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0" grpId="0"/>
      <p:bldP spid="22" grpId="0"/>
      <p:bldP spid="24" grpId="0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7EDF7662-1472-4A4D-BE44-08FC3B94E1A0}"/>
              </a:ext>
            </a:extLst>
          </p:cNvPr>
          <p:cNvSpPr txBox="1"/>
          <p:nvPr/>
        </p:nvSpPr>
        <p:spPr>
          <a:xfrm>
            <a:off x="257625" y="604434"/>
            <a:ext cx="834862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Questão 5) (1 ponto) (0,25 cada acerto)  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Como você sabe, a Lua é o astro mais próximo da Terra.</a:t>
            </a:r>
            <a:endParaRPr lang="pt-BR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C4BD3C06-F72B-439B-ADAC-CED67C82CF1E}"/>
              </a:ext>
            </a:extLst>
          </p:cNvPr>
          <p:cNvSpPr txBox="1"/>
          <p:nvPr/>
        </p:nvSpPr>
        <p:spPr>
          <a:xfrm>
            <a:off x="299500" y="1715185"/>
            <a:ext cx="78442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Pergunta 5)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 Escreva CERTO ou ERRADO na frente de cada frase abaixo.</a:t>
            </a:r>
            <a:endParaRPr lang="pt-BR" dirty="0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DF299FA6-CF7C-440E-9336-2F33CB3B22C6}"/>
              </a:ext>
            </a:extLst>
          </p:cNvPr>
          <p:cNvSpPr txBox="1"/>
          <p:nvPr/>
        </p:nvSpPr>
        <p:spPr>
          <a:xfrm>
            <a:off x="2365629" y="292873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 astronauta brasileiro Marcos Pontes esteve na Lua.</a:t>
            </a:r>
            <a:endParaRPr lang="pt-BR" dirty="0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C8203E03-7B08-4843-8CDD-9D0A094C32FB}"/>
              </a:ext>
            </a:extLst>
          </p:cNvPr>
          <p:cNvSpPr txBox="1"/>
          <p:nvPr/>
        </p:nvSpPr>
        <p:spPr>
          <a:xfrm>
            <a:off x="2365629" y="357781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 Lua não cai na Terra porque gira ao redor da Terra.</a:t>
            </a:r>
            <a:endParaRPr lang="pt-BR" dirty="0"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EF2E120A-E8B2-4D4A-86C4-FB3E0821B9A8}"/>
              </a:ext>
            </a:extLst>
          </p:cNvPr>
          <p:cNvSpPr txBox="1"/>
          <p:nvPr/>
        </p:nvSpPr>
        <p:spPr>
          <a:xfrm>
            <a:off x="2365629" y="421260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 atmosfera da Lua é igual à da Terra.</a:t>
            </a:r>
            <a:endParaRPr lang="pt-BR" dirty="0"/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5A404C2C-7D28-4D54-B94C-58062C97ECA8}"/>
              </a:ext>
            </a:extLst>
          </p:cNvPr>
          <p:cNvSpPr txBox="1"/>
          <p:nvPr/>
        </p:nvSpPr>
        <p:spPr>
          <a:xfrm>
            <a:off x="2365629" y="4847399"/>
            <a:ext cx="35909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Os astronautas moram na Lua.</a:t>
            </a:r>
            <a:endParaRPr lang="pt-BR" dirty="0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853C48BD-CAC1-485C-AF1E-2F175366E723}"/>
              </a:ext>
            </a:extLst>
          </p:cNvPr>
          <p:cNvSpPr txBox="1"/>
          <p:nvPr/>
        </p:nvSpPr>
        <p:spPr>
          <a:xfrm>
            <a:off x="513840" y="2898244"/>
            <a:ext cx="1851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_ _ _ _ _ _ _ _ _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09A224F8-0165-4766-BCC7-214BC92D3268}"/>
              </a:ext>
            </a:extLst>
          </p:cNvPr>
          <p:cNvSpPr txBox="1"/>
          <p:nvPr/>
        </p:nvSpPr>
        <p:spPr>
          <a:xfrm>
            <a:off x="513840" y="3577817"/>
            <a:ext cx="1851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_ _ _ _ _ _ _ _ _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83BFF766-4B94-455D-8DEF-E35A68468CC7}"/>
              </a:ext>
            </a:extLst>
          </p:cNvPr>
          <p:cNvSpPr txBox="1"/>
          <p:nvPr/>
        </p:nvSpPr>
        <p:spPr>
          <a:xfrm>
            <a:off x="513840" y="4174426"/>
            <a:ext cx="1851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_ _ _ _ _ _ _ _ _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E1BCE9AE-E58D-42C3-AA04-D6224E219B2B}"/>
              </a:ext>
            </a:extLst>
          </p:cNvPr>
          <p:cNvSpPr txBox="1"/>
          <p:nvPr/>
        </p:nvSpPr>
        <p:spPr>
          <a:xfrm>
            <a:off x="513840" y="4807084"/>
            <a:ext cx="1851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_ _ _ _ _ _ _ _ _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B9B262DC-FF39-4A47-A0EF-C4A08468D04B}"/>
              </a:ext>
            </a:extLst>
          </p:cNvPr>
          <p:cNvSpPr txBox="1"/>
          <p:nvPr/>
        </p:nvSpPr>
        <p:spPr>
          <a:xfrm>
            <a:off x="847264" y="2910181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ERRADO</a:t>
            </a:r>
            <a:endParaRPr lang="pt-BR" dirty="0"/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64847856-71A4-47F5-A786-7324C6081300}"/>
              </a:ext>
            </a:extLst>
          </p:cNvPr>
          <p:cNvSpPr txBox="1"/>
          <p:nvPr/>
        </p:nvSpPr>
        <p:spPr>
          <a:xfrm>
            <a:off x="961564" y="3577817"/>
            <a:ext cx="988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</a:rPr>
              <a:t>CERTO</a:t>
            </a:r>
            <a:endParaRPr lang="pt-BR" dirty="0"/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A53AD352-F9C1-4DD2-8A0A-DACC4F9FFA53}"/>
              </a:ext>
            </a:extLst>
          </p:cNvPr>
          <p:cNvSpPr txBox="1"/>
          <p:nvPr/>
        </p:nvSpPr>
        <p:spPr>
          <a:xfrm>
            <a:off x="850278" y="4172293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</a:rPr>
              <a:t>ERRADO</a:t>
            </a:r>
            <a:endParaRPr lang="pt-BR" dirty="0"/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20665B2A-5587-45B9-964B-6BD320471FF9}"/>
              </a:ext>
            </a:extLst>
          </p:cNvPr>
          <p:cNvSpPr txBox="1"/>
          <p:nvPr/>
        </p:nvSpPr>
        <p:spPr>
          <a:xfrm>
            <a:off x="837739" y="4814712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</a:rPr>
              <a:t>ERRADO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87478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4" grpId="0"/>
      <p:bldP spid="26" grpId="0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D7F32DEF-9BF4-4F88-8F81-DCDDB503EC1A}"/>
              </a:ext>
            </a:extLst>
          </p:cNvPr>
          <p:cNvSpPr txBox="1"/>
          <p:nvPr/>
        </p:nvSpPr>
        <p:spPr>
          <a:xfrm>
            <a:off x="371474" y="428536"/>
            <a:ext cx="8010525" cy="12940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Questão 6) (1 ponto) (0,25 cada acerto) 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 ano tem 365 dias, mas 2016 é bissexto, ou seja, tem um dia a mais. Quatro anos antes ou depois de 2016 também são bissextos.</a:t>
            </a:r>
            <a:endParaRPr lang="pt-BR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BA29DCBB-9735-4DE7-BE2C-FD47F920BC16}"/>
              </a:ext>
            </a:extLst>
          </p:cNvPr>
          <p:cNvSpPr txBox="1"/>
          <p:nvPr/>
        </p:nvSpPr>
        <p:spPr>
          <a:xfrm>
            <a:off x="371474" y="2091809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Pergunta 6) 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Responda às perguntas abaixo.</a:t>
            </a:r>
            <a:endParaRPr lang="pt-BR" dirty="0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E92A2949-1B6B-4654-81B3-23B2868BCAE3}"/>
              </a:ext>
            </a:extLst>
          </p:cNvPr>
          <p:cNvSpPr txBox="1"/>
          <p:nvPr/>
        </p:nvSpPr>
        <p:spPr>
          <a:xfrm>
            <a:off x="1181100" y="312536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Quantos dias tem o ano de 2016?</a:t>
            </a:r>
            <a:endParaRPr lang="pt-BR" dirty="0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F3ACA2BE-5BF2-432A-91E5-9E9410E00E53}"/>
              </a:ext>
            </a:extLst>
          </p:cNvPr>
          <p:cNvSpPr txBox="1"/>
          <p:nvPr/>
        </p:nvSpPr>
        <p:spPr>
          <a:xfrm>
            <a:off x="7353300" y="3125367"/>
            <a:ext cx="13525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Resposta:</a:t>
            </a:r>
            <a:endParaRPr lang="pt-BR" dirty="0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9B9801CF-8121-4B07-892E-18BF2A498817}"/>
              </a:ext>
            </a:extLst>
          </p:cNvPr>
          <p:cNvSpPr txBox="1"/>
          <p:nvPr/>
        </p:nvSpPr>
        <p:spPr>
          <a:xfrm>
            <a:off x="1181100" y="379356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Quando será o próximo ano bissexto?</a:t>
            </a:r>
            <a:endParaRPr lang="pt-BR" dirty="0"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684FCC30-A335-4032-A031-9B820D0972B4}"/>
              </a:ext>
            </a:extLst>
          </p:cNvPr>
          <p:cNvSpPr txBox="1"/>
          <p:nvPr/>
        </p:nvSpPr>
        <p:spPr>
          <a:xfrm>
            <a:off x="7329896" y="3793561"/>
            <a:ext cx="13525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Resposta:</a:t>
            </a:r>
            <a:endParaRPr lang="pt-BR" dirty="0"/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9B56795A-6FA9-403D-BA4F-36B14A73ED21}"/>
              </a:ext>
            </a:extLst>
          </p:cNvPr>
          <p:cNvSpPr txBox="1"/>
          <p:nvPr/>
        </p:nvSpPr>
        <p:spPr>
          <a:xfrm>
            <a:off x="1181100" y="445977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Quando foi o último ano bissexto?</a:t>
            </a:r>
            <a:endParaRPr lang="pt-BR" dirty="0"/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414B7687-38C5-496F-B833-C6A2C71C5D82}"/>
              </a:ext>
            </a:extLst>
          </p:cNvPr>
          <p:cNvSpPr txBox="1"/>
          <p:nvPr/>
        </p:nvSpPr>
        <p:spPr>
          <a:xfrm>
            <a:off x="7329895" y="4459771"/>
            <a:ext cx="13525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Resposta:</a:t>
            </a:r>
            <a:endParaRPr lang="pt-BR" dirty="0"/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B2B284F5-71A1-471C-BC3D-D561CD9DD227}"/>
              </a:ext>
            </a:extLst>
          </p:cNvPr>
          <p:cNvSpPr txBox="1"/>
          <p:nvPr/>
        </p:nvSpPr>
        <p:spPr>
          <a:xfrm>
            <a:off x="1181100" y="512598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Em que mês se adiciona o dia extra do ano bissexto?</a:t>
            </a:r>
            <a:endParaRPr lang="pt-BR" dirty="0"/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185968E3-1ABE-4278-8C52-6D7DBB5F08EF}"/>
              </a:ext>
            </a:extLst>
          </p:cNvPr>
          <p:cNvSpPr txBox="1"/>
          <p:nvPr/>
        </p:nvSpPr>
        <p:spPr>
          <a:xfrm>
            <a:off x="7353300" y="5125981"/>
            <a:ext cx="13525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Resposta:</a:t>
            </a:r>
            <a:endParaRPr lang="pt-BR" dirty="0"/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7C351C31-3FCB-406E-B63B-4F8F35CFE786}"/>
              </a:ext>
            </a:extLst>
          </p:cNvPr>
          <p:cNvSpPr txBox="1"/>
          <p:nvPr/>
        </p:nvSpPr>
        <p:spPr>
          <a:xfrm>
            <a:off x="8875187" y="3085789"/>
            <a:ext cx="7429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366</a:t>
            </a:r>
            <a:endParaRPr lang="pt-BR" dirty="0"/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35A3CF5C-36A6-4A9F-968B-E11C55B3E67D}"/>
              </a:ext>
            </a:extLst>
          </p:cNvPr>
          <p:cNvSpPr txBox="1"/>
          <p:nvPr/>
        </p:nvSpPr>
        <p:spPr>
          <a:xfrm>
            <a:off x="8476191" y="3089140"/>
            <a:ext cx="1467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_ _ _ _ _ _ _</a:t>
            </a: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5E35ADDC-17A8-45AD-B184-66BDCBE58BD8}"/>
              </a:ext>
            </a:extLst>
          </p:cNvPr>
          <p:cNvSpPr txBox="1"/>
          <p:nvPr/>
        </p:nvSpPr>
        <p:spPr>
          <a:xfrm>
            <a:off x="8467725" y="3756342"/>
            <a:ext cx="1467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_ _ _ _ _ _ _</a:t>
            </a: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7A965953-64C5-4FBF-97D2-D6714DDB0F7C}"/>
              </a:ext>
            </a:extLst>
          </p:cNvPr>
          <p:cNvSpPr txBox="1"/>
          <p:nvPr/>
        </p:nvSpPr>
        <p:spPr>
          <a:xfrm>
            <a:off x="8467725" y="4423544"/>
            <a:ext cx="1467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_ _ _ _ _ _ _</a:t>
            </a: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60503220-57AA-4FBB-9879-547BB00ACBC6}"/>
              </a:ext>
            </a:extLst>
          </p:cNvPr>
          <p:cNvSpPr txBox="1"/>
          <p:nvPr/>
        </p:nvSpPr>
        <p:spPr>
          <a:xfrm>
            <a:off x="8482420" y="5089754"/>
            <a:ext cx="1467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_ _ _ _ _ _ _</a:t>
            </a: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D741540B-BC5E-411E-9ED3-7F7073B5B129}"/>
              </a:ext>
            </a:extLst>
          </p:cNvPr>
          <p:cNvSpPr txBox="1"/>
          <p:nvPr/>
        </p:nvSpPr>
        <p:spPr>
          <a:xfrm>
            <a:off x="8863652" y="3745516"/>
            <a:ext cx="7429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2020</a:t>
            </a:r>
            <a:endParaRPr lang="pt-BR" dirty="0"/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EB30F097-894C-48A7-A9C6-95A70A71D157}"/>
              </a:ext>
            </a:extLst>
          </p:cNvPr>
          <p:cNvSpPr txBox="1"/>
          <p:nvPr/>
        </p:nvSpPr>
        <p:spPr>
          <a:xfrm>
            <a:off x="8866721" y="4405431"/>
            <a:ext cx="7429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2012</a:t>
            </a:r>
            <a:endParaRPr lang="pt-BR" dirty="0"/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C28B3263-3BBA-4AB1-BC12-3FDD0D0A78AF}"/>
              </a:ext>
            </a:extLst>
          </p:cNvPr>
          <p:cNvSpPr txBox="1"/>
          <p:nvPr/>
        </p:nvSpPr>
        <p:spPr>
          <a:xfrm>
            <a:off x="8444550" y="5079431"/>
            <a:ext cx="18551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FEVEREIRO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28597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0" grpId="0"/>
      <p:bldP spid="32" grpId="0"/>
      <p:bldP spid="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1E30D0F1-96F5-4B8B-97AB-856081243C35}"/>
              </a:ext>
            </a:extLst>
          </p:cNvPr>
          <p:cNvSpPr txBox="1"/>
          <p:nvPr/>
        </p:nvSpPr>
        <p:spPr>
          <a:xfrm>
            <a:off x="237066" y="531052"/>
            <a:ext cx="8312029" cy="7331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pt-BR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Questão 7) (1 ponto)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Cada acerto vale 0,1 ponto.) 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Coloque uma letra em cada quadradinho formando a resposta certa.</a:t>
            </a:r>
            <a:endParaRPr lang="pt-BR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C42C50B6-275D-44FC-BECD-965F075F89B0}"/>
              </a:ext>
            </a:extLst>
          </p:cNvPr>
          <p:cNvSpPr txBox="1"/>
          <p:nvPr/>
        </p:nvSpPr>
        <p:spPr>
          <a:xfrm>
            <a:off x="513997" y="1495393"/>
            <a:ext cx="17335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Na horizontal:</a:t>
            </a:r>
            <a:endParaRPr lang="pt-BR" dirty="0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851175CD-D62B-46BD-95DF-FBDE4B4215A7}"/>
              </a:ext>
            </a:extLst>
          </p:cNvPr>
          <p:cNvSpPr txBox="1"/>
          <p:nvPr/>
        </p:nvSpPr>
        <p:spPr>
          <a:xfrm>
            <a:off x="513997" y="2069485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18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 → Não ficamos sem beber.</a:t>
            </a:r>
            <a:endParaRPr lang="pt-BR" dirty="0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77D4B5F4-20D4-44F2-93DF-DA8235EA9C55}"/>
              </a:ext>
            </a:extLst>
          </p:cNvPr>
          <p:cNvSpPr txBox="1"/>
          <p:nvPr/>
        </p:nvSpPr>
        <p:spPr>
          <a:xfrm>
            <a:off x="513997" y="245891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 → Gira ao redor da Terra.</a:t>
            </a:r>
            <a:endParaRPr lang="pt-BR" dirty="0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8273F322-0191-4766-AA1F-551EFFA80C9A}"/>
              </a:ext>
            </a:extLst>
          </p:cNvPr>
          <p:cNvSpPr txBox="1"/>
          <p:nvPr/>
        </p:nvSpPr>
        <p:spPr>
          <a:xfrm>
            <a:off x="513997" y="282824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3</a:t>
            </a:r>
            <a:r>
              <a:rPr lang="pt-PT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→ Planeta 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quase do tamanho da Terra</a:t>
            </a:r>
            <a:r>
              <a:rPr lang="pt-PT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pt-BR" dirty="0"/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B389B472-56E2-4CCE-BCA6-FE0AEEB97C4D}"/>
              </a:ext>
            </a:extLst>
          </p:cNvPr>
          <p:cNvSpPr txBox="1"/>
          <p:nvPr/>
        </p:nvSpPr>
        <p:spPr>
          <a:xfrm>
            <a:off x="513997" y="3197575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4 → O maior dos planetas.</a:t>
            </a:r>
            <a:endParaRPr lang="pt-BR" dirty="0"/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00BDF280-9C2D-4DCE-A7CF-85FE0B02C6B0}"/>
              </a:ext>
            </a:extLst>
          </p:cNvPr>
          <p:cNvSpPr txBox="1"/>
          <p:nvPr/>
        </p:nvSpPr>
        <p:spPr>
          <a:xfrm>
            <a:off x="513997" y="362099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5 → Planeta vermelho. “Deus da guerra”.</a:t>
            </a:r>
            <a:endParaRPr lang="pt-BR" dirty="0"/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9871DD70-ADE2-4BA4-9B8E-48E42FEB3005}"/>
              </a:ext>
            </a:extLst>
          </p:cNvPr>
          <p:cNvSpPr txBox="1"/>
          <p:nvPr/>
        </p:nvSpPr>
        <p:spPr>
          <a:xfrm>
            <a:off x="513997" y="402900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6 → Você mora neste planeta.</a:t>
            </a:r>
            <a:endParaRPr lang="pt-BR" dirty="0"/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0233E08E-552B-4A20-B901-F880E8356726}"/>
              </a:ext>
            </a:extLst>
          </p:cNvPr>
          <p:cNvSpPr txBox="1"/>
          <p:nvPr/>
        </p:nvSpPr>
        <p:spPr>
          <a:xfrm>
            <a:off x="513997" y="443701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18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7 → Tem 24 horas.</a:t>
            </a:r>
            <a:endParaRPr lang="pt-BR" dirty="0"/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962D5BF7-2F31-4524-B9C1-BB824EC8B6B2}"/>
              </a:ext>
            </a:extLst>
          </p:cNvPr>
          <p:cNvSpPr txBox="1"/>
          <p:nvPr/>
        </p:nvSpPr>
        <p:spPr>
          <a:xfrm>
            <a:off x="513997" y="484502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8 → Planeta pertinho do Sol.</a:t>
            </a:r>
            <a:endParaRPr lang="pt-BR" dirty="0"/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29B00338-B717-4483-B65C-7C57347D1D3C}"/>
              </a:ext>
            </a:extLst>
          </p:cNvPr>
          <p:cNvSpPr txBox="1"/>
          <p:nvPr/>
        </p:nvSpPr>
        <p:spPr>
          <a:xfrm>
            <a:off x="513997" y="524184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9 → Planeta com os mais lindos anéis.</a:t>
            </a:r>
            <a:endParaRPr lang="pt-BR" dirty="0"/>
          </a:p>
        </p:txBody>
      </p:sp>
      <p:pic>
        <p:nvPicPr>
          <p:cNvPr id="26" name="Gráfico 25">
            <a:extLst>
              <a:ext uri="{FF2B5EF4-FFF2-40B4-BE49-F238E27FC236}">
                <a16:creationId xmlns:a16="http://schemas.microsoft.com/office/drawing/2014/main" id="{79F3E997-D7DB-42D2-9C62-7E0C5D3419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52974" y="1614278"/>
            <a:ext cx="6548441" cy="4279151"/>
          </a:xfrm>
          <a:prstGeom prst="rect">
            <a:avLst/>
          </a:prstGeom>
        </p:spPr>
      </p:pic>
      <p:sp>
        <p:nvSpPr>
          <p:cNvPr id="44" name="CaixaDeTexto 43">
            <a:extLst>
              <a:ext uri="{FF2B5EF4-FFF2-40B4-BE49-F238E27FC236}">
                <a16:creationId xmlns:a16="http://schemas.microsoft.com/office/drawing/2014/main" id="{C1105ED0-4D81-4215-88B4-D0C57F196F4D}"/>
              </a:ext>
            </a:extLst>
          </p:cNvPr>
          <p:cNvSpPr txBox="1"/>
          <p:nvPr/>
        </p:nvSpPr>
        <p:spPr>
          <a:xfrm>
            <a:off x="7289803" y="2338945"/>
            <a:ext cx="2009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      G      U     A</a:t>
            </a:r>
          </a:p>
        </p:txBody>
      </p:sp>
      <p:sp>
        <p:nvSpPr>
          <p:cNvPr id="46" name="CaixaDeTexto 45">
            <a:extLst>
              <a:ext uri="{FF2B5EF4-FFF2-40B4-BE49-F238E27FC236}">
                <a16:creationId xmlns:a16="http://schemas.microsoft.com/office/drawing/2014/main" id="{AF218490-DDB4-48E4-9F28-73BEBA028855}"/>
              </a:ext>
            </a:extLst>
          </p:cNvPr>
          <p:cNvSpPr txBox="1"/>
          <p:nvPr/>
        </p:nvSpPr>
        <p:spPr>
          <a:xfrm>
            <a:off x="6704260" y="2732444"/>
            <a:ext cx="1479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       U      A</a:t>
            </a:r>
          </a:p>
        </p:txBody>
      </p:sp>
      <p:sp>
        <p:nvSpPr>
          <p:cNvPr id="47" name="CaixaDeTexto 46">
            <a:extLst>
              <a:ext uri="{FF2B5EF4-FFF2-40B4-BE49-F238E27FC236}">
                <a16:creationId xmlns:a16="http://schemas.microsoft.com/office/drawing/2014/main" id="{AD22DDF6-30F1-4B06-98F4-654A4B0A420B}"/>
              </a:ext>
            </a:extLst>
          </p:cNvPr>
          <p:cNvSpPr txBox="1"/>
          <p:nvPr/>
        </p:nvSpPr>
        <p:spPr>
          <a:xfrm>
            <a:off x="6687326" y="3137259"/>
            <a:ext cx="2582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      Ê      N      U      S</a:t>
            </a:r>
          </a:p>
        </p:txBody>
      </p:sp>
      <p:sp>
        <p:nvSpPr>
          <p:cNvPr id="48" name="CaixaDeTexto 47">
            <a:extLst>
              <a:ext uri="{FF2B5EF4-FFF2-40B4-BE49-F238E27FC236}">
                <a16:creationId xmlns:a16="http://schemas.microsoft.com/office/drawing/2014/main" id="{9E2F265E-FAC0-49B0-AA0D-A205DEA06A95}"/>
              </a:ext>
            </a:extLst>
          </p:cNvPr>
          <p:cNvSpPr txBox="1"/>
          <p:nvPr/>
        </p:nvSpPr>
        <p:spPr>
          <a:xfrm>
            <a:off x="6159085" y="3506591"/>
            <a:ext cx="3591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       Ú      P       I       T      E     R</a:t>
            </a:r>
          </a:p>
        </p:txBody>
      </p:sp>
      <p:sp>
        <p:nvSpPr>
          <p:cNvPr id="49" name="CaixaDeTexto 48">
            <a:extLst>
              <a:ext uri="{FF2B5EF4-FFF2-40B4-BE49-F238E27FC236}">
                <a16:creationId xmlns:a16="http://schemas.microsoft.com/office/drawing/2014/main" id="{F34C090A-4E94-4CB9-AC8E-32EFEC43ECCA}"/>
              </a:ext>
            </a:extLst>
          </p:cNvPr>
          <p:cNvSpPr txBox="1"/>
          <p:nvPr/>
        </p:nvSpPr>
        <p:spPr>
          <a:xfrm>
            <a:off x="7808989" y="3925863"/>
            <a:ext cx="2334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      A      R     T    E</a:t>
            </a:r>
          </a:p>
        </p:txBody>
      </p:sp>
      <p:sp>
        <p:nvSpPr>
          <p:cNvPr id="50" name="CaixaDeTexto 49">
            <a:extLst>
              <a:ext uri="{FF2B5EF4-FFF2-40B4-BE49-F238E27FC236}">
                <a16:creationId xmlns:a16="http://schemas.microsoft.com/office/drawing/2014/main" id="{EC7827C0-2AB6-4DD0-A98B-B510E62B0A2C}"/>
              </a:ext>
            </a:extLst>
          </p:cNvPr>
          <p:cNvSpPr txBox="1"/>
          <p:nvPr/>
        </p:nvSpPr>
        <p:spPr>
          <a:xfrm>
            <a:off x="7241503" y="4300702"/>
            <a:ext cx="2510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       E      R      </a:t>
            </a:r>
            <a:r>
              <a:rPr lang="pt-BR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A</a:t>
            </a:r>
          </a:p>
        </p:txBody>
      </p:sp>
      <p:sp>
        <p:nvSpPr>
          <p:cNvPr id="51" name="CaixaDeTexto 50">
            <a:extLst>
              <a:ext uri="{FF2B5EF4-FFF2-40B4-BE49-F238E27FC236}">
                <a16:creationId xmlns:a16="http://schemas.microsoft.com/office/drawing/2014/main" id="{265DA28D-B0A4-4B2D-8CCB-5DF3CBA8E384}"/>
              </a:ext>
            </a:extLst>
          </p:cNvPr>
          <p:cNvSpPr txBox="1"/>
          <p:nvPr/>
        </p:nvSpPr>
        <p:spPr>
          <a:xfrm>
            <a:off x="7834390" y="4711507"/>
            <a:ext cx="1407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       I      A</a:t>
            </a:r>
          </a:p>
        </p:txBody>
      </p:sp>
      <p:sp>
        <p:nvSpPr>
          <p:cNvPr id="52" name="CaixaDeTexto 51">
            <a:extLst>
              <a:ext uri="{FF2B5EF4-FFF2-40B4-BE49-F238E27FC236}">
                <a16:creationId xmlns:a16="http://schemas.microsoft.com/office/drawing/2014/main" id="{FC15BD4F-91E6-4511-A40A-443D75F6A4AA}"/>
              </a:ext>
            </a:extLst>
          </p:cNvPr>
          <p:cNvSpPr txBox="1"/>
          <p:nvPr/>
        </p:nvSpPr>
        <p:spPr>
          <a:xfrm>
            <a:off x="7266768" y="5106103"/>
            <a:ext cx="3813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      E      R      C    Ú     R     I     O</a:t>
            </a:r>
          </a:p>
        </p:txBody>
      </p:sp>
      <p:sp>
        <p:nvSpPr>
          <p:cNvPr id="53" name="CaixaDeTexto 52">
            <a:extLst>
              <a:ext uri="{FF2B5EF4-FFF2-40B4-BE49-F238E27FC236}">
                <a16:creationId xmlns:a16="http://schemas.microsoft.com/office/drawing/2014/main" id="{5432483E-03F9-490F-8B49-6787EFBE774A}"/>
              </a:ext>
            </a:extLst>
          </p:cNvPr>
          <p:cNvSpPr txBox="1"/>
          <p:nvPr/>
        </p:nvSpPr>
        <p:spPr>
          <a:xfrm>
            <a:off x="7834390" y="5498264"/>
            <a:ext cx="3296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     A      T     U     R    N    O</a:t>
            </a:r>
          </a:p>
        </p:txBody>
      </p:sp>
      <p:sp>
        <p:nvSpPr>
          <p:cNvPr id="45" name="CaixaDeTexto 44">
            <a:extLst>
              <a:ext uri="{FF2B5EF4-FFF2-40B4-BE49-F238E27FC236}">
                <a16:creationId xmlns:a16="http://schemas.microsoft.com/office/drawing/2014/main" id="{DEE0C0C9-1062-4222-BED4-AED329765E47}"/>
              </a:ext>
            </a:extLst>
          </p:cNvPr>
          <p:cNvSpPr txBox="1"/>
          <p:nvPr/>
        </p:nvSpPr>
        <p:spPr>
          <a:xfrm>
            <a:off x="1524000" y="5932107"/>
            <a:ext cx="4801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Na vertical: 10 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→ Grande satélite de Júpiter.</a:t>
            </a:r>
            <a:endParaRPr lang="pt-BR" dirty="0"/>
          </a:p>
        </p:txBody>
      </p:sp>
      <p:sp>
        <p:nvSpPr>
          <p:cNvPr id="54" name="CaixaDeTexto 53">
            <a:extLst>
              <a:ext uri="{FF2B5EF4-FFF2-40B4-BE49-F238E27FC236}">
                <a16:creationId xmlns:a16="http://schemas.microsoft.com/office/drawing/2014/main" id="{B8970B17-FA6B-4953-A800-575305BE4367}"/>
              </a:ext>
            </a:extLst>
          </p:cNvPr>
          <p:cNvSpPr txBox="1"/>
          <p:nvPr/>
        </p:nvSpPr>
        <p:spPr>
          <a:xfrm>
            <a:off x="7808989" y="1683913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10</a:t>
            </a:r>
          </a:p>
          <a:p>
            <a:endParaRPr lang="pt-BR" dirty="0"/>
          </a:p>
        </p:txBody>
      </p:sp>
      <p:cxnSp>
        <p:nvCxnSpPr>
          <p:cNvPr id="56" name="Conector de Seta Reta 55">
            <a:extLst>
              <a:ext uri="{FF2B5EF4-FFF2-40B4-BE49-F238E27FC236}">
                <a16:creationId xmlns:a16="http://schemas.microsoft.com/office/drawing/2014/main" id="{568CA23B-2DB9-4468-9B93-A0184DC70FFC}"/>
              </a:ext>
            </a:extLst>
          </p:cNvPr>
          <p:cNvCxnSpPr>
            <a:cxnSpLocks/>
          </p:cNvCxnSpPr>
          <p:nvPr/>
        </p:nvCxnSpPr>
        <p:spPr>
          <a:xfrm>
            <a:off x="8018341" y="1998133"/>
            <a:ext cx="0" cy="265132"/>
          </a:xfrm>
          <a:prstGeom prst="straightConnector1">
            <a:avLst/>
          </a:prstGeom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0" name="Conector de Seta Reta 59">
            <a:extLst>
              <a:ext uri="{FF2B5EF4-FFF2-40B4-BE49-F238E27FC236}">
                <a16:creationId xmlns:a16="http://schemas.microsoft.com/office/drawing/2014/main" id="{F630359B-C940-4C3A-B75C-25B0CE6132E7}"/>
              </a:ext>
            </a:extLst>
          </p:cNvPr>
          <p:cNvCxnSpPr>
            <a:cxnSpLocks/>
          </p:cNvCxnSpPr>
          <p:nvPr/>
        </p:nvCxnSpPr>
        <p:spPr>
          <a:xfrm>
            <a:off x="6773741" y="2492779"/>
            <a:ext cx="346729" cy="0"/>
          </a:xfrm>
          <a:prstGeom prst="straightConnector1">
            <a:avLst/>
          </a:prstGeom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2" name="Conector de Seta Reta 61">
            <a:extLst>
              <a:ext uri="{FF2B5EF4-FFF2-40B4-BE49-F238E27FC236}">
                <a16:creationId xmlns:a16="http://schemas.microsoft.com/office/drawing/2014/main" id="{4BB08E4C-3F3B-49E3-951A-BFF23F4A63ED}"/>
              </a:ext>
            </a:extLst>
          </p:cNvPr>
          <p:cNvCxnSpPr>
            <a:cxnSpLocks/>
          </p:cNvCxnSpPr>
          <p:nvPr/>
        </p:nvCxnSpPr>
        <p:spPr>
          <a:xfrm>
            <a:off x="6209886" y="2933046"/>
            <a:ext cx="346729" cy="0"/>
          </a:xfrm>
          <a:prstGeom prst="straightConnector1">
            <a:avLst/>
          </a:prstGeom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3" name="Conector de Seta Reta 62">
            <a:extLst>
              <a:ext uri="{FF2B5EF4-FFF2-40B4-BE49-F238E27FC236}">
                <a16:creationId xmlns:a16="http://schemas.microsoft.com/office/drawing/2014/main" id="{24CB3E5C-A6F4-41E5-AF9E-8832C1231A30}"/>
              </a:ext>
            </a:extLst>
          </p:cNvPr>
          <p:cNvCxnSpPr>
            <a:cxnSpLocks/>
          </p:cNvCxnSpPr>
          <p:nvPr/>
        </p:nvCxnSpPr>
        <p:spPr>
          <a:xfrm>
            <a:off x="6218353" y="3297113"/>
            <a:ext cx="346729" cy="0"/>
          </a:xfrm>
          <a:prstGeom prst="straightConnector1">
            <a:avLst/>
          </a:prstGeom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4" name="Conector de Seta Reta 63">
            <a:extLst>
              <a:ext uri="{FF2B5EF4-FFF2-40B4-BE49-F238E27FC236}">
                <a16:creationId xmlns:a16="http://schemas.microsoft.com/office/drawing/2014/main" id="{C644B931-B5CD-4760-9304-8ABB353075E2}"/>
              </a:ext>
            </a:extLst>
          </p:cNvPr>
          <p:cNvCxnSpPr>
            <a:cxnSpLocks/>
          </p:cNvCxnSpPr>
          <p:nvPr/>
        </p:nvCxnSpPr>
        <p:spPr>
          <a:xfrm>
            <a:off x="5659553" y="3703513"/>
            <a:ext cx="346729" cy="0"/>
          </a:xfrm>
          <a:prstGeom prst="straightConnector1">
            <a:avLst/>
          </a:prstGeom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5" name="Conector de Seta Reta 64">
            <a:extLst>
              <a:ext uri="{FF2B5EF4-FFF2-40B4-BE49-F238E27FC236}">
                <a16:creationId xmlns:a16="http://schemas.microsoft.com/office/drawing/2014/main" id="{431799D0-93A6-4DF4-9C45-B74233570AD6}"/>
              </a:ext>
            </a:extLst>
          </p:cNvPr>
          <p:cNvCxnSpPr>
            <a:cxnSpLocks/>
          </p:cNvCxnSpPr>
          <p:nvPr/>
        </p:nvCxnSpPr>
        <p:spPr>
          <a:xfrm>
            <a:off x="7335952" y="4109913"/>
            <a:ext cx="346729" cy="0"/>
          </a:xfrm>
          <a:prstGeom prst="straightConnector1">
            <a:avLst/>
          </a:prstGeom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6" name="Conector de Seta Reta 65">
            <a:extLst>
              <a:ext uri="{FF2B5EF4-FFF2-40B4-BE49-F238E27FC236}">
                <a16:creationId xmlns:a16="http://schemas.microsoft.com/office/drawing/2014/main" id="{F2B44B35-6167-417B-9E58-448385BDDF60}"/>
              </a:ext>
            </a:extLst>
          </p:cNvPr>
          <p:cNvCxnSpPr>
            <a:cxnSpLocks/>
          </p:cNvCxnSpPr>
          <p:nvPr/>
        </p:nvCxnSpPr>
        <p:spPr>
          <a:xfrm>
            <a:off x="6773741" y="4499380"/>
            <a:ext cx="346729" cy="0"/>
          </a:xfrm>
          <a:prstGeom prst="straightConnector1">
            <a:avLst/>
          </a:prstGeom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7" name="Conector de Seta Reta 66">
            <a:extLst>
              <a:ext uri="{FF2B5EF4-FFF2-40B4-BE49-F238E27FC236}">
                <a16:creationId xmlns:a16="http://schemas.microsoft.com/office/drawing/2014/main" id="{5C22D094-0176-4463-AB98-034B6AEE4501}"/>
              </a:ext>
            </a:extLst>
          </p:cNvPr>
          <p:cNvCxnSpPr>
            <a:cxnSpLocks/>
          </p:cNvCxnSpPr>
          <p:nvPr/>
        </p:nvCxnSpPr>
        <p:spPr>
          <a:xfrm>
            <a:off x="7335952" y="4905780"/>
            <a:ext cx="346729" cy="0"/>
          </a:xfrm>
          <a:prstGeom prst="straightConnector1">
            <a:avLst/>
          </a:prstGeom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8" name="Conector de Seta Reta 67">
            <a:extLst>
              <a:ext uri="{FF2B5EF4-FFF2-40B4-BE49-F238E27FC236}">
                <a16:creationId xmlns:a16="http://schemas.microsoft.com/office/drawing/2014/main" id="{0412D530-24C5-4E93-BC7E-26F487064AD4}"/>
              </a:ext>
            </a:extLst>
          </p:cNvPr>
          <p:cNvCxnSpPr>
            <a:cxnSpLocks/>
          </p:cNvCxnSpPr>
          <p:nvPr/>
        </p:nvCxnSpPr>
        <p:spPr>
          <a:xfrm>
            <a:off x="6773741" y="5295246"/>
            <a:ext cx="346729" cy="0"/>
          </a:xfrm>
          <a:prstGeom prst="straightConnector1">
            <a:avLst/>
          </a:prstGeom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9" name="Conector de Seta Reta 68">
            <a:extLst>
              <a:ext uri="{FF2B5EF4-FFF2-40B4-BE49-F238E27FC236}">
                <a16:creationId xmlns:a16="http://schemas.microsoft.com/office/drawing/2014/main" id="{54BAF915-542D-4257-A2F4-8DFA2B72AF9E}"/>
              </a:ext>
            </a:extLst>
          </p:cNvPr>
          <p:cNvCxnSpPr>
            <a:cxnSpLocks/>
          </p:cNvCxnSpPr>
          <p:nvPr/>
        </p:nvCxnSpPr>
        <p:spPr>
          <a:xfrm>
            <a:off x="7335952" y="5701647"/>
            <a:ext cx="346729" cy="0"/>
          </a:xfrm>
          <a:prstGeom prst="straightConnector1">
            <a:avLst/>
          </a:prstGeom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61" name="CaixaDeTexto 60">
            <a:extLst>
              <a:ext uri="{FF2B5EF4-FFF2-40B4-BE49-F238E27FC236}">
                <a16:creationId xmlns:a16="http://schemas.microsoft.com/office/drawing/2014/main" id="{FEA47A85-6F32-4990-99C0-565EF491C405}"/>
              </a:ext>
            </a:extLst>
          </p:cNvPr>
          <p:cNvSpPr txBox="1"/>
          <p:nvPr/>
        </p:nvSpPr>
        <p:spPr>
          <a:xfrm>
            <a:off x="6506286" y="228798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1</a:t>
            </a:r>
          </a:p>
        </p:txBody>
      </p:sp>
      <p:sp>
        <p:nvSpPr>
          <p:cNvPr id="71" name="CaixaDeTexto 70">
            <a:extLst>
              <a:ext uri="{FF2B5EF4-FFF2-40B4-BE49-F238E27FC236}">
                <a16:creationId xmlns:a16="http://schemas.microsoft.com/office/drawing/2014/main" id="{7BDBFF4E-3A94-40C6-BC92-B97FC8045998}"/>
              </a:ext>
            </a:extLst>
          </p:cNvPr>
          <p:cNvSpPr txBox="1"/>
          <p:nvPr/>
        </p:nvSpPr>
        <p:spPr>
          <a:xfrm>
            <a:off x="5942068" y="273552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2</a:t>
            </a:r>
          </a:p>
        </p:txBody>
      </p:sp>
      <p:sp>
        <p:nvSpPr>
          <p:cNvPr id="72" name="CaixaDeTexto 71">
            <a:extLst>
              <a:ext uri="{FF2B5EF4-FFF2-40B4-BE49-F238E27FC236}">
                <a16:creationId xmlns:a16="http://schemas.microsoft.com/office/drawing/2014/main" id="{CE041362-F9C7-42DE-99FF-9357C7668A9E}"/>
              </a:ext>
            </a:extLst>
          </p:cNvPr>
          <p:cNvSpPr txBox="1"/>
          <p:nvPr/>
        </p:nvSpPr>
        <p:spPr>
          <a:xfrm>
            <a:off x="5948247" y="309881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3</a:t>
            </a:r>
          </a:p>
        </p:txBody>
      </p:sp>
      <p:sp>
        <p:nvSpPr>
          <p:cNvPr id="73" name="CaixaDeTexto 72">
            <a:extLst>
              <a:ext uri="{FF2B5EF4-FFF2-40B4-BE49-F238E27FC236}">
                <a16:creationId xmlns:a16="http://schemas.microsoft.com/office/drawing/2014/main" id="{131F7DB3-56C7-4218-B76C-EF7A15959EC1}"/>
              </a:ext>
            </a:extLst>
          </p:cNvPr>
          <p:cNvSpPr txBox="1"/>
          <p:nvPr/>
        </p:nvSpPr>
        <p:spPr>
          <a:xfrm>
            <a:off x="5405980" y="351240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4</a:t>
            </a:r>
          </a:p>
        </p:txBody>
      </p:sp>
      <p:sp>
        <p:nvSpPr>
          <p:cNvPr id="74" name="CaixaDeTexto 73">
            <a:extLst>
              <a:ext uri="{FF2B5EF4-FFF2-40B4-BE49-F238E27FC236}">
                <a16:creationId xmlns:a16="http://schemas.microsoft.com/office/drawing/2014/main" id="{B617F247-869F-4302-B8FD-B3E6075C5681}"/>
              </a:ext>
            </a:extLst>
          </p:cNvPr>
          <p:cNvSpPr txBox="1"/>
          <p:nvPr/>
        </p:nvSpPr>
        <p:spPr>
          <a:xfrm>
            <a:off x="7095069" y="392586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5</a:t>
            </a:r>
          </a:p>
        </p:txBody>
      </p:sp>
      <p:sp>
        <p:nvSpPr>
          <p:cNvPr id="75" name="CaixaDeTexto 74">
            <a:extLst>
              <a:ext uri="{FF2B5EF4-FFF2-40B4-BE49-F238E27FC236}">
                <a16:creationId xmlns:a16="http://schemas.microsoft.com/office/drawing/2014/main" id="{27AD47E8-B940-41C4-AAC3-3231FF6E07FD}"/>
              </a:ext>
            </a:extLst>
          </p:cNvPr>
          <p:cNvSpPr txBox="1"/>
          <p:nvPr/>
        </p:nvSpPr>
        <p:spPr>
          <a:xfrm>
            <a:off x="6519876" y="431939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6</a:t>
            </a:r>
          </a:p>
        </p:txBody>
      </p:sp>
      <p:sp>
        <p:nvSpPr>
          <p:cNvPr id="76" name="CaixaDeTexto 75">
            <a:extLst>
              <a:ext uri="{FF2B5EF4-FFF2-40B4-BE49-F238E27FC236}">
                <a16:creationId xmlns:a16="http://schemas.microsoft.com/office/drawing/2014/main" id="{58C2BF6D-D64A-4E1F-BF82-E41473946A3C}"/>
              </a:ext>
            </a:extLst>
          </p:cNvPr>
          <p:cNvSpPr txBox="1"/>
          <p:nvPr/>
        </p:nvSpPr>
        <p:spPr>
          <a:xfrm>
            <a:off x="7092024" y="471129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7</a:t>
            </a:r>
          </a:p>
        </p:txBody>
      </p:sp>
      <p:sp>
        <p:nvSpPr>
          <p:cNvPr id="77" name="CaixaDeTexto 76">
            <a:extLst>
              <a:ext uri="{FF2B5EF4-FFF2-40B4-BE49-F238E27FC236}">
                <a16:creationId xmlns:a16="http://schemas.microsoft.com/office/drawing/2014/main" id="{5E0C7B06-6168-45EE-B6A0-52344D71EDDE}"/>
              </a:ext>
            </a:extLst>
          </p:cNvPr>
          <p:cNvSpPr txBox="1"/>
          <p:nvPr/>
        </p:nvSpPr>
        <p:spPr>
          <a:xfrm>
            <a:off x="6533252" y="508981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8</a:t>
            </a:r>
          </a:p>
        </p:txBody>
      </p:sp>
      <p:sp>
        <p:nvSpPr>
          <p:cNvPr id="78" name="CaixaDeTexto 77">
            <a:extLst>
              <a:ext uri="{FF2B5EF4-FFF2-40B4-BE49-F238E27FC236}">
                <a16:creationId xmlns:a16="http://schemas.microsoft.com/office/drawing/2014/main" id="{AAC1008D-6ADE-4D31-BB94-C625ACFFEF10}"/>
              </a:ext>
            </a:extLst>
          </p:cNvPr>
          <p:cNvSpPr txBox="1"/>
          <p:nvPr/>
        </p:nvSpPr>
        <p:spPr>
          <a:xfrm>
            <a:off x="7080385" y="551563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696162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3D1FAB51-186D-4A66-8F9D-105900730B9C}"/>
              </a:ext>
            </a:extLst>
          </p:cNvPr>
          <p:cNvSpPr txBox="1"/>
          <p:nvPr/>
        </p:nvSpPr>
        <p:spPr>
          <a:xfrm>
            <a:off x="262467" y="477280"/>
            <a:ext cx="8286629" cy="17303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hangingPunct="0">
              <a:lnSpc>
                <a:spcPct val="120000"/>
              </a:lnSpc>
              <a:spcAft>
                <a:spcPts val="0"/>
              </a:spcAft>
            </a:pPr>
            <a:r>
              <a:rPr lang="pt-BR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Questão 8) (1 ponto) 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Suponha que você quer lançar um foguete como este da foto abaixo (ou jogar uma pedra) para que ele vá o mais longe possível de onde você está. 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Abaixo tem quatro figuras com diferentes direções iniciais de lançamentos de foguetes.</a:t>
            </a:r>
            <a:endParaRPr lang="pt-BR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082C1D17-10CD-41D7-BA1A-3F17D64FD2A7}"/>
              </a:ext>
            </a:extLst>
          </p:cNvPr>
          <p:cNvSpPr txBox="1"/>
          <p:nvPr/>
        </p:nvSpPr>
        <p:spPr>
          <a:xfrm>
            <a:off x="288204" y="2506246"/>
            <a:ext cx="889846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Pergunta 8) 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Coloque um </a:t>
            </a:r>
            <a:r>
              <a:rPr lang="pt-BR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X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debaixo da direção que fará o foguete ir mais longe</a:t>
            </a:r>
            <a:endParaRPr lang="pt-BR" dirty="0"/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EACC6A08-BF35-481A-8B92-07C9A5D4F6DD}"/>
              </a:ext>
            </a:extLst>
          </p:cNvPr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532" y="3177856"/>
            <a:ext cx="7840850" cy="241528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" name="Grupo 3">
            <a:extLst>
              <a:ext uri="{FF2B5EF4-FFF2-40B4-BE49-F238E27FC236}">
                <a16:creationId xmlns:a16="http://schemas.microsoft.com/office/drawing/2014/main" id="{7B7C359A-7DAB-461A-BC66-A87CF2E38B73}"/>
              </a:ext>
            </a:extLst>
          </p:cNvPr>
          <p:cNvGrpSpPr/>
          <p:nvPr/>
        </p:nvGrpSpPr>
        <p:grpSpPr>
          <a:xfrm>
            <a:off x="1141210" y="3495284"/>
            <a:ext cx="7014702" cy="1780435"/>
            <a:chOff x="0" y="0"/>
            <a:chExt cx="4555822" cy="1156335"/>
          </a:xfrm>
        </p:grpSpPr>
        <p:cxnSp>
          <p:nvCxnSpPr>
            <p:cNvPr id="13" name="Conector de seta reta 20">
              <a:extLst>
                <a:ext uri="{FF2B5EF4-FFF2-40B4-BE49-F238E27FC236}">
                  <a16:creationId xmlns:a16="http://schemas.microsoft.com/office/drawing/2014/main" id="{D01D2905-DBB5-4EEA-B2AA-4D612CB5B556}"/>
                </a:ext>
              </a:extLst>
            </p:cNvPr>
            <p:cNvCxnSpPr/>
            <p:nvPr/>
          </p:nvCxnSpPr>
          <p:spPr>
            <a:xfrm flipV="1">
              <a:off x="190500" y="0"/>
              <a:ext cx="0" cy="74853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ctor de seta reta 21">
              <a:extLst>
                <a:ext uri="{FF2B5EF4-FFF2-40B4-BE49-F238E27FC236}">
                  <a16:creationId xmlns:a16="http://schemas.microsoft.com/office/drawing/2014/main" id="{C1379C16-3314-4F0B-9E3D-68DB9160887D}"/>
                </a:ext>
              </a:extLst>
            </p:cNvPr>
            <p:cNvCxnSpPr/>
            <p:nvPr/>
          </p:nvCxnSpPr>
          <p:spPr>
            <a:xfrm flipV="1">
              <a:off x="1041400" y="196850"/>
              <a:ext cx="527685" cy="54800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ector de seta reta 22">
              <a:extLst>
                <a:ext uri="{FF2B5EF4-FFF2-40B4-BE49-F238E27FC236}">
                  <a16:creationId xmlns:a16="http://schemas.microsoft.com/office/drawing/2014/main" id="{78576EC4-BA5C-4FDE-83FB-E51933FD53B7}"/>
                </a:ext>
              </a:extLst>
            </p:cNvPr>
            <p:cNvCxnSpPr/>
            <p:nvPr/>
          </p:nvCxnSpPr>
          <p:spPr>
            <a:xfrm>
              <a:off x="2178050" y="419100"/>
              <a:ext cx="69997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 de seta reta 23">
              <a:extLst>
                <a:ext uri="{FF2B5EF4-FFF2-40B4-BE49-F238E27FC236}">
                  <a16:creationId xmlns:a16="http://schemas.microsoft.com/office/drawing/2014/main" id="{85184801-5A08-437F-80BD-D082AC6D6101}"/>
                </a:ext>
              </a:extLst>
            </p:cNvPr>
            <p:cNvCxnSpPr/>
            <p:nvPr/>
          </p:nvCxnSpPr>
          <p:spPr>
            <a:xfrm flipV="1">
              <a:off x="3790950" y="419100"/>
              <a:ext cx="764872" cy="25481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Caixa de texto 24">
              <a:extLst>
                <a:ext uri="{FF2B5EF4-FFF2-40B4-BE49-F238E27FC236}">
                  <a16:creationId xmlns:a16="http://schemas.microsoft.com/office/drawing/2014/main" id="{3DB32722-E09C-43BF-B796-8FE342ACAA4B}"/>
                </a:ext>
              </a:extLst>
            </p:cNvPr>
            <p:cNvSpPr txBox="1"/>
            <p:nvPr/>
          </p:nvSpPr>
          <p:spPr>
            <a:xfrm>
              <a:off x="0" y="914400"/>
              <a:ext cx="451490" cy="241935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hangingPunct="0">
                <a:spcAft>
                  <a:spcPts val="0"/>
                </a:spcAft>
              </a:pPr>
              <a:r>
                <a:rPr lang="pt-PT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(   )</a:t>
              </a:r>
              <a:endParaRPr lang="pt-BR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8" name="Caixa de texto 25">
              <a:extLst>
                <a:ext uri="{FF2B5EF4-FFF2-40B4-BE49-F238E27FC236}">
                  <a16:creationId xmlns:a16="http://schemas.microsoft.com/office/drawing/2014/main" id="{02512F88-64F3-4B81-BA42-F6CB573FB426}"/>
                </a:ext>
              </a:extLst>
            </p:cNvPr>
            <p:cNvSpPr txBox="1"/>
            <p:nvPr/>
          </p:nvSpPr>
          <p:spPr>
            <a:xfrm>
              <a:off x="1104900" y="908050"/>
              <a:ext cx="464798" cy="241935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hangingPunct="0">
                <a:spcAft>
                  <a:spcPts val="0"/>
                </a:spcAft>
              </a:pPr>
              <a:r>
                <a:rPr lang="pt-PT" sz="1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(</a:t>
              </a:r>
              <a:r>
                <a:rPr lang="pt-PT" sz="1200" b="1" dirty="0">
                  <a:solidFill>
                    <a:srgbClr val="FF0000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   </a:t>
              </a:r>
              <a:r>
                <a:rPr lang="pt-PT" sz="1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)</a:t>
              </a:r>
              <a:endParaRPr lang="pt-BR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9" name="Caixa de texto 26">
              <a:extLst>
                <a:ext uri="{FF2B5EF4-FFF2-40B4-BE49-F238E27FC236}">
                  <a16:creationId xmlns:a16="http://schemas.microsoft.com/office/drawing/2014/main" id="{A09C0943-646B-4892-9220-8C4E435E617F}"/>
                </a:ext>
              </a:extLst>
            </p:cNvPr>
            <p:cNvSpPr txBox="1"/>
            <p:nvPr/>
          </p:nvSpPr>
          <p:spPr>
            <a:xfrm>
              <a:off x="2305050" y="914400"/>
              <a:ext cx="419031" cy="241935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hangingPunct="0">
                <a:spcAft>
                  <a:spcPts val="0"/>
                </a:spcAft>
              </a:pPr>
              <a:r>
                <a:rPr lang="pt-PT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(   )</a:t>
              </a:r>
              <a:endParaRPr lang="pt-BR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0" name="Caixa de texto 27">
              <a:extLst>
                <a:ext uri="{FF2B5EF4-FFF2-40B4-BE49-F238E27FC236}">
                  <a16:creationId xmlns:a16="http://schemas.microsoft.com/office/drawing/2014/main" id="{0F55D2FE-861F-4D23-BA44-36B1AB8707CD}"/>
                </a:ext>
              </a:extLst>
            </p:cNvPr>
            <p:cNvSpPr txBox="1"/>
            <p:nvPr/>
          </p:nvSpPr>
          <p:spPr>
            <a:xfrm>
              <a:off x="3879850" y="914400"/>
              <a:ext cx="439735" cy="241935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hangingPunct="0">
                <a:spcAft>
                  <a:spcPts val="0"/>
                </a:spcAft>
              </a:pPr>
              <a:r>
                <a:rPr lang="pt-PT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(   )</a:t>
              </a:r>
              <a:endParaRPr lang="pt-BR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6" name="CaixaDeTexto 5">
            <a:extLst>
              <a:ext uri="{FF2B5EF4-FFF2-40B4-BE49-F238E27FC236}">
                <a16:creationId xmlns:a16="http://schemas.microsoft.com/office/drawing/2014/main" id="{D590301F-CFB8-4C55-865F-809D44047DF1}"/>
              </a:ext>
            </a:extLst>
          </p:cNvPr>
          <p:cNvSpPr txBox="1"/>
          <p:nvPr/>
        </p:nvSpPr>
        <p:spPr>
          <a:xfrm>
            <a:off x="3044627" y="4858612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X</a:t>
            </a:r>
          </a:p>
        </p:txBody>
      </p:sp>
      <p:pic>
        <p:nvPicPr>
          <p:cNvPr id="22" name="Imagem 21">
            <a:extLst>
              <a:ext uri="{FF2B5EF4-FFF2-40B4-BE49-F238E27FC236}">
                <a16:creationId xmlns:a16="http://schemas.microsoft.com/office/drawing/2014/main" id="{4E6D9874-70B0-490F-B595-F03C627D3ACC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19"/>
          <a:stretch/>
        </p:blipFill>
        <p:spPr bwMode="auto">
          <a:xfrm>
            <a:off x="9524999" y="3211724"/>
            <a:ext cx="1862667" cy="237280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23" name="Conector de seta reta 36">
            <a:extLst>
              <a:ext uri="{FF2B5EF4-FFF2-40B4-BE49-F238E27FC236}">
                <a16:creationId xmlns:a16="http://schemas.microsoft.com/office/drawing/2014/main" id="{258A7E8C-6C1A-4A2C-AE4F-7E113586C219}"/>
              </a:ext>
            </a:extLst>
          </p:cNvPr>
          <p:cNvCxnSpPr>
            <a:cxnSpLocks/>
          </p:cNvCxnSpPr>
          <p:nvPr/>
        </p:nvCxnSpPr>
        <p:spPr>
          <a:xfrm flipV="1">
            <a:off x="10270911" y="3872095"/>
            <a:ext cx="617221" cy="52602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8150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Laranja Vermelho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596</TotalTime>
  <Words>1181</Words>
  <Application>Microsoft Office PowerPoint</Application>
  <PresentationFormat>Widescreen</PresentationFormat>
  <Paragraphs>152</Paragraphs>
  <Slides>12</Slides>
  <Notes>0</Notes>
  <HiddenSlides>0</HiddenSlides>
  <MMClips>0</MMClips>
  <ScaleCrop>false</ScaleCrop>
  <HeadingPairs>
    <vt:vector size="8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2</vt:i4>
      </vt:variant>
      <vt:variant>
        <vt:lpstr>Títulos de slides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Office Theme</vt:lpstr>
      <vt:lpstr>CorelDRAW.Graphic.11</vt:lpstr>
      <vt:lpstr>Photoshop.Image.9</vt:lpstr>
      <vt:lpstr>Apresentação do PowerPoint</vt:lpstr>
      <vt:lpstr>Questão 1) (1 ponto) (0,25 ponto cada acerto) Faça acima de cada palavra um desenho, colorido ou não, para ilustrar o astro que ela representa.  Já fizemos o primeiro para você, como exemplo, e assim você já ganhou 0,25 ponto.</vt:lpstr>
      <vt:lpstr>Questão 2) (1 ponto) (0,2 cada acerto)  Numere as figuras de 1 a 5, de acordo com o tamanho real delas, sendo 1 para o menor e 5 para o maior de todos.</vt:lpstr>
      <vt:lpstr>Apresentação do PowerPoint</vt:lpstr>
      <vt:lpstr>Questão 4) (1 ponto) (0,25 cada acerto) No universo tudo gira.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Questão 1) (1,0 ponto) (0,25 cada acerto) Faça acima de cada palavra um desenho, colorido ou não, para ilustrar o astro que ela representa.  Já fizemos o primeiro para você, como exemplo, e assim você já ganhou 0,25 ponto.</dc:title>
  <dc:creator>Guilherme Duarte</dc:creator>
  <cp:lastModifiedBy>João Canalle</cp:lastModifiedBy>
  <cp:revision>86</cp:revision>
  <dcterms:created xsi:type="dcterms:W3CDTF">2020-06-30T17:06:39Z</dcterms:created>
  <dcterms:modified xsi:type="dcterms:W3CDTF">2020-07-20T03:00:08Z</dcterms:modified>
</cp:coreProperties>
</file>