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6" y="6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21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84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8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90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7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4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0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04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78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67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rgbClr val="F9F9EE"/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3C1E-5AFE-4FCA-8B77-609891473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E9CD-42D2-48AF-8A63-A9481CE48A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OBA\Downloads\LOGOTIPO_OBA_pn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33" y="5949280"/>
            <a:ext cx="1644219" cy="10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BA\Downloads\mobfog 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" y="6137721"/>
            <a:ext cx="1055440" cy="6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0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rgbClr val="F9F9EE"/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2013 -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60648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9) (1 ponto) </a:t>
            </a:r>
            <a:r>
              <a:rPr lang="pt-BR" dirty="0">
                <a:latin typeface="Arial" pitchFamily="34" charset="0"/>
                <a:cs typeface="Arial" pitchFamily="34" charset="0"/>
              </a:rPr>
              <a:t>Em 2013 comemora-se o Ano Internacional de Cooperação pela Água. No Brasil a água é a maior fonte de geração de energia elétrica.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62880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9) (1 ponto) (0,25 cada acerto)</a:t>
            </a:r>
            <a:r>
              <a:rPr lang="pt-BR" dirty="0">
                <a:latin typeface="Arial" pitchFamily="34" charset="0"/>
                <a:cs typeface="Arial" pitchFamily="34" charset="0"/>
              </a:rPr>
              <a:t> O desperdício de energia elétrica e de água estão relacionados em muitos casos. Escreva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CORRETO</a:t>
            </a:r>
            <a:r>
              <a:rPr lang="pt-BR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ERRADO</a:t>
            </a:r>
            <a:r>
              <a:rPr lang="pt-BR" dirty="0">
                <a:latin typeface="Arial" pitchFamily="34" charset="0"/>
                <a:cs typeface="Arial" pitchFamily="34" charset="0"/>
              </a:rPr>
              <a:t> se for correto ou errado fazer o que está afirmado em cada frase.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19619"/>
              </p:ext>
            </p:extLst>
          </p:nvPr>
        </p:nvGraphicFramePr>
        <p:xfrm>
          <a:off x="478929" y="3429000"/>
          <a:ext cx="9587562" cy="2065528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9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Demorar uma hora para tomar banho com chuveiro elétrico.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Lavar pouca roupa em máquina cheia de água aquecida.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Lavar louça com água aquecida e a torneira aberta o tempo todo.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_ _ _ _ _ _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401310" algn="r"/>
                        </a:tabLs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Lavar quintal com água aquecida.	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627077" y="361919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22945" y="409031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22945" y="464984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22945" y="514619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0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476672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10) (1 ponto) (0,25 cada acerto) </a:t>
            </a:r>
            <a:r>
              <a:rPr lang="pt-BR" dirty="0">
                <a:latin typeface="Arial" pitchFamily="34" charset="0"/>
                <a:cs typeface="Arial" pitchFamily="34" charset="0"/>
              </a:rPr>
              <a:t>O Sol é a maior fonte de energia de todo o sistema solar. Escreva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CERTO</a:t>
            </a:r>
            <a:r>
              <a:rPr lang="pt-BR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ERRADO</a:t>
            </a:r>
            <a:r>
              <a:rPr lang="pt-BR" dirty="0">
                <a:latin typeface="Arial" pitchFamily="34" charset="0"/>
                <a:cs typeface="Arial" pitchFamily="34" charset="0"/>
              </a:rPr>
              <a:t> na frente de cada afirmação que tiver o Sol como responsável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85757"/>
              </p:ext>
            </p:extLst>
          </p:nvPr>
        </p:nvGraphicFramePr>
        <p:xfrm>
          <a:off x="766961" y="2780928"/>
          <a:ext cx="8064896" cy="206680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O Sol ilumina a Lua e os Planetas.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Podemos obter energia elétrica a partir do Sol.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O Sol aquece a todos na Terra.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401310" algn="r"/>
                        </a:tabLst>
                      </a:pPr>
                      <a:r>
                        <a:rPr lang="pt-BR" sz="2000" dirty="0">
                          <a:effectLst/>
                          <a:latin typeface="Arial"/>
                          <a:ea typeface="Times New Roman"/>
                        </a:rPr>
                        <a:t>O Sol ilumina as estrelas, por isso as vemos.	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57340" y="2874989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7340" y="3382820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57340" y="3926747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8766" y="4398482"/>
            <a:ext cx="11849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3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620688"/>
            <a:ext cx="7401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1) (1 ponto) (0,25 cada acerto)  </a:t>
            </a:r>
            <a:r>
              <a:rPr lang="pt-BR" dirty="0"/>
              <a:t>Escreva CERTO ou ERRADO na frente de cada frase abaixo.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94293"/>
              </p:ext>
            </p:extLst>
          </p:nvPr>
        </p:nvGraphicFramePr>
        <p:xfrm>
          <a:off x="406921" y="2420888"/>
          <a:ext cx="11194486" cy="2974596"/>
        </p:xfrm>
        <a:graphic>
          <a:graphicData uri="http://schemas.openxmlformats.org/drawingml/2006/table">
            <a:tbl>
              <a:tblPr firstRow="1" firstCol="1" bandRow="1"/>
              <a:tblGrid>
                <a:gridCol w="1439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meio-dia verdadeiro ou solar, o Sol sempre está no lugar mais alto do céu.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planeta Terra está parado e tudo gira ao seu redor.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planeta Terra gira ao redor do Sol.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Lua gira ao redor da Terra.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42645" y="2492896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CERTO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7746" y="328494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ERRADO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42645" y="4067679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CERTO</a:t>
            </a:r>
            <a:endParaRPr lang="pt-BR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2645" y="4926090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CERTO</a:t>
            </a:r>
            <a:endParaRPr lang="pt-BR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47667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 (1 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(0,25 cada acerto)  </a:t>
            </a:r>
            <a:r>
              <a:rPr lang="pt-BR" dirty="0">
                <a:latin typeface="Arial" pitchFamily="34" charset="0"/>
                <a:cs typeface="Arial" pitchFamily="34" charset="0"/>
              </a:rPr>
              <a:t>Escreva CERTO ou ERRADO na frente de cada frase abaixo.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32300"/>
              </p:ext>
            </p:extLst>
          </p:nvPr>
        </p:nvGraphicFramePr>
        <p:xfrm>
          <a:off x="478929" y="2664620"/>
          <a:ext cx="8424936" cy="2340802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Calibri"/>
                        </a:rPr>
                        <a:t>As estrelas têm a forma de uma bola.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Calibri"/>
                        </a:rPr>
                        <a:t>O Sol é uma estrela.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/>
                          <a:ea typeface="Calibri"/>
                        </a:rPr>
                        <a:t>Estrelas só brilham de noite.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_ _ _ _ _ _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2000" dirty="0">
                          <a:effectLst/>
                          <a:latin typeface="Arial"/>
                          <a:ea typeface="Calibri"/>
                        </a:rPr>
                        <a:t>Estrelas têm pontas.	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68189" y="2636912"/>
            <a:ext cx="9884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Calibri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8189" y="3315386"/>
            <a:ext cx="9884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Calibri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9889" y="3992532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Calibri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9889" y="4643298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Calibri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5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08253"/>
              </p:ext>
            </p:extLst>
          </p:nvPr>
        </p:nvGraphicFramePr>
        <p:xfrm>
          <a:off x="-106004" y="1463675"/>
          <a:ext cx="8361797" cy="271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Documento" r:id="rId3" imgW="6881453" imgH="2251063" progId="Word.Document.12">
                  <p:embed/>
                </p:oleObj>
              </mc:Choice>
              <mc:Fallback>
                <p:oleObj name="Documento" r:id="rId3" imgW="6881453" imgH="2251063" progId="Word.Documen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004" y="1463675"/>
                        <a:ext cx="8361797" cy="2716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118889" y="116632"/>
            <a:ext cx="78109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3) (1 ponto) </a:t>
            </a:r>
            <a:r>
              <a:rPr lang="pt-BR" dirty="0">
                <a:latin typeface="Arial" pitchFamily="34" charset="0"/>
                <a:cs typeface="Arial" pitchFamily="34" charset="0"/>
              </a:rPr>
              <a:t>Muitas bandeiras têm estrelas, tais como a do Brasil e a da Austrália. A parte central da bandeira do Brasil e a bandeira da Austrália estão abaixo.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889" y="4067836"/>
            <a:ext cx="11521280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 3a) (0,5 ponto) 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Faça um retângulo, nas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duas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bandeiras, ao redor das estrelas da única constelação que está presente nas duas bandeiras.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889" y="4653136"/>
            <a:ext cx="11305256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Observação: Só aceitar a resposta completa. Não aceitar parcialmente certo. Precisa ter marcado o desenho nas duas bandeiras. Se incluir mais estrelas não recebe nada pelo item. Se não incluiu alguma estrela que deveria incluir também perde todos os pontos do item.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889" y="5517232"/>
            <a:ext cx="11521280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 3b) (0,5 ponto) 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Cada estrela na bandeira brasileira representa um Estado ou o Distrito Federal. Quantas estrelas existem na bandeira do Brasil?</a:t>
            </a:r>
          </a:p>
        </p:txBody>
      </p:sp>
      <p:sp>
        <p:nvSpPr>
          <p:cNvPr id="8" name="Retângulo 7"/>
          <p:cNvSpPr/>
          <p:nvPr/>
        </p:nvSpPr>
        <p:spPr>
          <a:xfrm>
            <a:off x="3719289" y="6237312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Observação: Só pode aceitar 27 como resposta certa e não aceitar 26 ou 28 como resposta certa.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99009" y="6372036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Resposta 3b):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10220" y="2519135"/>
            <a:ext cx="288293" cy="447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446724" y="1889567"/>
            <a:ext cx="1301726" cy="1706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013393" y="632585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897" y="54868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 (1 ponto) (0,25 cada acerto) </a:t>
            </a:r>
            <a:r>
              <a:rPr lang="pt-BR" dirty="0">
                <a:latin typeface="Arial" pitchFamily="34" charset="0"/>
                <a:cs typeface="Arial" pitchFamily="34" charset="0"/>
              </a:rPr>
              <a:t>Escreva o nome do astro debaixo da sua foto.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39523"/>
              </p:ext>
            </p:extLst>
          </p:nvPr>
        </p:nvGraphicFramePr>
        <p:xfrm>
          <a:off x="413372" y="2636912"/>
          <a:ext cx="10515600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o" r:id="rId3" imgW="6993721" imgH="2092075" progId="Word.Document.12">
                  <p:embed/>
                </p:oleObj>
              </mc:Choice>
              <mc:Fallback>
                <p:oleObj name="Documento" r:id="rId3" imgW="6993721" imgH="2092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372" y="2636912"/>
                        <a:ext cx="10515600" cy="313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1253268" y="4797152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TERRA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91297" y="479715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SATURNO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637736" y="480392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JÚPITER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335913" y="4803927"/>
            <a:ext cx="56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LUA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2606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5) (1 ponto) (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0,2 cada acerto) </a:t>
            </a:r>
            <a:r>
              <a:rPr lang="pt-PT" dirty="0">
                <a:latin typeface="Arial" pitchFamily="34" charset="0"/>
                <a:cs typeface="Arial" pitchFamily="34" charset="0"/>
              </a:rPr>
              <a:t>Coloque uma letra em cada quadradinho formando a resposta certa.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89" y="1268760"/>
            <a:ext cx="60486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Na horizontal: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1 → Estação das flores.</a:t>
            </a: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2 → Estação mais quente do ano.</a:t>
            </a: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3 → Estação mais fria do ano. </a:t>
            </a: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4 → Estação do ano que fica entre o Verão e o Inverno.</a:t>
            </a:r>
          </a:p>
          <a:p>
            <a:pPr>
              <a:lnSpc>
                <a:spcPct val="15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Na vertical: 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5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→ Mês da prova da OBA.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41913"/>
              </p:ext>
            </p:extLst>
          </p:nvPr>
        </p:nvGraphicFramePr>
        <p:xfrm>
          <a:off x="4223345" y="2852936"/>
          <a:ext cx="5938695" cy="3528396"/>
        </p:xfrm>
        <a:graphic>
          <a:graphicData uri="http://schemas.openxmlformats.org/drawingml/2006/table">
            <a:tbl>
              <a:tblPr firstRow="1" firstCol="1" bandRow="1"/>
              <a:tblGrid>
                <a:gridCol w="4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1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3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88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/>
                          <a:ea typeface="Calibri"/>
                        </a:rPr>
                        <a:t>↓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/>
                          <a:ea typeface="Calibri"/>
                        </a:rPr>
                        <a:t>→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PT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/>
                          <a:ea typeface="Calibri"/>
                        </a:rPr>
                        <a:t>→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PT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/>
                          <a:ea typeface="Calibri"/>
                        </a:rPr>
                        <a:t>→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</a:rPr>
                        <a:t>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/>
                          <a:ea typeface="Calibri"/>
                        </a:rPr>
                        <a:t>→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PT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138033" y="4149082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P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98292" y="4149393"/>
            <a:ext cx="31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R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94647" y="4149082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I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94217" y="414970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M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70281" y="414671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A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874337" y="4149704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V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03783" y="414970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E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882449" y="4146712"/>
            <a:ext cx="31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R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314497" y="414671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A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165500" y="4704877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ea typeface="Calibri"/>
              </a:rPr>
              <a:t>V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15925" y="470487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ea typeface="Calibri"/>
              </a:rPr>
              <a:t>E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260182" y="4704877"/>
            <a:ext cx="31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R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23837" y="471411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A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362266" y="4705188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64749" y="5340127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I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363869" y="5353217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N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874337" y="5340127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V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403783" y="534012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E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882446" y="5353217"/>
            <a:ext cx="31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R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9301673" y="5340127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N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715835" y="5353217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122002" y="5877274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688574" y="587758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U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76211" y="5877585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T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817460" y="5877274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363869" y="587727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N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874337" y="5877585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a typeface="Calibri"/>
              </a:rPr>
              <a:t>O</a:t>
            </a:r>
            <a:endParaRPr lang="pt-BR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98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404664"/>
            <a:ext cx="773336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6) (1 ponto</a:t>
            </a:r>
            <a:r>
              <a:rPr lang="pt-BR" dirty="0">
                <a:latin typeface="Arial" pitchFamily="34" charset="0"/>
                <a:cs typeface="Arial" pitchFamily="34" charset="0"/>
              </a:rPr>
              <a:t>)   </a:t>
            </a:r>
            <a:r>
              <a:rPr lang="pt-PT" dirty="0">
                <a:latin typeface="Arial" pitchFamily="34" charset="0"/>
                <a:cs typeface="Arial" pitchFamily="34" charset="0"/>
              </a:rPr>
              <a:t>Um foguete pode ser dividido em duas partes.  Na parte de baixo, ficam o motor e o tanque de combustível.  Na parte de cima, são transportadas cargas, satélites e pessoas.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2048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6) </a:t>
            </a:r>
            <a:r>
              <a:rPr lang="pt-PT" dirty="0">
                <a:latin typeface="Arial" pitchFamily="34" charset="0"/>
                <a:cs typeface="Arial" pitchFamily="34" charset="0"/>
              </a:rPr>
              <a:t>Na figura ao lado pinte a parte do foguete destinada a levar cargas ao espaço.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7" y="3573016"/>
            <a:ext cx="7704856" cy="7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500" b="1" dirty="0">
                <a:solidFill>
                  <a:srgbClr val="FF0000"/>
                </a:solidFill>
              </a:rPr>
              <a:t>Observação: Só aceitar como certa a pintura da parte de cima do foguete, como mostrado na figura ao lado. Não pode ter pintado nenhuma outra parte do foguete.</a:t>
            </a:r>
            <a:endParaRPr lang="pt-BR" sz="1500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31814" y="3578874"/>
            <a:ext cx="79208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apezoide 12"/>
          <p:cNvSpPr/>
          <p:nvPr/>
        </p:nvSpPr>
        <p:spPr>
          <a:xfrm>
            <a:off x="9131814" y="5811122"/>
            <a:ext cx="792088" cy="324000"/>
          </a:xfrm>
          <a:prstGeom prst="trapezoid">
            <a:avLst>
              <a:gd name="adj" fmla="val 484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>
            <a:off x="9131814" y="2597108"/>
            <a:ext cx="792088" cy="101397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isósceles 15"/>
          <p:cNvSpPr/>
          <p:nvPr/>
        </p:nvSpPr>
        <p:spPr>
          <a:xfrm>
            <a:off x="9131814" y="2597108"/>
            <a:ext cx="792088" cy="101397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2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404664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7) (1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Os satélites são colocados no espaço por foguetes. Os satélites ficam girando em órbita da Terra. A figura ao lado mostra dois satélites em suas órbitas em torno da Terra.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89" y="1988840"/>
            <a:ext cx="79208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7)  </a:t>
            </a:r>
            <a:r>
              <a:rPr lang="pt-PT" dirty="0">
                <a:latin typeface="Arial" pitchFamily="34" charset="0"/>
                <a:cs typeface="Arial" pitchFamily="34" charset="0"/>
              </a:rPr>
              <a:t>Pinte, de qualquer cor, o satélite que está mais longe da Terra.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889" y="2492896"/>
            <a:ext cx="712879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>
                <a:solidFill>
                  <a:srgbClr val="FF0000"/>
                </a:solidFill>
              </a:rPr>
              <a:t>Observação: a resposta certa é dada pela pintura do satélite (a) da figura.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017963" y="3284538"/>
            <a:ext cx="3609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281" y="3068960"/>
            <a:ext cx="3531603" cy="3600400"/>
          </a:xfrm>
          <a:prstGeom prst="rect">
            <a:avLst/>
          </a:prstGeom>
        </p:spPr>
      </p:pic>
      <p:sp>
        <p:nvSpPr>
          <p:cNvPr id="8643" name="Elipse 8642"/>
          <p:cNvSpPr/>
          <p:nvPr/>
        </p:nvSpPr>
        <p:spPr>
          <a:xfrm>
            <a:off x="5745175" y="3172870"/>
            <a:ext cx="1368152" cy="925713"/>
          </a:xfrm>
          <a:prstGeom prst="ellipse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5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6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606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8) (1 ponto) </a:t>
            </a:r>
            <a:r>
              <a:rPr lang="pt-PT" dirty="0">
                <a:latin typeface="Arial" pitchFamily="34" charset="0"/>
                <a:cs typeface="Arial" pitchFamily="34" charset="0"/>
              </a:rPr>
              <a:t>Nas imagens obtidas por satélites é possível identificar os objetos por suas cores e formas.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148478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8a) (0,5 ponto) </a:t>
            </a:r>
            <a:r>
              <a:rPr lang="pt-BR" dirty="0">
                <a:latin typeface="Arial" pitchFamily="34" charset="0"/>
                <a:cs typeface="Arial" pitchFamily="34" charset="0"/>
              </a:rPr>
              <a:t>Pinte, de qualquer cor, o retângulo que contém a palavra que representa a cor da floresta na imagem obtida por um satélite.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89820"/>
              </p:ext>
            </p:extLst>
          </p:nvPr>
        </p:nvGraphicFramePr>
        <p:xfrm>
          <a:off x="406921" y="2996952"/>
          <a:ext cx="10080016" cy="648072"/>
        </p:xfrm>
        <a:graphic>
          <a:graphicData uri="http://schemas.openxmlformats.org/drawingml/2006/table">
            <a:tbl>
              <a:tblPr firstRow="1" firstCol="1" bandRow="1"/>
              <a:tblGrid>
                <a:gridCol w="251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Amarelo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Azul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Verde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Roxo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62905" y="4005064"/>
            <a:ext cx="1130636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8b) (0,5 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 Marque um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X</a:t>
            </a:r>
            <a:r>
              <a:rPr lang="pt-BR" dirty="0">
                <a:latin typeface="Arial" pitchFamily="34" charset="0"/>
                <a:cs typeface="Arial" pitchFamily="34" charset="0"/>
              </a:rPr>
              <a:t> na forma que representa um rio na imagem obtida por um satélite.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16441" y="4824860"/>
            <a:ext cx="11089232" cy="936104"/>
            <a:chOff x="0" y="0"/>
            <a:chExt cx="5702817" cy="443038"/>
          </a:xfrm>
        </p:grpSpPr>
        <p:sp>
          <p:nvSpPr>
            <p:cNvPr id="8" name="Elipse 7"/>
            <p:cNvSpPr>
              <a:spLocks noChangeArrowheads="1"/>
            </p:cNvSpPr>
            <p:nvPr/>
          </p:nvSpPr>
          <p:spPr bwMode="auto">
            <a:xfrm>
              <a:off x="4912242" y="68048"/>
              <a:ext cx="790575" cy="3619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Estrela de 5 pontas 8"/>
            <p:cNvSpPr>
              <a:spLocks noChangeArrowheads="1"/>
            </p:cNvSpPr>
            <p:nvPr/>
          </p:nvSpPr>
          <p:spPr bwMode="auto">
            <a:xfrm>
              <a:off x="3385406" y="4253"/>
              <a:ext cx="466725" cy="438785"/>
            </a:xfrm>
            <a:prstGeom prst="star5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auto">
            <a:xfrm>
              <a:off x="1424763" y="89313"/>
              <a:ext cx="885825" cy="242570"/>
            </a:xfrm>
            <a:custGeom>
              <a:avLst/>
              <a:gdLst>
                <a:gd name="T0" fmla="*/ 0 w 1395"/>
                <a:gd name="T1" fmla="*/ 360 h 382"/>
                <a:gd name="T2" fmla="*/ 150 w 1395"/>
                <a:gd name="T3" fmla="*/ 345 h 382"/>
                <a:gd name="T4" fmla="*/ 195 w 1395"/>
                <a:gd name="T5" fmla="*/ 375 h 382"/>
                <a:gd name="T6" fmla="*/ 390 w 1395"/>
                <a:gd name="T7" fmla="*/ 315 h 382"/>
                <a:gd name="T8" fmla="*/ 690 w 1395"/>
                <a:gd name="T9" fmla="*/ 240 h 382"/>
                <a:gd name="T10" fmla="*/ 795 w 1395"/>
                <a:gd name="T11" fmla="*/ 120 h 382"/>
                <a:gd name="T12" fmla="*/ 1110 w 1395"/>
                <a:gd name="T13" fmla="*/ 120 h 382"/>
                <a:gd name="T14" fmla="*/ 1245 w 1395"/>
                <a:gd name="T15" fmla="*/ 30 h 382"/>
                <a:gd name="T16" fmla="*/ 1290 w 1395"/>
                <a:gd name="T17" fmla="*/ 0 h 382"/>
                <a:gd name="T18" fmla="*/ 1395 w 1395"/>
                <a:gd name="T1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5" h="382">
                  <a:moveTo>
                    <a:pt x="0" y="360"/>
                  </a:moveTo>
                  <a:cubicBezTo>
                    <a:pt x="110" y="323"/>
                    <a:pt x="59" y="322"/>
                    <a:pt x="150" y="345"/>
                  </a:cubicBezTo>
                  <a:cubicBezTo>
                    <a:pt x="165" y="355"/>
                    <a:pt x="177" y="373"/>
                    <a:pt x="195" y="375"/>
                  </a:cubicBezTo>
                  <a:cubicBezTo>
                    <a:pt x="268" y="382"/>
                    <a:pt x="333" y="353"/>
                    <a:pt x="390" y="315"/>
                  </a:cubicBezTo>
                  <a:cubicBezTo>
                    <a:pt x="459" y="211"/>
                    <a:pt x="556" y="249"/>
                    <a:pt x="690" y="240"/>
                  </a:cubicBezTo>
                  <a:cubicBezTo>
                    <a:pt x="710" y="179"/>
                    <a:pt x="742" y="155"/>
                    <a:pt x="795" y="120"/>
                  </a:cubicBezTo>
                  <a:cubicBezTo>
                    <a:pt x="841" y="123"/>
                    <a:pt x="1031" y="153"/>
                    <a:pt x="1110" y="120"/>
                  </a:cubicBezTo>
                  <a:cubicBezTo>
                    <a:pt x="1110" y="120"/>
                    <a:pt x="1222" y="45"/>
                    <a:pt x="1245" y="30"/>
                  </a:cubicBezTo>
                  <a:cubicBezTo>
                    <a:pt x="1260" y="20"/>
                    <a:pt x="1272" y="0"/>
                    <a:pt x="1290" y="0"/>
                  </a:cubicBezTo>
                  <a:cubicBezTo>
                    <a:pt x="1325" y="0"/>
                    <a:pt x="1360" y="0"/>
                    <a:pt x="1395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riângulo isósceles 10"/>
            <p:cNvSpPr/>
            <p:nvPr/>
          </p:nvSpPr>
          <p:spPr>
            <a:xfrm>
              <a:off x="0" y="0"/>
              <a:ext cx="586917" cy="404037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03265" y="4984657"/>
            <a:ext cx="923851" cy="604583"/>
            <a:chOff x="0" y="0"/>
            <a:chExt cx="263525" cy="263571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6446" y="0"/>
              <a:ext cx="246676" cy="2635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5400000">
              <a:off x="8573" y="2126"/>
              <a:ext cx="246380" cy="2635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/>
          <p:cNvSpPr/>
          <p:nvPr/>
        </p:nvSpPr>
        <p:spPr>
          <a:xfrm>
            <a:off x="5447481" y="2999151"/>
            <a:ext cx="2520280" cy="6366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Verde</a:t>
            </a:r>
          </a:p>
        </p:txBody>
      </p:sp>
    </p:spTree>
    <p:extLst>
      <p:ext uri="{BB962C8B-B14F-4D97-AF65-F5344CB8AC3E}">
        <p14:creationId xmlns:p14="http://schemas.microsoft.com/office/powerpoint/2010/main" val="17008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1084</Words>
  <Application>Microsoft Office PowerPoint</Application>
  <PresentationFormat>Personalizar</PresentationFormat>
  <Paragraphs>176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38</cp:revision>
  <dcterms:created xsi:type="dcterms:W3CDTF">2020-07-28T04:29:04Z</dcterms:created>
  <dcterms:modified xsi:type="dcterms:W3CDTF">2020-08-07T23:34:42Z</dcterms:modified>
</cp:coreProperties>
</file>