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8B"/>
    <a:srgbClr val="F9F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00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71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95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30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24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31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01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4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15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97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54000">
              <a:srgbClr val="F9F9EE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240A-EBEB-4E01-B6F0-2BDCE506776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21266" y="5918223"/>
            <a:ext cx="1392865" cy="897245"/>
          </a:xfrm>
          <a:prstGeom prst="rect">
            <a:avLst/>
          </a:prstGeom>
          <a:blipFill dpi="0" rotWithShape="1">
            <a:blip r:embed="rId1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10079665" y="5752220"/>
            <a:ext cx="2112335" cy="1254642"/>
          </a:xfrm>
          <a:prstGeom prst="rect">
            <a:avLst/>
          </a:prstGeom>
          <a:blipFill dpi="0" rotWithShape="1">
            <a:blip r:embed="rId14" cstate="hqprint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86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microsoft.com/office/2007/relationships/hdphoto" Target="../media/hdphoto5.wdp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63493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  <a:endParaRPr lang="pt-BR" sz="4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</a:t>
            </a:r>
          </a:p>
          <a:p>
            <a:pPr algn="ctr"/>
            <a:endParaRPr lang="pt-BR" sz="4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2017 - </a:t>
            </a: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6C58C832-DCAC-40D9-9CC0-97A09AD7C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541371"/>
            <a:ext cx="8039100" cy="8818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Questão 9) (1 ponto)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(0,2 cada acerto)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Para colocar um satélite para girar ao redor da Terra é preciso dar altíssima velocidade para ele.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8E64EC-351D-4CF7-9C2C-8740DEAC2499}"/>
              </a:ext>
            </a:extLst>
          </p:cNvPr>
          <p:cNvSpPr txBox="1"/>
          <p:nvPr/>
        </p:nvSpPr>
        <p:spPr>
          <a:xfrm>
            <a:off x="329184" y="1596509"/>
            <a:ext cx="803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9)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Numere as figuras de 1 a 5, de acordo com as velocidades deles, sendo 1 para o mais lento e 5 para o mais rápido de todos.</a:t>
            </a:r>
          </a:p>
        </p:txBody>
      </p:sp>
      <p:pic>
        <p:nvPicPr>
          <p:cNvPr id="9" name="Imagem 8" descr="Resultado de imagem para balões de passeio em preto e branco">
            <a:extLst>
              <a:ext uri="{FF2B5EF4-FFF2-40B4-BE49-F238E27FC236}">
                <a16:creationId xmlns:a16="http://schemas.microsoft.com/office/drawing/2014/main" id="{5ABFA5EA-2360-4595-A09E-777C23808640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8122" r="37347"/>
          <a:stretch/>
        </p:blipFill>
        <p:spPr bwMode="auto">
          <a:xfrm>
            <a:off x="3251200" y="3039248"/>
            <a:ext cx="1549400" cy="2079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Resultado de imagem para foguete R7">
            <a:extLst>
              <a:ext uri="{FF2B5EF4-FFF2-40B4-BE49-F238E27FC236}">
                <a16:creationId xmlns:a16="http://schemas.microsoft.com/office/drawing/2014/main" id="{7D40E4D0-E9CD-4820-A643-5752BBB5BC0F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40"/>
          <a:stretch/>
        </p:blipFill>
        <p:spPr bwMode="auto">
          <a:xfrm>
            <a:off x="5244464" y="3039248"/>
            <a:ext cx="1352523" cy="2079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Resultado de imagem para helicóptero desenho">
            <a:extLst>
              <a:ext uri="{FF2B5EF4-FFF2-40B4-BE49-F238E27FC236}">
                <a16:creationId xmlns:a16="http://schemas.microsoft.com/office/drawing/2014/main" id="{9740D917-AFCC-4380-92B8-43A1280F2F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51" y="3354387"/>
            <a:ext cx="2009563" cy="150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Imagem relacionada">
            <a:extLst>
              <a:ext uri="{FF2B5EF4-FFF2-40B4-BE49-F238E27FC236}">
                <a16:creationId xmlns:a16="http://schemas.microsoft.com/office/drawing/2014/main" id="{04A254D2-0D71-4F5A-AFF6-AB9125DB49E4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1" b="5978"/>
          <a:stretch/>
        </p:blipFill>
        <p:spPr bwMode="auto">
          <a:xfrm rot="16200000">
            <a:off x="9108732" y="3455128"/>
            <a:ext cx="2079408" cy="1247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FB0FB7-021E-4323-A880-35A6199BC5A3}"/>
              </a:ext>
            </a:extLst>
          </p:cNvPr>
          <p:cNvSpPr txBox="1"/>
          <p:nvPr/>
        </p:nvSpPr>
        <p:spPr>
          <a:xfrm>
            <a:off x="1034606" y="534725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43BF62-9724-4C8A-B010-E8C2C7C1DF02}"/>
              </a:ext>
            </a:extLst>
          </p:cNvPr>
          <p:cNvSpPr txBox="1"/>
          <p:nvPr/>
        </p:nvSpPr>
        <p:spPr>
          <a:xfrm>
            <a:off x="3196185" y="534725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D101BA1-1701-49F1-9904-3542E2645604}"/>
              </a:ext>
            </a:extLst>
          </p:cNvPr>
          <p:cNvSpPr txBox="1"/>
          <p:nvPr/>
        </p:nvSpPr>
        <p:spPr>
          <a:xfrm>
            <a:off x="5091010" y="53349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AA8EE1-B6BA-4795-A825-544A77F1E1D5}"/>
              </a:ext>
            </a:extLst>
          </p:cNvPr>
          <p:cNvSpPr txBox="1"/>
          <p:nvPr/>
        </p:nvSpPr>
        <p:spPr>
          <a:xfrm>
            <a:off x="7215917" y="53349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EB9C4C0-120F-4F9B-8ACA-76D1B31CEFFB}"/>
              </a:ext>
            </a:extLst>
          </p:cNvPr>
          <p:cNvSpPr txBox="1"/>
          <p:nvPr/>
        </p:nvSpPr>
        <p:spPr>
          <a:xfrm>
            <a:off x="9318721" y="53349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pic>
        <p:nvPicPr>
          <p:cNvPr id="18" name="Imagem 17" descr="Resultado de imagem para desenhos de aviões">
            <a:extLst>
              <a:ext uri="{FF2B5EF4-FFF2-40B4-BE49-F238E27FC236}">
                <a16:creationId xmlns:a16="http://schemas.microsoft.com/office/drawing/2014/main" id="{ECDB6AB6-B321-4A9E-BC3C-70C28FF0767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" y="3641058"/>
            <a:ext cx="2163517" cy="10387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EEF041B-57D7-4161-A085-4F8D76BD64C1}"/>
              </a:ext>
            </a:extLst>
          </p:cNvPr>
          <p:cNvSpPr txBox="1"/>
          <p:nvPr/>
        </p:nvSpPr>
        <p:spPr>
          <a:xfrm>
            <a:off x="1670364" y="53041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6E75185-686C-4728-A237-F2F755BEE281}"/>
              </a:ext>
            </a:extLst>
          </p:cNvPr>
          <p:cNvSpPr txBox="1"/>
          <p:nvPr/>
        </p:nvSpPr>
        <p:spPr>
          <a:xfrm>
            <a:off x="3862232" y="53160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2F8B653-3C99-4301-A1D9-8227A644C5CF}"/>
              </a:ext>
            </a:extLst>
          </p:cNvPr>
          <p:cNvSpPr txBox="1"/>
          <p:nvPr/>
        </p:nvSpPr>
        <p:spPr>
          <a:xfrm>
            <a:off x="5736574" y="53041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7F6BF90-FDCF-4C8A-89A4-C04F0B04CFB7}"/>
              </a:ext>
            </a:extLst>
          </p:cNvPr>
          <p:cNvSpPr txBox="1"/>
          <p:nvPr/>
        </p:nvSpPr>
        <p:spPr>
          <a:xfrm>
            <a:off x="7851620" y="53041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043F53C-805E-4105-8187-CAC0664A230F}"/>
              </a:ext>
            </a:extLst>
          </p:cNvPr>
          <p:cNvSpPr txBox="1"/>
          <p:nvPr/>
        </p:nvSpPr>
        <p:spPr>
          <a:xfrm>
            <a:off x="9954120" y="53041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01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201D0-D966-4ED7-BDEC-E8EED9135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818405"/>
            <a:ext cx="8048625" cy="8818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Questão 10) (1 ponto)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Quem dirige carro é motorista, quem “dirige” avião é piloto, quem “dirige” trem é maquinista, quem “dirige” navio é capitão.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31FA5BA-5504-4A76-8BFC-30F9F3C064E1}"/>
              </a:ext>
            </a:extLst>
          </p:cNvPr>
          <p:cNvSpPr txBox="1"/>
          <p:nvPr/>
        </p:nvSpPr>
        <p:spPr>
          <a:xfrm>
            <a:off x="292608" y="1988882"/>
            <a:ext cx="815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Pergunta 10) 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Coloque um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debaixo da profissão de quem “pilota” um foguete.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65B161-6F64-477C-BC99-03DBD9FF9F4D}"/>
              </a:ext>
            </a:extLst>
          </p:cNvPr>
          <p:cNvSpPr txBox="1"/>
          <p:nvPr/>
        </p:nvSpPr>
        <p:spPr>
          <a:xfrm>
            <a:off x="1648723" y="3634712"/>
            <a:ext cx="1423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Astrônomo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       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7470968-F635-49A9-93BE-A5E5F753EEBE}"/>
              </a:ext>
            </a:extLst>
          </p:cNvPr>
          <p:cNvSpPr txBox="1"/>
          <p:nvPr/>
        </p:nvSpPr>
        <p:spPr>
          <a:xfrm>
            <a:off x="4015528" y="3649924"/>
            <a:ext cx="1268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Astrólogo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       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FA36C0-FEC8-484A-8ABD-8E5DEB41035F}"/>
              </a:ext>
            </a:extLst>
          </p:cNvPr>
          <p:cNvSpPr txBox="1"/>
          <p:nvPr/>
        </p:nvSpPr>
        <p:spPr>
          <a:xfrm>
            <a:off x="6239579" y="3634713"/>
            <a:ext cx="1423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Astronauta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       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5B650C-C6BC-42C4-A35A-448AF617796E}"/>
              </a:ext>
            </a:extLst>
          </p:cNvPr>
          <p:cNvSpPr txBox="1"/>
          <p:nvPr/>
        </p:nvSpPr>
        <p:spPr>
          <a:xfrm>
            <a:off x="8752368" y="3630874"/>
            <a:ext cx="159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Gastrônomo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       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50C2EF-992E-4F3F-80A1-75A00F4562BB}"/>
              </a:ext>
            </a:extLst>
          </p:cNvPr>
          <p:cNvSpPr txBox="1"/>
          <p:nvPr/>
        </p:nvSpPr>
        <p:spPr>
          <a:xfrm>
            <a:off x="6773379" y="426547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37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91925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55FCF-69CE-4FD1-9EEF-4E1D3B49B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26450"/>
            <a:ext cx="8058150" cy="1781175"/>
          </a:xfrm>
        </p:spPr>
        <p:txBody>
          <a:bodyPr>
            <a:no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Questão 1) (1,0 ponto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(0,25 cada acerto)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Faça acima de cada palavra um desenho, colorido ou não, para ilustrar o astro que ela representa. 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Já fizemos o primeiro para você, como exemplo, e assim você já ganhou 0,25 ponto.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A4C25A1-84AA-48BD-89A3-77951566CBF1}"/>
              </a:ext>
            </a:extLst>
          </p:cNvPr>
          <p:cNvGrpSpPr/>
          <p:nvPr/>
        </p:nvGrpSpPr>
        <p:grpSpPr>
          <a:xfrm>
            <a:off x="1157927" y="2535229"/>
            <a:ext cx="7754809" cy="2211265"/>
            <a:chOff x="3291527" y="3172615"/>
            <a:chExt cx="5598473" cy="1596391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90B2D6-AD48-41F9-9911-1E6C604B3E45}"/>
                </a:ext>
              </a:extLst>
            </p:cNvPr>
            <p:cNvSpPr/>
            <p:nvPr/>
          </p:nvSpPr>
          <p:spPr>
            <a:xfrm>
              <a:off x="3291527" y="3172616"/>
              <a:ext cx="5598473" cy="1596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41BE345-F33A-488C-BA57-BFF79E223E9C}"/>
                </a:ext>
              </a:extLst>
            </p:cNvPr>
            <p:cNvSpPr/>
            <p:nvPr/>
          </p:nvSpPr>
          <p:spPr>
            <a:xfrm>
              <a:off x="4699001" y="3203098"/>
              <a:ext cx="1401761" cy="1422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C02F08C-214F-4DF9-9A50-E4E7E9D17F6E}"/>
                </a:ext>
              </a:extLst>
            </p:cNvPr>
            <p:cNvSpPr/>
            <p:nvPr/>
          </p:nvSpPr>
          <p:spPr>
            <a:xfrm>
              <a:off x="3297240" y="3203098"/>
              <a:ext cx="1392239" cy="1422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028" name="Imagem 5" descr="Resultado de imagem para desenho da terra para colorir">
              <a:extLst>
                <a:ext uri="{FF2B5EF4-FFF2-40B4-BE49-F238E27FC236}">
                  <a16:creationId xmlns:a16="http://schemas.microsoft.com/office/drawing/2014/main" id="{45428283-7E6A-4BD6-9D85-B68D884C5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847" y="3398520"/>
              <a:ext cx="1351593" cy="105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A04C1BA7-D1CB-48A1-AF95-AC2965C4BD36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80" y="3172617"/>
              <a:ext cx="0" cy="1596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C50AB6C3-1312-4662-B7A0-DB839C7511C1}"/>
                </a:ext>
              </a:extLst>
            </p:cNvPr>
            <p:cNvCxnSpPr>
              <a:cxnSpLocks/>
            </p:cNvCxnSpPr>
            <p:nvPr/>
          </p:nvCxnSpPr>
          <p:spPr>
            <a:xfrm>
              <a:off x="6061078" y="3172617"/>
              <a:ext cx="0" cy="1596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6384BB1-A5B1-49AE-A41D-77D76C3A3B72}"/>
                </a:ext>
              </a:extLst>
            </p:cNvPr>
            <p:cNvSpPr txBox="1"/>
            <p:nvPr/>
          </p:nvSpPr>
          <p:spPr>
            <a:xfrm>
              <a:off x="3623529" y="4465363"/>
              <a:ext cx="698062" cy="26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TERRA</a:t>
              </a:r>
              <a:endPara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09C5C965-CED0-498E-8499-B7C8BBFBFC62}"/>
                </a:ext>
              </a:extLst>
            </p:cNvPr>
            <p:cNvCxnSpPr>
              <a:cxnSpLocks/>
            </p:cNvCxnSpPr>
            <p:nvPr/>
          </p:nvCxnSpPr>
          <p:spPr>
            <a:xfrm>
              <a:off x="7532781" y="3172615"/>
              <a:ext cx="0" cy="1596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Imagem 11" descr="Resultado de imagem para SATURNO DESENHO">
            <a:extLst>
              <a:ext uri="{FF2B5EF4-FFF2-40B4-BE49-F238E27FC236}">
                <a16:creationId xmlns:a16="http://schemas.microsoft.com/office/drawing/2014/main" id="{C1F0639A-70D8-48D3-95AD-E5D349B0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5" t="20329" r="18475" b="19403"/>
          <a:stretch>
            <a:fillRect/>
          </a:stretch>
        </p:blipFill>
        <p:spPr bwMode="auto">
          <a:xfrm>
            <a:off x="3122026" y="2859472"/>
            <a:ext cx="1806826" cy="15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BB66ACE3-F322-4E04-B5D3-14D289DDA223}"/>
              </a:ext>
            </a:extLst>
          </p:cNvPr>
          <p:cNvSpPr txBox="1"/>
          <p:nvPr/>
        </p:nvSpPr>
        <p:spPr>
          <a:xfrm>
            <a:off x="3302734" y="4327859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SATURNO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2" name="Imagem 14" descr="Resultado de imagem para DESENHO DE UM COMETA">
            <a:extLst>
              <a:ext uri="{FF2B5EF4-FFF2-40B4-BE49-F238E27FC236}">
                <a16:creationId xmlns:a16="http://schemas.microsoft.com/office/drawing/2014/main" id="{D708F1C0-F2D2-42BC-9A8B-7528F617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9392" r="3313" b="10246"/>
          <a:stretch>
            <a:fillRect/>
          </a:stretch>
        </p:blipFill>
        <p:spPr bwMode="auto">
          <a:xfrm>
            <a:off x="5042586" y="2577456"/>
            <a:ext cx="1851520" cy="17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7CA92ABD-40CF-4A78-96E7-3B6ECD9A111B}"/>
              </a:ext>
            </a:extLst>
          </p:cNvPr>
          <p:cNvSpPr txBox="1"/>
          <p:nvPr/>
        </p:nvSpPr>
        <p:spPr>
          <a:xfrm>
            <a:off x="5358342" y="4354475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COMETA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5" name="Imagem 15" descr="Sol veraniego para pintar2: ">
            <a:extLst>
              <a:ext uri="{FF2B5EF4-FFF2-40B4-BE49-F238E27FC236}">
                <a16:creationId xmlns:a16="http://schemas.microsoft.com/office/drawing/2014/main" id="{D2221A68-A738-409C-A66E-A784AE35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88" y="2593012"/>
            <a:ext cx="1794647" cy="17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E9A9091E-6AE8-47BE-AFFC-4E6C242A588E}"/>
              </a:ext>
            </a:extLst>
          </p:cNvPr>
          <p:cNvSpPr txBox="1"/>
          <p:nvPr/>
        </p:nvSpPr>
        <p:spPr>
          <a:xfrm>
            <a:off x="7618735" y="43509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AB08C94-AEFC-4607-BCD2-386D18A79F97}"/>
              </a:ext>
            </a:extLst>
          </p:cNvPr>
          <p:cNvSpPr txBox="1"/>
          <p:nvPr/>
        </p:nvSpPr>
        <p:spPr>
          <a:xfrm>
            <a:off x="1021606" y="5118405"/>
            <a:ext cx="932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Obs. Fica a critério do professor aceitar os desenhos. Basta que lembrem Saturno, Cometa e Sol.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2E8B359-B0DE-4C4F-85C6-52737CF5F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714375"/>
            <a:ext cx="8096250" cy="128002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Questão 2) (1 ponto)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(0,25 cada acerto) 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Numere as figuras de 1 a 4, de acordo com a distância delas a você, sendo 1 para o mais próximo e 4 para o mais distante de todos.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9ADDDE-AD64-4030-9EB7-45F9030A14DA}"/>
              </a:ext>
            </a:extLst>
          </p:cNvPr>
          <p:cNvSpPr txBox="1"/>
          <p:nvPr/>
        </p:nvSpPr>
        <p:spPr>
          <a:xfrm>
            <a:off x="2743200" y="2876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43" name="Imagem 42" descr="Imagem relacionada">
            <a:extLst>
              <a:ext uri="{FF2B5EF4-FFF2-40B4-BE49-F238E27FC236}">
                <a16:creationId xmlns:a16="http://schemas.microsoft.com/office/drawing/2014/main" id="{22E16819-BB7D-4AB1-94EB-667DD3F35A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2" y="3337316"/>
            <a:ext cx="1570602" cy="159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80F35299-C029-4D32-BD40-9F5E4952A5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54" y="3349740"/>
            <a:ext cx="1570602" cy="158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m 44" descr="Resultado de imagem para pluto to color">
            <a:extLst>
              <a:ext uri="{FF2B5EF4-FFF2-40B4-BE49-F238E27FC236}">
                <a16:creationId xmlns:a16="http://schemas.microsoft.com/office/drawing/2014/main" id="{276D8681-68B2-4803-813E-908270773080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96" y="3331749"/>
            <a:ext cx="1656483" cy="159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9DA6E8E1-ED98-49C4-8F95-22F0CC204033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53" y="3331748"/>
            <a:ext cx="1592568" cy="159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28D1358D-2743-4B69-9DDF-444FF2DFB791}"/>
              </a:ext>
            </a:extLst>
          </p:cNvPr>
          <p:cNvSpPr txBox="1"/>
          <p:nvPr/>
        </p:nvSpPr>
        <p:spPr>
          <a:xfrm>
            <a:off x="1385911" y="2744495"/>
            <a:ext cx="63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3DC0B2E-A8B7-4959-8D66-7836CF8038EF}"/>
              </a:ext>
            </a:extLst>
          </p:cNvPr>
          <p:cNvSpPr txBox="1"/>
          <p:nvPr/>
        </p:nvSpPr>
        <p:spPr>
          <a:xfrm>
            <a:off x="3944090" y="27444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9BAFC75-A9D4-4F1F-BC45-A35409113D59}"/>
              </a:ext>
            </a:extLst>
          </p:cNvPr>
          <p:cNvSpPr txBox="1"/>
          <p:nvPr/>
        </p:nvSpPr>
        <p:spPr>
          <a:xfrm>
            <a:off x="6394939" y="274449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PLUTÃO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B778E4-AF98-41BA-B19A-1CC9CEB56E7F}"/>
              </a:ext>
            </a:extLst>
          </p:cNvPr>
          <p:cNvSpPr txBox="1"/>
          <p:nvPr/>
        </p:nvSpPr>
        <p:spPr>
          <a:xfrm>
            <a:off x="9164123" y="2744495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NUVEM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2383976-B66C-4775-ACC7-A037CF5F3CC9}"/>
              </a:ext>
            </a:extLst>
          </p:cNvPr>
          <p:cNvSpPr txBox="1"/>
          <p:nvPr/>
        </p:nvSpPr>
        <p:spPr>
          <a:xfrm>
            <a:off x="1235075" y="525560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8D2147D9-F404-48BD-B885-755627C5BC81}"/>
              </a:ext>
            </a:extLst>
          </p:cNvPr>
          <p:cNvSpPr txBox="1"/>
          <p:nvPr/>
        </p:nvSpPr>
        <p:spPr>
          <a:xfrm>
            <a:off x="3786995" y="525560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EC17145-AE3C-41BE-AB8A-7B1948F32571}"/>
              </a:ext>
            </a:extLst>
          </p:cNvPr>
          <p:cNvSpPr txBox="1"/>
          <p:nvPr/>
        </p:nvSpPr>
        <p:spPr>
          <a:xfrm>
            <a:off x="6542417" y="525560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0FDB353-AF70-4D05-801F-4C72809ABCA6}"/>
              </a:ext>
            </a:extLst>
          </p:cNvPr>
          <p:cNvSpPr txBox="1"/>
          <p:nvPr/>
        </p:nvSpPr>
        <p:spPr>
          <a:xfrm>
            <a:off x="9221832" y="525560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A43B29A-6B42-433D-8B18-BE0249E6AFB1}"/>
              </a:ext>
            </a:extLst>
          </p:cNvPr>
          <p:cNvSpPr txBox="1"/>
          <p:nvPr/>
        </p:nvSpPr>
        <p:spPr>
          <a:xfrm>
            <a:off x="1545410" y="50806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C3225D9-1B9C-45C6-BE29-2DAC2DFD28EE}"/>
              </a:ext>
            </a:extLst>
          </p:cNvPr>
          <p:cNvSpPr txBox="1"/>
          <p:nvPr/>
        </p:nvSpPr>
        <p:spPr>
          <a:xfrm>
            <a:off x="4109999" y="50806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3351673-6C9A-4E97-BCB1-E0F530B6808B}"/>
              </a:ext>
            </a:extLst>
          </p:cNvPr>
          <p:cNvSpPr txBox="1"/>
          <p:nvPr/>
        </p:nvSpPr>
        <p:spPr>
          <a:xfrm>
            <a:off x="6829782" y="50806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DAB90F7-8B48-41F8-8602-C7E5E71B4B2B}"/>
              </a:ext>
            </a:extLst>
          </p:cNvPr>
          <p:cNvSpPr txBox="1"/>
          <p:nvPr/>
        </p:nvSpPr>
        <p:spPr>
          <a:xfrm>
            <a:off x="9515982" y="50782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63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201D0-D966-4ED7-BDEC-E8EED9135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" y="458230"/>
            <a:ext cx="8267700" cy="17859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Questão 3) (1 ponto) (0,25 cada acerto) 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 cada dia a Lua tem uma aparência (fase) diferente. Quatro dessas fases têm nomes especiais. Na figura abaixo representamos a Lua em várias fases diferentes e em sequência. A parte escura não é iluminada pelo Sol.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0921961-1D8B-42B4-A6B2-4C60A97F1B6E}"/>
              </a:ext>
            </a:extLst>
          </p:cNvPr>
          <p:cNvGrpSpPr/>
          <p:nvPr/>
        </p:nvGrpSpPr>
        <p:grpSpPr>
          <a:xfrm>
            <a:off x="551747" y="3282104"/>
            <a:ext cx="11069454" cy="804864"/>
            <a:chOff x="1023761" y="3205161"/>
            <a:chExt cx="9497464" cy="690564"/>
          </a:xfrm>
        </p:grpSpPr>
        <p:pic>
          <p:nvPicPr>
            <p:cNvPr id="34" name="Imagem 33" descr="Resultado de imagem para FASES DA LUA">
              <a:extLst>
                <a:ext uri="{FF2B5EF4-FFF2-40B4-BE49-F238E27FC236}">
                  <a16:creationId xmlns:a16="http://schemas.microsoft.com/office/drawing/2014/main" id="{157B2018-E636-4541-B4A0-B003A1C52B4E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76" r="14525" b="8940"/>
            <a:stretch/>
          </p:blipFill>
          <p:spPr bwMode="auto">
            <a:xfrm>
              <a:off x="1023761" y="3205162"/>
              <a:ext cx="4600815" cy="6905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Imagem 34" descr="Resultado de imagem para FASES DA LUA">
              <a:extLst>
                <a:ext uri="{FF2B5EF4-FFF2-40B4-BE49-F238E27FC236}">
                  <a16:creationId xmlns:a16="http://schemas.microsoft.com/office/drawing/2014/main" id="{982ABF9E-BF9A-4A25-8851-E9987D377B91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30" r="13604" b="61689"/>
            <a:stretch/>
          </p:blipFill>
          <p:spPr bwMode="auto">
            <a:xfrm>
              <a:off x="5617631" y="3205161"/>
              <a:ext cx="4903594" cy="6905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B528253-E815-48EB-946B-D0BD6851E92A}"/>
              </a:ext>
            </a:extLst>
          </p:cNvPr>
          <p:cNvSpPr txBox="1"/>
          <p:nvPr/>
        </p:nvSpPr>
        <p:spPr>
          <a:xfrm>
            <a:off x="851764" y="3455533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5A2B8D-699B-46DA-A64B-9AF10C2AF1DE}"/>
              </a:ext>
            </a:extLst>
          </p:cNvPr>
          <p:cNvSpPr txBox="1"/>
          <p:nvPr/>
        </p:nvSpPr>
        <p:spPr>
          <a:xfrm>
            <a:off x="3480471" y="3465430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3273E54-5595-4983-A017-3901A4F2E03A}"/>
              </a:ext>
            </a:extLst>
          </p:cNvPr>
          <p:cNvSpPr txBox="1"/>
          <p:nvPr/>
        </p:nvSpPr>
        <p:spPr>
          <a:xfrm>
            <a:off x="6239828" y="3455905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F49B5AD-0FF3-4F40-916C-B19F38CEDD3B}"/>
              </a:ext>
            </a:extLst>
          </p:cNvPr>
          <p:cNvSpPr txBox="1"/>
          <p:nvPr/>
        </p:nvSpPr>
        <p:spPr>
          <a:xfrm>
            <a:off x="9026946" y="3465430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4CCF26C-71B4-4046-9A11-AE27541802FC}"/>
              </a:ext>
            </a:extLst>
          </p:cNvPr>
          <p:cNvSpPr/>
          <p:nvPr/>
        </p:nvSpPr>
        <p:spPr>
          <a:xfrm>
            <a:off x="228600" y="4685616"/>
            <a:ext cx="11183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 Escreva 1, sobre a Lua Cheia, 2 sobre a Lua Quarto Crescente, 3 sobre a Lua Nova e 4 sobre a Lua Quarto Minguante.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7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201D0-D966-4ED7-BDEC-E8EED9135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49" y="571500"/>
            <a:ext cx="7943851" cy="2014950"/>
          </a:xfrm>
        </p:spPr>
        <p:txBody>
          <a:bodyPr>
            <a:noAutofit/>
          </a:bodyPr>
          <a:lstStyle/>
          <a:p>
            <a:pPr algn="l" hangingPunct="0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Questão 4) (1 ponto) (0,25 cada acerto)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 Universo tudo gira em torno de si e de algo. 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Pergunta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 Escreva CERTO ou ERRADO debaixo de cada afirmação.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D9052D-0FD2-43DE-AA87-A01CC5757AA8}"/>
              </a:ext>
            </a:extLst>
          </p:cNvPr>
          <p:cNvSpPr txBox="1"/>
          <p:nvPr/>
        </p:nvSpPr>
        <p:spPr>
          <a:xfrm>
            <a:off x="922889" y="3178597"/>
            <a:ext cx="2049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Sol gira em torno </a:t>
            </a:r>
          </a:p>
          <a:p>
            <a:pPr algn="ctr"/>
            <a:r>
              <a:rPr lang="pt-BR" dirty="0"/>
              <a:t>dele mesmo.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8C3FDB-2DD2-40B3-85CB-F11372EB6E3C}"/>
              </a:ext>
            </a:extLst>
          </p:cNvPr>
          <p:cNvSpPr txBox="1"/>
          <p:nvPr/>
        </p:nvSpPr>
        <p:spPr>
          <a:xfrm>
            <a:off x="3559937" y="3186617"/>
            <a:ext cx="2080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Lua gira em torno </a:t>
            </a:r>
          </a:p>
          <a:p>
            <a:pPr algn="ctr"/>
            <a:r>
              <a:rPr lang="pt-BR" dirty="0"/>
              <a:t>dela mesma.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402DD9-0D9E-4BF7-98B8-B0C6CEEEC856}"/>
              </a:ext>
            </a:extLst>
          </p:cNvPr>
          <p:cNvSpPr txBox="1"/>
          <p:nvPr/>
        </p:nvSpPr>
        <p:spPr>
          <a:xfrm>
            <a:off x="6108787" y="3178593"/>
            <a:ext cx="2365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Lua gira em torno da </a:t>
            </a:r>
          </a:p>
          <a:p>
            <a:pPr algn="ctr"/>
            <a:r>
              <a:rPr lang="pt-BR" dirty="0"/>
              <a:t>Terra.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DC9BE7-491C-4F10-8E84-47689D6CE450}"/>
              </a:ext>
            </a:extLst>
          </p:cNvPr>
          <p:cNvSpPr txBox="1"/>
          <p:nvPr/>
        </p:nvSpPr>
        <p:spPr>
          <a:xfrm>
            <a:off x="9085814" y="3175589"/>
            <a:ext cx="222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Terra gira em torno </a:t>
            </a:r>
          </a:p>
          <a:p>
            <a:pPr algn="ctr"/>
            <a:r>
              <a:rPr lang="pt-BR" dirty="0"/>
              <a:t>do Sol.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D2C7A71-6335-4A19-B959-AA020F03AB88}"/>
              </a:ext>
            </a:extLst>
          </p:cNvPr>
          <p:cNvSpPr txBox="1"/>
          <p:nvPr/>
        </p:nvSpPr>
        <p:spPr>
          <a:xfrm>
            <a:off x="1467621" y="404774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7B5AE2-EA12-4829-85F2-15EB8207EF34}"/>
              </a:ext>
            </a:extLst>
          </p:cNvPr>
          <p:cNvSpPr txBox="1"/>
          <p:nvPr/>
        </p:nvSpPr>
        <p:spPr>
          <a:xfrm>
            <a:off x="4119897" y="404088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E1C9B9-DE66-469D-A599-BCC983AA90B2}"/>
              </a:ext>
            </a:extLst>
          </p:cNvPr>
          <p:cNvSpPr txBox="1"/>
          <p:nvPr/>
        </p:nvSpPr>
        <p:spPr>
          <a:xfrm>
            <a:off x="6811415" y="404088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8C1FF49-594C-4434-A001-BEB5CB285F61}"/>
              </a:ext>
            </a:extLst>
          </p:cNvPr>
          <p:cNvSpPr txBox="1"/>
          <p:nvPr/>
        </p:nvSpPr>
        <p:spPr>
          <a:xfrm>
            <a:off x="9717301" y="404088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916541-D547-4F90-BF02-EE325D487733}"/>
              </a:ext>
            </a:extLst>
          </p:cNvPr>
          <p:cNvSpPr txBox="1"/>
          <p:nvPr/>
        </p:nvSpPr>
        <p:spPr>
          <a:xfrm>
            <a:off x="1443896" y="3943350"/>
            <a:ext cx="9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51F821-4859-4969-9803-3F0405C455DB}"/>
              </a:ext>
            </a:extLst>
          </p:cNvPr>
          <p:cNvSpPr txBox="1"/>
          <p:nvPr/>
        </p:nvSpPr>
        <p:spPr>
          <a:xfrm>
            <a:off x="4096172" y="3943350"/>
            <a:ext cx="9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7836A32-82D7-48B8-ADC3-5CCC2A5AF33C}"/>
              </a:ext>
            </a:extLst>
          </p:cNvPr>
          <p:cNvSpPr txBox="1"/>
          <p:nvPr/>
        </p:nvSpPr>
        <p:spPr>
          <a:xfrm>
            <a:off x="6787690" y="3943350"/>
            <a:ext cx="9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A010924-3327-4D1B-AC14-42AFFC2F05DD}"/>
              </a:ext>
            </a:extLst>
          </p:cNvPr>
          <p:cNvSpPr txBox="1"/>
          <p:nvPr/>
        </p:nvSpPr>
        <p:spPr>
          <a:xfrm>
            <a:off x="9693576" y="3943350"/>
            <a:ext cx="9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27018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201D0-D966-4ED7-BDEC-E8EED9135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4" y="523875"/>
            <a:ext cx="8086725" cy="1814925"/>
          </a:xfrm>
        </p:spPr>
        <p:txBody>
          <a:bodyPr>
            <a:normAutofit fontScale="90000"/>
          </a:bodyPr>
          <a:lstStyle/>
          <a:p>
            <a:pPr algn="l" hangingPunct="0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Questão 5) (1 ponto) (0,25 cada acerto) 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 longo de um ano temos quatro estações.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Pergunta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 Escreva CERTO ou ERRADO na frente de cada frase abaixo.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5D633B-FBE5-428D-8D0B-EADFB6BE7AA9}"/>
              </a:ext>
            </a:extLst>
          </p:cNvPr>
          <p:cNvSpPr txBox="1"/>
          <p:nvPr/>
        </p:nvSpPr>
        <p:spPr>
          <a:xfrm>
            <a:off x="1933575" y="2992993"/>
            <a:ext cx="630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Verão os dias são mais quentes e as noites mais curtas.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768908-BAD8-4E41-9B0D-10D2C308C977}"/>
              </a:ext>
            </a:extLst>
          </p:cNvPr>
          <p:cNvSpPr txBox="1"/>
          <p:nvPr/>
        </p:nvSpPr>
        <p:spPr>
          <a:xfrm>
            <a:off x="1933575" y="3574051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Inverno os dias são mais frios e as noites mais longas.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52B518-913C-46DB-813D-B842301A01F5}"/>
              </a:ext>
            </a:extLst>
          </p:cNvPr>
          <p:cNvSpPr txBox="1"/>
          <p:nvPr/>
        </p:nvSpPr>
        <p:spPr>
          <a:xfrm>
            <a:off x="1933575" y="4155109"/>
            <a:ext cx="498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Verão porque a Terra está mais perto do Sol.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8FBE8E6-644A-495F-806C-70B65839D5A3}"/>
              </a:ext>
            </a:extLst>
          </p:cNvPr>
          <p:cNvSpPr txBox="1"/>
          <p:nvPr/>
        </p:nvSpPr>
        <p:spPr>
          <a:xfrm>
            <a:off x="1925596" y="4736167"/>
            <a:ext cx="519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Inverno porque a Terra está mais longe do Sol.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8DE373-215C-4A95-A895-D4C01EBEC174}"/>
              </a:ext>
            </a:extLst>
          </p:cNvPr>
          <p:cNvSpPr txBox="1"/>
          <p:nvPr/>
        </p:nvSpPr>
        <p:spPr>
          <a:xfrm>
            <a:off x="724182" y="305966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----------------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9EBACA-B8D6-47E6-A5B2-A15BB886726B}"/>
              </a:ext>
            </a:extLst>
          </p:cNvPr>
          <p:cNvSpPr txBox="1"/>
          <p:nvPr/>
        </p:nvSpPr>
        <p:spPr>
          <a:xfrm>
            <a:off x="724182" y="364072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----------------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F7EC31-9B56-4E10-B9C5-EA98C28CDEE7}"/>
              </a:ext>
            </a:extLst>
          </p:cNvPr>
          <p:cNvSpPr txBox="1"/>
          <p:nvPr/>
        </p:nvSpPr>
        <p:spPr>
          <a:xfrm>
            <a:off x="724182" y="422872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----------------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CFB67B-E667-45E3-98B8-BA9C7600936F}"/>
              </a:ext>
            </a:extLst>
          </p:cNvPr>
          <p:cNvSpPr txBox="1"/>
          <p:nvPr/>
        </p:nvSpPr>
        <p:spPr>
          <a:xfrm>
            <a:off x="724182" y="478840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----------------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55A788-6EF6-41D2-9EB1-F6B000BA745D}"/>
              </a:ext>
            </a:extLst>
          </p:cNvPr>
          <p:cNvSpPr txBox="1"/>
          <p:nvPr/>
        </p:nvSpPr>
        <p:spPr>
          <a:xfrm>
            <a:off x="888650" y="2921553"/>
            <a:ext cx="9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9497B15-CD54-4219-A241-9D24A9191CCA}"/>
              </a:ext>
            </a:extLst>
          </p:cNvPr>
          <p:cNvSpPr txBox="1"/>
          <p:nvPr/>
        </p:nvSpPr>
        <p:spPr>
          <a:xfrm>
            <a:off x="888650" y="3490540"/>
            <a:ext cx="9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29EDD0B-0FCB-432A-B650-07E2F68C8665}"/>
              </a:ext>
            </a:extLst>
          </p:cNvPr>
          <p:cNvSpPr txBox="1"/>
          <p:nvPr/>
        </p:nvSpPr>
        <p:spPr>
          <a:xfrm>
            <a:off x="823701" y="407159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08FCF6A-627C-4177-9D08-59D44ECFE483}"/>
              </a:ext>
            </a:extLst>
          </p:cNvPr>
          <p:cNvSpPr txBox="1"/>
          <p:nvPr/>
        </p:nvSpPr>
        <p:spPr>
          <a:xfrm>
            <a:off x="792729" y="465959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</a:p>
        </p:txBody>
      </p:sp>
    </p:spTree>
    <p:extLst>
      <p:ext uri="{BB962C8B-B14F-4D97-AF65-F5344CB8AC3E}">
        <p14:creationId xmlns:p14="http://schemas.microsoft.com/office/powerpoint/2010/main" val="3638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201D0-D966-4ED7-BDEC-E8EED9135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46" y="721725"/>
            <a:ext cx="7976779" cy="130233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Questão 6) (1 ponto) (0,25 cada acerto)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Quase todos os planetas têm satélites naturais (as luas), mas os dois planetas mais próximos do Sol não têm luas.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044242-2219-4D6E-A22A-D93C60F03296}"/>
              </a:ext>
            </a:extLst>
          </p:cNvPr>
          <p:cNvSpPr txBox="1"/>
          <p:nvPr/>
        </p:nvSpPr>
        <p:spPr>
          <a:xfrm>
            <a:off x="352058" y="2428875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6)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Responda às perguntas abaixo.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F902510-3D23-4CA5-8014-2C27EEA5B89D}"/>
              </a:ext>
            </a:extLst>
          </p:cNvPr>
          <p:cNvSpPr txBox="1"/>
          <p:nvPr/>
        </p:nvSpPr>
        <p:spPr>
          <a:xfrm>
            <a:off x="1914560" y="3186846"/>
            <a:ext cx="848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Quantas luas tem Mercúrio?                                               Resposta: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99A45C-FF8D-4673-BBF3-A87546914DB1}"/>
              </a:ext>
            </a:extLst>
          </p:cNvPr>
          <p:cNvSpPr txBox="1"/>
          <p:nvPr/>
        </p:nvSpPr>
        <p:spPr>
          <a:xfrm>
            <a:off x="1905034" y="3951846"/>
            <a:ext cx="85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Quantas luas tem Vênus?                                                   Resposta: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768A7C-5786-4168-B186-E4D1DE4C0B86}"/>
              </a:ext>
            </a:extLst>
          </p:cNvPr>
          <p:cNvSpPr txBox="1"/>
          <p:nvPr/>
        </p:nvSpPr>
        <p:spPr>
          <a:xfrm>
            <a:off x="1912663" y="4698558"/>
            <a:ext cx="855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Quantas luas tem a Terra?                                            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CBC11F7-9F66-4199-B77F-90E12760E423}"/>
              </a:ext>
            </a:extLst>
          </p:cNvPr>
          <p:cNvSpPr txBox="1"/>
          <p:nvPr/>
        </p:nvSpPr>
        <p:spPr>
          <a:xfrm>
            <a:off x="1914871" y="5431393"/>
            <a:ext cx="85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Quantas luas tem Marte?                                              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6084D3-3C76-4780-B83A-5540947B10F0}"/>
              </a:ext>
            </a:extLst>
          </p:cNvPr>
          <p:cNvSpPr txBox="1"/>
          <p:nvPr/>
        </p:nvSpPr>
        <p:spPr>
          <a:xfrm>
            <a:off x="9410700" y="31194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292A9B5-32E1-44FC-9FA4-20FDE9F3EA98}"/>
              </a:ext>
            </a:extLst>
          </p:cNvPr>
          <p:cNvSpPr txBox="1"/>
          <p:nvPr/>
        </p:nvSpPr>
        <p:spPr>
          <a:xfrm>
            <a:off x="9433615" y="39031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86291E-F8E0-414D-BA5C-C05A4D05DD92}"/>
              </a:ext>
            </a:extLst>
          </p:cNvPr>
          <p:cNvSpPr txBox="1"/>
          <p:nvPr/>
        </p:nvSpPr>
        <p:spPr>
          <a:xfrm>
            <a:off x="9442759" y="46572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2866B0-B8C9-431E-8ACF-AFFC540ECD83}"/>
              </a:ext>
            </a:extLst>
          </p:cNvPr>
          <p:cNvSpPr txBox="1"/>
          <p:nvPr/>
        </p:nvSpPr>
        <p:spPr>
          <a:xfrm>
            <a:off x="9442759" y="53621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62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201D0-D966-4ED7-BDEC-E8EED9135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862" y="2275283"/>
            <a:ext cx="7706578" cy="1143000"/>
          </a:xfrm>
        </p:spPr>
        <p:txBody>
          <a:bodyPr>
            <a:no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Pergunta 7)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Faça um retângulo ao redor do nome de cada astro escrito em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negrito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800" u="sng" dirty="0">
                <a:latin typeface="Arial" panose="020B0604020202020204" pitchFamily="34" charset="0"/>
                <a:cs typeface="Arial" panose="020B0604020202020204" pitchFamily="34" charset="0"/>
              </a:rPr>
              <a:t>sublinhado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mencionado no texto acima. Fizemos um como exemplo.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D9FF8AD1-0843-4F6F-B39B-BF4D1E466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1340"/>
              </p:ext>
            </p:extLst>
          </p:nvPr>
        </p:nvGraphicFramePr>
        <p:xfrm>
          <a:off x="3109591" y="3504229"/>
          <a:ext cx="5631111" cy="3153744"/>
        </p:xfrm>
        <a:graphic>
          <a:graphicData uri="http://schemas.openxmlformats.org/drawingml/2006/table">
            <a:tbl>
              <a:tblPr firstRow="1" firstCol="1" bandRow="1"/>
              <a:tblGrid>
                <a:gridCol w="470287">
                  <a:extLst>
                    <a:ext uri="{9D8B030D-6E8A-4147-A177-3AD203B41FA5}">
                      <a16:colId xmlns:a16="http://schemas.microsoft.com/office/drawing/2014/main" val="3729339169"/>
                    </a:ext>
                  </a:extLst>
                </a:gridCol>
                <a:gridCol w="460348">
                  <a:extLst>
                    <a:ext uri="{9D8B030D-6E8A-4147-A177-3AD203B41FA5}">
                      <a16:colId xmlns:a16="http://schemas.microsoft.com/office/drawing/2014/main" val="111994750"/>
                    </a:ext>
                  </a:extLst>
                </a:gridCol>
                <a:gridCol w="460348">
                  <a:extLst>
                    <a:ext uri="{9D8B030D-6E8A-4147-A177-3AD203B41FA5}">
                      <a16:colId xmlns:a16="http://schemas.microsoft.com/office/drawing/2014/main" val="1236574975"/>
                    </a:ext>
                  </a:extLst>
                </a:gridCol>
                <a:gridCol w="470287">
                  <a:extLst>
                    <a:ext uri="{9D8B030D-6E8A-4147-A177-3AD203B41FA5}">
                      <a16:colId xmlns:a16="http://schemas.microsoft.com/office/drawing/2014/main" val="4199857207"/>
                    </a:ext>
                  </a:extLst>
                </a:gridCol>
                <a:gridCol w="517594">
                  <a:extLst>
                    <a:ext uri="{9D8B030D-6E8A-4147-A177-3AD203B41FA5}">
                      <a16:colId xmlns:a16="http://schemas.microsoft.com/office/drawing/2014/main" val="1057739839"/>
                    </a:ext>
                  </a:extLst>
                </a:gridCol>
                <a:gridCol w="460348">
                  <a:extLst>
                    <a:ext uri="{9D8B030D-6E8A-4147-A177-3AD203B41FA5}">
                      <a16:colId xmlns:a16="http://schemas.microsoft.com/office/drawing/2014/main" val="2907781347"/>
                    </a:ext>
                  </a:extLst>
                </a:gridCol>
                <a:gridCol w="470285">
                  <a:extLst>
                    <a:ext uri="{9D8B030D-6E8A-4147-A177-3AD203B41FA5}">
                      <a16:colId xmlns:a16="http://schemas.microsoft.com/office/drawing/2014/main" val="1886918290"/>
                    </a:ext>
                  </a:extLst>
                </a:gridCol>
                <a:gridCol w="460348">
                  <a:extLst>
                    <a:ext uri="{9D8B030D-6E8A-4147-A177-3AD203B41FA5}">
                      <a16:colId xmlns:a16="http://schemas.microsoft.com/office/drawing/2014/main" val="301743680"/>
                    </a:ext>
                  </a:extLst>
                </a:gridCol>
                <a:gridCol w="470285">
                  <a:extLst>
                    <a:ext uri="{9D8B030D-6E8A-4147-A177-3AD203B41FA5}">
                      <a16:colId xmlns:a16="http://schemas.microsoft.com/office/drawing/2014/main" val="3162005611"/>
                    </a:ext>
                  </a:extLst>
                </a:gridCol>
                <a:gridCol w="470285">
                  <a:extLst>
                    <a:ext uri="{9D8B030D-6E8A-4147-A177-3AD203B41FA5}">
                      <a16:colId xmlns:a16="http://schemas.microsoft.com/office/drawing/2014/main" val="3702506519"/>
                    </a:ext>
                  </a:extLst>
                </a:gridCol>
                <a:gridCol w="460348">
                  <a:extLst>
                    <a:ext uri="{9D8B030D-6E8A-4147-A177-3AD203B41FA5}">
                      <a16:colId xmlns:a16="http://schemas.microsoft.com/office/drawing/2014/main" val="675534408"/>
                    </a:ext>
                  </a:extLst>
                </a:gridCol>
                <a:gridCol w="460348">
                  <a:extLst>
                    <a:ext uri="{9D8B030D-6E8A-4147-A177-3AD203B41FA5}">
                      <a16:colId xmlns:a16="http://schemas.microsoft.com/office/drawing/2014/main" val="3552617532"/>
                    </a:ext>
                  </a:extLst>
                </a:gridCol>
              </a:tblGrid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930118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530397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372" marR="101372" marT="50686" marB="506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519565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99971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01501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649581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800051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88345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60280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759719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PT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PT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68" marR="85868" marT="11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860402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F941038A-6550-4EA5-867B-37DB28930A8A}"/>
              </a:ext>
            </a:extLst>
          </p:cNvPr>
          <p:cNvSpPr/>
          <p:nvPr/>
        </p:nvSpPr>
        <p:spPr>
          <a:xfrm>
            <a:off x="6000750" y="3504229"/>
            <a:ext cx="371475" cy="230602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87A6310-C287-48E2-AF4B-8A2524BF547A}"/>
              </a:ext>
            </a:extLst>
          </p:cNvPr>
          <p:cNvSpPr/>
          <p:nvPr/>
        </p:nvSpPr>
        <p:spPr>
          <a:xfrm>
            <a:off x="6922309" y="4955753"/>
            <a:ext cx="371475" cy="142599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4F6D1F0-76E8-45A1-ABDC-D35914BA89A8}"/>
              </a:ext>
            </a:extLst>
          </p:cNvPr>
          <p:cNvSpPr/>
          <p:nvPr/>
        </p:nvSpPr>
        <p:spPr>
          <a:xfrm rot="5400000">
            <a:off x="7426624" y="5435899"/>
            <a:ext cx="276221" cy="216792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D739D17-F9BA-4BD6-8B65-AF0B33CF7244}"/>
              </a:ext>
            </a:extLst>
          </p:cNvPr>
          <p:cNvSpPr/>
          <p:nvPr/>
        </p:nvSpPr>
        <p:spPr>
          <a:xfrm rot="5400000">
            <a:off x="4156973" y="5131100"/>
            <a:ext cx="276221" cy="216792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9C4D5D1-FB35-487F-A78E-7BD100F9140D}"/>
              </a:ext>
            </a:extLst>
          </p:cNvPr>
          <p:cNvSpPr/>
          <p:nvPr/>
        </p:nvSpPr>
        <p:spPr>
          <a:xfrm>
            <a:off x="4086195" y="4351935"/>
            <a:ext cx="371475" cy="200123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64D4B4-1115-4B8E-935B-61BBE6CBB23A}"/>
              </a:ext>
            </a:extLst>
          </p:cNvPr>
          <p:cNvSpPr txBox="1"/>
          <p:nvPr/>
        </p:nvSpPr>
        <p:spPr>
          <a:xfrm>
            <a:off x="375546" y="288595"/>
            <a:ext cx="7716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 7) (1 ponto) (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0,2 cada acerto.)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Sistema Solar tem uma estrela chamada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Ao redor dele giram quatro planetas rochosos (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Mercúrio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Vênus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quatro gasosos (Júpiter, Saturno, Urano e Netuno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 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maior deles é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Júpiter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1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201D0-D966-4ED7-BDEC-E8EED9135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90526"/>
            <a:ext cx="8039100" cy="16383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Questão 8) (1 ponto)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Ao redor da Terra, muito além da atmosfera, temos milhares de satélites artificiais. Eles servem para “fotografar” a Terra, permitem as comunicações, ajudam na previsão do tempo, isto é se vai chover, onde e quando etc.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C0C0F12-A00D-44F7-AB89-39121B3EEC41}"/>
              </a:ext>
            </a:extLst>
          </p:cNvPr>
          <p:cNvSpPr txBox="1"/>
          <p:nvPr/>
        </p:nvSpPr>
        <p:spPr>
          <a:xfrm>
            <a:off x="331660" y="2026818"/>
            <a:ext cx="7943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8)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Coloque um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debaixo do meio de transporte que consegue levar um satélite em órbita ao redor da Terra.</a:t>
            </a:r>
          </a:p>
        </p:txBody>
      </p:sp>
      <p:pic>
        <p:nvPicPr>
          <p:cNvPr id="7" name="Imagem 6" descr="Resultado de imagem para avião para colorir">
            <a:extLst>
              <a:ext uri="{FF2B5EF4-FFF2-40B4-BE49-F238E27FC236}">
                <a16:creationId xmlns:a16="http://schemas.microsoft.com/office/drawing/2014/main" id="{BC39EFEE-E89B-4B8B-A3B0-980339B1A3A3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" y="3354387"/>
            <a:ext cx="1953818" cy="133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Resultado de imagem para balões de passeio em preto e branco">
            <a:extLst>
              <a:ext uri="{FF2B5EF4-FFF2-40B4-BE49-F238E27FC236}">
                <a16:creationId xmlns:a16="http://schemas.microsoft.com/office/drawing/2014/main" id="{C3985BBD-5C55-4A92-B0EC-EE1F759D223F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8122" r="37347"/>
          <a:stretch/>
        </p:blipFill>
        <p:spPr bwMode="auto">
          <a:xfrm>
            <a:off x="3251200" y="3039248"/>
            <a:ext cx="1549400" cy="2079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Resultado de imagem para foguete R7">
            <a:extLst>
              <a:ext uri="{FF2B5EF4-FFF2-40B4-BE49-F238E27FC236}">
                <a16:creationId xmlns:a16="http://schemas.microsoft.com/office/drawing/2014/main" id="{76744679-B364-4AFF-B182-E66A245D82CC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40"/>
          <a:stretch/>
        </p:blipFill>
        <p:spPr bwMode="auto">
          <a:xfrm>
            <a:off x="5244464" y="3039248"/>
            <a:ext cx="1352523" cy="2079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Resultado de imagem para helicóptero desenho">
            <a:extLst>
              <a:ext uri="{FF2B5EF4-FFF2-40B4-BE49-F238E27FC236}">
                <a16:creationId xmlns:a16="http://schemas.microsoft.com/office/drawing/2014/main" id="{D7EA8421-32C7-4AF8-9ABD-AB14E2B40E2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51" y="3354387"/>
            <a:ext cx="2009563" cy="150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Imagem relacionada">
            <a:extLst>
              <a:ext uri="{FF2B5EF4-FFF2-40B4-BE49-F238E27FC236}">
                <a16:creationId xmlns:a16="http://schemas.microsoft.com/office/drawing/2014/main" id="{6865FA5D-A19B-4973-9305-922CF95BA862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1" b="5978"/>
          <a:stretch/>
        </p:blipFill>
        <p:spPr bwMode="auto">
          <a:xfrm rot="16200000">
            <a:off x="9108732" y="3455128"/>
            <a:ext cx="2079408" cy="1247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504DF5D-A2DC-4F70-ABED-C5F9A0A0D338}"/>
              </a:ext>
            </a:extLst>
          </p:cNvPr>
          <p:cNvSpPr txBox="1"/>
          <p:nvPr/>
        </p:nvSpPr>
        <p:spPr>
          <a:xfrm>
            <a:off x="1034606" y="534725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522D059-3EC1-45E0-B1CC-ECA967F38203}"/>
              </a:ext>
            </a:extLst>
          </p:cNvPr>
          <p:cNvSpPr txBox="1"/>
          <p:nvPr/>
        </p:nvSpPr>
        <p:spPr>
          <a:xfrm>
            <a:off x="3196185" y="534725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228D6C-2449-4DDE-A67A-319726A86D2B}"/>
              </a:ext>
            </a:extLst>
          </p:cNvPr>
          <p:cNvSpPr txBox="1"/>
          <p:nvPr/>
        </p:nvSpPr>
        <p:spPr>
          <a:xfrm>
            <a:off x="5091010" y="53349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54F245-3EB4-44A7-BDE5-811B2CA7AED0}"/>
              </a:ext>
            </a:extLst>
          </p:cNvPr>
          <p:cNvSpPr txBox="1"/>
          <p:nvPr/>
        </p:nvSpPr>
        <p:spPr>
          <a:xfrm>
            <a:off x="7215917" y="53349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480F2A-DDC6-417D-8E8F-3FE8E9940984}"/>
              </a:ext>
            </a:extLst>
          </p:cNvPr>
          <p:cNvSpPr txBox="1"/>
          <p:nvPr/>
        </p:nvSpPr>
        <p:spPr>
          <a:xfrm>
            <a:off x="9318721" y="53349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F045EE-37AB-4A1E-8F61-9525F69CA5FB}"/>
              </a:ext>
            </a:extLst>
          </p:cNvPr>
          <p:cNvSpPr txBox="1"/>
          <p:nvPr/>
        </p:nvSpPr>
        <p:spPr>
          <a:xfrm>
            <a:off x="5742630" y="528514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000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489</Words>
  <Application>Microsoft Office PowerPoint</Application>
  <PresentationFormat>Widescreen</PresentationFormat>
  <Paragraphs>249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Apresentação do PowerPoint</vt:lpstr>
      <vt:lpstr>Questão 1) (1,0 ponto) (0,25 cada acerto) Faça acima de cada palavra um desenho, colorido ou não, para ilustrar o astro que ela representa.  Já fizemos o primeiro para você, como exemplo, e assim você já ganhou 0,25 ponto.</vt:lpstr>
      <vt:lpstr>Questão 2) (1 ponto) (0,25 cada acerto)  Numere as figuras de 1 a 4, de acordo com a distância delas a você, sendo 1 para o mais próximo e 4 para o mais distante de todos.</vt:lpstr>
      <vt:lpstr>Questão 3) (1 ponto) (0,25 cada acerto)  A cada dia a Lua tem uma aparência (fase) diferente. Quatro dessas fases têm nomes especiais. Na figura abaixo representamos a Lua em várias fases diferentes e em sequência. A parte escura não é iluminada pelo Sol.</vt:lpstr>
      <vt:lpstr>Questão 4) (1 ponto) (0,25 cada acerto) No Universo tudo gira em torno de si e de algo.    Pergunta 4)  Escreva CERTO ou ERRADO debaixo de cada afirmação. </vt:lpstr>
      <vt:lpstr>Questão 5) (1 ponto) (0,25 cada acerto)  Ao longo de um ano temos quatro estações.   Pergunta 5)  Escreva CERTO ou ERRADO na frente de cada frase abaixo. </vt:lpstr>
      <vt:lpstr>Questão 6) (1 ponto) (0,25 cada acerto) Quase todos os planetas têm satélites naturais (as luas), mas os dois planetas mais próximos do Sol não têm luas.</vt:lpstr>
      <vt:lpstr>  Pergunta 7) Faça um retângulo ao redor do nome de cada astro escrito em negrito e sublinhado mencionado no texto acima. Fizemos um como exemplo.</vt:lpstr>
      <vt:lpstr>Questão 8) (1 ponto) Ao redor da Terra, muito além da atmosfera, temos milhares de satélites artificiais. Eles servem para “fotografar” a Terra, permitem as comunicações, ajudam na previsão do tempo, isto é se vai chover, onde e quando etc.</vt:lpstr>
      <vt:lpstr>Questão 9) (1 ponto) (0,2 cada acerto) Para colocar um satélite para girar ao redor da Terra é preciso dar altíssima velocidade para ele.</vt:lpstr>
      <vt:lpstr>Questão 10) (1 ponto) Quem dirige carro é motorista, quem “dirige” avião é piloto, quem “dirige” trem é maquinista, quem “dirige” navio é capitão.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Questão 1) (1,0 ponto) (0,25 cada acerto) Faça acima de cada palavra um desenho, colorido ou não, para ilustrar o astro que ela representa.  Já fizemos o primeiro para você, como exemplo, e assim você já ganhou 0,25 ponto.</dc:title>
  <dc:creator>Guilherme Duarte</dc:creator>
  <cp:lastModifiedBy>DVM Informatica</cp:lastModifiedBy>
  <cp:revision>54</cp:revision>
  <dcterms:created xsi:type="dcterms:W3CDTF">2020-06-30T17:06:39Z</dcterms:created>
  <dcterms:modified xsi:type="dcterms:W3CDTF">2020-07-06T16:04:28Z</dcterms:modified>
</cp:coreProperties>
</file>