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11903075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DEB"/>
    <a:srgbClr val="CADCD8"/>
    <a:srgbClr val="B0CAC4"/>
    <a:srgbClr val="C0B892"/>
    <a:srgbClr val="AEA472"/>
    <a:srgbClr val="A6C3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97" y="62"/>
      </p:cViewPr>
      <p:guideLst>
        <p:guide orient="horz" pos="2160"/>
        <p:guide pos="37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45AFF-EAB5-4964-AC79-CA26C7DBB5A9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54025" y="685800"/>
            <a:ext cx="59499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92CE3-547A-42E9-9055-17F7442EF0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525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92CE3-547A-42E9-9055-17F7442EF016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5795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2731" y="2130426"/>
            <a:ext cx="10117614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85461" y="3886200"/>
            <a:ext cx="83321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01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22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629729" y="274639"/>
            <a:ext cx="2678192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95154" y="274639"/>
            <a:ext cx="7836191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61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35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0261" y="4406901"/>
            <a:ext cx="1011761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0261" y="2906713"/>
            <a:ext cx="1011761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20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95154" y="1600201"/>
            <a:ext cx="525719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50730" y="1600201"/>
            <a:ext cx="525719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67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535113"/>
            <a:ext cx="525925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5154" y="2174875"/>
            <a:ext cx="525925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046598" y="1535113"/>
            <a:ext cx="52613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046598" y="2174875"/>
            <a:ext cx="52613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98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90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OBA\Downloads\mobfog 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271182" cy="81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BA\Downloads\LOGOTIPO_OBA_pn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4025" y="5877272"/>
            <a:ext cx="1721343" cy="114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85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5154" y="273050"/>
            <a:ext cx="391603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3771" y="273051"/>
            <a:ext cx="665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95154" y="1435101"/>
            <a:ext cx="391603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87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086" y="4800600"/>
            <a:ext cx="71418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33086" y="612775"/>
            <a:ext cx="71418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33086" y="5367338"/>
            <a:ext cx="71418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54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E5EDEB"/>
            </a:gs>
            <a:gs pos="97643">
              <a:srgbClr val="CADCD8"/>
            </a:gs>
            <a:gs pos="0">
              <a:srgbClr val="B0CAC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95154" y="274638"/>
            <a:ext cx="107127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5154" y="1600201"/>
            <a:ext cx="107127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95154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D6F1E-FBE1-4B71-9823-45836441AC1E}" type="datetimeFigureOut">
              <a:rPr lang="pt-BR" smtClean="0"/>
              <a:t>13/08/2020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66884" y="6356351"/>
            <a:ext cx="3769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530537" y="6356351"/>
            <a:ext cx="2777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D375C-0A28-4F77-8485-C5C9EE0C8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802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8517" y="2614914"/>
            <a:ext cx="7083880" cy="470129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426220" y="213381"/>
            <a:ext cx="5897440" cy="288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GABARITO COMENTADO </a:t>
            </a:r>
          </a:p>
          <a:p>
            <a:pPr algn="ctr"/>
            <a:r>
              <a:rPr lang="pt-BR" sz="4296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PROVA</a:t>
            </a:r>
          </a:p>
          <a:p>
            <a:pPr algn="ctr"/>
            <a:endParaRPr lang="pt-BR" sz="4296" b="1" dirty="0">
              <a:solidFill>
                <a:srgbClr val="0E4D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5272" b="1" dirty="0">
                <a:solidFill>
                  <a:srgbClr val="0E4D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 2019 - NÍVEL 1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136" y="3720200"/>
            <a:ext cx="3848682" cy="245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86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332656"/>
            <a:ext cx="7848872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9) (1 ponto)(0,25 cada acerto) </a:t>
            </a:r>
            <a:r>
              <a:rPr lang="pt-BR" dirty="0">
                <a:latin typeface="Arial" pitchFamily="34" charset="0"/>
                <a:cs typeface="Arial" pitchFamily="34" charset="0"/>
              </a:rPr>
              <a:t>Encontre e pinte, de qualquer cor, no “caça-palavras” ao lado, os nomes:</a:t>
            </a:r>
          </a:p>
        </p:txBody>
      </p:sp>
      <p:sp>
        <p:nvSpPr>
          <p:cNvPr id="4" name="Retângulo 3"/>
          <p:cNvSpPr/>
          <p:nvPr/>
        </p:nvSpPr>
        <p:spPr>
          <a:xfrm>
            <a:off x="217384" y="1213511"/>
            <a:ext cx="5092163" cy="4565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latin typeface="Arial" pitchFamily="34" charset="0"/>
                <a:cs typeface="Arial" pitchFamily="34" charset="0"/>
              </a:rPr>
              <a:t>1) Armstrong, 2)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Aldrin</a:t>
            </a:r>
            <a:r>
              <a:rPr lang="pt-BR" dirty="0">
                <a:latin typeface="Arial" pitchFamily="34" charset="0"/>
                <a:cs typeface="Arial" pitchFamily="34" charset="0"/>
              </a:rPr>
              <a:t>, 3) Collins e 4) Apollo 11.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321488"/>
              </p:ext>
            </p:extLst>
          </p:nvPr>
        </p:nvGraphicFramePr>
        <p:xfrm>
          <a:off x="2279129" y="1988837"/>
          <a:ext cx="5616623" cy="4536504"/>
        </p:xfrm>
        <a:graphic>
          <a:graphicData uri="http://schemas.openxmlformats.org/drawingml/2006/table">
            <a:tbl>
              <a:tblPr firstRow="1" firstCol="1" bandRow="1"/>
              <a:tblGrid>
                <a:gridCol w="717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2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98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19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83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98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98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981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X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P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L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L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1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1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L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R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1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1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E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E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B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D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C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M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E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C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U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R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M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S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T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R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N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G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S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I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R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I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V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L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E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N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I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N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Ê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R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L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I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N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G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U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S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T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V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I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I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M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B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F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G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N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O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C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N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A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L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L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S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1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</a:rPr>
                        <a:t>1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tângulo: Cantos Arredondados 5"/>
          <p:cNvSpPr/>
          <p:nvPr/>
        </p:nvSpPr>
        <p:spPr>
          <a:xfrm>
            <a:off x="2286637" y="3573016"/>
            <a:ext cx="5609116" cy="36004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7" name="Retângulo: Cantos Arredondados 4"/>
          <p:cNvSpPr/>
          <p:nvPr/>
        </p:nvSpPr>
        <p:spPr>
          <a:xfrm>
            <a:off x="3143225" y="1988840"/>
            <a:ext cx="432048" cy="302433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8" name="Retângulo: Cantos Arredondados 5"/>
          <p:cNvSpPr/>
          <p:nvPr/>
        </p:nvSpPr>
        <p:spPr>
          <a:xfrm>
            <a:off x="3063978" y="2060848"/>
            <a:ext cx="4744971" cy="36004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9" name="Retângulo: Cantos Arredondados 4"/>
          <p:cNvSpPr/>
          <p:nvPr/>
        </p:nvSpPr>
        <p:spPr>
          <a:xfrm>
            <a:off x="6221097" y="3006509"/>
            <a:ext cx="432048" cy="338437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830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62905" y="188640"/>
            <a:ext cx="770485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10) (1 ponto)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PT" dirty="0">
                <a:latin typeface="Arial" pitchFamily="34" charset="0"/>
                <a:cs typeface="Arial" pitchFamily="34" charset="0"/>
              </a:rPr>
              <a:t>Os norte-americanos foram os primeiros a chegar na Lua, mas o primeiro astronauta foi o russo Yuri Gagarin. O Brasil também tem um astronauta.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90897" y="1628800"/>
            <a:ext cx="770485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Pergunta 10) </a:t>
            </a:r>
            <a:r>
              <a:rPr lang="pt-PT" dirty="0">
                <a:latin typeface="Arial" pitchFamily="34" charset="0"/>
                <a:cs typeface="Arial" pitchFamily="34" charset="0"/>
              </a:rPr>
              <a:t>Coloque um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X</a:t>
            </a:r>
            <a:r>
              <a:rPr lang="pt-PT" dirty="0">
                <a:latin typeface="Arial" pitchFamily="34" charset="0"/>
                <a:cs typeface="Arial" pitchFamily="34" charset="0"/>
              </a:rPr>
              <a:t> na alternativa que contém o nome do primeiro astronauta brasileiro e do primeiro homem a pisar na Lua. Não pode marcar mais que uma opção!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971472" y="3573016"/>
            <a:ext cx="3796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dirty="0">
                <a:latin typeface="Arial"/>
                <a:ea typeface="Times New Roman"/>
              </a:rPr>
              <a:t>(   ) Marcos Pontes e Armstrong</a:t>
            </a:r>
            <a:endParaRPr lang="pt-BR" sz="2000" dirty="0"/>
          </a:p>
        </p:txBody>
      </p:sp>
      <p:sp>
        <p:nvSpPr>
          <p:cNvPr id="11" name="Retângulo 10"/>
          <p:cNvSpPr/>
          <p:nvPr/>
        </p:nvSpPr>
        <p:spPr>
          <a:xfrm>
            <a:off x="1637978" y="4601002"/>
            <a:ext cx="32723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dirty="0">
                <a:latin typeface="Arial" pitchFamily="34" charset="0"/>
                <a:cs typeface="Arial" pitchFamily="34" charset="0"/>
              </a:rPr>
              <a:t>(   ) Marcos Pontes e Aldrin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6017565" y="4580415"/>
            <a:ext cx="29842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dirty="0">
                <a:latin typeface="Arial" pitchFamily="34" charset="0"/>
                <a:cs typeface="Arial" pitchFamily="34" charset="0"/>
              </a:rPr>
              <a:t>(   ) Aldrin e Yuri Gagarin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1649872" y="3573016"/>
            <a:ext cx="34596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dirty="0">
                <a:latin typeface="Arial" pitchFamily="34" charset="0"/>
                <a:cs typeface="Arial" pitchFamily="34" charset="0"/>
              </a:rPr>
              <a:t>(   ) Santos Dumont e Collins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082594" y="3600724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rgbClr val="FF0000"/>
                </a:solidFill>
                <a:latin typeface="Arial"/>
                <a:ea typeface="Times New Roman"/>
              </a:rPr>
              <a:t>X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17795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e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857764"/>
              </p:ext>
            </p:extLst>
          </p:nvPr>
        </p:nvGraphicFramePr>
        <p:xfrm>
          <a:off x="3858579" y="748162"/>
          <a:ext cx="4167068" cy="544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419">
                  <a:extLst>
                    <a:ext uri="{9D8B030D-6E8A-4147-A177-3AD203B41FA5}">
                      <a16:colId xmlns:a16="http://schemas.microsoft.com/office/drawing/2014/main" val="77620037"/>
                    </a:ext>
                  </a:extLst>
                </a:gridCol>
                <a:gridCol w="3481649">
                  <a:extLst>
                    <a:ext uri="{9D8B030D-6E8A-4147-A177-3AD203B41FA5}">
                      <a16:colId xmlns:a16="http://schemas.microsoft.com/office/drawing/2014/main" val="3578718802"/>
                    </a:ext>
                  </a:extLst>
                </a:gridCol>
              </a:tblGrid>
              <a:tr h="38681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Contatos:</a:t>
                      </a:r>
                    </a:p>
                  </a:txBody>
                  <a:tcPr marL="89273" marR="89273" marT="44637" marB="44637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71705"/>
                  </a:ext>
                </a:extLst>
              </a:tr>
              <a:tr h="624615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obabr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90837"/>
                  </a:ext>
                </a:extLst>
              </a:tr>
              <a:tr h="607057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</a:t>
                      </a: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oba_olimpiada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746611"/>
                  </a:ext>
                </a:extLst>
              </a:tr>
              <a:tr h="56242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obaoficial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729194"/>
                  </a:ext>
                </a:extLst>
              </a:tr>
              <a:tr h="62491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canal_oba_mobfog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19485"/>
                  </a:ext>
                </a:extLst>
              </a:tr>
              <a:tr h="553200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oba.secretaria@gmail.com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587587"/>
                  </a:ext>
                </a:extLst>
              </a:tr>
              <a:tr h="601451">
                <a:tc>
                  <a:txBody>
                    <a:bodyPr/>
                    <a:lstStyle/>
                    <a:p>
                      <a:endParaRPr lang="pt-BR" sz="180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98272-3810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904417"/>
                  </a:ext>
                </a:extLst>
              </a:tr>
              <a:tr h="1095030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89273" marR="89273" marT="44637" marB="4463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2334-0082</a:t>
                      </a:r>
                    </a:p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4104-4047</a:t>
                      </a:r>
                    </a:p>
                    <a:p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(21) 2254-1139</a:t>
                      </a:r>
                    </a:p>
                  </a:txBody>
                  <a:tcPr marL="89273" marR="89273" marT="44637" marB="4463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21586"/>
                  </a:ext>
                </a:extLst>
              </a:tr>
              <a:tr h="38681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www.oba.org.br</a:t>
                      </a:r>
                    </a:p>
                  </a:txBody>
                  <a:tcPr marL="89273" marR="89273" marT="44637" marB="44637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160636"/>
                  </a:ext>
                </a:extLst>
              </a:tr>
            </a:tbl>
          </a:graphicData>
        </a:graphic>
      </p:graphicFrame>
      <p:grpSp>
        <p:nvGrpSpPr>
          <p:cNvPr id="2" name="Agrupar 1"/>
          <p:cNvGrpSpPr/>
          <p:nvPr/>
        </p:nvGrpSpPr>
        <p:grpSpPr>
          <a:xfrm>
            <a:off x="3892430" y="1221538"/>
            <a:ext cx="651692" cy="4341089"/>
            <a:chOff x="3960784" y="1167955"/>
            <a:chExt cx="667511" cy="4446461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09233" y="4171188"/>
              <a:ext cx="530717" cy="528828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1810" y="2391918"/>
              <a:ext cx="477018" cy="470154"/>
            </a:xfrm>
            <a:prstGeom prst="rect">
              <a:avLst/>
            </a:prstGeom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35524" y="1773936"/>
              <a:ext cx="508521" cy="512064"/>
            </a:xfrm>
            <a:prstGeom prst="rect">
              <a:avLst/>
            </a:prstGeom>
          </p:spPr>
        </p:pic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88470" y="2969133"/>
              <a:ext cx="580515" cy="551307"/>
            </a:xfrm>
            <a:prstGeom prst="rect">
              <a:avLst/>
            </a:prstGeom>
          </p:spPr>
        </p:pic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97422" y="3632454"/>
              <a:ext cx="564933" cy="436626"/>
            </a:xfrm>
            <a:prstGeom prst="rect">
              <a:avLst/>
            </a:prstGeom>
          </p:spPr>
        </p:pic>
        <p:pic>
          <p:nvPicPr>
            <p:cNvPr id="1026" name="Picture 2" descr="Telefone, redondo, ícone - Baixar PNG/SVG Transparente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784" y="4946905"/>
              <a:ext cx="667511" cy="667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Imagem 23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050954" y="1167955"/>
              <a:ext cx="470514" cy="468821"/>
            </a:xfrm>
            <a:prstGeom prst="rect">
              <a:avLst/>
            </a:prstGeom>
          </p:spPr>
        </p:pic>
      </p:grpSp>
      <p:pic>
        <p:nvPicPr>
          <p:cNvPr id="26" name="Imagem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6239" y="2164725"/>
            <a:ext cx="4022027" cy="2669263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485" y="2593994"/>
            <a:ext cx="2734749" cy="174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11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89" y="476672"/>
            <a:ext cx="792088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1) (1 ponto</a:t>
            </a:r>
            <a:r>
              <a:rPr lang="pt-BR" dirty="0">
                <a:latin typeface="Arial" pitchFamily="34" charset="0"/>
                <a:cs typeface="Arial" pitchFamily="34" charset="0"/>
              </a:rPr>
              <a:t>) 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(0,25 cada acerto)</a:t>
            </a:r>
            <a:r>
              <a:rPr lang="pt-BR" dirty="0">
                <a:latin typeface="Arial" pitchFamily="34" charset="0"/>
                <a:cs typeface="Arial" pitchFamily="34" charset="0"/>
              </a:rPr>
              <a:t>. Escreva os nomes dos planetas que terminam com a letra “o”. Já fizemos um exemplo e assim você já ganhou 0,25 ponto. Bom, não?</a:t>
            </a:r>
          </a:p>
        </p:txBody>
      </p:sp>
      <p:sp>
        <p:nvSpPr>
          <p:cNvPr id="5" name="Retângulo 4"/>
          <p:cNvSpPr/>
          <p:nvPr/>
        </p:nvSpPr>
        <p:spPr>
          <a:xfrm>
            <a:off x="694953" y="3143289"/>
            <a:ext cx="2079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i="1" dirty="0">
                <a:latin typeface="Arial" pitchFamily="34" charset="0"/>
                <a:cs typeface="Arial" pitchFamily="34" charset="0"/>
              </a:rPr>
              <a:t>M e r c ú r i </a:t>
            </a:r>
            <a:r>
              <a:rPr lang="pt-BR" sz="2400" b="1" i="1" dirty="0">
                <a:latin typeface="Arial" pitchFamily="34" charset="0"/>
                <a:cs typeface="Arial" pitchFamily="34" charset="0"/>
              </a:rPr>
              <a:t>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endParaRPr lang="pt-BR" sz="2400" dirty="0"/>
          </a:p>
        </p:txBody>
      </p:sp>
      <p:sp>
        <p:nvSpPr>
          <p:cNvPr id="6" name="Retângulo 5"/>
          <p:cNvSpPr/>
          <p:nvPr/>
        </p:nvSpPr>
        <p:spPr>
          <a:xfrm>
            <a:off x="3319643" y="3629632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>
                <a:latin typeface="Arial" pitchFamily="34" charset="0"/>
                <a:cs typeface="Arial" pitchFamily="34" charset="0"/>
              </a:rPr>
              <a:t>_ _ _ _ _ _ _o</a:t>
            </a:r>
            <a:endParaRPr lang="pt-BR" sz="2400" b="1" i="1" dirty="0"/>
          </a:p>
        </p:txBody>
      </p:sp>
      <p:sp>
        <p:nvSpPr>
          <p:cNvPr id="7" name="Retângulo 6"/>
          <p:cNvSpPr/>
          <p:nvPr/>
        </p:nvSpPr>
        <p:spPr>
          <a:xfrm>
            <a:off x="3584597" y="3603045"/>
            <a:ext cx="1584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 a t u r n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5944207" y="3124761"/>
            <a:ext cx="1911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latin typeface="Arial" pitchFamily="34" charset="0"/>
                <a:cs typeface="Arial" pitchFamily="34" charset="0"/>
              </a:rPr>
              <a:t>_ _ _ _ _ _ </a:t>
            </a:r>
            <a:r>
              <a:rPr lang="pt-BR" sz="2400" b="1" i="1" dirty="0">
                <a:latin typeface="Arial" pitchFamily="34" charset="0"/>
                <a:cs typeface="Arial" pitchFamily="34" charset="0"/>
              </a:rPr>
              <a:t>o</a:t>
            </a:r>
            <a:endParaRPr lang="pt-BR" sz="2400" i="1" dirty="0"/>
          </a:p>
        </p:txBody>
      </p:sp>
      <p:sp>
        <p:nvSpPr>
          <p:cNvPr id="9" name="Retângulo 8"/>
          <p:cNvSpPr/>
          <p:nvPr/>
        </p:nvSpPr>
        <p:spPr>
          <a:xfrm>
            <a:off x="6439001" y="3108225"/>
            <a:ext cx="1226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 r a n</a:t>
            </a:r>
            <a:r>
              <a:rPr lang="pt-BR" sz="2400" i="1" dirty="0">
                <a:latin typeface="Arial" pitchFamily="34" charset="0"/>
                <a:cs typeface="Arial" pitchFamily="34" charset="0"/>
              </a:rPr>
              <a:t> </a:t>
            </a:r>
            <a:endParaRPr lang="pt-BR" sz="2400" dirty="0"/>
          </a:p>
        </p:txBody>
      </p:sp>
      <p:sp>
        <p:nvSpPr>
          <p:cNvPr id="10" name="Retângulo 9"/>
          <p:cNvSpPr/>
          <p:nvPr/>
        </p:nvSpPr>
        <p:spPr>
          <a:xfrm>
            <a:off x="8432211" y="3615407"/>
            <a:ext cx="1654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latin typeface="Arial" pitchFamily="34" charset="0"/>
                <a:cs typeface="Arial" pitchFamily="34" charset="0"/>
              </a:rPr>
              <a:t>_ _ _ _ _ </a:t>
            </a:r>
            <a:r>
              <a:rPr lang="pt-BR" sz="2400" b="1" i="1" dirty="0">
                <a:latin typeface="Arial" pitchFamily="34" charset="0"/>
                <a:cs typeface="Arial" pitchFamily="34" charset="0"/>
              </a:rPr>
              <a:t>o</a:t>
            </a:r>
            <a:endParaRPr lang="pt-BR" sz="2400" b="1" i="1" dirty="0"/>
          </a:p>
        </p:txBody>
      </p:sp>
      <p:sp>
        <p:nvSpPr>
          <p:cNvPr id="11" name="Retângulo 10"/>
          <p:cNvSpPr/>
          <p:nvPr/>
        </p:nvSpPr>
        <p:spPr>
          <a:xfrm>
            <a:off x="8434873" y="3600724"/>
            <a:ext cx="13965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 e t u n</a:t>
            </a:r>
            <a:endParaRPr lang="pt-B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57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548680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2) (1 ponto</a:t>
            </a:r>
            <a:r>
              <a:rPr lang="pt-BR" dirty="0">
                <a:latin typeface="Arial" pitchFamily="34" charset="0"/>
                <a:cs typeface="Arial" pitchFamily="34" charset="0"/>
              </a:rPr>
              <a:t>) 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(0,25 cada acerto)</a:t>
            </a:r>
            <a:r>
              <a:rPr lang="pt-BR" dirty="0">
                <a:latin typeface="Arial" pitchFamily="34" charset="0"/>
                <a:cs typeface="Arial" pitchFamily="34" charset="0"/>
              </a:rPr>
              <a:t>. 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TEM</a:t>
            </a:r>
            <a:r>
              <a:rPr lang="pt-BR" dirty="0">
                <a:latin typeface="Arial" pitchFamily="34" charset="0"/>
                <a:cs typeface="Arial" pitchFamily="34" charset="0"/>
              </a:rPr>
              <a:t> ou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NÃO TEM</a:t>
            </a:r>
            <a:r>
              <a:rPr lang="pt-BR" dirty="0">
                <a:latin typeface="Arial" pitchFamily="34" charset="0"/>
                <a:cs typeface="Arial" pitchFamily="34" charset="0"/>
              </a:rPr>
              <a:t> depois de cada afirmação. Não pode perguntar a ninguém.	</a:t>
            </a:r>
            <a:r>
              <a:rPr lang="pt-BR" dirty="0"/>
              <a:t>	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531339"/>
              </p:ext>
            </p:extLst>
          </p:nvPr>
        </p:nvGraphicFramePr>
        <p:xfrm>
          <a:off x="478929" y="2917928"/>
          <a:ext cx="9721080" cy="1159144"/>
        </p:xfrm>
        <a:graphic>
          <a:graphicData uri="http://schemas.openxmlformats.org/drawingml/2006/table">
            <a:tbl>
              <a:tblPr firstRow="1" firstCol="1" bandRow="1"/>
              <a:tblGrid>
                <a:gridCol w="4466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4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572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A Lua tem florestas _ _ _ _ _ _ _ 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A Lua tem gravidade _ _ _ _ _ _ _ 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572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A Lua tem oceanos _ _ _ _ _ _ _ 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Marte tem marcianos _ _ _ _ _ _ _ 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806727" y="2943526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NÃO TEM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2806727" y="355900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NÃO TEM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7391697" y="355900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NÃO TEM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7353851" y="2943526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TEM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475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18889" y="260648"/>
            <a:ext cx="792088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3) (1 ponto) (0,25 cada acerto)</a:t>
            </a:r>
            <a:r>
              <a:rPr lang="pt-BR" dirty="0">
                <a:latin typeface="Arial" pitchFamily="34" charset="0"/>
                <a:cs typeface="Arial" pitchFamily="34" charset="0"/>
              </a:rPr>
              <a:t> Em 29 de maio de 1919, às 8 horas e 56 minutos, ocorreu um eclipse solar total, visível também na cidade de Sobral, no Ceará. Com ele se comprovou a Teoria da Relatividade de Einstein. 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CERTO</a:t>
            </a:r>
            <a:r>
              <a:rPr lang="pt-BR" dirty="0">
                <a:latin typeface="Arial" pitchFamily="34" charset="0"/>
                <a:cs typeface="Arial" pitchFamily="34" charset="0"/>
              </a:rPr>
              <a:t> ou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ERRADO</a:t>
            </a:r>
            <a:r>
              <a:rPr lang="pt-BR" dirty="0">
                <a:latin typeface="Arial" pitchFamily="34" charset="0"/>
                <a:cs typeface="Arial" pitchFamily="34" charset="0"/>
              </a:rPr>
              <a:t> na frente de cada afirmação.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099901"/>
              </p:ext>
            </p:extLst>
          </p:nvPr>
        </p:nvGraphicFramePr>
        <p:xfrm>
          <a:off x="334913" y="2996952"/>
          <a:ext cx="10081120" cy="2065528"/>
        </p:xfrm>
        <a:graphic>
          <a:graphicData uri="http://schemas.openxmlformats.org/drawingml/2006/table">
            <a:tbl>
              <a:tblPr firstRow="1" firstCol="1" bandRow="1"/>
              <a:tblGrid>
                <a:gridCol w="1008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6253480" algn="r"/>
                        </a:tabLst>
                      </a:pP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             _ _ _ _ _ _ Em 29/05/1919 quando a Lua cobriu todo o Sol, viam-se estrelas.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             _ _ _ _ _ _ Em 29/05/1919 quando a Lua cobriu todo o Sol, o dia virou noite.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             _ _ _ _ _ _ Em 29/05/1919, em Sobral, se comprovou a Teoria da Relatividade.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01725" indent="-1101725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             _ _ _ _ _ _ Em 29/05/2019 comemoramos 100 anos daquele eclipse.                                                        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434733" y="3185212"/>
            <a:ext cx="988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CERTO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434733" y="3717032"/>
            <a:ext cx="988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CERTO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434733" y="4221088"/>
            <a:ext cx="988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CERTO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1434733" y="4734324"/>
            <a:ext cx="988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CERTO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711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34913" y="476672"/>
            <a:ext cx="7560840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4) (1 ponto) (0,25 cada acerto) </a:t>
            </a:r>
            <a:r>
              <a:rPr lang="pt-BR" dirty="0">
                <a:latin typeface="Arial" pitchFamily="34" charset="0"/>
                <a:cs typeface="Arial" pitchFamily="34" charset="0"/>
              </a:rPr>
              <a:t>Alguns dos pontos luminosos do céu brilham porque têm luz própria e outros porque refletem a luz do Sol. Depois de cada astro 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LUMINOSO</a:t>
            </a:r>
            <a:r>
              <a:rPr lang="pt-BR" dirty="0">
                <a:latin typeface="Arial" pitchFamily="34" charset="0"/>
                <a:cs typeface="Arial" pitchFamily="34" charset="0"/>
              </a:rPr>
              <a:t> se ele tem luz própria 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ILUMINADO</a:t>
            </a:r>
            <a:r>
              <a:rPr lang="pt-BR" dirty="0">
                <a:latin typeface="Arial" pitchFamily="34" charset="0"/>
                <a:cs typeface="Arial" pitchFamily="34" charset="0"/>
              </a:rPr>
              <a:t> se ele só reflete a luz do Sol.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371938"/>
              </p:ext>
            </p:extLst>
          </p:nvPr>
        </p:nvGraphicFramePr>
        <p:xfrm>
          <a:off x="1199009" y="2996952"/>
          <a:ext cx="10009111" cy="1584176"/>
        </p:xfrm>
        <a:graphic>
          <a:graphicData uri="http://schemas.openxmlformats.org/drawingml/2006/table">
            <a:tbl>
              <a:tblPr firstRow="1" firstCol="1" bandRow="1"/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1138550204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351">
                  <a:extLst>
                    <a:ext uri="{9D8B030D-6E8A-4147-A177-3AD203B41FA5}">
                      <a16:colId xmlns:a16="http://schemas.microsoft.com/office/drawing/2014/main" val="3234842093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Calibri"/>
                        </a:rPr>
                        <a:t>Sol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Calibri"/>
                        </a:rPr>
                        <a:t>Galáxia de Andrômeda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Calibri"/>
                        </a:rPr>
                        <a:t>Urano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 _ _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/>
                          <a:ea typeface="Calibri"/>
                        </a:rPr>
                        <a:t>Netuno</a:t>
                      </a: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 _ _ _</a:t>
                      </a:r>
                    </a:p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567161" y="3033896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LUMINOSO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2513625" y="3825984"/>
            <a:ext cx="1492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ILUMINADO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8157957" y="3031960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LUMINOSO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8111777" y="3825984"/>
            <a:ext cx="1492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ILUMINADO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62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34913" y="620688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5) (1 ponto) (0,2 cada acerto)  </a:t>
            </a:r>
            <a:r>
              <a:rPr lang="pt-BR" dirty="0">
                <a:latin typeface="Arial" pitchFamily="34" charset="0"/>
                <a:cs typeface="Arial" pitchFamily="34" charset="0"/>
              </a:rPr>
              <a:t>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CERTO</a:t>
            </a:r>
            <a:r>
              <a:rPr lang="pt-BR" dirty="0">
                <a:latin typeface="Arial" pitchFamily="34" charset="0"/>
                <a:cs typeface="Arial" pitchFamily="34" charset="0"/>
              </a:rPr>
              <a:t> ou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ERRADO</a:t>
            </a:r>
            <a:r>
              <a:rPr lang="pt-BR" dirty="0">
                <a:latin typeface="Arial" pitchFamily="34" charset="0"/>
                <a:cs typeface="Arial" pitchFamily="34" charset="0"/>
              </a:rPr>
              <a:t> na frente de cada frase abaixo.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775486"/>
              </p:ext>
            </p:extLst>
          </p:nvPr>
        </p:nvGraphicFramePr>
        <p:xfrm>
          <a:off x="478929" y="2492896"/>
          <a:ext cx="9861512" cy="2583500"/>
        </p:xfrm>
        <a:graphic>
          <a:graphicData uri="http://schemas.openxmlformats.org/drawingml/2006/table">
            <a:tbl>
              <a:tblPr firstRow="1" firstCol="1" bandRow="1"/>
              <a:tblGrid>
                <a:gridCol w="1819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42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 _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  <a:latin typeface="Arial"/>
                          <a:ea typeface="Calibri"/>
                        </a:rPr>
                        <a:t>O lado da Lua que não vemos da Terra nunca é iluminado pelo Sol.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 _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2000">
                          <a:effectLst/>
                          <a:latin typeface="Arial"/>
                          <a:ea typeface="Calibri"/>
                        </a:rPr>
                        <a:t>Em nossa galáxia existem bilhões de estrelas.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 _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PT" sz="2000" dirty="0">
                          <a:effectLst/>
                          <a:latin typeface="Arial"/>
                          <a:ea typeface="Calibri"/>
                        </a:rPr>
                        <a:t>Constelação é um grupo de estrelas próximas entre si.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 _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A Lua nunca é vista durante o dia.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>
                          <a:effectLst/>
                          <a:latin typeface="Times New Roman"/>
                          <a:ea typeface="Times New Roman"/>
                        </a:rPr>
                        <a:t>_ _ _ _ _ _ _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5692140" algn="r"/>
                        </a:tabLst>
                      </a:pPr>
                      <a:r>
                        <a:rPr lang="pt-PT" sz="2000" dirty="0">
                          <a:effectLst/>
                          <a:latin typeface="Arial"/>
                          <a:ea typeface="Calibri"/>
                        </a:rPr>
                        <a:t>A Lua só tem quatro fases (cuidado!!).</a:t>
                      </a:r>
                      <a:r>
                        <a:rPr lang="pt-BR" sz="2000" dirty="0">
                          <a:effectLst/>
                          <a:latin typeface="Arial"/>
                          <a:ea typeface="Calibri"/>
                        </a:rPr>
                        <a:t>	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613709" y="2609204"/>
            <a:ext cx="118494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hangingPunct="0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ERRADO</a:t>
            </a:r>
            <a:endParaRPr lang="pt-BR" dirty="0">
              <a:latin typeface="Times New Roman"/>
              <a:ea typeface="Times New Roman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11973" y="3188539"/>
            <a:ext cx="988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CERTO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622945" y="3696581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ERRADO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622945" y="4204623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ERRADO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613709" y="4707064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/>
                <a:ea typeface="Calibri"/>
              </a:rPr>
              <a:t>ERRADO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607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836712"/>
            <a:ext cx="7848872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b="1" dirty="0">
                <a:latin typeface="Arial" pitchFamily="34" charset="0"/>
                <a:cs typeface="Arial" pitchFamily="34" charset="0"/>
              </a:rPr>
              <a:t>Questão 6) (1 ponto) (0,25 cada acerto)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Responda às perguntas abaixo.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525700"/>
              </p:ext>
            </p:extLst>
          </p:nvPr>
        </p:nvGraphicFramePr>
        <p:xfrm>
          <a:off x="262905" y="2276872"/>
          <a:ext cx="11161240" cy="3555715"/>
        </p:xfrm>
        <a:graphic>
          <a:graphicData uri="http://schemas.openxmlformats.org/drawingml/2006/table">
            <a:tbl>
              <a:tblPr firstRow="1" firstCol="1" bandRow="1"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Qual é o planeta mais quente? Não é Mercúrio!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Resposta: _ _ _ _ _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Qual é o planeta mais brilhante?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Resposta: _ _ _ _ _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1462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Qual planeta tem volume quase igual ao da Terra?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Resposta: _ _ _ _ _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8069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Qual planeta pode ser visto até de dia e sem luneta? Fora a Terra, claro!</a:t>
                      </a:r>
                      <a:r>
                        <a:rPr lang="pt-BR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Resposta: _ _ _ _ _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0055993" y="2492896"/>
            <a:ext cx="9557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 pitchFamily="34" charset="0"/>
                <a:ea typeface="Calibri"/>
                <a:cs typeface="Arial" pitchFamily="34" charset="0"/>
              </a:rPr>
              <a:t>Vênus</a:t>
            </a:r>
            <a:endParaRPr lang="pt-BR" sz="2000" dirty="0"/>
          </a:p>
        </p:txBody>
      </p:sp>
      <p:sp>
        <p:nvSpPr>
          <p:cNvPr id="6" name="Retângulo 5"/>
          <p:cNvSpPr/>
          <p:nvPr/>
        </p:nvSpPr>
        <p:spPr>
          <a:xfrm>
            <a:off x="10055993" y="3313688"/>
            <a:ext cx="9557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 pitchFamily="34" charset="0"/>
                <a:ea typeface="Calibri"/>
                <a:cs typeface="Arial" pitchFamily="34" charset="0"/>
              </a:rPr>
              <a:t>Vênus</a:t>
            </a:r>
            <a:endParaRPr lang="pt-BR" sz="2000" dirty="0"/>
          </a:p>
        </p:txBody>
      </p:sp>
      <p:sp>
        <p:nvSpPr>
          <p:cNvPr id="7" name="Retângulo 6"/>
          <p:cNvSpPr/>
          <p:nvPr/>
        </p:nvSpPr>
        <p:spPr>
          <a:xfrm>
            <a:off x="10075600" y="4181018"/>
            <a:ext cx="9557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 pitchFamily="34" charset="0"/>
                <a:ea typeface="Calibri"/>
                <a:cs typeface="Arial" pitchFamily="34" charset="0"/>
              </a:rPr>
              <a:t>Vênus</a:t>
            </a:r>
            <a:endParaRPr lang="pt-BR" sz="2000" dirty="0"/>
          </a:p>
        </p:txBody>
      </p:sp>
      <p:sp>
        <p:nvSpPr>
          <p:cNvPr id="8" name="Retângulo 7"/>
          <p:cNvSpPr/>
          <p:nvPr/>
        </p:nvSpPr>
        <p:spPr>
          <a:xfrm>
            <a:off x="10075600" y="5117122"/>
            <a:ext cx="9557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Arial" pitchFamily="34" charset="0"/>
                <a:ea typeface="Calibri"/>
                <a:cs typeface="Arial" pitchFamily="34" charset="0"/>
              </a:rPr>
              <a:t>Vênus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20871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476672"/>
            <a:ext cx="777686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>
                <a:latin typeface="Arial" pitchFamily="34" charset="0"/>
                <a:cs typeface="Arial" pitchFamily="34" charset="0"/>
              </a:rPr>
              <a:t>Questão 7) (1 ponto) (0,25 cada acerto) </a:t>
            </a:r>
            <a:r>
              <a:rPr lang="pt-PT" dirty="0">
                <a:latin typeface="Arial" pitchFamily="34" charset="0"/>
                <a:cs typeface="Arial" pitchFamily="34" charset="0"/>
              </a:rPr>
              <a:t>Escreva sobre os pontinhos o nome do planeta (ou planeta-anão ou satélite natural) a partir das informações dadas.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856306"/>
              </p:ext>
            </p:extLst>
          </p:nvPr>
        </p:nvGraphicFramePr>
        <p:xfrm>
          <a:off x="1054993" y="2636912"/>
          <a:ext cx="9433048" cy="2226113"/>
        </p:xfrm>
        <a:graphic>
          <a:graphicData uri="http://schemas.openxmlformats.org/drawingml/2006/table">
            <a:tbl>
              <a:tblPr firstRow="1" firstCol="1" bandRow="1"/>
              <a:tblGrid>
                <a:gridCol w="1329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03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Visitada por homens há 50 anos.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Arial"/>
                          <a:ea typeface="Times New Roman"/>
                        </a:rPr>
                        <a:t>Único astro do qual trouxemos amostras (rochas).</a:t>
                      </a:r>
                      <a:endParaRPr lang="pt-BR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Era planeta, agora é planeta-anão.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96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Times New Roman"/>
                          <a:ea typeface="Times New Roman"/>
                        </a:rPr>
                        <a:t>_ _ _ _ _ _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5692140" algn="r"/>
                        </a:tabLst>
                      </a:pPr>
                      <a:r>
                        <a:rPr lang="pt-BR" sz="2000" dirty="0">
                          <a:effectLst/>
                          <a:latin typeface="Arial"/>
                          <a:ea typeface="Times New Roman"/>
                        </a:rPr>
                        <a:t>Tem água em abundância nos estados sólido, líquido e gasoso!</a:t>
                      </a:r>
                      <a:endParaRPr lang="pt-BR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343025" y="2780928"/>
            <a:ext cx="6415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rgbClr val="FF0000"/>
                </a:solidFill>
                <a:latin typeface="Arial"/>
                <a:ea typeface="Times New Roman"/>
              </a:rPr>
              <a:t>Lua</a:t>
            </a:r>
            <a:endParaRPr lang="pt-BR" sz="2000" dirty="0"/>
          </a:p>
        </p:txBody>
      </p:sp>
      <p:sp>
        <p:nvSpPr>
          <p:cNvPr id="6" name="Retângulo 5"/>
          <p:cNvSpPr/>
          <p:nvPr/>
        </p:nvSpPr>
        <p:spPr>
          <a:xfrm>
            <a:off x="1343024" y="3298450"/>
            <a:ext cx="6415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rgbClr val="FF0000"/>
                </a:solidFill>
                <a:latin typeface="Arial"/>
                <a:ea typeface="Times New Roman"/>
              </a:rPr>
              <a:t>Lua</a:t>
            </a:r>
            <a:endParaRPr lang="pt-BR" sz="2000" dirty="0"/>
          </a:p>
        </p:txBody>
      </p:sp>
      <p:sp>
        <p:nvSpPr>
          <p:cNvPr id="7" name="Retângulo 6"/>
          <p:cNvSpPr/>
          <p:nvPr/>
        </p:nvSpPr>
        <p:spPr>
          <a:xfrm>
            <a:off x="1195548" y="3802506"/>
            <a:ext cx="9685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rgbClr val="FF0000"/>
                </a:solidFill>
                <a:latin typeface="Arial"/>
                <a:ea typeface="Times New Roman"/>
              </a:rPr>
              <a:t>Plutão</a:t>
            </a:r>
            <a:endParaRPr lang="pt-BR" sz="2000" dirty="0"/>
          </a:p>
        </p:txBody>
      </p:sp>
      <p:sp>
        <p:nvSpPr>
          <p:cNvPr id="8" name="Retângulo 7"/>
          <p:cNvSpPr/>
          <p:nvPr/>
        </p:nvSpPr>
        <p:spPr>
          <a:xfrm>
            <a:off x="1268227" y="4397042"/>
            <a:ext cx="806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000" b="1" dirty="0">
                <a:solidFill>
                  <a:srgbClr val="FF0000"/>
                </a:solidFill>
                <a:latin typeface="Arial"/>
                <a:ea typeface="Times New Roman"/>
              </a:rPr>
              <a:t>Terra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04403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0897" y="332656"/>
            <a:ext cx="7776864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Arial" pitchFamily="34" charset="0"/>
                <a:cs typeface="Arial" pitchFamily="34" charset="0"/>
              </a:rPr>
              <a:t>Questão 8) (1 ponto) (0,25 cada acerto)</a:t>
            </a:r>
            <a:r>
              <a:rPr lang="pt-BR" dirty="0">
                <a:latin typeface="Arial" pitchFamily="34" charset="0"/>
                <a:cs typeface="Arial" pitchFamily="34" charset="0"/>
              </a:rPr>
              <a:t> Em 20 de julho de 1969 dois homens pousaram na Lua. Logo, em 20 de julho de 2019 vamos comemorar meio século do primeiro pouso na Lua. Escreva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CERTO</a:t>
            </a:r>
            <a:r>
              <a:rPr lang="pt-BR" dirty="0">
                <a:latin typeface="Arial" pitchFamily="34" charset="0"/>
                <a:cs typeface="Arial" pitchFamily="34" charset="0"/>
              </a:rPr>
              <a:t> ou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ERRADO</a:t>
            </a:r>
            <a:r>
              <a:rPr lang="pt-BR" dirty="0">
                <a:latin typeface="Arial" pitchFamily="34" charset="0"/>
                <a:cs typeface="Arial" pitchFamily="34" charset="0"/>
              </a:rPr>
              <a:t> na frente de cada afirmação.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40898"/>
              </p:ext>
            </p:extLst>
          </p:nvPr>
        </p:nvGraphicFramePr>
        <p:xfrm>
          <a:off x="262905" y="2780928"/>
          <a:ext cx="10277858" cy="2060196"/>
        </p:xfrm>
        <a:graphic>
          <a:graphicData uri="http://schemas.openxmlformats.org/drawingml/2006/table">
            <a:tbl>
              <a:tblPr firstRow="1" firstCol="1" bandRow="1"/>
              <a:tblGrid>
                <a:gridCol w="10277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6253480" algn="r"/>
                        </a:tabLs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         _ _ _ _ _ _ </a:t>
                      </a:r>
                      <a:r>
                        <a:rPr lang="pt-BR" sz="2000" dirty="0">
                          <a:latin typeface="Arial" pitchFamily="34" charset="0"/>
                          <a:cs typeface="Arial" pitchFamily="34" charset="0"/>
                        </a:rPr>
                        <a:t>Armstrong</a:t>
                      </a: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foi o primeiro homem a pisar na Lua e </a:t>
                      </a:r>
                      <a:r>
                        <a:rPr lang="pt-BR" sz="20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Aldrin</a:t>
                      </a: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foi o segundo.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         _ _ _ _ _ _ Em 20/07/2019 vamos comemorar 50 anos do primeiro pouso na Lua.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         _ _ _ _ _ _ Os astronautas </a:t>
                      </a:r>
                      <a:r>
                        <a:rPr lang="pt-BR" sz="2000" dirty="0">
                          <a:latin typeface="Arial" pitchFamily="34" charset="0"/>
                          <a:cs typeface="Arial" pitchFamily="34" charset="0"/>
                        </a:rPr>
                        <a:t>Armstrong,</a:t>
                      </a: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pt-BR" sz="20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Aldrin</a:t>
                      </a: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e Collins eram norte-americanos.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         _ _ _ _ _ _ O nome da missão era Apollo 11.      </a:t>
                      </a:r>
                      <a:r>
                        <a:rPr lang="pt-PT" sz="20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               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362725" y="2978480"/>
            <a:ext cx="988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ea typeface="Calibri"/>
                <a:cs typeface="Arial" pitchFamily="34" charset="0"/>
              </a:rPr>
              <a:t>CERTO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362725" y="3498693"/>
            <a:ext cx="988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ea typeface="Calibri"/>
                <a:cs typeface="Arial" pitchFamily="34" charset="0"/>
              </a:rPr>
              <a:t>CERTO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362725" y="4017026"/>
            <a:ext cx="988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ea typeface="Calibri"/>
                <a:cs typeface="Arial" pitchFamily="34" charset="0"/>
              </a:rPr>
              <a:t>CERTO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1362725" y="4499828"/>
            <a:ext cx="988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Arial" pitchFamily="34" charset="0"/>
                <a:ea typeface="Calibri"/>
                <a:cs typeface="Arial" pitchFamily="34" charset="0"/>
              </a:rPr>
              <a:t>CERTO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804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Tema do Office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3078</TotalTime>
  <Words>1117</Words>
  <Application>Microsoft Office PowerPoint</Application>
  <PresentationFormat>Personalizar</PresentationFormat>
  <Paragraphs>196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OBA</dc:creator>
  <cp:lastModifiedBy>João Canalle</cp:lastModifiedBy>
  <cp:revision>25</cp:revision>
  <dcterms:created xsi:type="dcterms:W3CDTF">2020-08-01T16:25:14Z</dcterms:created>
  <dcterms:modified xsi:type="dcterms:W3CDTF">2020-08-13T13:46:23Z</dcterms:modified>
</cp:coreProperties>
</file>