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3" r:id="rId16"/>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p:cViewPr varScale="1">
        <p:scale>
          <a:sx n="83" d="100"/>
          <a:sy n="83" d="100"/>
        </p:scale>
        <p:origin x="706"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253255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393061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44676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82F9C18-A7D3-4B76-A8B0-FD2CB06CCC3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382389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82F9C18-A7D3-4B76-A8B0-FD2CB06CCC3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52856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82F9C18-A7D3-4B76-A8B0-FD2CB06CCC31}" type="datetimeFigureOut">
              <a:rPr lang="pt-BR" smtClean="0"/>
              <a:t>10/09/2020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9922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82F9C18-A7D3-4B76-A8B0-FD2CB06CCC31}" type="datetimeFigureOut">
              <a:rPr lang="pt-BR" smtClean="0"/>
              <a:t>10/09/2020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325198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82F9C18-A7D3-4B76-A8B0-FD2CB06CCC31}" type="datetimeFigureOut">
              <a:rPr lang="pt-BR" smtClean="0"/>
              <a:t>10/09/2020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106079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82F9C18-A7D3-4B76-A8B0-FD2CB06CCC31}" type="datetimeFigureOut">
              <a:rPr lang="pt-BR" smtClean="0"/>
              <a:t>10/09/2020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2D119AF-375E-49F1-BC28-403594ACF2FC}" type="slidenum">
              <a:rPr lang="pt-BR" smtClean="0"/>
              <a:t>‹nº›</a:t>
            </a:fld>
            <a:endParaRPr lang="pt-BR"/>
          </a:p>
        </p:txBody>
      </p:sp>
      <p:pic>
        <p:nvPicPr>
          <p:cNvPr id="5" name="Picture 3"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 y="5936872"/>
            <a:ext cx="1383912" cy="883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8001" y="5730800"/>
            <a:ext cx="195302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6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82F9C18-A7D3-4B76-A8B0-FD2CB06CCC31}" type="datetimeFigureOut">
              <a:rPr lang="pt-BR" smtClean="0"/>
              <a:t>10/09/2020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137425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82F9C18-A7D3-4B76-A8B0-FD2CB06CCC31}" type="datetimeFigureOut">
              <a:rPr lang="pt-BR" smtClean="0"/>
              <a:t>10/09/2020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2D119AF-375E-49F1-BC28-403594ACF2FC}" type="slidenum">
              <a:rPr lang="pt-BR" smtClean="0"/>
              <a:t>‹nº›</a:t>
            </a:fld>
            <a:endParaRPr lang="pt-BR"/>
          </a:p>
        </p:txBody>
      </p:sp>
    </p:spTree>
    <p:extLst>
      <p:ext uri="{BB962C8B-B14F-4D97-AF65-F5344CB8AC3E}">
        <p14:creationId xmlns:p14="http://schemas.microsoft.com/office/powerpoint/2010/main" val="212353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1000">
              <a:schemeClr val="accent5">
                <a:lumMod val="60000"/>
                <a:lumOff val="40000"/>
              </a:schemeClr>
            </a:gs>
            <a:gs pos="10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F9C18-A7D3-4B76-A8B0-FD2CB06CCC31}" type="datetimeFigureOut">
              <a:rPr lang="pt-BR" smtClean="0"/>
              <a:t>10/09/2020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119AF-375E-49F1-BC28-403594ACF2FC}" type="slidenum">
              <a:rPr lang="pt-BR" smtClean="0"/>
              <a:t>‹nº›</a:t>
            </a:fld>
            <a:endParaRPr lang="pt-BR"/>
          </a:p>
        </p:txBody>
      </p:sp>
    </p:spTree>
    <p:extLst>
      <p:ext uri="{BB962C8B-B14F-4D97-AF65-F5344CB8AC3E}">
        <p14:creationId xmlns:p14="http://schemas.microsoft.com/office/powerpoint/2010/main" val="396813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a:t>
            </a:r>
            <a:r>
              <a:rPr lang="pt-BR" sz="4296" b="1" dirty="0">
                <a:solidFill>
                  <a:srgbClr val="0E4D3C"/>
                </a:solidFill>
                <a:effectLst>
                  <a:outerShdw blurRad="38100" dist="38100" dir="2700000" algn="tl">
                    <a:srgbClr val="000000">
                      <a:alpha val="43137"/>
                    </a:srgbClr>
                  </a:outerShdw>
                </a:effectLst>
              </a:rPr>
              <a:t>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2005 </a:t>
            </a:r>
            <a:r>
              <a:rPr lang="pt-BR" sz="5272" b="1" dirty="0">
                <a:solidFill>
                  <a:srgbClr val="0E4D3C"/>
                </a:solidFill>
                <a:effectLst>
                  <a:outerShdw blurRad="38100" dist="38100" dir="2700000" algn="tl">
                    <a:srgbClr val="000000">
                      <a:alpha val="43137"/>
                    </a:srgbClr>
                  </a:outerShdw>
                </a:effectLst>
              </a:rPr>
              <a:t>- </a:t>
            </a:r>
            <a:r>
              <a:rPr lang="pt-BR" sz="5272" b="1" dirty="0">
                <a:solidFill>
                  <a:srgbClr val="0E4D3C"/>
                </a:solidFill>
                <a:effectLst>
                  <a:outerShdw blurRad="38100" dist="38100" dir="2700000" algn="tl">
                    <a:srgbClr val="000000">
                      <a:alpha val="43137"/>
                    </a:srgbClr>
                  </a:outerShdw>
                </a:effectLst>
              </a:rPr>
              <a:t>NÍVEL 1</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427206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1472454"/>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7) (1 ponto) </a:t>
            </a:r>
            <a:r>
              <a:rPr lang="pt-BR" sz="1600" b="1" u="sng" dirty="0">
                <a:latin typeface="Arial" pitchFamily="34" charset="0"/>
                <a:cs typeface="Arial" pitchFamily="34" charset="0"/>
              </a:rPr>
              <a:t>PERGUNTA EXPERIMENTAL</a:t>
            </a:r>
            <a:r>
              <a:rPr lang="pt-BR" sz="1600" u="sng" dirty="0">
                <a:latin typeface="Arial" pitchFamily="34" charset="0"/>
                <a:cs typeface="Arial" pitchFamily="34" charset="0"/>
              </a:rPr>
              <a:t>. A QUESTÃO </a:t>
            </a:r>
            <a:r>
              <a:rPr lang="pt-BR" sz="1600" b="1" u="sng" dirty="0">
                <a:latin typeface="Arial" pitchFamily="34" charset="0"/>
                <a:cs typeface="Arial" pitchFamily="34" charset="0"/>
              </a:rPr>
              <a:t>7a </a:t>
            </a:r>
            <a:r>
              <a:rPr lang="pt-BR" sz="1600" u="sng" dirty="0">
                <a:latin typeface="Arial" pitchFamily="34" charset="0"/>
                <a:cs typeface="Arial" pitchFamily="34" charset="0"/>
              </a:rPr>
              <a:t>SÓ PODE SER RESPONDIDA SE VOCÊ FEZ A TAREFA EXPERIMENTAL QUE ENVIAMOS PARA O SEU PROFESSOR ANTES DA OLIMPÍADA</a:t>
            </a:r>
            <a:r>
              <a:rPr lang="pt-BR" sz="1600" b="1" u="sng" dirty="0">
                <a:latin typeface="Arial" pitchFamily="34" charset="0"/>
                <a:cs typeface="Arial" pitchFamily="34" charset="0"/>
              </a:rPr>
              <a:t>,</a:t>
            </a:r>
            <a:r>
              <a:rPr lang="pt-BR" sz="1600" u="sng" dirty="0">
                <a:latin typeface="Arial" pitchFamily="34" charset="0"/>
                <a:cs typeface="Arial" pitchFamily="34" charset="0"/>
              </a:rPr>
              <a:t> CASO CONTRÁRIO, RESPONDA SOMENTE À QUESTÃO (7b), A QUAL TAMBÉM VALE UM PONTO. </a:t>
            </a:r>
            <a:r>
              <a:rPr lang="pt-BR" sz="1600" b="1" u="sng" dirty="0">
                <a:latin typeface="Arial" pitchFamily="34" charset="0"/>
                <a:cs typeface="Arial" pitchFamily="34" charset="0"/>
              </a:rPr>
              <a:t>Você só pode responder à questão 7a ou à 7b e não às duas.</a:t>
            </a:r>
            <a:endParaRPr lang="pt-BR" sz="1600" dirty="0">
              <a:latin typeface="Arial" pitchFamily="34" charset="0"/>
              <a:cs typeface="Arial" pitchFamily="34" charset="0"/>
            </a:endParaRPr>
          </a:p>
        </p:txBody>
      </p:sp>
      <p:sp>
        <p:nvSpPr>
          <p:cNvPr id="4" name="Retângulo 3"/>
          <p:cNvSpPr/>
          <p:nvPr/>
        </p:nvSpPr>
        <p:spPr>
          <a:xfrm>
            <a:off x="166189" y="1589086"/>
            <a:ext cx="7843136" cy="1472454"/>
          </a:xfrm>
          <a:prstGeom prst="rect">
            <a:avLst/>
          </a:prstGeom>
        </p:spPr>
        <p:txBody>
          <a:bodyPr wrap="square">
            <a:spAutoFit/>
          </a:bodyPr>
          <a:lstStyle/>
          <a:p>
            <a:pPr algn="just">
              <a:lnSpc>
                <a:spcPct val="114000"/>
              </a:lnSpc>
            </a:pPr>
            <a:r>
              <a:rPr lang="pt-BR" sz="1600" b="1" dirty="0" smtClean="0">
                <a:latin typeface="Arial" pitchFamily="34" charset="0"/>
                <a:cs typeface="Arial" pitchFamily="34" charset="0"/>
              </a:rPr>
              <a:t>Pergunta 7a</a:t>
            </a:r>
            <a:r>
              <a:rPr lang="pt-BR" sz="1600" b="1" dirty="0">
                <a:latin typeface="Arial" pitchFamily="34" charset="0"/>
                <a:cs typeface="Arial" pitchFamily="34" charset="0"/>
              </a:rPr>
              <a:t>) (1 ponto) </a:t>
            </a:r>
            <a:r>
              <a:rPr lang="pt-BR" sz="1600" dirty="0" smtClean="0">
                <a:latin typeface="Arial" pitchFamily="34" charset="0"/>
                <a:cs typeface="Arial" pitchFamily="34" charset="0"/>
              </a:rPr>
              <a:t>Na </a:t>
            </a:r>
            <a:r>
              <a:rPr lang="pt-BR" sz="1600" dirty="0">
                <a:latin typeface="Arial" pitchFamily="34" charset="0"/>
                <a:cs typeface="Arial" pitchFamily="34" charset="0"/>
              </a:rPr>
              <a:t>tarefa que enviamos ao seu professor antes da Olimpíada, pedimos que você determinasse o instante (a hora) em que a sombra do seu lápis era a menor do dia. Se você fez esta tarefa, então </a:t>
            </a:r>
            <a:r>
              <a:rPr lang="pt-BR" sz="1600" u="sng" dirty="0">
                <a:latin typeface="Arial" pitchFamily="34" charset="0"/>
                <a:cs typeface="Arial" pitchFamily="34" charset="0"/>
              </a:rPr>
              <a:t>entregue junto com esta prova</a:t>
            </a:r>
            <a:r>
              <a:rPr lang="pt-BR" sz="1600" dirty="0">
                <a:latin typeface="Arial" pitchFamily="34" charset="0"/>
                <a:cs typeface="Arial" pitchFamily="34" charset="0"/>
              </a:rPr>
              <a:t> as tabelas com as medidas que você fez.  </a:t>
            </a:r>
            <a:r>
              <a:rPr lang="pt-BR" sz="1600" b="1" dirty="0">
                <a:latin typeface="Arial" pitchFamily="34" charset="0"/>
                <a:cs typeface="Arial" pitchFamily="34" charset="0"/>
              </a:rPr>
              <a:t>(Cada item correto vale 0,25 ponto.)</a:t>
            </a:r>
            <a:endParaRPr lang="pt-BR" sz="1600" dirty="0">
              <a:latin typeface="Arial" pitchFamily="34" charset="0"/>
              <a:cs typeface="Arial"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07414579"/>
              </p:ext>
            </p:extLst>
          </p:nvPr>
        </p:nvGraphicFramePr>
        <p:xfrm>
          <a:off x="1235011" y="2924944"/>
          <a:ext cx="9721080" cy="1645920"/>
        </p:xfrm>
        <a:graphic>
          <a:graphicData uri="http://schemas.openxmlformats.org/drawingml/2006/table">
            <a:tbl>
              <a:tblPr/>
              <a:tblGrid>
                <a:gridCol w="676875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0">
                <a:tc>
                  <a:txBody>
                    <a:bodyPr/>
                    <a:lstStyle/>
                    <a:p>
                      <a:pPr algn="just" hangingPunct="0">
                        <a:lnSpc>
                          <a:spcPct val="150000"/>
                        </a:lnSpc>
                        <a:spcAft>
                          <a:spcPts val="0"/>
                        </a:spcAft>
                      </a:pPr>
                      <a:r>
                        <a:rPr lang="pt-BR" sz="1800" dirty="0">
                          <a:effectLst/>
                          <a:latin typeface="Arial" pitchFamily="34" charset="0"/>
                          <a:ea typeface="Times New Roman"/>
                          <a:cs typeface="Arial" pitchFamily="34" charset="0"/>
                        </a:rPr>
                        <a:t>Em que dia e mês você fez esta experiência</a:t>
                      </a:r>
                      <a:r>
                        <a:rPr lang="pt-BR" sz="1800" dirty="0" smtClean="0">
                          <a:effectLst/>
                          <a:latin typeface="Arial" pitchFamily="34" charset="0"/>
                          <a:ea typeface="Times New Roman"/>
                          <a:cs typeface="Arial" pitchFamily="34" charset="0"/>
                        </a:rPr>
                        <a:t>?</a:t>
                      </a:r>
                      <a:endParaRPr lang="pt-BR" sz="1800" dirty="0">
                        <a:effectLst/>
                        <a:latin typeface="Arial" pitchFamily="34" charset="0"/>
                        <a:ea typeface="Times New Roman"/>
                        <a:cs typeface="Arial" pitchFamily="34" charset="0"/>
                      </a:endParaRPr>
                    </a:p>
                    <a:p>
                      <a:pPr algn="just" hangingPunct="0">
                        <a:lnSpc>
                          <a:spcPct val="150000"/>
                        </a:lnSpc>
                        <a:spcAft>
                          <a:spcPts val="0"/>
                        </a:spcAft>
                      </a:pPr>
                      <a:r>
                        <a:rPr lang="pt-BR" sz="1800" dirty="0">
                          <a:effectLst/>
                          <a:latin typeface="Arial" pitchFamily="34" charset="0"/>
                          <a:ea typeface="Times New Roman"/>
                          <a:cs typeface="Arial" pitchFamily="34" charset="0"/>
                        </a:rPr>
                        <a:t>Qual era o comprimento do lápis que você usou</a:t>
                      </a:r>
                      <a:r>
                        <a:rPr lang="pt-BR" sz="1800" dirty="0" smtClean="0">
                          <a:effectLst/>
                          <a:latin typeface="Arial" pitchFamily="34" charset="0"/>
                          <a:ea typeface="Times New Roman"/>
                          <a:cs typeface="Arial" pitchFamily="34" charset="0"/>
                        </a:rPr>
                        <a:t>?</a:t>
                      </a:r>
                      <a:endParaRPr lang="pt-BR" sz="1800" dirty="0">
                        <a:effectLst/>
                        <a:latin typeface="Arial" pitchFamily="34" charset="0"/>
                        <a:ea typeface="Times New Roman"/>
                        <a:cs typeface="Arial" pitchFamily="34" charset="0"/>
                      </a:endParaRPr>
                    </a:p>
                    <a:p>
                      <a:pPr algn="just" hangingPunct="0">
                        <a:lnSpc>
                          <a:spcPct val="150000"/>
                        </a:lnSpc>
                        <a:spcAft>
                          <a:spcPts val="0"/>
                        </a:spcAft>
                      </a:pPr>
                      <a:r>
                        <a:rPr lang="pt-BR" sz="1800" dirty="0">
                          <a:effectLst/>
                          <a:latin typeface="Arial" pitchFamily="34" charset="0"/>
                          <a:ea typeface="Times New Roman"/>
                          <a:cs typeface="Arial" pitchFamily="34" charset="0"/>
                        </a:rPr>
                        <a:t>A que horas a sombra do seu lápis era a menor do dia</a:t>
                      </a:r>
                      <a:r>
                        <a:rPr lang="pt-BR" sz="1800" dirty="0" smtClean="0">
                          <a:effectLst/>
                          <a:latin typeface="Arial" pitchFamily="34" charset="0"/>
                          <a:ea typeface="Times New Roman"/>
                          <a:cs typeface="Arial" pitchFamily="34" charset="0"/>
                        </a:rPr>
                        <a:t>?</a:t>
                      </a:r>
                      <a:endParaRPr lang="pt-BR" sz="1800" dirty="0">
                        <a:effectLst/>
                        <a:latin typeface="Arial" pitchFamily="34" charset="0"/>
                        <a:ea typeface="Times New Roman"/>
                        <a:cs typeface="Arial" pitchFamily="34" charset="0"/>
                      </a:endParaRPr>
                    </a:p>
                    <a:p>
                      <a:pPr algn="just" hangingPunct="0">
                        <a:lnSpc>
                          <a:spcPct val="150000"/>
                        </a:lnSpc>
                        <a:spcAft>
                          <a:spcPts val="0"/>
                        </a:spcAft>
                      </a:pPr>
                      <a:r>
                        <a:rPr lang="pt-BR" sz="1800" dirty="0">
                          <a:effectLst/>
                          <a:latin typeface="Arial" pitchFamily="34" charset="0"/>
                          <a:ea typeface="Times New Roman"/>
                          <a:cs typeface="Arial" pitchFamily="34" charset="0"/>
                        </a:rPr>
                        <a:t>Qual era o comprimento da sombra mínima do seu lápis</a:t>
                      </a:r>
                      <a:r>
                        <a:rPr lang="pt-BR" sz="1800" dirty="0" smtClean="0">
                          <a:effectLst/>
                          <a:latin typeface="Arial" pitchFamily="34" charset="0"/>
                          <a:ea typeface="Times New Roman"/>
                          <a:cs typeface="Arial" pitchFamily="34" charset="0"/>
                        </a:rPr>
                        <a:t>?</a:t>
                      </a:r>
                    </a:p>
                  </a:txBody>
                  <a:tcPr marL="44450" marR="44450" marT="0" marB="0">
                    <a:lnL>
                      <a:noFill/>
                    </a:lnL>
                    <a:lnR>
                      <a:noFill/>
                    </a:lnR>
                    <a:lnT>
                      <a:noFill/>
                    </a:lnT>
                    <a:lnB>
                      <a:noFill/>
                    </a:lnB>
                  </a:tcPr>
                </a:tc>
                <a:tc>
                  <a:txBody>
                    <a:bodyPr/>
                    <a:lstStyle/>
                    <a:p>
                      <a:pPr algn="just" hangingPunct="0">
                        <a:lnSpc>
                          <a:spcPct val="150000"/>
                        </a:lnSpc>
                        <a:spcAft>
                          <a:spcPts val="0"/>
                        </a:spcAft>
                      </a:pPr>
                      <a:r>
                        <a:rPr lang="pt-BR" sz="1800" b="1" dirty="0">
                          <a:effectLst/>
                          <a:latin typeface="Arial" pitchFamily="34" charset="0"/>
                          <a:ea typeface="Times New Roman"/>
                          <a:cs typeface="Arial" pitchFamily="34" charset="0"/>
                        </a:rPr>
                        <a:t>Resposta: . . . . . . . . </a:t>
                      </a:r>
                      <a:r>
                        <a:rPr lang="pt-BR" sz="1800" b="1" dirty="0" smtClean="0">
                          <a:effectLst/>
                          <a:latin typeface="Arial" pitchFamily="34" charset="0"/>
                          <a:ea typeface="Times New Roman"/>
                          <a:cs typeface="Arial" pitchFamily="34" charset="0"/>
                        </a:rPr>
                        <a:t>.</a:t>
                      </a:r>
                      <a:endParaRPr lang="pt-BR" sz="1800" dirty="0">
                        <a:effectLst/>
                        <a:latin typeface="Arial" pitchFamily="34" charset="0"/>
                        <a:ea typeface="Times New Roman"/>
                        <a:cs typeface="Arial" pitchFamily="34" charset="0"/>
                      </a:endParaRPr>
                    </a:p>
                    <a:p>
                      <a:pPr algn="just" hangingPunct="0">
                        <a:lnSpc>
                          <a:spcPct val="150000"/>
                        </a:lnSpc>
                        <a:spcAft>
                          <a:spcPts val="0"/>
                        </a:spcAft>
                      </a:pPr>
                      <a:r>
                        <a:rPr lang="pt-BR" sz="1800" b="1" dirty="0">
                          <a:effectLst/>
                          <a:latin typeface="Arial" pitchFamily="34" charset="0"/>
                          <a:ea typeface="Times New Roman"/>
                          <a:cs typeface="Arial" pitchFamily="34" charset="0"/>
                        </a:rPr>
                        <a:t>Resposta: . . . . . . . . </a:t>
                      </a:r>
                      <a:r>
                        <a:rPr lang="pt-BR" sz="1800" b="1" dirty="0" smtClean="0">
                          <a:effectLst/>
                          <a:latin typeface="Arial" pitchFamily="34" charset="0"/>
                          <a:ea typeface="Times New Roman"/>
                          <a:cs typeface="Arial" pitchFamily="34" charset="0"/>
                        </a:rPr>
                        <a:t>.</a:t>
                      </a:r>
                      <a:endParaRPr lang="pt-BR" sz="1800" dirty="0">
                        <a:effectLst/>
                        <a:latin typeface="Arial" pitchFamily="34" charset="0"/>
                        <a:ea typeface="Times New Roman"/>
                        <a:cs typeface="Arial" pitchFamily="34" charset="0"/>
                      </a:endParaRPr>
                    </a:p>
                    <a:p>
                      <a:pPr algn="just" hangingPunct="0">
                        <a:lnSpc>
                          <a:spcPct val="150000"/>
                        </a:lnSpc>
                        <a:spcAft>
                          <a:spcPts val="0"/>
                        </a:spcAft>
                      </a:pPr>
                      <a:r>
                        <a:rPr lang="pt-BR" sz="1800" b="1" dirty="0">
                          <a:effectLst/>
                          <a:latin typeface="Arial" pitchFamily="34" charset="0"/>
                          <a:ea typeface="Times New Roman"/>
                          <a:cs typeface="Arial" pitchFamily="34" charset="0"/>
                        </a:rPr>
                        <a:t>Resposta: . . . . . . . . </a:t>
                      </a:r>
                      <a:r>
                        <a:rPr lang="pt-BR" sz="1800" b="1" dirty="0" smtClean="0">
                          <a:effectLst/>
                          <a:latin typeface="Arial" pitchFamily="34" charset="0"/>
                          <a:ea typeface="Times New Roman"/>
                          <a:cs typeface="Arial" pitchFamily="34" charset="0"/>
                        </a:rPr>
                        <a:t>.</a:t>
                      </a:r>
                      <a:endParaRPr lang="pt-BR" sz="1800" dirty="0">
                        <a:effectLst/>
                        <a:latin typeface="Arial" pitchFamily="34" charset="0"/>
                        <a:ea typeface="Times New Roman"/>
                        <a:cs typeface="Arial" pitchFamily="34" charset="0"/>
                      </a:endParaRPr>
                    </a:p>
                    <a:p>
                      <a:pPr algn="just" hangingPunct="0">
                        <a:lnSpc>
                          <a:spcPct val="150000"/>
                        </a:lnSpc>
                        <a:spcAft>
                          <a:spcPts val="0"/>
                        </a:spcAft>
                      </a:pPr>
                      <a:r>
                        <a:rPr lang="pt-BR" sz="1800" b="1" dirty="0">
                          <a:effectLst/>
                          <a:latin typeface="Arial" pitchFamily="34" charset="0"/>
                          <a:ea typeface="Times New Roman"/>
                          <a:cs typeface="Arial" pitchFamily="34" charset="0"/>
                        </a:rPr>
                        <a:t>Resposta: . . . . . . . . .</a:t>
                      </a:r>
                      <a:endParaRPr lang="pt-BR" sz="1800" dirty="0">
                        <a:effectLst/>
                        <a:latin typeface="Arial" pitchFamily="34" charset="0"/>
                        <a:ea typeface="Times New Roman"/>
                        <a:cs typeface="Arial" pitchFamily="34" charset="0"/>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Retângulo 6"/>
          <p:cNvSpPr/>
          <p:nvPr/>
        </p:nvSpPr>
        <p:spPr>
          <a:xfrm>
            <a:off x="190897" y="4653136"/>
            <a:ext cx="11521279" cy="1495922"/>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Observação ao professor: </a:t>
            </a:r>
            <a:r>
              <a:rPr lang="pt-BR" sz="1600" dirty="0">
                <a:latin typeface="Arial" pitchFamily="34" charset="0"/>
                <a:cs typeface="Arial" pitchFamily="34" charset="0"/>
              </a:rPr>
              <a:t>Não temos como dar respostas para esta pergunta. Contudo, como pedimos que usassem um lápis grande novo, as respostas de todos seus alunos para os itens </a:t>
            </a:r>
            <a:r>
              <a:rPr lang="pt-BR" sz="1600" b="1" dirty="0" err="1">
                <a:latin typeface="Arial" pitchFamily="34" charset="0"/>
                <a:cs typeface="Arial" pitchFamily="34" charset="0"/>
              </a:rPr>
              <a:t>ii</a:t>
            </a:r>
            <a:r>
              <a:rPr lang="pt-BR" sz="1600" b="1" dirty="0">
                <a:latin typeface="Arial" pitchFamily="34" charset="0"/>
                <a:cs typeface="Arial" pitchFamily="34" charset="0"/>
              </a:rPr>
              <a:t>, </a:t>
            </a:r>
            <a:r>
              <a:rPr lang="pt-BR" sz="1600" b="1" dirty="0" err="1">
                <a:latin typeface="Arial" pitchFamily="34" charset="0"/>
                <a:cs typeface="Arial" pitchFamily="34" charset="0"/>
              </a:rPr>
              <a:t>iii</a:t>
            </a:r>
            <a:r>
              <a:rPr lang="pt-BR" sz="1600" dirty="0">
                <a:latin typeface="Arial" pitchFamily="34" charset="0"/>
                <a:cs typeface="Arial" pitchFamily="34" charset="0"/>
              </a:rPr>
              <a:t> e </a:t>
            </a:r>
            <a:r>
              <a:rPr lang="pt-BR" sz="1600" b="1" dirty="0" err="1">
                <a:latin typeface="Arial" pitchFamily="34" charset="0"/>
                <a:cs typeface="Arial" pitchFamily="34" charset="0"/>
              </a:rPr>
              <a:t>iv</a:t>
            </a:r>
            <a:r>
              <a:rPr lang="pt-BR" sz="1600" dirty="0">
                <a:latin typeface="Arial" pitchFamily="34" charset="0"/>
                <a:cs typeface="Arial" pitchFamily="34" charset="0"/>
              </a:rPr>
              <a:t> devem ser iguais (ou muito similares) entre si e também igual à que você mesmo, professor ou professora, obteve. Não podemos dar resposta para os itens </a:t>
            </a:r>
            <a:r>
              <a:rPr lang="pt-BR" sz="1600" b="1" dirty="0" err="1">
                <a:latin typeface="Arial" pitchFamily="34" charset="0"/>
                <a:cs typeface="Arial" pitchFamily="34" charset="0"/>
              </a:rPr>
              <a:t>iii</a:t>
            </a:r>
            <a:r>
              <a:rPr lang="pt-BR" sz="1600" b="1" dirty="0">
                <a:latin typeface="Arial" pitchFamily="34" charset="0"/>
                <a:cs typeface="Arial" pitchFamily="34" charset="0"/>
              </a:rPr>
              <a:t> </a:t>
            </a:r>
            <a:r>
              <a:rPr lang="pt-BR" sz="1600" dirty="0">
                <a:latin typeface="Arial" pitchFamily="34" charset="0"/>
                <a:cs typeface="Arial" pitchFamily="34" charset="0"/>
              </a:rPr>
              <a:t>e </a:t>
            </a:r>
            <a:r>
              <a:rPr lang="pt-BR" sz="1600" b="1" dirty="0" err="1">
                <a:latin typeface="Arial" pitchFamily="34" charset="0"/>
                <a:cs typeface="Arial" pitchFamily="34" charset="0"/>
              </a:rPr>
              <a:t>iv</a:t>
            </a:r>
            <a:r>
              <a:rPr lang="pt-BR" sz="1600" dirty="0">
                <a:latin typeface="Arial" pitchFamily="34" charset="0"/>
                <a:cs typeface="Arial" pitchFamily="34" charset="0"/>
              </a:rPr>
              <a:t>, pois elas dependem da latitude e longitude do seu lugar, mas podemos conferir sua resposta através de um programa de computador. </a:t>
            </a:r>
            <a:r>
              <a:rPr lang="pt-BR" sz="1600" dirty="0" smtClean="0">
                <a:latin typeface="Arial" pitchFamily="34" charset="0"/>
                <a:cs typeface="Arial" pitchFamily="34" charset="0"/>
              </a:rPr>
              <a:t>	Por </a:t>
            </a:r>
            <a:r>
              <a:rPr lang="pt-BR" sz="1600" dirty="0">
                <a:latin typeface="Arial" pitchFamily="34" charset="0"/>
                <a:cs typeface="Arial" pitchFamily="34" charset="0"/>
              </a:rPr>
              <a:t>isso, não dê certo para respostas erradas, pois como sempre, isso desclassifica a escola </a:t>
            </a:r>
            <a:r>
              <a:rPr lang="pt-BR" sz="1600" b="1" u="sng" dirty="0">
                <a:latin typeface="Arial" pitchFamily="34" charset="0"/>
                <a:cs typeface="Arial" pitchFamily="34" charset="0"/>
              </a:rPr>
              <a:t>toda!</a:t>
            </a:r>
            <a:endParaRPr lang="pt-BR" sz="1600" dirty="0">
              <a:latin typeface="Arial" pitchFamily="34" charset="0"/>
              <a:cs typeface="Arial" pitchFamily="34" charset="0"/>
            </a:endParaRPr>
          </a:p>
        </p:txBody>
      </p:sp>
    </p:spTree>
    <p:extLst>
      <p:ext uri="{BB962C8B-B14F-4D97-AF65-F5344CB8AC3E}">
        <p14:creationId xmlns:p14="http://schemas.microsoft.com/office/powerpoint/2010/main" val="34818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332656"/>
            <a:ext cx="8064896" cy="872034"/>
          </a:xfrm>
          <a:prstGeom prst="rect">
            <a:avLst/>
          </a:prstGeom>
        </p:spPr>
        <p:txBody>
          <a:bodyPr wrap="square">
            <a:spAutoFit/>
          </a:bodyPr>
          <a:lstStyle/>
          <a:p>
            <a:pPr>
              <a:lnSpc>
                <a:spcPct val="150000"/>
              </a:lnSpc>
            </a:pPr>
            <a:r>
              <a:rPr lang="pt-BR" b="1" dirty="0">
                <a:latin typeface="Arial" pitchFamily="34" charset="0"/>
                <a:cs typeface="Arial" pitchFamily="34" charset="0"/>
              </a:rPr>
              <a:t>Atenção! </a:t>
            </a:r>
            <a:r>
              <a:rPr lang="pt-BR" dirty="0">
                <a:latin typeface="Arial" pitchFamily="34" charset="0"/>
                <a:cs typeface="Arial" pitchFamily="34" charset="0"/>
              </a:rPr>
              <a:t>Somente se você </a:t>
            </a:r>
            <a:r>
              <a:rPr lang="pt-BR" b="1" u="sng" dirty="0">
                <a:latin typeface="Arial" pitchFamily="34" charset="0"/>
                <a:cs typeface="Arial" pitchFamily="34" charset="0"/>
              </a:rPr>
              <a:t>não</a:t>
            </a:r>
            <a:r>
              <a:rPr lang="pt-BR" dirty="0">
                <a:latin typeface="Arial" pitchFamily="34" charset="0"/>
                <a:cs typeface="Arial" pitchFamily="34" charset="0"/>
              </a:rPr>
              <a:t> respondeu à questão </a:t>
            </a:r>
            <a:r>
              <a:rPr lang="pt-BR" b="1" dirty="0">
                <a:latin typeface="Arial" pitchFamily="34" charset="0"/>
                <a:cs typeface="Arial" pitchFamily="34" charset="0"/>
              </a:rPr>
              <a:t>7a</a:t>
            </a:r>
            <a:r>
              <a:rPr lang="pt-BR" dirty="0">
                <a:latin typeface="Arial" pitchFamily="34" charset="0"/>
                <a:cs typeface="Arial" pitchFamily="34" charset="0"/>
              </a:rPr>
              <a:t> é que você pode responder à </a:t>
            </a:r>
            <a:r>
              <a:rPr lang="pt-BR" b="1" dirty="0">
                <a:latin typeface="Arial" pitchFamily="34" charset="0"/>
                <a:cs typeface="Arial" pitchFamily="34" charset="0"/>
              </a:rPr>
              <a:t>7b</a:t>
            </a:r>
            <a:r>
              <a:rPr lang="pt-BR" dirty="0">
                <a:latin typeface="Arial" pitchFamily="34" charset="0"/>
                <a:cs typeface="Arial" pitchFamily="34" charset="0"/>
              </a:rPr>
              <a:t>.</a:t>
            </a:r>
          </a:p>
        </p:txBody>
      </p:sp>
      <p:sp>
        <p:nvSpPr>
          <p:cNvPr id="4" name="Retângulo 3"/>
          <p:cNvSpPr/>
          <p:nvPr/>
        </p:nvSpPr>
        <p:spPr>
          <a:xfrm>
            <a:off x="262905" y="2450212"/>
            <a:ext cx="11377264" cy="1338828"/>
          </a:xfrm>
          <a:prstGeom prst="rect">
            <a:avLst/>
          </a:prstGeom>
        </p:spPr>
        <p:txBody>
          <a:bodyPr wrap="square">
            <a:spAutoFit/>
          </a:bodyPr>
          <a:lstStyle/>
          <a:p>
            <a:pPr algn="just">
              <a:lnSpc>
                <a:spcPct val="150000"/>
              </a:lnSpc>
            </a:pPr>
            <a:r>
              <a:rPr lang="pt-BR" b="1" dirty="0" smtClean="0">
                <a:latin typeface="Arial" pitchFamily="34" charset="0"/>
                <a:cs typeface="Arial" pitchFamily="34" charset="0"/>
              </a:rPr>
              <a:t>Pergunta </a:t>
            </a:r>
            <a:r>
              <a:rPr lang="pt-BR" b="1" dirty="0">
                <a:latin typeface="Arial" pitchFamily="34" charset="0"/>
                <a:cs typeface="Arial" pitchFamily="34" charset="0"/>
              </a:rPr>
              <a:t>7b) (1 ponto) </a:t>
            </a:r>
            <a:r>
              <a:rPr lang="pt-BR" dirty="0">
                <a:latin typeface="Arial" pitchFamily="34" charset="0"/>
                <a:cs typeface="Arial" pitchFamily="34" charset="0"/>
              </a:rPr>
              <a:t>Tem uma noite em que a Lua está na fase “Cheia” isto é, vemos todo o disco dela iluminado pelo Sol. O Japão fica do lado oposto ao Brasil no Globo terrestre. Se a Lua é Cheia no Brasil, qual é a fase dela no Japão?</a:t>
            </a:r>
          </a:p>
        </p:txBody>
      </p:sp>
      <p:sp>
        <p:nvSpPr>
          <p:cNvPr id="5" name="Retângulo 4"/>
          <p:cNvSpPr/>
          <p:nvPr/>
        </p:nvSpPr>
        <p:spPr>
          <a:xfrm>
            <a:off x="262905" y="4080276"/>
            <a:ext cx="11345153" cy="1338828"/>
          </a:xfrm>
          <a:prstGeom prst="rect">
            <a:avLst/>
          </a:prstGeom>
        </p:spPr>
        <p:txBody>
          <a:bodyPr wrap="square">
            <a:spAutoFit/>
          </a:bodyPr>
          <a:lstStyle/>
          <a:p>
            <a:pPr algn="just">
              <a:lnSpc>
                <a:spcPct val="150000"/>
              </a:lnSpc>
            </a:pPr>
            <a:r>
              <a:rPr lang="pt-BR" dirty="0" smtClean="0">
                <a:solidFill>
                  <a:srgbClr val="FF0000"/>
                </a:solidFill>
                <a:latin typeface="Arial" pitchFamily="34" charset="0"/>
                <a:cs typeface="Arial" pitchFamily="34" charset="0"/>
              </a:rPr>
              <a:t>	           Se </a:t>
            </a:r>
            <a:r>
              <a:rPr lang="pt-BR" dirty="0">
                <a:solidFill>
                  <a:srgbClr val="FF0000"/>
                </a:solidFill>
                <a:latin typeface="Arial" pitchFamily="34" charset="0"/>
                <a:cs typeface="Arial" pitchFamily="34" charset="0"/>
              </a:rPr>
              <a:t>a Lua está na fase “Cheia” para quem a vê do Brasil, então quem mora no Japão também a viu na mesma fase na noite anterior, ou, enquanto a vemos nascendo cheia aqui eles ainda a vêm lá, mas se pondo</a:t>
            </a:r>
            <a:r>
              <a:rPr lang="pt-BR" dirty="0">
                <a:latin typeface="Arial" pitchFamily="34" charset="0"/>
                <a:cs typeface="Arial" pitchFamily="34" charset="0"/>
              </a:rPr>
              <a:t>.</a:t>
            </a:r>
          </a:p>
        </p:txBody>
      </p:sp>
      <p:sp>
        <p:nvSpPr>
          <p:cNvPr id="6" name="Retângulo 5"/>
          <p:cNvSpPr/>
          <p:nvPr/>
        </p:nvSpPr>
        <p:spPr>
          <a:xfrm>
            <a:off x="280372" y="4170782"/>
            <a:ext cx="1710725" cy="369332"/>
          </a:xfrm>
          <a:prstGeom prst="rect">
            <a:avLst/>
          </a:prstGeom>
        </p:spPr>
        <p:txBody>
          <a:bodyPr wrap="none">
            <a:spAutoFit/>
          </a:bodyPr>
          <a:lstStyle/>
          <a:p>
            <a:r>
              <a:rPr lang="pt-BR" b="1" dirty="0">
                <a:latin typeface="Arial" pitchFamily="34" charset="0"/>
                <a:cs typeface="Arial" pitchFamily="34" charset="0"/>
              </a:rPr>
              <a:t>Resposta 7b):</a:t>
            </a:r>
            <a:endParaRPr lang="pt-BR" dirty="0"/>
          </a:p>
        </p:txBody>
      </p:sp>
    </p:spTree>
    <p:extLst>
      <p:ext uri="{BB962C8B-B14F-4D97-AF65-F5344CB8AC3E}">
        <p14:creationId xmlns:p14="http://schemas.microsoft.com/office/powerpoint/2010/main" val="21289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920880" cy="2595326"/>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8) (1 ponto)</a:t>
            </a:r>
            <a:r>
              <a:rPr lang="pt-BR" sz="1600" dirty="0">
                <a:latin typeface="Arial" pitchFamily="34" charset="0"/>
                <a:cs typeface="Arial" pitchFamily="34" charset="0"/>
              </a:rPr>
              <a:t> Você sabia que no Brasil existem cientistas que trabalham na construção de foguetes e satélites?  Eles constroem satélites no Instituto Nacional de Pesquisas Espaciais (INPE) e foguetes no Instituto de Aeronáutica e Espaço (IAE), órgão do Centro Técnico Aeroespacial (CTA).  Para coordenar as atividades espaciais brasileiras existe a Agência Espacial Brasileira (AEB) que, por meio do Programa AEB Escola, promove atividades educacionais em escolas do Brasil.</a:t>
            </a:r>
          </a:p>
          <a:p>
            <a:pPr algn="just">
              <a:lnSpc>
                <a:spcPct val="114000"/>
              </a:lnSpc>
            </a:pPr>
            <a:r>
              <a:rPr lang="pt-BR" sz="1600" dirty="0">
                <a:latin typeface="Arial" pitchFamily="34" charset="0"/>
                <a:cs typeface="Arial" pitchFamily="34" charset="0"/>
              </a:rPr>
              <a:t>O Homem inventou trens, automóveis, barcos, navios, aviões e foguetes. Os foguetes servem para transportar satélites e astronautas ao espaço.  Pinte, de qualquer cor, entre as alternativas abaixo, a figura que representa um </a:t>
            </a:r>
            <a:r>
              <a:rPr lang="pt-BR" sz="1600" u="sng" dirty="0">
                <a:latin typeface="Arial" pitchFamily="34" charset="0"/>
                <a:cs typeface="Arial" pitchFamily="34" charset="0"/>
              </a:rPr>
              <a:t>foguete</a:t>
            </a:r>
            <a:r>
              <a:rPr lang="pt-BR" sz="1600" dirty="0">
                <a:latin typeface="Arial" pitchFamily="34" charset="0"/>
                <a:cs typeface="Arial" pitchFamily="34"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13" y="4221088"/>
            <a:ext cx="2791387" cy="1440160"/>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641" y="3140968"/>
            <a:ext cx="1584176" cy="2754187"/>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577" y="4274633"/>
            <a:ext cx="2232248" cy="1333070"/>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810" y="4122961"/>
            <a:ext cx="2482037" cy="1538287"/>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021" y="3140968"/>
            <a:ext cx="16192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02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down)">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776864" cy="1329146"/>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9) (1 ponto) </a:t>
            </a:r>
            <a:r>
              <a:rPr lang="pt-BR" dirty="0">
                <a:latin typeface="Arial" pitchFamily="34" charset="0"/>
                <a:cs typeface="Arial" pitchFamily="34" charset="0"/>
              </a:rPr>
              <a:t>Existem vários tipos de satélites e eles trazem muitos benefícios às nossas vidas. Por exemplo, quando estamos conversando com alguém pelo telefone ou assistindo à TV, estamos fazendo uso de satélites de comunicação, como ilustra a figura ao lado.</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19" y="1461267"/>
            <a:ext cx="1553769" cy="2232248"/>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2135113" y="2459504"/>
            <a:ext cx="9648672" cy="369332"/>
          </a:xfrm>
          <a:prstGeom prst="rect">
            <a:avLst/>
          </a:prstGeom>
        </p:spPr>
        <p:txBody>
          <a:bodyPr wrap="square">
            <a:spAutoFit/>
          </a:bodyPr>
          <a:lstStyle/>
          <a:p>
            <a:pPr algn="just"/>
            <a:r>
              <a:rPr lang="pt-BR" dirty="0">
                <a:latin typeface="Arial" pitchFamily="34" charset="0"/>
                <a:cs typeface="Arial" pitchFamily="34" charset="0"/>
              </a:rPr>
              <a:t>Pinte, de qualquer cor, entre as alternativas abaixo, a figura que representa um </a:t>
            </a:r>
            <a:r>
              <a:rPr lang="pt-BR" u="sng" dirty="0">
                <a:latin typeface="Arial" pitchFamily="34" charset="0"/>
                <a:cs typeface="Arial" pitchFamily="34" charset="0"/>
              </a:rPr>
              <a:t>satélite</a:t>
            </a:r>
            <a:r>
              <a:rPr lang="pt-BR" dirty="0">
                <a:latin typeface="Arial" pitchFamily="34" charset="0"/>
                <a:cs typeface="Arial" pitchFamily="34" charset="0"/>
              </a:rPr>
              <a:t>.</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960" y="3836975"/>
            <a:ext cx="2947126" cy="1735183"/>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251" y="3980435"/>
            <a:ext cx="2102898" cy="1261537"/>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298" y="3871132"/>
            <a:ext cx="1223173" cy="1836516"/>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9694" y="3946278"/>
            <a:ext cx="1625141" cy="1541626"/>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5960" y="3871132"/>
            <a:ext cx="2948400" cy="1641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9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down)">
                                      <p:cBhvr>
                                        <p:cTn id="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5256584" cy="2934458"/>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10) (1 ponto) </a:t>
            </a:r>
            <a:r>
              <a:rPr lang="pt-BR" dirty="0">
                <a:latin typeface="Arial" pitchFamily="34" charset="0"/>
                <a:cs typeface="Arial" pitchFamily="34" charset="0"/>
              </a:rPr>
              <a:t>Os satélites necessitam de energia elétrica para funcionar, da mesma forma que os rádios, televisores, etc.  A energia dos satélites é obtida por meio dos painéis solares, que transformam a luz do Sol em energia elétrica. Os painéis solares normalmente têm a forma retangular.  Algumas calculadoras eletrônicas também utilizam painéis solares para funcionar, como ilustra a figura ao lado.</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9489" y="260648"/>
            <a:ext cx="2415791" cy="233950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18889" y="3095935"/>
            <a:ext cx="11650954" cy="723916"/>
          </a:xfrm>
          <a:prstGeom prst="rect">
            <a:avLst/>
          </a:prstGeom>
        </p:spPr>
        <p:txBody>
          <a:bodyPr wrap="square">
            <a:spAutoFit/>
          </a:bodyPr>
          <a:lstStyle/>
          <a:p>
            <a:pPr algn="just">
              <a:lnSpc>
                <a:spcPct val="114000"/>
              </a:lnSpc>
            </a:pPr>
            <a:r>
              <a:rPr lang="pt-BR" dirty="0">
                <a:latin typeface="Arial" pitchFamily="34" charset="0"/>
                <a:cs typeface="Arial" pitchFamily="34" charset="0"/>
              </a:rPr>
              <a:t>Imagine que você é um cientista e foi contratado pelo INPE para construir um satélite.  Desenhe no espaço abaixo como seria o seu satélite. </a:t>
            </a:r>
            <a:r>
              <a:rPr lang="pt-BR" dirty="0" smtClean="0">
                <a:latin typeface="Arial" pitchFamily="34" charset="0"/>
                <a:cs typeface="Arial" pitchFamily="34" charset="0"/>
              </a:rPr>
              <a:t>Não </a:t>
            </a:r>
            <a:r>
              <a:rPr lang="pt-BR" dirty="0">
                <a:latin typeface="Arial" pitchFamily="34" charset="0"/>
                <a:cs typeface="Arial" pitchFamily="34" charset="0"/>
              </a:rPr>
              <a:t>esqueça de incluir o painel solar!</a:t>
            </a:r>
          </a:p>
        </p:txBody>
      </p:sp>
      <p:sp>
        <p:nvSpPr>
          <p:cNvPr id="5" name="Retângulo 4"/>
          <p:cNvSpPr/>
          <p:nvPr/>
        </p:nvSpPr>
        <p:spPr>
          <a:xfrm>
            <a:off x="1822576" y="3923764"/>
            <a:ext cx="8017418" cy="369332"/>
          </a:xfrm>
          <a:prstGeom prst="rect">
            <a:avLst/>
          </a:prstGeom>
        </p:spPr>
        <p:txBody>
          <a:bodyPr wrap="square">
            <a:spAutoFit/>
          </a:bodyPr>
          <a:lstStyle/>
          <a:p>
            <a:r>
              <a:rPr lang="pt-BR" dirty="0" smtClean="0">
                <a:solidFill>
                  <a:srgbClr val="FF0000"/>
                </a:solidFill>
                <a:latin typeface="Arial" pitchFamily="34" charset="0"/>
                <a:cs typeface="Arial" pitchFamily="34" charset="0"/>
              </a:rPr>
              <a:t>Fica </a:t>
            </a:r>
            <a:r>
              <a:rPr lang="pt-BR" dirty="0">
                <a:solidFill>
                  <a:srgbClr val="FF0000"/>
                </a:solidFill>
                <a:latin typeface="Arial" pitchFamily="34" charset="0"/>
                <a:cs typeface="Arial" pitchFamily="34" charset="0"/>
              </a:rPr>
              <a:t>a critério do professor aceitar ou não como válido o desenho do aluno.</a:t>
            </a:r>
          </a:p>
        </p:txBody>
      </p:sp>
      <p:sp>
        <p:nvSpPr>
          <p:cNvPr id="6" name="Retângulo 5"/>
          <p:cNvSpPr/>
          <p:nvPr/>
        </p:nvSpPr>
        <p:spPr>
          <a:xfrm>
            <a:off x="60555" y="3923764"/>
            <a:ext cx="1762021" cy="369332"/>
          </a:xfrm>
          <a:prstGeom prst="rect">
            <a:avLst/>
          </a:prstGeom>
        </p:spPr>
        <p:txBody>
          <a:bodyPr wrap="none">
            <a:spAutoFit/>
          </a:bodyPr>
          <a:lstStyle/>
          <a:p>
            <a:r>
              <a:rPr lang="pt-BR" b="1" dirty="0">
                <a:latin typeface="Arial" pitchFamily="34" charset="0"/>
                <a:cs typeface="Arial" pitchFamily="34" charset="0"/>
              </a:rPr>
              <a:t>Resposta 10) :</a:t>
            </a:r>
            <a:endParaRPr lang="pt-BR" dirty="0">
              <a:latin typeface="Arial" pitchFamily="34" charset="0"/>
              <a:cs typeface="Arial"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89" y="4365104"/>
            <a:ext cx="3633803" cy="2139479"/>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41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8533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9283" y="127932"/>
            <a:ext cx="8064896" cy="1329146"/>
          </a:xfrm>
          <a:prstGeom prst="rect">
            <a:avLst/>
          </a:prstGeom>
        </p:spPr>
        <p:txBody>
          <a:bodyPr wrap="square">
            <a:spAutoFit/>
          </a:bodyPr>
          <a:lstStyle/>
          <a:p>
            <a:pPr algn="just">
              <a:lnSpc>
                <a:spcPct val="114000"/>
              </a:lnSpc>
            </a:pPr>
            <a:r>
              <a:rPr lang="pt-BR" b="1" dirty="0">
                <a:latin typeface="Arial" pitchFamily="34" charset="0"/>
                <a:cs typeface="Arial" pitchFamily="34" charset="0"/>
              </a:rPr>
              <a:t>Questão 1) (1 ponto)</a:t>
            </a:r>
            <a:r>
              <a:rPr lang="pt-BR" dirty="0">
                <a:latin typeface="Arial" pitchFamily="34" charset="0"/>
                <a:cs typeface="Arial" pitchFamily="34" charset="0"/>
              </a:rPr>
              <a:t> O Sol é a estrela que ilumina a Terra. A Lua gira ao redor da Terra e reflete a luz do Sol. O Sol, a Terra e a Lua são redondos como uma bola. Mas são de tamanhos bem diferentes. Abaixo estão desenhadas três bolas de tamanhos bem diferentes.</a:t>
            </a:r>
          </a:p>
        </p:txBody>
      </p:sp>
      <p:pic>
        <p:nvPicPr>
          <p:cNvPr id="1026" name="Picture 2" descr="imagem"/>
          <p:cNvPicPr>
            <a:picLocks noChangeAspect="1" noChangeArrowheads="1"/>
          </p:cNvPicPr>
          <p:nvPr/>
        </p:nvPicPr>
        <p:blipFill>
          <a:blip r:embed="rId2">
            <a:extLst>
              <a:ext uri="{28A0092B-C50C-407E-A947-70E740481C1C}">
                <a14:useLocalDpi xmlns:a14="http://schemas.microsoft.com/office/drawing/2010/main" val="0"/>
              </a:ext>
            </a:extLst>
          </a:blip>
          <a:srcRect r="32988" b="70251"/>
          <a:stretch>
            <a:fillRect/>
          </a:stretch>
        </p:blipFill>
        <p:spPr bwMode="auto">
          <a:xfrm>
            <a:off x="1300362" y="1479241"/>
            <a:ext cx="5368917" cy="159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84665" y="3346017"/>
            <a:ext cx="11664896" cy="1039708"/>
          </a:xfrm>
          <a:prstGeom prst="rect">
            <a:avLst/>
          </a:prstGeom>
        </p:spPr>
        <p:txBody>
          <a:bodyPr wrap="square">
            <a:spAutoFit/>
          </a:bodyPr>
          <a:lstStyle/>
          <a:p>
            <a:pPr algn="just">
              <a:lnSpc>
                <a:spcPct val="114000"/>
              </a:lnSpc>
            </a:pPr>
            <a:r>
              <a:rPr lang="pt-BR" b="1" dirty="0" smtClean="0">
                <a:latin typeface="Arial" pitchFamily="34" charset="0"/>
                <a:cs typeface="Arial" pitchFamily="34" charset="0"/>
              </a:rPr>
              <a:t>Pergunta 1a</a:t>
            </a:r>
            <a:r>
              <a:rPr lang="pt-BR" b="1" dirty="0">
                <a:latin typeface="Arial" pitchFamily="34" charset="0"/>
                <a:cs typeface="Arial" pitchFamily="34" charset="0"/>
              </a:rPr>
              <a:t>) (0,5 ponto) </a:t>
            </a:r>
            <a:r>
              <a:rPr lang="pt-BR" dirty="0">
                <a:latin typeface="Arial" pitchFamily="34" charset="0"/>
                <a:cs typeface="Arial" pitchFamily="34" charset="0"/>
              </a:rPr>
              <a:t>Pinte de amarelo a bola que melhor representa o Sol. Pinte de azul a bola que melhor representa a Terra e </a:t>
            </a:r>
            <a:r>
              <a:rPr lang="pt-BR" u="sng" dirty="0">
                <a:latin typeface="Arial" pitchFamily="34" charset="0"/>
                <a:cs typeface="Arial" pitchFamily="34" charset="0"/>
              </a:rPr>
              <a:t>não</a:t>
            </a:r>
            <a:r>
              <a:rPr lang="pt-BR" dirty="0">
                <a:latin typeface="Arial" pitchFamily="34" charset="0"/>
                <a:cs typeface="Arial" pitchFamily="34" charset="0"/>
              </a:rPr>
              <a:t> pinte a bola que melhor representa a Lua. Se não tiver lápis de cor basta escrever o nome da cor sobre as bolas.</a:t>
            </a:r>
          </a:p>
        </p:txBody>
      </p:sp>
      <p:sp>
        <p:nvSpPr>
          <p:cNvPr id="5" name="Retângulo 4"/>
          <p:cNvSpPr/>
          <p:nvPr/>
        </p:nvSpPr>
        <p:spPr>
          <a:xfrm>
            <a:off x="109283" y="4710034"/>
            <a:ext cx="6789038" cy="369332"/>
          </a:xfrm>
          <a:prstGeom prst="rect">
            <a:avLst/>
          </a:prstGeom>
        </p:spPr>
        <p:txBody>
          <a:bodyPr wrap="none">
            <a:spAutoFit/>
          </a:bodyPr>
          <a:lstStyle/>
          <a:p>
            <a:r>
              <a:rPr lang="pt-BR" b="1" dirty="0" smtClean="0">
                <a:latin typeface="Arial" pitchFamily="34" charset="0"/>
                <a:cs typeface="Arial" pitchFamily="34" charset="0"/>
              </a:rPr>
              <a:t>Pergunta 1b</a:t>
            </a:r>
            <a:r>
              <a:rPr lang="pt-BR" b="1" dirty="0">
                <a:latin typeface="Arial" pitchFamily="34" charset="0"/>
                <a:cs typeface="Arial" pitchFamily="34" charset="0"/>
              </a:rPr>
              <a:t>) (0,5 ponto) </a:t>
            </a:r>
            <a:r>
              <a:rPr lang="pt-BR" dirty="0">
                <a:latin typeface="Arial" pitchFamily="34" charset="0"/>
                <a:cs typeface="Arial" pitchFamily="34" charset="0"/>
              </a:rPr>
              <a:t>Quem é mais quente: a Lua ou o Sol?</a:t>
            </a:r>
          </a:p>
        </p:txBody>
      </p:sp>
      <p:sp>
        <p:nvSpPr>
          <p:cNvPr id="6" name="Retângulo 5"/>
          <p:cNvSpPr/>
          <p:nvPr/>
        </p:nvSpPr>
        <p:spPr>
          <a:xfrm>
            <a:off x="23752" y="5190759"/>
            <a:ext cx="1827744" cy="369332"/>
          </a:xfrm>
          <a:prstGeom prst="rect">
            <a:avLst/>
          </a:prstGeom>
        </p:spPr>
        <p:txBody>
          <a:bodyPr wrap="none">
            <a:spAutoFit/>
          </a:bodyPr>
          <a:lstStyle/>
          <a:p>
            <a:r>
              <a:rPr lang="pt-BR" b="1" dirty="0"/>
              <a:t> </a:t>
            </a:r>
            <a:r>
              <a:rPr lang="pt-BR" b="1" dirty="0" smtClean="0">
                <a:latin typeface="Arial" pitchFamily="34" charset="0"/>
                <a:cs typeface="Arial" pitchFamily="34" charset="0"/>
              </a:rPr>
              <a:t>Resposta </a:t>
            </a:r>
            <a:r>
              <a:rPr lang="pt-BR" b="1" dirty="0">
                <a:latin typeface="Arial" pitchFamily="34" charset="0"/>
                <a:cs typeface="Arial" pitchFamily="34" charset="0"/>
              </a:rPr>
              <a:t>1b) </a:t>
            </a:r>
            <a:r>
              <a:rPr lang="pt-BR" b="1" dirty="0" smtClean="0">
                <a:latin typeface="Arial" pitchFamily="34" charset="0"/>
                <a:cs typeface="Arial" pitchFamily="34" charset="0"/>
              </a:rPr>
              <a:t>:</a:t>
            </a:r>
            <a:endParaRPr lang="pt-BR" dirty="0">
              <a:latin typeface="Arial" pitchFamily="34" charset="0"/>
              <a:cs typeface="Arial" pitchFamily="34" charset="0"/>
            </a:endParaRPr>
          </a:p>
        </p:txBody>
      </p:sp>
      <p:sp>
        <p:nvSpPr>
          <p:cNvPr id="8" name="Retângulo 7"/>
          <p:cNvSpPr/>
          <p:nvPr/>
        </p:nvSpPr>
        <p:spPr>
          <a:xfrm>
            <a:off x="1775073" y="5190759"/>
            <a:ext cx="851515" cy="369332"/>
          </a:xfrm>
          <a:prstGeom prst="rect">
            <a:avLst/>
          </a:prstGeom>
        </p:spPr>
        <p:txBody>
          <a:bodyPr wrap="none">
            <a:spAutoFit/>
          </a:bodyPr>
          <a:lstStyle/>
          <a:p>
            <a:r>
              <a:rPr lang="pt-BR" b="1" dirty="0">
                <a:solidFill>
                  <a:srgbClr val="FF0000"/>
                </a:solidFill>
                <a:latin typeface="Arial" pitchFamily="34" charset="0"/>
                <a:cs typeface="Arial" pitchFamily="34" charset="0"/>
              </a:rPr>
              <a:t>O Sol.</a:t>
            </a:r>
          </a:p>
        </p:txBody>
      </p:sp>
      <p:sp>
        <p:nvSpPr>
          <p:cNvPr id="11" name="Elipse 10"/>
          <p:cNvSpPr/>
          <p:nvPr/>
        </p:nvSpPr>
        <p:spPr>
          <a:xfrm>
            <a:off x="1300362" y="1475632"/>
            <a:ext cx="1627200" cy="160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5159826" y="1880632"/>
            <a:ext cx="792000" cy="7920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3533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476672"/>
            <a:ext cx="7848872" cy="1338828"/>
          </a:xfrm>
          <a:prstGeom prst="rect">
            <a:avLst/>
          </a:prstGeom>
        </p:spPr>
        <p:txBody>
          <a:bodyPr wrap="square">
            <a:spAutoFit/>
          </a:bodyPr>
          <a:lstStyle/>
          <a:p>
            <a:pPr algn="just">
              <a:lnSpc>
                <a:spcPct val="150000"/>
              </a:lnSpc>
            </a:pPr>
            <a:r>
              <a:rPr lang="pt-BR" b="1" dirty="0">
                <a:latin typeface="Arial" pitchFamily="34" charset="0"/>
                <a:cs typeface="Arial" pitchFamily="34" charset="0"/>
              </a:rPr>
              <a:t>Questão 2) (1 ponto)</a:t>
            </a:r>
            <a:r>
              <a:rPr lang="pt-BR" dirty="0">
                <a:latin typeface="Arial" pitchFamily="34" charset="0"/>
                <a:cs typeface="Arial" pitchFamily="34" charset="0"/>
              </a:rPr>
              <a:t> Em outubro de 2004 houve um eclipse total da Lua. Até organizamos um concurso sobre esse eclipse. Esperamos que você tenha observado esse eclipse.</a:t>
            </a:r>
          </a:p>
        </p:txBody>
      </p:sp>
      <p:sp>
        <p:nvSpPr>
          <p:cNvPr id="4" name="Retângulo 3"/>
          <p:cNvSpPr/>
          <p:nvPr/>
        </p:nvSpPr>
        <p:spPr>
          <a:xfrm>
            <a:off x="186227" y="2696246"/>
            <a:ext cx="11597558" cy="369332"/>
          </a:xfrm>
          <a:prstGeom prst="rect">
            <a:avLst/>
          </a:prstGeom>
        </p:spPr>
        <p:txBody>
          <a:bodyPr wrap="square">
            <a:spAutoFit/>
          </a:bodyPr>
          <a:lstStyle/>
          <a:p>
            <a:r>
              <a:rPr lang="pt-BR" b="1" dirty="0" smtClean="0">
                <a:latin typeface="Arial" pitchFamily="34" charset="0"/>
                <a:cs typeface="Arial" pitchFamily="34" charset="0"/>
              </a:rPr>
              <a:t>Perguntas 2a) (</a:t>
            </a:r>
            <a:r>
              <a:rPr lang="pt-BR" b="1" dirty="0">
                <a:latin typeface="Arial" pitchFamily="34" charset="0"/>
                <a:cs typeface="Arial" pitchFamily="34" charset="0"/>
              </a:rPr>
              <a:t>0,5 ponto) </a:t>
            </a:r>
            <a:r>
              <a:rPr lang="pt-BR" dirty="0">
                <a:latin typeface="Arial" pitchFamily="34" charset="0"/>
                <a:cs typeface="Arial" pitchFamily="34" charset="0"/>
              </a:rPr>
              <a:t>Qual era a cor da Lua quando ela estava totalmente dentro da sombra da Terra?</a:t>
            </a:r>
          </a:p>
        </p:txBody>
      </p:sp>
      <p:sp>
        <p:nvSpPr>
          <p:cNvPr id="5" name="Retângulo 4"/>
          <p:cNvSpPr/>
          <p:nvPr/>
        </p:nvSpPr>
        <p:spPr>
          <a:xfrm>
            <a:off x="186227" y="3356992"/>
            <a:ext cx="1728192" cy="369332"/>
          </a:xfrm>
          <a:prstGeom prst="rect">
            <a:avLst/>
          </a:prstGeom>
        </p:spPr>
        <p:txBody>
          <a:bodyPr wrap="square">
            <a:spAutoFit/>
          </a:bodyPr>
          <a:lstStyle/>
          <a:p>
            <a:r>
              <a:rPr lang="pt-BR" b="1" dirty="0">
                <a:latin typeface="Arial" pitchFamily="34" charset="0"/>
                <a:cs typeface="Arial" pitchFamily="34" charset="0"/>
              </a:rPr>
              <a:t>Resposta </a:t>
            </a:r>
            <a:r>
              <a:rPr lang="pt-BR" b="1" dirty="0" smtClean="0">
                <a:latin typeface="Arial" pitchFamily="34" charset="0"/>
                <a:cs typeface="Arial" pitchFamily="34" charset="0"/>
              </a:rPr>
              <a:t>2a):</a:t>
            </a:r>
            <a:endParaRPr lang="pt-BR" dirty="0">
              <a:latin typeface="Arial" pitchFamily="34" charset="0"/>
              <a:cs typeface="Arial" pitchFamily="34" charset="0"/>
            </a:endParaRPr>
          </a:p>
        </p:txBody>
      </p:sp>
      <p:sp>
        <p:nvSpPr>
          <p:cNvPr id="6" name="Retângulo 5"/>
          <p:cNvSpPr/>
          <p:nvPr/>
        </p:nvSpPr>
        <p:spPr>
          <a:xfrm>
            <a:off x="1806496" y="3356992"/>
            <a:ext cx="9289032" cy="369332"/>
          </a:xfrm>
          <a:prstGeom prst="rect">
            <a:avLst/>
          </a:prstGeom>
        </p:spPr>
        <p:txBody>
          <a:bodyPr wrap="square">
            <a:spAutoFit/>
          </a:bodyPr>
          <a:lstStyle/>
          <a:p>
            <a:r>
              <a:rPr lang="pt-BR" dirty="0">
                <a:solidFill>
                  <a:srgbClr val="FF0000"/>
                </a:solidFill>
                <a:latin typeface="Arial" pitchFamily="34" charset="0"/>
                <a:cs typeface="Arial" pitchFamily="34" charset="0"/>
              </a:rPr>
              <a:t>Alaranjada, amarelada, avermelhada ou qualquer outro termo que lembre esta coloração.</a:t>
            </a:r>
            <a:endParaRPr lang="pt-BR" dirty="0">
              <a:solidFill>
                <a:srgbClr val="FF0000"/>
              </a:solidFill>
            </a:endParaRPr>
          </a:p>
        </p:txBody>
      </p:sp>
      <p:sp>
        <p:nvSpPr>
          <p:cNvPr id="7" name="Retângulo 6"/>
          <p:cNvSpPr/>
          <p:nvPr/>
        </p:nvSpPr>
        <p:spPr>
          <a:xfrm>
            <a:off x="186227" y="4090021"/>
            <a:ext cx="10297144" cy="369332"/>
          </a:xfrm>
          <a:prstGeom prst="rect">
            <a:avLst/>
          </a:prstGeom>
        </p:spPr>
        <p:txBody>
          <a:bodyPr wrap="square">
            <a:spAutoFit/>
          </a:bodyPr>
          <a:lstStyle/>
          <a:p>
            <a:r>
              <a:rPr lang="pt-BR" b="1" dirty="0" smtClean="0">
                <a:latin typeface="Arial" pitchFamily="34" charset="0"/>
                <a:cs typeface="Arial" pitchFamily="34" charset="0"/>
              </a:rPr>
              <a:t>Pergunta 2b</a:t>
            </a:r>
            <a:r>
              <a:rPr lang="pt-BR" b="1" dirty="0">
                <a:latin typeface="Arial" pitchFamily="34" charset="0"/>
                <a:cs typeface="Arial" pitchFamily="34" charset="0"/>
              </a:rPr>
              <a:t>) (0,5 ponto)</a:t>
            </a:r>
            <a:r>
              <a:rPr lang="pt-BR" dirty="0">
                <a:latin typeface="Arial" pitchFamily="34" charset="0"/>
                <a:cs typeface="Arial" pitchFamily="34" charset="0"/>
              </a:rPr>
              <a:t> O que é mais  </a:t>
            </a:r>
            <a:r>
              <a:rPr lang="pt-BR" u="sng" dirty="0">
                <a:latin typeface="Arial" pitchFamily="34" charset="0"/>
                <a:cs typeface="Arial" pitchFamily="34" charset="0"/>
              </a:rPr>
              <a:t> </a:t>
            </a:r>
            <a:r>
              <a:rPr lang="pt-BR" b="1" u="sng" dirty="0">
                <a:latin typeface="Arial" pitchFamily="34" charset="0"/>
                <a:cs typeface="Arial" pitchFamily="34" charset="0"/>
              </a:rPr>
              <a:t>p e r i g o s o </a:t>
            </a:r>
            <a:r>
              <a:rPr lang="pt-BR" dirty="0">
                <a:latin typeface="Arial" pitchFamily="34" charset="0"/>
                <a:cs typeface="Arial" pitchFamily="34" charset="0"/>
              </a:rPr>
              <a:t> observar: um eclipse da Lua ou do Sol?</a:t>
            </a:r>
          </a:p>
        </p:txBody>
      </p:sp>
      <p:sp>
        <p:nvSpPr>
          <p:cNvPr id="8" name="Retângulo 7"/>
          <p:cNvSpPr/>
          <p:nvPr/>
        </p:nvSpPr>
        <p:spPr>
          <a:xfrm>
            <a:off x="212714" y="4884488"/>
            <a:ext cx="1710725" cy="369332"/>
          </a:xfrm>
          <a:prstGeom prst="rect">
            <a:avLst/>
          </a:prstGeom>
        </p:spPr>
        <p:txBody>
          <a:bodyPr wrap="none">
            <a:spAutoFit/>
          </a:bodyPr>
          <a:lstStyle/>
          <a:p>
            <a:r>
              <a:rPr lang="pt-BR" b="1" dirty="0">
                <a:latin typeface="Arial" pitchFamily="34" charset="0"/>
                <a:cs typeface="Arial" pitchFamily="34" charset="0"/>
              </a:rPr>
              <a:t>Resposta </a:t>
            </a:r>
            <a:r>
              <a:rPr lang="pt-BR" b="1" dirty="0" smtClean="0">
                <a:latin typeface="Arial" pitchFamily="34" charset="0"/>
                <a:cs typeface="Arial" pitchFamily="34" charset="0"/>
              </a:rPr>
              <a:t>2b):</a:t>
            </a:r>
            <a:endParaRPr lang="pt-BR" dirty="0">
              <a:latin typeface="Arial" pitchFamily="34" charset="0"/>
              <a:cs typeface="Arial" pitchFamily="34" charset="0"/>
            </a:endParaRPr>
          </a:p>
        </p:txBody>
      </p:sp>
      <p:sp>
        <p:nvSpPr>
          <p:cNvPr id="9" name="CaixaDeTexto 8"/>
          <p:cNvSpPr txBox="1"/>
          <p:nvPr/>
        </p:nvSpPr>
        <p:spPr>
          <a:xfrm>
            <a:off x="1836251" y="4894940"/>
            <a:ext cx="874925" cy="369332"/>
          </a:xfrm>
          <a:prstGeom prst="rect">
            <a:avLst/>
          </a:prstGeom>
          <a:noFill/>
        </p:spPr>
        <p:txBody>
          <a:bodyPr wrap="square" rtlCol="0">
            <a:spAutoFit/>
          </a:bodyPr>
          <a:lstStyle/>
          <a:p>
            <a:r>
              <a:rPr lang="pt-BR" dirty="0" smtClean="0">
                <a:solidFill>
                  <a:srgbClr val="FF0000"/>
                </a:solidFill>
              </a:rPr>
              <a:t>Do Sol.</a:t>
            </a:r>
            <a:endParaRPr lang="pt-BR" dirty="0">
              <a:solidFill>
                <a:srgbClr val="FF0000"/>
              </a:solidFill>
            </a:endParaRPr>
          </a:p>
        </p:txBody>
      </p:sp>
    </p:spTree>
    <p:extLst>
      <p:ext uri="{BB962C8B-B14F-4D97-AF65-F5344CB8AC3E}">
        <p14:creationId xmlns:p14="http://schemas.microsoft.com/office/powerpoint/2010/main" val="13276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9524" y="548680"/>
            <a:ext cx="7992888" cy="1287532"/>
          </a:xfrm>
          <a:prstGeom prst="rect">
            <a:avLst/>
          </a:prstGeom>
        </p:spPr>
        <p:txBody>
          <a:bodyPr wrap="square">
            <a:spAutoFit/>
          </a:bodyPr>
          <a:lstStyle/>
          <a:p>
            <a:pPr algn="just">
              <a:lnSpc>
                <a:spcPct val="150000"/>
              </a:lnSpc>
            </a:pPr>
            <a:r>
              <a:rPr lang="pt-BR" b="1" dirty="0">
                <a:latin typeface="Arial" pitchFamily="34" charset="0"/>
                <a:cs typeface="Arial" pitchFamily="34" charset="0"/>
              </a:rPr>
              <a:t>Questão 3) (1 ponto) </a:t>
            </a:r>
            <a:r>
              <a:rPr lang="pt-BR" dirty="0">
                <a:latin typeface="Arial" pitchFamily="34" charset="0"/>
                <a:cs typeface="Arial" pitchFamily="34" charset="0"/>
              </a:rPr>
              <a:t>Existe um planeta que tem um lindo anel ao redor dele. Nós aqui da OBA o achamos tão bonito que até colocamos uma parte da foto dele no cartaz da VIII OBA.</a:t>
            </a:r>
          </a:p>
        </p:txBody>
      </p:sp>
      <p:sp>
        <p:nvSpPr>
          <p:cNvPr id="4" name="Retângulo 3"/>
          <p:cNvSpPr/>
          <p:nvPr/>
        </p:nvSpPr>
        <p:spPr>
          <a:xfrm>
            <a:off x="100250" y="2204864"/>
            <a:ext cx="5949950" cy="369332"/>
          </a:xfrm>
          <a:prstGeom prst="rect">
            <a:avLst/>
          </a:prstGeom>
        </p:spPr>
        <p:txBody>
          <a:bodyPr>
            <a:spAutoFit/>
          </a:bodyPr>
          <a:lstStyle/>
          <a:p>
            <a:r>
              <a:rPr lang="pt-BR" b="1" dirty="0" smtClean="0">
                <a:latin typeface="Arial" pitchFamily="34" charset="0"/>
                <a:cs typeface="Arial" pitchFamily="34" charset="0"/>
              </a:rPr>
              <a:t>Pergunta 3a</a:t>
            </a:r>
            <a:r>
              <a:rPr lang="pt-BR" b="1" dirty="0">
                <a:latin typeface="Arial" pitchFamily="34" charset="0"/>
                <a:cs typeface="Arial" pitchFamily="34" charset="0"/>
              </a:rPr>
              <a:t>) (0,5 ponto) </a:t>
            </a:r>
            <a:r>
              <a:rPr lang="pt-BR" dirty="0">
                <a:latin typeface="Arial" pitchFamily="34" charset="0"/>
                <a:cs typeface="Arial" pitchFamily="34" charset="0"/>
              </a:rPr>
              <a:t>Qual é o nome deste planeta?</a:t>
            </a:r>
          </a:p>
        </p:txBody>
      </p:sp>
      <p:sp>
        <p:nvSpPr>
          <p:cNvPr id="5" name="Retângulo 4"/>
          <p:cNvSpPr/>
          <p:nvPr/>
        </p:nvSpPr>
        <p:spPr>
          <a:xfrm>
            <a:off x="112016" y="2863512"/>
            <a:ext cx="1697901" cy="369332"/>
          </a:xfrm>
          <a:prstGeom prst="rect">
            <a:avLst/>
          </a:prstGeom>
        </p:spPr>
        <p:txBody>
          <a:bodyPr wrap="none">
            <a:spAutoFit/>
          </a:bodyPr>
          <a:lstStyle/>
          <a:p>
            <a:r>
              <a:rPr lang="pt-BR" b="1" dirty="0" smtClean="0">
                <a:latin typeface="Arial" pitchFamily="34" charset="0"/>
                <a:cs typeface="Arial" pitchFamily="34" charset="0"/>
              </a:rPr>
              <a:t>Resposta </a:t>
            </a:r>
            <a:r>
              <a:rPr lang="pt-BR" b="1" dirty="0">
                <a:latin typeface="Arial" pitchFamily="34" charset="0"/>
                <a:cs typeface="Arial" pitchFamily="34" charset="0"/>
              </a:rPr>
              <a:t>3a</a:t>
            </a:r>
            <a:r>
              <a:rPr lang="pt-BR" b="1" dirty="0" smtClean="0">
                <a:latin typeface="Arial" pitchFamily="34" charset="0"/>
                <a:cs typeface="Arial" pitchFamily="34" charset="0"/>
              </a:rPr>
              <a:t>):</a:t>
            </a:r>
            <a:endParaRPr lang="pt-BR" dirty="0">
              <a:latin typeface="Arial" pitchFamily="34" charset="0"/>
              <a:cs typeface="Arial" pitchFamily="34" charset="0"/>
            </a:endParaRPr>
          </a:p>
        </p:txBody>
      </p:sp>
      <p:sp>
        <p:nvSpPr>
          <p:cNvPr id="6" name="Retângulo 5"/>
          <p:cNvSpPr/>
          <p:nvPr/>
        </p:nvSpPr>
        <p:spPr>
          <a:xfrm>
            <a:off x="1809917" y="2863512"/>
            <a:ext cx="992579" cy="369332"/>
          </a:xfrm>
          <a:prstGeom prst="rect">
            <a:avLst/>
          </a:prstGeom>
        </p:spPr>
        <p:txBody>
          <a:bodyPr wrap="none">
            <a:spAutoFit/>
          </a:bodyPr>
          <a:lstStyle/>
          <a:p>
            <a:r>
              <a:rPr lang="pt-BR" dirty="0">
                <a:solidFill>
                  <a:srgbClr val="FF0000"/>
                </a:solidFill>
                <a:latin typeface="Arial" pitchFamily="34" charset="0"/>
                <a:cs typeface="Arial" pitchFamily="34" charset="0"/>
              </a:rPr>
              <a:t>Saturno</a:t>
            </a:r>
          </a:p>
        </p:txBody>
      </p:sp>
      <p:sp>
        <p:nvSpPr>
          <p:cNvPr id="7" name="Retângulo 6"/>
          <p:cNvSpPr/>
          <p:nvPr/>
        </p:nvSpPr>
        <p:spPr>
          <a:xfrm>
            <a:off x="112016" y="3423909"/>
            <a:ext cx="10297144" cy="369332"/>
          </a:xfrm>
          <a:prstGeom prst="rect">
            <a:avLst/>
          </a:prstGeom>
        </p:spPr>
        <p:txBody>
          <a:bodyPr wrap="square">
            <a:spAutoFit/>
          </a:bodyPr>
          <a:lstStyle/>
          <a:p>
            <a:r>
              <a:rPr lang="pt-BR" b="1" dirty="0">
                <a:latin typeface="Arial" pitchFamily="34" charset="0"/>
                <a:cs typeface="Arial" pitchFamily="34" charset="0"/>
              </a:rPr>
              <a:t>Pergunta </a:t>
            </a:r>
            <a:r>
              <a:rPr lang="pt-BR" b="1" dirty="0" smtClean="0">
                <a:latin typeface="Arial" pitchFamily="34" charset="0"/>
                <a:cs typeface="Arial" pitchFamily="34" charset="0"/>
              </a:rPr>
              <a:t>3b</a:t>
            </a:r>
            <a:r>
              <a:rPr lang="pt-BR" b="1" dirty="0">
                <a:latin typeface="Arial" pitchFamily="34" charset="0"/>
                <a:cs typeface="Arial" pitchFamily="34" charset="0"/>
              </a:rPr>
              <a:t>) (0,5 ponto) </a:t>
            </a:r>
            <a:r>
              <a:rPr lang="pt-BR" dirty="0">
                <a:latin typeface="Arial" pitchFamily="34" charset="0"/>
                <a:cs typeface="Arial" pitchFamily="34" charset="0"/>
              </a:rPr>
              <a:t>Desenhe e pinte este planeta e seus lindos anéis no espaço abaixo.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289" y="4035886"/>
            <a:ext cx="3672407" cy="248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208" y="4005064"/>
            <a:ext cx="3672000" cy="256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5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circle(in)">
                                      <p:cBhvr>
                                        <p:cTn id="13" dur="2000"/>
                                        <p:tgtEl>
                                          <p:spTgt spid="9218"/>
                                        </p:tgtEl>
                                      </p:cBhvr>
                                    </p:animEffect>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randombar(horizontal)">
                                      <p:cBhvr>
                                        <p:cTn id="1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404664"/>
            <a:ext cx="2592288" cy="369332"/>
          </a:xfrm>
          <a:prstGeom prst="rect">
            <a:avLst/>
          </a:prstGeom>
        </p:spPr>
        <p:txBody>
          <a:bodyPr wrap="square">
            <a:spAutoFit/>
          </a:bodyPr>
          <a:lstStyle/>
          <a:p>
            <a:r>
              <a:rPr lang="pt-BR" b="1" dirty="0">
                <a:latin typeface="Arial" pitchFamily="34" charset="0"/>
                <a:cs typeface="Arial" pitchFamily="34" charset="0"/>
              </a:rPr>
              <a:t>Questão </a:t>
            </a:r>
            <a:r>
              <a:rPr lang="pt-BR" b="1" dirty="0" smtClean="0">
                <a:latin typeface="Arial" pitchFamily="34" charset="0"/>
                <a:cs typeface="Arial" pitchFamily="34" charset="0"/>
              </a:rPr>
              <a:t>4</a:t>
            </a:r>
            <a:r>
              <a:rPr lang="pt-BR" b="1" dirty="0">
                <a:latin typeface="Arial" pitchFamily="34" charset="0"/>
                <a:cs typeface="Arial" pitchFamily="34" charset="0"/>
              </a:rPr>
              <a:t> </a:t>
            </a:r>
            <a:r>
              <a:rPr lang="pt-BR" b="1" dirty="0" smtClean="0">
                <a:latin typeface="Arial" pitchFamily="34" charset="0"/>
                <a:cs typeface="Arial" pitchFamily="34" charset="0"/>
              </a:rPr>
              <a:t>(</a:t>
            </a:r>
            <a:r>
              <a:rPr lang="pt-BR" b="1" dirty="0">
                <a:latin typeface="Arial" pitchFamily="34" charset="0"/>
                <a:cs typeface="Arial" pitchFamily="34" charset="0"/>
              </a:rPr>
              <a:t>1</a:t>
            </a:r>
            <a:r>
              <a:rPr lang="pt-BR" b="1" dirty="0" smtClean="0">
                <a:latin typeface="Arial" pitchFamily="34" charset="0"/>
                <a:cs typeface="Arial" pitchFamily="34" charset="0"/>
              </a:rPr>
              <a:t> </a:t>
            </a:r>
            <a:r>
              <a:rPr lang="pt-BR" b="1" dirty="0">
                <a:latin typeface="Arial" pitchFamily="34" charset="0"/>
                <a:cs typeface="Arial" pitchFamily="34" charset="0"/>
              </a:rPr>
              <a:t>ponto</a:t>
            </a:r>
            <a:r>
              <a:rPr lang="pt-BR" b="1" dirty="0" smtClean="0">
                <a:latin typeface="Arial" pitchFamily="34" charset="0"/>
                <a:cs typeface="Arial" pitchFamily="34" charset="0"/>
              </a:rPr>
              <a:t>)</a:t>
            </a:r>
          </a:p>
        </p:txBody>
      </p:sp>
      <p:sp>
        <p:nvSpPr>
          <p:cNvPr id="4" name="Retângulo 3"/>
          <p:cNvSpPr/>
          <p:nvPr/>
        </p:nvSpPr>
        <p:spPr>
          <a:xfrm>
            <a:off x="216919" y="980728"/>
            <a:ext cx="7750842" cy="1355499"/>
          </a:xfrm>
          <a:prstGeom prst="rect">
            <a:avLst/>
          </a:prstGeom>
        </p:spPr>
        <p:txBody>
          <a:bodyPr wrap="square">
            <a:spAutoFit/>
          </a:bodyPr>
          <a:lstStyle/>
          <a:p>
            <a:pPr algn="just">
              <a:lnSpc>
                <a:spcPct val="114000"/>
              </a:lnSpc>
            </a:pPr>
            <a:r>
              <a:rPr lang="pt-BR" b="1" dirty="0">
                <a:latin typeface="Arial" pitchFamily="34" charset="0"/>
                <a:cs typeface="Arial" pitchFamily="34" charset="0"/>
              </a:rPr>
              <a:t>Pergunta 4a) (0,5 ponto) </a:t>
            </a:r>
            <a:r>
              <a:rPr lang="pt-BR" dirty="0">
                <a:latin typeface="Arial" pitchFamily="34" charset="0"/>
                <a:cs typeface="Arial" pitchFamily="34" charset="0"/>
              </a:rPr>
              <a:t>O Sol é uma grande bola de fogo. É um fogo diferente deste que temos aqui na Terra. Na Lua não tem fogo. Os astronautas até já andaram sobre ela. Então, por que a Lua brilha durante a noite?</a:t>
            </a:r>
          </a:p>
        </p:txBody>
      </p:sp>
      <p:sp>
        <p:nvSpPr>
          <p:cNvPr id="5" name="Retângulo 4"/>
          <p:cNvSpPr/>
          <p:nvPr/>
        </p:nvSpPr>
        <p:spPr>
          <a:xfrm>
            <a:off x="200133" y="2627620"/>
            <a:ext cx="1697901" cy="369332"/>
          </a:xfrm>
          <a:prstGeom prst="rect">
            <a:avLst/>
          </a:prstGeom>
        </p:spPr>
        <p:txBody>
          <a:bodyPr wrap="none">
            <a:spAutoFit/>
          </a:bodyPr>
          <a:lstStyle/>
          <a:p>
            <a:r>
              <a:rPr lang="pt-BR" b="1" dirty="0">
                <a:latin typeface="Arial" pitchFamily="34" charset="0"/>
                <a:cs typeface="Arial" pitchFamily="34" charset="0"/>
              </a:rPr>
              <a:t>Resposta </a:t>
            </a:r>
            <a:r>
              <a:rPr lang="pt-BR" b="1" dirty="0" smtClean="0">
                <a:latin typeface="Arial" pitchFamily="34" charset="0"/>
                <a:cs typeface="Arial" pitchFamily="34" charset="0"/>
              </a:rPr>
              <a:t>4a):</a:t>
            </a:r>
            <a:endParaRPr lang="pt-BR" dirty="0">
              <a:latin typeface="Arial" pitchFamily="34" charset="0"/>
              <a:cs typeface="Arial" pitchFamily="34" charset="0"/>
            </a:endParaRPr>
          </a:p>
        </p:txBody>
      </p:sp>
      <p:sp>
        <p:nvSpPr>
          <p:cNvPr id="6" name="Retângulo 5"/>
          <p:cNvSpPr/>
          <p:nvPr/>
        </p:nvSpPr>
        <p:spPr>
          <a:xfrm>
            <a:off x="1784309" y="2627620"/>
            <a:ext cx="3339376" cy="369332"/>
          </a:xfrm>
          <a:prstGeom prst="rect">
            <a:avLst/>
          </a:prstGeom>
        </p:spPr>
        <p:txBody>
          <a:bodyPr wrap="none">
            <a:spAutoFit/>
          </a:bodyPr>
          <a:lstStyle/>
          <a:p>
            <a:r>
              <a:rPr lang="pt-BR" dirty="0">
                <a:solidFill>
                  <a:srgbClr val="FF0000"/>
                </a:solidFill>
                <a:latin typeface="Arial" pitchFamily="34" charset="0"/>
                <a:cs typeface="Arial" pitchFamily="34" charset="0"/>
              </a:rPr>
              <a:t>Porque ela reflete a luz do Sol.</a:t>
            </a:r>
          </a:p>
        </p:txBody>
      </p:sp>
      <p:sp>
        <p:nvSpPr>
          <p:cNvPr id="7" name="Retângulo 6"/>
          <p:cNvSpPr/>
          <p:nvPr/>
        </p:nvSpPr>
        <p:spPr>
          <a:xfrm>
            <a:off x="190897" y="3356992"/>
            <a:ext cx="11557598" cy="723916"/>
          </a:xfrm>
          <a:prstGeom prst="rect">
            <a:avLst/>
          </a:prstGeom>
        </p:spPr>
        <p:txBody>
          <a:bodyPr wrap="square">
            <a:spAutoFit/>
          </a:bodyPr>
          <a:lstStyle/>
          <a:p>
            <a:pPr algn="just">
              <a:lnSpc>
                <a:spcPct val="114000"/>
              </a:lnSpc>
            </a:pPr>
            <a:r>
              <a:rPr lang="pt-BR" b="1" dirty="0" smtClean="0">
                <a:latin typeface="Arial" pitchFamily="34" charset="0"/>
                <a:cs typeface="Arial" pitchFamily="34" charset="0"/>
              </a:rPr>
              <a:t>Pergunta 4b</a:t>
            </a:r>
            <a:r>
              <a:rPr lang="pt-BR" b="1" dirty="0">
                <a:latin typeface="Arial" pitchFamily="34" charset="0"/>
                <a:cs typeface="Arial" pitchFamily="34" charset="0"/>
              </a:rPr>
              <a:t>) (0,5 ponto) </a:t>
            </a:r>
            <a:r>
              <a:rPr lang="pt-BR" dirty="0">
                <a:latin typeface="Arial" pitchFamily="34" charset="0"/>
                <a:cs typeface="Arial" pitchFamily="34" charset="0"/>
              </a:rPr>
              <a:t>Escreva o nome de 5 planetas (um deles estava no cartaz da VII OBA, outro está no cartaz da VIII OBA, você mora num deles. Só faltam 2. Gostou da ajuda?)</a:t>
            </a:r>
          </a:p>
        </p:txBody>
      </p:sp>
      <p:sp>
        <p:nvSpPr>
          <p:cNvPr id="8" name="Retângulo 7"/>
          <p:cNvSpPr/>
          <p:nvPr/>
        </p:nvSpPr>
        <p:spPr>
          <a:xfrm>
            <a:off x="1743049" y="4267254"/>
            <a:ext cx="10112743" cy="697563"/>
          </a:xfrm>
          <a:prstGeom prst="rect">
            <a:avLst/>
          </a:prstGeom>
        </p:spPr>
        <p:txBody>
          <a:bodyPr wrap="square">
            <a:spAutoFit/>
          </a:bodyPr>
          <a:lstStyle/>
          <a:p>
            <a:pPr>
              <a:lnSpc>
                <a:spcPct val="114000"/>
              </a:lnSpc>
            </a:pPr>
            <a:r>
              <a:rPr lang="pt-BR" dirty="0" smtClean="0">
                <a:solidFill>
                  <a:srgbClr val="FF0000"/>
                </a:solidFill>
                <a:latin typeface="Arial" pitchFamily="34" charset="0"/>
                <a:cs typeface="Arial" pitchFamily="34" charset="0"/>
              </a:rPr>
              <a:t>Marte</a:t>
            </a:r>
            <a:r>
              <a:rPr lang="pt-BR" dirty="0">
                <a:solidFill>
                  <a:srgbClr val="FF0000"/>
                </a:solidFill>
                <a:latin typeface="Arial" pitchFamily="34" charset="0"/>
                <a:cs typeface="Arial" pitchFamily="34" charset="0"/>
              </a:rPr>
              <a:t>, Saturno, Terra, Mercúrio e Vênus, ou qualquer outra combinação dos nomes de cinco planetas</a:t>
            </a:r>
            <a:r>
              <a:rPr lang="pt-BR" dirty="0">
                <a:latin typeface="Arial" pitchFamily="34" charset="0"/>
                <a:cs typeface="Arial" pitchFamily="34" charset="0"/>
              </a:rPr>
              <a:t>. </a:t>
            </a:r>
          </a:p>
        </p:txBody>
      </p:sp>
      <p:sp>
        <p:nvSpPr>
          <p:cNvPr id="9" name="Retângulo 8"/>
          <p:cNvSpPr/>
          <p:nvPr/>
        </p:nvSpPr>
        <p:spPr>
          <a:xfrm>
            <a:off x="190897" y="4221088"/>
            <a:ext cx="1710725" cy="369332"/>
          </a:xfrm>
          <a:prstGeom prst="rect">
            <a:avLst/>
          </a:prstGeom>
        </p:spPr>
        <p:txBody>
          <a:bodyPr wrap="none">
            <a:spAutoFit/>
          </a:bodyPr>
          <a:lstStyle/>
          <a:p>
            <a:r>
              <a:rPr lang="pt-BR" b="1" dirty="0">
                <a:latin typeface="Arial" pitchFamily="34" charset="0"/>
                <a:cs typeface="Arial" pitchFamily="34" charset="0"/>
              </a:rPr>
              <a:t>Resposta 4b):</a:t>
            </a:r>
            <a:endParaRPr lang="pt-BR" dirty="0">
              <a:latin typeface="Arial" pitchFamily="34" charset="0"/>
              <a:cs typeface="Arial" pitchFamily="34" charset="0"/>
            </a:endParaRPr>
          </a:p>
        </p:txBody>
      </p:sp>
      <p:sp>
        <p:nvSpPr>
          <p:cNvPr id="10" name="Retângulo 9"/>
          <p:cNvSpPr/>
          <p:nvPr/>
        </p:nvSpPr>
        <p:spPr>
          <a:xfrm>
            <a:off x="2063105" y="5589240"/>
            <a:ext cx="7992888" cy="369332"/>
          </a:xfrm>
          <a:prstGeom prst="rect">
            <a:avLst/>
          </a:prstGeom>
        </p:spPr>
        <p:txBody>
          <a:bodyPr wrap="square">
            <a:spAutoFit/>
          </a:bodyPr>
          <a:lstStyle/>
          <a:p>
            <a:r>
              <a:rPr lang="pt-BR" b="1" i="1" dirty="0">
                <a:latin typeface="Times New Roman" pitchFamily="18" charset="0"/>
                <a:cs typeface="Times New Roman" pitchFamily="18" charset="0"/>
              </a:rPr>
              <a:t>Atenção</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Sedna</a:t>
            </a:r>
            <a:r>
              <a:rPr lang="pt-BR" i="1" dirty="0">
                <a:latin typeface="Times New Roman" pitchFamily="18" charset="0"/>
                <a:cs typeface="Times New Roman" pitchFamily="18" charset="0"/>
              </a:rPr>
              <a:t> não é um planeta. Cada nome correto de planeta vale 0,1 ponto.</a:t>
            </a:r>
          </a:p>
        </p:txBody>
      </p:sp>
    </p:spTree>
    <p:extLst>
      <p:ext uri="{BB962C8B-B14F-4D97-AF65-F5344CB8AC3E}">
        <p14:creationId xmlns:p14="http://schemas.microsoft.com/office/powerpoint/2010/main" val="42901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9768" y="764704"/>
            <a:ext cx="7840001" cy="1754326"/>
          </a:xfrm>
          <a:prstGeom prst="rect">
            <a:avLst/>
          </a:prstGeom>
        </p:spPr>
        <p:txBody>
          <a:bodyPr wrap="square">
            <a:spAutoFit/>
          </a:bodyPr>
          <a:lstStyle/>
          <a:p>
            <a:pPr algn="just">
              <a:lnSpc>
                <a:spcPct val="150000"/>
              </a:lnSpc>
            </a:pPr>
            <a:r>
              <a:rPr lang="pt-BR" b="1" dirty="0" smtClean="0">
                <a:latin typeface="Arial" pitchFamily="34" charset="0"/>
                <a:cs typeface="Arial" pitchFamily="34" charset="0"/>
              </a:rPr>
              <a:t>Pergunta 5a</a:t>
            </a:r>
            <a:r>
              <a:rPr lang="pt-BR" b="1" dirty="0">
                <a:latin typeface="Arial" pitchFamily="34" charset="0"/>
                <a:cs typeface="Arial" pitchFamily="34" charset="0"/>
              </a:rPr>
              <a:t>) (0,5 ponto)</a:t>
            </a:r>
            <a:r>
              <a:rPr lang="pt-BR" dirty="0">
                <a:latin typeface="Arial" pitchFamily="34" charset="0"/>
                <a:cs typeface="Arial" pitchFamily="34" charset="0"/>
              </a:rPr>
              <a:t> Durante o dia só vemos uma estrela, que é o Sol. Durante a noite vemos muitas estrelas. Os astrônomos sabem que muitas destas estrelas são até mais brilhantes do que o Sol. Então, por que a noite é escura?</a:t>
            </a:r>
          </a:p>
        </p:txBody>
      </p:sp>
      <p:sp>
        <p:nvSpPr>
          <p:cNvPr id="4" name="Retângulo 3"/>
          <p:cNvSpPr/>
          <p:nvPr/>
        </p:nvSpPr>
        <p:spPr>
          <a:xfrm>
            <a:off x="199768" y="310996"/>
            <a:ext cx="1300356" cy="369332"/>
          </a:xfrm>
          <a:prstGeom prst="rect">
            <a:avLst/>
          </a:prstGeom>
        </p:spPr>
        <p:txBody>
          <a:bodyPr wrap="none">
            <a:spAutoFit/>
          </a:bodyPr>
          <a:lstStyle/>
          <a:p>
            <a:r>
              <a:rPr lang="pt-BR" b="1" dirty="0">
                <a:latin typeface="Arial" pitchFamily="34" charset="0"/>
                <a:cs typeface="Arial" pitchFamily="34" charset="0"/>
              </a:rPr>
              <a:t>Questão 5</a:t>
            </a:r>
            <a:endParaRPr lang="pt-BR" dirty="0">
              <a:latin typeface="Arial" pitchFamily="34" charset="0"/>
              <a:cs typeface="Arial" pitchFamily="34" charset="0"/>
            </a:endParaRPr>
          </a:p>
        </p:txBody>
      </p:sp>
      <p:sp>
        <p:nvSpPr>
          <p:cNvPr id="5" name="Retângulo 4"/>
          <p:cNvSpPr/>
          <p:nvPr/>
        </p:nvSpPr>
        <p:spPr>
          <a:xfrm>
            <a:off x="1913677" y="2708920"/>
            <a:ext cx="4416594" cy="369332"/>
          </a:xfrm>
          <a:prstGeom prst="rect">
            <a:avLst/>
          </a:prstGeom>
        </p:spPr>
        <p:txBody>
          <a:bodyPr wrap="none">
            <a:spAutoFit/>
          </a:bodyPr>
          <a:lstStyle/>
          <a:p>
            <a:r>
              <a:rPr lang="pt-BR" dirty="0" smtClean="0">
                <a:solidFill>
                  <a:srgbClr val="FF0000"/>
                </a:solidFill>
                <a:latin typeface="Arial" pitchFamily="34" charset="0"/>
                <a:cs typeface="Arial" pitchFamily="34" charset="0"/>
              </a:rPr>
              <a:t>Porque </a:t>
            </a:r>
            <a:r>
              <a:rPr lang="pt-BR" dirty="0">
                <a:solidFill>
                  <a:srgbClr val="FF0000"/>
                </a:solidFill>
                <a:latin typeface="Arial" pitchFamily="34" charset="0"/>
                <a:cs typeface="Arial" pitchFamily="34" charset="0"/>
              </a:rPr>
              <a:t>as estrelas estão muito distantes.</a:t>
            </a:r>
          </a:p>
        </p:txBody>
      </p:sp>
      <p:sp>
        <p:nvSpPr>
          <p:cNvPr id="6" name="Retângulo 5"/>
          <p:cNvSpPr/>
          <p:nvPr/>
        </p:nvSpPr>
        <p:spPr>
          <a:xfrm>
            <a:off x="226362" y="2708920"/>
            <a:ext cx="1697901" cy="369332"/>
          </a:xfrm>
          <a:prstGeom prst="rect">
            <a:avLst/>
          </a:prstGeom>
        </p:spPr>
        <p:txBody>
          <a:bodyPr wrap="none">
            <a:spAutoFit/>
          </a:bodyPr>
          <a:lstStyle/>
          <a:p>
            <a:r>
              <a:rPr lang="pt-BR" b="1" dirty="0">
                <a:latin typeface="Arial" pitchFamily="34" charset="0"/>
                <a:cs typeface="Arial" pitchFamily="34" charset="0"/>
              </a:rPr>
              <a:t>Resposta 5a):</a:t>
            </a:r>
            <a:endParaRPr lang="pt-BR" dirty="0">
              <a:latin typeface="Arial" pitchFamily="34" charset="0"/>
              <a:cs typeface="Arial" pitchFamily="34" charset="0"/>
            </a:endParaRPr>
          </a:p>
        </p:txBody>
      </p:sp>
      <p:sp>
        <p:nvSpPr>
          <p:cNvPr id="7" name="Retângulo 6"/>
          <p:cNvSpPr/>
          <p:nvPr/>
        </p:nvSpPr>
        <p:spPr>
          <a:xfrm>
            <a:off x="226362" y="3397642"/>
            <a:ext cx="9073008" cy="369332"/>
          </a:xfrm>
          <a:prstGeom prst="rect">
            <a:avLst/>
          </a:prstGeom>
        </p:spPr>
        <p:txBody>
          <a:bodyPr wrap="square">
            <a:spAutoFit/>
          </a:bodyPr>
          <a:lstStyle/>
          <a:p>
            <a:r>
              <a:rPr lang="pt-BR" b="1" dirty="0" smtClean="0">
                <a:latin typeface="Arial" pitchFamily="34" charset="0"/>
                <a:cs typeface="Arial" pitchFamily="34" charset="0"/>
              </a:rPr>
              <a:t>Pergunta </a:t>
            </a:r>
            <a:r>
              <a:rPr lang="pt-BR" b="1" dirty="0">
                <a:latin typeface="Arial" pitchFamily="34" charset="0"/>
                <a:cs typeface="Arial" pitchFamily="34" charset="0"/>
              </a:rPr>
              <a:t>5b) (0,5 ponto) </a:t>
            </a:r>
            <a:r>
              <a:rPr lang="pt-BR" dirty="0">
                <a:latin typeface="Arial" pitchFamily="34" charset="0"/>
                <a:cs typeface="Arial" pitchFamily="34" charset="0"/>
              </a:rPr>
              <a:t>Escreva os nomes de duas constelações e de duas estrelas.</a:t>
            </a:r>
          </a:p>
        </p:txBody>
      </p:sp>
      <p:sp>
        <p:nvSpPr>
          <p:cNvPr id="8" name="Retângulo 7"/>
          <p:cNvSpPr/>
          <p:nvPr/>
        </p:nvSpPr>
        <p:spPr>
          <a:xfrm>
            <a:off x="225962" y="3970000"/>
            <a:ext cx="11240604" cy="1338828"/>
          </a:xfrm>
          <a:prstGeom prst="rect">
            <a:avLst/>
          </a:prstGeom>
        </p:spPr>
        <p:txBody>
          <a:bodyPr wrap="square">
            <a:spAutoFit/>
          </a:bodyPr>
          <a:lstStyle/>
          <a:p>
            <a:pPr algn="just">
              <a:lnSpc>
                <a:spcPct val="150000"/>
              </a:lnSpc>
            </a:pPr>
            <a:r>
              <a:rPr lang="pt-BR" dirty="0" smtClean="0">
                <a:solidFill>
                  <a:srgbClr val="FF0000"/>
                </a:solidFill>
                <a:latin typeface="Arial" pitchFamily="34" charset="0"/>
                <a:cs typeface="Arial" pitchFamily="34" charset="0"/>
              </a:rPr>
              <a:t>		Cruzeiro </a:t>
            </a:r>
            <a:r>
              <a:rPr lang="pt-BR" dirty="0">
                <a:solidFill>
                  <a:srgbClr val="FF0000"/>
                </a:solidFill>
                <a:latin typeface="Arial" pitchFamily="34" charset="0"/>
                <a:cs typeface="Arial" pitchFamily="34" charset="0"/>
              </a:rPr>
              <a:t>do Sul e Órion ou qualquer duas outras constelações zodiacais ou não. Sol e </a:t>
            </a:r>
            <a:r>
              <a:rPr lang="pt-BR" dirty="0" err="1">
                <a:solidFill>
                  <a:srgbClr val="FF0000"/>
                </a:solidFill>
                <a:latin typeface="Arial" pitchFamily="34" charset="0"/>
                <a:cs typeface="Arial" pitchFamily="34" charset="0"/>
              </a:rPr>
              <a:t>Sírius</a:t>
            </a:r>
            <a:r>
              <a:rPr lang="pt-BR" dirty="0">
                <a:solidFill>
                  <a:srgbClr val="FF0000"/>
                </a:solidFill>
                <a:latin typeface="Arial" pitchFamily="34" charset="0"/>
                <a:cs typeface="Arial" pitchFamily="34" charset="0"/>
              </a:rPr>
              <a:t>, ou qualquer outras duas estrelas. </a:t>
            </a:r>
            <a:endParaRPr lang="pt-BR" dirty="0" smtClean="0">
              <a:solidFill>
                <a:srgbClr val="FF0000"/>
              </a:solidFill>
              <a:latin typeface="Arial" pitchFamily="34" charset="0"/>
              <a:cs typeface="Arial" pitchFamily="34" charset="0"/>
            </a:endParaRPr>
          </a:p>
          <a:p>
            <a:pPr algn="just">
              <a:lnSpc>
                <a:spcPct val="150000"/>
              </a:lnSpc>
            </a:pPr>
            <a:r>
              <a:rPr lang="pt-BR" dirty="0" smtClean="0">
                <a:solidFill>
                  <a:srgbClr val="FF0000"/>
                </a:solidFill>
                <a:latin typeface="Arial" pitchFamily="34" charset="0"/>
                <a:cs typeface="Arial" pitchFamily="34" charset="0"/>
              </a:rPr>
              <a:t>(</a:t>
            </a:r>
            <a:r>
              <a:rPr lang="pt-BR" dirty="0">
                <a:solidFill>
                  <a:srgbClr val="FF0000"/>
                </a:solidFill>
                <a:latin typeface="Arial" pitchFamily="34" charset="0"/>
                <a:cs typeface="Arial" pitchFamily="34" charset="0"/>
              </a:rPr>
              <a:t>Cada nome correto vale 0,1 ponto. Se acertar os quatro ganha 0,5 ponto.)</a:t>
            </a:r>
          </a:p>
        </p:txBody>
      </p:sp>
      <p:sp>
        <p:nvSpPr>
          <p:cNvPr id="9" name="Retângulo 8"/>
          <p:cNvSpPr/>
          <p:nvPr/>
        </p:nvSpPr>
        <p:spPr>
          <a:xfrm>
            <a:off x="234477" y="4045714"/>
            <a:ext cx="1710725" cy="369332"/>
          </a:xfrm>
          <a:prstGeom prst="rect">
            <a:avLst/>
          </a:prstGeom>
        </p:spPr>
        <p:txBody>
          <a:bodyPr wrap="none">
            <a:spAutoFit/>
          </a:bodyPr>
          <a:lstStyle/>
          <a:p>
            <a:r>
              <a:rPr lang="pt-BR" b="1" dirty="0" smtClean="0">
                <a:latin typeface="Arial" pitchFamily="34" charset="0"/>
                <a:cs typeface="Arial" pitchFamily="34" charset="0"/>
              </a:rPr>
              <a:t>Resposta </a:t>
            </a:r>
            <a:r>
              <a:rPr lang="pt-BR" b="1" dirty="0">
                <a:latin typeface="Arial" pitchFamily="34" charset="0"/>
                <a:cs typeface="Arial" pitchFamily="34" charset="0"/>
              </a:rPr>
              <a:t>5b):</a:t>
            </a:r>
            <a:endParaRPr lang="pt-BR" dirty="0">
              <a:latin typeface="Arial" pitchFamily="34" charset="0"/>
              <a:cs typeface="Arial" pitchFamily="34" charset="0"/>
            </a:endParaRPr>
          </a:p>
        </p:txBody>
      </p:sp>
    </p:spTree>
    <p:extLst>
      <p:ext uri="{BB962C8B-B14F-4D97-AF65-F5344CB8AC3E}">
        <p14:creationId xmlns:p14="http://schemas.microsoft.com/office/powerpoint/2010/main" val="33236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1472454"/>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6) (1 ponto) </a:t>
            </a:r>
            <a:r>
              <a:rPr lang="pt-BR" sz="1600" b="1" u="sng" dirty="0">
                <a:latin typeface="Arial" pitchFamily="34" charset="0"/>
                <a:cs typeface="Arial" pitchFamily="34" charset="0"/>
              </a:rPr>
              <a:t>PERGUNTA OBSERVACIONAL</a:t>
            </a:r>
            <a:r>
              <a:rPr lang="pt-BR" sz="1600" u="sng" dirty="0">
                <a:latin typeface="Arial" pitchFamily="34" charset="0"/>
                <a:cs typeface="Arial" pitchFamily="34" charset="0"/>
              </a:rPr>
              <a:t>.</a:t>
            </a:r>
            <a:r>
              <a:rPr lang="pt-BR" sz="1600" dirty="0">
                <a:latin typeface="Arial" pitchFamily="34" charset="0"/>
                <a:cs typeface="Arial" pitchFamily="34" charset="0"/>
              </a:rPr>
              <a:t> </a:t>
            </a:r>
            <a:r>
              <a:rPr lang="pt-BR" sz="1600" u="sng" dirty="0">
                <a:latin typeface="Arial" pitchFamily="34" charset="0"/>
                <a:cs typeface="Arial" pitchFamily="34" charset="0"/>
              </a:rPr>
              <a:t>A QUESTÃO </a:t>
            </a:r>
            <a:r>
              <a:rPr lang="pt-BR" sz="1600" b="1" u="sng" dirty="0">
                <a:latin typeface="Arial" pitchFamily="34" charset="0"/>
                <a:cs typeface="Arial" pitchFamily="34" charset="0"/>
              </a:rPr>
              <a:t>6a</a:t>
            </a:r>
            <a:r>
              <a:rPr lang="pt-BR" sz="1600" u="sng" dirty="0">
                <a:latin typeface="Arial" pitchFamily="34" charset="0"/>
                <a:cs typeface="Arial" pitchFamily="34" charset="0"/>
              </a:rPr>
              <a:t> SÓ PODE SER RESPONDIDA SE VOCÊ OLHOU PARA O CÉU COM O MAPA QUE ENVIAMOS PREVIAMENTE PARA SEU(SUA) PROFESSOR(A), CASO CONTRÁRIO, RESPONDA SOMENTE À QUESTÃO </a:t>
            </a:r>
            <a:r>
              <a:rPr lang="pt-BR" sz="1600" b="1" u="sng" dirty="0">
                <a:latin typeface="Arial" pitchFamily="34" charset="0"/>
                <a:cs typeface="Arial" pitchFamily="34" charset="0"/>
              </a:rPr>
              <a:t>(6b)</a:t>
            </a:r>
            <a:r>
              <a:rPr lang="pt-BR" sz="1600" u="sng" dirty="0">
                <a:latin typeface="Arial" pitchFamily="34" charset="0"/>
                <a:cs typeface="Arial" pitchFamily="34" charset="0"/>
              </a:rPr>
              <a:t>, A QUAL TAMBÉM VALE UM PONTO. </a:t>
            </a:r>
            <a:r>
              <a:rPr lang="pt-BR" sz="1600" b="1" u="sng" dirty="0">
                <a:latin typeface="Arial" pitchFamily="34" charset="0"/>
                <a:cs typeface="Arial" pitchFamily="34" charset="0"/>
              </a:rPr>
              <a:t>Você só pode responder à questão 6a ou à 6b e não às duas.</a:t>
            </a:r>
            <a:endParaRPr lang="pt-BR" sz="1600" dirty="0">
              <a:latin typeface="Arial" pitchFamily="34" charset="0"/>
              <a:cs typeface="Arial" pitchFamily="34" charset="0"/>
            </a:endParaRPr>
          </a:p>
        </p:txBody>
      </p:sp>
      <p:sp>
        <p:nvSpPr>
          <p:cNvPr id="6" name="Retângulo 5"/>
          <p:cNvSpPr/>
          <p:nvPr/>
        </p:nvSpPr>
        <p:spPr>
          <a:xfrm>
            <a:off x="190896" y="1702425"/>
            <a:ext cx="7952481" cy="934487"/>
          </a:xfrm>
          <a:prstGeom prst="rect">
            <a:avLst/>
          </a:prstGeom>
        </p:spPr>
        <p:txBody>
          <a:bodyPr wrap="square">
            <a:spAutoFit/>
          </a:bodyPr>
          <a:lstStyle/>
          <a:p>
            <a:pPr algn="just" hangingPunct="0">
              <a:lnSpc>
                <a:spcPct val="114000"/>
              </a:lnSpc>
            </a:pPr>
            <a:r>
              <a:rPr lang="pt-BR" sz="1600" b="1" dirty="0" err="1" smtClean="0">
                <a:latin typeface="Arial" pitchFamily="34" charset="0"/>
                <a:cs typeface="Arial" pitchFamily="34" charset="0"/>
              </a:rPr>
              <a:t>Pergunra</a:t>
            </a:r>
            <a:r>
              <a:rPr lang="pt-BR" sz="1600" b="1" dirty="0" smtClean="0">
                <a:latin typeface="Arial" pitchFamily="34" charset="0"/>
                <a:cs typeface="Arial" pitchFamily="34" charset="0"/>
              </a:rPr>
              <a:t> 6a)</a:t>
            </a:r>
            <a:r>
              <a:rPr lang="pt-BR" sz="1600" b="1" dirty="0">
                <a:latin typeface="Arial" pitchFamily="34" charset="0"/>
                <a:cs typeface="Arial" pitchFamily="34" charset="0"/>
              </a:rPr>
              <a:t> (1 ponto) </a:t>
            </a:r>
            <a:r>
              <a:rPr lang="pt-BR" sz="1600" dirty="0" smtClean="0">
                <a:latin typeface="Arial" pitchFamily="34" charset="0"/>
                <a:cs typeface="Arial" pitchFamily="34" charset="0"/>
              </a:rPr>
              <a:t>O </a:t>
            </a:r>
            <a:r>
              <a:rPr lang="pt-BR" sz="1600" dirty="0">
                <a:latin typeface="Arial" pitchFamily="34" charset="0"/>
                <a:cs typeface="Arial" pitchFamily="34" charset="0"/>
              </a:rPr>
              <a:t>Brasil é dividido em 5 grandes regiões: Norte, Nordeste, Centro-Oeste, Sul e Sudeste. O seu professor vai dizer em qual região você mora.</a:t>
            </a:r>
          </a:p>
          <a:p>
            <a:pPr algn="just">
              <a:lnSpc>
                <a:spcPct val="114000"/>
              </a:lnSpc>
            </a:pPr>
            <a:r>
              <a:rPr lang="pt-PT" sz="1600" b="1" dirty="0">
                <a:latin typeface="Arial" pitchFamily="34" charset="0"/>
                <a:cs typeface="Arial" pitchFamily="34" charset="0"/>
              </a:rPr>
              <a:t>Para quem mora nas regiões Sul ou Sudeste a pergunta é a seguinte</a:t>
            </a:r>
            <a:r>
              <a:rPr lang="pt-PT" sz="1600" b="1" dirty="0" smtClean="0">
                <a:latin typeface="Arial" pitchFamily="34" charset="0"/>
                <a:cs typeface="Arial" pitchFamily="34" charset="0"/>
              </a:rPr>
              <a:t>:</a:t>
            </a:r>
          </a:p>
        </p:txBody>
      </p:sp>
      <p:sp>
        <p:nvSpPr>
          <p:cNvPr id="7" name="Retângulo 6"/>
          <p:cNvSpPr/>
          <p:nvPr/>
        </p:nvSpPr>
        <p:spPr>
          <a:xfrm>
            <a:off x="190897" y="2638529"/>
            <a:ext cx="7920880" cy="934487"/>
          </a:xfrm>
          <a:prstGeom prst="rect">
            <a:avLst/>
          </a:prstGeom>
        </p:spPr>
        <p:txBody>
          <a:bodyPr wrap="square">
            <a:spAutoFit/>
          </a:bodyPr>
          <a:lstStyle/>
          <a:p>
            <a:pPr algn="just">
              <a:lnSpc>
                <a:spcPct val="114000"/>
              </a:lnSpc>
            </a:pPr>
            <a:r>
              <a:rPr lang="pt-PT" sz="1600" u="sng" dirty="0">
                <a:latin typeface="Arial" pitchFamily="34" charset="0"/>
                <a:cs typeface="Arial" pitchFamily="34" charset="0"/>
              </a:rPr>
              <a:t>Desenhe</a:t>
            </a:r>
            <a:r>
              <a:rPr lang="pt-PT" sz="1600" dirty="0">
                <a:latin typeface="Arial" pitchFamily="34" charset="0"/>
                <a:cs typeface="Arial" pitchFamily="34" charset="0"/>
              </a:rPr>
              <a:t> no quadrado ao lado a constelação do Cruzeiro do Sul (em latim ela é chamada de Crux). Esta constelação tem CINCO estrelas. </a:t>
            </a:r>
            <a:r>
              <a:rPr lang="pt-PT" sz="1600" u="sng" dirty="0">
                <a:latin typeface="Arial" pitchFamily="34" charset="0"/>
                <a:cs typeface="Arial" pitchFamily="34" charset="0"/>
              </a:rPr>
              <a:t>Faça um X</a:t>
            </a:r>
            <a:r>
              <a:rPr lang="pt-PT" sz="1600" dirty="0">
                <a:latin typeface="Arial" pitchFamily="34" charset="0"/>
                <a:cs typeface="Arial" pitchFamily="34" charset="0"/>
              </a:rPr>
              <a:t> sobre a estrela mais brilhante da constelação do Cruzeiro do Sul.</a:t>
            </a:r>
            <a:endParaRPr lang="pt-BR" sz="1600" dirty="0">
              <a:latin typeface="Arial" pitchFamily="34" charset="0"/>
              <a:cs typeface="Arial" pitchFamily="34" charset="0"/>
            </a:endParaRPr>
          </a:p>
        </p:txBody>
      </p:sp>
      <p:sp>
        <p:nvSpPr>
          <p:cNvPr id="8" name="Rectangle 2"/>
          <p:cNvSpPr>
            <a:spLocks noChangeArrowheads="1"/>
          </p:cNvSpPr>
          <p:nvPr/>
        </p:nvSpPr>
        <p:spPr bwMode="auto">
          <a:xfrm>
            <a:off x="8503152" y="2388129"/>
            <a:ext cx="3241791" cy="35112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13" name="Oval 6"/>
          <p:cNvSpPr>
            <a:spLocks noChangeArrowheads="1"/>
          </p:cNvSpPr>
          <p:nvPr/>
        </p:nvSpPr>
        <p:spPr bwMode="auto">
          <a:xfrm>
            <a:off x="8754030" y="3604834"/>
            <a:ext cx="101251"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 name="Oval 7"/>
          <p:cNvSpPr>
            <a:spLocks noChangeArrowheads="1"/>
          </p:cNvSpPr>
          <p:nvPr/>
        </p:nvSpPr>
        <p:spPr bwMode="auto">
          <a:xfrm>
            <a:off x="10744991" y="3599986"/>
            <a:ext cx="101251"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5" name="Oval 8"/>
          <p:cNvSpPr>
            <a:spLocks noChangeArrowheads="1"/>
          </p:cNvSpPr>
          <p:nvPr/>
        </p:nvSpPr>
        <p:spPr bwMode="auto">
          <a:xfrm>
            <a:off x="10213650" y="4143778"/>
            <a:ext cx="101251"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6" name="Oval 9"/>
          <p:cNvSpPr>
            <a:spLocks noChangeArrowheads="1"/>
          </p:cNvSpPr>
          <p:nvPr/>
        </p:nvSpPr>
        <p:spPr bwMode="auto">
          <a:xfrm>
            <a:off x="9839113" y="5192576"/>
            <a:ext cx="101251"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7" name="Oval 10"/>
          <p:cNvSpPr>
            <a:spLocks noChangeArrowheads="1"/>
          </p:cNvSpPr>
          <p:nvPr/>
        </p:nvSpPr>
        <p:spPr bwMode="auto">
          <a:xfrm>
            <a:off x="9829257" y="2852576"/>
            <a:ext cx="101251"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8" name="Line 11"/>
          <p:cNvSpPr>
            <a:spLocks noChangeShapeType="1"/>
          </p:cNvSpPr>
          <p:nvPr/>
        </p:nvSpPr>
        <p:spPr bwMode="auto">
          <a:xfrm>
            <a:off x="9646468" y="5018853"/>
            <a:ext cx="486540" cy="4387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Line 12"/>
          <p:cNvSpPr>
            <a:spLocks noChangeShapeType="1"/>
          </p:cNvSpPr>
          <p:nvPr/>
        </p:nvSpPr>
        <p:spPr bwMode="auto">
          <a:xfrm flipH="1">
            <a:off x="9646468" y="5017238"/>
            <a:ext cx="486540" cy="4387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0" name="Retângulo 19"/>
          <p:cNvSpPr/>
          <p:nvPr/>
        </p:nvSpPr>
        <p:spPr>
          <a:xfrm>
            <a:off x="190897" y="3625832"/>
            <a:ext cx="7992888" cy="2899512"/>
          </a:xfrm>
          <a:prstGeom prst="rect">
            <a:avLst/>
          </a:prstGeom>
        </p:spPr>
        <p:txBody>
          <a:bodyPr wrap="square">
            <a:spAutoFit/>
          </a:bodyPr>
          <a:lstStyle/>
          <a:p>
            <a:pPr algn="just">
              <a:lnSpc>
                <a:spcPct val="114000"/>
              </a:lnSpc>
            </a:pPr>
            <a:r>
              <a:rPr lang="pt-BR" sz="1600" dirty="0" smtClean="0">
                <a:latin typeface="Arial" pitchFamily="34" charset="0"/>
                <a:cs typeface="Arial" pitchFamily="34" charset="0"/>
              </a:rPr>
              <a:t>						    </a:t>
            </a:r>
            <a:r>
              <a:rPr lang="pt-BR" sz="1600" dirty="0" smtClean="0">
                <a:solidFill>
                  <a:srgbClr val="FF0000"/>
                </a:solidFill>
                <a:latin typeface="Arial" pitchFamily="34" charset="0"/>
                <a:cs typeface="Arial" pitchFamily="34" charset="0"/>
              </a:rPr>
              <a:t>O </a:t>
            </a:r>
            <a:r>
              <a:rPr lang="pt-BR" sz="1600" dirty="0">
                <a:solidFill>
                  <a:srgbClr val="FF0000"/>
                </a:solidFill>
                <a:latin typeface="Arial" pitchFamily="34" charset="0"/>
                <a:cs typeface="Arial" pitchFamily="34" charset="0"/>
              </a:rPr>
              <a:t>aluno deveria ter desenhado algo parecido com a figura ao lado e feito um X sobre a estrela da </a:t>
            </a:r>
            <a:r>
              <a:rPr lang="pt-BR" sz="1600" u="sng" dirty="0">
                <a:solidFill>
                  <a:srgbClr val="FF0000"/>
                </a:solidFill>
                <a:latin typeface="Arial" pitchFamily="34" charset="0"/>
                <a:cs typeface="Arial" pitchFamily="34" charset="0"/>
              </a:rPr>
              <a:t>base da cruz</a:t>
            </a:r>
            <a:r>
              <a:rPr lang="pt-BR" sz="1600" dirty="0">
                <a:solidFill>
                  <a:srgbClr val="FF0000"/>
                </a:solidFill>
                <a:latin typeface="Arial" pitchFamily="34" charset="0"/>
                <a:cs typeface="Arial" pitchFamily="34" charset="0"/>
              </a:rPr>
              <a:t>. Observação para o professor: A estrela </a:t>
            </a:r>
            <a:r>
              <a:rPr lang="pt-BR" sz="1600" dirty="0" err="1">
                <a:solidFill>
                  <a:srgbClr val="FF0000"/>
                </a:solidFill>
                <a:latin typeface="Arial" pitchFamily="34" charset="0"/>
                <a:cs typeface="Arial" pitchFamily="34" charset="0"/>
              </a:rPr>
              <a:t>Acrux</a:t>
            </a:r>
            <a:r>
              <a:rPr lang="pt-BR" sz="1600" dirty="0">
                <a:solidFill>
                  <a:srgbClr val="FF0000"/>
                </a:solidFill>
                <a:latin typeface="Arial" pitchFamily="34" charset="0"/>
                <a:cs typeface="Arial" pitchFamily="34" charset="0"/>
              </a:rPr>
              <a:t> é a mais brilhante da constelação do Cruzeiro do Sul e é a que está na </a:t>
            </a:r>
            <a:r>
              <a:rPr lang="pt-BR" sz="1600" u="sng" dirty="0">
                <a:solidFill>
                  <a:srgbClr val="FF0000"/>
                </a:solidFill>
                <a:latin typeface="Arial" pitchFamily="34" charset="0"/>
                <a:cs typeface="Arial" pitchFamily="34" charset="0"/>
              </a:rPr>
              <a:t>base da Cruz</a:t>
            </a:r>
            <a:r>
              <a:rPr lang="pt-BR" sz="1600" dirty="0">
                <a:solidFill>
                  <a:srgbClr val="FF0000"/>
                </a:solidFill>
                <a:latin typeface="Arial" pitchFamily="34" charset="0"/>
                <a:cs typeface="Arial" pitchFamily="34" charset="0"/>
              </a:rPr>
              <a:t>. A magnitude de </a:t>
            </a:r>
            <a:r>
              <a:rPr lang="pt-BR" sz="1600" dirty="0" err="1">
                <a:solidFill>
                  <a:srgbClr val="FF0000"/>
                </a:solidFill>
                <a:latin typeface="Arial" pitchFamily="34" charset="0"/>
                <a:cs typeface="Arial" pitchFamily="34" charset="0"/>
              </a:rPr>
              <a:t>Acrux</a:t>
            </a:r>
            <a:r>
              <a:rPr lang="pt-BR" sz="1600" dirty="0">
                <a:solidFill>
                  <a:srgbClr val="FF0000"/>
                </a:solidFill>
                <a:latin typeface="Arial" pitchFamily="34" charset="0"/>
                <a:cs typeface="Arial" pitchFamily="34" charset="0"/>
              </a:rPr>
              <a:t> é de 0,9. Note que não importa como esteja desenhada a figura do Cruzeiro do Sul, ou seja, ela pode estar deitada ou inclinada, ou até mesmo de ponta cabeça, pois pode ser que estava assim no momento em que o(a) aluno(a) observou esta constelação. Também não importa se as estrelas desenhadas são bolinhas ou algo </a:t>
            </a:r>
            <a:r>
              <a:rPr lang="pt-BR" sz="1600" dirty="0" err="1" smtClean="0">
                <a:solidFill>
                  <a:srgbClr val="FF0000"/>
                </a:solidFill>
                <a:latin typeface="Arial" pitchFamily="34" charset="0"/>
                <a:cs typeface="Arial" pitchFamily="34" charset="0"/>
              </a:rPr>
              <a:t>assim:</a:t>
            </a:r>
            <a:r>
              <a:rPr lang="pt-BR" sz="1600" dirty="0" err="1" smtClean="0">
                <a:solidFill>
                  <a:srgbClr val="FF0000"/>
                </a:solidFill>
                <a:latin typeface="Arial" pitchFamily="34" charset="0"/>
                <a:cs typeface="Arial" pitchFamily="34" charset="0"/>
                <a:sym typeface="Monotype Sorts"/>
              </a:rPr>
              <a:t>H</a:t>
            </a:r>
            <a:r>
              <a:rPr lang="pt-BR" sz="1600" dirty="0" smtClean="0">
                <a:solidFill>
                  <a:srgbClr val="FF0000"/>
                </a:solidFill>
                <a:latin typeface="Arial" pitchFamily="34" charset="0"/>
                <a:cs typeface="Arial" pitchFamily="34" charset="0"/>
              </a:rPr>
              <a:t>. </a:t>
            </a:r>
            <a:r>
              <a:rPr lang="pt-BR" sz="1600" b="1" dirty="0">
                <a:solidFill>
                  <a:srgbClr val="FF0000"/>
                </a:solidFill>
                <a:latin typeface="Arial" pitchFamily="34" charset="0"/>
                <a:cs typeface="Arial" pitchFamily="34" charset="0"/>
              </a:rPr>
              <a:t>Atenção!</a:t>
            </a:r>
            <a:r>
              <a:rPr lang="pt-BR" sz="1600" dirty="0">
                <a:solidFill>
                  <a:srgbClr val="FF0000"/>
                </a:solidFill>
                <a:latin typeface="Arial" pitchFamily="34" charset="0"/>
                <a:cs typeface="Arial" pitchFamily="34" charset="0"/>
              </a:rPr>
              <a:t> Se o </a:t>
            </a:r>
            <a:r>
              <a:rPr lang="pt-BR" sz="1600" dirty="0" smtClean="0">
                <a:solidFill>
                  <a:srgbClr val="FF0000"/>
                </a:solidFill>
                <a:latin typeface="Arial" pitchFamily="34" charset="0"/>
                <a:cs typeface="Arial" pitchFamily="34" charset="0"/>
              </a:rPr>
              <a:t>	    aluno </a:t>
            </a:r>
            <a:r>
              <a:rPr lang="pt-BR" sz="1600" dirty="0">
                <a:solidFill>
                  <a:srgbClr val="FF0000"/>
                </a:solidFill>
                <a:latin typeface="Arial" pitchFamily="34" charset="0"/>
                <a:cs typeface="Arial" pitchFamily="34" charset="0"/>
              </a:rPr>
              <a:t>desenhou a constelação mas não marcou com um X a estrela </a:t>
            </a:r>
            <a:r>
              <a:rPr lang="pt-BR" sz="1600" dirty="0" smtClean="0">
                <a:solidFill>
                  <a:srgbClr val="FF0000"/>
                </a:solidFill>
                <a:latin typeface="Arial" pitchFamily="34" charset="0"/>
                <a:cs typeface="Arial" pitchFamily="34" charset="0"/>
              </a:rPr>
              <a:t>	    correta</a:t>
            </a:r>
            <a:r>
              <a:rPr lang="pt-BR" sz="1600" dirty="0">
                <a:solidFill>
                  <a:srgbClr val="FF0000"/>
                </a:solidFill>
                <a:latin typeface="Arial" pitchFamily="34" charset="0"/>
                <a:cs typeface="Arial" pitchFamily="34" charset="0"/>
              </a:rPr>
              <a:t>, </a:t>
            </a:r>
            <a:r>
              <a:rPr lang="pt-BR" sz="1600" dirty="0" smtClean="0">
                <a:solidFill>
                  <a:srgbClr val="FF0000"/>
                </a:solidFill>
                <a:latin typeface="Arial" pitchFamily="34" charset="0"/>
                <a:cs typeface="Arial" pitchFamily="34" charset="0"/>
              </a:rPr>
              <a:t>ganha </a:t>
            </a:r>
            <a:r>
              <a:rPr lang="pt-BR" sz="1600" dirty="0">
                <a:solidFill>
                  <a:srgbClr val="FF0000"/>
                </a:solidFill>
                <a:latin typeface="Arial" pitchFamily="34" charset="0"/>
                <a:cs typeface="Arial" pitchFamily="34" charset="0"/>
              </a:rPr>
              <a:t>só metade dos pontos da questão.</a:t>
            </a:r>
          </a:p>
        </p:txBody>
      </p:sp>
      <p:sp>
        <p:nvSpPr>
          <p:cNvPr id="4" name="Retângulo 3"/>
          <p:cNvSpPr/>
          <p:nvPr/>
        </p:nvSpPr>
        <p:spPr>
          <a:xfrm>
            <a:off x="190897" y="3645024"/>
            <a:ext cx="5949950" cy="338554"/>
          </a:xfrm>
          <a:prstGeom prst="rect">
            <a:avLst/>
          </a:prstGeom>
        </p:spPr>
        <p:txBody>
          <a:bodyPr>
            <a:spAutoFit/>
          </a:bodyPr>
          <a:lstStyle/>
          <a:p>
            <a:r>
              <a:rPr lang="pt-BR" sz="1600" b="1" dirty="0">
                <a:latin typeface="Arial" pitchFamily="34" charset="0"/>
                <a:cs typeface="Arial" pitchFamily="34" charset="0"/>
              </a:rPr>
              <a:t>Resposta 6a) para quem mora nas regiões Sul ou Sudeste:</a:t>
            </a:r>
            <a:endParaRPr lang="pt-BR" sz="1600" dirty="0"/>
          </a:p>
        </p:txBody>
      </p:sp>
    </p:spTree>
    <p:extLst>
      <p:ext uri="{BB962C8B-B14F-4D97-AF65-F5344CB8AC3E}">
        <p14:creationId xmlns:p14="http://schemas.microsoft.com/office/powerpoint/2010/main" val="33390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out)">
                                      <p:cBhvr>
                                        <p:cTn id="13" dur="2000"/>
                                        <p:tgtEl>
                                          <p:spTgt spid="1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out)">
                                      <p:cBhvr>
                                        <p:cTn id="16" dur="2000"/>
                                        <p:tgtEl>
                                          <p:spTgt spid="1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319469"/>
            <a:ext cx="7848872" cy="1987082"/>
          </a:xfrm>
          <a:prstGeom prst="rect">
            <a:avLst/>
          </a:prstGeom>
        </p:spPr>
        <p:txBody>
          <a:bodyPr wrap="square">
            <a:spAutoFit/>
          </a:bodyPr>
          <a:lstStyle/>
          <a:p>
            <a:pPr algn="just" hangingPunct="0">
              <a:lnSpc>
                <a:spcPct val="114000"/>
              </a:lnSpc>
            </a:pPr>
            <a:r>
              <a:rPr lang="pt-PT" b="1" dirty="0">
                <a:latin typeface="Arial" pitchFamily="34" charset="0"/>
                <a:cs typeface="Arial" pitchFamily="34" charset="0"/>
              </a:rPr>
              <a:t>Para quem mora nas regiões Norte, Nordeste ou Centro-Oeste a pergunta é a seguinte:  </a:t>
            </a:r>
            <a:endParaRPr lang="pt-BR" dirty="0">
              <a:latin typeface="Arial" pitchFamily="34" charset="0"/>
              <a:cs typeface="Arial" pitchFamily="34" charset="0"/>
            </a:endParaRPr>
          </a:p>
          <a:p>
            <a:pPr algn="just">
              <a:lnSpc>
                <a:spcPct val="114000"/>
              </a:lnSpc>
            </a:pPr>
            <a:r>
              <a:rPr lang="pt-PT" u="sng" dirty="0">
                <a:latin typeface="Arial" pitchFamily="34" charset="0"/>
                <a:cs typeface="Arial" pitchFamily="34" charset="0"/>
              </a:rPr>
              <a:t>Desenhe</a:t>
            </a:r>
            <a:r>
              <a:rPr lang="pt-PT" dirty="0">
                <a:latin typeface="Arial" pitchFamily="34" charset="0"/>
                <a:cs typeface="Arial" pitchFamily="34" charset="0"/>
              </a:rPr>
              <a:t> as 4 estrelas que formam o quadrilátero (ou corpo) da constelação de Órion. </a:t>
            </a:r>
            <a:r>
              <a:rPr lang="pt-PT" u="sng" dirty="0">
                <a:latin typeface="Arial" pitchFamily="34" charset="0"/>
                <a:cs typeface="Arial" pitchFamily="34" charset="0"/>
              </a:rPr>
              <a:t>Desenhe</a:t>
            </a:r>
            <a:r>
              <a:rPr lang="pt-PT" dirty="0">
                <a:latin typeface="Arial" pitchFamily="34" charset="0"/>
                <a:cs typeface="Arial" pitchFamily="34" charset="0"/>
              </a:rPr>
              <a:t> também as 3 Marias.  Uma destas 7 estrelas é bem avermelhada. </a:t>
            </a:r>
            <a:r>
              <a:rPr lang="pt-PT" u="sng" dirty="0">
                <a:latin typeface="Arial" pitchFamily="34" charset="0"/>
                <a:cs typeface="Arial" pitchFamily="34" charset="0"/>
              </a:rPr>
              <a:t>Faça um X</a:t>
            </a:r>
            <a:r>
              <a:rPr lang="pt-PT" dirty="0">
                <a:latin typeface="Arial" pitchFamily="34" charset="0"/>
                <a:cs typeface="Arial" pitchFamily="34" charset="0"/>
              </a:rPr>
              <a:t> na estrela que é bem avermelhada.</a:t>
            </a:r>
            <a:endParaRPr lang="pt-BR" dirty="0">
              <a:latin typeface="Arial" pitchFamily="34" charset="0"/>
              <a:cs typeface="Arial" pitchFamily="34" charset="0"/>
            </a:endParaRPr>
          </a:p>
        </p:txBody>
      </p:sp>
      <p:sp>
        <p:nvSpPr>
          <p:cNvPr id="6" name="Rectangle 3"/>
          <p:cNvSpPr>
            <a:spLocks noChangeArrowheads="1"/>
          </p:cNvSpPr>
          <p:nvPr/>
        </p:nvSpPr>
        <p:spPr bwMode="auto">
          <a:xfrm>
            <a:off x="102295" y="2323606"/>
            <a:ext cx="3243600" cy="351000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8" name="Oval 5"/>
          <p:cNvSpPr>
            <a:spLocks noChangeArrowheads="1"/>
          </p:cNvSpPr>
          <p:nvPr/>
        </p:nvSpPr>
        <p:spPr bwMode="auto">
          <a:xfrm>
            <a:off x="1070448" y="2936611"/>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9" name="Oval 6"/>
          <p:cNvSpPr>
            <a:spLocks noChangeArrowheads="1"/>
          </p:cNvSpPr>
          <p:nvPr/>
        </p:nvSpPr>
        <p:spPr bwMode="auto">
          <a:xfrm>
            <a:off x="2079368" y="3032764"/>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0" name="Oval 7"/>
          <p:cNvSpPr>
            <a:spLocks noChangeArrowheads="1"/>
          </p:cNvSpPr>
          <p:nvPr/>
        </p:nvSpPr>
        <p:spPr bwMode="auto">
          <a:xfrm>
            <a:off x="1394808" y="3777751"/>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Oval 8"/>
          <p:cNvSpPr>
            <a:spLocks noChangeArrowheads="1"/>
          </p:cNvSpPr>
          <p:nvPr/>
        </p:nvSpPr>
        <p:spPr bwMode="auto">
          <a:xfrm>
            <a:off x="1673470" y="3709070"/>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2" name="Oval 9"/>
          <p:cNvSpPr>
            <a:spLocks noChangeArrowheads="1"/>
          </p:cNvSpPr>
          <p:nvPr/>
        </p:nvSpPr>
        <p:spPr bwMode="auto">
          <a:xfrm>
            <a:off x="1957509" y="3626653"/>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 name="Oval 10"/>
          <p:cNvSpPr>
            <a:spLocks noChangeArrowheads="1"/>
          </p:cNvSpPr>
          <p:nvPr/>
        </p:nvSpPr>
        <p:spPr bwMode="auto">
          <a:xfrm>
            <a:off x="1257716" y="4641514"/>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4" name="Oval 11"/>
          <p:cNvSpPr>
            <a:spLocks noChangeArrowheads="1"/>
          </p:cNvSpPr>
          <p:nvPr/>
        </p:nvSpPr>
        <p:spPr bwMode="auto">
          <a:xfrm>
            <a:off x="2220940" y="4440320"/>
            <a:ext cx="101250" cy="9130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5" name="Line 12"/>
          <p:cNvSpPr>
            <a:spLocks noChangeShapeType="1"/>
          </p:cNvSpPr>
          <p:nvPr/>
        </p:nvSpPr>
        <p:spPr bwMode="auto">
          <a:xfrm>
            <a:off x="2089214" y="4266597"/>
            <a:ext cx="32436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16" name="Line 13"/>
          <p:cNvSpPr>
            <a:spLocks noChangeShapeType="1"/>
          </p:cNvSpPr>
          <p:nvPr/>
        </p:nvSpPr>
        <p:spPr bwMode="auto">
          <a:xfrm flipV="1">
            <a:off x="2160010" y="4248416"/>
            <a:ext cx="32436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17" name="Line 14"/>
          <p:cNvSpPr>
            <a:spLocks noChangeShapeType="1"/>
          </p:cNvSpPr>
          <p:nvPr/>
        </p:nvSpPr>
        <p:spPr bwMode="auto">
          <a:xfrm>
            <a:off x="970474" y="2762888"/>
            <a:ext cx="32436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18" name="Line 15"/>
          <p:cNvSpPr>
            <a:spLocks noChangeShapeType="1"/>
          </p:cNvSpPr>
          <p:nvPr/>
        </p:nvSpPr>
        <p:spPr bwMode="auto">
          <a:xfrm flipV="1">
            <a:off x="908268" y="2762888"/>
            <a:ext cx="48654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19" name="Line 16"/>
          <p:cNvSpPr>
            <a:spLocks noChangeShapeType="1"/>
          </p:cNvSpPr>
          <p:nvPr/>
        </p:nvSpPr>
        <p:spPr bwMode="auto">
          <a:xfrm flipV="1">
            <a:off x="1886723" y="2859041"/>
            <a:ext cx="48654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20" name="Line 17"/>
          <p:cNvSpPr>
            <a:spLocks noChangeShapeType="1"/>
          </p:cNvSpPr>
          <p:nvPr/>
        </p:nvSpPr>
        <p:spPr bwMode="auto">
          <a:xfrm>
            <a:off x="1927034" y="2904694"/>
            <a:ext cx="48654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21" name="Line 18"/>
          <p:cNvSpPr>
            <a:spLocks noChangeShapeType="1"/>
          </p:cNvSpPr>
          <p:nvPr/>
        </p:nvSpPr>
        <p:spPr bwMode="auto">
          <a:xfrm flipV="1">
            <a:off x="1115135" y="4451673"/>
            <a:ext cx="48654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22" name="Line 19"/>
          <p:cNvSpPr>
            <a:spLocks noChangeShapeType="1"/>
          </p:cNvSpPr>
          <p:nvPr/>
        </p:nvSpPr>
        <p:spPr bwMode="auto">
          <a:xfrm>
            <a:off x="1070448" y="4477350"/>
            <a:ext cx="486540" cy="4387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solidFill>
                <a:srgbClr val="FF0000"/>
              </a:solidFill>
            </a:endParaRPr>
          </a:p>
        </p:txBody>
      </p:sp>
      <p:sp>
        <p:nvSpPr>
          <p:cNvPr id="23" name="Retângulo 22"/>
          <p:cNvSpPr/>
          <p:nvPr/>
        </p:nvSpPr>
        <p:spPr>
          <a:xfrm>
            <a:off x="3511380" y="3223542"/>
            <a:ext cx="7984773" cy="2618666"/>
          </a:xfrm>
          <a:prstGeom prst="rect">
            <a:avLst/>
          </a:prstGeom>
        </p:spPr>
        <p:txBody>
          <a:bodyPr wrap="square">
            <a:spAutoFit/>
          </a:bodyPr>
          <a:lstStyle/>
          <a:p>
            <a:pPr algn="just">
              <a:lnSpc>
                <a:spcPct val="114000"/>
              </a:lnSpc>
            </a:pPr>
            <a:r>
              <a:rPr lang="pt-BR" dirty="0" smtClean="0">
                <a:solidFill>
                  <a:srgbClr val="FF0000"/>
                </a:solidFill>
                <a:latin typeface="Arial" pitchFamily="34" charset="0"/>
                <a:cs typeface="Arial" pitchFamily="34" charset="0"/>
              </a:rPr>
              <a:t>O </a:t>
            </a:r>
            <a:r>
              <a:rPr lang="pt-BR" dirty="0">
                <a:solidFill>
                  <a:srgbClr val="FF0000"/>
                </a:solidFill>
                <a:latin typeface="Arial" pitchFamily="34" charset="0"/>
                <a:cs typeface="Arial" pitchFamily="34" charset="0"/>
              </a:rPr>
              <a:t>aluno deveria ter desenhado algo parecido com a figura ao lado. A estrela bem avermelhada dentre estas 7 desenhadas é a </a:t>
            </a:r>
            <a:r>
              <a:rPr lang="pt-BR" u="sng" dirty="0" err="1">
                <a:solidFill>
                  <a:srgbClr val="FF0000"/>
                </a:solidFill>
                <a:latin typeface="Arial" pitchFamily="34" charset="0"/>
                <a:cs typeface="Arial" pitchFamily="34" charset="0"/>
              </a:rPr>
              <a:t>Betelgeuse</a:t>
            </a:r>
            <a:r>
              <a:rPr lang="pt-BR" dirty="0">
                <a:solidFill>
                  <a:srgbClr val="FF0000"/>
                </a:solidFill>
                <a:latin typeface="Arial" pitchFamily="34" charset="0"/>
                <a:cs typeface="Arial" pitchFamily="34" charset="0"/>
              </a:rPr>
              <a:t>. Ela está num dos cantos do quadrilátero e tem magnitude 0,5 Vamos aceitar que o aluno tenha marcado com um X </a:t>
            </a:r>
            <a:r>
              <a:rPr lang="pt-BR" u="sng" dirty="0">
                <a:solidFill>
                  <a:srgbClr val="FF0000"/>
                </a:solidFill>
                <a:latin typeface="Arial" pitchFamily="34" charset="0"/>
                <a:cs typeface="Arial" pitchFamily="34" charset="0"/>
              </a:rPr>
              <a:t>qualquer uma das estrelas do quadrilátero</a:t>
            </a:r>
            <a:r>
              <a:rPr lang="pt-BR" dirty="0">
                <a:solidFill>
                  <a:srgbClr val="FF0000"/>
                </a:solidFill>
                <a:latin typeface="Arial" pitchFamily="34" charset="0"/>
                <a:cs typeface="Arial" pitchFamily="34" charset="0"/>
              </a:rPr>
              <a:t>. Se marcar qualquer uma das “Três Marias” a resposta está errada! </a:t>
            </a:r>
            <a:r>
              <a:rPr lang="pt-BR" b="1" dirty="0">
                <a:solidFill>
                  <a:srgbClr val="FF0000"/>
                </a:solidFill>
                <a:latin typeface="Arial" pitchFamily="34" charset="0"/>
                <a:cs typeface="Arial" pitchFamily="34" charset="0"/>
              </a:rPr>
              <a:t>Atenção!</a:t>
            </a:r>
            <a:r>
              <a:rPr lang="pt-BR" dirty="0">
                <a:solidFill>
                  <a:srgbClr val="FF0000"/>
                </a:solidFill>
                <a:latin typeface="Arial" pitchFamily="34" charset="0"/>
                <a:cs typeface="Arial" pitchFamily="34" charset="0"/>
              </a:rPr>
              <a:t> Se o aluno só desenhar a constelação mas não marcar com um X nenhuma das estrelas dos vértices do quadrilátero ganha só metade dos pontos da questão.</a:t>
            </a:r>
          </a:p>
        </p:txBody>
      </p:sp>
      <p:sp>
        <p:nvSpPr>
          <p:cNvPr id="4" name="Retângulo 3"/>
          <p:cNvSpPr/>
          <p:nvPr/>
        </p:nvSpPr>
        <p:spPr>
          <a:xfrm>
            <a:off x="3503265" y="2636912"/>
            <a:ext cx="7920880" cy="646331"/>
          </a:xfrm>
          <a:prstGeom prst="rect">
            <a:avLst/>
          </a:prstGeom>
        </p:spPr>
        <p:txBody>
          <a:bodyPr wrap="square">
            <a:spAutoFit/>
          </a:bodyPr>
          <a:lstStyle/>
          <a:p>
            <a:r>
              <a:rPr lang="pt-BR" b="1" dirty="0">
                <a:latin typeface="Arial" pitchFamily="34" charset="0"/>
                <a:cs typeface="Arial" pitchFamily="34" charset="0"/>
              </a:rPr>
              <a:t>Resposta 6a) para quem mora nas regiões Norte, Nordeste ou Centro-Oeste: </a:t>
            </a:r>
            <a:endParaRPr lang="pt-BR" dirty="0"/>
          </a:p>
        </p:txBody>
      </p:sp>
    </p:spTree>
    <p:extLst>
      <p:ext uri="{BB962C8B-B14F-4D97-AF65-F5344CB8AC3E}">
        <p14:creationId xmlns:p14="http://schemas.microsoft.com/office/powerpoint/2010/main" val="18791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out)">
                                      <p:cBhvr>
                                        <p:cTn id="10" dur="2000"/>
                                        <p:tgtEl>
                                          <p:spTgt spid="10"/>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out)">
                                      <p:cBhvr>
                                        <p:cTn id="13" dur="2000"/>
                                        <p:tgtEl>
                                          <p:spTgt spid="11"/>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out)">
                                      <p:cBhvr>
                                        <p:cTn id="16" dur="2000"/>
                                        <p:tgtEl>
                                          <p:spTgt spid="12"/>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6632"/>
            <a:ext cx="7848872" cy="872034"/>
          </a:xfrm>
          <a:prstGeom prst="rect">
            <a:avLst/>
          </a:prstGeom>
        </p:spPr>
        <p:txBody>
          <a:bodyPr wrap="square">
            <a:spAutoFit/>
          </a:bodyPr>
          <a:lstStyle/>
          <a:p>
            <a:pPr algn="just" hangingPunct="0">
              <a:lnSpc>
                <a:spcPct val="150000"/>
              </a:lnSpc>
            </a:pPr>
            <a:r>
              <a:rPr lang="pt-PT" b="1" dirty="0">
                <a:latin typeface="Arial" pitchFamily="34" charset="0"/>
                <a:cs typeface="Arial" pitchFamily="34" charset="0"/>
              </a:rPr>
              <a:t>Atenção! </a:t>
            </a:r>
            <a:r>
              <a:rPr lang="pt-PT" dirty="0">
                <a:latin typeface="Arial" pitchFamily="34" charset="0"/>
                <a:cs typeface="Arial" pitchFamily="34" charset="0"/>
              </a:rPr>
              <a:t>Somente se você </a:t>
            </a:r>
            <a:r>
              <a:rPr lang="pt-PT" b="1" u="sng" dirty="0">
                <a:latin typeface="Arial" pitchFamily="34" charset="0"/>
                <a:cs typeface="Arial" pitchFamily="34" charset="0"/>
              </a:rPr>
              <a:t>não</a:t>
            </a:r>
            <a:r>
              <a:rPr lang="pt-PT" dirty="0">
                <a:latin typeface="Arial" pitchFamily="34" charset="0"/>
                <a:cs typeface="Arial" pitchFamily="34" charset="0"/>
              </a:rPr>
              <a:t> respondeu à  questão </a:t>
            </a:r>
            <a:r>
              <a:rPr lang="pt-PT" b="1" dirty="0">
                <a:latin typeface="Arial" pitchFamily="34" charset="0"/>
                <a:cs typeface="Arial" pitchFamily="34" charset="0"/>
              </a:rPr>
              <a:t>6a</a:t>
            </a:r>
            <a:r>
              <a:rPr lang="pt-PT" dirty="0">
                <a:latin typeface="Arial" pitchFamily="34" charset="0"/>
                <a:cs typeface="Arial" pitchFamily="34" charset="0"/>
              </a:rPr>
              <a:t> é que você pode responder à questão </a:t>
            </a:r>
            <a:r>
              <a:rPr lang="pt-PT" b="1" dirty="0">
                <a:latin typeface="Arial" pitchFamily="34" charset="0"/>
                <a:cs typeface="Arial" pitchFamily="34" charset="0"/>
              </a:rPr>
              <a:t>6b</a:t>
            </a:r>
            <a:r>
              <a:rPr lang="pt-PT" dirty="0">
                <a:latin typeface="Arial" pitchFamily="34" charset="0"/>
                <a:cs typeface="Arial" pitchFamily="34" charset="0"/>
              </a:rPr>
              <a:t>.</a:t>
            </a:r>
            <a:endParaRPr lang="pt-BR" dirty="0">
              <a:latin typeface="Arial" pitchFamily="34" charset="0"/>
              <a:cs typeface="Arial" pitchFamily="34" charset="0"/>
            </a:endParaRPr>
          </a:p>
        </p:txBody>
      </p:sp>
      <p:sp>
        <p:nvSpPr>
          <p:cNvPr id="4" name="Retângulo 3"/>
          <p:cNvSpPr/>
          <p:nvPr/>
        </p:nvSpPr>
        <p:spPr>
          <a:xfrm>
            <a:off x="190897" y="908720"/>
            <a:ext cx="7848872" cy="1703030"/>
          </a:xfrm>
          <a:prstGeom prst="rect">
            <a:avLst/>
          </a:prstGeom>
        </p:spPr>
        <p:txBody>
          <a:bodyPr wrap="square">
            <a:spAutoFit/>
          </a:bodyPr>
          <a:lstStyle/>
          <a:p>
            <a:pPr algn="just">
              <a:lnSpc>
                <a:spcPct val="150000"/>
              </a:lnSpc>
            </a:pPr>
            <a:r>
              <a:rPr lang="pt-PT" b="1" dirty="0" smtClean="0">
                <a:latin typeface="Arial" pitchFamily="34" charset="0"/>
                <a:cs typeface="Arial" pitchFamily="34" charset="0"/>
              </a:rPr>
              <a:t>Pergunta </a:t>
            </a:r>
            <a:r>
              <a:rPr lang="pt-PT" b="1" dirty="0">
                <a:latin typeface="Arial" pitchFamily="34" charset="0"/>
                <a:cs typeface="Arial" pitchFamily="34" charset="0"/>
              </a:rPr>
              <a:t>6b) (1 ponto)</a:t>
            </a:r>
            <a:r>
              <a:rPr lang="pt-PT" dirty="0">
                <a:latin typeface="Arial" pitchFamily="34" charset="0"/>
                <a:cs typeface="Arial" pitchFamily="34" charset="0"/>
              </a:rPr>
              <a:t> Na abertura da novela “Cabocla”, apresentada pela TV Globo em 2004, via-se através de uma janela a Lua e estrelas ao seu redor, conforme ilustra a figura ao lado. Nesta figura os pontinhos pretos são estrelas. Qual estrela não poderia estar desenhada onde está?</a:t>
            </a:r>
            <a:endParaRPr lang="pt-BR"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418" y="2682694"/>
            <a:ext cx="4573735" cy="3194578"/>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212270" y="3463410"/>
            <a:ext cx="5949950" cy="2169825"/>
          </a:xfrm>
          <a:prstGeom prst="rect">
            <a:avLst/>
          </a:prstGeom>
        </p:spPr>
        <p:txBody>
          <a:bodyPr>
            <a:spAutoFit/>
          </a:bodyPr>
          <a:lstStyle/>
          <a:p>
            <a:pPr algn="just">
              <a:lnSpc>
                <a:spcPct val="150000"/>
              </a:lnSpc>
            </a:pPr>
            <a:r>
              <a:rPr lang="pt-BR" dirty="0" smtClean="0">
                <a:solidFill>
                  <a:srgbClr val="FF0000"/>
                </a:solidFill>
                <a:latin typeface="Arial" pitchFamily="34" charset="0"/>
                <a:cs typeface="Arial" pitchFamily="34" charset="0"/>
              </a:rPr>
              <a:t>A </a:t>
            </a:r>
            <a:r>
              <a:rPr lang="pt-BR" dirty="0">
                <a:solidFill>
                  <a:srgbClr val="FF0000"/>
                </a:solidFill>
                <a:latin typeface="Arial" pitchFamily="34" charset="0"/>
                <a:cs typeface="Arial" pitchFamily="34" charset="0"/>
              </a:rPr>
              <a:t>estrela de número 8 não poderia estar desenhada onde está. Para existir uma estrela ali ela deveria estar entre a Lua e a Terra, o que é impossível. Também não pode estar atrás da Lua, pois ficaria encoberta pela parte oculta do satélite.</a:t>
            </a:r>
          </a:p>
        </p:txBody>
      </p:sp>
      <p:sp>
        <p:nvSpPr>
          <p:cNvPr id="6" name="Retângulo 5"/>
          <p:cNvSpPr/>
          <p:nvPr/>
        </p:nvSpPr>
        <p:spPr>
          <a:xfrm>
            <a:off x="212270" y="2884659"/>
            <a:ext cx="1710725" cy="369332"/>
          </a:xfrm>
          <a:prstGeom prst="rect">
            <a:avLst/>
          </a:prstGeom>
        </p:spPr>
        <p:txBody>
          <a:bodyPr wrap="none">
            <a:spAutoFit/>
          </a:bodyPr>
          <a:lstStyle/>
          <a:p>
            <a:r>
              <a:rPr lang="pt-BR" b="1" dirty="0">
                <a:latin typeface="Arial" pitchFamily="34" charset="0"/>
                <a:cs typeface="Arial" pitchFamily="34" charset="0"/>
              </a:rPr>
              <a:t>Resposta 6b):</a:t>
            </a:r>
            <a:endParaRPr lang="pt-BR" dirty="0">
              <a:latin typeface="Arial" pitchFamily="34" charset="0"/>
              <a:cs typeface="Arial" pitchFamily="34" charset="0"/>
            </a:endParaRPr>
          </a:p>
        </p:txBody>
      </p:sp>
      <p:sp>
        <p:nvSpPr>
          <p:cNvPr id="7" name="Retângulo 6"/>
          <p:cNvSpPr/>
          <p:nvPr/>
        </p:nvSpPr>
        <p:spPr>
          <a:xfrm>
            <a:off x="1932676" y="2884659"/>
            <a:ext cx="1223412" cy="369332"/>
          </a:xfrm>
          <a:prstGeom prst="rect">
            <a:avLst/>
          </a:prstGeom>
        </p:spPr>
        <p:txBody>
          <a:bodyPr wrap="none">
            <a:spAutoFit/>
          </a:bodyPr>
          <a:lstStyle/>
          <a:p>
            <a:r>
              <a:rPr lang="pt-BR" dirty="0">
                <a:solidFill>
                  <a:srgbClr val="FF0000"/>
                </a:solidFill>
                <a:latin typeface="Arial" pitchFamily="34" charset="0"/>
                <a:cs typeface="Arial" pitchFamily="34" charset="0"/>
              </a:rPr>
              <a:t>número </a:t>
            </a:r>
            <a:r>
              <a:rPr lang="pt-BR" dirty="0" smtClean="0">
                <a:solidFill>
                  <a:srgbClr val="FF0000"/>
                </a:solidFill>
                <a:latin typeface="Arial" pitchFamily="34" charset="0"/>
                <a:cs typeface="Arial" pitchFamily="34" charset="0"/>
              </a:rPr>
              <a:t>8.</a:t>
            </a:r>
            <a:endParaRPr lang="pt-BR" dirty="0"/>
          </a:p>
        </p:txBody>
      </p:sp>
      <p:sp>
        <p:nvSpPr>
          <p:cNvPr id="8" name="Elipse 7"/>
          <p:cNvSpPr/>
          <p:nvPr/>
        </p:nvSpPr>
        <p:spPr>
          <a:xfrm>
            <a:off x="9263905" y="414908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59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theme/theme1.xml><?xml version="1.0" encoding="utf-8"?>
<a:theme xmlns:a="http://schemas.openxmlformats.org/drawingml/2006/main" name="Tema do Office">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1578</Words>
  <Application>Microsoft Office PowerPoint</Application>
  <PresentationFormat>Personalizar</PresentationFormat>
  <Paragraphs>86</Paragraphs>
  <Slides>15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Monotype Sorts</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GABARITO COMENTADO  DA PROVA  OBA 2005 - NÍVEL 1</dc:title>
  <dc:creator>OBA</dc:creator>
  <cp:lastModifiedBy>DVM Informatica</cp:lastModifiedBy>
  <cp:revision>26</cp:revision>
  <dcterms:created xsi:type="dcterms:W3CDTF">2020-08-31T15:54:38Z</dcterms:created>
  <dcterms:modified xsi:type="dcterms:W3CDTF">2020-09-10T16:13:31Z</dcterms:modified>
</cp:coreProperties>
</file>