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90" r:id="rId20"/>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DEB"/>
    <a:srgbClr val="CADCD8"/>
    <a:srgbClr val="B0CAC4"/>
    <a:srgbClr val="C0B892"/>
    <a:srgbClr val="AEA472"/>
    <a:srgbClr val="A6C3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p:cViewPr varScale="1">
        <p:scale>
          <a:sx n="81" d="100"/>
          <a:sy n="81" d="100"/>
        </p:scale>
        <p:origin x="806" y="62"/>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45AFF-EAB5-4964-AC79-CA26C7DBB5A9}" type="datetimeFigureOut">
              <a:rPr lang="pt-BR" smtClean="0"/>
              <a:t>07/09/2020</a:t>
            </a:fld>
            <a:endParaRPr lang="pt-BR"/>
          </a:p>
        </p:txBody>
      </p:sp>
      <p:sp>
        <p:nvSpPr>
          <p:cNvPr id="4" name="Espaço Reservado para Imagem de Slide 3"/>
          <p:cNvSpPr>
            <a:spLocks noGrp="1" noRot="1" noChangeAspect="1"/>
          </p:cNvSpPr>
          <p:nvPr>
            <p:ph type="sldImg" idx="2"/>
          </p:nvPr>
        </p:nvSpPr>
        <p:spPr>
          <a:xfrm>
            <a:off x="454025" y="685800"/>
            <a:ext cx="594995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B92CE3-547A-42E9-9055-17F7442EF016}" type="slidenum">
              <a:rPr lang="pt-BR" smtClean="0"/>
              <a:t>‹nº›</a:t>
            </a:fld>
            <a:endParaRPr lang="pt-BR"/>
          </a:p>
        </p:txBody>
      </p:sp>
    </p:spTree>
    <p:extLst>
      <p:ext uri="{BB962C8B-B14F-4D97-AF65-F5344CB8AC3E}">
        <p14:creationId xmlns:p14="http://schemas.microsoft.com/office/powerpoint/2010/main" val="363152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a:t>
            </a:fld>
            <a:endParaRPr lang="pt-BR"/>
          </a:p>
        </p:txBody>
      </p:sp>
    </p:spTree>
    <p:extLst>
      <p:ext uri="{BB962C8B-B14F-4D97-AF65-F5344CB8AC3E}">
        <p14:creationId xmlns:p14="http://schemas.microsoft.com/office/powerpoint/2010/main" val="54401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11</a:t>
            </a:fld>
            <a:endParaRPr lang="pt-BR"/>
          </a:p>
        </p:txBody>
      </p:sp>
    </p:spTree>
    <p:extLst>
      <p:ext uri="{BB962C8B-B14F-4D97-AF65-F5344CB8AC3E}">
        <p14:creationId xmlns:p14="http://schemas.microsoft.com/office/powerpoint/2010/main" val="3358767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12</a:t>
            </a:fld>
            <a:endParaRPr lang="pt-BR"/>
          </a:p>
        </p:txBody>
      </p:sp>
    </p:spTree>
    <p:extLst>
      <p:ext uri="{BB962C8B-B14F-4D97-AF65-F5344CB8AC3E}">
        <p14:creationId xmlns:p14="http://schemas.microsoft.com/office/powerpoint/2010/main" val="94946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13</a:t>
            </a:fld>
            <a:endParaRPr lang="pt-BR"/>
          </a:p>
        </p:txBody>
      </p:sp>
    </p:spTree>
    <p:extLst>
      <p:ext uri="{BB962C8B-B14F-4D97-AF65-F5344CB8AC3E}">
        <p14:creationId xmlns:p14="http://schemas.microsoft.com/office/powerpoint/2010/main" val="385735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14</a:t>
            </a:fld>
            <a:endParaRPr lang="pt-BR"/>
          </a:p>
        </p:txBody>
      </p:sp>
    </p:spTree>
    <p:extLst>
      <p:ext uri="{BB962C8B-B14F-4D97-AF65-F5344CB8AC3E}">
        <p14:creationId xmlns:p14="http://schemas.microsoft.com/office/powerpoint/2010/main" val="4003903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15</a:t>
            </a:fld>
            <a:endParaRPr lang="pt-BR"/>
          </a:p>
        </p:txBody>
      </p:sp>
    </p:spTree>
    <p:extLst>
      <p:ext uri="{BB962C8B-B14F-4D97-AF65-F5344CB8AC3E}">
        <p14:creationId xmlns:p14="http://schemas.microsoft.com/office/powerpoint/2010/main" val="1202729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16</a:t>
            </a:fld>
            <a:endParaRPr lang="pt-BR"/>
          </a:p>
        </p:txBody>
      </p:sp>
    </p:spTree>
    <p:extLst>
      <p:ext uri="{BB962C8B-B14F-4D97-AF65-F5344CB8AC3E}">
        <p14:creationId xmlns:p14="http://schemas.microsoft.com/office/powerpoint/2010/main" val="3762872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17</a:t>
            </a:fld>
            <a:endParaRPr lang="pt-BR"/>
          </a:p>
        </p:txBody>
      </p:sp>
    </p:spTree>
    <p:extLst>
      <p:ext uri="{BB962C8B-B14F-4D97-AF65-F5344CB8AC3E}">
        <p14:creationId xmlns:p14="http://schemas.microsoft.com/office/powerpoint/2010/main" val="521972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18</a:t>
            </a:fld>
            <a:endParaRPr lang="pt-BR"/>
          </a:p>
        </p:txBody>
      </p:sp>
    </p:spTree>
    <p:extLst>
      <p:ext uri="{BB962C8B-B14F-4D97-AF65-F5344CB8AC3E}">
        <p14:creationId xmlns:p14="http://schemas.microsoft.com/office/powerpoint/2010/main" val="282009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3</a:t>
            </a:fld>
            <a:endParaRPr lang="pt-BR"/>
          </a:p>
        </p:txBody>
      </p:sp>
    </p:spTree>
    <p:extLst>
      <p:ext uri="{BB962C8B-B14F-4D97-AF65-F5344CB8AC3E}">
        <p14:creationId xmlns:p14="http://schemas.microsoft.com/office/powerpoint/2010/main" val="345152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4</a:t>
            </a:fld>
            <a:endParaRPr lang="pt-BR"/>
          </a:p>
        </p:txBody>
      </p:sp>
    </p:spTree>
    <p:extLst>
      <p:ext uri="{BB962C8B-B14F-4D97-AF65-F5344CB8AC3E}">
        <p14:creationId xmlns:p14="http://schemas.microsoft.com/office/powerpoint/2010/main" val="284008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5</a:t>
            </a:fld>
            <a:endParaRPr lang="pt-BR"/>
          </a:p>
        </p:txBody>
      </p:sp>
    </p:spTree>
    <p:extLst>
      <p:ext uri="{BB962C8B-B14F-4D97-AF65-F5344CB8AC3E}">
        <p14:creationId xmlns:p14="http://schemas.microsoft.com/office/powerpoint/2010/main" val="92769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6</a:t>
            </a:fld>
            <a:endParaRPr lang="pt-BR"/>
          </a:p>
        </p:txBody>
      </p:sp>
    </p:spTree>
    <p:extLst>
      <p:ext uri="{BB962C8B-B14F-4D97-AF65-F5344CB8AC3E}">
        <p14:creationId xmlns:p14="http://schemas.microsoft.com/office/powerpoint/2010/main" val="54666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7</a:t>
            </a:fld>
            <a:endParaRPr lang="pt-BR"/>
          </a:p>
        </p:txBody>
      </p:sp>
    </p:spTree>
    <p:extLst>
      <p:ext uri="{BB962C8B-B14F-4D97-AF65-F5344CB8AC3E}">
        <p14:creationId xmlns:p14="http://schemas.microsoft.com/office/powerpoint/2010/main" val="231954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8</a:t>
            </a:fld>
            <a:endParaRPr lang="pt-BR"/>
          </a:p>
        </p:txBody>
      </p:sp>
    </p:spTree>
    <p:extLst>
      <p:ext uri="{BB962C8B-B14F-4D97-AF65-F5344CB8AC3E}">
        <p14:creationId xmlns:p14="http://schemas.microsoft.com/office/powerpoint/2010/main" val="978325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9</a:t>
            </a:fld>
            <a:endParaRPr lang="pt-BR"/>
          </a:p>
        </p:txBody>
      </p:sp>
    </p:spTree>
    <p:extLst>
      <p:ext uri="{BB962C8B-B14F-4D97-AF65-F5344CB8AC3E}">
        <p14:creationId xmlns:p14="http://schemas.microsoft.com/office/powerpoint/2010/main" val="471596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10</a:t>
            </a:fld>
            <a:endParaRPr lang="pt-BR"/>
          </a:p>
        </p:txBody>
      </p:sp>
    </p:spTree>
    <p:extLst>
      <p:ext uri="{BB962C8B-B14F-4D97-AF65-F5344CB8AC3E}">
        <p14:creationId xmlns:p14="http://schemas.microsoft.com/office/powerpoint/2010/main" val="108768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a:t>Clique para editar o título mestre</a:t>
            </a: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07/09/2020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407201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07/09/2020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54322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07/09/2020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87561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07/09/2020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235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07/09/2020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0920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72D6F1E-FBE1-4B71-9823-45836441AC1E}" type="datetimeFigureOut">
              <a:rPr lang="pt-BR" smtClean="0"/>
              <a:t>07/09/2020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197067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72D6F1E-FBE1-4B71-9823-45836441AC1E}" type="datetimeFigureOut">
              <a:rPr lang="pt-BR" smtClean="0"/>
              <a:t>07/09/2020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60498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72D6F1E-FBE1-4B71-9823-45836441AC1E}" type="datetimeFigureOut">
              <a:rPr lang="pt-BR" smtClean="0"/>
              <a:t>07/09/2020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04190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72D6F1E-FBE1-4B71-9823-45836441AC1E}" type="datetimeFigureOut">
              <a:rPr lang="pt-BR" smtClean="0"/>
              <a:t>07/09/2020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36D375C-0A28-4F77-8485-C5C9EE0C814F}" type="slidenum">
              <a:rPr lang="pt-BR" smtClean="0"/>
              <a:t>‹nº›</a:t>
            </a:fld>
            <a:endParaRPr lang="pt-BR"/>
          </a:p>
        </p:txBody>
      </p:sp>
      <p:pic>
        <p:nvPicPr>
          <p:cNvPr id="1026" name="Picture 2" descr="C:\Users\OBA\Downloads\mobfog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9280"/>
            <a:ext cx="1271182" cy="8119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A\Downloads\LOGOTIPO_OBA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44025" y="5877272"/>
            <a:ext cx="1721343" cy="114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5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07/09/2020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90387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07/09/2020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2254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E5EDEB"/>
            </a:gs>
            <a:gs pos="97643">
              <a:srgbClr val="CADCD8"/>
            </a:gs>
            <a:gs pos="0">
              <a:srgbClr val="B0CAC4"/>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6F1E-FBE1-4B71-9823-45836441AC1E}" type="datetimeFigureOut">
              <a:rPr lang="pt-BR" smtClean="0"/>
              <a:t>07/09/2020</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D375C-0A28-4F77-8485-C5C9EE0C814F}" type="slidenum">
              <a:rPr lang="pt-BR" smtClean="0"/>
              <a:t>‹nº›</a:t>
            </a:fld>
            <a:endParaRPr lang="pt-BR"/>
          </a:p>
        </p:txBody>
      </p:sp>
    </p:spTree>
    <p:extLst>
      <p:ext uri="{BB962C8B-B14F-4D97-AF65-F5344CB8AC3E}">
        <p14:creationId xmlns:p14="http://schemas.microsoft.com/office/powerpoint/2010/main" val="1188024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2006 - NÍVEL 2</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221213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29863A49-69EB-4034-9EC9-1C83AC4383E6}"/>
              </a:ext>
            </a:extLst>
          </p:cNvPr>
          <p:cNvSpPr/>
          <p:nvPr/>
        </p:nvSpPr>
        <p:spPr>
          <a:xfrm>
            <a:off x="367595" y="643983"/>
            <a:ext cx="7560840" cy="872034"/>
          </a:xfrm>
          <a:prstGeom prst="rect">
            <a:avLst/>
          </a:prstGeom>
        </p:spPr>
        <p:txBody>
          <a:bodyPr wrap="square">
            <a:spAutoFit/>
          </a:bodyPr>
          <a:lstStyle/>
          <a:p>
            <a:pPr algn="just">
              <a:lnSpc>
                <a:spcPct val="150000"/>
              </a:lnSpc>
            </a:pPr>
            <a:r>
              <a:rPr lang="pt-PT" b="1" dirty="0">
                <a:latin typeface="Arial" panose="020B0604020202020204" pitchFamily="34" charset="0"/>
                <a:ea typeface="Times New Roman" panose="02020603050405020304" pitchFamily="18" charset="0"/>
                <a:cs typeface="Arial" panose="020B0604020202020204" pitchFamily="34" charset="0"/>
              </a:rPr>
              <a:t>Atenção! </a:t>
            </a:r>
            <a:r>
              <a:rPr lang="pt-PT" dirty="0">
                <a:latin typeface="Arial" panose="020B0604020202020204" pitchFamily="34" charset="0"/>
                <a:ea typeface="Times New Roman" panose="02020603050405020304" pitchFamily="18" charset="0"/>
                <a:cs typeface="Arial" panose="020B0604020202020204" pitchFamily="34" charset="0"/>
              </a:rPr>
              <a:t>Somente se você </a:t>
            </a:r>
            <a:r>
              <a:rPr lang="pt-PT" b="1" u="sng" dirty="0">
                <a:latin typeface="Arial" panose="020B0604020202020204" pitchFamily="34" charset="0"/>
                <a:ea typeface="Times New Roman" panose="02020603050405020304" pitchFamily="18" charset="0"/>
                <a:cs typeface="Arial" panose="020B0604020202020204" pitchFamily="34" charset="0"/>
              </a:rPr>
              <a:t>não</a:t>
            </a:r>
            <a:r>
              <a:rPr lang="pt-PT" dirty="0">
                <a:latin typeface="Arial" panose="020B0604020202020204" pitchFamily="34" charset="0"/>
                <a:ea typeface="Times New Roman" panose="02020603050405020304" pitchFamily="18" charset="0"/>
                <a:cs typeface="Arial" panose="020B0604020202020204" pitchFamily="34" charset="0"/>
              </a:rPr>
              <a:t> respondeu a questão </a:t>
            </a:r>
            <a:r>
              <a:rPr lang="pt-PT" b="1" dirty="0">
                <a:latin typeface="Arial" panose="020B0604020202020204" pitchFamily="34" charset="0"/>
                <a:ea typeface="Times New Roman" panose="02020603050405020304" pitchFamily="18" charset="0"/>
                <a:cs typeface="Arial" panose="020B0604020202020204" pitchFamily="34" charset="0"/>
              </a:rPr>
              <a:t>6a</a:t>
            </a:r>
            <a:r>
              <a:rPr lang="pt-PT" dirty="0">
                <a:latin typeface="Arial" panose="020B0604020202020204" pitchFamily="34" charset="0"/>
                <a:ea typeface="Times New Roman" panose="02020603050405020304" pitchFamily="18" charset="0"/>
                <a:cs typeface="Arial" panose="020B0604020202020204" pitchFamily="34" charset="0"/>
              </a:rPr>
              <a:t> é que você pode responder a questão </a:t>
            </a:r>
            <a:r>
              <a:rPr lang="pt-PT" b="1" dirty="0">
                <a:latin typeface="Arial" panose="020B0604020202020204" pitchFamily="34" charset="0"/>
                <a:ea typeface="Times New Roman" panose="02020603050405020304" pitchFamily="18" charset="0"/>
                <a:cs typeface="Arial" panose="020B0604020202020204" pitchFamily="34" charset="0"/>
              </a:rPr>
              <a:t>6b</a:t>
            </a:r>
            <a:r>
              <a:rPr lang="pt-PT" dirty="0">
                <a:latin typeface="Arial" panose="020B0604020202020204" pitchFamily="34" charset="0"/>
                <a:ea typeface="Times New Roman" panose="02020603050405020304" pitchFamily="18"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EECE958F-153B-473A-8B44-98666F43351D}"/>
              </a:ext>
            </a:extLst>
          </p:cNvPr>
          <p:cNvSpPr/>
          <p:nvPr/>
        </p:nvSpPr>
        <p:spPr>
          <a:xfrm>
            <a:off x="367595" y="2420888"/>
            <a:ext cx="11128557" cy="872034"/>
          </a:xfrm>
          <a:prstGeom prst="rect">
            <a:avLst/>
          </a:prstGeom>
        </p:spPr>
        <p:txBody>
          <a:bodyPr wrap="square">
            <a:spAutoFit/>
          </a:bodyPr>
          <a:lstStyle/>
          <a:p>
            <a:pPr algn="just">
              <a:lnSpc>
                <a:spcPct val="150000"/>
              </a:lnSpc>
            </a:pPr>
            <a:r>
              <a:rPr lang="pt-PT" b="1">
                <a:latin typeface="Arial" panose="020B0604020202020204" pitchFamily="34" charset="0"/>
                <a:ea typeface="Times New Roman" panose="02020603050405020304" pitchFamily="18" charset="0"/>
                <a:cs typeface="Arial" panose="020B0604020202020204" pitchFamily="34" charset="0"/>
              </a:rPr>
              <a:t>Questão 6b) (1 ponto)</a:t>
            </a:r>
            <a:r>
              <a:rPr lang="pt-PT">
                <a:latin typeface="Arial" panose="020B0604020202020204" pitchFamily="34" charset="0"/>
                <a:ea typeface="Times New Roman" panose="02020603050405020304" pitchFamily="18" charset="0"/>
                <a:cs typeface="Arial" panose="020B0604020202020204" pitchFamily="34" charset="0"/>
              </a:rPr>
              <a:t>  Escreva o nome de 6 estrelas e 4 constelações. (Cada item correto vale 0,1 ponto.)</a:t>
            </a:r>
            <a:endParaRPr lang="pt-BR" dirty="0">
              <a:latin typeface="Arial" panose="020B060402020202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2EA8EB0A-9CAD-4CAF-BB52-473EE403999F}"/>
              </a:ext>
            </a:extLst>
          </p:cNvPr>
          <p:cNvSpPr txBox="1"/>
          <p:nvPr/>
        </p:nvSpPr>
        <p:spPr>
          <a:xfrm>
            <a:off x="910977" y="4535784"/>
            <a:ext cx="11856194" cy="323165"/>
          </a:xfrm>
          <a:prstGeom prst="rect">
            <a:avLst/>
          </a:prstGeom>
          <a:noFill/>
        </p:spPr>
        <p:txBody>
          <a:bodyPr wrap="square" rtlCol="0">
            <a:spAutoFit/>
          </a:bodyPr>
          <a:lstStyle/>
          <a:p>
            <a:r>
              <a:rPr lang="pt-BR" sz="1500" b="1" dirty="0"/>
              <a:t>1) . . . . . . . . . . . . . . .   2) . . . . . . . . . . . . . . .   3) . . . . . . . . . . . . . . . .   4) . . . . . . . . . . . . . . .  5) . . . . . . . . . . . . . . .  6) . . . . . . . . . . . . . . . </a:t>
            </a:r>
          </a:p>
        </p:txBody>
      </p:sp>
      <p:sp>
        <p:nvSpPr>
          <p:cNvPr id="6" name="Retângulo 5">
            <a:extLst>
              <a:ext uri="{FF2B5EF4-FFF2-40B4-BE49-F238E27FC236}">
                <a16:creationId xmlns:a16="http://schemas.microsoft.com/office/drawing/2014/main" id="{4C3199AD-F35C-4937-B08C-026055195108}"/>
              </a:ext>
            </a:extLst>
          </p:cNvPr>
          <p:cNvSpPr/>
          <p:nvPr/>
        </p:nvSpPr>
        <p:spPr>
          <a:xfrm>
            <a:off x="367595" y="3680942"/>
            <a:ext cx="1633781"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6b)</a:t>
            </a:r>
            <a:endParaRPr lang="pt-BR" dirty="0">
              <a:latin typeface="Arial" panose="020B0604020202020204" pitchFamily="34" charset="0"/>
              <a:cs typeface="Arial" panose="020B0604020202020204" pitchFamily="34" charset="0"/>
            </a:endParaRPr>
          </a:p>
        </p:txBody>
      </p:sp>
      <p:sp>
        <p:nvSpPr>
          <p:cNvPr id="7" name="CaixaDeTexto 6">
            <a:extLst>
              <a:ext uri="{FF2B5EF4-FFF2-40B4-BE49-F238E27FC236}">
                <a16:creationId xmlns:a16="http://schemas.microsoft.com/office/drawing/2014/main" id="{489AE8D8-4B06-42FB-945E-A1E52B02ACEE}"/>
              </a:ext>
            </a:extLst>
          </p:cNvPr>
          <p:cNvSpPr txBox="1"/>
          <p:nvPr/>
        </p:nvSpPr>
        <p:spPr>
          <a:xfrm>
            <a:off x="910977" y="5157192"/>
            <a:ext cx="11856194" cy="323165"/>
          </a:xfrm>
          <a:prstGeom prst="rect">
            <a:avLst/>
          </a:prstGeom>
          <a:noFill/>
        </p:spPr>
        <p:txBody>
          <a:bodyPr wrap="square" rtlCol="0">
            <a:spAutoFit/>
          </a:bodyPr>
          <a:lstStyle/>
          <a:p>
            <a:r>
              <a:rPr lang="pt-BR" sz="1500" b="1" dirty="0"/>
              <a:t>1) . . . . . . . . . . . . . . .   2) . . . . . . . . . . . . . . .   3) . . . . . . . . . . . . . . . .   4) . . . . . . . . . . . . . . . </a:t>
            </a:r>
          </a:p>
        </p:txBody>
      </p:sp>
      <p:sp>
        <p:nvSpPr>
          <p:cNvPr id="8" name="Retângulo 7">
            <a:extLst>
              <a:ext uri="{FF2B5EF4-FFF2-40B4-BE49-F238E27FC236}">
                <a16:creationId xmlns:a16="http://schemas.microsoft.com/office/drawing/2014/main" id="{411AF25F-D662-4C62-BEC8-63D23AD364E7}"/>
              </a:ext>
            </a:extLst>
          </p:cNvPr>
          <p:cNvSpPr/>
          <p:nvPr/>
        </p:nvSpPr>
        <p:spPr>
          <a:xfrm>
            <a:off x="1559049" y="4454073"/>
            <a:ext cx="543739" cy="369332"/>
          </a:xfrm>
          <a:prstGeom prst="rect">
            <a:avLst/>
          </a:prstGeom>
        </p:spPr>
        <p:txBody>
          <a:bodyPr wrap="none">
            <a:spAutoFit/>
          </a:bodyPr>
          <a:lstStyle/>
          <a:p>
            <a:pPr algn="just"/>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Sol</a:t>
            </a:r>
            <a:endParaRPr lang="pt-BR" b="1" dirty="0">
              <a:solidFill>
                <a:srgbClr val="FF0000"/>
              </a:solidFill>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366FB788-7891-4B36-BBA4-7DA1FDF3F413}"/>
              </a:ext>
            </a:extLst>
          </p:cNvPr>
          <p:cNvSpPr/>
          <p:nvPr/>
        </p:nvSpPr>
        <p:spPr>
          <a:xfrm>
            <a:off x="6605079" y="4449408"/>
            <a:ext cx="748923" cy="369332"/>
          </a:xfrm>
          <a:prstGeom prst="rect">
            <a:avLst/>
          </a:prstGeom>
        </p:spPr>
        <p:txBody>
          <a:bodyPr wrap="none">
            <a:spAutoFit/>
          </a:bodyPr>
          <a:lstStyle/>
          <a:p>
            <a:pPr algn="just"/>
            <a:r>
              <a:rPr lang="es-ES_tradnl" b="1" dirty="0">
                <a:solidFill>
                  <a:srgbClr val="FF0000"/>
                </a:solidFill>
                <a:latin typeface="Arial" panose="020B0604020202020204" pitchFamily="34" charset="0"/>
                <a:ea typeface="Times New Roman" panose="02020603050405020304" pitchFamily="18" charset="0"/>
                <a:cs typeface="Arial" panose="020B0604020202020204" pitchFamily="34" charset="0"/>
              </a:rPr>
              <a:t>Rigel</a:t>
            </a:r>
            <a:endParaRPr lang="pt-BR" b="1" dirty="0">
              <a:solidFill>
                <a:srgbClr val="FF0000"/>
              </a:solidFill>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749C4168-F0DA-49B7-9815-D117FCACF128}"/>
              </a:ext>
            </a:extLst>
          </p:cNvPr>
          <p:cNvSpPr/>
          <p:nvPr/>
        </p:nvSpPr>
        <p:spPr>
          <a:xfrm>
            <a:off x="2999209" y="4431265"/>
            <a:ext cx="1043876" cy="369332"/>
          </a:xfrm>
          <a:prstGeom prst="rect">
            <a:avLst/>
          </a:prstGeom>
        </p:spPr>
        <p:txBody>
          <a:bodyPr wrap="none">
            <a:spAutoFit/>
          </a:bodyPr>
          <a:lstStyle/>
          <a:p>
            <a:pPr algn="just"/>
            <a:r>
              <a:rPr lang="es-ES_tradnl"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Prócion</a:t>
            </a:r>
            <a:endParaRPr lang="pt-BR" b="1" dirty="0">
              <a:solidFill>
                <a:srgbClr val="FF0000"/>
              </a:solidFill>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401A91A4-BF5C-471D-8DCB-CE2B6C2AB306}"/>
              </a:ext>
            </a:extLst>
          </p:cNvPr>
          <p:cNvSpPr/>
          <p:nvPr/>
        </p:nvSpPr>
        <p:spPr>
          <a:xfrm>
            <a:off x="4903630" y="4442039"/>
            <a:ext cx="825867" cy="369332"/>
          </a:xfrm>
          <a:prstGeom prst="rect">
            <a:avLst/>
          </a:prstGeom>
        </p:spPr>
        <p:txBody>
          <a:bodyPr wrap="none">
            <a:spAutoFit/>
          </a:bodyPr>
          <a:lstStyle/>
          <a:p>
            <a:pPr algn="just"/>
            <a:r>
              <a:rPr lang="es-ES_tradnl"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Sírius</a:t>
            </a:r>
            <a:endParaRPr lang="pt-BR" b="1" dirty="0">
              <a:solidFill>
                <a:srgbClr val="FF0000"/>
              </a:solidFill>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1F204225-CC3A-42DC-A4E7-12B34E58884F}"/>
              </a:ext>
            </a:extLst>
          </p:cNvPr>
          <p:cNvSpPr/>
          <p:nvPr/>
        </p:nvSpPr>
        <p:spPr>
          <a:xfrm>
            <a:off x="9654112" y="4441013"/>
            <a:ext cx="1313180" cy="369332"/>
          </a:xfrm>
          <a:prstGeom prst="rect">
            <a:avLst/>
          </a:prstGeom>
        </p:spPr>
        <p:txBody>
          <a:bodyPr wrap="none">
            <a:spAutoFit/>
          </a:bodyPr>
          <a:lstStyle/>
          <a:p>
            <a:pPr algn="just"/>
            <a:r>
              <a:rPr lang="pt-BR"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Aldebaran</a:t>
            </a:r>
            <a:endParaRPr lang="pt-BR" b="1" dirty="0">
              <a:solidFill>
                <a:srgbClr val="FF0000"/>
              </a:solidFill>
              <a:latin typeface="Arial" panose="020B060402020202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0F3C9F44-494B-42F1-8D04-A154BEC57865}"/>
              </a:ext>
            </a:extLst>
          </p:cNvPr>
          <p:cNvSpPr/>
          <p:nvPr/>
        </p:nvSpPr>
        <p:spPr>
          <a:xfrm>
            <a:off x="8226130" y="4442039"/>
            <a:ext cx="941283" cy="369332"/>
          </a:xfrm>
          <a:prstGeom prst="rect">
            <a:avLst/>
          </a:prstGeom>
        </p:spPr>
        <p:txBody>
          <a:bodyPr wrap="none">
            <a:spAutoFit/>
          </a:bodyPr>
          <a:lstStyle/>
          <a:p>
            <a:pPr algn="just"/>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Capela</a:t>
            </a:r>
            <a:endParaRPr lang="pt-BR" b="1" dirty="0">
              <a:solidFill>
                <a:srgbClr val="FF0000"/>
              </a:solidFill>
              <a:latin typeface="Arial" panose="020B0604020202020204" pitchFamily="34" charset="0"/>
              <a:cs typeface="Arial" panose="020B0604020202020204" pitchFamily="34" charset="0"/>
            </a:endParaRPr>
          </a:p>
        </p:txBody>
      </p:sp>
      <p:sp>
        <p:nvSpPr>
          <p:cNvPr id="14" name="Retângulo 13">
            <a:extLst>
              <a:ext uri="{FF2B5EF4-FFF2-40B4-BE49-F238E27FC236}">
                <a16:creationId xmlns:a16="http://schemas.microsoft.com/office/drawing/2014/main" id="{9FDC6D18-169F-46F6-A94C-40DFC3803A07}"/>
              </a:ext>
            </a:extLst>
          </p:cNvPr>
          <p:cNvSpPr/>
          <p:nvPr/>
        </p:nvSpPr>
        <p:spPr>
          <a:xfrm>
            <a:off x="1127001" y="5121648"/>
            <a:ext cx="1508746" cy="307777"/>
          </a:xfrm>
          <a:prstGeom prst="rect">
            <a:avLst/>
          </a:prstGeom>
        </p:spPr>
        <p:txBody>
          <a:bodyPr wrap="none">
            <a:spAutoFit/>
          </a:bodyPr>
          <a:lstStyle/>
          <a:p>
            <a:r>
              <a:rPr lang="pt-BR"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Cruzeiro do Sul</a:t>
            </a:r>
            <a:endParaRPr lang="pt-BR" sz="1400" b="1" dirty="0">
              <a:solidFill>
                <a:srgbClr val="FF0000"/>
              </a:solidFill>
              <a:latin typeface="Arial" panose="020B0604020202020204" pitchFamily="34" charset="0"/>
              <a:cs typeface="Arial" panose="020B0604020202020204" pitchFamily="34" charset="0"/>
            </a:endParaRPr>
          </a:p>
        </p:txBody>
      </p:sp>
      <p:sp>
        <p:nvSpPr>
          <p:cNvPr id="15" name="Retângulo 14">
            <a:extLst>
              <a:ext uri="{FF2B5EF4-FFF2-40B4-BE49-F238E27FC236}">
                <a16:creationId xmlns:a16="http://schemas.microsoft.com/office/drawing/2014/main" id="{A9EA6022-116A-4A86-9CED-36C157395A48}"/>
              </a:ext>
            </a:extLst>
          </p:cNvPr>
          <p:cNvSpPr/>
          <p:nvPr/>
        </p:nvSpPr>
        <p:spPr>
          <a:xfrm>
            <a:off x="3164254" y="5113953"/>
            <a:ext cx="713785" cy="323165"/>
          </a:xfrm>
          <a:prstGeom prst="rect">
            <a:avLst/>
          </a:prstGeom>
        </p:spPr>
        <p:txBody>
          <a:bodyPr wrap="none">
            <a:spAutoFit/>
          </a:bodyPr>
          <a:lstStyle/>
          <a:p>
            <a:r>
              <a:rPr lang="pt-BR"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Touro</a:t>
            </a:r>
            <a:endParaRPr lang="pt-BR" sz="1500" b="1" dirty="0">
              <a:solidFill>
                <a:srgbClr val="FF0000"/>
              </a:solidFill>
              <a:latin typeface="Arial" panose="020B0604020202020204" pitchFamily="34" charset="0"/>
              <a:cs typeface="Arial" panose="020B0604020202020204" pitchFamily="34" charset="0"/>
            </a:endParaRPr>
          </a:p>
        </p:txBody>
      </p:sp>
      <p:sp>
        <p:nvSpPr>
          <p:cNvPr id="16" name="Retângulo 15">
            <a:extLst>
              <a:ext uri="{FF2B5EF4-FFF2-40B4-BE49-F238E27FC236}">
                <a16:creationId xmlns:a16="http://schemas.microsoft.com/office/drawing/2014/main" id="{68002E32-0CEA-4791-A30B-51FF45F49DC6}"/>
              </a:ext>
            </a:extLst>
          </p:cNvPr>
          <p:cNvSpPr/>
          <p:nvPr/>
        </p:nvSpPr>
        <p:spPr>
          <a:xfrm>
            <a:off x="4968551" y="5106260"/>
            <a:ext cx="696024" cy="323165"/>
          </a:xfrm>
          <a:prstGeom prst="rect">
            <a:avLst/>
          </a:prstGeom>
        </p:spPr>
        <p:txBody>
          <a:bodyPr wrap="none">
            <a:spAutoFit/>
          </a:bodyPr>
          <a:lstStyle/>
          <a:p>
            <a:r>
              <a:rPr lang="pt-BR"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Órion</a:t>
            </a:r>
            <a:endParaRPr lang="pt-BR" sz="1500" b="1" dirty="0">
              <a:solidFill>
                <a:srgbClr val="FF0000"/>
              </a:solidFill>
              <a:latin typeface="Arial" panose="020B0604020202020204" pitchFamily="34" charset="0"/>
              <a:cs typeface="Arial" panose="020B0604020202020204" pitchFamily="34" charset="0"/>
            </a:endParaRPr>
          </a:p>
        </p:txBody>
      </p:sp>
      <p:sp>
        <p:nvSpPr>
          <p:cNvPr id="17" name="Retângulo 16">
            <a:extLst>
              <a:ext uri="{FF2B5EF4-FFF2-40B4-BE49-F238E27FC236}">
                <a16:creationId xmlns:a16="http://schemas.microsoft.com/office/drawing/2014/main" id="{F345247C-A8E9-4E33-9328-1486DFC9002C}"/>
              </a:ext>
            </a:extLst>
          </p:cNvPr>
          <p:cNvSpPr/>
          <p:nvPr/>
        </p:nvSpPr>
        <p:spPr>
          <a:xfrm>
            <a:off x="6471928" y="5106259"/>
            <a:ext cx="1114408" cy="323165"/>
          </a:xfrm>
          <a:prstGeom prst="rect">
            <a:avLst/>
          </a:prstGeom>
        </p:spPr>
        <p:txBody>
          <a:bodyPr wrap="none">
            <a:spAutoFit/>
          </a:bodyPr>
          <a:lstStyle/>
          <a:p>
            <a:r>
              <a:rPr lang="pt-BR"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Escorpião</a:t>
            </a:r>
            <a:endParaRPr lang="pt-BR" sz="15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24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75A0389-8AE0-4FAB-A374-27764D3C99D3}"/>
              </a:ext>
            </a:extLst>
          </p:cNvPr>
          <p:cNvSpPr/>
          <p:nvPr/>
        </p:nvSpPr>
        <p:spPr>
          <a:xfrm>
            <a:off x="190897" y="260648"/>
            <a:ext cx="7992888" cy="2534027"/>
          </a:xfrm>
          <a:prstGeom prst="rect">
            <a:avLst/>
          </a:prstGeom>
        </p:spPr>
        <p:txBody>
          <a:bodyPr wrap="square">
            <a:spAutoFit/>
          </a:bodyPr>
          <a:lstStyle/>
          <a:p>
            <a:pPr algn="just">
              <a:lnSpc>
                <a:spcPct val="150000"/>
              </a:lnSpc>
            </a:pPr>
            <a:r>
              <a:rPr lang="pt-PT" b="1" dirty="0">
                <a:latin typeface="Arial" panose="020B0604020202020204" pitchFamily="34" charset="0"/>
                <a:ea typeface="Times New Roman" panose="02020603050405020304" pitchFamily="18" charset="0"/>
                <a:cs typeface="Arial" panose="020B0604020202020204" pitchFamily="34" charset="0"/>
              </a:rPr>
              <a:t>Questão 7) (1 ponto) PERGUNTA OBSERVACIONAL DIURNA</a:t>
            </a:r>
            <a:r>
              <a:rPr lang="pt-PT" dirty="0">
                <a:latin typeface="Arial" panose="020B0604020202020204" pitchFamily="34" charset="0"/>
                <a:ea typeface="Times New Roman" panose="02020603050405020304" pitchFamily="18" charset="0"/>
                <a:cs typeface="Arial" panose="020B0604020202020204" pitchFamily="34" charset="0"/>
              </a:rPr>
              <a:t>. A QUESTÃO </a:t>
            </a:r>
            <a:r>
              <a:rPr lang="pt-PT" b="1" dirty="0">
                <a:latin typeface="Arial" panose="020B0604020202020204" pitchFamily="34" charset="0"/>
                <a:ea typeface="Times New Roman" panose="02020603050405020304" pitchFamily="18" charset="0"/>
                <a:cs typeface="Arial" panose="020B0604020202020204" pitchFamily="34" charset="0"/>
              </a:rPr>
              <a:t>7a </a:t>
            </a:r>
            <a:r>
              <a:rPr lang="pt-PT" dirty="0">
                <a:latin typeface="Arial" panose="020B0604020202020204" pitchFamily="34" charset="0"/>
                <a:ea typeface="Times New Roman" panose="02020603050405020304" pitchFamily="18" charset="0"/>
                <a:cs typeface="Arial" panose="020B0604020202020204" pitchFamily="34" charset="0"/>
              </a:rPr>
              <a:t>SÓ PODE SER RESPONDIDA SE VOCÊ FEZ A TAREFA OBSERVACIONAL QUE ENVIAMOS PARA O SEU PROFESSOR ANTES DA OLIMPÍADA</a:t>
            </a:r>
            <a:r>
              <a:rPr lang="pt-PT" b="1" dirty="0">
                <a:latin typeface="Arial" panose="020B0604020202020204" pitchFamily="34" charset="0"/>
                <a:ea typeface="Times New Roman" panose="02020603050405020304" pitchFamily="18" charset="0"/>
                <a:cs typeface="Arial" panose="020B0604020202020204" pitchFamily="34" charset="0"/>
              </a:rPr>
              <a:t>,</a:t>
            </a:r>
            <a:r>
              <a:rPr lang="pt-PT" dirty="0">
                <a:latin typeface="Arial" panose="020B0604020202020204" pitchFamily="34" charset="0"/>
                <a:ea typeface="Times New Roman" panose="02020603050405020304" pitchFamily="18" charset="0"/>
                <a:cs typeface="Arial" panose="020B0604020202020204" pitchFamily="34" charset="0"/>
              </a:rPr>
              <a:t> CASO CONTRÁRIO, RESPONDA SOMENTE A QUESTÃO </a:t>
            </a:r>
            <a:r>
              <a:rPr lang="pt-PT" b="1" dirty="0">
                <a:latin typeface="Arial" panose="020B0604020202020204" pitchFamily="34" charset="0"/>
                <a:ea typeface="Times New Roman" panose="02020603050405020304" pitchFamily="18" charset="0"/>
                <a:cs typeface="Arial" panose="020B0604020202020204" pitchFamily="34" charset="0"/>
              </a:rPr>
              <a:t>7b</a:t>
            </a:r>
            <a:r>
              <a:rPr lang="pt-PT" dirty="0">
                <a:latin typeface="Arial" panose="020B0604020202020204" pitchFamily="34" charset="0"/>
                <a:ea typeface="Times New Roman" panose="02020603050405020304" pitchFamily="18" charset="0"/>
                <a:cs typeface="Arial" panose="020B0604020202020204" pitchFamily="34" charset="0"/>
              </a:rPr>
              <a:t>, A QUAL TAMBÉM VALE UM PONTO. </a:t>
            </a:r>
            <a:r>
              <a:rPr lang="pt-PT" b="1" dirty="0">
                <a:latin typeface="Arial" panose="020B0604020202020204" pitchFamily="34" charset="0"/>
                <a:ea typeface="Times New Roman" panose="02020603050405020304" pitchFamily="18" charset="0"/>
                <a:cs typeface="Arial" panose="020B0604020202020204" pitchFamily="34" charset="0"/>
              </a:rPr>
              <a:t>Você só pode responder a questão 7a ou a 7b e não as duas.</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743D20DF-83D7-40D6-B2EE-238C2794E0AB}"/>
              </a:ext>
            </a:extLst>
          </p:cNvPr>
          <p:cNvSpPr/>
          <p:nvPr/>
        </p:nvSpPr>
        <p:spPr>
          <a:xfrm>
            <a:off x="190897" y="3402023"/>
            <a:ext cx="11305256" cy="1703030"/>
          </a:xfrm>
          <a:prstGeom prst="rect">
            <a:avLst/>
          </a:prstGeom>
        </p:spPr>
        <p:txBody>
          <a:bodyPr wrap="square">
            <a:spAutoFit/>
          </a:bodyPr>
          <a:lstStyle/>
          <a:p>
            <a:pPr algn="just" hangingPunct="0">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Questão 7a) (1 ponto)</a:t>
            </a:r>
            <a:endParaRPr lang="pt-BR" dirty="0">
              <a:latin typeface="Arial" panose="020B0604020202020204" pitchFamily="34" charset="0"/>
              <a:ea typeface="Times New Roman" panose="02020603050405020304" pitchFamily="18" charset="0"/>
              <a:cs typeface="Arial" panose="020B0604020202020204" pitchFamily="34" charset="0"/>
            </a:endParaRPr>
          </a:p>
          <a:p>
            <a:pPr algn="just" hangingPunct="0">
              <a:lnSpc>
                <a:spcPct val="150000"/>
              </a:lnSpc>
              <a:spcAft>
                <a:spcPts val="0"/>
              </a:spcAft>
            </a:pPr>
            <a:r>
              <a:rPr lang="pt-BR" dirty="0">
                <a:latin typeface="Arial" panose="020B0604020202020204" pitchFamily="34" charset="0"/>
                <a:ea typeface="Times New Roman" panose="02020603050405020304" pitchFamily="18" charset="0"/>
                <a:cs typeface="Arial" panose="020B0604020202020204" pitchFamily="34" charset="0"/>
              </a:rPr>
              <a:t>Na tarefa que enviamos ao seu professor antes da Olimpíada, pedimos que você determinasse o instante (a hora) em que a sombra do seu lápis era a menor do dia. Se você fez esta tarefa, então </a:t>
            </a:r>
            <a:r>
              <a:rPr lang="pt-BR" u="sng" dirty="0">
                <a:latin typeface="Arial" panose="020B0604020202020204" pitchFamily="34" charset="0"/>
                <a:ea typeface="Times New Roman" panose="02020603050405020304" pitchFamily="18" charset="0"/>
                <a:cs typeface="Arial" panose="020B0604020202020204" pitchFamily="34" charset="0"/>
              </a:rPr>
              <a:t>entregue junto com esta prova</a:t>
            </a:r>
            <a:r>
              <a:rPr lang="pt-BR" dirty="0">
                <a:latin typeface="Arial" panose="020B0604020202020204" pitchFamily="34" charset="0"/>
                <a:ea typeface="Times New Roman" panose="02020603050405020304" pitchFamily="18" charset="0"/>
                <a:cs typeface="Arial" panose="020B0604020202020204" pitchFamily="34" charset="0"/>
              </a:rPr>
              <a:t> as tabelas com as medidas que você fez. </a:t>
            </a:r>
            <a:endParaRPr lang="pt-BR"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2796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A3C776C-0E2D-4325-BD4D-ABC8B589621C}"/>
              </a:ext>
            </a:extLst>
          </p:cNvPr>
          <p:cNvSpPr/>
          <p:nvPr/>
        </p:nvSpPr>
        <p:spPr>
          <a:xfrm>
            <a:off x="162877" y="257054"/>
            <a:ext cx="5109091" cy="369332"/>
          </a:xfrm>
          <a:prstGeom prst="rect">
            <a:avLst/>
          </a:prstGeom>
        </p:spPr>
        <p:txBody>
          <a:bodyPr wrap="none">
            <a:spAutoFit/>
          </a:bodyPr>
          <a:lstStyle/>
          <a:p>
            <a:pPr algn="just" hangingPunct="0">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a) </a:t>
            </a:r>
            <a:r>
              <a:rPr lang="pt-BR" dirty="0">
                <a:latin typeface="Arial" panose="020B0604020202020204" pitchFamily="34" charset="0"/>
                <a:ea typeface="Times New Roman" panose="02020603050405020304" pitchFamily="18" charset="0"/>
                <a:cs typeface="Arial" panose="020B0604020202020204" pitchFamily="34" charset="0"/>
              </a:rPr>
              <a:t>Em que dia e mês você fez esta experiência?</a:t>
            </a:r>
          </a:p>
        </p:txBody>
      </p:sp>
      <p:sp>
        <p:nvSpPr>
          <p:cNvPr id="4" name="Retângulo 3">
            <a:extLst>
              <a:ext uri="{FF2B5EF4-FFF2-40B4-BE49-F238E27FC236}">
                <a16:creationId xmlns:a16="http://schemas.microsoft.com/office/drawing/2014/main" id="{A20629C1-420F-4A44-BACD-6CAE6588E7A2}"/>
              </a:ext>
            </a:extLst>
          </p:cNvPr>
          <p:cNvSpPr/>
          <p:nvPr/>
        </p:nvSpPr>
        <p:spPr>
          <a:xfrm>
            <a:off x="162877" y="775799"/>
            <a:ext cx="2454518"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 . . . . . . . .</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8BFCFC27-1698-402E-973D-CBE97E1B8FE3}"/>
              </a:ext>
            </a:extLst>
          </p:cNvPr>
          <p:cNvSpPr/>
          <p:nvPr/>
        </p:nvSpPr>
        <p:spPr>
          <a:xfrm>
            <a:off x="152245" y="1285202"/>
            <a:ext cx="5493812"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b) </a:t>
            </a:r>
            <a:r>
              <a:rPr lang="pt-BR" dirty="0">
                <a:latin typeface="Arial" panose="020B0604020202020204" pitchFamily="34" charset="0"/>
                <a:ea typeface="Times New Roman" panose="02020603050405020304" pitchFamily="18" charset="0"/>
                <a:cs typeface="Arial" panose="020B0604020202020204" pitchFamily="34" charset="0"/>
              </a:rPr>
              <a:t>Qual era o comprimento do lápis que você usou?</a:t>
            </a:r>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1F0B97BE-E52A-4C54-800B-82A16FB9B5C5}"/>
              </a:ext>
            </a:extLst>
          </p:cNvPr>
          <p:cNvSpPr/>
          <p:nvPr/>
        </p:nvSpPr>
        <p:spPr>
          <a:xfrm>
            <a:off x="134356" y="1794605"/>
            <a:ext cx="2454518"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 . . . . . . . .</a:t>
            </a:r>
            <a:endParaRPr lang="pt-BR"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046FAF91-83D9-4F14-9C33-821CFC978325}"/>
              </a:ext>
            </a:extLst>
          </p:cNvPr>
          <p:cNvSpPr/>
          <p:nvPr/>
        </p:nvSpPr>
        <p:spPr>
          <a:xfrm>
            <a:off x="152245" y="2266643"/>
            <a:ext cx="6135077" cy="369332"/>
          </a:xfrm>
          <a:prstGeom prst="rect">
            <a:avLst/>
          </a:prstGeom>
        </p:spPr>
        <p:txBody>
          <a:bodyPr wrap="none">
            <a:spAutoFit/>
          </a:bodyPr>
          <a:lstStyle/>
          <a:p>
            <a:pPr algn="just" hangingPunct="0">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c) </a:t>
            </a:r>
            <a:r>
              <a:rPr lang="pt-BR" dirty="0">
                <a:latin typeface="Arial" panose="020B0604020202020204" pitchFamily="34" charset="0"/>
                <a:ea typeface="Times New Roman" panose="02020603050405020304" pitchFamily="18" charset="0"/>
                <a:cs typeface="Arial" panose="020B0604020202020204" pitchFamily="34" charset="0"/>
              </a:rPr>
              <a:t>A que horas a sombra do seu lápis era a menor do dia?</a:t>
            </a:r>
          </a:p>
        </p:txBody>
      </p:sp>
      <p:sp>
        <p:nvSpPr>
          <p:cNvPr id="8" name="Retângulo 7">
            <a:extLst>
              <a:ext uri="{FF2B5EF4-FFF2-40B4-BE49-F238E27FC236}">
                <a16:creationId xmlns:a16="http://schemas.microsoft.com/office/drawing/2014/main" id="{756AFC49-AC23-4A59-9500-4A570C1AE890}"/>
              </a:ext>
            </a:extLst>
          </p:cNvPr>
          <p:cNvSpPr/>
          <p:nvPr/>
        </p:nvSpPr>
        <p:spPr>
          <a:xfrm>
            <a:off x="152245" y="2716310"/>
            <a:ext cx="2454518"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 . . . . . . . .</a:t>
            </a:r>
            <a:endParaRPr lang="pt-BR"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0D46E108-5E49-44F7-A679-1820F2AEBB27}"/>
              </a:ext>
            </a:extLst>
          </p:cNvPr>
          <p:cNvSpPr/>
          <p:nvPr/>
        </p:nvSpPr>
        <p:spPr>
          <a:xfrm>
            <a:off x="134356" y="3165978"/>
            <a:ext cx="6340197"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d) </a:t>
            </a:r>
            <a:r>
              <a:rPr lang="pt-BR" dirty="0">
                <a:latin typeface="Arial" panose="020B0604020202020204" pitchFamily="34" charset="0"/>
                <a:ea typeface="Times New Roman" panose="02020603050405020304" pitchFamily="18" charset="0"/>
                <a:cs typeface="Arial" panose="020B0604020202020204" pitchFamily="34" charset="0"/>
              </a:rPr>
              <a:t>Qual era o comprimento da sombra mínima do seu lápis?</a:t>
            </a:r>
            <a:endParaRPr lang="pt-BR" dirty="0">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35425304-2C50-4C77-9E5C-0348FE761EB3}"/>
              </a:ext>
            </a:extLst>
          </p:cNvPr>
          <p:cNvSpPr/>
          <p:nvPr/>
        </p:nvSpPr>
        <p:spPr>
          <a:xfrm>
            <a:off x="152245" y="3615645"/>
            <a:ext cx="2454518"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 . . . . . . . .</a:t>
            </a:r>
            <a:endParaRPr lang="pt-BR" dirty="0">
              <a:latin typeface="Arial" panose="020B0604020202020204" pitchFamily="34" charset="0"/>
              <a:cs typeface="Arial" panose="020B0604020202020204" pitchFamily="34" charset="0"/>
            </a:endParaRPr>
          </a:p>
        </p:txBody>
      </p:sp>
      <p:sp>
        <p:nvSpPr>
          <p:cNvPr id="25" name="Retângulo 24">
            <a:extLst>
              <a:ext uri="{FF2B5EF4-FFF2-40B4-BE49-F238E27FC236}">
                <a16:creationId xmlns:a16="http://schemas.microsoft.com/office/drawing/2014/main" id="{A93A8060-A002-464A-B362-AE5186F22073}"/>
              </a:ext>
            </a:extLst>
          </p:cNvPr>
          <p:cNvSpPr/>
          <p:nvPr/>
        </p:nvSpPr>
        <p:spPr>
          <a:xfrm>
            <a:off x="134356" y="4293096"/>
            <a:ext cx="2416046" cy="369332"/>
          </a:xfrm>
          <a:prstGeom prst="rect">
            <a:avLst/>
          </a:prstGeom>
        </p:spPr>
        <p:txBody>
          <a:bodyPr wrap="none">
            <a:spAutoFit/>
          </a:bodyPr>
          <a:lstStyle/>
          <a:p>
            <a:pPr algn="just"/>
            <a:r>
              <a:rPr lang="pt-BR" b="1" dirty="0">
                <a:latin typeface="Arial" panose="020B0604020202020204" pitchFamily="34" charset="0"/>
                <a:cs typeface="Arial" panose="020B0604020202020204" pitchFamily="34" charset="0"/>
              </a:rPr>
              <a:t>Resposta (1 ponto): </a:t>
            </a:r>
          </a:p>
        </p:txBody>
      </p:sp>
      <p:sp>
        <p:nvSpPr>
          <p:cNvPr id="26" name="Retângulo 25">
            <a:extLst>
              <a:ext uri="{FF2B5EF4-FFF2-40B4-BE49-F238E27FC236}">
                <a16:creationId xmlns:a16="http://schemas.microsoft.com/office/drawing/2014/main" id="{7EEB3457-7ACD-4C41-8E2C-2A14EB9C2D35}"/>
              </a:ext>
            </a:extLst>
          </p:cNvPr>
          <p:cNvSpPr/>
          <p:nvPr/>
        </p:nvSpPr>
        <p:spPr>
          <a:xfrm>
            <a:off x="2423145" y="4221088"/>
            <a:ext cx="9252165" cy="1703030"/>
          </a:xfrm>
          <a:prstGeom prst="rect">
            <a:avLst/>
          </a:prstGeom>
        </p:spPr>
        <p:txBody>
          <a:bodyPr wrap="square">
            <a:spAutoFit/>
          </a:bodyPr>
          <a:lstStyle/>
          <a:p>
            <a:pPr algn="just">
              <a:lnSpc>
                <a:spcPct val="150000"/>
              </a:lnSpc>
            </a:pPr>
            <a:r>
              <a:rPr lang="pt-BR" b="1" dirty="0">
                <a:solidFill>
                  <a:srgbClr val="FF0000"/>
                </a:solidFill>
                <a:latin typeface="Arial" panose="020B0604020202020204" pitchFamily="34" charset="0"/>
                <a:cs typeface="Arial" panose="020B0604020202020204" pitchFamily="34" charset="0"/>
              </a:rPr>
              <a:t>Se o aluno respondeu esta questão ele deve entregar junto com a prova as tabelas com as medidas. Para esta atividade (itens a, b, c, d) não há gabarito, pois o instante da sombra mínima depende da latitude e longitude do local. Nós temos um programa de computador que nos permite conferir as respostas. </a:t>
            </a:r>
          </a:p>
        </p:txBody>
      </p:sp>
    </p:spTree>
    <p:extLst>
      <p:ext uri="{BB962C8B-B14F-4D97-AF65-F5344CB8AC3E}">
        <p14:creationId xmlns:p14="http://schemas.microsoft.com/office/powerpoint/2010/main" val="221396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AD55210E-2F11-43FB-86AA-4C02D79F0E69}"/>
              </a:ext>
            </a:extLst>
          </p:cNvPr>
          <p:cNvSpPr/>
          <p:nvPr/>
        </p:nvSpPr>
        <p:spPr>
          <a:xfrm>
            <a:off x="203300" y="188640"/>
            <a:ext cx="7814216" cy="2118529"/>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e)</a:t>
            </a:r>
            <a:r>
              <a:rPr lang="pt-BR" dirty="0">
                <a:latin typeface="Arial" panose="020B0604020202020204" pitchFamily="34" charset="0"/>
                <a:ea typeface="Times New Roman" panose="02020603050405020304" pitchFamily="18" charset="0"/>
                <a:cs typeface="Arial" panose="020B0604020202020204" pitchFamily="34" charset="0"/>
              </a:rPr>
              <a:t> </a:t>
            </a:r>
            <a:r>
              <a:rPr lang="pt-BR" b="1" dirty="0">
                <a:latin typeface="Arial" panose="020B0604020202020204" pitchFamily="34" charset="0"/>
                <a:ea typeface="Times New Roman" panose="02020603050405020304" pitchFamily="18" charset="0"/>
                <a:cs typeface="Arial" panose="020B0604020202020204" pitchFamily="34" charset="0"/>
              </a:rPr>
              <a:t>(0,6 pontos) </a:t>
            </a:r>
            <a:r>
              <a:rPr lang="pt-BR" dirty="0">
                <a:latin typeface="Arial" panose="020B0604020202020204" pitchFamily="34" charset="0"/>
                <a:ea typeface="Times New Roman" panose="02020603050405020304" pitchFamily="18" charset="0"/>
                <a:cs typeface="Arial" panose="020B0604020202020204" pitchFamily="34" charset="0"/>
              </a:rPr>
              <a:t>Suponha que a </a:t>
            </a:r>
            <a:r>
              <a:rPr lang="pt-BR" u="sng" dirty="0">
                <a:latin typeface="Arial" panose="020B0604020202020204" pitchFamily="34" charset="0"/>
                <a:ea typeface="Times New Roman" panose="02020603050405020304" pitchFamily="18" charset="0"/>
                <a:cs typeface="Arial" panose="020B0604020202020204" pitchFamily="34" charset="0"/>
              </a:rPr>
              <a:t>sombra mínima</a:t>
            </a:r>
            <a:r>
              <a:rPr lang="pt-BR" dirty="0">
                <a:latin typeface="Arial" panose="020B0604020202020204" pitchFamily="34" charset="0"/>
                <a:ea typeface="Times New Roman" panose="02020603050405020304" pitchFamily="18" charset="0"/>
                <a:cs typeface="Arial" panose="020B0604020202020204" pitchFamily="34" charset="0"/>
              </a:rPr>
              <a:t> do seu lápis tenha sido conforme está no desenho acima. </a:t>
            </a:r>
            <a:r>
              <a:rPr lang="pt-BR" b="1" dirty="0">
                <a:latin typeface="Arial" panose="020B0604020202020204" pitchFamily="34" charset="0"/>
                <a:ea typeface="Times New Roman" panose="02020603050405020304" pitchFamily="18" charset="0"/>
                <a:cs typeface="Arial" panose="020B0604020202020204" pitchFamily="34" charset="0"/>
              </a:rPr>
              <a:t>Desenhe</a:t>
            </a:r>
            <a:r>
              <a:rPr lang="pt-BR" dirty="0">
                <a:latin typeface="Arial" panose="020B0604020202020204" pitchFamily="34" charset="0"/>
                <a:ea typeface="Times New Roman" panose="02020603050405020304" pitchFamily="18" charset="0"/>
                <a:cs typeface="Arial" panose="020B0604020202020204" pitchFamily="34" charset="0"/>
              </a:rPr>
              <a:t>, usando a figura acima, uma reta indicando a direção Norte e Sul e outra reta indicando a direção Leste e Oeste, mas escreva sobre cada uma delas qual é a Norte-Sul e qual é a Leste-Oeste, ok?</a:t>
            </a:r>
            <a:endParaRPr lang="pt-BR"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C900A7D7-555D-4FE4-9F62-46BF6E0A3CC1}"/>
              </a:ext>
            </a:extLst>
          </p:cNvPr>
          <p:cNvSpPr/>
          <p:nvPr/>
        </p:nvSpPr>
        <p:spPr>
          <a:xfrm>
            <a:off x="188518" y="2949990"/>
            <a:ext cx="7048574" cy="2949525"/>
          </a:xfrm>
          <a:prstGeom prst="rect">
            <a:avLst/>
          </a:prstGeom>
        </p:spPr>
        <p:txBody>
          <a:bodyPr wrap="squar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A direção NORTE-SUL é dada pela direção da própria sombra. A direção LESTE-OESTE é dada pela PERPENDICULAR à direção NORTE-SUL, conforme indicamos na figura ao lado. Note que não importa onde a reta </a:t>
            </a:r>
            <a:r>
              <a:rPr lang="pt-BR"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leste-oeste</a:t>
            </a: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 cruza a reta norte-sul, o que importa é que elas sejam perpendiculares entre si.</a:t>
            </a: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 Observe que não perguntamos qual é o lado Norte ou Sul, ou o lado Leste ou Oeste.</a:t>
            </a:r>
            <a:endParaRPr lang="pt-BR" b="1" dirty="0">
              <a:solidFill>
                <a:srgbClr val="FF0000"/>
              </a:solidFill>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294DCEBA-7013-4DA5-B579-1C1B062D918A}"/>
              </a:ext>
            </a:extLst>
          </p:cNvPr>
          <p:cNvSpPr/>
          <p:nvPr/>
        </p:nvSpPr>
        <p:spPr>
          <a:xfrm>
            <a:off x="176552" y="2509708"/>
            <a:ext cx="1300356" cy="369332"/>
          </a:xfrm>
          <a:prstGeom prst="rect">
            <a:avLst/>
          </a:prstGeom>
        </p:spPr>
        <p:txBody>
          <a:bodyPr wrap="none">
            <a:spAutoFit/>
          </a:bodyPr>
          <a:lstStyle/>
          <a:p>
            <a:pPr algn="just"/>
            <a:r>
              <a:rPr lang="pt-BR" b="1" dirty="0">
                <a:latin typeface="Arial" panose="020B0604020202020204" pitchFamily="34" charset="0"/>
                <a:cs typeface="Arial" panose="020B0604020202020204" pitchFamily="34" charset="0"/>
              </a:rPr>
              <a:t>Resposta:</a:t>
            </a:r>
          </a:p>
        </p:txBody>
      </p:sp>
      <p:pic>
        <p:nvPicPr>
          <p:cNvPr id="10" name="Imagem 9">
            <a:extLst>
              <a:ext uri="{FF2B5EF4-FFF2-40B4-BE49-F238E27FC236}">
                <a16:creationId xmlns:a16="http://schemas.microsoft.com/office/drawing/2014/main" id="{44BC83E0-FCDE-4585-8FB8-3F10395A7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6759" y="2528167"/>
            <a:ext cx="2474788" cy="3589364"/>
          </a:xfrm>
          <a:prstGeom prst="rect">
            <a:avLst/>
          </a:prstGeom>
        </p:spPr>
      </p:pic>
      <p:cxnSp>
        <p:nvCxnSpPr>
          <p:cNvPr id="11" name="Conector reto 10">
            <a:extLst>
              <a:ext uri="{FF2B5EF4-FFF2-40B4-BE49-F238E27FC236}">
                <a16:creationId xmlns:a16="http://schemas.microsoft.com/office/drawing/2014/main" id="{61760392-CC76-4DE4-8B56-85590B2E6A1C}"/>
              </a:ext>
            </a:extLst>
          </p:cNvPr>
          <p:cNvCxnSpPr>
            <a:cxnSpLocks/>
          </p:cNvCxnSpPr>
          <p:nvPr/>
        </p:nvCxnSpPr>
        <p:spPr>
          <a:xfrm>
            <a:off x="7488431" y="3908798"/>
            <a:ext cx="3672408" cy="25202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EEE0D306-D036-4EBB-B180-40701B22FE3F}"/>
              </a:ext>
            </a:extLst>
          </p:cNvPr>
          <p:cNvCxnSpPr/>
          <p:nvPr/>
        </p:nvCxnSpPr>
        <p:spPr>
          <a:xfrm flipV="1">
            <a:off x="8903865" y="4934040"/>
            <a:ext cx="2520280" cy="17554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306747F5-3271-4BF5-A9A6-5FD88581A223}"/>
              </a:ext>
            </a:extLst>
          </p:cNvPr>
          <p:cNvSpPr/>
          <p:nvPr/>
        </p:nvSpPr>
        <p:spPr>
          <a:xfrm>
            <a:off x="7793447" y="3850786"/>
            <a:ext cx="1531188"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NORTE-SUL</a:t>
            </a:r>
            <a:endParaRPr lang="pt-BR" dirty="0"/>
          </a:p>
        </p:txBody>
      </p:sp>
      <p:sp>
        <p:nvSpPr>
          <p:cNvPr id="14" name="Retângulo 13">
            <a:extLst>
              <a:ext uri="{FF2B5EF4-FFF2-40B4-BE49-F238E27FC236}">
                <a16:creationId xmlns:a16="http://schemas.microsoft.com/office/drawing/2014/main" id="{21E975CA-74B4-4247-8865-49C983DCE7F1}"/>
              </a:ext>
            </a:extLst>
          </p:cNvPr>
          <p:cNvSpPr/>
          <p:nvPr/>
        </p:nvSpPr>
        <p:spPr>
          <a:xfrm>
            <a:off x="7552777" y="6164983"/>
            <a:ext cx="1787669" cy="369332"/>
          </a:xfrm>
          <a:prstGeom prst="rect">
            <a:avLst/>
          </a:prstGeom>
          <a:ln>
            <a:noFill/>
          </a:ln>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LESTE-OESTE</a:t>
            </a:r>
            <a:endParaRPr lang="pt-BR" dirty="0">
              <a:solidFill>
                <a:srgbClr val="FF0000"/>
              </a:solidFill>
            </a:endParaRPr>
          </a:p>
        </p:txBody>
      </p:sp>
    </p:spTree>
    <p:extLst>
      <p:ext uri="{BB962C8B-B14F-4D97-AF65-F5344CB8AC3E}">
        <p14:creationId xmlns:p14="http://schemas.microsoft.com/office/powerpoint/2010/main" val="238980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80">
                                          <p:stCondLst>
                                            <p:cond delay="0"/>
                                          </p:stCondLst>
                                        </p:cTn>
                                        <p:tgtEl>
                                          <p:spTgt spid="13"/>
                                        </p:tgtEl>
                                      </p:cBhvr>
                                    </p:animEffect>
                                    <p:anim calcmode="lin" valueType="num">
                                      <p:cBhvr>
                                        <p:cTn id="1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6" dur="26">
                                          <p:stCondLst>
                                            <p:cond delay="650"/>
                                          </p:stCondLst>
                                        </p:cTn>
                                        <p:tgtEl>
                                          <p:spTgt spid="13"/>
                                        </p:tgtEl>
                                      </p:cBhvr>
                                      <p:to x="100000" y="60000"/>
                                    </p:animScale>
                                    <p:animScale>
                                      <p:cBhvr>
                                        <p:cTn id="17" dur="166" decel="50000">
                                          <p:stCondLst>
                                            <p:cond delay="676"/>
                                          </p:stCondLst>
                                        </p:cTn>
                                        <p:tgtEl>
                                          <p:spTgt spid="13"/>
                                        </p:tgtEl>
                                      </p:cBhvr>
                                      <p:to x="100000" y="100000"/>
                                    </p:animScale>
                                    <p:animScale>
                                      <p:cBhvr>
                                        <p:cTn id="18" dur="26">
                                          <p:stCondLst>
                                            <p:cond delay="1312"/>
                                          </p:stCondLst>
                                        </p:cTn>
                                        <p:tgtEl>
                                          <p:spTgt spid="13"/>
                                        </p:tgtEl>
                                      </p:cBhvr>
                                      <p:to x="100000" y="80000"/>
                                    </p:animScale>
                                    <p:animScale>
                                      <p:cBhvr>
                                        <p:cTn id="19" dur="166" decel="50000">
                                          <p:stCondLst>
                                            <p:cond delay="1338"/>
                                          </p:stCondLst>
                                        </p:cTn>
                                        <p:tgtEl>
                                          <p:spTgt spid="13"/>
                                        </p:tgtEl>
                                      </p:cBhvr>
                                      <p:to x="100000" y="100000"/>
                                    </p:animScale>
                                    <p:animScale>
                                      <p:cBhvr>
                                        <p:cTn id="20" dur="26">
                                          <p:stCondLst>
                                            <p:cond delay="1642"/>
                                          </p:stCondLst>
                                        </p:cTn>
                                        <p:tgtEl>
                                          <p:spTgt spid="13"/>
                                        </p:tgtEl>
                                      </p:cBhvr>
                                      <p:to x="100000" y="90000"/>
                                    </p:animScale>
                                    <p:animScale>
                                      <p:cBhvr>
                                        <p:cTn id="21" dur="166" decel="50000">
                                          <p:stCondLst>
                                            <p:cond delay="1668"/>
                                          </p:stCondLst>
                                        </p:cTn>
                                        <p:tgtEl>
                                          <p:spTgt spid="13"/>
                                        </p:tgtEl>
                                      </p:cBhvr>
                                      <p:to x="100000" y="100000"/>
                                    </p:animScale>
                                    <p:animScale>
                                      <p:cBhvr>
                                        <p:cTn id="22" dur="26">
                                          <p:stCondLst>
                                            <p:cond delay="1808"/>
                                          </p:stCondLst>
                                        </p:cTn>
                                        <p:tgtEl>
                                          <p:spTgt spid="13"/>
                                        </p:tgtEl>
                                      </p:cBhvr>
                                      <p:to x="100000" y="95000"/>
                                    </p:animScale>
                                    <p:animScale>
                                      <p:cBhvr>
                                        <p:cTn id="23" dur="166" decel="50000">
                                          <p:stCondLst>
                                            <p:cond delay="1834"/>
                                          </p:stCondLst>
                                        </p:cTn>
                                        <p:tgtEl>
                                          <p:spTgt spid="13"/>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26"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80">
                                          <p:stCondLst>
                                            <p:cond delay="0"/>
                                          </p:stCondLst>
                                        </p:cTn>
                                        <p:tgtEl>
                                          <p:spTgt spid="14"/>
                                        </p:tgtEl>
                                      </p:cBhvr>
                                    </p:animEffect>
                                    <p:anim calcmode="lin" valueType="num">
                                      <p:cBhvr>
                                        <p:cTn id="3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7" dur="26">
                                          <p:stCondLst>
                                            <p:cond delay="650"/>
                                          </p:stCondLst>
                                        </p:cTn>
                                        <p:tgtEl>
                                          <p:spTgt spid="14"/>
                                        </p:tgtEl>
                                      </p:cBhvr>
                                      <p:to x="100000" y="60000"/>
                                    </p:animScale>
                                    <p:animScale>
                                      <p:cBhvr>
                                        <p:cTn id="38" dur="166" decel="50000">
                                          <p:stCondLst>
                                            <p:cond delay="676"/>
                                          </p:stCondLst>
                                        </p:cTn>
                                        <p:tgtEl>
                                          <p:spTgt spid="14"/>
                                        </p:tgtEl>
                                      </p:cBhvr>
                                      <p:to x="100000" y="100000"/>
                                    </p:animScale>
                                    <p:animScale>
                                      <p:cBhvr>
                                        <p:cTn id="39" dur="26">
                                          <p:stCondLst>
                                            <p:cond delay="1312"/>
                                          </p:stCondLst>
                                        </p:cTn>
                                        <p:tgtEl>
                                          <p:spTgt spid="14"/>
                                        </p:tgtEl>
                                      </p:cBhvr>
                                      <p:to x="100000" y="80000"/>
                                    </p:animScale>
                                    <p:animScale>
                                      <p:cBhvr>
                                        <p:cTn id="40" dur="166" decel="50000">
                                          <p:stCondLst>
                                            <p:cond delay="1338"/>
                                          </p:stCondLst>
                                        </p:cTn>
                                        <p:tgtEl>
                                          <p:spTgt spid="14"/>
                                        </p:tgtEl>
                                      </p:cBhvr>
                                      <p:to x="100000" y="100000"/>
                                    </p:animScale>
                                    <p:animScale>
                                      <p:cBhvr>
                                        <p:cTn id="41" dur="26">
                                          <p:stCondLst>
                                            <p:cond delay="1642"/>
                                          </p:stCondLst>
                                        </p:cTn>
                                        <p:tgtEl>
                                          <p:spTgt spid="14"/>
                                        </p:tgtEl>
                                      </p:cBhvr>
                                      <p:to x="100000" y="90000"/>
                                    </p:animScale>
                                    <p:animScale>
                                      <p:cBhvr>
                                        <p:cTn id="42" dur="166" decel="50000">
                                          <p:stCondLst>
                                            <p:cond delay="1668"/>
                                          </p:stCondLst>
                                        </p:cTn>
                                        <p:tgtEl>
                                          <p:spTgt spid="14"/>
                                        </p:tgtEl>
                                      </p:cBhvr>
                                      <p:to x="100000" y="100000"/>
                                    </p:animScale>
                                    <p:animScale>
                                      <p:cBhvr>
                                        <p:cTn id="43" dur="26">
                                          <p:stCondLst>
                                            <p:cond delay="1808"/>
                                          </p:stCondLst>
                                        </p:cTn>
                                        <p:tgtEl>
                                          <p:spTgt spid="14"/>
                                        </p:tgtEl>
                                      </p:cBhvr>
                                      <p:to x="100000" y="95000"/>
                                    </p:animScale>
                                    <p:animScale>
                                      <p:cBhvr>
                                        <p:cTn id="44" dur="166" decel="50000">
                                          <p:stCondLst>
                                            <p:cond delay="1834"/>
                                          </p:stCondLst>
                                        </p:cTn>
                                        <p:tgtEl>
                                          <p:spTgt spid="14"/>
                                        </p:tgtEl>
                                      </p:cBhvr>
                                      <p:to x="100000" y="100000"/>
                                    </p:animScale>
                                  </p:childTnLst>
                                </p:cTn>
                              </p:par>
                            </p:childTnLst>
                          </p:cTn>
                        </p:par>
                        <p:par>
                          <p:cTn id="45" fill="hold">
                            <p:stCondLst>
                              <p:cond delay="2000"/>
                            </p:stCondLst>
                            <p:childTnLst>
                              <p:par>
                                <p:cTn id="46" presetID="31"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D7FFDCA9-48E8-45D5-9183-492B207CC799}"/>
              </a:ext>
            </a:extLst>
          </p:cNvPr>
          <p:cNvSpPr/>
          <p:nvPr/>
        </p:nvSpPr>
        <p:spPr>
          <a:xfrm>
            <a:off x="262905" y="260648"/>
            <a:ext cx="7920880" cy="872034"/>
          </a:xfrm>
          <a:prstGeom prst="rect">
            <a:avLst/>
          </a:prstGeom>
        </p:spPr>
        <p:txBody>
          <a:bodyPr wrap="square">
            <a:spAutoFit/>
          </a:bodyPr>
          <a:lstStyle/>
          <a:p>
            <a:pPr algn="just" hangingPunct="0">
              <a:lnSpc>
                <a:spcPct val="150000"/>
              </a:lnSpc>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Atenção! </a:t>
            </a:r>
            <a:r>
              <a:rPr lang="pt-PT" dirty="0">
                <a:latin typeface="Arial" panose="020B0604020202020204" pitchFamily="34" charset="0"/>
                <a:ea typeface="Times New Roman" panose="02020603050405020304" pitchFamily="18" charset="0"/>
                <a:cs typeface="Arial" panose="020B0604020202020204" pitchFamily="34" charset="0"/>
              </a:rPr>
              <a:t>Somente se você </a:t>
            </a:r>
            <a:r>
              <a:rPr lang="pt-PT" b="1" u="sng" dirty="0">
                <a:latin typeface="Arial" panose="020B0604020202020204" pitchFamily="34" charset="0"/>
                <a:ea typeface="Times New Roman" panose="02020603050405020304" pitchFamily="18" charset="0"/>
                <a:cs typeface="Arial" panose="020B0604020202020204" pitchFamily="34" charset="0"/>
              </a:rPr>
              <a:t>não</a:t>
            </a:r>
            <a:r>
              <a:rPr lang="pt-PT" dirty="0">
                <a:latin typeface="Arial" panose="020B0604020202020204" pitchFamily="34" charset="0"/>
                <a:ea typeface="Times New Roman" panose="02020603050405020304" pitchFamily="18" charset="0"/>
                <a:cs typeface="Arial" panose="020B0604020202020204" pitchFamily="34" charset="0"/>
              </a:rPr>
              <a:t> respondeu a questão </a:t>
            </a:r>
            <a:r>
              <a:rPr lang="pt-PT" b="1" dirty="0">
                <a:latin typeface="Arial" panose="020B0604020202020204" pitchFamily="34" charset="0"/>
                <a:ea typeface="Times New Roman" panose="02020603050405020304" pitchFamily="18" charset="0"/>
                <a:cs typeface="Arial" panose="020B0604020202020204" pitchFamily="34" charset="0"/>
              </a:rPr>
              <a:t>7a</a:t>
            </a:r>
            <a:r>
              <a:rPr lang="pt-PT" dirty="0">
                <a:latin typeface="Arial" panose="020B0604020202020204" pitchFamily="34" charset="0"/>
                <a:ea typeface="Times New Roman" panose="02020603050405020304" pitchFamily="18" charset="0"/>
                <a:cs typeface="Arial" panose="020B0604020202020204" pitchFamily="34" charset="0"/>
              </a:rPr>
              <a:t> é que você pode responder a </a:t>
            </a:r>
            <a:r>
              <a:rPr lang="pt-PT" b="1" dirty="0">
                <a:latin typeface="Arial" panose="020B0604020202020204" pitchFamily="34" charset="0"/>
                <a:ea typeface="Times New Roman" panose="02020603050405020304" pitchFamily="18" charset="0"/>
                <a:cs typeface="Arial" panose="020B0604020202020204" pitchFamily="34" charset="0"/>
              </a:rPr>
              <a:t>7b</a:t>
            </a:r>
            <a:r>
              <a:rPr lang="pt-PT" dirty="0">
                <a:latin typeface="Arial" panose="020B0604020202020204" pitchFamily="34" charset="0"/>
                <a:ea typeface="Times New Roman" panose="02020603050405020304" pitchFamily="18" charset="0"/>
                <a:cs typeface="Arial" panose="020B0604020202020204" pitchFamily="34" charset="0"/>
              </a:rPr>
              <a:t>.</a:t>
            </a:r>
            <a:endParaRPr lang="pt-BR" dirty="0">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3C0E8C22-3C30-42F0-965D-98B776D7082D}"/>
              </a:ext>
            </a:extLst>
          </p:cNvPr>
          <p:cNvSpPr/>
          <p:nvPr/>
        </p:nvSpPr>
        <p:spPr>
          <a:xfrm>
            <a:off x="262905" y="1412776"/>
            <a:ext cx="7920880" cy="2118529"/>
          </a:xfrm>
          <a:prstGeom prst="rect">
            <a:avLst/>
          </a:prstGeom>
        </p:spPr>
        <p:txBody>
          <a:bodyPr wrap="square">
            <a:spAutoFit/>
          </a:bodyPr>
          <a:lstStyle/>
          <a:p>
            <a:pPr algn="just" hangingPunct="0">
              <a:lnSpc>
                <a:spcPct val="150000"/>
              </a:lnSpc>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Questão 7b) (1 ponto) a) </a:t>
            </a:r>
            <a:r>
              <a:rPr lang="pt-PT" dirty="0">
                <a:latin typeface="Arial" panose="020B0604020202020204" pitchFamily="34" charset="0"/>
                <a:ea typeface="Times New Roman" panose="02020603050405020304" pitchFamily="18" charset="0"/>
                <a:cs typeface="Arial" panose="020B0604020202020204" pitchFamily="34" charset="0"/>
              </a:rPr>
              <a:t>Escreva o nome dos planetas que não possuem luas, </a:t>
            </a:r>
            <a:r>
              <a:rPr lang="pt-PT" b="1" dirty="0">
                <a:latin typeface="Arial" panose="020B0604020202020204" pitchFamily="34" charset="0"/>
                <a:ea typeface="Times New Roman" panose="02020603050405020304" pitchFamily="18" charset="0"/>
                <a:cs typeface="Arial" panose="020B0604020202020204" pitchFamily="34" charset="0"/>
              </a:rPr>
              <a:t>b)</a:t>
            </a:r>
            <a:r>
              <a:rPr lang="pt-PT" dirty="0">
                <a:latin typeface="Arial" panose="020B0604020202020204" pitchFamily="34" charset="0"/>
                <a:ea typeface="Times New Roman" panose="02020603050405020304" pitchFamily="18" charset="0"/>
                <a:cs typeface="Arial" panose="020B0604020202020204" pitchFamily="34" charset="0"/>
              </a:rPr>
              <a:t> o nome dos planetas que possuem uma ou duas luas e </a:t>
            </a:r>
            <a:r>
              <a:rPr lang="pt-PT" b="1" dirty="0">
                <a:latin typeface="Arial" panose="020B0604020202020204" pitchFamily="34" charset="0"/>
                <a:ea typeface="Times New Roman" panose="02020603050405020304" pitchFamily="18" charset="0"/>
                <a:cs typeface="Arial" panose="020B0604020202020204" pitchFamily="34" charset="0"/>
              </a:rPr>
              <a:t>c)</a:t>
            </a:r>
            <a:r>
              <a:rPr lang="pt-PT" dirty="0">
                <a:latin typeface="Arial" panose="020B0604020202020204" pitchFamily="34" charset="0"/>
                <a:ea typeface="Times New Roman" panose="02020603050405020304" pitchFamily="18" charset="0"/>
                <a:cs typeface="Arial" panose="020B0604020202020204" pitchFamily="34" charset="0"/>
              </a:rPr>
              <a:t> os nomes destas luas. </a:t>
            </a:r>
            <a:r>
              <a:rPr lang="pt-BR" dirty="0">
                <a:latin typeface="Arial" panose="020B0604020202020204" pitchFamily="34" charset="0"/>
                <a:ea typeface="Times New Roman" panose="02020603050405020304" pitchFamily="18" charset="0"/>
                <a:cs typeface="Arial" panose="020B0604020202020204" pitchFamily="34" charset="0"/>
              </a:rPr>
              <a:t>(0,1 ponto cada item correto, acertando tudo ganha 1,0 ponto). Obs. Em 2006 era conhecida apenas uma lua ao redor de Plutão, que ainda era planeta.</a:t>
            </a:r>
          </a:p>
        </p:txBody>
      </p:sp>
      <p:sp>
        <p:nvSpPr>
          <p:cNvPr id="5" name="Retângulo 4">
            <a:extLst>
              <a:ext uri="{FF2B5EF4-FFF2-40B4-BE49-F238E27FC236}">
                <a16:creationId xmlns:a16="http://schemas.microsoft.com/office/drawing/2014/main" id="{24C5DA1B-100F-4A2D-BBCF-28FE9CE213F6}"/>
              </a:ext>
            </a:extLst>
          </p:cNvPr>
          <p:cNvSpPr/>
          <p:nvPr/>
        </p:nvSpPr>
        <p:spPr>
          <a:xfrm>
            <a:off x="262905" y="3435085"/>
            <a:ext cx="1633781"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7b)</a:t>
            </a:r>
            <a:endParaRPr lang="pt-BR"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BAD35C76-3DD9-43B1-AF47-E34908DFE67D}"/>
              </a:ext>
            </a:extLst>
          </p:cNvPr>
          <p:cNvSpPr txBox="1"/>
          <p:nvPr/>
        </p:nvSpPr>
        <p:spPr>
          <a:xfrm>
            <a:off x="1079795" y="4123696"/>
            <a:ext cx="9911978"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A: 1) . . . . . . . . . . . . . . .   2) . . . . . . . . . . . . . . .   3) . . . . . . . . . . . . . . . .   4) . . . . . . . . . . . . . . .  </a:t>
            </a:r>
          </a:p>
        </p:txBody>
      </p:sp>
      <p:sp>
        <p:nvSpPr>
          <p:cNvPr id="7" name="CaixaDeTexto 6">
            <a:extLst>
              <a:ext uri="{FF2B5EF4-FFF2-40B4-BE49-F238E27FC236}">
                <a16:creationId xmlns:a16="http://schemas.microsoft.com/office/drawing/2014/main" id="{2653466C-0424-4AB9-A823-B14A096EF859}"/>
              </a:ext>
            </a:extLst>
          </p:cNvPr>
          <p:cNvSpPr txBox="1"/>
          <p:nvPr/>
        </p:nvSpPr>
        <p:spPr>
          <a:xfrm>
            <a:off x="1079795" y="4756337"/>
            <a:ext cx="9911978"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B: 1) . . . . . . . . . . . . . . .   2) . . . . . . . . . . . . . . .   3) . . . . . . . . . . . . . . . .   4) . . . . . . . . . . . . . . .  </a:t>
            </a:r>
          </a:p>
        </p:txBody>
      </p:sp>
      <p:sp>
        <p:nvSpPr>
          <p:cNvPr id="8" name="CaixaDeTexto 7">
            <a:extLst>
              <a:ext uri="{FF2B5EF4-FFF2-40B4-BE49-F238E27FC236}">
                <a16:creationId xmlns:a16="http://schemas.microsoft.com/office/drawing/2014/main" id="{B7F809AA-DA7E-46BE-9E49-F46BAC48F233}"/>
              </a:ext>
            </a:extLst>
          </p:cNvPr>
          <p:cNvSpPr txBox="1"/>
          <p:nvPr/>
        </p:nvSpPr>
        <p:spPr>
          <a:xfrm>
            <a:off x="1079795" y="5350532"/>
            <a:ext cx="9911978"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C: 1) . . . . . . . . . . . . . . .   2) . . . . . . . . . . . . . . .   3) . . . . . . . . . . . . . . . .   4) . . . . . . . . . . . . . . .  </a:t>
            </a:r>
          </a:p>
        </p:txBody>
      </p:sp>
      <p:sp>
        <p:nvSpPr>
          <p:cNvPr id="9" name="Retângulo 8">
            <a:extLst>
              <a:ext uri="{FF2B5EF4-FFF2-40B4-BE49-F238E27FC236}">
                <a16:creationId xmlns:a16="http://schemas.microsoft.com/office/drawing/2014/main" id="{D81DB3DC-756A-4958-845D-6CE482F645FD}"/>
              </a:ext>
            </a:extLst>
          </p:cNvPr>
          <p:cNvSpPr/>
          <p:nvPr/>
        </p:nvSpPr>
        <p:spPr>
          <a:xfrm>
            <a:off x="2063105" y="4070685"/>
            <a:ext cx="1159292"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Mercúrio</a:t>
            </a:r>
            <a:endParaRPr lang="pt-BR" b="1" dirty="0">
              <a:solidFill>
                <a:srgbClr val="FF0000"/>
              </a:solidFill>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86551CD8-1967-4272-8E0C-EF3203ABC94A}"/>
              </a:ext>
            </a:extLst>
          </p:cNvPr>
          <p:cNvSpPr/>
          <p:nvPr/>
        </p:nvSpPr>
        <p:spPr>
          <a:xfrm>
            <a:off x="4367361" y="4070685"/>
            <a:ext cx="877163" cy="369332"/>
          </a:xfrm>
          <a:prstGeom prst="rect">
            <a:avLst/>
          </a:prstGeom>
        </p:spPr>
        <p:txBody>
          <a:bodyPr wrap="none">
            <a:spAutoFit/>
          </a:bodyPr>
          <a:lstStyle/>
          <a:p>
            <a:r>
              <a:rPr lang="pt-BR" b="1" dirty="0">
                <a:solidFill>
                  <a:srgbClr val="FF0000"/>
                </a:solidFill>
                <a:latin typeface="Arial" panose="020B0604020202020204" pitchFamily="34" charset="0"/>
                <a:cs typeface="Arial" panose="020B0604020202020204" pitchFamily="34" charset="0"/>
              </a:rPr>
              <a:t>Vênus</a:t>
            </a:r>
          </a:p>
        </p:txBody>
      </p:sp>
      <p:sp>
        <p:nvSpPr>
          <p:cNvPr id="11" name="Retângulo 10">
            <a:extLst>
              <a:ext uri="{FF2B5EF4-FFF2-40B4-BE49-F238E27FC236}">
                <a16:creationId xmlns:a16="http://schemas.microsoft.com/office/drawing/2014/main" id="{E2842B94-8D7A-482B-90DA-38F18707FEEB}"/>
              </a:ext>
            </a:extLst>
          </p:cNvPr>
          <p:cNvSpPr/>
          <p:nvPr/>
        </p:nvSpPr>
        <p:spPr>
          <a:xfrm>
            <a:off x="2063105" y="4721045"/>
            <a:ext cx="74462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Terra</a:t>
            </a:r>
            <a:endParaRPr lang="pt-BR" b="1" dirty="0">
              <a:solidFill>
                <a:srgbClr val="FF0000"/>
              </a:solidFill>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5F762D47-8CFD-463B-B71D-DCBA67EB8533}"/>
              </a:ext>
            </a:extLst>
          </p:cNvPr>
          <p:cNvSpPr/>
          <p:nvPr/>
        </p:nvSpPr>
        <p:spPr>
          <a:xfrm>
            <a:off x="4367361" y="4717891"/>
            <a:ext cx="800219"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Marte</a:t>
            </a:r>
            <a:endParaRPr lang="pt-BR" b="1" dirty="0">
              <a:solidFill>
                <a:srgbClr val="FF0000"/>
              </a:solidFill>
              <a:latin typeface="Arial" panose="020B060402020202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35528362-E4F5-494C-B0AD-DA32E3F29E8C}"/>
              </a:ext>
            </a:extLst>
          </p:cNvPr>
          <p:cNvSpPr/>
          <p:nvPr/>
        </p:nvSpPr>
        <p:spPr>
          <a:xfrm>
            <a:off x="6743625" y="4717891"/>
            <a:ext cx="88998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Plutão</a:t>
            </a:r>
            <a:endParaRPr lang="pt-BR" b="1" dirty="0">
              <a:solidFill>
                <a:srgbClr val="FF0000"/>
              </a:solidFill>
              <a:latin typeface="Arial" panose="020B0604020202020204" pitchFamily="34" charset="0"/>
              <a:cs typeface="Arial" panose="020B0604020202020204" pitchFamily="34" charset="0"/>
            </a:endParaRPr>
          </a:p>
        </p:txBody>
      </p:sp>
      <p:sp>
        <p:nvSpPr>
          <p:cNvPr id="14" name="Retângulo 13">
            <a:extLst>
              <a:ext uri="{FF2B5EF4-FFF2-40B4-BE49-F238E27FC236}">
                <a16:creationId xmlns:a16="http://schemas.microsoft.com/office/drawing/2014/main" id="{0561D834-9AC4-4646-AAA8-F832B405F87C}"/>
              </a:ext>
            </a:extLst>
          </p:cNvPr>
          <p:cNvSpPr/>
          <p:nvPr/>
        </p:nvSpPr>
        <p:spPr>
          <a:xfrm>
            <a:off x="2105827" y="5306619"/>
            <a:ext cx="595035"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Lua</a:t>
            </a:r>
            <a:endParaRPr lang="pt-BR" b="1" dirty="0">
              <a:solidFill>
                <a:srgbClr val="FF0000"/>
              </a:solidFill>
              <a:latin typeface="Arial" panose="020B0604020202020204" pitchFamily="34" charset="0"/>
              <a:cs typeface="Arial" panose="020B0604020202020204" pitchFamily="34" charset="0"/>
            </a:endParaRPr>
          </a:p>
        </p:txBody>
      </p:sp>
      <p:sp>
        <p:nvSpPr>
          <p:cNvPr id="15" name="Retângulo 14">
            <a:extLst>
              <a:ext uri="{FF2B5EF4-FFF2-40B4-BE49-F238E27FC236}">
                <a16:creationId xmlns:a16="http://schemas.microsoft.com/office/drawing/2014/main" id="{59C2CA90-FF1B-492A-9C40-FA19F02B528A}"/>
              </a:ext>
            </a:extLst>
          </p:cNvPr>
          <p:cNvSpPr/>
          <p:nvPr/>
        </p:nvSpPr>
        <p:spPr>
          <a:xfrm>
            <a:off x="4367361" y="5306619"/>
            <a:ext cx="877163"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Fobos</a:t>
            </a:r>
            <a:endParaRPr lang="pt-BR" b="1" dirty="0">
              <a:solidFill>
                <a:srgbClr val="FF0000"/>
              </a:solidFill>
              <a:latin typeface="Arial" panose="020B0604020202020204" pitchFamily="34" charset="0"/>
              <a:cs typeface="Arial" panose="020B0604020202020204" pitchFamily="34" charset="0"/>
            </a:endParaRPr>
          </a:p>
        </p:txBody>
      </p:sp>
      <p:sp>
        <p:nvSpPr>
          <p:cNvPr id="16" name="Retângulo 15">
            <a:extLst>
              <a:ext uri="{FF2B5EF4-FFF2-40B4-BE49-F238E27FC236}">
                <a16:creationId xmlns:a16="http://schemas.microsoft.com/office/drawing/2014/main" id="{967E0796-F0B6-4D69-8EC0-33159ADDCCBD}"/>
              </a:ext>
            </a:extLst>
          </p:cNvPr>
          <p:cNvSpPr/>
          <p:nvPr/>
        </p:nvSpPr>
        <p:spPr>
          <a:xfrm>
            <a:off x="6743625" y="5306619"/>
            <a:ext cx="1018227" cy="369332"/>
          </a:xfrm>
          <a:prstGeom prst="rect">
            <a:avLst/>
          </a:prstGeom>
        </p:spPr>
        <p:txBody>
          <a:bodyPr wrap="none">
            <a:spAutoFit/>
          </a:bodyPr>
          <a:lstStyle/>
          <a:p>
            <a:r>
              <a:rPr lang="pt-BR"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Deimos</a:t>
            </a:r>
            <a:endParaRPr lang="pt-BR" b="1" dirty="0">
              <a:solidFill>
                <a:srgbClr val="FF0000"/>
              </a:solidFill>
              <a:latin typeface="Arial" panose="020B0604020202020204" pitchFamily="34" charset="0"/>
              <a:cs typeface="Arial" panose="020B0604020202020204" pitchFamily="34" charset="0"/>
            </a:endParaRPr>
          </a:p>
        </p:txBody>
      </p:sp>
      <p:sp>
        <p:nvSpPr>
          <p:cNvPr id="17" name="Retângulo 16">
            <a:extLst>
              <a:ext uri="{FF2B5EF4-FFF2-40B4-BE49-F238E27FC236}">
                <a16:creationId xmlns:a16="http://schemas.microsoft.com/office/drawing/2014/main" id="{6298AD94-04AD-4197-AD8D-72E9D388AFD3}"/>
              </a:ext>
            </a:extLst>
          </p:cNvPr>
          <p:cNvSpPr/>
          <p:nvPr/>
        </p:nvSpPr>
        <p:spPr>
          <a:xfrm>
            <a:off x="9098225" y="5306619"/>
            <a:ext cx="1056700"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Caronte</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67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A8E3E3B8-F21D-4C79-B9AB-EE275BC9B3E1}"/>
              </a:ext>
            </a:extLst>
          </p:cNvPr>
          <p:cNvSpPr/>
          <p:nvPr/>
        </p:nvSpPr>
        <p:spPr>
          <a:xfrm>
            <a:off x="334913" y="260648"/>
            <a:ext cx="7848872" cy="1287532"/>
          </a:xfrm>
          <a:prstGeom prst="rect">
            <a:avLst/>
          </a:prstGeom>
        </p:spPr>
        <p:txBody>
          <a:bodyPr wrap="square">
            <a:spAutoFit/>
          </a:bodyPr>
          <a:lstStyle/>
          <a:p>
            <a:pPr algn="just">
              <a:lnSpc>
                <a:spcPct val="150000"/>
              </a:lnSpc>
            </a:pPr>
            <a:r>
              <a:rPr lang="pt-PT" dirty="0">
                <a:latin typeface="Arial" panose="020B0604020202020204" pitchFamily="34" charset="0"/>
                <a:ea typeface="Times New Roman" panose="02020603050405020304" pitchFamily="18" charset="0"/>
                <a:cs typeface="Arial" panose="020B0604020202020204" pitchFamily="34" charset="0"/>
              </a:rPr>
              <a:t>Em 1891 Santos Dumont precisou ir para a França para poder ter condições de inventar o Avião. Hoje, no Brasil, temos fábrica de aviões e, além disso, construímos até foguetes e satélites.  </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D860E0A6-403C-44C8-93C7-97124997C538}"/>
              </a:ext>
            </a:extLst>
          </p:cNvPr>
          <p:cNvSpPr/>
          <p:nvPr/>
        </p:nvSpPr>
        <p:spPr>
          <a:xfrm>
            <a:off x="334913" y="1844824"/>
            <a:ext cx="7848872" cy="1294072"/>
          </a:xfrm>
          <a:prstGeom prst="rect">
            <a:avLst/>
          </a:prstGeom>
        </p:spPr>
        <p:txBody>
          <a:bodyPr wrap="square">
            <a:spAutoFit/>
          </a:bodyPr>
          <a:lstStyle/>
          <a:p>
            <a:pPr algn="just">
              <a:lnSpc>
                <a:spcPct val="150000"/>
              </a:lnSpc>
            </a:pPr>
            <a:r>
              <a:rPr lang="pt-PT" dirty="0">
                <a:latin typeface="Arial" panose="020B0604020202020204" pitchFamily="34" charset="0"/>
                <a:ea typeface="Times New Roman" panose="02020603050405020304" pitchFamily="18" charset="0"/>
                <a:cs typeface="Arial" panose="020B0604020202020204" pitchFamily="34" charset="0"/>
              </a:rPr>
              <a:t>S</a:t>
            </a:r>
            <a:r>
              <a:rPr lang="pt-PT" dirty="0">
                <a:solidFill>
                  <a:srgbClr val="000000"/>
                </a:solidFill>
                <a:latin typeface="Arial" panose="020B0604020202020204" pitchFamily="34" charset="0"/>
                <a:ea typeface="Times New Roman" panose="02020603050405020304" pitchFamily="18" charset="0"/>
                <a:cs typeface="Arial" panose="020B0604020202020204" pitchFamily="34" charset="0"/>
              </a:rPr>
              <a:t>atélites são construídos</a:t>
            </a:r>
            <a:r>
              <a:rPr lang="pt-PT" dirty="0">
                <a:solidFill>
                  <a:srgbClr val="FF00FF"/>
                </a:solidFill>
                <a:latin typeface="Arial" panose="020B0604020202020204" pitchFamily="34" charset="0"/>
                <a:ea typeface="Times New Roman" panose="02020603050405020304" pitchFamily="18" charset="0"/>
                <a:cs typeface="Arial" panose="020B0604020202020204" pitchFamily="34" charset="0"/>
              </a:rPr>
              <a:t> </a:t>
            </a:r>
            <a:r>
              <a:rPr lang="pt-PT" dirty="0">
                <a:latin typeface="Arial" panose="020B0604020202020204" pitchFamily="34" charset="0"/>
                <a:ea typeface="Times New Roman" panose="02020603050405020304" pitchFamily="18" charset="0"/>
                <a:cs typeface="Arial" panose="020B0604020202020204" pitchFamily="34" charset="0"/>
              </a:rPr>
              <a:t>no Instituto Nacional de Pesquisas Espaciais (INPE) e </a:t>
            </a:r>
            <a:r>
              <a:rPr lang="pt-PT" dirty="0">
                <a:solidFill>
                  <a:srgbClr val="000000"/>
                </a:solidFill>
                <a:latin typeface="Arial" panose="020B0604020202020204" pitchFamily="34" charset="0"/>
                <a:ea typeface="Times New Roman" panose="02020603050405020304" pitchFamily="18" charset="0"/>
                <a:cs typeface="Arial" panose="020B0604020202020204" pitchFamily="34" charset="0"/>
              </a:rPr>
              <a:t>foguetes</a:t>
            </a:r>
            <a:r>
              <a:rPr lang="pt-PT"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pt-PT" dirty="0">
                <a:latin typeface="Arial" panose="020B0604020202020204" pitchFamily="34" charset="0"/>
                <a:ea typeface="Times New Roman" panose="02020603050405020304" pitchFamily="18" charset="0"/>
                <a:cs typeface="Arial" panose="020B0604020202020204" pitchFamily="34" charset="0"/>
              </a:rPr>
              <a:t>no Instituto de Aeronáutica e Espaço (IAE), órgão do Comando Geral de Tecnologia Aeroespacial (CTA). </a:t>
            </a:r>
            <a:endParaRPr lang="pt-BR" dirty="0"/>
          </a:p>
        </p:txBody>
      </p:sp>
      <p:sp>
        <p:nvSpPr>
          <p:cNvPr id="5" name="Retângulo 4">
            <a:extLst>
              <a:ext uri="{FF2B5EF4-FFF2-40B4-BE49-F238E27FC236}">
                <a16:creationId xmlns:a16="http://schemas.microsoft.com/office/drawing/2014/main" id="{67098FE4-FD4F-4B57-B925-C68597C19257}"/>
              </a:ext>
            </a:extLst>
          </p:cNvPr>
          <p:cNvSpPr/>
          <p:nvPr/>
        </p:nvSpPr>
        <p:spPr>
          <a:xfrm>
            <a:off x="334913" y="3645024"/>
            <a:ext cx="11305256" cy="878574"/>
          </a:xfrm>
          <a:prstGeom prst="rect">
            <a:avLst/>
          </a:prstGeom>
        </p:spPr>
        <p:txBody>
          <a:bodyPr wrap="square">
            <a:spAutoFit/>
          </a:bodyPr>
          <a:lstStyle/>
          <a:p>
            <a:pPr algn="just">
              <a:lnSpc>
                <a:spcPct val="150000"/>
              </a:lnSpc>
            </a:pPr>
            <a:r>
              <a:rPr lang="pt-PT" dirty="0">
                <a:latin typeface="Arial" panose="020B0604020202020204" pitchFamily="34" charset="0"/>
                <a:ea typeface="Times New Roman" panose="02020603050405020304" pitchFamily="18" charset="0"/>
                <a:cs typeface="Arial" panose="020B0604020202020204" pitchFamily="34" charset="0"/>
              </a:rPr>
              <a:t>Para coordenar as atividades espaciais brasileiras existe a Agência Espacial Brasileira (AEB) que, por meio do Programa AEB Escola, promove atividades educacionais em escolas do Brasil.</a:t>
            </a:r>
            <a:endParaRPr lang="pt-BR" dirty="0"/>
          </a:p>
        </p:txBody>
      </p:sp>
    </p:spTree>
    <p:extLst>
      <p:ext uri="{BB962C8B-B14F-4D97-AF65-F5344CB8AC3E}">
        <p14:creationId xmlns:p14="http://schemas.microsoft.com/office/powerpoint/2010/main" val="3602345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D80AA60-4C06-4F8D-84E3-906D1B2E5784}"/>
              </a:ext>
            </a:extLst>
          </p:cNvPr>
          <p:cNvSpPr/>
          <p:nvPr/>
        </p:nvSpPr>
        <p:spPr>
          <a:xfrm>
            <a:off x="190897" y="116632"/>
            <a:ext cx="7992888" cy="2585323"/>
          </a:xfrm>
          <a:prstGeom prst="rect">
            <a:avLst/>
          </a:prstGeom>
        </p:spPr>
        <p:txBody>
          <a:bodyPr wrap="square">
            <a:spAutoFit/>
          </a:bodyPr>
          <a:lstStyle/>
          <a:p>
            <a:pPr algn="just">
              <a:lnSpc>
                <a:spcPct val="150000"/>
              </a:lnSpc>
            </a:pPr>
            <a:r>
              <a:rPr lang="pt-PT" b="1" dirty="0">
                <a:latin typeface="Arial" panose="020B0604020202020204" pitchFamily="34" charset="0"/>
                <a:ea typeface="Times New Roman" panose="02020603050405020304" pitchFamily="18" charset="0"/>
                <a:cs typeface="Arial" panose="020B0604020202020204" pitchFamily="34" charset="0"/>
              </a:rPr>
              <a:t>Questão 8) (1 ponto)</a:t>
            </a:r>
            <a:r>
              <a:rPr lang="pt-PT" dirty="0">
                <a:latin typeface="Arial" panose="020B0604020202020204" pitchFamily="34" charset="0"/>
                <a:ea typeface="Times New Roman" panose="02020603050405020304" pitchFamily="18" charset="0"/>
                <a:cs typeface="Arial" panose="020B0604020202020204" pitchFamily="34" charset="0"/>
              </a:rPr>
              <a:t> O brasileiro Alberto Santos Dumont (1873-1932) é o inventor mais conhecido dos brasileiros, por ter inventado o avião, o que é uma injustiça com as centenas de outros grandes inventores brasileiros. No Brasil Santos Dumont é considerado o </a:t>
            </a:r>
            <a:r>
              <a:rPr lang="pt-PT" b="1" dirty="0">
                <a:latin typeface="Arial" panose="020B0604020202020204" pitchFamily="34" charset="0"/>
                <a:ea typeface="Times New Roman" panose="02020603050405020304" pitchFamily="18" charset="0"/>
                <a:cs typeface="Arial" panose="020B0604020202020204" pitchFamily="34" charset="0"/>
              </a:rPr>
              <a:t>“Pai da aviação”.</a:t>
            </a:r>
            <a:r>
              <a:rPr lang="pt-PT" dirty="0">
                <a:latin typeface="Arial" panose="020B0604020202020204" pitchFamily="34" charset="0"/>
                <a:ea typeface="Times New Roman" panose="02020603050405020304" pitchFamily="18" charset="0"/>
                <a:cs typeface="Arial" panose="020B0604020202020204" pitchFamily="34" charset="0"/>
              </a:rPr>
              <a:t> Em 2006 comemora-se o centenário do vôo do primeiro avião, o </a:t>
            </a:r>
            <a:r>
              <a:rPr lang="pt-PT" b="1" dirty="0">
                <a:latin typeface="Arial" panose="020B0604020202020204" pitchFamily="34" charset="0"/>
                <a:ea typeface="Times New Roman" panose="02020603050405020304" pitchFamily="18" charset="0"/>
                <a:cs typeface="Arial" panose="020B0604020202020204" pitchFamily="34" charset="0"/>
              </a:rPr>
              <a:t>14-Bis</a:t>
            </a:r>
            <a:r>
              <a:rPr lang="pt-PT" dirty="0">
                <a:latin typeface="Arial" panose="020B0604020202020204" pitchFamily="34" charset="0"/>
                <a:ea typeface="Times New Roman" panose="02020603050405020304" pitchFamily="18" charset="0"/>
                <a:cs typeface="Arial" panose="020B0604020202020204" pitchFamily="34" charset="0"/>
              </a:rPr>
              <a:t>, ocorrido há 100 anos em Paris, a capital francesa.</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42AAD635-157F-47F1-A759-DD4F11ADFEF2}"/>
              </a:ext>
            </a:extLst>
          </p:cNvPr>
          <p:cNvSpPr/>
          <p:nvPr/>
        </p:nvSpPr>
        <p:spPr>
          <a:xfrm>
            <a:off x="190897" y="2827108"/>
            <a:ext cx="1390124" cy="369332"/>
          </a:xfrm>
          <a:prstGeom prst="rect">
            <a:avLst/>
          </a:prstGeom>
        </p:spPr>
        <p:txBody>
          <a:bodyPr wrap="none">
            <a:spAutoFit/>
          </a:bodyPr>
          <a:lstStyle/>
          <a:p>
            <a:pPr hangingPunct="0">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Perguntas:</a:t>
            </a:r>
            <a:endParaRPr lang="pt-BR"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A20E5C20-60D4-4E12-8F66-679947D1FD0F}"/>
              </a:ext>
            </a:extLst>
          </p:cNvPr>
          <p:cNvSpPr/>
          <p:nvPr/>
        </p:nvSpPr>
        <p:spPr>
          <a:xfrm>
            <a:off x="190897" y="3403172"/>
            <a:ext cx="10801200" cy="369332"/>
          </a:xfrm>
          <a:prstGeom prst="rect">
            <a:avLst/>
          </a:prstGeom>
        </p:spPr>
        <p:txBody>
          <a:bodyPr wrap="square">
            <a:spAutoFit/>
          </a:bodyPr>
          <a:lstStyle/>
          <a:p>
            <a:pPr algn="just" hangingPunct="0">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8a) (0,5 ponto)</a:t>
            </a:r>
            <a:r>
              <a:rPr lang="pt-PT" dirty="0">
                <a:latin typeface="Arial" panose="020B0604020202020204" pitchFamily="34" charset="0"/>
                <a:ea typeface="Times New Roman" panose="02020603050405020304" pitchFamily="18" charset="0"/>
                <a:cs typeface="Arial" panose="020B0604020202020204" pitchFamily="34" charset="0"/>
              </a:rPr>
              <a:t> Em que ano ocorreu o vôo de Santos Dumont com o </a:t>
            </a:r>
            <a:r>
              <a:rPr lang="pt-PT" b="1" dirty="0">
                <a:latin typeface="Arial" panose="020B0604020202020204" pitchFamily="34" charset="0"/>
                <a:ea typeface="Times New Roman" panose="02020603050405020304" pitchFamily="18" charset="0"/>
                <a:cs typeface="Arial" panose="020B0604020202020204" pitchFamily="34" charset="0"/>
              </a:rPr>
              <a:t>14-Bis</a:t>
            </a:r>
            <a:r>
              <a:rPr lang="pt-PT" dirty="0">
                <a:latin typeface="Arial" panose="020B0604020202020204" pitchFamily="34" charset="0"/>
                <a:ea typeface="Times New Roman" panose="02020603050405020304" pitchFamily="18" charset="0"/>
                <a:cs typeface="Arial" panose="020B0604020202020204" pitchFamily="34" charset="0"/>
              </a:rPr>
              <a:t>?</a:t>
            </a:r>
            <a:endParaRPr lang="pt-BR"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C207343D-B500-4D0B-B771-EB211F522758}"/>
              </a:ext>
            </a:extLst>
          </p:cNvPr>
          <p:cNvSpPr/>
          <p:nvPr/>
        </p:nvSpPr>
        <p:spPr>
          <a:xfrm>
            <a:off x="184041" y="3825928"/>
            <a:ext cx="1762021"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a:t>
            </a:r>
            <a:r>
              <a:rPr lang="pt-PT" b="1" dirty="0">
                <a:latin typeface="Arial" panose="020B0604020202020204" pitchFamily="34" charset="0"/>
                <a:ea typeface="Times New Roman" panose="02020603050405020304" pitchFamily="18" charset="0"/>
                <a:cs typeface="Arial" panose="020B0604020202020204" pitchFamily="34" charset="0"/>
              </a:rPr>
              <a:t>8a</a:t>
            </a:r>
            <a:r>
              <a:rPr lang="pt-BR" b="1" dirty="0">
                <a:latin typeface="Arial" panose="020B0604020202020204" pitchFamily="34" charset="0"/>
                <a:ea typeface="Times New Roman" panose="02020603050405020304" pitchFamily="18"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A65DCEF0-7E67-4A3C-BBA0-EBEAAE147D11}"/>
              </a:ext>
            </a:extLst>
          </p:cNvPr>
          <p:cNvSpPr/>
          <p:nvPr/>
        </p:nvSpPr>
        <p:spPr>
          <a:xfrm>
            <a:off x="190897" y="4555300"/>
            <a:ext cx="11521280" cy="923330"/>
          </a:xfrm>
          <a:prstGeom prst="rect">
            <a:avLst/>
          </a:prstGeom>
        </p:spPr>
        <p:txBody>
          <a:bodyPr wrap="square">
            <a:spAutoFit/>
          </a:bodyPr>
          <a:lstStyle/>
          <a:p>
            <a:pPr algn="just" hangingPunct="0">
              <a:lnSpc>
                <a:spcPct val="150000"/>
              </a:lnSpc>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8b)</a:t>
            </a:r>
            <a:r>
              <a:rPr lang="pt-PT" dirty="0">
                <a:latin typeface="Arial" panose="020B0604020202020204" pitchFamily="34" charset="0"/>
                <a:ea typeface="Times New Roman" panose="02020603050405020304" pitchFamily="18" charset="0"/>
                <a:cs typeface="Arial" panose="020B0604020202020204" pitchFamily="34" charset="0"/>
              </a:rPr>
              <a:t> </a:t>
            </a:r>
            <a:r>
              <a:rPr lang="pt-PT" b="1" dirty="0">
                <a:latin typeface="Arial" panose="020B0604020202020204" pitchFamily="34" charset="0"/>
                <a:ea typeface="Times New Roman" panose="02020603050405020304" pitchFamily="18" charset="0"/>
                <a:cs typeface="Arial" panose="020B0604020202020204" pitchFamily="34" charset="0"/>
              </a:rPr>
              <a:t>(0,5 ponto)</a:t>
            </a:r>
            <a:r>
              <a:rPr lang="pt-PT" dirty="0">
                <a:latin typeface="Arial" panose="020B0604020202020204" pitchFamily="34" charset="0"/>
                <a:ea typeface="Times New Roman" panose="02020603050405020304" pitchFamily="18" charset="0"/>
                <a:cs typeface="Arial" panose="020B0604020202020204" pitchFamily="34" charset="0"/>
              </a:rPr>
              <a:t> Em que país estava Santos Dumont quando voou com o </a:t>
            </a:r>
            <a:r>
              <a:rPr lang="pt-PT" b="1" dirty="0">
                <a:latin typeface="Arial" panose="020B0604020202020204" pitchFamily="34" charset="0"/>
                <a:ea typeface="Times New Roman" panose="02020603050405020304" pitchFamily="18" charset="0"/>
                <a:cs typeface="Arial" panose="020B0604020202020204" pitchFamily="34" charset="0"/>
              </a:rPr>
              <a:t>14-Bis,</a:t>
            </a:r>
            <a:r>
              <a:rPr lang="pt-PT" dirty="0">
                <a:latin typeface="Arial" panose="020B0604020202020204" pitchFamily="34" charset="0"/>
                <a:ea typeface="Times New Roman" panose="02020603050405020304" pitchFamily="18" charset="0"/>
                <a:cs typeface="Arial" panose="020B0604020202020204" pitchFamily="34" charset="0"/>
              </a:rPr>
              <a:t> pela primeira vez, há 100 anos?</a:t>
            </a:r>
            <a:endParaRPr lang="pt-BR" dirty="0">
              <a:latin typeface="Arial" panose="020B0604020202020204" pitchFamily="34" charset="0"/>
              <a:ea typeface="Times New Roman" panose="02020603050405020304" pitchFamily="18" charset="0"/>
              <a:cs typeface="Arial" panose="020B0604020202020204" pitchFamily="34" charset="0"/>
            </a:endParaRPr>
          </a:p>
        </p:txBody>
      </p:sp>
      <p:sp>
        <p:nvSpPr>
          <p:cNvPr id="8" name="Retângulo 7">
            <a:extLst>
              <a:ext uri="{FF2B5EF4-FFF2-40B4-BE49-F238E27FC236}">
                <a16:creationId xmlns:a16="http://schemas.microsoft.com/office/drawing/2014/main" id="{834F2BED-1B91-4C0C-A70C-F14C485A6BAC}"/>
              </a:ext>
            </a:extLst>
          </p:cNvPr>
          <p:cNvSpPr/>
          <p:nvPr/>
        </p:nvSpPr>
        <p:spPr>
          <a:xfrm>
            <a:off x="192678" y="5419396"/>
            <a:ext cx="1774845"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a:t>
            </a:r>
            <a:r>
              <a:rPr lang="pt-PT" b="1" dirty="0">
                <a:latin typeface="Arial" panose="020B0604020202020204" pitchFamily="34" charset="0"/>
                <a:ea typeface="Times New Roman" panose="02020603050405020304" pitchFamily="18" charset="0"/>
                <a:cs typeface="Arial" panose="020B0604020202020204" pitchFamily="34" charset="0"/>
              </a:rPr>
              <a:t>8b</a:t>
            </a:r>
            <a:r>
              <a:rPr lang="pt-BR" b="1" dirty="0">
                <a:latin typeface="Arial" panose="020B0604020202020204" pitchFamily="34" charset="0"/>
                <a:ea typeface="Times New Roman" panose="02020603050405020304" pitchFamily="18"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EB38E00F-B057-4EA5-88E6-7B040D732BA2}"/>
              </a:ext>
            </a:extLst>
          </p:cNvPr>
          <p:cNvSpPr/>
          <p:nvPr/>
        </p:nvSpPr>
        <p:spPr>
          <a:xfrm>
            <a:off x="1775073" y="3820313"/>
            <a:ext cx="1120820" cy="369332"/>
          </a:xfrm>
          <a:prstGeom prst="rect">
            <a:avLst/>
          </a:prstGeom>
        </p:spPr>
        <p:txBody>
          <a:bodyPr wrap="none">
            <a:spAutoFit/>
          </a:bodyPr>
          <a:lstStyle/>
          <a:p>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Em 1906</a:t>
            </a:r>
            <a:endParaRPr lang="pt-BR" b="1" dirty="0">
              <a:solidFill>
                <a:srgbClr val="FF0000"/>
              </a:solidFill>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B090FA4E-2D7A-4C42-90D5-2F0C3822A51F}"/>
              </a:ext>
            </a:extLst>
          </p:cNvPr>
          <p:cNvSpPr/>
          <p:nvPr/>
        </p:nvSpPr>
        <p:spPr>
          <a:xfrm>
            <a:off x="1792122" y="5419396"/>
            <a:ext cx="941283" cy="369332"/>
          </a:xfrm>
          <a:prstGeom prst="rect">
            <a:avLst/>
          </a:prstGeom>
        </p:spPr>
        <p:txBody>
          <a:bodyPr wrap="none">
            <a:spAutoFit/>
          </a:bodyPr>
          <a:lstStyle/>
          <a:p>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França</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03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4C6D02D2-CBAB-4955-95ED-3E44DF5850F9}"/>
              </a:ext>
            </a:extLst>
          </p:cNvPr>
          <p:cNvSpPr/>
          <p:nvPr/>
        </p:nvSpPr>
        <p:spPr>
          <a:xfrm>
            <a:off x="120700" y="18052"/>
            <a:ext cx="8136904" cy="2534027"/>
          </a:xfrm>
          <a:prstGeom prst="rect">
            <a:avLst/>
          </a:prstGeom>
        </p:spPr>
        <p:txBody>
          <a:bodyPr wrap="square">
            <a:spAutoFit/>
          </a:bodyPr>
          <a:lstStyle/>
          <a:p>
            <a:pPr algn="just" hangingPunct="0">
              <a:lnSpc>
                <a:spcPct val="150000"/>
              </a:lnSpc>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Questão 9) (1 ponto) </a:t>
            </a:r>
            <a:r>
              <a:rPr lang="pt-PT" dirty="0">
                <a:latin typeface="Arial" panose="020B0604020202020204" pitchFamily="34" charset="0"/>
                <a:ea typeface="Times New Roman" panose="02020603050405020304" pitchFamily="18" charset="0"/>
                <a:cs typeface="Arial" panose="020B0604020202020204" pitchFamily="34" charset="0"/>
              </a:rPr>
              <a:t>A tecnologia evoluiu muito desde o 14 BIS, que voava bem baixinho.  Hoje temos </a:t>
            </a:r>
            <a:r>
              <a:rPr lang="pt-PT" u="sng" dirty="0">
                <a:latin typeface="Arial" panose="020B0604020202020204" pitchFamily="34" charset="0"/>
                <a:ea typeface="Times New Roman" panose="02020603050405020304" pitchFamily="18" charset="0"/>
                <a:cs typeface="Arial" panose="020B0604020202020204" pitchFamily="34" charset="0"/>
              </a:rPr>
              <a:t>aviões</a:t>
            </a:r>
            <a:r>
              <a:rPr lang="pt-PT" dirty="0">
                <a:latin typeface="Arial" panose="020B0604020202020204" pitchFamily="34" charset="0"/>
                <a:ea typeface="Times New Roman" panose="02020603050405020304" pitchFamily="18" charset="0"/>
                <a:cs typeface="Arial" panose="020B0604020202020204" pitchFamily="34" charset="0"/>
              </a:rPr>
              <a:t> de todos os tamanhos, </a:t>
            </a:r>
            <a:r>
              <a:rPr lang="pt-PT" u="sng" dirty="0">
                <a:latin typeface="Arial" panose="020B0604020202020204" pitchFamily="34" charset="0"/>
                <a:ea typeface="Times New Roman" panose="02020603050405020304" pitchFamily="18" charset="0"/>
                <a:cs typeface="Arial" panose="020B0604020202020204" pitchFamily="34" charset="0"/>
              </a:rPr>
              <a:t>satélites</a:t>
            </a:r>
            <a:r>
              <a:rPr lang="pt-PT" dirty="0">
                <a:latin typeface="Arial" panose="020B0604020202020204" pitchFamily="34" charset="0"/>
                <a:ea typeface="Times New Roman" panose="02020603050405020304" pitchFamily="18" charset="0"/>
                <a:cs typeface="Arial" panose="020B0604020202020204" pitchFamily="34" charset="0"/>
              </a:rPr>
              <a:t> (como aquele do cartaz da IX OBA, o CBERS, construído por brasileiros e chineses e que gira em órbita ao redor da Terra a 800 km da superfície) e até a </a:t>
            </a:r>
            <a:r>
              <a:rPr lang="pt-PT" u="sng" dirty="0">
                <a:latin typeface="Arial" panose="020B0604020202020204" pitchFamily="34" charset="0"/>
                <a:ea typeface="Times New Roman" panose="02020603050405020304" pitchFamily="18" charset="0"/>
                <a:cs typeface="Arial" panose="020B0604020202020204" pitchFamily="34" charset="0"/>
              </a:rPr>
              <a:t>Estação Espacial Internacional</a:t>
            </a:r>
            <a:r>
              <a:rPr lang="pt-PT" dirty="0">
                <a:latin typeface="Arial" panose="020B0604020202020204" pitchFamily="34" charset="0"/>
                <a:ea typeface="Times New Roman" panose="02020603050405020304" pitchFamily="18" charset="0"/>
                <a:cs typeface="Arial" panose="020B0604020202020204" pitchFamily="34" charset="0"/>
              </a:rPr>
              <a:t> (da qual o Brasil é sócio – era em 2006) e que voa a 350 km acima da superfície terrestre. </a:t>
            </a:r>
            <a:endParaRPr lang="pt-BR" dirty="0">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9CDAE6F5-891F-432B-92F7-F3EDD0DFF142}"/>
              </a:ext>
            </a:extLst>
          </p:cNvPr>
          <p:cNvSpPr/>
          <p:nvPr/>
        </p:nvSpPr>
        <p:spPr>
          <a:xfrm>
            <a:off x="120700" y="2636912"/>
            <a:ext cx="1893304" cy="456535"/>
          </a:xfrm>
          <a:prstGeom prst="rect">
            <a:avLst/>
          </a:prstGeom>
        </p:spPr>
        <p:txBody>
          <a:bodyPr wrap="square">
            <a:spAutoFit/>
          </a:bodyPr>
          <a:lstStyle/>
          <a:p>
            <a:pPr algn="just">
              <a:lnSpc>
                <a:spcPct val="150000"/>
              </a:lnSpc>
            </a:pPr>
            <a:r>
              <a:rPr lang="pt-PT" b="1" dirty="0">
                <a:latin typeface="Arial" panose="020B0604020202020204" pitchFamily="34" charset="0"/>
                <a:ea typeface="Times New Roman" panose="02020603050405020304" pitchFamily="18" charset="0"/>
                <a:cs typeface="Arial" panose="020B0604020202020204" pitchFamily="34" charset="0"/>
              </a:rPr>
              <a:t>Pergunta:</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F5D2D5B8-E13F-43AC-BB5E-682EF4485570}"/>
              </a:ext>
            </a:extLst>
          </p:cNvPr>
          <p:cNvSpPr/>
          <p:nvPr/>
        </p:nvSpPr>
        <p:spPr>
          <a:xfrm>
            <a:off x="1271017" y="2636912"/>
            <a:ext cx="10365532" cy="456535"/>
          </a:xfrm>
          <a:prstGeom prst="rect">
            <a:avLst/>
          </a:prstGeom>
        </p:spPr>
        <p:txBody>
          <a:bodyPr wrap="square">
            <a:spAutoFit/>
          </a:bodyPr>
          <a:lstStyle/>
          <a:p>
            <a:pPr algn="just">
              <a:lnSpc>
                <a:spcPct val="150000"/>
              </a:lnSpc>
            </a:pPr>
            <a:r>
              <a:rPr lang="pt-PT" dirty="0">
                <a:latin typeface="Arial" panose="020B0604020202020204" pitchFamily="34" charset="0"/>
                <a:ea typeface="Times New Roman" panose="02020603050405020304" pitchFamily="18" charset="0"/>
                <a:cs typeface="Arial" panose="020B0604020202020204" pitchFamily="34" charset="0"/>
              </a:rPr>
              <a:t>Abaixo temos os esquemas (desenhos) das 4 máquinas voadoras mencionadas acima. Escreva</a:t>
            </a:r>
            <a:endParaRPr lang="pt-BR" dirty="0">
              <a:latin typeface="Arial" panose="020B0604020202020204" pitchFamily="34" charset="0"/>
              <a:cs typeface="Arial" panose="020B0604020202020204" pitchFamily="34" charset="0"/>
            </a:endParaRPr>
          </a:p>
        </p:txBody>
      </p:sp>
      <p:pic>
        <p:nvPicPr>
          <p:cNvPr id="10" name="Imagem 9">
            <a:extLst>
              <a:ext uri="{FF2B5EF4-FFF2-40B4-BE49-F238E27FC236}">
                <a16:creationId xmlns:a16="http://schemas.microsoft.com/office/drawing/2014/main" id="{9D65C0F5-8009-4BFB-B609-9744548B55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6690" y="4437112"/>
            <a:ext cx="8903866" cy="1996998"/>
          </a:xfrm>
          <a:prstGeom prst="rect">
            <a:avLst/>
          </a:prstGeom>
        </p:spPr>
      </p:pic>
      <p:sp>
        <p:nvSpPr>
          <p:cNvPr id="11" name="Retângulo 10">
            <a:extLst>
              <a:ext uri="{FF2B5EF4-FFF2-40B4-BE49-F238E27FC236}">
                <a16:creationId xmlns:a16="http://schemas.microsoft.com/office/drawing/2014/main" id="{90972FCE-B6DD-4B2E-A575-848E7F9CBAD0}"/>
              </a:ext>
            </a:extLst>
          </p:cNvPr>
          <p:cNvSpPr/>
          <p:nvPr/>
        </p:nvSpPr>
        <p:spPr>
          <a:xfrm>
            <a:off x="120699" y="3028991"/>
            <a:ext cx="11515849" cy="1294072"/>
          </a:xfrm>
          <a:prstGeom prst="rect">
            <a:avLst/>
          </a:prstGeom>
        </p:spPr>
        <p:txBody>
          <a:bodyPr wrap="square">
            <a:spAutoFit/>
          </a:bodyPr>
          <a:lstStyle/>
          <a:p>
            <a:pPr algn="just">
              <a:lnSpc>
                <a:spcPct val="150000"/>
              </a:lnSpc>
            </a:pPr>
            <a:r>
              <a:rPr lang="pt-PT" dirty="0">
                <a:latin typeface="Arial" panose="020B0604020202020204" pitchFamily="34" charset="0"/>
                <a:ea typeface="Times New Roman" panose="02020603050405020304" pitchFamily="18" charset="0"/>
                <a:cs typeface="Arial" panose="020B0604020202020204" pitchFamily="34" charset="0"/>
              </a:rPr>
              <a:t>dentro dos parênteses “( )” que estão debaixo de cada desenho, o número 1 para aquele que voou mais baixinho, 2 para o que voa um pouco mais alto, 3 para aquele que voa ainda mais alto e 4 para aquele que voa mais alto de todos.</a:t>
            </a:r>
            <a:endParaRPr lang="pt-BR" dirty="0"/>
          </a:p>
        </p:txBody>
      </p:sp>
      <p:sp>
        <p:nvSpPr>
          <p:cNvPr id="12" name="CaixaDeTexto 11">
            <a:extLst>
              <a:ext uri="{FF2B5EF4-FFF2-40B4-BE49-F238E27FC236}">
                <a16:creationId xmlns:a16="http://schemas.microsoft.com/office/drawing/2014/main" id="{9D757E46-A131-417F-A84C-8A61B510E547}"/>
              </a:ext>
            </a:extLst>
          </p:cNvPr>
          <p:cNvSpPr txBox="1"/>
          <p:nvPr/>
        </p:nvSpPr>
        <p:spPr>
          <a:xfrm>
            <a:off x="2251421" y="6122138"/>
            <a:ext cx="312906" cy="369332"/>
          </a:xfrm>
          <a:prstGeom prst="rect">
            <a:avLst/>
          </a:prstGeom>
          <a:noFill/>
        </p:spPr>
        <p:txBody>
          <a:bodyPr wrap="none" rtlCol="0">
            <a:spAutoFit/>
          </a:bodyPr>
          <a:lstStyle/>
          <a:p>
            <a:r>
              <a:rPr lang="pt-BR" b="1" dirty="0">
                <a:solidFill>
                  <a:srgbClr val="FF0000"/>
                </a:solidFill>
                <a:latin typeface="Arial" panose="020B0604020202020204" pitchFamily="34" charset="0"/>
                <a:cs typeface="Arial" panose="020B0604020202020204" pitchFamily="34" charset="0"/>
              </a:rPr>
              <a:t>2</a:t>
            </a:r>
          </a:p>
        </p:txBody>
      </p:sp>
      <p:sp>
        <p:nvSpPr>
          <p:cNvPr id="21" name="CaixaDeTexto 20">
            <a:extLst>
              <a:ext uri="{FF2B5EF4-FFF2-40B4-BE49-F238E27FC236}">
                <a16:creationId xmlns:a16="http://schemas.microsoft.com/office/drawing/2014/main" id="{CA39A06D-CE0A-46CC-AB9F-AEB351090D04}"/>
              </a:ext>
            </a:extLst>
          </p:cNvPr>
          <p:cNvSpPr txBox="1"/>
          <p:nvPr/>
        </p:nvSpPr>
        <p:spPr>
          <a:xfrm>
            <a:off x="8732141" y="6110877"/>
            <a:ext cx="312906" cy="369332"/>
          </a:xfrm>
          <a:prstGeom prst="rect">
            <a:avLst/>
          </a:prstGeom>
          <a:noFill/>
        </p:spPr>
        <p:txBody>
          <a:bodyPr wrap="none" rtlCol="0">
            <a:spAutoFit/>
          </a:bodyPr>
          <a:lstStyle/>
          <a:p>
            <a:r>
              <a:rPr lang="pt-BR" b="1" dirty="0">
                <a:solidFill>
                  <a:srgbClr val="FF0000"/>
                </a:solidFill>
                <a:latin typeface="Arial" panose="020B0604020202020204" pitchFamily="34" charset="0"/>
                <a:cs typeface="Arial" panose="020B0604020202020204" pitchFamily="34" charset="0"/>
              </a:rPr>
              <a:t>3</a:t>
            </a:r>
          </a:p>
        </p:txBody>
      </p:sp>
      <p:sp>
        <p:nvSpPr>
          <p:cNvPr id="22" name="CaixaDeTexto 21">
            <a:extLst>
              <a:ext uri="{FF2B5EF4-FFF2-40B4-BE49-F238E27FC236}">
                <a16:creationId xmlns:a16="http://schemas.microsoft.com/office/drawing/2014/main" id="{BC5E7E13-B490-48B0-87A2-AE872A191CAF}"/>
              </a:ext>
            </a:extLst>
          </p:cNvPr>
          <p:cNvSpPr txBox="1"/>
          <p:nvPr/>
        </p:nvSpPr>
        <p:spPr>
          <a:xfrm>
            <a:off x="6150245" y="6122138"/>
            <a:ext cx="312906" cy="369332"/>
          </a:xfrm>
          <a:prstGeom prst="rect">
            <a:avLst/>
          </a:prstGeom>
          <a:noFill/>
        </p:spPr>
        <p:txBody>
          <a:bodyPr wrap="none" rtlCol="0">
            <a:spAutoFit/>
          </a:bodyPr>
          <a:lstStyle/>
          <a:p>
            <a:r>
              <a:rPr lang="pt-BR" b="1" dirty="0">
                <a:solidFill>
                  <a:srgbClr val="FF0000"/>
                </a:solidFill>
                <a:latin typeface="Arial" panose="020B0604020202020204" pitchFamily="34" charset="0"/>
                <a:cs typeface="Arial" panose="020B0604020202020204" pitchFamily="34" charset="0"/>
              </a:rPr>
              <a:t>4</a:t>
            </a:r>
          </a:p>
        </p:txBody>
      </p:sp>
      <p:sp>
        <p:nvSpPr>
          <p:cNvPr id="23" name="CaixaDeTexto 22">
            <a:extLst>
              <a:ext uri="{FF2B5EF4-FFF2-40B4-BE49-F238E27FC236}">
                <a16:creationId xmlns:a16="http://schemas.microsoft.com/office/drawing/2014/main" id="{ECE69985-CDEF-46CB-BC7A-1AC9D25CD62A}"/>
              </a:ext>
            </a:extLst>
          </p:cNvPr>
          <p:cNvSpPr txBox="1"/>
          <p:nvPr/>
        </p:nvSpPr>
        <p:spPr>
          <a:xfrm>
            <a:off x="4339653" y="6127312"/>
            <a:ext cx="312906" cy="369332"/>
          </a:xfrm>
          <a:prstGeom prst="rect">
            <a:avLst/>
          </a:prstGeom>
          <a:noFill/>
        </p:spPr>
        <p:txBody>
          <a:bodyPr wrap="none" rtlCol="0">
            <a:spAutoFit/>
          </a:bodyPr>
          <a:lstStyle/>
          <a:p>
            <a:r>
              <a:rPr lang="pt-BR" b="1" dirty="0">
                <a:solidFill>
                  <a:srgbClr val="FF000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68930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EF08BA9C-F21B-456E-8CE5-7917A1D6389B}"/>
              </a:ext>
            </a:extLst>
          </p:cNvPr>
          <p:cNvSpPr/>
          <p:nvPr/>
        </p:nvSpPr>
        <p:spPr>
          <a:xfrm>
            <a:off x="118889" y="16808"/>
            <a:ext cx="8064896" cy="2118529"/>
          </a:xfrm>
          <a:prstGeom prst="rect">
            <a:avLst/>
          </a:prstGeom>
        </p:spPr>
        <p:txBody>
          <a:bodyPr wrap="square">
            <a:spAutoFit/>
          </a:bodyPr>
          <a:lstStyle/>
          <a:p>
            <a:pPr algn="just" hangingPunct="0">
              <a:lnSpc>
                <a:spcPct val="150000"/>
              </a:lnSpc>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Questão 10) (1 ponto)</a:t>
            </a:r>
            <a:r>
              <a:rPr lang="pt-PT" dirty="0">
                <a:latin typeface="Arial" panose="020B0604020202020204" pitchFamily="34" charset="0"/>
                <a:ea typeface="Times New Roman" panose="02020603050405020304" pitchFamily="18" charset="0"/>
                <a:cs typeface="Arial" panose="020B0604020202020204" pitchFamily="34" charset="0"/>
              </a:rPr>
              <a:t> No motor do foguete os gases resultantes da queima do combustível são liberados através de uma tubeira. Os gases liberados em altíssima velocidade geram a força necessária para mover o foguete em sentido oposto. O mesmo efeito ocorre com uma bexiga (balão ou bola) de aniversário, quando a enchemos de ar e a soltamos.  </a:t>
            </a:r>
            <a:endParaRPr lang="pt-BR" dirty="0">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C5BA5E38-F45F-4B0C-831C-3D3D31E7B352}"/>
              </a:ext>
            </a:extLst>
          </p:cNvPr>
          <p:cNvSpPr/>
          <p:nvPr/>
        </p:nvSpPr>
        <p:spPr>
          <a:xfrm>
            <a:off x="137769" y="2276872"/>
            <a:ext cx="11646415" cy="463075"/>
          </a:xfrm>
          <a:prstGeom prst="rect">
            <a:avLst/>
          </a:prstGeom>
        </p:spPr>
        <p:txBody>
          <a:bodyPr wrap="square">
            <a:spAutoFit/>
          </a:bodyPr>
          <a:lstStyle/>
          <a:p>
            <a:pPr algn="just">
              <a:lnSpc>
                <a:spcPct val="150000"/>
              </a:lnSpc>
            </a:pPr>
            <a:r>
              <a:rPr lang="pt-PT" b="1" dirty="0">
                <a:latin typeface="Arial" panose="020B0604020202020204" pitchFamily="34" charset="0"/>
                <a:ea typeface="Times New Roman" panose="02020603050405020304" pitchFamily="18" charset="0"/>
                <a:cs typeface="Arial" panose="020B0604020202020204" pitchFamily="34" charset="0"/>
              </a:rPr>
              <a:t>a) (0,2 pontos) </a:t>
            </a:r>
            <a:r>
              <a:rPr lang="pt-PT" dirty="0">
                <a:latin typeface="Arial" panose="020B0604020202020204" pitchFamily="34" charset="0"/>
                <a:ea typeface="Times New Roman" panose="02020603050405020304" pitchFamily="18" charset="0"/>
                <a:cs typeface="Arial" panose="020B0604020202020204" pitchFamily="34" charset="0"/>
              </a:rPr>
              <a:t>Desenhe no espaço abaixo um foguete. </a:t>
            </a:r>
            <a:endParaRPr lang="pt-BR" dirty="0"/>
          </a:p>
        </p:txBody>
      </p:sp>
      <p:sp>
        <p:nvSpPr>
          <p:cNvPr id="5" name="Retângulo 4">
            <a:extLst>
              <a:ext uri="{FF2B5EF4-FFF2-40B4-BE49-F238E27FC236}">
                <a16:creationId xmlns:a16="http://schemas.microsoft.com/office/drawing/2014/main" id="{2A6AB20B-AD36-40D4-8496-EFC7F646D0A9}"/>
              </a:ext>
            </a:extLst>
          </p:cNvPr>
          <p:cNvSpPr/>
          <p:nvPr/>
        </p:nvSpPr>
        <p:spPr>
          <a:xfrm>
            <a:off x="137769" y="2852936"/>
            <a:ext cx="11765306" cy="369332"/>
          </a:xfrm>
          <a:prstGeom prst="rect">
            <a:avLst/>
          </a:prstGeom>
        </p:spPr>
        <p:txBody>
          <a:bodyPr wrap="squar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b) (0,3 pontos) </a:t>
            </a:r>
            <a:r>
              <a:rPr lang="pt-PT" dirty="0">
                <a:latin typeface="Arial" panose="020B0604020202020204" pitchFamily="34" charset="0"/>
                <a:ea typeface="Times New Roman" panose="02020603050405020304" pitchFamily="18" charset="0"/>
                <a:cs typeface="Arial" panose="020B0604020202020204" pitchFamily="34" charset="0"/>
              </a:rPr>
              <a:t>Indique com um </a:t>
            </a:r>
            <a:r>
              <a:rPr lang="pt-PT" b="1" dirty="0">
                <a:latin typeface="Arial" panose="020B0604020202020204" pitchFamily="34" charset="0"/>
                <a:ea typeface="Times New Roman" panose="02020603050405020304" pitchFamily="18" charset="0"/>
                <a:cs typeface="Arial" panose="020B0604020202020204" pitchFamily="34" charset="0"/>
              </a:rPr>
              <a:t>X,</a:t>
            </a:r>
            <a:r>
              <a:rPr lang="pt-PT" dirty="0">
                <a:latin typeface="Arial" panose="020B0604020202020204" pitchFamily="34" charset="0"/>
                <a:ea typeface="Times New Roman" panose="02020603050405020304" pitchFamily="18" charset="0"/>
                <a:cs typeface="Arial" panose="020B0604020202020204" pitchFamily="34" charset="0"/>
              </a:rPr>
              <a:t> no foguete que você desenhou, em que local os gases estão sendo liberados. </a:t>
            </a:r>
            <a:endParaRPr lang="pt-BR" dirty="0"/>
          </a:p>
        </p:txBody>
      </p:sp>
      <p:sp>
        <p:nvSpPr>
          <p:cNvPr id="6" name="Retângulo 5">
            <a:extLst>
              <a:ext uri="{FF2B5EF4-FFF2-40B4-BE49-F238E27FC236}">
                <a16:creationId xmlns:a16="http://schemas.microsoft.com/office/drawing/2014/main" id="{AE8B783D-83EE-42B1-9962-D160B9C1397C}"/>
              </a:ext>
            </a:extLst>
          </p:cNvPr>
          <p:cNvSpPr/>
          <p:nvPr/>
        </p:nvSpPr>
        <p:spPr>
          <a:xfrm>
            <a:off x="137768" y="3284984"/>
            <a:ext cx="11646415" cy="369332"/>
          </a:xfrm>
          <a:prstGeom prst="rect">
            <a:avLst/>
          </a:prstGeom>
        </p:spPr>
        <p:txBody>
          <a:bodyPr wrap="squar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c) (0,5 pontos) </a:t>
            </a:r>
            <a:r>
              <a:rPr lang="pt-PT" dirty="0">
                <a:latin typeface="Arial" panose="020B0604020202020204" pitchFamily="34" charset="0"/>
                <a:ea typeface="Times New Roman" panose="02020603050405020304" pitchFamily="18" charset="0"/>
                <a:cs typeface="Arial" panose="020B0604020202020204" pitchFamily="34" charset="0"/>
              </a:rPr>
              <a:t>Indique com uma seta </a:t>
            </a:r>
            <a:r>
              <a:rPr lang="pt-PT" b="1" dirty="0">
                <a:latin typeface="Arial" panose="020B0604020202020204" pitchFamily="34" charset="0"/>
                <a:ea typeface="Times New Roman" panose="02020603050405020304" pitchFamily="18" charset="0"/>
                <a:cs typeface="Arial" panose="020B0604020202020204" pitchFamily="34" charset="0"/>
              </a:rPr>
              <a:t>(</a:t>
            </a:r>
            <a:r>
              <a:rPr lang="pt-PT" b="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pt-PT" b="1" dirty="0">
                <a:latin typeface="Arial" panose="020B0604020202020204" pitchFamily="34" charset="0"/>
                <a:ea typeface="Times New Roman" panose="02020603050405020304" pitchFamily="18" charset="0"/>
                <a:cs typeface="Arial" panose="020B0604020202020204" pitchFamily="34" charset="0"/>
              </a:rPr>
              <a:t>)</a:t>
            </a:r>
            <a:r>
              <a:rPr lang="pt-PT" dirty="0">
                <a:latin typeface="Arial" panose="020B0604020202020204" pitchFamily="34" charset="0"/>
                <a:ea typeface="Times New Roman" panose="02020603050405020304" pitchFamily="18" charset="0"/>
                <a:cs typeface="Arial" panose="020B0604020202020204" pitchFamily="34" charset="0"/>
              </a:rPr>
              <a:t> no seu desenho, em que direção o foguete voará.</a:t>
            </a:r>
            <a:endParaRPr lang="pt-BR" dirty="0"/>
          </a:p>
        </p:txBody>
      </p:sp>
      <p:sp>
        <p:nvSpPr>
          <p:cNvPr id="7" name="Retângulo 6">
            <a:extLst>
              <a:ext uri="{FF2B5EF4-FFF2-40B4-BE49-F238E27FC236}">
                <a16:creationId xmlns:a16="http://schemas.microsoft.com/office/drawing/2014/main" id="{8ABA885C-CFDF-432C-AAA2-F123325F7E30}"/>
              </a:ext>
            </a:extLst>
          </p:cNvPr>
          <p:cNvSpPr/>
          <p:nvPr/>
        </p:nvSpPr>
        <p:spPr>
          <a:xfrm>
            <a:off x="149649" y="3915204"/>
            <a:ext cx="2813591" cy="456535"/>
          </a:xfrm>
          <a:prstGeom prst="rect">
            <a:avLst/>
          </a:prstGeom>
        </p:spPr>
        <p:txBody>
          <a:bodyPr wrap="none">
            <a:spAutoFit/>
          </a:bodyPr>
          <a:lstStyle/>
          <a:p>
            <a:pPr algn="just">
              <a:lnSpc>
                <a:spcPct val="150000"/>
              </a:lnSpc>
            </a:pPr>
            <a:r>
              <a:rPr lang="pt-PT" b="1" dirty="0">
                <a:latin typeface="Arial" panose="020B0604020202020204" pitchFamily="34" charset="0"/>
                <a:ea typeface="Times New Roman" panose="02020603050405020304" pitchFamily="18" charset="0"/>
                <a:cs typeface="Arial" panose="020B0604020202020204" pitchFamily="34" charset="0"/>
              </a:rPr>
              <a:t>Resposta 10) (1 ponto): </a:t>
            </a:r>
            <a:endParaRPr lang="pt-BR" dirty="0">
              <a:latin typeface="Arial" panose="020B06040202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41AA1526-5634-4B4A-B3DD-2CA2ABB8B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418" y="5692722"/>
            <a:ext cx="2045212" cy="633985"/>
          </a:xfrm>
          <a:prstGeom prst="rect">
            <a:avLst/>
          </a:prstGeom>
        </p:spPr>
      </p:pic>
      <p:sp>
        <p:nvSpPr>
          <p:cNvPr id="10" name="Retângulo 9">
            <a:extLst>
              <a:ext uri="{FF2B5EF4-FFF2-40B4-BE49-F238E27FC236}">
                <a16:creationId xmlns:a16="http://schemas.microsoft.com/office/drawing/2014/main" id="{ED0E3256-6596-4851-B235-2403D948C385}"/>
              </a:ext>
            </a:extLst>
          </p:cNvPr>
          <p:cNvSpPr/>
          <p:nvPr/>
        </p:nvSpPr>
        <p:spPr>
          <a:xfrm>
            <a:off x="149649" y="4367946"/>
            <a:ext cx="11310751" cy="872034"/>
          </a:xfrm>
          <a:prstGeom prst="rect">
            <a:avLst/>
          </a:prstGeom>
        </p:spPr>
        <p:txBody>
          <a:bodyPr wrap="square">
            <a:spAutoFit/>
          </a:bodyPr>
          <a:lstStyle/>
          <a:p>
            <a:pPr algn="just">
              <a:lnSpc>
                <a:spcPct val="150000"/>
              </a:lnSpc>
            </a:pP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Caberá ao professor avaliar se o desenho, o X e seta estão corretos e atribuir os pontos que achar merecidos. Abaixo tem um esquema típico.</a:t>
            </a:r>
            <a:endParaRPr lang="pt-BR" b="1" dirty="0">
              <a:solidFill>
                <a:srgbClr val="FF0000"/>
              </a:solidFill>
              <a:latin typeface="Arial" panose="020B0604020202020204" pitchFamily="34" charset="0"/>
              <a:cs typeface="Arial" panose="020B0604020202020204" pitchFamily="34" charset="0"/>
            </a:endParaRPr>
          </a:p>
        </p:txBody>
      </p:sp>
      <p:sp>
        <p:nvSpPr>
          <p:cNvPr id="11" name="CaixaDeTexto 10">
            <a:extLst>
              <a:ext uri="{FF2B5EF4-FFF2-40B4-BE49-F238E27FC236}">
                <a16:creationId xmlns:a16="http://schemas.microsoft.com/office/drawing/2014/main" id="{1237984A-B6F9-4390-AE45-644FD813D33B}"/>
              </a:ext>
            </a:extLst>
          </p:cNvPr>
          <p:cNvSpPr txBox="1"/>
          <p:nvPr/>
        </p:nvSpPr>
        <p:spPr>
          <a:xfrm>
            <a:off x="6743625" y="5578827"/>
            <a:ext cx="537327" cy="861774"/>
          </a:xfrm>
          <a:prstGeom prst="rect">
            <a:avLst/>
          </a:prstGeom>
          <a:noFill/>
        </p:spPr>
        <p:txBody>
          <a:bodyPr wrap="none" rtlCol="0">
            <a:spAutoFit/>
          </a:bodyPr>
          <a:lstStyle/>
          <a:p>
            <a:r>
              <a:rPr lang="pt-BR" sz="5000" b="1" dirty="0">
                <a:solidFill>
                  <a:srgbClr val="FF0000"/>
                </a:solidFill>
              </a:rPr>
              <a:t>X</a:t>
            </a:r>
          </a:p>
        </p:txBody>
      </p:sp>
      <p:sp>
        <p:nvSpPr>
          <p:cNvPr id="12" name="Seta: para a Direita 11">
            <a:extLst>
              <a:ext uri="{FF2B5EF4-FFF2-40B4-BE49-F238E27FC236}">
                <a16:creationId xmlns:a16="http://schemas.microsoft.com/office/drawing/2014/main" id="{658D5D72-3E1E-4F96-815F-B8477E228FEE}"/>
              </a:ext>
            </a:extLst>
          </p:cNvPr>
          <p:cNvSpPr/>
          <p:nvPr/>
        </p:nvSpPr>
        <p:spPr>
          <a:xfrm rot="10800000">
            <a:off x="3933052" y="5931475"/>
            <a:ext cx="792088" cy="1555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4058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val="1198818861"/>
              </p:ext>
            </p:extLst>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a:solidFill>
                            <a:schemeClr val="tx1"/>
                          </a:solidFill>
                        </a:rPr>
                        <a:t>Contatos:</a:t>
                      </a:r>
                    </a:p>
                  </a:txBody>
                  <a:tcPr marL="89273" marR="89273" marT="44637" marB="44637">
                    <a:solidFill>
                      <a:schemeClr val="accent5">
                        <a:lumMod val="60000"/>
                        <a:lumOff val="4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obabr</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oba_olimpiada</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obaoficial</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canal_oba_mobfog</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a:latin typeface="Arial" panose="020B0604020202020204" pitchFamily="34" charset="0"/>
                          <a:cs typeface="Arial" panose="020B0604020202020204" pitchFamily="34" charset="0"/>
                        </a:rPr>
                        <a:t>(21) 2334-0082</a:t>
                      </a:r>
                    </a:p>
                    <a:p>
                      <a:r>
                        <a:rPr lang="pt-BR" sz="1800" dirty="0">
                          <a:latin typeface="Arial" panose="020B0604020202020204" pitchFamily="34" charset="0"/>
                          <a:cs typeface="Arial" panose="020B0604020202020204" pitchFamily="34" charset="0"/>
                        </a:rPr>
                        <a:t>(21) 4104-4047</a:t>
                      </a:r>
                    </a:p>
                    <a:p>
                      <a:r>
                        <a:rPr lang="pt-BR" sz="1800" dirty="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www.oba.org.br</a:t>
                      </a:r>
                    </a:p>
                  </a:txBody>
                  <a:tcPr marL="89273" marR="89273" marT="44637" marB="44637">
                    <a:solidFill>
                      <a:schemeClr val="accent5">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20140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A7B23943-5D62-441F-8C8A-EA125A6E580C}"/>
              </a:ext>
            </a:extLst>
          </p:cNvPr>
          <p:cNvSpPr/>
          <p:nvPr/>
        </p:nvSpPr>
        <p:spPr>
          <a:xfrm>
            <a:off x="190897" y="228485"/>
            <a:ext cx="7992888" cy="1703030"/>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Questão 1) (1 ponto)</a:t>
            </a:r>
            <a:r>
              <a:rPr lang="pt-BR" dirty="0">
                <a:latin typeface="Arial" panose="020B0604020202020204" pitchFamily="34" charset="0"/>
                <a:ea typeface="Times New Roman" panose="02020603050405020304" pitchFamily="18" charset="0"/>
                <a:cs typeface="Arial" panose="020B0604020202020204" pitchFamily="34" charset="0"/>
              </a:rPr>
              <a:t> As estrelas são astros que emitem luz. Ao redor das estrelas podem existir planetas. Os astrônomos já descobriram planetas ao redor de duzentas estrelas, mas por enquanto somente planetas grandes, bem maiores do que Terra.</a:t>
            </a:r>
            <a:endParaRPr lang="pt-BR" dirty="0">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70C236E7-E90D-42FF-AE1A-A497466FEE2C}"/>
              </a:ext>
            </a:extLst>
          </p:cNvPr>
          <p:cNvSpPr/>
          <p:nvPr/>
        </p:nvSpPr>
        <p:spPr>
          <a:xfrm>
            <a:off x="190897" y="2003330"/>
            <a:ext cx="1390124"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Perguntas:</a:t>
            </a:r>
            <a:endParaRPr lang="pt-BR" dirty="0">
              <a:latin typeface="Arial" panose="020B060402020202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172711A8-EBA4-4760-B3E7-E46D65BBF89F}"/>
              </a:ext>
            </a:extLst>
          </p:cNvPr>
          <p:cNvSpPr/>
          <p:nvPr/>
        </p:nvSpPr>
        <p:spPr>
          <a:xfrm>
            <a:off x="190897" y="2672364"/>
            <a:ext cx="11305256" cy="872034"/>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1a) (0,5 ponto) </a:t>
            </a:r>
            <a:r>
              <a:rPr lang="pt-BR" dirty="0">
                <a:latin typeface="Arial" panose="020B0604020202020204" pitchFamily="34" charset="0"/>
                <a:ea typeface="Times New Roman" panose="02020603050405020304" pitchFamily="18" charset="0"/>
                <a:cs typeface="Arial" panose="020B0604020202020204" pitchFamily="34" charset="0"/>
              </a:rPr>
              <a:t>Qual é o nome do maior planeta do sistema solar? Ele é gasoso e tem uma mancha vermelha.</a:t>
            </a:r>
            <a:endParaRPr lang="pt-BR" dirty="0">
              <a:latin typeface="Arial" panose="020B0604020202020204" pitchFamily="34" charset="0"/>
              <a:cs typeface="Arial" panose="020B0604020202020204" pitchFamily="34" charset="0"/>
            </a:endParaRPr>
          </a:p>
        </p:txBody>
      </p:sp>
      <p:sp>
        <p:nvSpPr>
          <p:cNvPr id="14" name="Retângulo 13">
            <a:extLst>
              <a:ext uri="{FF2B5EF4-FFF2-40B4-BE49-F238E27FC236}">
                <a16:creationId xmlns:a16="http://schemas.microsoft.com/office/drawing/2014/main" id="{58F2B2A2-46AB-45CB-B911-3872BB42BABF}"/>
              </a:ext>
            </a:extLst>
          </p:cNvPr>
          <p:cNvSpPr/>
          <p:nvPr/>
        </p:nvSpPr>
        <p:spPr>
          <a:xfrm>
            <a:off x="190897" y="3715568"/>
            <a:ext cx="1762021"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 1a): </a:t>
            </a:r>
            <a:endParaRPr lang="pt-BR" dirty="0">
              <a:latin typeface="Arial" panose="020B0604020202020204" pitchFamily="34" charset="0"/>
              <a:cs typeface="Arial" panose="020B0604020202020204" pitchFamily="34" charset="0"/>
            </a:endParaRPr>
          </a:p>
        </p:txBody>
      </p:sp>
      <p:sp>
        <p:nvSpPr>
          <p:cNvPr id="15" name="Retângulo 14">
            <a:extLst>
              <a:ext uri="{FF2B5EF4-FFF2-40B4-BE49-F238E27FC236}">
                <a16:creationId xmlns:a16="http://schemas.microsoft.com/office/drawing/2014/main" id="{1C169CCF-0436-4566-BE6A-B0C11C4539C6}"/>
              </a:ext>
            </a:extLst>
          </p:cNvPr>
          <p:cNvSpPr/>
          <p:nvPr/>
        </p:nvSpPr>
        <p:spPr>
          <a:xfrm>
            <a:off x="185445" y="4371265"/>
            <a:ext cx="11305255" cy="456535"/>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1b) (0,5 ponto) </a:t>
            </a:r>
            <a:r>
              <a:rPr lang="pt-BR" dirty="0">
                <a:latin typeface="Arial" panose="020B0604020202020204" pitchFamily="34" charset="0"/>
                <a:ea typeface="Times New Roman" panose="02020603050405020304" pitchFamily="18" charset="0"/>
                <a:cs typeface="Arial" panose="020B0604020202020204" pitchFamily="34" charset="0"/>
              </a:rPr>
              <a:t>Qual é o nome da estrela da qual depende toda a vida na Terra? Esta você não vê à noite.</a:t>
            </a:r>
            <a:endParaRPr lang="pt-BR" dirty="0">
              <a:latin typeface="Arial" panose="020B0604020202020204" pitchFamily="34" charset="0"/>
              <a:cs typeface="Arial" panose="020B0604020202020204" pitchFamily="34" charset="0"/>
            </a:endParaRPr>
          </a:p>
        </p:txBody>
      </p:sp>
      <p:sp>
        <p:nvSpPr>
          <p:cNvPr id="16" name="Retângulo 15">
            <a:extLst>
              <a:ext uri="{FF2B5EF4-FFF2-40B4-BE49-F238E27FC236}">
                <a16:creationId xmlns:a16="http://schemas.microsoft.com/office/drawing/2014/main" id="{D7879D9E-7CC5-4518-BB58-72D9333633F0}"/>
              </a:ext>
            </a:extLst>
          </p:cNvPr>
          <p:cNvSpPr/>
          <p:nvPr/>
        </p:nvSpPr>
        <p:spPr>
          <a:xfrm>
            <a:off x="216544" y="5030557"/>
            <a:ext cx="1710725"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 1b):</a:t>
            </a:r>
            <a:endParaRPr lang="pt-BR" dirty="0">
              <a:latin typeface="Arial" panose="020B0604020202020204" pitchFamily="34" charset="0"/>
              <a:cs typeface="Arial" panose="020B0604020202020204" pitchFamily="34" charset="0"/>
            </a:endParaRPr>
          </a:p>
        </p:txBody>
      </p:sp>
      <p:sp>
        <p:nvSpPr>
          <p:cNvPr id="17" name="Retângulo 16">
            <a:extLst>
              <a:ext uri="{FF2B5EF4-FFF2-40B4-BE49-F238E27FC236}">
                <a16:creationId xmlns:a16="http://schemas.microsoft.com/office/drawing/2014/main" id="{4533F5B6-1433-4794-ADD1-2E476983D5C5}"/>
              </a:ext>
            </a:extLst>
          </p:cNvPr>
          <p:cNvSpPr/>
          <p:nvPr/>
        </p:nvSpPr>
        <p:spPr>
          <a:xfrm>
            <a:off x="1904577" y="3813689"/>
            <a:ext cx="95410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Júpiter</a:t>
            </a:r>
            <a:endParaRPr lang="pt-BR" b="1" dirty="0">
              <a:solidFill>
                <a:srgbClr val="FF0000"/>
              </a:solidFill>
              <a:latin typeface="Arial" panose="020B0604020202020204" pitchFamily="34" charset="0"/>
              <a:cs typeface="Arial" panose="020B0604020202020204" pitchFamily="34" charset="0"/>
            </a:endParaRPr>
          </a:p>
        </p:txBody>
      </p:sp>
      <p:sp>
        <p:nvSpPr>
          <p:cNvPr id="18" name="Retângulo 17">
            <a:extLst>
              <a:ext uri="{FF2B5EF4-FFF2-40B4-BE49-F238E27FC236}">
                <a16:creationId xmlns:a16="http://schemas.microsoft.com/office/drawing/2014/main" id="{0FA1CE30-68D4-49C3-BFA7-301306849704}"/>
              </a:ext>
            </a:extLst>
          </p:cNvPr>
          <p:cNvSpPr/>
          <p:nvPr/>
        </p:nvSpPr>
        <p:spPr>
          <a:xfrm>
            <a:off x="1904577" y="5129810"/>
            <a:ext cx="607859"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Sol </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98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AC0B7239-C26C-45EA-B111-EBDA3C85F2BD}"/>
              </a:ext>
            </a:extLst>
          </p:cNvPr>
          <p:cNvSpPr/>
          <p:nvPr/>
        </p:nvSpPr>
        <p:spPr>
          <a:xfrm>
            <a:off x="173050" y="188640"/>
            <a:ext cx="7933430" cy="1287532"/>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Questão 2) (1 ponto)</a:t>
            </a:r>
            <a:r>
              <a:rPr lang="pt-BR" dirty="0">
                <a:latin typeface="Arial" panose="020B0604020202020204" pitchFamily="34" charset="0"/>
                <a:ea typeface="Times New Roman" panose="02020603050405020304" pitchFamily="18" charset="0"/>
                <a:cs typeface="Arial" panose="020B0604020202020204" pitchFamily="34" charset="0"/>
              </a:rPr>
              <a:t> O Sol emite luz própria, porque ele é uma enorme bola de “gás” em chamas. Na verdade não é um gás normal, pois a matéria lá está em tão alta temperatura que os cientistas chamam ela de plasma.</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0D97E64B-694B-498F-9F61-2CAB1B82CEAE}"/>
              </a:ext>
            </a:extLst>
          </p:cNvPr>
          <p:cNvSpPr/>
          <p:nvPr/>
        </p:nvSpPr>
        <p:spPr>
          <a:xfrm>
            <a:off x="173050" y="1550815"/>
            <a:ext cx="1390124" cy="456535"/>
          </a:xfrm>
          <a:prstGeom prst="rect">
            <a:avLst/>
          </a:prstGeom>
        </p:spPr>
        <p:txBody>
          <a:bodyPr wrap="none">
            <a:spAutoFit/>
          </a:bodyPr>
          <a:lstStyle/>
          <a:p>
            <a:pPr algn="just" hangingPunct="0">
              <a:lnSpc>
                <a:spcPct val="150000"/>
              </a:lnSpc>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Perguntas:</a:t>
            </a:r>
            <a:endParaRPr lang="pt-BR"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79C5E1F5-FBA1-439C-8FC5-45920531C09C}"/>
              </a:ext>
            </a:extLst>
          </p:cNvPr>
          <p:cNvSpPr/>
          <p:nvPr/>
        </p:nvSpPr>
        <p:spPr>
          <a:xfrm>
            <a:off x="173049" y="2124300"/>
            <a:ext cx="11539127" cy="872034"/>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2a) (0,5 ponto) </a:t>
            </a:r>
            <a:r>
              <a:rPr lang="pt-BR" dirty="0">
                <a:latin typeface="Arial" panose="020B0604020202020204" pitchFamily="34" charset="0"/>
                <a:ea typeface="Times New Roman" panose="02020603050405020304" pitchFamily="18" charset="0"/>
                <a:cs typeface="Arial" panose="020B0604020202020204" pitchFamily="34" charset="0"/>
              </a:rPr>
              <a:t>O calor do Sol é vital para a vida na Terra. O que acontecerá com todos os seres humanos se o Sol, de repente, se apagar, totalmente, para sempre?</a:t>
            </a:r>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9496203D-BF98-4490-AC32-BDF6C69820FF}"/>
              </a:ext>
            </a:extLst>
          </p:cNvPr>
          <p:cNvSpPr/>
          <p:nvPr/>
        </p:nvSpPr>
        <p:spPr>
          <a:xfrm>
            <a:off x="162932" y="3200732"/>
            <a:ext cx="1697901"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 </a:t>
            </a:r>
            <a:r>
              <a:rPr lang="pt-PT" b="1" dirty="0">
                <a:latin typeface="Arial" panose="020B0604020202020204" pitchFamily="34" charset="0"/>
                <a:ea typeface="Times New Roman" panose="02020603050405020304" pitchFamily="18" charset="0"/>
                <a:cs typeface="Arial" panose="020B0604020202020204" pitchFamily="34" charset="0"/>
              </a:rPr>
              <a:t>2a</a:t>
            </a:r>
            <a:r>
              <a:rPr lang="pt-BR" b="1" dirty="0">
                <a:latin typeface="Arial" panose="020B0604020202020204" pitchFamily="34" charset="0"/>
                <a:ea typeface="Times New Roman" panose="02020603050405020304" pitchFamily="18"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78E4F3DD-33F8-4559-ACE3-7312FBBA7877}"/>
              </a:ext>
            </a:extLst>
          </p:cNvPr>
          <p:cNvSpPr/>
          <p:nvPr/>
        </p:nvSpPr>
        <p:spPr>
          <a:xfrm>
            <a:off x="199444" y="3922536"/>
            <a:ext cx="11512732" cy="1287532"/>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2b) (0,5 ponto)</a:t>
            </a:r>
            <a:r>
              <a:rPr lang="pt-BR" dirty="0">
                <a:latin typeface="Arial" panose="020B0604020202020204" pitchFamily="34" charset="0"/>
                <a:ea typeface="Times New Roman" panose="02020603050405020304" pitchFamily="18" charset="0"/>
                <a:cs typeface="Arial" panose="020B0604020202020204" pitchFamily="34" charset="0"/>
              </a:rPr>
              <a:t> O Sol tem temperatura superficial de 6.000 </a:t>
            </a:r>
            <a:r>
              <a:rPr lang="pt-BR" baseline="30000" dirty="0" err="1">
                <a:latin typeface="Arial" panose="020B0604020202020204" pitchFamily="34" charset="0"/>
                <a:ea typeface="Times New Roman" panose="02020603050405020304" pitchFamily="18" charset="0"/>
                <a:cs typeface="Arial" panose="020B0604020202020204" pitchFamily="34" charset="0"/>
              </a:rPr>
              <a:t>o</a:t>
            </a:r>
            <a:r>
              <a:rPr lang="pt-BR" dirty="0" err="1">
                <a:latin typeface="Arial" panose="020B0604020202020204" pitchFamily="34" charset="0"/>
                <a:ea typeface="Times New Roman" panose="02020603050405020304" pitchFamily="18" charset="0"/>
                <a:cs typeface="Arial" panose="020B0604020202020204" pitchFamily="34" charset="0"/>
              </a:rPr>
              <a:t>C</a:t>
            </a:r>
            <a:r>
              <a:rPr lang="pt-BR" dirty="0">
                <a:latin typeface="Arial" panose="020B0604020202020204" pitchFamily="34" charset="0"/>
                <a:ea typeface="Times New Roman" panose="02020603050405020304" pitchFamily="18" charset="0"/>
                <a:cs typeface="Arial" panose="020B0604020202020204" pitchFamily="34" charset="0"/>
              </a:rPr>
              <a:t> (graus Celsius) e tem cor amarela. As Plêiades, por outro lado, são estrelas jovens, enormes, </a:t>
            </a:r>
            <a:r>
              <a:rPr lang="pt-BR" u="sng" dirty="0">
                <a:latin typeface="Arial" panose="020B0604020202020204" pitchFamily="34" charset="0"/>
                <a:ea typeface="Times New Roman" panose="02020603050405020304" pitchFamily="18" charset="0"/>
                <a:cs typeface="Arial" panose="020B0604020202020204" pitchFamily="34" charset="0"/>
              </a:rPr>
              <a:t>quentíssimas</a:t>
            </a:r>
            <a:r>
              <a:rPr lang="pt-BR" dirty="0">
                <a:latin typeface="Arial" panose="020B0604020202020204" pitchFamily="34" charset="0"/>
                <a:ea typeface="Times New Roman" panose="02020603050405020304" pitchFamily="18" charset="0"/>
                <a:cs typeface="Arial" panose="020B0604020202020204" pitchFamily="34" charset="0"/>
              </a:rPr>
              <a:t> e são da cor AZUL. Quais estrelas são as mais quentes: as amarelas ou as azuis?</a:t>
            </a:r>
            <a:endParaRPr lang="pt-BR" dirty="0">
              <a:latin typeface="Arial" panose="020B0604020202020204" pitchFamily="34" charset="0"/>
              <a:cs typeface="Arial" panose="020B0604020202020204" pitchFamily="34" charset="0"/>
            </a:endParaRPr>
          </a:p>
        </p:txBody>
      </p:sp>
      <p:sp>
        <p:nvSpPr>
          <p:cNvPr id="19" name="Retângulo 18">
            <a:extLst>
              <a:ext uri="{FF2B5EF4-FFF2-40B4-BE49-F238E27FC236}">
                <a16:creationId xmlns:a16="http://schemas.microsoft.com/office/drawing/2014/main" id="{11FBB9B5-F6E9-49B0-A7E1-70056046FB3E}"/>
              </a:ext>
            </a:extLst>
          </p:cNvPr>
          <p:cNvSpPr/>
          <p:nvPr/>
        </p:nvSpPr>
        <p:spPr>
          <a:xfrm>
            <a:off x="205836" y="5381827"/>
            <a:ext cx="1710725"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 </a:t>
            </a:r>
            <a:r>
              <a:rPr lang="pt-PT" b="1" dirty="0">
                <a:latin typeface="Arial" panose="020B0604020202020204" pitchFamily="34" charset="0"/>
                <a:ea typeface="Times New Roman" panose="02020603050405020304" pitchFamily="18" charset="0"/>
                <a:cs typeface="Arial" panose="020B0604020202020204" pitchFamily="34" charset="0"/>
              </a:rPr>
              <a:t>2b</a:t>
            </a:r>
            <a:r>
              <a:rPr lang="pt-BR" b="1" dirty="0">
                <a:latin typeface="Arial" panose="020B0604020202020204" pitchFamily="34" charset="0"/>
                <a:ea typeface="Times New Roman" panose="02020603050405020304" pitchFamily="18"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1CB2A452-8DB4-493F-AAAA-DF468BC19A74}"/>
              </a:ext>
            </a:extLst>
          </p:cNvPr>
          <p:cNvSpPr/>
          <p:nvPr/>
        </p:nvSpPr>
        <p:spPr>
          <a:xfrm>
            <a:off x="1860833" y="5475337"/>
            <a:ext cx="1120820"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As azuis</a:t>
            </a:r>
            <a:endParaRPr lang="pt-BR" b="1" dirty="0">
              <a:solidFill>
                <a:srgbClr val="FF0000"/>
              </a:solidFill>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9F5A0DF8-FD5D-4BAE-A879-0D2C9F12973E}"/>
              </a:ext>
            </a:extLst>
          </p:cNvPr>
          <p:cNvSpPr/>
          <p:nvPr/>
        </p:nvSpPr>
        <p:spPr>
          <a:xfrm>
            <a:off x="1775073" y="3291089"/>
            <a:ext cx="6314549"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Morrerão, morrem, desaparecem, ou qualquer sinônimo</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01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AF1F093-26B7-40AF-B179-1D1B2848B5EB}"/>
              </a:ext>
            </a:extLst>
          </p:cNvPr>
          <p:cNvSpPr/>
          <p:nvPr/>
        </p:nvSpPr>
        <p:spPr>
          <a:xfrm>
            <a:off x="118889" y="332656"/>
            <a:ext cx="8064896" cy="1287532"/>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Questão 3) (1 ponto) </a:t>
            </a:r>
            <a:r>
              <a:rPr lang="pt-BR" dirty="0">
                <a:latin typeface="Arial" panose="020B0604020202020204" pitchFamily="34" charset="0"/>
                <a:ea typeface="Times New Roman" panose="02020603050405020304" pitchFamily="18" charset="0"/>
                <a:cs typeface="Arial" panose="020B0604020202020204" pitchFamily="34" charset="0"/>
              </a:rPr>
              <a:t>Quando você está viajando num ônibus, você é passageiro daquele ônibus e pode descer quando chega ao seu destino. Quem dirige o ônibus é o motorista.</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4D2720FE-BF78-46A3-A41F-7D852ED4DA9D}"/>
              </a:ext>
            </a:extLst>
          </p:cNvPr>
          <p:cNvSpPr/>
          <p:nvPr/>
        </p:nvSpPr>
        <p:spPr>
          <a:xfrm>
            <a:off x="66560" y="1796753"/>
            <a:ext cx="1390124" cy="369332"/>
          </a:xfrm>
          <a:prstGeom prst="rect">
            <a:avLst/>
          </a:prstGeom>
        </p:spPr>
        <p:txBody>
          <a:bodyPr wrap="none">
            <a:spAutoFit/>
          </a:bodyPr>
          <a:lstStyle/>
          <a:p>
            <a:pPr algn="just" hangingPunct="0">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Perguntas:</a:t>
            </a:r>
            <a:endParaRPr lang="pt-BR"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E0E578B9-1049-494B-B13F-CBBDB80CA085}"/>
              </a:ext>
            </a:extLst>
          </p:cNvPr>
          <p:cNvSpPr/>
          <p:nvPr/>
        </p:nvSpPr>
        <p:spPr>
          <a:xfrm>
            <a:off x="127433" y="2420888"/>
            <a:ext cx="11656751" cy="1287532"/>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3a) (0,5 ponto) </a:t>
            </a:r>
            <a:r>
              <a:rPr lang="pt-BR" dirty="0">
                <a:latin typeface="Arial" panose="020B0604020202020204" pitchFamily="34" charset="0"/>
                <a:ea typeface="Times New Roman" panose="02020603050405020304" pitchFamily="18" charset="0"/>
                <a:cs typeface="Arial" panose="020B0604020202020204" pitchFamily="34" charset="0"/>
              </a:rPr>
              <a:t>Todos nós moramos num grande “ônibus”, chamado planeta Terra, que nos leva ao redor do Sol o tempo todo e do qual não podemos descer e nele não há nenhum motorista</a:t>
            </a:r>
            <a:r>
              <a:rPr lang="pt-BR" b="1" dirty="0">
                <a:latin typeface="Arial" panose="020B0604020202020204" pitchFamily="34" charset="0"/>
                <a:ea typeface="Times New Roman" panose="02020603050405020304" pitchFamily="18" charset="0"/>
                <a:cs typeface="Arial" panose="020B0604020202020204" pitchFamily="34" charset="0"/>
              </a:rPr>
              <a:t>!</a:t>
            </a:r>
            <a:r>
              <a:rPr lang="pt-BR" dirty="0">
                <a:latin typeface="Arial" panose="020B0604020202020204" pitchFamily="34" charset="0"/>
                <a:ea typeface="Times New Roman" panose="02020603050405020304" pitchFamily="18" charset="0"/>
                <a:cs typeface="Arial" panose="020B0604020202020204" pitchFamily="34" charset="0"/>
              </a:rPr>
              <a:t> Como vê, estamos numa grande enrascada! Desenhe e pinte (se tiver lápis azul) o planeta Terra, quando visto do espaço, no espaço abaixo.</a:t>
            </a:r>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5BC61403-2B5F-47C9-A83A-4300DD4A4298}"/>
              </a:ext>
            </a:extLst>
          </p:cNvPr>
          <p:cNvSpPr/>
          <p:nvPr/>
        </p:nvSpPr>
        <p:spPr>
          <a:xfrm>
            <a:off x="118889" y="4181277"/>
            <a:ext cx="1697901"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3a):</a:t>
            </a:r>
            <a:endParaRPr lang="pt-BR"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EBFE84B2-6655-4233-B300-CBF86DD7DE50}"/>
              </a:ext>
            </a:extLst>
          </p:cNvPr>
          <p:cNvSpPr/>
          <p:nvPr/>
        </p:nvSpPr>
        <p:spPr>
          <a:xfrm>
            <a:off x="1781725" y="4152880"/>
            <a:ext cx="5616624" cy="2534027"/>
          </a:xfrm>
          <a:prstGeom prst="rect">
            <a:avLst/>
          </a:prstGeom>
        </p:spPr>
        <p:txBody>
          <a:bodyPr wrap="squar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O aluno deve ter desenhado ou pintado uma esfera, bola ou disco e pode ter pintado ou não, de qualquer cor. Pode ou não ter desenhado continentes, relevos, etc. Cabe ao professor atribuir os pontos que achar conveniente à resposta do aluno.</a:t>
            </a:r>
            <a:endParaRPr lang="pt-BR" b="1" dirty="0">
              <a:solidFill>
                <a:srgbClr val="FF0000"/>
              </a:solidFill>
              <a:latin typeface="Arial" panose="020B06040202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9AF0FA7D-944F-4C9D-993D-740C76CFD8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974" y="4146592"/>
            <a:ext cx="2476422" cy="2476422"/>
          </a:xfrm>
          <a:prstGeom prst="rect">
            <a:avLst/>
          </a:prstGeom>
        </p:spPr>
      </p:pic>
    </p:spTree>
    <p:extLst>
      <p:ext uri="{BB962C8B-B14F-4D97-AF65-F5344CB8AC3E}">
        <p14:creationId xmlns:p14="http://schemas.microsoft.com/office/powerpoint/2010/main" val="18955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7A115EB9-9D6E-4822-85C4-E7988A4B77AA}"/>
              </a:ext>
            </a:extLst>
          </p:cNvPr>
          <p:cNvSpPr/>
          <p:nvPr/>
        </p:nvSpPr>
        <p:spPr>
          <a:xfrm>
            <a:off x="262905" y="332656"/>
            <a:ext cx="7776864" cy="1703030"/>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3b) (0,5 ponto) </a:t>
            </a:r>
            <a:r>
              <a:rPr lang="pt-BR" dirty="0">
                <a:latin typeface="Arial" panose="020B0604020202020204" pitchFamily="34" charset="0"/>
                <a:ea typeface="Times New Roman" panose="02020603050405020304" pitchFamily="18" charset="0"/>
                <a:cs typeface="Arial" panose="020B0604020202020204" pitchFamily="34" charset="0"/>
              </a:rPr>
              <a:t>Já que estamos numa “fria” (moramos num “ônibus” que não tem motorista e do qual não podemos sair), temos que cuidar muito bem deste “ônibus” para que ele não se estrague. O que os seres humanos precisam fazer para cuidar bem deste “ônibus”, digo, planeta?</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D245DAF6-E52B-42E8-B5F8-5F723DF902D3}"/>
              </a:ext>
            </a:extLst>
          </p:cNvPr>
          <p:cNvSpPr/>
          <p:nvPr/>
        </p:nvSpPr>
        <p:spPr>
          <a:xfrm>
            <a:off x="298631" y="2564904"/>
            <a:ext cx="1774845"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a:t>
            </a:r>
            <a:r>
              <a:rPr lang="pt-PT" b="1" dirty="0">
                <a:latin typeface="Arial" panose="020B0604020202020204" pitchFamily="34" charset="0"/>
                <a:ea typeface="Times New Roman" panose="02020603050405020304" pitchFamily="18" charset="0"/>
                <a:cs typeface="Arial" panose="020B0604020202020204" pitchFamily="34" charset="0"/>
              </a:rPr>
              <a:t>3b</a:t>
            </a:r>
            <a:r>
              <a:rPr lang="pt-BR" b="1" dirty="0">
                <a:latin typeface="Arial" panose="020B0604020202020204" pitchFamily="34" charset="0"/>
                <a:ea typeface="Times New Roman" panose="02020603050405020304" pitchFamily="18"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DB5A00D3-406E-4158-8602-3A7C2B212FB4}"/>
              </a:ext>
            </a:extLst>
          </p:cNvPr>
          <p:cNvSpPr/>
          <p:nvPr/>
        </p:nvSpPr>
        <p:spPr>
          <a:xfrm>
            <a:off x="299265" y="3429000"/>
            <a:ext cx="11340904" cy="872034"/>
          </a:xfrm>
          <a:prstGeom prst="rect">
            <a:avLst/>
          </a:prstGeom>
        </p:spPr>
        <p:txBody>
          <a:bodyPr wrap="squar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Respostas esperadas: não poluir, não desmatar, não explodir, não aquecer, etc. Cabe ao professor julgar se a resposta é adequada à pergunta.</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93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5EBEA67-F981-4B10-8624-84E4D31A2C75}"/>
              </a:ext>
            </a:extLst>
          </p:cNvPr>
          <p:cNvSpPr/>
          <p:nvPr/>
        </p:nvSpPr>
        <p:spPr>
          <a:xfrm>
            <a:off x="334913" y="332656"/>
            <a:ext cx="7776864" cy="1703030"/>
          </a:xfrm>
          <a:prstGeom prst="rect">
            <a:avLst/>
          </a:prstGeom>
        </p:spPr>
        <p:txBody>
          <a:bodyPr wrap="square">
            <a:spAutoFit/>
          </a:bodyPr>
          <a:lstStyle/>
          <a:p>
            <a:pPr algn="just" hangingPunct="0">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Questão 4) (1 ponto) </a:t>
            </a:r>
            <a:r>
              <a:rPr lang="pt-BR" dirty="0">
                <a:latin typeface="Arial" panose="020B0604020202020204" pitchFamily="34" charset="0"/>
                <a:ea typeface="Times New Roman" panose="02020603050405020304" pitchFamily="18" charset="0"/>
                <a:cs typeface="Arial" panose="020B0604020202020204" pitchFamily="34" charset="0"/>
              </a:rPr>
              <a:t>(0,2 pontos cada item correto)</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a:latin typeface="Arial" panose="020B0604020202020204" pitchFamily="34" charset="0"/>
                <a:ea typeface="Times New Roman" panose="02020603050405020304" pitchFamily="18" charset="0"/>
                <a:cs typeface="Arial" panose="020B0604020202020204" pitchFamily="34" charset="0"/>
              </a:rPr>
              <a:t>Esta questão é sobre as características dos planetas. Escreva </a:t>
            </a:r>
            <a:r>
              <a:rPr lang="pt-BR" b="1" u="sng" dirty="0">
                <a:latin typeface="Arial" panose="020B0604020202020204" pitchFamily="34" charset="0"/>
                <a:ea typeface="Times New Roman" panose="02020603050405020304" pitchFamily="18" charset="0"/>
                <a:cs typeface="Arial" panose="020B0604020202020204" pitchFamily="34" charset="0"/>
              </a:rPr>
              <a:t>certo</a:t>
            </a:r>
            <a:r>
              <a:rPr lang="pt-BR" dirty="0">
                <a:latin typeface="Arial" panose="020B0604020202020204" pitchFamily="34" charset="0"/>
                <a:ea typeface="Times New Roman" panose="02020603050405020304" pitchFamily="18" charset="0"/>
                <a:cs typeface="Arial" panose="020B0604020202020204" pitchFamily="34" charset="0"/>
              </a:rPr>
              <a:t> ou </a:t>
            </a:r>
            <a:r>
              <a:rPr lang="pt-BR" b="1" u="sng" dirty="0">
                <a:latin typeface="Arial" panose="020B0604020202020204" pitchFamily="34" charset="0"/>
                <a:ea typeface="Times New Roman" panose="02020603050405020304" pitchFamily="18" charset="0"/>
                <a:cs typeface="Arial" panose="020B0604020202020204" pitchFamily="34" charset="0"/>
              </a:rPr>
              <a:t>errado</a:t>
            </a:r>
            <a:r>
              <a:rPr lang="pt-BR" dirty="0">
                <a:latin typeface="Arial" panose="020B0604020202020204" pitchFamily="34" charset="0"/>
                <a:ea typeface="Times New Roman" panose="02020603050405020304" pitchFamily="18" charset="0"/>
                <a:cs typeface="Arial" panose="020B0604020202020204" pitchFamily="34" charset="0"/>
              </a:rPr>
              <a:t> em frente de cada afirmação abaixo. Em cada linha, ou está tudo certo, ou está tudo errado</a:t>
            </a:r>
            <a:endParaRPr lang="pt-BR"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Imagem 6">
            <a:extLst>
              <a:ext uri="{FF2B5EF4-FFF2-40B4-BE49-F238E27FC236}">
                <a16:creationId xmlns:a16="http://schemas.microsoft.com/office/drawing/2014/main" id="{D03FF8CB-0EC1-403A-9FC1-3750748D1B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93" y="3067321"/>
            <a:ext cx="11600688" cy="1630680"/>
          </a:xfrm>
          <a:prstGeom prst="rect">
            <a:avLst/>
          </a:prstGeom>
        </p:spPr>
      </p:pic>
      <p:sp>
        <p:nvSpPr>
          <p:cNvPr id="8" name="CaixaDeTexto 7">
            <a:extLst>
              <a:ext uri="{FF2B5EF4-FFF2-40B4-BE49-F238E27FC236}">
                <a16:creationId xmlns:a16="http://schemas.microsoft.com/office/drawing/2014/main" id="{5A9819BD-8119-4507-A224-E5C79C2CF59B}"/>
              </a:ext>
            </a:extLst>
          </p:cNvPr>
          <p:cNvSpPr txBox="1"/>
          <p:nvPr/>
        </p:nvSpPr>
        <p:spPr>
          <a:xfrm>
            <a:off x="212825" y="3067321"/>
            <a:ext cx="1008112" cy="369332"/>
          </a:xfrm>
          <a:prstGeom prst="rect">
            <a:avLst/>
          </a:prstGeom>
          <a:noFill/>
        </p:spPr>
        <p:txBody>
          <a:bodyPr wrap="square" rtlCol="0">
            <a:spAutoFit/>
          </a:bodyPr>
          <a:lstStyle/>
          <a:p>
            <a:pPr algn="just"/>
            <a:r>
              <a:rPr lang="pt-BR" b="1" dirty="0">
                <a:solidFill>
                  <a:srgbClr val="FF0000"/>
                </a:solidFill>
                <a:latin typeface="Arial" panose="020B0604020202020204" pitchFamily="34" charset="0"/>
                <a:cs typeface="Arial" panose="020B0604020202020204" pitchFamily="34" charset="0"/>
              </a:rPr>
              <a:t>Certo</a:t>
            </a:r>
          </a:p>
        </p:txBody>
      </p:sp>
      <p:sp>
        <p:nvSpPr>
          <p:cNvPr id="9" name="CaixaDeTexto 8">
            <a:extLst>
              <a:ext uri="{FF2B5EF4-FFF2-40B4-BE49-F238E27FC236}">
                <a16:creationId xmlns:a16="http://schemas.microsoft.com/office/drawing/2014/main" id="{1BD191CA-47B1-4B6D-B568-7D2DB99A3F69}"/>
              </a:ext>
            </a:extLst>
          </p:cNvPr>
          <p:cNvSpPr txBox="1"/>
          <p:nvPr/>
        </p:nvSpPr>
        <p:spPr>
          <a:xfrm>
            <a:off x="212825" y="3383243"/>
            <a:ext cx="1008112" cy="369332"/>
          </a:xfrm>
          <a:prstGeom prst="rect">
            <a:avLst/>
          </a:prstGeom>
          <a:noFill/>
        </p:spPr>
        <p:txBody>
          <a:bodyPr wrap="square" rtlCol="0">
            <a:spAutoFit/>
          </a:bodyPr>
          <a:lstStyle/>
          <a:p>
            <a:pPr algn="just"/>
            <a:r>
              <a:rPr lang="pt-BR" b="1" dirty="0">
                <a:solidFill>
                  <a:srgbClr val="FF0000"/>
                </a:solidFill>
                <a:latin typeface="Arial" panose="020B0604020202020204" pitchFamily="34" charset="0"/>
                <a:cs typeface="Arial" panose="020B0604020202020204" pitchFamily="34" charset="0"/>
              </a:rPr>
              <a:t>Certo</a:t>
            </a:r>
          </a:p>
        </p:txBody>
      </p:sp>
      <p:sp>
        <p:nvSpPr>
          <p:cNvPr id="10" name="CaixaDeTexto 9">
            <a:extLst>
              <a:ext uri="{FF2B5EF4-FFF2-40B4-BE49-F238E27FC236}">
                <a16:creationId xmlns:a16="http://schemas.microsoft.com/office/drawing/2014/main" id="{D37F3AE1-F513-4EB2-99E3-90504D9C347A}"/>
              </a:ext>
            </a:extLst>
          </p:cNvPr>
          <p:cNvSpPr txBox="1"/>
          <p:nvPr/>
        </p:nvSpPr>
        <p:spPr>
          <a:xfrm>
            <a:off x="212825" y="4002096"/>
            <a:ext cx="1008112" cy="369332"/>
          </a:xfrm>
          <a:prstGeom prst="rect">
            <a:avLst/>
          </a:prstGeom>
          <a:noFill/>
        </p:spPr>
        <p:txBody>
          <a:bodyPr wrap="square" rtlCol="0">
            <a:spAutoFit/>
          </a:bodyPr>
          <a:lstStyle/>
          <a:p>
            <a:pPr algn="just"/>
            <a:r>
              <a:rPr lang="pt-BR" b="1" dirty="0">
                <a:solidFill>
                  <a:srgbClr val="FF0000"/>
                </a:solidFill>
                <a:latin typeface="Arial" panose="020B0604020202020204" pitchFamily="34" charset="0"/>
                <a:cs typeface="Arial" panose="020B0604020202020204" pitchFamily="34" charset="0"/>
              </a:rPr>
              <a:t>Certo</a:t>
            </a:r>
          </a:p>
        </p:txBody>
      </p:sp>
      <p:sp>
        <p:nvSpPr>
          <p:cNvPr id="11" name="CaixaDeTexto 10">
            <a:extLst>
              <a:ext uri="{FF2B5EF4-FFF2-40B4-BE49-F238E27FC236}">
                <a16:creationId xmlns:a16="http://schemas.microsoft.com/office/drawing/2014/main" id="{881C21C7-9C8D-4164-90E4-27D92FC96039}"/>
              </a:ext>
            </a:extLst>
          </p:cNvPr>
          <p:cNvSpPr txBox="1"/>
          <p:nvPr/>
        </p:nvSpPr>
        <p:spPr>
          <a:xfrm>
            <a:off x="212825" y="3697995"/>
            <a:ext cx="1008112" cy="369332"/>
          </a:xfrm>
          <a:prstGeom prst="rect">
            <a:avLst/>
          </a:prstGeom>
          <a:noFill/>
        </p:spPr>
        <p:txBody>
          <a:bodyPr wrap="square" rtlCol="0">
            <a:spAutoFit/>
          </a:bodyPr>
          <a:lstStyle/>
          <a:p>
            <a:pPr algn="just"/>
            <a:r>
              <a:rPr lang="pt-BR" b="1" dirty="0">
                <a:solidFill>
                  <a:srgbClr val="FF0000"/>
                </a:solidFill>
                <a:latin typeface="Arial" panose="020B0604020202020204" pitchFamily="34" charset="0"/>
                <a:cs typeface="Arial" panose="020B0604020202020204" pitchFamily="34" charset="0"/>
              </a:rPr>
              <a:t>Certo</a:t>
            </a:r>
          </a:p>
        </p:txBody>
      </p:sp>
      <p:sp>
        <p:nvSpPr>
          <p:cNvPr id="12" name="CaixaDeTexto 11">
            <a:extLst>
              <a:ext uri="{FF2B5EF4-FFF2-40B4-BE49-F238E27FC236}">
                <a16:creationId xmlns:a16="http://schemas.microsoft.com/office/drawing/2014/main" id="{0001C5C9-325B-41EF-809D-88C580C2324B}"/>
              </a:ext>
            </a:extLst>
          </p:cNvPr>
          <p:cNvSpPr txBox="1"/>
          <p:nvPr/>
        </p:nvSpPr>
        <p:spPr>
          <a:xfrm>
            <a:off x="171098" y="4316848"/>
            <a:ext cx="1008112" cy="369332"/>
          </a:xfrm>
          <a:prstGeom prst="rect">
            <a:avLst/>
          </a:prstGeom>
          <a:noFill/>
        </p:spPr>
        <p:txBody>
          <a:bodyPr wrap="square" rtlCol="0">
            <a:spAutoFit/>
          </a:bodyPr>
          <a:lstStyle/>
          <a:p>
            <a:pPr algn="just"/>
            <a:r>
              <a:rPr lang="pt-BR" b="1" dirty="0">
                <a:solidFill>
                  <a:srgbClr val="FF0000"/>
                </a:solidFill>
                <a:latin typeface="Arial" panose="020B0604020202020204" pitchFamily="34" charset="0"/>
                <a:cs typeface="Arial" panose="020B0604020202020204" pitchFamily="34" charset="0"/>
              </a:rPr>
              <a:t>Errado</a:t>
            </a:r>
          </a:p>
        </p:txBody>
      </p:sp>
    </p:spTree>
    <p:extLst>
      <p:ext uri="{BB962C8B-B14F-4D97-AF65-F5344CB8AC3E}">
        <p14:creationId xmlns:p14="http://schemas.microsoft.com/office/powerpoint/2010/main" val="17333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CF88509-FB1F-4363-9AE1-74A181DE5781}"/>
              </a:ext>
            </a:extLst>
          </p:cNvPr>
          <p:cNvSpPr/>
          <p:nvPr/>
        </p:nvSpPr>
        <p:spPr>
          <a:xfrm>
            <a:off x="190897" y="188640"/>
            <a:ext cx="7920880" cy="2118529"/>
          </a:xfrm>
          <a:prstGeom prst="rect">
            <a:avLst/>
          </a:prstGeom>
        </p:spPr>
        <p:txBody>
          <a:bodyPr wrap="square">
            <a:spAutoFit/>
          </a:bodyPr>
          <a:lstStyle/>
          <a:p>
            <a:pPr algn="just" hangingPunct="0">
              <a:lnSpc>
                <a:spcPct val="150000"/>
              </a:lnSpc>
              <a:spcAft>
                <a:spcPts val="0"/>
              </a:spcAft>
              <a:tabLst>
                <a:tab pos="1137920" algn="l"/>
              </a:tabLst>
            </a:pPr>
            <a:r>
              <a:rPr lang="pt-BR" b="1" dirty="0">
                <a:latin typeface="Arial" panose="020B0604020202020204" pitchFamily="34" charset="0"/>
                <a:ea typeface="Times New Roman" panose="02020603050405020304" pitchFamily="18" charset="0"/>
                <a:cs typeface="Arial" panose="020B0604020202020204" pitchFamily="34" charset="0"/>
              </a:rPr>
              <a:t>Questão 5) (1 ponto)</a:t>
            </a:r>
            <a:r>
              <a:rPr lang="pt-BR" dirty="0">
                <a:latin typeface="Arial" panose="020B0604020202020204" pitchFamily="34" charset="0"/>
                <a:ea typeface="Times New Roman" panose="02020603050405020304" pitchFamily="18" charset="0"/>
                <a:cs typeface="Arial" panose="020B0604020202020204" pitchFamily="34" charset="0"/>
              </a:rPr>
              <a:t> Abaixo está a parte central da bandeira do Brasil. (</a:t>
            </a:r>
            <a:r>
              <a:rPr lang="pt-BR" u="sng" dirty="0">
                <a:latin typeface="Arial" panose="020B0604020202020204" pitchFamily="34" charset="0"/>
                <a:ea typeface="Times New Roman" panose="02020603050405020304" pitchFamily="18" charset="0"/>
                <a:cs typeface="Arial" panose="020B0604020202020204" pitchFamily="34" charset="0"/>
              </a:rPr>
              <a:t>Claro que as cores não são estas!</a:t>
            </a:r>
            <a:r>
              <a:rPr lang="pt-BR" dirty="0">
                <a:latin typeface="Arial" panose="020B0604020202020204" pitchFamily="34" charset="0"/>
                <a:ea typeface="Times New Roman" panose="02020603050405020304" pitchFamily="18" charset="0"/>
                <a:cs typeface="Arial" panose="020B0604020202020204" pitchFamily="34" charset="0"/>
              </a:rPr>
              <a:t>) Como vê, nós brasileiros gostamos muito das estrelas, pois até em nossa bandeira colocamos estrelas. Cada estrela em nossa bandeira representa um Estado. O Distrito Federal também é representado por uma estrela.</a:t>
            </a:r>
          </a:p>
        </p:txBody>
      </p:sp>
      <p:sp>
        <p:nvSpPr>
          <p:cNvPr id="4" name="Retângulo 3">
            <a:extLst>
              <a:ext uri="{FF2B5EF4-FFF2-40B4-BE49-F238E27FC236}">
                <a16:creationId xmlns:a16="http://schemas.microsoft.com/office/drawing/2014/main" id="{85409F4F-366D-4CF5-ACF5-D4DF3E6CFACE}"/>
              </a:ext>
            </a:extLst>
          </p:cNvPr>
          <p:cNvSpPr/>
          <p:nvPr/>
        </p:nvSpPr>
        <p:spPr>
          <a:xfrm>
            <a:off x="6212849" y="2060848"/>
            <a:ext cx="1390124" cy="369332"/>
          </a:xfrm>
          <a:prstGeom prst="rect">
            <a:avLst/>
          </a:prstGeom>
        </p:spPr>
        <p:txBody>
          <a:bodyPr wrap="none">
            <a:spAutoFit/>
          </a:bodyPr>
          <a:lstStyle/>
          <a:p>
            <a:pPr algn="just" hangingPunct="0">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Perguntas:</a:t>
            </a:r>
            <a:endParaRPr lang="pt-BR"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B219C506-8447-4530-9FC3-A41AF1BCF1A5}"/>
              </a:ext>
            </a:extLst>
          </p:cNvPr>
          <p:cNvSpPr/>
          <p:nvPr/>
        </p:nvSpPr>
        <p:spPr>
          <a:xfrm>
            <a:off x="6212849" y="2685796"/>
            <a:ext cx="5499328" cy="1287532"/>
          </a:xfrm>
          <a:prstGeom prst="rect">
            <a:avLst/>
          </a:prstGeom>
        </p:spPr>
        <p:txBody>
          <a:bodyPr wrap="square">
            <a:spAutoFit/>
          </a:bodyPr>
          <a:lstStyle/>
          <a:p>
            <a:pPr algn="just" hangingPunct="0">
              <a:lnSpc>
                <a:spcPct val="150000"/>
              </a:lnSpc>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5a</a:t>
            </a:r>
            <a:r>
              <a:rPr lang="pt-BR" b="1" dirty="0">
                <a:latin typeface="Arial" panose="020B0604020202020204" pitchFamily="34" charset="0"/>
                <a:ea typeface="Times New Roman" panose="02020603050405020304" pitchFamily="18" charset="0"/>
                <a:cs typeface="Arial" panose="020B0604020202020204" pitchFamily="34" charset="0"/>
              </a:rPr>
              <a:t>) (0,5 ponto) </a:t>
            </a:r>
            <a:r>
              <a:rPr lang="pt-BR" dirty="0">
                <a:latin typeface="Arial" panose="020B0604020202020204" pitchFamily="34" charset="0"/>
                <a:ea typeface="Times New Roman" panose="02020603050405020304" pitchFamily="18" charset="0"/>
                <a:cs typeface="Arial" panose="020B0604020202020204" pitchFamily="34" charset="0"/>
              </a:rPr>
              <a:t>Pinte de qualquer cor  as estrelas que correspondem aos Estados da BA, MG, ES, SP e RJ. </a:t>
            </a:r>
            <a:r>
              <a:rPr lang="pt-BR" dirty="0">
                <a:latin typeface="Arial" panose="020B0604020202020204" pitchFamily="34" charset="0"/>
                <a:cs typeface="Arial" panose="020B0604020202020204" pitchFamily="34" charset="0"/>
              </a:rPr>
              <a:t>(0,1 ponto cada estrela pintada corretamente)</a:t>
            </a:r>
            <a:endParaRPr lang="pt-BR" dirty="0">
              <a:latin typeface="Arial" panose="020B0604020202020204" pitchFamily="34" charset="0"/>
              <a:ea typeface="Times New Roman" panose="02020603050405020304" pitchFamily="18" charset="0"/>
              <a:cs typeface="Arial" panose="020B0604020202020204" pitchFamily="34" charset="0"/>
            </a:endParaRPr>
          </a:p>
        </p:txBody>
      </p:sp>
      <p:pic>
        <p:nvPicPr>
          <p:cNvPr id="7" name="Imagem 6">
            <a:extLst>
              <a:ext uri="{FF2B5EF4-FFF2-40B4-BE49-F238E27FC236}">
                <a16:creationId xmlns:a16="http://schemas.microsoft.com/office/drawing/2014/main" id="{BF533F24-6012-452A-8B72-1225096AB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59" y="2827773"/>
            <a:ext cx="6334710" cy="3021009"/>
          </a:xfrm>
          <a:prstGeom prst="rect">
            <a:avLst/>
          </a:prstGeom>
        </p:spPr>
      </p:pic>
      <p:sp>
        <p:nvSpPr>
          <p:cNvPr id="8" name="Retângulo 7">
            <a:extLst>
              <a:ext uri="{FF2B5EF4-FFF2-40B4-BE49-F238E27FC236}">
                <a16:creationId xmlns:a16="http://schemas.microsoft.com/office/drawing/2014/main" id="{EC59E7C0-DD10-4165-97EA-C8BA974C5306}"/>
              </a:ext>
            </a:extLst>
          </p:cNvPr>
          <p:cNvSpPr/>
          <p:nvPr/>
        </p:nvSpPr>
        <p:spPr>
          <a:xfrm>
            <a:off x="6193809" y="4157879"/>
            <a:ext cx="5498896" cy="1287532"/>
          </a:xfrm>
          <a:prstGeom prst="rect">
            <a:avLst/>
          </a:prstGeom>
        </p:spPr>
        <p:txBody>
          <a:bodyPr wrap="square">
            <a:spAutoFit/>
          </a:bodyPr>
          <a:lstStyle/>
          <a:p>
            <a:pPr algn="just" hangingPunct="0">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5b) (0,5 ponto) </a:t>
            </a:r>
            <a:r>
              <a:rPr lang="pt-BR" dirty="0">
                <a:latin typeface="Arial" panose="020B0604020202020204" pitchFamily="34" charset="0"/>
                <a:ea typeface="Times New Roman" panose="02020603050405020304" pitchFamily="18" charset="0"/>
                <a:cs typeface="Arial" panose="020B0604020202020204" pitchFamily="34" charset="0"/>
              </a:rPr>
              <a:t>Qual é o nome da constelação formada pelas estrelas que você pintou no item anterior? </a:t>
            </a:r>
          </a:p>
        </p:txBody>
      </p:sp>
      <p:sp>
        <p:nvSpPr>
          <p:cNvPr id="9" name="Retângulo 8">
            <a:extLst>
              <a:ext uri="{FF2B5EF4-FFF2-40B4-BE49-F238E27FC236}">
                <a16:creationId xmlns:a16="http://schemas.microsoft.com/office/drawing/2014/main" id="{00EA2731-DD00-4A00-BCEE-D71C425B9C56}"/>
              </a:ext>
            </a:extLst>
          </p:cNvPr>
          <p:cNvSpPr/>
          <p:nvPr/>
        </p:nvSpPr>
        <p:spPr>
          <a:xfrm>
            <a:off x="6216107" y="5701027"/>
            <a:ext cx="1774845"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a:t>
            </a:r>
            <a:r>
              <a:rPr lang="pt-PT" b="1" dirty="0">
                <a:latin typeface="Arial" panose="020B0604020202020204" pitchFamily="34" charset="0"/>
                <a:ea typeface="Times New Roman" panose="02020603050405020304" pitchFamily="18" charset="0"/>
                <a:cs typeface="Arial" panose="020B0604020202020204" pitchFamily="34" charset="0"/>
              </a:rPr>
              <a:t>5b</a:t>
            </a:r>
            <a:r>
              <a:rPr lang="pt-BR" b="1" dirty="0">
                <a:latin typeface="Arial" panose="020B0604020202020204" pitchFamily="34" charset="0"/>
                <a:ea typeface="Times New Roman" panose="02020603050405020304" pitchFamily="18"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84BBDC86-D3C4-430B-BA29-B4373BE7E065}"/>
              </a:ext>
            </a:extLst>
          </p:cNvPr>
          <p:cNvSpPr/>
          <p:nvPr/>
        </p:nvSpPr>
        <p:spPr>
          <a:xfrm>
            <a:off x="6246506" y="6141309"/>
            <a:ext cx="3856569" cy="369332"/>
          </a:xfrm>
          <a:prstGeom prst="rect">
            <a:avLst/>
          </a:prstGeom>
        </p:spPr>
        <p:txBody>
          <a:bodyPr wrap="none">
            <a:spAutoFit/>
          </a:bodyPr>
          <a:lstStyle/>
          <a:p>
            <a:pPr algn="just"/>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A constelação do Cruzeiro do Sul</a:t>
            </a:r>
            <a:endParaRPr lang="pt-BR" b="1" dirty="0">
              <a:solidFill>
                <a:srgbClr val="FF0000"/>
              </a:solidFill>
              <a:latin typeface="Arial" panose="020B0604020202020204" pitchFamily="34" charset="0"/>
              <a:cs typeface="Arial" panose="020B0604020202020204" pitchFamily="34" charset="0"/>
            </a:endParaRPr>
          </a:p>
        </p:txBody>
      </p:sp>
      <p:sp>
        <p:nvSpPr>
          <p:cNvPr id="14" name="CaixaDeTexto 13">
            <a:extLst>
              <a:ext uri="{FF2B5EF4-FFF2-40B4-BE49-F238E27FC236}">
                <a16:creationId xmlns:a16="http://schemas.microsoft.com/office/drawing/2014/main" id="{351FEF1D-D9E3-420B-AFB8-592F174A0BF5}"/>
              </a:ext>
            </a:extLst>
          </p:cNvPr>
          <p:cNvSpPr txBox="1"/>
          <p:nvPr/>
        </p:nvSpPr>
        <p:spPr>
          <a:xfrm>
            <a:off x="2657641" y="4005064"/>
            <a:ext cx="144016" cy="369332"/>
          </a:xfrm>
          <a:prstGeom prst="rect">
            <a:avLst/>
          </a:prstGeom>
          <a:noFill/>
        </p:spPr>
        <p:txBody>
          <a:bodyPr wrap="square" rtlCol="0">
            <a:spAutoFit/>
          </a:bodyPr>
          <a:lstStyle/>
          <a:p>
            <a:r>
              <a:rPr lang="pt-BR" b="1" dirty="0">
                <a:solidFill>
                  <a:srgbClr val="FF0000"/>
                </a:solidFill>
                <a:latin typeface="Arial" panose="020B0604020202020204" pitchFamily="34" charset="0"/>
                <a:cs typeface="Arial" panose="020B0604020202020204" pitchFamily="34" charset="0"/>
              </a:rPr>
              <a:t>x</a:t>
            </a:r>
          </a:p>
        </p:txBody>
      </p:sp>
      <p:sp>
        <p:nvSpPr>
          <p:cNvPr id="15" name="CaixaDeTexto 14">
            <a:extLst>
              <a:ext uri="{FF2B5EF4-FFF2-40B4-BE49-F238E27FC236}">
                <a16:creationId xmlns:a16="http://schemas.microsoft.com/office/drawing/2014/main" id="{20A3D3F0-22C4-4CDD-BAA3-B0058BC048C0}"/>
              </a:ext>
            </a:extLst>
          </p:cNvPr>
          <p:cNvSpPr txBox="1"/>
          <p:nvPr/>
        </p:nvSpPr>
        <p:spPr>
          <a:xfrm>
            <a:off x="2466911" y="4189730"/>
            <a:ext cx="144016" cy="369332"/>
          </a:xfrm>
          <a:prstGeom prst="rect">
            <a:avLst/>
          </a:prstGeom>
          <a:noFill/>
        </p:spPr>
        <p:txBody>
          <a:bodyPr wrap="square" rtlCol="0">
            <a:spAutoFit/>
          </a:bodyPr>
          <a:lstStyle/>
          <a:p>
            <a:r>
              <a:rPr lang="pt-BR" b="1" dirty="0">
                <a:solidFill>
                  <a:srgbClr val="FF0000"/>
                </a:solidFill>
                <a:latin typeface="Arial" panose="020B0604020202020204" pitchFamily="34" charset="0"/>
                <a:cs typeface="Arial" panose="020B0604020202020204" pitchFamily="34" charset="0"/>
              </a:rPr>
              <a:t>x</a:t>
            </a:r>
          </a:p>
        </p:txBody>
      </p:sp>
      <p:sp>
        <p:nvSpPr>
          <p:cNvPr id="16" name="CaixaDeTexto 15">
            <a:extLst>
              <a:ext uri="{FF2B5EF4-FFF2-40B4-BE49-F238E27FC236}">
                <a16:creationId xmlns:a16="http://schemas.microsoft.com/office/drawing/2014/main" id="{926191B8-CBA9-46BA-B407-FC3B8C88D130}"/>
              </a:ext>
            </a:extLst>
          </p:cNvPr>
          <p:cNvSpPr txBox="1"/>
          <p:nvPr/>
        </p:nvSpPr>
        <p:spPr>
          <a:xfrm>
            <a:off x="2854196" y="4157879"/>
            <a:ext cx="144016" cy="369332"/>
          </a:xfrm>
          <a:prstGeom prst="rect">
            <a:avLst/>
          </a:prstGeom>
          <a:noFill/>
        </p:spPr>
        <p:txBody>
          <a:bodyPr wrap="square" rtlCol="0">
            <a:spAutoFit/>
          </a:bodyPr>
          <a:lstStyle/>
          <a:p>
            <a:r>
              <a:rPr lang="pt-BR" b="1" dirty="0">
                <a:solidFill>
                  <a:srgbClr val="FF0000"/>
                </a:solidFill>
                <a:latin typeface="Arial" panose="020B0604020202020204" pitchFamily="34" charset="0"/>
                <a:cs typeface="Arial" panose="020B0604020202020204" pitchFamily="34" charset="0"/>
              </a:rPr>
              <a:t>x</a:t>
            </a:r>
          </a:p>
        </p:txBody>
      </p:sp>
      <p:sp>
        <p:nvSpPr>
          <p:cNvPr id="17" name="CaixaDeTexto 16">
            <a:extLst>
              <a:ext uri="{FF2B5EF4-FFF2-40B4-BE49-F238E27FC236}">
                <a16:creationId xmlns:a16="http://schemas.microsoft.com/office/drawing/2014/main" id="{58A3E0C8-FE07-4304-B3AF-5B7111A57F6B}"/>
              </a:ext>
            </a:extLst>
          </p:cNvPr>
          <p:cNvSpPr txBox="1"/>
          <p:nvPr/>
        </p:nvSpPr>
        <p:spPr>
          <a:xfrm>
            <a:off x="2628967" y="4275930"/>
            <a:ext cx="145284" cy="246221"/>
          </a:xfrm>
          <a:prstGeom prst="rect">
            <a:avLst/>
          </a:prstGeom>
          <a:noFill/>
        </p:spPr>
        <p:txBody>
          <a:bodyPr wrap="square" rtlCol="0">
            <a:spAutoFit/>
          </a:bodyPr>
          <a:lstStyle/>
          <a:p>
            <a:r>
              <a:rPr lang="pt-BR" sz="1000" b="1" dirty="0">
                <a:solidFill>
                  <a:srgbClr val="FF0000"/>
                </a:solidFill>
                <a:latin typeface="Arial" panose="020B0604020202020204" pitchFamily="34" charset="0"/>
                <a:cs typeface="Arial" panose="020B0604020202020204" pitchFamily="34" charset="0"/>
              </a:rPr>
              <a:t>x</a:t>
            </a:r>
          </a:p>
        </p:txBody>
      </p:sp>
      <p:sp>
        <p:nvSpPr>
          <p:cNvPr id="18" name="CaixaDeTexto 17">
            <a:extLst>
              <a:ext uri="{FF2B5EF4-FFF2-40B4-BE49-F238E27FC236}">
                <a16:creationId xmlns:a16="http://schemas.microsoft.com/office/drawing/2014/main" id="{76BDCE9A-8BD9-49A5-8357-87EAEE794285}"/>
              </a:ext>
            </a:extLst>
          </p:cNvPr>
          <p:cNvSpPr txBox="1"/>
          <p:nvPr/>
        </p:nvSpPr>
        <p:spPr>
          <a:xfrm>
            <a:off x="2644994" y="4414449"/>
            <a:ext cx="144016" cy="369332"/>
          </a:xfrm>
          <a:prstGeom prst="rect">
            <a:avLst/>
          </a:prstGeom>
          <a:noFill/>
        </p:spPr>
        <p:txBody>
          <a:bodyPr wrap="square" rtlCol="0">
            <a:spAutoFit/>
          </a:bodyPr>
          <a:lstStyle/>
          <a:p>
            <a:r>
              <a:rPr lang="pt-BR" b="1" dirty="0">
                <a:solidFill>
                  <a:srgbClr val="FF0000"/>
                </a:solidFill>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278118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D9448FE-5147-4335-AC68-26308308AC93}"/>
              </a:ext>
            </a:extLst>
          </p:cNvPr>
          <p:cNvSpPr/>
          <p:nvPr/>
        </p:nvSpPr>
        <p:spPr>
          <a:xfrm>
            <a:off x="190897" y="188640"/>
            <a:ext cx="7992888" cy="1893339"/>
          </a:xfrm>
          <a:prstGeom prst="rect">
            <a:avLst/>
          </a:prstGeom>
        </p:spPr>
        <p:txBody>
          <a:bodyPr wrap="square">
            <a:spAutoFit/>
          </a:bodyPr>
          <a:lstStyle/>
          <a:p>
            <a:pPr algn="just">
              <a:lnSpc>
                <a:spcPct val="150000"/>
              </a:lnSpc>
            </a:pPr>
            <a:r>
              <a:rPr lang="pt-PT" sz="1600" b="1" dirty="0">
                <a:latin typeface="Arial" panose="020B0604020202020204" pitchFamily="34" charset="0"/>
                <a:ea typeface="Times New Roman" panose="02020603050405020304" pitchFamily="18" charset="0"/>
                <a:cs typeface="Arial" panose="020B0604020202020204" pitchFamily="34" charset="0"/>
              </a:rPr>
              <a:t>Questão 6) (1 ponto) PERGUNTA OBSERVACIONAL NOTURNA</a:t>
            </a:r>
            <a:r>
              <a:rPr lang="pt-PT" sz="1600" dirty="0">
                <a:latin typeface="Arial" panose="020B0604020202020204" pitchFamily="34" charset="0"/>
                <a:ea typeface="Times New Roman" panose="02020603050405020304" pitchFamily="18" charset="0"/>
                <a:cs typeface="Arial" panose="020B0604020202020204" pitchFamily="34" charset="0"/>
              </a:rPr>
              <a:t>. A QUESTÃO </a:t>
            </a:r>
            <a:r>
              <a:rPr lang="pt-PT" sz="1600" b="1" dirty="0">
                <a:latin typeface="Arial" panose="020B0604020202020204" pitchFamily="34" charset="0"/>
                <a:ea typeface="Times New Roman" panose="02020603050405020304" pitchFamily="18" charset="0"/>
                <a:cs typeface="Arial" panose="020B0604020202020204" pitchFamily="34" charset="0"/>
              </a:rPr>
              <a:t>6a</a:t>
            </a:r>
            <a:r>
              <a:rPr lang="pt-PT" sz="1600" dirty="0">
                <a:latin typeface="Arial" panose="020B0604020202020204" pitchFamily="34" charset="0"/>
                <a:ea typeface="Times New Roman" panose="02020603050405020304" pitchFamily="18" charset="0"/>
                <a:cs typeface="Arial" panose="020B0604020202020204" pitchFamily="34" charset="0"/>
              </a:rPr>
              <a:t> SÓ PODE SER RESPONDIDA SE VOCÊ OLHOU PARA O CÉU COM O MAPA QUE ENVIAMOS PREVIAMENTE PARA SEU(SUA) PROFESSOR(A), CASO CONTRÁRIO, RESPONDA SOMENTE A QUESTÃO </a:t>
            </a:r>
            <a:r>
              <a:rPr lang="pt-PT" sz="1600" b="1" dirty="0">
                <a:latin typeface="Arial" panose="020B0604020202020204" pitchFamily="34" charset="0"/>
                <a:ea typeface="Times New Roman" panose="02020603050405020304" pitchFamily="18" charset="0"/>
                <a:cs typeface="Arial" panose="020B0604020202020204" pitchFamily="34" charset="0"/>
              </a:rPr>
              <a:t>6b</a:t>
            </a:r>
            <a:r>
              <a:rPr lang="pt-PT" sz="1600" dirty="0">
                <a:latin typeface="Arial" panose="020B0604020202020204" pitchFamily="34" charset="0"/>
                <a:ea typeface="Times New Roman" panose="02020603050405020304" pitchFamily="18" charset="0"/>
                <a:cs typeface="Arial" panose="020B0604020202020204" pitchFamily="34" charset="0"/>
              </a:rPr>
              <a:t>, A QUAL TAMBÉM VALE UM PONTO. </a:t>
            </a:r>
            <a:r>
              <a:rPr lang="pt-PT" sz="1600" b="1" dirty="0">
                <a:latin typeface="Arial" panose="020B0604020202020204" pitchFamily="34" charset="0"/>
                <a:ea typeface="Times New Roman" panose="02020603050405020304" pitchFamily="18" charset="0"/>
                <a:cs typeface="Arial" panose="020B0604020202020204" pitchFamily="34" charset="0"/>
              </a:rPr>
              <a:t>Você só pode responder a questão 6a ou a 6b e não as duas.</a:t>
            </a:r>
            <a:r>
              <a:rPr lang="pt-PT" sz="1600" dirty="0">
                <a:latin typeface="Arial" panose="020B0604020202020204" pitchFamily="34" charset="0"/>
                <a:ea typeface="Times New Roman" panose="02020603050405020304" pitchFamily="18" charset="0"/>
                <a:cs typeface="Arial" panose="020B0604020202020204" pitchFamily="34" charset="0"/>
              </a:rPr>
              <a:t> </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45C10740-0418-4582-8E0A-6D1BD5E9803C}"/>
              </a:ext>
            </a:extLst>
          </p:cNvPr>
          <p:cNvSpPr/>
          <p:nvPr/>
        </p:nvSpPr>
        <p:spPr>
          <a:xfrm>
            <a:off x="190897" y="2643657"/>
            <a:ext cx="5282887" cy="785343"/>
          </a:xfrm>
          <a:prstGeom prst="rect">
            <a:avLst/>
          </a:prstGeom>
        </p:spPr>
        <p:txBody>
          <a:bodyPr wrap="square">
            <a:spAutoFit/>
          </a:bodyPr>
          <a:lstStyle/>
          <a:p>
            <a:pPr algn="just">
              <a:lnSpc>
                <a:spcPct val="150000"/>
              </a:lnSpc>
            </a:pPr>
            <a:r>
              <a:rPr lang="pt-PT" sz="1600" b="1" dirty="0">
                <a:latin typeface="Arial" panose="020B0604020202020204" pitchFamily="34" charset="0"/>
                <a:ea typeface="Times New Roman" panose="02020603050405020304" pitchFamily="18" charset="0"/>
                <a:cs typeface="Arial" panose="020B0604020202020204" pitchFamily="34" charset="0"/>
              </a:rPr>
              <a:t>Questão 6a) (1 ponto) Para quem mora nas regiões Sul ou Sudeste a pergunta é a seguinte:</a:t>
            </a:r>
            <a:endParaRPr lang="pt-BR" sz="1600" dirty="0">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79D8D31A-85D6-493B-856A-49ABE5356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855" y="2492896"/>
            <a:ext cx="4490800" cy="3794551"/>
          </a:xfrm>
          <a:prstGeom prst="rect">
            <a:avLst/>
          </a:prstGeom>
        </p:spPr>
      </p:pic>
      <p:sp>
        <p:nvSpPr>
          <p:cNvPr id="7" name="Retângulo 6">
            <a:extLst>
              <a:ext uri="{FF2B5EF4-FFF2-40B4-BE49-F238E27FC236}">
                <a16:creationId xmlns:a16="http://schemas.microsoft.com/office/drawing/2014/main" id="{0C42BEA6-068C-4A58-9946-D65C64A19DB6}"/>
              </a:ext>
            </a:extLst>
          </p:cNvPr>
          <p:cNvSpPr/>
          <p:nvPr/>
        </p:nvSpPr>
        <p:spPr>
          <a:xfrm>
            <a:off x="190897" y="3573016"/>
            <a:ext cx="5949950" cy="2268506"/>
          </a:xfrm>
          <a:prstGeom prst="rect">
            <a:avLst/>
          </a:prstGeom>
        </p:spPr>
        <p:txBody>
          <a:bodyPr>
            <a:spAutoFit/>
          </a:bodyPr>
          <a:lstStyle/>
          <a:p>
            <a:pPr algn="just">
              <a:lnSpc>
                <a:spcPct val="150000"/>
              </a:lnSpc>
            </a:pPr>
            <a:r>
              <a:rPr lang="pt-PT" sz="1600" dirty="0">
                <a:latin typeface="Arial" panose="020B0604020202020204" pitchFamily="34" charset="0"/>
                <a:ea typeface="Times New Roman" panose="02020603050405020304" pitchFamily="18" charset="0"/>
                <a:cs typeface="Arial" panose="020B0604020202020204" pitchFamily="34" charset="0"/>
              </a:rPr>
              <a:t>Na figura da direita está a região do céu que contém o Cruzeiro do Sul e o falso Cruzeiro do Sul. Faça uma bolinha ao redor de cada uma das 5 estrelas do Cruzeiro do Sul e coloque um X sobre cada uma das 4 estrelas do falso Cruzeiro do Sul. (0,1 ponto para cada estrela assinalada corretamente; se acertar todas ganha 1 ponto) </a:t>
            </a:r>
            <a:endParaRPr lang="pt-BR" sz="1600" dirty="0"/>
          </a:p>
        </p:txBody>
      </p:sp>
      <p:sp>
        <p:nvSpPr>
          <p:cNvPr id="8" name="CaixaDeTexto 7">
            <a:extLst>
              <a:ext uri="{FF2B5EF4-FFF2-40B4-BE49-F238E27FC236}">
                <a16:creationId xmlns:a16="http://schemas.microsoft.com/office/drawing/2014/main" id="{3CE2422F-7082-4744-9F78-45AB2A4427B5}"/>
              </a:ext>
            </a:extLst>
          </p:cNvPr>
          <p:cNvSpPr txBox="1"/>
          <p:nvPr/>
        </p:nvSpPr>
        <p:spPr>
          <a:xfrm>
            <a:off x="7175673" y="4325569"/>
            <a:ext cx="432048" cy="369332"/>
          </a:xfrm>
          <a:prstGeom prst="rect">
            <a:avLst/>
          </a:prstGeom>
          <a:noFill/>
        </p:spPr>
        <p:txBody>
          <a:bodyPr wrap="square" rtlCol="0">
            <a:spAutoFit/>
          </a:bodyPr>
          <a:lstStyle/>
          <a:p>
            <a:r>
              <a:rPr lang="pt-BR" b="1" dirty="0">
                <a:solidFill>
                  <a:srgbClr val="FF0000"/>
                </a:solidFill>
              </a:rPr>
              <a:t>o</a:t>
            </a:r>
          </a:p>
        </p:txBody>
      </p:sp>
      <p:sp>
        <p:nvSpPr>
          <p:cNvPr id="9" name="CaixaDeTexto 8">
            <a:extLst>
              <a:ext uri="{FF2B5EF4-FFF2-40B4-BE49-F238E27FC236}">
                <a16:creationId xmlns:a16="http://schemas.microsoft.com/office/drawing/2014/main" id="{534E3B98-7B14-45E8-B75E-E308D82EA76A}"/>
              </a:ext>
            </a:extLst>
          </p:cNvPr>
          <p:cNvSpPr txBox="1"/>
          <p:nvPr/>
        </p:nvSpPr>
        <p:spPr>
          <a:xfrm>
            <a:off x="7195018" y="4581128"/>
            <a:ext cx="432048" cy="369332"/>
          </a:xfrm>
          <a:prstGeom prst="rect">
            <a:avLst/>
          </a:prstGeom>
          <a:noFill/>
        </p:spPr>
        <p:txBody>
          <a:bodyPr wrap="square" rtlCol="0">
            <a:spAutoFit/>
          </a:bodyPr>
          <a:lstStyle/>
          <a:p>
            <a:r>
              <a:rPr lang="pt-BR" b="1" dirty="0">
                <a:solidFill>
                  <a:srgbClr val="FF0000"/>
                </a:solidFill>
              </a:rPr>
              <a:t>o</a:t>
            </a:r>
          </a:p>
        </p:txBody>
      </p:sp>
      <p:sp>
        <p:nvSpPr>
          <p:cNvPr id="10" name="CaixaDeTexto 9">
            <a:extLst>
              <a:ext uri="{FF2B5EF4-FFF2-40B4-BE49-F238E27FC236}">
                <a16:creationId xmlns:a16="http://schemas.microsoft.com/office/drawing/2014/main" id="{53487057-7577-4BBC-9E3E-9C6BB75FD987}"/>
              </a:ext>
            </a:extLst>
          </p:cNvPr>
          <p:cNvSpPr txBox="1"/>
          <p:nvPr/>
        </p:nvSpPr>
        <p:spPr>
          <a:xfrm>
            <a:off x="7418751" y="4279331"/>
            <a:ext cx="432048" cy="369332"/>
          </a:xfrm>
          <a:prstGeom prst="rect">
            <a:avLst/>
          </a:prstGeom>
          <a:noFill/>
        </p:spPr>
        <p:txBody>
          <a:bodyPr wrap="square" rtlCol="0">
            <a:spAutoFit/>
          </a:bodyPr>
          <a:lstStyle/>
          <a:p>
            <a:r>
              <a:rPr lang="pt-BR" b="1" dirty="0">
                <a:solidFill>
                  <a:srgbClr val="FF0000"/>
                </a:solidFill>
              </a:rPr>
              <a:t>o</a:t>
            </a:r>
          </a:p>
        </p:txBody>
      </p:sp>
      <p:sp>
        <p:nvSpPr>
          <p:cNvPr id="11" name="CaixaDeTexto 10">
            <a:extLst>
              <a:ext uri="{FF2B5EF4-FFF2-40B4-BE49-F238E27FC236}">
                <a16:creationId xmlns:a16="http://schemas.microsoft.com/office/drawing/2014/main" id="{860E26A5-9CAB-492A-A448-061C59013754}"/>
              </a:ext>
            </a:extLst>
          </p:cNvPr>
          <p:cNvSpPr txBox="1"/>
          <p:nvPr/>
        </p:nvSpPr>
        <p:spPr>
          <a:xfrm>
            <a:off x="7438096" y="4430230"/>
            <a:ext cx="432048" cy="369332"/>
          </a:xfrm>
          <a:prstGeom prst="rect">
            <a:avLst/>
          </a:prstGeom>
          <a:noFill/>
        </p:spPr>
        <p:txBody>
          <a:bodyPr wrap="square" rtlCol="0">
            <a:spAutoFit/>
          </a:bodyPr>
          <a:lstStyle/>
          <a:p>
            <a:r>
              <a:rPr lang="pt-BR" b="1" dirty="0">
                <a:solidFill>
                  <a:srgbClr val="FF0000"/>
                </a:solidFill>
              </a:rPr>
              <a:t>o</a:t>
            </a:r>
          </a:p>
        </p:txBody>
      </p:sp>
      <p:sp>
        <p:nvSpPr>
          <p:cNvPr id="12" name="CaixaDeTexto 11">
            <a:extLst>
              <a:ext uri="{FF2B5EF4-FFF2-40B4-BE49-F238E27FC236}">
                <a16:creationId xmlns:a16="http://schemas.microsoft.com/office/drawing/2014/main" id="{82E9CE6A-8F12-4F99-87C2-98F965FEAFFF}"/>
              </a:ext>
            </a:extLst>
          </p:cNvPr>
          <p:cNvSpPr txBox="1"/>
          <p:nvPr/>
        </p:nvSpPr>
        <p:spPr>
          <a:xfrm>
            <a:off x="7540290" y="4657944"/>
            <a:ext cx="432048" cy="369332"/>
          </a:xfrm>
          <a:prstGeom prst="rect">
            <a:avLst/>
          </a:prstGeom>
          <a:noFill/>
        </p:spPr>
        <p:txBody>
          <a:bodyPr wrap="square" rtlCol="0">
            <a:spAutoFit/>
          </a:bodyPr>
          <a:lstStyle/>
          <a:p>
            <a:r>
              <a:rPr lang="pt-BR" b="1" dirty="0">
                <a:solidFill>
                  <a:srgbClr val="FF0000"/>
                </a:solidFill>
              </a:rPr>
              <a:t>o</a:t>
            </a:r>
          </a:p>
        </p:txBody>
      </p:sp>
      <p:sp>
        <p:nvSpPr>
          <p:cNvPr id="13" name="CaixaDeTexto 12">
            <a:extLst>
              <a:ext uri="{FF2B5EF4-FFF2-40B4-BE49-F238E27FC236}">
                <a16:creationId xmlns:a16="http://schemas.microsoft.com/office/drawing/2014/main" id="{38897340-984B-491F-83F4-7339280CC558}"/>
              </a:ext>
            </a:extLst>
          </p:cNvPr>
          <p:cNvSpPr txBox="1"/>
          <p:nvPr/>
        </p:nvSpPr>
        <p:spPr>
          <a:xfrm>
            <a:off x="9934747" y="3804345"/>
            <a:ext cx="432048" cy="369332"/>
          </a:xfrm>
          <a:prstGeom prst="rect">
            <a:avLst/>
          </a:prstGeom>
          <a:noFill/>
        </p:spPr>
        <p:txBody>
          <a:bodyPr wrap="square" rtlCol="0">
            <a:spAutoFit/>
          </a:bodyPr>
          <a:lstStyle/>
          <a:p>
            <a:r>
              <a:rPr lang="pt-BR" b="1" dirty="0">
                <a:solidFill>
                  <a:srgbClr val="FF0000"/>
                </a:solidFill>
              </a:rPr>
              <a:t>x</a:t>
            </a:r>
          </a:p>
        </p:txBody>
      </p:sp>
      <p:sp>
        <p:nvSpPr>
          <p:cNvPr id="14" name="CaixaDeTexto 13">
            <a:extLst>
              <a:ext uri="{FF2B5EF4-FFF2-40B4-BE49-F238E27FC236}">
                <a16:creationId xmlns:a16="http://schemas.microsoft.com/office/drawing/2014/main" id="{91CA8E2E-4467-40C4-9D0E-5AD8F455049E}"/>
              </a:ext>
            </a:extLst>
          </p:cNvPr>
          <p:cNvSpPr txBox="1"/>
          <p:nvPr/>
        </p:nvSpPr>
        <p:spPr>
          <a:xfrm>
            <a:off x="9739387" y="3393428"/>
            <a:ext cx="432048" cy="369332"/>
          </a:xfrm>
          <a:prstGeom prst="rect">
            <a:avLst/>
          </a:prstGeom>
          <a:noFill/>
        </p:spPr>
        <p:txBody>
          <a:bodyPr wrap="square" rtlCol="0">
            <a:spAutoFit/>
          </a:bodyPr>
          <a:lstStyle/>
          <a:p>
            <a:r>
              <a:rPr lang="pt-BR" b="1" dirty="0">
                <a:solidFill>
                  <a:srgbClr val="FF0000"/>
                </a:solidFill>
              </a:rPr>
              <a:t>x</a:t>
            </a:r>
          </a:p>
        </p:txBody>
      </p:sp>
      <p:sp>
        <p:nvSpPr>
          <p:cNvPr id="15" name="CaixaDeTexto 14">
            <a:extLst>
              <a:ext uri="{FF2B5EF4-FFF2-40B4-BE49-F238E27FC236}">
                <a16:creationId xmlns:a16="http://schemas.microsoft.com/office/drawing/2014/main" id="{C6F39F8B-1BA7-4A3C-9C41-86B6B6745292}"/>
              </a:ext>
            </a:extLst>
          </p:cNvPr>
          <p:cNvSpPr txBox="1"/>
          <p:nvPr/>
        </p:nvSpPr>
        <p:spPr>
          <a:xfrm>
            <a:off x="9335913" y="3726324"/>
            <a:ext cx="432048" cy="369332"/>
          </a:xfrm>
          <a:prstGeom prst="rect">
            <a:avLst/>
          </a:prstGeom>
          <a:noFill/>
        </p:spPr>
        <p:txBody>
          <a:bodyPr wrap="square" rtlCol="0">
            <a:spAutoFit/>
          </a:bodyPr>
          <a:lstStyle/>
          <a:p>
            <a:r>
              <a:rPr lang="pt-BR" b="1" dirty="0">
                <a:solidFill>
                  <a:srgbClr val="FF0000"/>
                </a:solidFill>
              </a:rPr>
              <a:t>x</a:t>
            </a:r>
          </a:p>
        </p:txBody>
      </p:sp>
      <p:sp>
        <p:nvSpPr>
          <p:cNvPr id="16" name="CaixaDeTexto 15">
            <a:extLst>
              <a:ext uri="{FF2B5EF4-FFF2-40B4-BE49-F238E27FC236}">
                <a16:creationId xmlns:a16="http://schemas.microsoft.com/office/drawing/2014/main" id="{EA6ED45F-51ED-4354-9236-97BD85379254}"/>
              </a:ext>
            </a:extLst>
          </p:cNvPr>
          <p:cNvSpPr txBox="1"/>
          <p:nvPr/>
        </p:nvSpPr>
        <p:spPr>
          <a:xfrm>
            <a:off x="9263905" y="3356992"/>
            <a:ext cx="432048" cy="369332"/>
          </a:xfrm>
          <a:prstGeom prst="rect">
            <a:avLst/>
          </a:prstGeom>
          <a:noFill/>
        </p:spPr>
        <p:txBody>
          <a:bodyPr wrap="square" rtlCol="0">
            <a:spAutoFit/>
          </a:bodyPr>
          <a:lstStyle/>
          <a:p>
            <a:r>
              <a:rPr lang="pt-BR" b="1" dirty="0">
                <a:solidFill>
                  <a:srgbClr val="FF0000"/>
                </a:solidFill>
              </a:rPr>
              <a:t>x</a:t>
            </a:r>
          </a:p>
        </p:txBody>
      </p:sp>
    </p:spTree>
    <p:extLst>
      <p:ext uri="{BB962C8B-B14F-4D97-AF65-F5344CB8AC3E}">
        <p14:creationId xmlns:p14="http://schemas.microsoft.com/office/powerpoint/2010/main" val="270767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EE624FF2-FDAD-4805-B938-9D43F7803009}"/>
              </a:ext>
            </a:extLst>
          </p:cNvPr>
          <p:cNvSpPr/>
          <p:nvPr/>
        </p:nvSpPr>
        <p:spPr>
          <a:xfrm>
            <a:off x="190897" y="116632"/>
            <a:ext cx="7920880" cy="872034"/>
          </a:xfrm>
          <a:prstGeom prst="rect">
            <a:avLst/>
          </a:prstGeom>
        </p:spPr>
        <p:txBody>
          <a:bodyPr wrap="square">
            <a:spAutoFit/>
          </a:bodyPr>
          <a:lstStyle/>
          <a:p>
            <a:pPr algn="just">
              <a:lnSpc>
                <a:spcPct val="150000"/>
              </a:lnSpc>
            </a:pPr>
            <a:r>
              <a:rPr lang="pt-PT" b="1" dirty="0">
                <a:latin typeface="Arial" panose="020B0604020202020204" pitchFamily="34" charset="0"/>
                <a:ea typeface="Times New Roman" panose="02020603050405020304" pitchFamily="18" charset="0"/>
                <a:cs typeface="Arial" panose="020B0604020202020204" pitchFamily="34" charset="0"/>
              </a:rPr>
              <a:t>Para quem mora nas regiões Norte, Nordeste ou Centro-Oeste a pergunta é a seguinte:</a:t>
            </a:r>
            <a:endParaRPr lang="pt-BR" dirty="0">
              <a:latin typeface="Arial" panose="020B0604020202020204" pitchFamily="34" charset="0"/>
              <a:cs typeface="Arial" panose="020B0604020202020204" pitchFamily="34" charset="0"/>
            </a:endParaRPr>
          </a:p>
        </p:txBody>
      </p:sp>
      <p:pic>
        <p:nvPicPr>
          <p:cNvPr id="11" name="Imagem 10">
            <a:extLst>
              <a:ext uri="{FF2B5EF4-FFF2-40B4-BE49-F238E27FC236}">
                <a16:creationId xmlns:a16="http://schemas.microsoft.com/office/drawing/2014/main" id="{A4C132FB-1D56-46F2-85A2-09A4DEFCA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61" y="1574815"/>
            <a:ext cx="3888432" cy="4369973"/>
          </a:xfrm>
          <a:prstGeom prst="rect">
            <a:avLst/>
          </a:prstGeom>
        </p:spPr>
      </p:pic>
      <p:sp>
        <p:nvSpPr>
          <p:cNvPr id="12" name="Retângulo 11">
            <a:extLst>
              <a:ext uri="{FF2B5EF4-FFF2-40B4-BE49-F238E27FC236}">
                <a16:creationId xmlns:a16="http://schemas.microsoft.com/office/drawing/2014/main" id="{C4F589B8-2310-4A61-B17F-12ED648F3168}"/>
              </a:ext>
            </a:extLst>
          </p:cNvPr>
          <p:cNvSpPr/>
          <p:nvPr/>
        </p:nvSpPr>
        <p:spPr>
          <a:xfrm>
            <a:off x="4943425" y="2348880"/>
            <a:ext cx="5949950" cy="3371564"/>
          </a:xfrm>
          <a:prstGeom prst="rect">
            <a:avLst/>
          </a:prstGeom>
        </p:spPr>
        <p:txBody>
          <a:bodyPr>
            <a:spAutoFit/>
          </a:bodyPr>
          <a:lstStyle/>
          <a:p>
            <a:pPr algn="just">
              <a:lnSpc>
                <a:spcPct val="150000"/>
              </a:lnSpc>
            </a:pPr>
            <a:r>
              <a:rPr lang="pt-PT" dirty="0">
                <a:latin typeface="Arial" panose="020B0604020202020204" pitchFamily="34" charset="0"/>
                <a:ea typeface="Times New Roman" panose="02020603050405020304" pitchFamily="18" charset="0"/>
                <a:cs typeface="Arial" panose="020B0604020202020204" pitchFamily="34" charset="0"/>
              </a:rPr>
              <a:t>Na figura da esquerda está a região do céu que contém as constelações de Órion e Touro. Coloque um X sobre cada uma das 3 Marias, uma </a:t>
            </a:r>
            <a:r>
              <a:rPr lang="pt-PT" u="sng" dirty="0">
                <a:latin typeface="Arial" panose="020B0604020202020204" pitchFamily="34" charset="0"/>
                <a:ea typeface="Times New Roman" panose="02020603050405020304" pitchFamily="18" charset="0"/>
                <a:cs typeface="Arial" panose="020B0604020202020204" pitchFamily="34" charset="0"/>
              </a:rPr>
              <a:t>círculo</a:t>
            </a:r>
            <a:r>
              <a:rPr lang="pt-PT" dirty="0">
                <a:latin typeface="Arial" panose="020B0604020202020204" pitchFamily="34" charset="0"/>
                <a:ea typeface="Times New Roman" panose="02020603050405020304" pitchFamily="18" charset="0"/>
                <a:cs typeface="Arial" panose="020B0604020202020204" pitchFamily="34" charset="0"/>
              </a:rPr>
              <a:t> ao redor de cada uma das 4 estrelas mais brilhantes de Orion, um Y sobre Sírius (a estrela mais brilhante, fora o Sol) e faça um quadrado envolvendo toda a constelação do Touro. (0,1 ponto para cada item assinalado corretamente; se acertar todos ganha 1 ponto)</a:t>
            </a:r>
            <a:endParaRPr lang="pt-BR" dirty="0"/>
          </a:p>
        </p:txBody>
      </p:sp>
      <p:pic>
        <p:nvPicPr>
          <p:cNvPr id="14" name="Imagem 13">
            <a:extLst>
              <a:ext uri="{FF2B5EF4-FFF2-40B4-BE49-F238E27FC236}">
                <a16:creationId xmlns:a16="http://schemas.microsoft.com/office/drawing/2014/main" id="{4550BFFD-2F21-4476-82F3-D9FD7D50C2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463214">
            <a:off x="2357832" y="3710087"/>
            <a:ext cx="348673" cy="99426"/>
          </a:xfrm>
          <a:prstGeom prst="rect">
            <a:avLst/>
          </a:prstGeom>
        </p:spPr>
      </p:pic>
      <p:sp>
        <p:nvSpPr>
          <p:cNvPr id="18" name="CaixaDeTexto 17">
            <a:extLst>
              <a:ext uri="{FF2B5EF4-FFF2-40B4-BE49-F238E27FC236}">
                <a16:creationId xmlns:a16="http://schemas.microsoft.com/office/drawing/2014/main" id="{36959D3D-0E16-42FB-996D-75764732BEA9}"/>
              </a:ext>
            </a:extLst>
          </p:cNvPr>
          <p:cNvSpPr txBox="1"/>
          <p:nvPr/>
        </p:nvSpPr>
        <p:spPr>
          <a:xfrm>
            <a:off x="2942719" y="3125454"/>
            <a:ext cx="216024" cy="400110"/>
          </a:xfrm>
          <a:prstGeom prst="rect">
            <a:avLst/>
          </a:prstGeom>
          <a:noFill/>
        </p:spPr>
        <p:txBody>
          <a:bodyPr wrap="square" rtlCol="0">
            <a:spAutoFit/>
          </a:bodyPr>
          <a:lstStyle/>
          <a:p>
            <a:r>
              <a:rPr lang="pt-BR" sz="2000" b="1" dirty="0">
                <a:solidFill>
                  <a:srgbClr val="FF0000"/>
                </a:solidFill>
                <a:latin typeface="Arial" panose="020B0604020202020204" pitchFamily="34" charset="0"/>
                <a:cs typeface="Arial" panose="020B0604020202020204" pitchFamily="34" charset="0"/>
              </a:rPr>
              <a:t>o</a:t>
            </a:r>
          </a:p>
        </p:txBody>
      </p:sp>
      <p:sp>
        <p:nvSpPr>
          <p:cNvPr id="19" name="CaixaDeTexto 18">
            <a:extLst>
              <a:ext uri="{FF2B5EF4-FFF2-40B4-BE49-F238E27FC236}">
                <a16:creationId xmlns:a16="http://schemas.microsoft.com/office/drawing/2014/main" id="{E83BDB44-BEB8-4CF9-BA35-63624F58A483}"/>
              </a:ext>
            </a:extLst>
          </p:cNvPr>
          <p:cNvSpPr txBox="1"/>
          <p:nvPr/>
        </p:nvSpPr>
        <p:spPr>
          <a:xfrm>
            <a:off x="3035213" y="3773569"/>
            <a:ext cx="216024" cy="400110"/>
          </a:xfrm>
          <a:prstGeom prst="rect">
            <a:avLst/>
          </a:prstGeom>
          <a:noFill/>
        </p:spPr>
        <p:txBody>
          <a:bodyPr wrap="square" rtlCol="0">
            <a:spAutoFit/>
          </a:bodyPr>
          <a:lstStyle/>
          <a:p>
            <a:r>
              <a:rPr lang="pt-BR" sz="2000" b="1" dirty="0">
                <a:solidFill>
                  <a:srgbClr val="FF0000"/>
                </a:solidFill>
                <a:latin typeface="Arial" panose="020B0604020202020204" pitchFamily="34" charset="0"/>
                <a:cs typeface="Arial" panose="020B0604020202020204" pitchFamily="34" charset="0"/>
              </a:rPr>
              <a:t>o</a:t>
            </a:r>
          </a:p>
        </p:txBody>
      </p:sp>
      <p:sp>
        <p:nvSpPr>
          <p:cNvPr id="20" name="CaixaDeTexto 19">
            <a:extLst>
              <a:ext uri="{FF2B5EF4-FFF2-40B4-BE49-F238E27FC236}">
                <a16:creationId xmlns:a16="http://schemas.microsoft.com/office/drawing/2014/main" id="{EC0EF036-3042-4C56-9973-2BAB20A73285}"/>
              </a:ext>
            </a:extLst>
          </p:cNvPr>
          <p:cNvSpPr txBox="1"/>
          <p:nvPr/>
        </p:nvSpPr>
        <p:spPr>
          <a:xfrm>
            <a:off x="1528408" y="3416905"/>
            <a:ext cx="216024" cy="400110"/>
          </a:xfrm>
          <a:prstGeom prst="rect">
            <a:avLst/>
          </a:prstGeom>
          <a:noFill/>
        </p:spPr>
        <p:txBody>
          <a:bodyPr wrap="square" rtlCol="0">
            <a:spAutoFit/>
          </a:bodyPr>
          <a:lstStyle/>
          <a:p>
            <a:r>
              <a:rPr lang="pt-BR" sz="2000" b="1" dirty="0">
                <a:solidFill>
                  <a:srgbClr val="FF0000"/>
                </a:solidFill>
                <a:latin typeface="Arial" panose="020B0604020202020204" pitchFamily="34" charset="0"/>
                <a:cs typeface="Arial" panose="020B0604020202020204" pitchFamily="34" charset="0"/>
              </a:rPr>
              <a:t>o</a:t>
            </a:r>
          </a:p>
        </p:txBody>
      </p:sp>
      <p:sp>
        <p:nvSpPr>
          <p:cNvPr id="21" name="CaixaDeTexto 20">
            <a:extLst>
              <a:ext uri="{FF2B5EF4-FFF2-40B4-BE49-F238E27FC236}">
                <a16:creationId xmlns:a16="http://schemas.microsoft.com/office/drawing/2014/main" id="{5E00D0DE-5747-4D11-BFFC-DB03F3C3B31D}"/>
              </a:ext>
            </a:extLst>
          </p:cNvPr>
          <p:cNvSpPr txBox="1"/>
          <p:nvPr/>
        </p:nvSpPr>
        <p:spPr>
          <a:xfrm>
            <a:off x="1847081" y="3973624"/>
            <a:ext cx="216024" cy="400110"/>
          </a:xfrm>
          <a:prstGeom prst="rect">
            <a:avLst/>
          </a:prstGeom>
          <a:noFill/>
        </p:spPr>
        <p:txBody>
          <a:bodyPr wrap="square" rtlCol="0">
            <a:spAutoFit/>
          </a:bodyPr>
          <a:lstStyle/>
          <a:p>
            <a:r>
              <a:rPr lang="pt-BR" sz="2000" b="1" dirty="0">
                <a:solidFill>
                  <a:srgbClr val="FF0000"/>
                </a:solidFill>
                <a:latin typeface="Arial" panose="020B0604020202020204" pitchFamily="34" charset="0"/>
                <a:cs typeface="Arial" panose="020B0604020202020204" pitchFamily="34" charset="0"/>
              </a:rPr>
              <a:t>o</a:t>
            </a:r>
          </a:p>
        </p:txBody>
      </p:sp>
      <p:sp>
        <p:nvSpPr>
          <p:cNvPr id="22" name="CaixaDeTexto 21">
            <a:extLst>
              <a:ext uri="{FF2B5EF4-FFF2-40B4-BE49-F238E27FC236}">
                <a16:creationId xmlns:a16="http://schemas.microsoft.com/office/drawing/2014/main" id="{63F0E8E9-FB58-4EEC-B51A-AD8BF4364EE7}"/>
              </a:ext>
            </a:extLst>
          </p:cNvPr>
          <p:cNvSpPr txBox="1"/>
          <p:nvPr/>
        </p:nvSpPr>
        <p:spPr>
          <a:xfrm>
            <a:off x="3187774" y="1786463"/>
            <a:ext cx="216024" cy="323165"/>
          </a:xfrm>
          <a:prstGeom prst="rect">
            <a:avLst/>
          </a:prstGeom>
          <a:noFill/>
        </p:spPr>
        <p:txBody>
          <a:bodyPr wrap="square" rtlCol="0">
            <a:spAutoFit/>
          </a:bodyPr>
          <a:lstStyle/>
          <a:p>
            <a:r>
              <a:rPr lang="pt-BR" sz="1500" b="1" dirty="0">
                <a:solidFill>
                  <a:srgbClr val="FF0000"/>
                </a:solidFill>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68537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theme/theme1.xml><?xml version="1.0" encoding="utf-8"?>
<a:theme xmlns:a="http://schemas.openxmlformats.org/drawingml/2006/main" name="Tema do Office">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3364</TotalTime>
  <Words>2612</Words>
  <Application>Microsoft Office PowerPoint</Application>
  <PresentationFormat>Personalizar</PresentationFormat>
  <Paragraphs>166</Paragraphs>
  <Slides>19</Slides>
  <Notes>17</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19</vt:i4>
      </vt:variant>
    </vt:vector>
  </HeadingPairs>
  <TitlesOfParts>
    <vt:vector size="22" baseType="lpstr">
      <vt:lpstr>Arial</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OBA</dc:creator>
  <cp:lastModifiedBy>João Canalle</cp:lastModifiedBy>
  <cp:revision>84</cp:revision>
  <dcterms:created xsi:type="dcterms:W3CDTF">2020-08-01T16:25:14Z</dcterms:created>
  <dcterms:modified xsi:type="dcterms:W3CDTF">2020-09-08T02:11:17Z</dcterms:modified>
</cp:coreProperties>
</file>