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4EA99-C391-4C29-9D2C-34C632972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E5F1-2835-4762-9AFE-C6591DDAE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288E36-5C2E-4200-B118-7C9F8CC6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66C0-A554-433C-B8C7-6DCBAE54468B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CB781F-4CD1-4FC0-82E5-BA8F6A30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5C7BCB-89E7-469B-91AB-1700C925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643-2D3F-4497-9A2A-96A62801B8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42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7DE1B-CBED-4F46-9033-35479B19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3485E0-FC6C-45BE-B84E-916A80B7D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36F25F-0B9C-4BB2-A58B-EE965A2C2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66C0-A554-433C-B8C7-6DCBAE54468B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79F689-BBB6-4E78-9984-089D8AD62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DC331F-674A-49CF-BA2B-759274710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643-2D3F-4497-9A2A-96A62801B8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60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C4CB96-3170-4C35-B00D-B5EF154E5D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EE4CFED-EFF0-488E-9695-4C37787D5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908BE0-C01F-4254-97C6-D0EE0CF96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66C0-A554-433C-B8C7-6DCBAE54468B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D0D845-AD46-4A29-94C7-6E67A21B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8B2CB1-0AB1-4185-80CE-521FDF47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643-2D3F-4497-9A2A-96A62801B8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6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B26C6A-34C2-4C28-BFAA-022C041E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B034CA-DAF3-4E08-A64D-3C655FD1B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171ACD-2B64-4590-9959-57301FAB0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66C0-A554-433C-B8C7-6DCBAE54468B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D2A28D-6D43-4498-B430-637033E3A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4B65CA-2F71-47AF-8562-1F4A1609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643-2D3F-4497-9A2A-96A62801B8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78E7C5-B2E2-4443-9674-088C163E9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EC4D4A-CD45-4728-A02B-8B70A06DB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939B0C-60D6-4594-A822-DDBFB6618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66C0-A554-433C-B8C7-6DCBAE54468B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B058EA-1DFD-4F6E-8881-3AE3E8A09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008E12-A88C-4A36-9DCE-C6E45E61D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643-2D3F-4497-9A2A-96A62801B8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15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BFD64C-56FE-4065-99DB-E3A0348F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E74986-5D66-4791-96EE-952C678C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072598D-5A5C-4B9C-AE2A-A9BFFA0F9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832A4C-15C7-465E-BB87-AE87B41EF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66C0-A554-433C-B8C7-6DCBAE54468B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8ABBC1-3FB2-4ADE-B137-9BF03F41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FB38C0-014A-4A1E-B533-C35A44756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643-2D3F-4497-9A2A-96A62801B8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728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DAA24-1CB2-4117-8468-144BB23AC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5AF5A5-BE2C-4E00-86BA-D4B9E5214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D25072-BF52-4123-974D-D0378F1C7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43DE9CC-E3DE-4546-B7CE-09C0AF94A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56FC45D-85AD-4606-9BAD-88512778E7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22B5990-F54C-4580-858A-23F351912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66C0-A554-433C-B8C7-6DCBAE54468B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BE0AAAD-1056-4D57-BB83-A4FC0252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F30B36-D753-4E5B-946B-4E1E4E83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643-2D3F-4497-9A2A-96A62801B8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60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EA17A-BB37-44A7-B92B-5E22C524D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EB5D1D6-9D23-4217-97C3-2A7949D5F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66C0-A554-433C-B8C7-6DCBAE54468B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B91DE79-1FB6-4AD3-A91A-B513C2AC3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62DB5B7-8CCE-4D31-94FD-BB325E5A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643-2D3F-4497-9A2A-96A62801B8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35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C939A22-31F6-412B-958A-EB2E2C698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66C0-A554-433C-B8C7-6DCBAE54468B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9DDECFC-B7BB-4B90-B62D-94474F0D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0BBD617-638C-4434-807D-FC2213F3B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643-2D3F-4497-9A2A-96A62801B8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95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6C5CE-7255-4B34-81A7-D7B79A71C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EB66E8-CB51-4646-B07B-CEC3D31C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9D78E8-50C8-4AA0-A79C-4AB4239F2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FFC6CE1-BB02-46F0-B535-5F2DF0D1E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66C0-A554-433C-B8C7-6DCBAE54468B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2CF33C-3E29-4E84-A884-B627FDAC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1DB850-4861-4F3D-B113-C82D3DCDB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643-2D3F-4497-9A2A-96A62801B8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22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D4913-0732-4EC7-85C5-0988094A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657F22-4D7D-4A6C-8F13-DBE3952B9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65D21C1-6F27-421E-9CB2-1E962DB98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CEC619-2891-47C7-AF48-2B7E18B08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66C0-A554-433C-B8C7-6DCBAE54468B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D85B12-64A6-4F60-B280-BD2850DB7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19E048-6BA0-49BA-8E25-099D8509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643-2D3F-4497-9A2A-96A62801B8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91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FAADC"/>
            </a:gs>
            <a:gs pos="14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50000">
              <a:srgbClr val="EFF5F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5D4D5A3-D4AD-4B7C-9ECC-5A51FE524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99B2C0-6CB9-4A75-BFF0-95D970A3F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D63650-5839-4483-AC8E-DCAFB961F0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B66C0-A554-433C-B8C7-6DCBAE54468B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268B50-A687-4675-9EC3-9AA79750C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0D9AA8-D9CF-4346-82A8-82ED051C7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84643-2D3F-4497-9A2A-96A62801B872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-26127" y="6166899"/>
            <a:ext cx="1114697" cy="664974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10700568" y="6035040"/>
            <a:ext cx="1656895" cy="988423"/>
          </a:xfrm>
          <a:prstGeom prst="rect">
            <a:avLst/>
          </a:prstGeom>
          <a:blipFill dpi="0" rotWithShape="1"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56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646" y="2595153"/>
            <a:ext cx="7255828" cy="48154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85112" y="135327"/>
            <a:ext cx="60405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</a:t>
            </a:r>
            <a:r>
              <a:rPr lang="pt-BR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COMENTADO </a:t>
            </a:r>
          </a:p>
          <a:p>
            <a:pPr algn="ctr"/>
            <a:r>
              <a:rPr lang="pt-BR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2010 - </a:t>
            </a:r>
            <a:r>
              <a:rPr lang="pt-BR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NÍVEL </a:t>
            </a:r>
            <a:r>
              <a:rPr lang="pt-BR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pt-BR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25" y="3727269"/>
            <a:ext cx="3942102" cy="25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6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DAF593B-D19E-4696-8429-CBBE11FA7DA2}"/>
              </a:ext>
            </a:extLst>
          </p:cNvPr>
          <p:cNvSpPr/>
          <p:nvPr/>
        </p:nvSpPr>
        <p:spPr>
          <a:xfrm>
            <a:off x="393576" y="221371"/>
            <a:ext cx="8111231" cy="129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9) (1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Em geral, no verão, temos visto muitas notícias sobre falta de energia elétrica em algumas capitais brasileiras. Quando falta energia elétrica percebemos o quanto ela é importante.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8706733-9C61-4765-8F14-0DD6BA278126}"/>
              </a:ext>
            </a:extLst>
          </p:cNvPr>
          <p:cNvSpPr/>
          <p:nvPr/>
        </p:nvSpPr>
        <p:spPr>
          <a:xfrm>
            <a:off x="393576" y="1618540"/>
            <a:ext cx="8111231" cy="87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9a) (0,5 ponto) (0,1 ponto para cada acerto)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Escreva </a:t>
            </a:r>
            <a:r>
              <a:rPr lang="pt-BR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cinco problemas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que surgem quando falta energia elétrica.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79D059-C196-4955-BA42-55406866ABDA}"/>
              </a:ext>
            </a:extLst>
          </p:cNvPr>
          <p:cNvSpPr/>
          <p:nvPr/>
        </p:nvSpPr>
        <p:spPr>
          <a:xfrm>
            <a:off x="393575" y="2672106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9a):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DEE297E-FA54-488A-977D-A59FF69BBC8A}"/>
              </a:ext>
            </a:extLst>
          </p:cNvPr>
          <p:cNvSpPr/>
          <p:nvPr/>
        </p:nvSpPr>
        <p:spPr>
          <a:xfrm>
            <a:off x="579437" y="4839287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. . . . . . . . . . . . . . . . . . . . . . . . . . . . . . . 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00847AA-B019-4BE4-AB10-F47E874F1823}"/>
              </a:ext>
            </a:extLst>
          </p:cNvPr>
          <p:cNvSpPr/>
          <p:nvPr/>
        </p:nvSpPr>
        <p:spPr>
          <a:xfrm>
            <a:off x="579437" y="5336343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5) . . . . . . . . . . . . . . . . . . . . . . . . . . . . . . . 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D163D2E-C8FE-4C09-B3FF-1FF80BACEC64}"/>
              </a:ext>
            </a:extLst>
          </p:cNvPr>
          <p:cNvSpPr/>
          <p:nvPr/>
        </p:nvSpPr>
        <p:spPr>
          <a:xfrm>
            <a:off x="582456" y="3297855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. . . . . . . . . . . . . . . . . . . . . . . . . . . . . . . 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0B40DBF-1F34-470C-82C9-02E3B425206A}"/>
              </a:ext>
            </a:extLst>
          </p:cNvPr>
          <p:cNvSpPr/>
          <p:nvPr/>
        </p:nvSpPr>
        <p:spPr>
          <a:xfrm>
            <a:off x="582456" y="3818405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. . . . . . . . . . . . . . . . . . . . . . . . . . . . . . . 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26CF212-DE3F-41C8-AC8E-61D780FE155E}"/>
              </a:ext>
            </a:extLst>
          </p:cNvPr>
          <p:cNvSpPr/>
          <p:nvPr/>
        </p:nvSpPr>
        <p:spPr>
          <a:xfrm>
            <a:off x="582456" y="4338956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. . . . . . . . . . . . . . . . . . . . . . . . . . . . . . . 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ED81115-C2E3-4513-9BAF-4BF77806BE97}"/>
              </a:ext>
            </a:extLst>
          </p:cNvPr>
          <p:cNvSpPr/>
          <p:nvPr/>
        </p:nvSpPr>
        <p:spPr>
          <a:xfrm>
            <a:off x="938740" y="3214436"/>
            <a:ext cx="2804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lâmpada não acende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72F8E9D-D37F-46A6-A360-0FC6A3ED5A60}"/>
              </a:ext>
            </a:extLst>
          </p:cNvPr>
          <p:cNvSpPr/>
          <p:nvPr/>
        </p:nvSpPr>
        <p:spPr>
          <a:xfrm>
            <a:off x="938740" y="3731069"/>
            <a:ext cx="1702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TV não liga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9848360-7DF0-401D-AE69-BCF533E9FCA9}"/>
              </a:ext>
            </a:extLst>
          </p:cNvPr>
          <p:cNvSpPr/>
          <p:nvPr/>
        </p:nvSpPr>
        <p:spPr>
          <a:xfrm>
            <a:off x="916682" y="4262253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sinal de trânsito não funciona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E961012-3D62-4C98-914D-A42070A128BB}"/>
              </a:ext>
            </a:extLst>
          </p:cNvPr>
          <p:cNvSpPr/>
          <p:nvPr/>
        </p:nvSpPr>
        <p:spPr>
          <a:xfrm>
            <a:off x="963098" y="4738450"/>
            <a:ext cx="2753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geladeira descongela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178DEC4-4532-4C53-B5CD-812A4FA98881}"/>
              </a:ext>
            </a:extLst>
          </p:cNvPr>
          <p:cNvSpPr/>
          <p:nvPr/>
        </p:nvSpPr>
        <p:spPr>
          <a:xfrm>
            <a:off x="950120" y="5270680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elevador não funciona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7FC32D06-61D7-4F32-8F81-590A5098B211}"/>
              </a:ext>
            </a:extLst>
          </p:cNvPr>
          <p:cNvSpPr/>
          <p:nvPr/>
        </p:nvSpPr>
        <p:spPr>
          <a:xfrm>
            <a:off x="2762884" y="5847351"/>
            <a:ext cx="6147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Observação: aceita-se qualquer outra resposta adequada.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30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6F85529-BB21-46B4-B1A8-2A2A4AB79928}"/>
              </a:ext>
            </a:extLst>
          </p:cNvPr>
          <p:cNvSpPr/>
          <p:nvPr/>
        </p:nvSpPr>
        <p:spPr>
          <a:xfrm>
            <a:off x="405005" y="449591"/>
            <a:ext cx="7791634" cy="87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9b) (0,5 ponto) (0,1 ponto para cada acerto)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Escreva </a:t>
            </a:r>
            <a:r>
              <a:rPr lang="pt-BR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cinco confortos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que podemos obter com a energia elétrica.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69FFB8F-7C6E-4D21-ACF8-13D29D5D7364}"/>
              </a:ext>
            </a:extLst>
          </p:cNvPr>
          <p:cNvSpPr/>
          <p:nvPr/>
        </p:nvSpPr>
        <p:spPr>
          <a:xfrm>
            <a:off x="428410" y="1801249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9b):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7E7A5B2-731A-462E-AFF1-949150A4B6B0}"/>
              </a:ext>
            </a:extLst>
          </p:cNvPr>
          <p:cNvSpPr/>
          <p:nvPr/>
        </p:nvSpPr>
        <p:spPr>
          <a:xfrm>
            <a:off x="535890" y="4442799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. . . . . . . . . . . . . . . . . . . . . . . . . . . . . . . 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56DF43B-E14C-4EB0-8F9D-85003C638559}"/>
              </a:ext>
            </a:extLst>
          </p:cNvPr>
          <p:cNvSpPr/>
          <p:nvPr/>
        </p:nvSpPr>
        <p:spPr>
          <a:xfrm>
            <a:off x="535890" y="5026940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5) . . . . . . . . . . . . . . . . . . . . . . . . . . . . . . . 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E548D5F-EB60-49A2-8478-B68E7106E663}"/>
              </a:ext>
            </a:extLst>
          </p:cNvPr>
          <p:cNvSpPr/>
          <p:nvPr/>
        </p:nvSpPr>
        <p:spPr>
          <a:xfrm>
            <a:off x="530206" y="2535607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. . . . . . . . . . . . . . . . . . . . . . . . . . . . . . . 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BA7595A-732B-4F01-9943-B59B80A2DF92}"/>
              </a:ext>
            </a:extLst>
          </p:cNvPr>
          <p:cNvSpPr/>
          <p:nvPr/>
        </p:nvSpPr>
        <p:spPr>
          <a:xfrm>
            <a:off x="530206" y="3186788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. . . . . . . . . . . . . . . . . . . . . . . . . . . . . . . 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8F4D0D8-0807-475D-B755-25A121C9A45C}"/>
              </a:ext>
            </a:extLst>
          </p:cNvPr>
          <p:cNvSpPr/>
          <p:nvPr/>
        </p:nvSpPr>
        <p:spPr>
          <a:xfrm>
            <a:off x="530206" y="3829259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. . . . . . . . . . . . . . . . . . . . . . . . . . . . . . . 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36CCCA4-206E-4290-940E-7DB0742B8EFC}"/>
              </a:ext>
            </a:extLst>
          </p:cNvPr>
          <p:cNvSpPr/>
          <p:nvPr/>
        </p:nvSpPr>
        <p:spPr>
          <a:xfrm>
            <a:off x="1150274" y="2435176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Água gelada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79B3B1D-2D2A-4B76-ADEB-BE79087DC1BE}"/>
              </a:ext>
            </a:extLst>
          </p:cNvPr>
          <p:cNvSpPr/>
          <p:nvPr/>
        </p:nvSpPr>
        <p:spPr>
          <a:xfrm>
            <a:off x="1150274" y="3095235"/>
            <a:ext cx="1300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Ventilador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E58805A-DA10-4DDF-B995-73FE2DC88819}"/>
              </a:ext>
            </a:extLst>
          </p:cNvPr>
          <p:cNvSpPr/>
          <p:nvPr/>
        </p:nvSpPr>
        <p:spPr>
          <a:xfrm>
            <a:off x="1150274" y="3737706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Luz Elétrica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BCB7734-7F1C-4522-B2AC-B8948AA2EAE4}"/>
              </a:ext>
            </a:extLst>
          </p:cNvPr>
          <p:cNvSpPr/>
          <p:nvPr/>
        </p:nvSpPr>
        <p:spPr>
          <a:xfrm>
            <a:off x="1111572" y="4342368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TV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09DFEC8-7B70-417E-B66E-34D6E072A893}"/>
              </a:ext>
            </a:extLst>
          </p:cNvPr>
          <p:cNvSpPr/>
          <p:nvPr/>
        </p:nvSpPr>
        <p:spPr>
          <a:xfrm>
            <a:off x="1111572" y="4925343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Liquidificador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1FD52E2-A87A-463F-9BE8-1D87DD39E9CC}"/>
              </a:ext>
            </a:extLst>
          </p:cNvPr>
          <p:cNvSpPr/>
          <p:nvPr/>
        </p:nvSpPr>
        <p:spPr>
          <a:xfrm>
            <a:off x="2996653" y="5846781"/>
            <a:ext cx="6147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Observação: aceita-se qualquer outra resposta adequada.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146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7C408B1-8DFB-483B-B6F0-F60DBBEB36A7}"/>
              </a:ext>
            </a:extLst>
          </p:cNvPr>
          <p:cNvSpPr/>
          <p:nvPr/>
        </p:nvSpPr>
        <p:spPr>
          <a:xfrm>
            <a:off x="193444" y="185315"/>
            <a:ext cx="8219036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10) (1 ponto)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Para não existir os problemas que você relacionou acima e possamos ter os confortos que você também relacionou, é preciso, para começar, evitar o desperdício.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8636B32-9DE9-4971-9552-85187255425D}"/>
              </a:ext>
            </a:extLst>
          </p:cNvPr>
          <p:cNvSpPr/>
          <p:nvPr/>
        </p:nvSpPr>
        <p:spPr>
          <a:xfrm>
            <a:off x="200297" y="1395987"/>
            <a:ext cx="821218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10a) (0,25 pontos para cada acerto)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Escreva </a:t>
            </a:r>
            <a:r>
              <a:rPr lang="pt-BR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duas atitudes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que você pode ter para evitar o desperdício de energia elétrica.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051270D-79AF-483B-B6D2-216DD81D7441}"/>
              </a:ext>
            </a:extLst>
          </p:cNvPr>
          <p:cNvSpPr/>
          <p:nvPr/>
        </p:nvSpPr>
        <p:spPr>
          <a:xfrm>
            <a:off x="202156" y="2225432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10a):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E95D6B7-DB97-4C7A-9508-8F7C8DC476C0}"/>
              </a:ext>
            </a:extLst>
          </p:cNvPr>
          <p:cNvSpPr/>
          <p:nvPr/>
        </p:nvSpPr>
        <p:spPr>
          <a:xfrm>
            <a:off x="1984752" y="2256025"/>
            <a:ext cx="5840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. . . . . . . . . . . . . . . . . . . . . . . . . . . . . . . . . . . . . . . . . 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8DB7E88-E31F-4720-B174-E335967DBE39}"/>
              </a:ext>
            </a:extLst>
          </p:cNvPr>
          <p:cNvSpPr/>
          <p:nvPr/>
        </p:nvSpPr>
        <p:spPr>
          <a:xfrm>
            <a:off x="1984752" y="2769165"/>
            <a:ext cx="5840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. . . . . . . . . . . . . . . . . . . . . . . . . . . . . . . . . . . . . . . . . 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6B29AA7-C8BD-46D5-AD3C-9B691C385D78}"/>
              </a:ext>
            </a:extLst>
          </p:cNvPr>
          <p:cNvSpPr/>
          <p:nvPr/>
        </p:nvSpPr>
        <p:spPr>
          <a:xfrm>
            <a:off x="2446416" y="2144615"/>
            <a:ext cx="5237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Apagar a lâmpada quando não estiver usando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26ABB85-EE89-4447-BA80-4E4A13ED012A}"/>
              </a:ext>
            </a:extLst>
          </p:cNvPr>
          <p:cNvSpPr/>
          <p:nvPr/>
        </p:nvSpPr>
        <p:spPr>
          <a:xfrm>
            <a:off x="2446416" y="2657755"/>
            <a:ext cx="4365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Não deixar a porta da geladeira aberta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2EAAD1D-7D76-4AB3-80ED-3CB4430F4666}"/>
              </a:ext>
            </a:extLst>
          </p:cNvPr>
          <p:cNvSpPr/>
          <p:nvPr/>
        </p:nvSpPr>
        <p:spPr>
          <a:xfrm>
            <a:off x="223555" y="3193868"/>
            <a:ext cx="6164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Observação: Aceita-se qualquer outra resposta adequada.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1163FAD-E400-4D1D-9322-A1F9F36C4339}"/>
              </a:ext>
            </a:extLst>
          </p:cNvPr>
          <p:cNvSpPr/>
          <p:nvPr/>
        </p:nvSpPr>
        <p:spPr>
          <a:xfrm>
            <a:off x="236989" y="3635210"/>
            <a:ext cx="11600157" cy="77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10b) (0,1 ponto par cada acerto)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Escreva </a:t>
            </a:r>
            <a:r>
              <a:rPr lang="pt-BR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certo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ou </a:t>
            </a:r>
            <a:r>
              <a:rPr lang="pt-BR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errado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na frente de cada afirmativa sobre o que o Governo precisa fazer para não haver falta de energia elétrica.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3795ED7-9FF8-461A-B89D-28FD6D85D913}"/>
              </a:ext>
            </a:extLst>
          </p:cNvPr>
          <p:cNvSpPr/>
          <p:nvPr/>
        </p:nvSpPr>
        <p:spPr>
          <a:xfrm>
            <a:off x="1055601" y="4647851"/>
            <a:ext cx="64599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Educar a população para evitar o desperdício de energia elétrica.</a:t>
            </a:r>
            <a:endParaRPr lang="pt-BR" sz="160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6BE7133-A96C-48F1-B281-4859FF6F9DBF}"/>
              </a:ext>
            </a:extLst>
          </p:cNvPr>
          <p:cNvSpPr/>
          <p:nvPr/>
        </p:nvSpPr>
        <p:spPr>
          <a:xfrm>
            <a:off x="1055601" y="5031630"/>
            <a:ext cx="70520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Trocar as lâmpadas das ruas para que iluminem só o chão e não o céu.</a:t>
            </a:r>
            <a:endParaRPr lang="pt-BR" sz="1600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C42E0E6-E071-42AC-8F84-F3845C5F3F0D}"/>
              </a:ext>
            </a:extLst>
          </p:cNvPr>
          <p:cNvSpPr/>
          <p:nvPr/>
        </p:nvSpPr>
        <p:spPr>
          <a:xfrm>
            <a:off x="1055600" y="5433384"/>
            <a:ext cx="7383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Derrubar todas as árvores do Brasil para fazer carvão e usar nas termelétricas.</a:t>
            </a:r>
            <a:endParaRPr lang="pt-BR" sz="160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AFE42EF-825C-44C3-BD01-AE3108608266}"/>
              </a:ext>
            </a:extLst>
          </p:cNvPr>
          <p:cNvSpPr/>
          <p:nvPr/>
        </p:nvSpPr>
        <p:spPr>
          <a:xfrm>
            <a:off x="1062380" y="5849585"/>
            <a:ext cx="49391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Construir mais usinas geradoras de energia elétrica.</a:t>
            </a:r>
            <a:endParaRPr lang="pt-BR" sz="160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DE59C7D-33AA-43E4-BCC6-6857DDEBDACC}"/>
              </a:ext>
            </a:extLst>
          </p:cNvPr>
          <p:cNvSpPr/>
          <p:nvPr/>
        </p:nvSpPr>
        <p:spPr>
          <a:xfrm>
            <a:off x="1062379" y="6246498"/>
            <a:ext cx="7733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Apagar as lâmpadas da iluminação pública entre meia-noite e 4 h da manhã.</a:t>
            </a:r>
            <a:endParaRPr lang="pt-BR" sz="16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75A6A95-890C-49A6-B218-FD2BB6CC899A}"/>
              </a:ext>
            </a:extLst>
          </p:cNvPr>
          <p:cNvSpPr txBox="1"/>
          <p:nvPr/>
        </p:nvSpPr>
        <p:spPr>
          <a:xfrm>
            <a:off x="8592000" y="4676804"/>
            <a:ext cx="23803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/>
              <a:t>. . . . . . . . . . . . . . . . 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7AD1F7E-11B6-4368-86E7-4189DFD81CBA}"/>
              </a:ext>
            </a:extLst>
          </p:cNvPr>
          <p:cNvSpPr txBox="1"/>
          <p:nvPr/>
        </p:nvSpPr>
        <p:spPr>
          <a:xfrm>
            <a:off x="8592000" y="5863971"/>
            <a:ext cx="23803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/>
              <a:t>. . . . . . . . . . . . . . . . 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3BBF9CB-CEAA-46BD-B0CB-2C20489DE630}"/>
              </a:ext>
            </a:extLst>
          </p:cNvPr>
          <p:cNvSpPr txBox="1"/>
          <p:nvPr/>
        </p:nvSpPr>
        <p:spPr>
          <a:xfrm>
            <a:off x="8591999" y="6228650"/>
            <a:ext cx="23803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/>
              <a:t>. . . . . . . . . . . . . . . . 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3A32AD3-206B-43EA-BECD-D40DF97FCBE1}"/>
              </a:ext>
            </a:extLst>
          </p:cNvPr>
          <p:cNvSpPr txBox="1"/>
          <p:nvPr/>
        </p:nvSpPr>
        <p:spPr>
          <a:xfrm>
            <a:off x="8592000" y="5031871"/>
            <a:ext cx="23803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/>
              <a:t>. . . . . . . . . . . . . . . . 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4C814C5-F63E-49DD-B44B-4781B6303FB2}"/>
              </a:ext>
            </a:extLst>
          </p:cNvPr>
          <p:cNvSpPr txBox="1"/>
          <p:nvPr/>
        </p:nvSpPr>
        <p:spPr>
          <a:xfrm>
            <a:off x="8591999" y="5460810"/>
            <a:ext cx="23803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/>
              <a:t>. . . . . . . . . . . . . . . . .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58147DBD-BD37-45E5-86B5-AC528995604C}"/>
              </a:ext>
            </a:extLst>
          </p:cNvPr>
          <p:cNvSpPr/>
          <p:nvPr/>
        </p:nvSpPr>
        <p:spPr>
          <a:xfrm>
            <a:off x="8920822" y="4576859"/>
            <a:ext cx="98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CERTO</a:t>
            </a:r>
            <a:endParaRPr lang="pt-BR" b="1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DBB28D8B-A9BA-4A14-98BF-B8CD35540524}"/>
              </a:ext>
            </a:extLst>
          </p:cNvPr>
          <p:cNvSpPr/>
          <p:nvPr/>
        </p:nvSpPr>
        <p:spPr>
          <a:xfrm>
            <a:off x="8859183" y="5362208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ERRADO</a:t>
            </a:r>
            <a:endParaRPr lang="pt-BR" b="1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BA7C4AE3-3BAC-4A20-9237-5C6B89685D09}"/>
              </a:ext>
            </a:extLst>
          </p:cNvPr>
          <p:cNvSpPr/>
          <p:nvPr/>
        </p:nvSpPr>
        <p:spPr>
          <a:xfrm>
            <a:off x="8931178" y="4933445"/>
            <a:ext cx="98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CERTO</a:t>
            </a:r>
            <a:endParaRPr lang="pt-BR" b="1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B9FFDC73-8B26-4DC3-A28D-DAFADF8F0ACF}"/>
              </a:ext>
            </a:extLst>
          </p:cNvPr>
          <p:cNvSpPr/>
          <p:nvPr/>
        </p:nvSpPr>
        <p:spPr>
          <a:xfrm>
            <a:off x="8946695" y="5767999"/>
            <a:ext cx="98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CERTO</a:t>
            </a:r>
            <a:endParaRPr lang="pt-BR" b="1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91E439D1-F86F-4C1E-93F8-204B3BF3AF55}"/>
              </a:ext>
            </a:extLst>
          </p:cNvPr>
          <p:cNvSpPr/>
          <p:nvPr/>
        </p:nvSpPr>
        <p:spPr>
          <a:xfrm>
            <a:off x="8859859" y="6133102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ERRADO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2929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2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789414"/>
              </p:ext>
            </p:extLst>
          </p:nvPr>
        </p:nvGraphicFramePr>
        <p:xfrm>
          <a:off x="3952239" y="683090"/>
          <a:ext cx="4268216" cy="557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56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9620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Contatos: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39776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66628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160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12161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9620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986911" y="1167955"/>
            <a:ext cx="667511" cy="4446461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429" y="2134037"/>
            <a:ext cx="4119654" cy="273405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31" y="2573726"/>
            <a:ext cx="2801130" cy="17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6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37938C8-A469-4F7C-AE3E-AEFA07B16DAA}"/>
              </a:ext>
            </a:extLst>
          </p:cNvPr>
          <p:cNvSpPr/>
          <p:nvPr/>
        </p:nvSpPr>
        <p:spPr>
          <a:xfrm>
            <a:off x="455888" y="435121"/>
            <a:ext cx="7898166" cy="114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1) (1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 Astronomia estuda os astros, ou seja, do que são feitos, seus movimentos, sua evolução, etc. Quando você crescer, talvez queira ser um astrônomo ou astrônoma.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6DFFDCC-770F-4840-8DCE-E443B4ADBD1A}"/>
              </a:ext>
            </a:extLst>
          </p:cNvPr>
          <p:cNvSpPr/>
          <p:nvPr/>
        </p:nvSpPr>
        <p:spPr>
          <a:xfrm>
            <a:off x="464598" y="1828865"/>
            <a:ext cx="8031331" cy="114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1a) (0,25 pontos para cada acerto)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Suponha que você seja um astrônomo (ou astrônoma) e queira estudar PLANETAS. Neste caso, escreva o nome de 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</a:rPr>
              <a:t>dois planetas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que você estudaria (fora a Terra).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BE1FC3A-44BB-4D39-9367-E6B0D204E144}"/>
              </a:ext>
            </a:extLst>
          </p:cNvPr>
          <p:cNvSpPr/>
          <p:nvPr/>
        </p:nvSpPr>
        <p:spPr>
          <a:xfrm>
            <a:off x="464598" y="3152951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1a)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CE36084-3C95-45F0-AE34-6E461E0C07AB}"/>
              </a:ext>
            </a:extLst>
          </p:cNvPr>
          <p:cNvSpPr/>
          <p:nvPr/>
        </p:nvSpPr>
        <p:spPr>
          <a:xfrm>
            <a:off x="2055760" y="3166530"/>
            <a:ext cx="5083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Mercúrio, Vênus, Marte, Júpiter, Saturno, Urano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8C484A6-BFFC-402E-B03F-F553E77C5BB5}"/>
              </a:ext>
            </a:extLst>
          </p:cNvPr>
          <p:cNvSpPr/>
          <p:nvPr/>
        </p:nvSpPr>
        <p:spPr>
          <a:xfrm>
            <a:off x="7007441" y="3166530"/>
            <a:ext cx="3738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Netuno (quaisquer dois deles).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811B813-D481-4199-9861-A893015F6B17}"/>
              </a:ext>
            </a:extLst>
          </p:cNvPr>
          <p:cNvSpPr/>
          <p:nvPr/>
        </p:nvSpPr>
        <p:spPr>
          <a:xfrm>
            <a:off x="464598" y="3506323"/>
            <a:ext cx="4079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 inválida a resposta: Terra ou Plutão.</a:t>
            </a: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70E1F16-3A30-4373-B719-CB907A0CF7E2}"/>
              </a:ext>
            </a:extLst>
          </p:cNvPr>
          <p:cNvSpPr/>
          <p:nvPr/>
        </p:nvSpPr>
        <p:spPr>
          <a:xfrm>
            <a:off x="464598" y="4042610"/>
            <a:ext cx="11474853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1b) (0,25 pontos para cada acerto)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Mas vamos supor que você estudou bastante e se transformou num (ou numa) astronauta. Neste caso, escreva o nome de 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</a:rPr>
              <a:t>dois planetas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para os quais gostaria de ir. (Não vale repetir as respostas anteriores!)</a:t>
            </a:r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1B4A9CE-DE32-42E9-BC54-5549FC46CA72}"/>
              </a:ext>
            </a:extLst>
          </p:cNvPr>
          <p:cNvSpPr/>
          <p:nvPr/>
        </p:nvSpPr>
        <p:spPr>
          <a:xfrm>
            <a:off x="464597" y="5324491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1b)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7C87F87-22AC-4864-8804-5FF8852874DA}"/>
              </a:ext>
            </a:extLst>
          </p:cNvPr>
          <p:cNvSpPr/>
          <p:nvPr/>
        </p:nvSpPr>
        <p:spPr>
          <a:xfrm>
            <a:off x="2055759" y="5340207"/>
            <a:ext cx="5083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Mercúrio, Vênus, Marte, Júpiter, Saturno, Urano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E5F26BE-85CC-4D38-BF19-6E71DF94BC91}"/>
              </a:ext>
            </a:extLst>
          </p:cNvPr>
          <p:cNvSpPr/>
          <p:nvPr/>
        </p:nvSpPr>
        <p:spPr>
          <a:xfrm>
            <a:off x="7007440" y="534020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Netuno (quaisquer dois deles).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EAF2E51-BC57-4114-B242-F0676FCB0F0E}"/>
              </a:ext>
            </a:extLst>
          </p:cNvPr>
          <p:cNvSpPr/>
          <p:nvPr/>
        </p:nvSpPr>
        <p:spPr>
          <a:xfrm>
            <a:off x="464597" y="5680000"/>
            <a:ext cx="4079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 inválida a resposta: Terra ou Plutão</a:t>
            </a:r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5A8C487-7B7C-4BA1-829C-036120A9DDD7}"/>
              </a:ext>
            </a:extLst>
          </p:cNvPr>
          <p:cNvSpPr/>
          <p:nvPr/>
        </p:nvSpPr>
        <p:spPr>
          <a:xfrm>
            <a:off x="4324903" y="567476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hangingPunct="0">
              <a:spcAft>
                <a:spcPts val="0"/>
              </a:spcAft>
              <a:tabLst>
                <a:tab pos="6481445" algn="r"/>
              </a:tabLst>
            </a:pPr>
            <a:r>
              <a:rPr lang="pt-PT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não pode repetir a resposta dada no item 1a.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7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F52F56A-11AC-4584-B454-B8A5C8F32AD6}"/>
              </a:ext>
            </a:extLst>
          </p:cNvPr>
          <p:cNvSpPr/>
          <p:nvPr/>
        </p:nvSpPr>
        <p:spPr>
          <a:xfrm>
            <a:off x="392203" y="533068"/>
            <a:ext cx="7926174" cy="114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2) (1 ponto)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No ano passado (2009) comemoramos o Ano Internacional da Astronomia, para lembrar que há 400 anos Galileu Galilei usou pela primeira vez uma luneta para ver os astros.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35203F7-C9BC-420E-BC60-B98B579F5EA2}"/>
              </a:ext>
            </a:extLst>
          </p:cNvPr>
          <p:cNvSpPr/>
          <p:nvPr/>
        </p:nvSpPr>
        <p:spPr>
          <a:xfrm>
            <a:off x="526742" y="2406262"/>
            <a:ext cx="6096000" cy="11417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2a) (0,5 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 luneta mais simples só tem duas lentes. Na luneta ao lado 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</a:rPr>
              <a:t>coloque um X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onde você deve colocar o olho para observar os astros.</a:t>
            </a:r>
            <a:endParaRPr lang="pt-B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D91AA4-DE88-4139-A4B4-AEC0C6002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" t="27037" r="6764" b="34320"/>
          <a:stretch>
            <a:fillRect/>
          </a:stretch>
        </p:blipFill>
        <p:spPr bwMode="auto">
          <a:xfrm>
            <a:off x="7044291" y="2551602"/>
            <a:ext cx="4780795" cy="92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C76D6DF3-7AC0-42A8-9B6F-A4112A6A55FE}"/>
              </a:ext>
            </a:extLst>
          </p:cNvPr>
          <p:cNvGrpSpPr>
            <a:grpSpLocks/>
          </p:cNvGrpSpPr>
          <p:nvPr/>
        </p:nvGrpSpPr>
        <p:grpSpPr bwMode="auto">
          <a:xfrm>
            <a:off x="6749143" y="2675965"/>
            <a:ext cx="760068" cy="659417"/>
            <a:chOff x="5771" y="6764"/>
            <a:chExt cx="480" cy="480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80D1136B-B391-4E80-9DBE-CCB2EB19C67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5831" y="6744"/>
              <a:ext cx="36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2AA78945-5783-4C46-9BD5-AE3F71680D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1" y="6764"/>
              <a:ext cx="36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590542FC-224F-48C1-A70F-F37767CDD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4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0" b="13339"/>
          <a:stretch>
            <a:fillRect/>
          </a:stretch>
        </p:blipFill>
        <p:spPr bwMode="auto">
          <a:xfrm>
            <a:off x="1370151" y="4266044"/>
            <a:ext cx="2269693" cy="224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B318494-40E2-4DC9-B075-8FCDD3C14737}"/>
              </a:ext>
            </a:extLst>
          </p:cNvPr>
          <p:cNvSpPr/>
          <p:nvPr/>
        </p:nvSpPr>
        <p:spPr>
          <a:xfrm>
            <a:off x="5036598" y="3950096"/>
            <a:ext cx="6096000" cy="18619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2b) (0,5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Sua escola vai ganhar da OBA uma luneta igual a esta. Com ela você vai poder observar muitos astros, como este ao lado (o maior dos planetas com suas 4 maiores luas). 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</a:rPr>
              <a:t>Escreva abaixo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o nome do planeta da foto ao lado.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6C09937-03A0-4AF2-8A2E-064356CE2FFA}"/>
              </a:ext>
            </a:extLst>
          </p:cNvPr>
          <p:cNvSpPr/>
          <p:nvPr/>
        </p:nvSpPr>
        <p:spPr>
          <a:xfrm>
            <a:off x="5029122" y="6016557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2b)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. . . . . . . . . . . . . . . . . 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692DEED-B9A3-4F44-9957-211499E1911C}"/>
              </a:ext>
            </a:extLst>
          </p:cNvPr>
          <p:cNvSpPr/>
          <p:nvPr/>
        </p:nvSpPr>
        <p:spPr>
          <a:xfrm>
            <a:off x="7126606" y="5934232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JÚPITER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0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3445BE2-C216-4705-882B-6CD9A9B38ED2}"/>
              </a:ext>
            </a:extLst>
          </p:cNvPr>
          <p:cNvSpPr/>
          <p:nvPr/>
        </p:nvSpPr>
        <p:spPr>
          <a:xfrm>
            <a:off x="473476" y="400918"/>
            <a:ext cx="7756124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3) (1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Você sabe que durante o dia o Sol ofusca todas as outras estrelas, por isso não as vemos.  A mesma coisa faz a Lua, ou seja, quando tem Lua vemos menos estrelas.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680760F-1F9E-4911-902D-C1AD550B8451}"/>
              </a:ext>
            </a:extLst>
          </p:cNvPr>
          <p:cNvSpPr/>
          <p:nvPr/>
        </p:nvSpPr>
        <p:spPr>
          <a:xfrm>
            <a:off x="490893" y="1786210"/>
            <a:ext cx="7773542" cy="421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3a) (0,5 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Apostamos que o primeiro astro que você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vai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293876C-A3E4-463C-A4F2-2F345BAFE5B5}"/>
              </a:ext>
            </a:extLst>
          </p:cNvPr>
          <p:cNvSpPr/>
          <p:nvPr/>
        </p:nvSpPr>
        <p:spPr>
          <a:xfrm>
            <a:off x="473475" y="3354397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Desenho 3a)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E88F2F0-27CB-46AF-9A73-8E2BABE63998}"/>
              </a:ext>
            </a:extLst>
          </p:cNvPr>
          <p:cNvSpPr/>
          <p:nvPr/>
        </p:nvSpPr>
        <p:spPr>
          <a:xfrm>
            <a:off x="4667795" y="3447520"/>
            <a:ext cx="700169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0"/>
              </a:spcAft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Observação: O desenho pode ter qualquer aparência entre a figura da esquerda e a da direita e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podem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estar em qualquer posição.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7803C5D-E315-4AF6-8EC7-9517AD353405}"/>
              </a:ext>
            </a:extLst>
          </p:cNvPr>
          <p:cNvSpPr/>
          <p:nvPr/>
        </p:nvSpPr>
        <p:spPr>
          <a:xfrm>
            <a:off x="386590" y="4810810"/>
            <a:ext cx="11181014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3b) (0,5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Em qual 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</a:rPr>
              <a:t>fase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da Lua você vê mais estrelas?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E7187F4-6659-4434-B342-B4B8CD13CC01}"/>
              </a:ext>
            </a:extLst>
          </p:cNvPr>
          <p:cNvSpPr/>
          <p:nvPr/>
        </p:nvSpPr>
        <p:spPr>
          <a:xfrm>
            <a:off x="386590" y="5543090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3b)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. . . . . . . . . . . . . . . . . . . . . 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CCDE2EF-B4D1-4784-AACF-9C315DCD8077}"/>
              </a:ext>
            </a:extLst>
          </p:cNvPr>
          <p:cNvSpPr/>
          <p:nvPr/>
        </p:nvSpPr>
        <p:spPr>
          <a:xfrm>
            <a:off x="2401250" y="5471177"/>
            <a:ext cx="1945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FASE NOVA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13804" y="2151658"/>
            <a:ext cx="11373395" cy="781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observar com o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</a:rPr>
              <a:t>Galileoscópio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é a LUA! Pois bem, a melhor fase para observá-la é entre a 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</a:rPr>
              <a:t>nova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e a 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</a:rPr>
              <a:t>quarto crescente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</a:rPr>
              <a:t>Desenhe,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abaixo, a Lua numa noite qualquer 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</a:rPr>
              <a:t>entre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estas duas fases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201" y="2989490"/>
            <a:ext cx="1963920" cy="168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6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FA6B4D9-0103-495C-8873-E8E665DF61EE}"/>
              </a:ext>
            </a:extLst>
          </p:cNvPr>
          <p:cNvSpPr/>
          <p:nvPr/>
        </p:nvSpPr>
        <p:spPr>
          <a:xfrm>
            <a:off x="546081" y="512108"/>
            <a:ext cx="7658469" cy="128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4) (1 ponto) (0,2 pontos para cada acerto)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Escreva na frente de cada pergunta o número que responde corretamente a cada uma delas. 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73DCA57-51B1-4F80-AB13-F05B5CC7D2B9}"/>
              </a:ext>
            </a:extLst>
          </p:cNvPr>
          <p:cNvSpPr/>
          <p:nvPr/>
        </p:nvSpPr>
        <p:spPr>
          <a:xfrm>
            <a:off x="634858" y="2740072"/>
            <a:ext cx="5968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4a)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 Quantas são as fases “principais” da Lua?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1470C97-46F6-45E4-B469-A5FB70B30964}"/>
              </a:ext>
            </a:extLst>
          </p:cNvPr>
          <p:cNvSpPr/>
          <p:nvPr/>
        </p:nvSpPr>
        <p:spPr>
          <a:xfrm>
            <a:off x="634858" y="3421888"/>
            <a:ext cx="6070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4b)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Quantas estações do ano temos num ano?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C2B8C98-5966-404C-A445-9ADA7BEC2525}"/>
              </a:ext>
            </a:extLst>
          </p:cNvPr>
          <p:cNvSpPr/>
          <p:nvPr/>
        </p:nvSpPr>
        <p:spPr>
          <a:xfrm>
            <a:off x="629090" y="4103704"/>
            <a:ext cx="6122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4c)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Quantos são os pontos cardeais principais?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5CB825A-4408-4140-8D8B-0215AB41865A}"/>
              </a:ext>
            </a:extLst>
          </p:cNvPr>
          <p:cNvSpPr/>
          <p:nvPr/>
        </p:nvSpPr>
        <p:spPr>
          <a:xfrm>
            <a:off x="629090" y="4785520"/>
            <a:ext cx="5339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4d)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Quantos são os planetas rochosos?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046E33A-B80E-45B4-A170-8C255AC14468}"/>
              </a:ext>
            </a:extLst>
          </p:cNvPr>
          <p:cNvSpPr/>
          <p:nvPr/>
        </p:nvSpPr>
        <p:spPr>
          <a:xfrm>
            <a:off x="629090" y="5439065"/>
            <a:ext cx="525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4e)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Quantos são os planetas gasosos?</a:t>
            </a: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928AC94-B673-495B-943C-65675D9F6B14}"/>
              </a:ext>
            </a:extLst>
          </p:cNvPr>
          <p:cNvSpPr/>
          <p:nvPr/>
        </p:nvSpPr>
        <p:spPr>
          <a:xfrm>
            <a:off x="7685943" y="2740072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4a)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: . . . . . . . . . . . . . . .</a:t>
            </a: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6A9830C-EE7B-42F2-A3D6-CE7024A4EF00}"/>
              </a:ext>
            </a:extLst>
          </p:cNvPr>
          <p:cNvSpPr/>
          <p:nvPr/>
        </p:nvSpPr>
        <p:spPr>
          <a:xfrm>
            <a:off x="7685943" y="3421888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4b)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: . . . . . . . . . . . . . . .</a:t>
            </a:r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520D587-6B6A-40DF-99D1-97804AA82A2E}"/>
              </a:ext>
            </a:extLst>
          </p:cNvPr>
          <p:cNvSpPr/>
          <p:nvPr/>
        </p:nvSpPr>
        <p:spPr>
          <a:xfrm>
            <a:off x="7685943" y="4103704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4c)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: . . . . . . . . . . . . . . .</a:t>
            </a: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08630F9-6D04-459E-AAB7-EE745AF5050B}"/>
              </a:ext>
            </a:extLst>
          </p:cNvPr>
          <p:cNvSpPr/>
          <p:nvPr/>
        </p:nvSpPr>
        <p:spPr>
          <a:xfrm>
            <a:off x="7685943" y="4785520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4d)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: . . . . . . . . . . . . . . .</a:t>
            </a:r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CFC9C54-6F45-4642-A6E3-80B705560D4A}"/>
              </a:ext>
            </a:extLst>
          </p:cNvPr>
          <p:cNvSpPr/>
          <p:nvPr/>
        </p:nvSpPr>
        <p:spPr>
          <a:xfrm>
            <a:off x="7685943" y="5467336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4e)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: . . . . . . . . . . . . . . .</a:t>
            </a:r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70E321B-7CB7-46A4-80B6-E789B294797E}"/>
              </a:ext>
            </a:extLst>
          </p:cNvPr>
          <p:cNvSpPr/>
          <p:nvPr/>
        </p:nvSpPr>
        <p:spPr>
          <a:xfrm>
            <a:off x="9943376" y="26266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A0A6D47-57FB-4857-BF9E-6B7AEAA80197}"/>
              </a:ext>
            </a:extLst>
          </p:cNvPr>
          <p:cNvSpPr/>
          <p:nvPr/>
        </p:nvSpPr>
        <p:spPr>
          <a:xfrm>
            <a:off x="9943376" y="330976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5803374-F846-48B1-A6E4-17E102A75652}"/>
              </a:ext>
            </a:extLst>
          </p:cNvPr>
          <p:cNvSpPr/>
          <p:nvPr/>
        </p:nvSpPr>
        <p:spPr>
          <a:xfrm>
            <a:off x="9943376" y="398668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79F6E24-3947-412B-9F78-C85C8317EABC}"/>
              </a:ext>
            </a:extLst>
          </p:cNvPr>
          <p:cNvSpPr/>
          <p:nvPr/>
        </p:nvSpPr>
        <p:spPr>
          <a:xfrm>
            <a:off x="9943376" y="466983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13A647A4-2F45-4ED0-B39F-BC471AAF43E1}"/>
              </a:ext>
            </a:extLst>
          </p:cNvPr>
          <p:cNvSpPr/>
          <p:nvPr/>
        </p:nvSpPr>
        <p:spPr>
          <a:xfrm>
            <a:off x="9943376" y="535786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6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8382362-AD0B-4F56-B5AD-E46AF15BEA24}"/>
              </a:ext>
            </a:extLst>
          </p:cNvPr>
          <p:cNvSpPr/>
          <p:nvPr/>
        </p:nvSpPr>
        <p:spPr>
          <a:xfrm>
            <a:off x="159529" y="481794"/>
            <a:ext cx="8157158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5) (1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Enviamos às escolas participantes da OBA, todo ano, algumas sugestões de atividades práticas para serem feitas com seus alunos. Esta foi uma delas.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3" name="Picture 1">
            <a:extLst>
              <a:ext uri="{FF2B5EF4-FFF2-40B4-BE49-F238E27FC236}">
                <a16:creationId xmlns:a16="http://schemas.microsoft.com/office/drawing/2014/main" id="{55AB0FB4-3EE5-4ED6-BED5-6DAE90B0F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37" y="2445413"/>
            <a:ext cx="5210175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1F72D439-8F31-4E7F-A44F-A4C940EA70AD}"/>
              </a:ext>
            </a:extLst>
          </p:cNvPr>
          <p:cNvSpPr/>
          <p:nvPr/>
        </p:nvSpPr>
        <p:spPr>
          <a:xfrm>
            <a:off x="7847860" y="3178206"/>
            <a:ext cx="548538" cy="5723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6A4E6B9-3158-40BE-8221-14296B4F947D}"/>
              </a:ext>
            </a:extLst>
          </p:cNvPr>
          <p:cNvSpPr/>
          <p:nvPr/>
        </p:nvSpPr>
        <p:spPr>
          <a:xfrm rot="17128848">
            <a:off x="7590410" y="3790764"/>
            <a:ext cx="435006" cy="4487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isósceles 12">
            <a:extLst>
              <a:ext uri="{FF2B5EF4-FFF2-40B4-BE49-F238E27FC236}">
                <a16:creationId xmlns:a16="http://schemas.microsoft.com/office/drawing/2014/main" id="{E970BDC5-022D-4CCA-B165-34F562B1F695}"/>
              </a:ext>
            </a:extLst>
          </p:cNvPr>
          <p:cNvSpPr/>
          <p:nvPr/>
        </p:nvSpPr>
        <p:spPr>
          <a:xfrm rot="9189571">
            <a:off x="7776157" y="4358772"/>
            <a:ext cx="546365" cy="506712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258B95D-25CA-4DAA-BD74-5A692DED7C41}"/>
              </a:ext>
            </a:extLst>
          </p:cNvPr>
          <p:cNvSpPr/>
          <p:nvPr/>
        </p:nvSpPr>
        <p:spPr>
          <a:xfrm>
            <a:off x="159529" y="1952774"/>
            <a:ext cx="6096000" cy="11364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5a) (0,5 ponto) (0,25 cada acerto)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Faça um </a:t>
            </a:r>
            <a:r>
              <a:rPr lang="pt-BR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círculo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ao redor da constelação do Cruzeiro do Sul e um </a:t>
            </a:r>
            <a:r>
              <a:rPr lang="pt-BR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quadrado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contendo as estrelas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</a:rPr>
              <a:t>Rigil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</a:rPr>
              <a:t>Kentaurus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</a:rPr>
              <a:t>Hadar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14B92F6-F84F-48E8-84CA-E25F953E72AB}"/>
              </a:ext>
            </a:extLst>
          </p:cNvPr>
          <p:cNvSpPr/>
          <p:nvPr/>
        </p:nvSpPr>
        <p:spPr>
          <a:xfrm>
            <a:off x="155640" y="3186374"/>
            <a:ext cx="6053571" cy="1135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PT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Veja a Figura</a:t>
            </a:r>
            <a:r>
              <a:rPr lang="pt-PT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Observação: Na prova escrevemos </a:t>
            </a:r>
            <a:r>
              <a:rPr lang="pt-BR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Rigel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Centauro/</a:t>
            </a:r>
            <a:r>
              <a:rPr lang="pt-BR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Centaurus</a:t>
            </a:r>
            <a:r>
              <a:rPr lang="pt-BR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ao invés de </a:t>
            </a:r>
            <a:r>
              <a:rPr lang="pt-BR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Rigil</a:t>
            </a:r>
            <a:r>
              <a:rPr lang="pt-BR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Kentaurus</a:t>
            </a:r>
            <a:r>
              <a:rPr lang="pt-BR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 que foi um erro.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FC5CECF-7B60-4842-9FD9-2DBF5B3C7DB4}"/>
              </a:ext>
            </a:extLst>
          </p:cNvPr>
          <p:cNvSpPr/>
          <p:nvPr/>
        </p:nvSpPr>
        <p:spPr>
          <a:xfrm>
            <a:off x="138223" y="4472203"/>
            <a:ext cx="6096000" cy="781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5b) (0,5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Faça um </a:t>
            </a:r>
            <a:r>
              <a:rPr lang="pt-BR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triângulo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sobre a constelação “Triângulo Austral”.</a:t>
            </a:r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EB6A1A7-7D0C-4D44-8939-EC16E364AF83}"/>
              </a:ext>
            </a:extLst>
          </p:cNvPr>
          <p:cNvSpPr/>
          <p:nvPr/>
        </p:nvSpPr>
        <p:spPr>
          <a:xfrm>
            <a:off x="207959" y="5422534"/>
            <a:ext cx="1548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PT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Veja a Figura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F52306D-C7C7-4E5A-B954-004CD65DAA8C}"/>
              </a:ext>
            </a:extLst>
          </p:cNvPr>
          <p:cNvSpPr/>
          <p:nvPr/>
        </p:nvSpPr>
        <p:spPr>
          <a:xfrm>
            <a:off x="295923" y="312693"/>
            <a:ext cx="8075720" cy="114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6) (1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Os foguetes são construídos para levar objetos e pessoas ao espaço. Poucos países sabem fazer foguetes. O Brasil está construindo o Veículo Lançador de Satélites (VLS).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37710AF-E280-4BEB-BEB0-FDE6BF5197A5}"/>
              </a:ext>
            </a:extLst>
          </p:cNvPr>
          <p:cNvSpPr/>
          <p:nvPr/>
        </p:nvSpPr>
        <p:spPr>
          <a:xfrm>
            <a:off x="278502" y="1789624"/>
            <a:ext cx="8142682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6a) (0,5 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Para diminuir a resistência do ar durante o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</a:rPr>
              <a:t>vôo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, uma das extremidades do foguete tem um formato pontiagudo, chamada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coifa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. É debaixo dela que ficam os astronautas ou a “carga útil” do foguete. Coloque um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dentro da coifa na figura do foguete ao lado.</a:t>
            </a:r>
            <a:endParaRPr lang="pt-BR" dirty="0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2169D130-D56A-44C8-8E3D-F4669B5D574D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8124852" y="3684176"/>
            <a:ext cx="3835092" cy="1184563"/>
            <a:chOff x="7760" y="2163"/>
            <a:chExt cx="3577" cy="1106"/>
          </a:xfrm>
          <a:solidFill>
            <a:schemeClr val="bg1"/>
          </a:solidFill>
        </p:grpSpPr>
        <p:sp>
          <p:nvSpPr>
            <p:cNvPr id="6" name="AutoShape 2">
              <a:extLst>
                <a:ext uri="{FF2B5EF4-FFF2-40B4-BE49-F238E27FC236}">
                  <a16:creationId xmlns:a16="http://schemas.microsoft.com/office/drawing/2014/main" id="{679BE9DF-A614-4FBC-B342-4811ED8B2C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5400000" flipV="1">
              <a:off x="7738" y="2353"/>
              <a:ext cx="1106" cy="72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BCE66A5A-E708-46D1-8CCB-BF0B8797DF4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5400000">
              <a:off x="7983" y="2329"/>
              <a:ext cx="296" cy="742"/>
            </a:xfrm>
            <a:prstGeom prst="triangle">
              <a:avLst>
                <a:gd name="adj" fmla="val 50000"/>
              </a:avLst>
            </a:pr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CD496199-28B6-4E58-8D74-CF3725BC8A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5400000">
              <a:off x="8655" y="1742"/>
              <a:ext cx="514" cy="1948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75201BAC-FE29-4968-8BCB-CF7DFAE4FF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351" y="1986"/>
              <a:ext cx="517" cy="1455"/>
            </a:xfrm>
            <a:prstGeom prst="triangle">
              <a:avLst>
                <a:gd name="adj" fmla="val 50000"/>
              </a:avLst>
            </a:pr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87A64AC6-7A9A-458D-8D29-30995602084B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8124306" y="3682526"/>
            <a:ext cx="3835091" cy="1184563"/>
            <a:chOff x="7760" y="2163"/>
            <a:chExt cx="3577" cy="1106"/>
          </a:xfrm>
        </p:grpSpPr>
        <p:sp>
          <p:nvSpPr>
            <p:cNvPr id="14" name="AutoShape 10">
              <a:extLst>
                <a:ext uri="{FF2B5EF4-FFF2-40B4-BE49-F238E27FC236}">
                  <a16:creationId xmlns:a16="http://schemas.microsoft.com/office/drawing/2014/main" id="{9D098C4A-62CA-44A6-BBCF-267AF78F912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5400000" flipV="1">
              <a:off x="7738" y="2353"/>
              <a:ext cx="1106" cy="72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AutoShape 11">
              <a:extLst>
                <a:ext uri="{FF2B5EF4-FFF2-40B4-BE49-F238E27FC236}">
                  <a16:creationId xmlns:a16="http://schemas.microsoft.com/office/drawing/2014/main" id="{E0D176EF-6AC4-44F8-BFD5-1503931522B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5400000">
              <a:off x="7983" y="2329"/>
              <a:ext cx="296" cy="74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332A6139-4F99-4288-AD3A-0F498233D1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5400000">
              <a:off x="8655" y="1742"/>
              <a:ext cx="514" cy="194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AutoShape 13">
              <a:extLst>
                <a:ext uri="{FF2B5EF4-FFF2-40B4-BE49-F238E27FC236}">
                  <a16:creationId xmlns:a16="http://schemas.microsoft.com/office/drawing/2014/main" id="{12556F1C-311C-42C1-B335-E64EE0CCF9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351" y="1986"/>
              <a:ext cx="517" cy="145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286C83A4-4C58-4923-A600-F4DBFD67C43F}"/>
              </a:ext>
            </a:extLst>
          </p:cNvPr>
          <p:cNvSpPr/>
          <p:nvPr/>
        </p:nvSpPr>
        <p:spPr>
          <a:xfrm>
            <a:off x="295923" y="3540648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6a): . . . . . . . . . . . . . . . . . 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F585B4FB-8B2F-4CFA-A881-B96880FA6DE5}"/>
              </a:ext>
            </a:extLst>
          </p:cNvPr>
          <p:cNvSpPr/>
          <p:nvPr/>
        </p:nvSpPr>
        <p:spPr>
          <a:xfrm>
            <a:off x="295922" y="4096502"/>
            <a:ext cx="8142683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6b) (0,5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Para dar estabilidade ao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</a:rPr>
              <a:t>vôo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do foguete são colocadas nele 3 ou 4 aletas, em sua traseira, claro. Pinte na figura acima as duas aletas visíveis deste foguete. 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92EE046-9B5B-46EC-AA9E-1EFD74EFF7BE}"/>
              </a:ext>
            </a:extLst>
          </p:cNvPr>
          <p:cNvSpPr/>
          <p:nvPr/>
        </p:nvSpPr>
        <p:spPr>
          <a:xfrm>
            <a:off x="295923" y="5202783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Obs.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(0,25 ponto para cada acerto).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4163702-8B8F-4B1F-B8D6-9B96930508E6}"/>
              </a:ext>
            </a:extLst>
          </p:cNvPr>
          <p:cNvSpPr/>
          <p:nvPr/>
        </p:nvSpPr>
        <p:spPr>
          <a:xfrm>
            <a:off x="295922" y="5775986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6b): . . . . . . . . . . . . . . . . . 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F504F7F7-AF40-4D9B-9555-8E3DEC4C895B}"/>
              </a:ext>
            </a:extLst>
          </p:cNvPr>
          <p:cNvSpPr/>
          <p:nvPr/>
        </p:nvSpPr>
        <p:spPr>
          <a:xfrm>
            <a:off x="9624993" y="2685785"/>
            <a:ext cx="8005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sz="8000" dirty="0">
              <a:solidFill>
                <a:srgbClr val="FF0000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4BB38925-356B-4B88-A0D5-B2FF656058EA}"/>
              </a:ext>
            </a:extLst>
          </p:cNvPr>
          <p:cNvSpPr/>
          <p:nvPr/>
        </p:nvSpPr>
        <p:spPr>
          <a:xfrm>
            <a:off x="2203472" y="3436059"/>
            <a:ext cx="1531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Veja a figura.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DE4F1FA-2647-4FCB-9DFD-37625503134C}"/>
              </a:ext>
            </a:extLst>
          </p:cNvPr>
          <p:cNvSpPr/>
          <p:nvPr/>
        </p:nvSpPr>
        <p:spPr>
          <a:xfrm>
            <a:off x="2184246" y="5688815"/>
            <a:ext cx="1531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Veja a figura.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3FAD294-4294-4D23-97BB-BC3E4E7913A5}"/>
              </a:ext>
            </a:extLst>
          </p:cNvPr>
          <p:cNvSpPr/>
          <p:nvPr/>
        </p:nvSpPr>
        <p:spPr>
          <a:xfrm>
            <a:off x="340309" y="452866"/>
            <a:ext cx="801357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7) (1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O Instituto Nacional de Pesquisas Espaciais, INPE, tem construído satélites de mapeamento em parceria com a China e que são lançados pelos chineses para girar (orbitar) em torno da Terra. No site www.cbers.inpe.br você pode ver imagens de todo o Brasil obtidas por nossos satélites.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9149666-03C0-4ED6-9B83-708A75303D9A}"/>
              </a:ext>
            </a:extLst>
          </p:cNvPr>
          <p:cNvSpPr/>
          <p:nvPr/>
        </p:nvSpPr>
        <p:spPr>
          <a:xfrm>
            <a:off x="340308" y="2511157"/>
            <a:ext cx="11609035" cy="1495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Pergunta 7) (1 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Suponha que um satélite passe sobre a sua escola às 10h30min do dia 14 de maio de 2010 (dia da OBA).  Considerando-se que ele gasta 90 minutos para dar um giro completo em torno da Terra, a que horas ele passará novamente sobre sua escola?</a:t>
            </a:r>
          </a:p>
          <a:p>
            <a:pPr algn="just" hangingPunct="0">
              <a:lnSpc>
                <a:spcPct val="130000"/>
              </a:lnSpc>
              <a:spcAft>
                <a:spcPts val="0"/>
              </a:spcAft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Observação: Desconsidere a rotação da própria Terra. Faça aqui suas contas: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419CAB9-E7FF-466E-AA1A-CD42C7A8D01B}"/>
              </a:ext>
            </a:extLst>
          </p:cNvPr>
          <p:cNvSpPr/>
          <p:nvPr/>
        </p:nvSpPr>
        <p:spPr>
          <a:xfrm>
            <a:off x="336761" y="4284700"/>
            <a:ext cx="1008740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0"/>
              </a:spcAft>
            </a:pPr>
            <a:r>
              <a:rPr lang="pt-BR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Resolvendo: 90 minutos = 1h30min, logo devemos somar 1h30min às 10h30min, o que dará 12h ou simplesmente meio dia! Observação: Resposta final sem nenhuma conta não deve ser aceita!</a:t>
            </a:r>
            <a:endParaRPr lang="pt-BR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9E69F1A-BD25-4698-A351-5E554C863E98}"/>
              </a:ext>
            </a:extLst>
          </p:cNvPr>
          <p:cNvSpPr/>
          <p:nvPr/>
        </p:nvSpPr>
        <p:spPr>
          <a:xfrm>
            <a:off x="340308" y="5403733"/>
            <a:ext cx="426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7)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. . . . . . . . . . . . . . . . . . . . 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D9F9570-BEC1-4290-B6C3-F8FEBE8E6146}"/>
              </a:ext>
            </a:extLst>
          </p:cNvPr>
          <p:cNvSpPr/>
          <p:nvPr/>
        </p:nvSpPr>
        <p:spPr>
          <a:xfrm>
            <a:off x="2122850" y="5332051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12h ou meio dia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8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3F16B69-8ECD-424F-BD6D-4A39B70F992F}"/>
              </a:ext>
            </a:extLst>
          </p:cNvPr>
          <p:cNvSpPr/>
          <p:nvPr/>
        </p:nvSpPr>
        <p:spPr>
          <a:xfrm>
            <a:off x="427713" y="217557"/>
            <a:ext cx="7943929" cy="2125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8) (1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Como os satélites em geral estão entre 600 km e 1000 km acima da superfície da Terra, podem ver grandes áreas ao mesmo tempo. Por exemplo,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na época de chuvas os rios e lagos ficam mais cheios de água do que na época de seca. As imagens de satélites, abaixo, representam o mesmo lago em épocas diferentes.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8F6276C-AC09-40AD-A8B8-E9BE0F16EFB6}"/>
              </a:ext>
            </a:extLst>
          </p:cNvPr>
          <p:cNvSpPr/>
          <p:nvPr/>
        </p:nvSpPr>
        <p:spPr>
          <a:xfrm>
            <a:off x="427712" y="2505190"/>
            <a:ext cx="1029253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8) (1 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Marque um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sobre a imagem que representa o lago com menos água.</a:t>
            </a:r>
            <a:endParaRPr lang="pt-BR" dirty="0"/>
          </a:p>
        </p:txBody>
      </p:sp>
      <p:pic>
        <p:nvPicPr>
          <p:cNvPr id="5121" name="Picture 1">
            <a:extLst>
              <a:ext uri="{FF2B5EF4-FFF2-40B4-BE49-F238E27FC236}">
                <a16:creationId xmlns:a16="http://schemas.microsoft.com/office/drawing/2014/main" id="{846F4B2E-0E4F-4853-815D-D49B908C9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lum bright="-72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26" y="3254354"/>
            <a:ext cx="2642370" cy="257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10F11FB1-0707-4715-9EDC-A28FDF077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lum bright="-90000" contras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731" y="3254353"/>
            <a:ext cx="2642370" cy="258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154D7C02-A722-4B1C-A6C8-CC11513F3FC1}"/>
              </a:ext>
            </a:extLst>
          </p:cNvPr>
          <p:cNvGrpSpPr>
            <a:grpSpLocks/>
          </p:cNvGrpSpPr>
          <p:nvPr/>
        </p:nvGrpSpPr>
        <p:grpSpPr bwMode="auto">
          <a:xfrm>
            <a:off x="3169920" y="4389080"/>
            <a:ext cx="700884" cy="644474"/>
            <a:chOff x="5771" y="6764"/>
            <a:chExt cx="480" cy="480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7EE137C3-F3EE-4776-AA5D-4F6E8ED9A9B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5831" y="6744"/>
              <a:ext cx="36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5465023B-CDFE-4CF2-B65A-D7B902C5C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1" y="6764"/>
              <a:ext cx="36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874C463B-9AE6-4A65-8CA2-1A0FE4F9907E}"/>
              </a:ext>
            </a:extLst>
          </p:cNvPr>
          <p:cNvSpPr/>
          <p:nvPr/>
        </p:nvSpPr>
        <p:spPr>
          <a:xfrm>
            <a:off x="2903578" y="6065937"/>
            <a:ext cx="6506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Obs. O X pode estar em qualquer lugar da imagem esquerda.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2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1265</Words>
  <Application>Microsoft Office PowerPoint</Application>
  <PresentationFormat>Widescreen</PresentationFormat>
  <Paragraphs>130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DVM</dc:creator>
  <cp:lastModifiedBy>DVM Informatica</cp:lastModifiedBy>
  <cp:revision>28</cp:revision>
  <dcterms:created xsi:type="dcterms:W3CDTF">2020-08-17T17:56:44Z</dcterms:created>
  <dcterms:modified xsi:type="dcterms:W3CDTF">2020-08-21T20:43:50Z</dcterms:modified>
</cp:coreProperties>
</file>