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51BA2-CEB0-4997-B040-98E7F01A1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430B79-1459-43F7-B425-EBE9D4D02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B0EAD8-6C00-40DC-9918-43DF51549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67-B0C0-4BFE-96B1-A6E3F7BB8C55}" type="datetimeFigureOut">
              <a:rPr lang="pt-BR" smtClean="0"/>
              <a:t>20/07/2020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FD165E-3AA5-4196-AC25-E26D70E4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E8DB7A-AF34-46D3-9830-BD635BE15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9953-6864-4D8D-81BE-6287BCC7B8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7801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016721-0492-40B8-A181-C790418F7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1E36626-4FDB-4A02-8AA7-291169E10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DE14E0-30B5-4D07-8949-C9DFFB45E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67-B0C0-4BFE-96B1-A6E3F7BB8C55}" type="datetimeFigureOut">
              <a:rPr lang="pt-BR" smtClean="0"/>
              <a:t>20/07/2020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DCFA71-EC00-488D-9C56-FAECAEABC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698CE8-37A9-4BDA-AB5B-D6787EE29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9953-6864-4D8D-81BE-6287BCC7B8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892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4C5B8D2-01E6-4B79-88A0-AFD3601365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F1E9F86-C7EF-4024-A779-74009CE40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56765A-247D-4259-8DA1-852AF1EA3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67-B0C0-4BFE-96B1-A6E3F7BB8C55}" type="datetimeFigureOut">
              <a:rPr lang="pt-BR" smtClean="0"/>
              <a:t>20/07/2020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4C96A3-D578-4F6F-8B1F-F1FF006C2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4C0C3C-0FD0-4159-9592-C7EA11AAD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9953-6864-4D8D-81BE-6287BCC7B8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952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0E723-5DBE-41F0-907A-9D9A4C611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97D488-4A01-4BD5-A1A7-6E0586E40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42E3F7-AF67-47FF-AA1B-3D90C6CAD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67-B0C0-4BFE-96B1-A6E3F7BB8C55}" type="datetimeFigureOut">
              <a:rPr lang="pt-BR" smtClean="0"/>
              <a:t>20/07/2020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CE62FD-DC07-4FDF-A71E-DDE75B233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FDFFD8-E8E8-44A2-958E-5C1C33D9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9953-6864-4D8D-81BE-6287BCC7B8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75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F64121-0BB9-43BD-BA19-C7F649546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F494DE-90A8-4981-A783-F74ACBBD8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492A2B-9945-4F8B-AE28-1B8851DE7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67-B0C0-4BFE-96B1-A6E3F7BB8C55}" type="datetimeFigureOut">
              <a:rPr lang="pt-BR" smtClean="0"/>
              <a:t>20/07/2020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7C740E-44D2-4FC2-9BC5-B52269C33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1546B6-AE58-4F17-8C59-37A042F61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9953-6864-4D8D-81BE-6287BCC7B8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14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71CCE1-4006-4B57-ADA4-D274A74F9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90BFF2-B5C0-4AF6-821A-39C538B09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8E3136-E740-4E2E-8823-66FD75D24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215935-C6DD-401E-B133-83EA7B2D6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67-B0C0-4BFE-96B1-A6E3F7BB8C55}" type="datetimeFigureOut">
              <a:rPr lang="pt-BR" smtClean="0"/>
              <a:t>20/07/2020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ACAA2B9-9C0E-431F-A404-B585C8232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3317077-5F7A-468F-B36F-528F2B61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9953-6864-4D8D-81BE-6287BCC7B8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981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767DF-432E-4851-86C8-AAAC7A1C5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FE0354E-AD00-417C-B513-36C8B83E5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B32D733-509D-45F2-B92B-0CD90737D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4BD6BBC-0775-4439-8204-7C13EB3EE3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958E55E-20C8-44ED-A393-B89853035F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4ED6D8E-9BAA-4B2A-811D-86A1B69CA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67-B0C0-4BFE-96B1-A6E3F7BB8C55}" type="datetimeFigureOut">
              <a:rPr lang="pt-BR" smtClean="0"/>
              <a:t>20/07/2020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07EA1A7-CB61-4422-A7CC-D56FCA170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995F874-E7E9-4543-944F-5A5714933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9953-6864-4D8D-81BE-6287BCC7B8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394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24E24-0F0F-4A8C-84CA-8185250D6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64D3F1D-11CD-4C17-845E-4EABF1DA7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67-B0C0-4BFE-96B1-A6E3F7BB8C55}" type="datetimeFigureOut">
              <a:rPr lang="pt-BR" smtClean="0"/>
              <a:t>20/07/2020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18D10DE-8EE9-457E-9586-E0911D6B1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2E39944-85A5-4C63-8096-02A9451E6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9953-6864-4D8D-81BE-6287BCC7B8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5484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138804F-AB59-42F1-B724-628003509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67-B0C0-4BFE-96B1-A6E3F7BB8C55}" type="datetimeFigureOut">
              <a:rPr lang="pt-BR" smtClean="0"/>
              <a:t>20/07/2020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7FC5C90-E4FA-4C95-948D-663651B47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9247FC3-C770-47E0-A3FD-A5A59FE5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9953-6864-4D8D-81BE-6287BCC7B8A0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44C27FE-20B3-4B83-A47A-0B8DA1D46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495" y="5899150"/>
            <a:ext cx="1609009" cy="10678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1583B15-F6FC-4586-B9E8-CF88030BF9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16" y="5956663"/>
            <a:ext cx="1317672" cy="84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8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4E1852-C756-412A-81DE-023F7C780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350EA7-726F-4411-BD28-EBC04398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0C07A0D-C515-4FF1-BD56-4AF311A65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C576AB8-3F4B-43DA-A3D5-48FAF83C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67-B0C0-4BFE-96B1-A6E3F7BB8C55}" type="datetimeFigureOut">
              <a:rPr lang="pt-BR" smtClean="0"/>
              <a:t>20/07/2020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790CDAB-6ED6-495B-8F99-FE3DD761D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73CFE4-CD19-41E7-9EA0-EB221BF0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9953-6864-4D8D-81BE-6287BCC7B8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5587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75F8BF-7075-4A6A-945D-D4BCC058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2554207-71F4-48CD-8660-C3867C61F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5B2E0A0-48C9-49FA-9CDD-7F057AAD1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1BF594-F235-4019-B641-3893F8E9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CC67-B0C0-4BFE-96B1-A6E3F7BB8C55}" type="datetimeFigureOut">
              <a:rPr lang="pt-BR" smtClean="0"/>
              <a:t>20/07/2020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B845D86-CEF7-481C-A43C-67DD2FB6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5363E0B-4EF2-4A5B-9D55-C70E0C8D4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9953-6864-4D8D-81BE-6287BCC7B8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389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BD68B"/>
            </a:gs>
            <a:gs pos="50000">
              <a:srgbClr val="F9F9EE"/>
            </a:gs>
            <a:gs pos="100000">
              <a:srgbClr val="DBD68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F2551B1-080C-4866-9169-FD1B3FC76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3CEA32-85AD-4024-B525-D9E52908D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80A0DA-84E8-4950-B72C-8DF177C38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CCC67-B0C0-4BFE-96B1-A6E3F7BB8C55}" type="datetimeFigureOut">
              <a:rPr lang="pt-BR" smtClean="0"/>
              <a:t>20/07/2020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121509E-7571-47D9-BCE3-493F5B17B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041D05-6F9D-4A0B-954B-A4DBB174A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99953-6864-4D8D-81BE-6287BCC7B8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36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646" y="2595153"/>
            <a:ext cx="7255828" cy="481540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485112" y="135327"/>
            <a:ext cx="604058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0E4D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GABARITO COMENTADO </a:t>
            </a:r>
          </a:p>
          <a:p>
            <a:pPr algn="ctr"/>
            <a:r>
              <a:rPr lang="pt-BR" sz="4400" b="1" dirty="0">
                <a:solidFill>
                  <a:srgbClr val="0E4D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PROVA</a:t>
            </a:r>
          </a:p>
          <a:p>
            <a:pPr algn="ctr"/>
            <a:endParaRPr lang="pt-BR" sz="4400" b="1" dirty="0">
              <a:solidFill>
                <a:srgbClr val="0E4D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5400" b="1" dirty="0">
                <a:solidFill>
                  <a:srgbClr val="0E4D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OBA 2016 - NÍVEL 2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25" y="3727269"/>
            <a:ext cx="3942102" cy="251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5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7C3D46E-59D7-4DB2-B4D7-6132840BE7CF}"/>
              </a:ext>
            </a:extLst>
          </p:cNvPr>
          <p:cNvSpPr txBox="1"/>
          <p:nvPr/>
        </p:nvSpPr>
        <p:spPr>
          <a:xfrm>
            <a:off x="137114" y="92764"/>
            <a:ext cx="8162155" cy="190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ct val="130000"/>
              </a:lnSpc>
              <a:spcAft>
                <a:spcPts val="0"/>
              </a:spcAft>
            </a:pPr>
            <a:r>
              <a:rPr lang="pt-B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Questão 9) (1 ponto)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Suponha que você quer lançar um foguete como este da foto abaixo (ou lançar uma pedra) para que ele vá o mais longe possível de onde você está. </a:t>
            </a:r>
            <a:endParaRPr lang="pt-B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Abaixo tem quatro figuras com diferentes direções iniciais de lançamentos de foguetes.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8F13D14-4C98-4EC7-BA59-2B71695BA20C}"/>
              </a:ext>
            </a:extLst>
          </p:cNvPr>
          <p:cNvSpPr txBox="1"/>
          <p:nvPr/>
        </p:nvSpPr>
        <p:spPr>
          <a:xfrm>
            <a:off x="128405" y="2056301"/>
            <a:ext cx="8317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Pergunta 9) 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Coloque um </a:t>
            </a:r>
            <a:r>
              <a:rPr lang="pt-BR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debaixo da direção que fará o foguete ir mais longe.</a:t>
            </a:r>
            <a:endParaRPr lang="pt-BR" dirty="0"/>
          </a:p>
        </p:txBody>
      </p:sp>
      <p:grpSp>
        <p:nvGrpSpPr>
          <p:cNvPr id="7" name="Grupo 38">
            <a:extLst>
              <a:ext uri="{FF2B5EF4-FFF2-40B4-BE49-F238E27FC236}">
                <a16:creationId xmlns:a16="http://schemas.microsoft.com/office/drawing/2014/main" id="{3BD20753-FAC0-4918-840F-C4D7D29CB4D7}"/>
              </a:ext>
            </a:extLst>
          </p:cNvPr>
          <p:cNvGrpSpPr>
            <a:grpSpLocks/>
          </p:cNvGrpSpPr>
          <p:nvPr/>
        </p:nvGrpSpPr>
        <p:grpSpPr bwMode="auto">
          <a:xfrm>
            <a:off x="8706360" y="2703224"/>
            <a:ext cx="2024714" cy="2450353"/>
            <a:chOff x="0" y="0"/>
            <a:chExt cx="956930" cy="1220617"/>
          </a:xfrm>
        </p:grpSpPr>
        <p:pic>
          <p:nvPicPr>
            <p:cNvPr id="8" name="Imagem 6" descr="C:\Users\JOÃO CANALLE\Dropbox\Pictures\FOGUETES 2014\DSC_0288.JPG">
              <a:extLst>
                <a:ext uri="{FF2B5EF4-FFF2-40B4-BE49-F238E27FC236}">
                  <a16:creationId xmlns:a16="http://schemas.microsoft.com/office/drawing/2014/main" id="{9DAD36B3-90B3-4289-9402-7C2D6B4C9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019"/>
            <a:stretch>
              <a:fillRect/>
            </a:stretch>
          </p:blipFill>
          <p:spPr bwMode="auto">
            <a:xfrm>
              <a:off x="0" y="0"/>
              <a:ext cx="956930" cy="1220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6" name="Conector de seta reta 36">
              <a:extLst>
                <a:ext uri="{FF2B5EF4-FFF2-40B4-BE49-F238E27FC236}">
                  <a16:creationId xmlns:a16="http://schemas.microsoft.com/office/drawing/2014/main" id="{DB4C1E40-4F29-490E-989D-0B0D8602282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76447" y="259434"/>
              <a:ext cx="539750" cy="432435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173" name="Imagem 18" descr="http://augusto.denardin.org/viagens/up/2012/01/Pampa-del-Tamagural-no-horizonte.jpg">
            <a:extLst>
              <a:ext uri="{FF2B5EF4-FFF2-40B4-BE49-F238E27FC236}">
                <a16:creationId xmlns:a16="http://schemas.microsoft.com/office/drawing/2014/main" id="{5C61AA92-212E-4F01-B262-B34A30F81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3" y="2694523"/>
            <a:ext cx="7967500" cy="245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917CF5E-C317-426C-BCCA-BED1F8D87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0" y="2965674"/>
            <a:ext cx="7359622" cy="190805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7A1273D-DBC5-4DF4-AEB6-7710F839647B}"/>
              </a:ext>
            </a:extLst>
          </p:cNvPr>
          <p:cNvSpPr txBox="1"/>
          <p:nvPr/>
        </p:nvSpPr>
        <p:spPr>
          <a:xfrm>
            <a:off x="2684885" y="4504392"/>
            <a:ext cx="33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14164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9C2E32C-AF6F-43FC-A0CC-03DB729306D0}"/>
              </a:ext>
            </a:extLst>
          </p:cNvPr>
          <p:cNvSpPr txBox="1"/>
          <p:nvPr/>
        </p:nvSpPr>
        <p:spPr>
          <a:xfrm>
            <a:off x="137114" y="92765"/>
            <a:ext cx="809248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Questão 10) (1 ponto)(0,25 cada acerto) </a:t>
            </a:r>
            <a:r>
              <a:rPr lang="pt-PT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Suponha que você vai construir e lançar um foguete de canudo de papel ou até mesmo de garrafa plástica de refrigerante, de modo que ele vá bem longe de onde você está.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602216C-72E2-4052-91E7-C54243D3BCDE}"/>
              </a:ext>
            </a:extLst>
          </p:cNvPr>
          <p:cNvSpPr txBox="1"/>
          <p:nvPr/>
        </p:nvSpPr>
        <p:spPr>
          <a:xfrm>
            <a:off x="101949" y="1513965"/>
            <a:ext cx="84722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Pergunta 10) </a:t>
            </a:r>
            <a:r>
              <a:rPr lang="pt-PT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Escreva CERTO ou ERRADO na frente de cada afirmação abaixo.</a:t>
            </a:r>
            <a:endParaRPr lang="pt-BR" dirty="0"/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D251882C-EA57-4E07-95DB-0B3D04CE52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180143"/>
              </p:ext>
            </p:extLst>
          </p:nvPr>
        </p:nvGraphicFramePr>
        <p:xfrm>
          <a:off x="463826" y="2597426"/>
          <a:ext cx="9846365" cy="2412116"/>
        </p:xfrm>
        <a:graphic>
          <a:graphicData uri="http://schemas.openxmlformats.org/drawingml/2006/table">
            <a:tbl>
              <a:tblPr firstRow="1" firstCol="1" bandRow="1"/>
              <a:tblGrid>
                <a:gridCol w="1173401">
                  <a:extLst>
                    <a:ext uri="{9D8B030D-6E8A-4147-A177-3AD203B41FA5}">
                      <a16:colId xmlns:a16="http://schemas.microsoft.com/office/drawing/2014/main" val="3500391008"/>
                    </a:ext>
                  </a:extLst>
                </a:gridCol>
                <a:gridCol w="8672964">
                  <a:extLst>
                    <a:ext uri="{9D8B030D-6E8A-4147-A177-3AD203B41FA5}">
                      <a16:colId xmlns:a16="http://schemas.microsoft.com/office/drawing/2014/main" val="3552008092"/>
                    </a:ext>
                  </a:extLst>
                </a:gridCol>
              </a:tblGrid>
              <a:tr h="603029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_ _ _ _ _ _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 foguete precisa ter 3 ou 4 empenas (= asas).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9908137"/>
                  </a:ext>
                </a:extLst>
              </a:tr>
              <a:tr h="603029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_ _ _ _ _ _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 foguete deve ser lançado inclinado a 45 graus para ir bem longe.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07591"/>
                  </a:ext>
                </a:extLst>
              </a:tr>
              <a:tr h="603029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_ _ _ _ _ _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Não podemos lançar foguetes na direção de casas, pessoas, carros etc.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1886088"/>
                  </a:ext>
                </a:extLst>
              </a:tr>
              <a:tr h="603029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_ _ _ _ _ _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92140" algn="r"/>
                        </a:tabLs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 frente do foguete deve ser “fina” para “furar” melhor o ar.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109166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C7CD7D48-F9FE-42CE-9DFC-D413B117CA1D}"/>
              </a:ext>
            </a:extLst>
          </p:cNvPr>
          <p:cNvSpPr txBox="1"/>
          <p:nvPr/>
        </p:nvSpPr>
        <p:spPr>
          <a:xfrm>
            <a:off x="569843" y="2635454"/>
            <a:ext cx="102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CERTO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ADB8D2F-61AA-4C7F-9F2D-0FF6DEF55D1D}"/>
              </a:ext>
            </a:extLst>
          </p:cNvPr>
          <p:cNvSpPr txBox="1"/>
          <p:nvPr/>
        </p:nvSpPr>
        <p:spPr>
          <a:xfrm>
            <a:off x="569843" y="3226116"/>
            <a:ext cx="102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CERTO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AA0B274-B64E-44FF-9D67-3327128F4A14}"/>
              </a:ext>
            </a:extLst>
          </p:cNvPr>
          <p:cNvSpPr txBox="1"/>
          <p:nvPr/>
        </p:nvSpPr>
        <p:spPr>
          <a:xfrm>
            <a:off x="569843" y="3834196"/>
            <a:ext cx="102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CERTO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F58B3DE-A4A4-4BC4-841C-ED3CB5F4F26D}"/>
              </a:ext>
            </a:extLst>
          </p:cNvPr>
          <p:cNvSpPr txBox="1"/>
          <p:nvPr/>
        </p:nvSpPr>
        <p:spPr>
          <a:xfrm>
            <a:off x="569843" y="4433567"/>
            <a:ext cx="102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CERTO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24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ela 21"/>
          <p:cNvGraphicFramePr>
            <a:graphicFrameLocks noGrp="1"/>
          </p:cNvGraphicFramePr>
          <p:nvPr/>
        </p:nvGraphicFramePr>
        <p:xfrm>
          <a:off x="3952239" y="683090"/>
          <a:ext cx="4268216" cy="5574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056">
                  <a:extLst>
                    <a:ext uri="{9D8B030D-6E8A-4147-A177-3AD203B41FA5}">
                      <a16:colId xmlns:a16="http://schemas.microsoft.com/office/drawing/2014/main" val="77620037"/>
                    </a:ext>
                  </a:extLst>
                </a:gridCol>
                <a:gridCol w="3566160">
                  <a:extLst>
                    <a:ext uri="{9D8B030D-6E8A-4147-A177-3AD203B41FA5}">
                      <a16:colId xmlns:a16="http://schemas.microsoft.com/office/drawing/2014/main" val="3578718802"/>
                    </a:ext>
                  </a:extLst>
                </a:gridCol>
              </a:tblGrid>
              <a:tr h="396206">
                <a:tc gridSpan="2"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Contatos: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671705"/>
                  </a:ext>
                </a:extLst>
              </a:tr>
              <a:tr h="639776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</a:t>
                      </a:r>
                      <a:r>
                        <a:rPr lang="pt-B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obabr</a:t>
                      </a:r>
                      <a:endParaRPr lang="pt-B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790837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</a:t>
                      </a:r>
                      <a:r>
                        <a:rPr lang="pt-B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oba_olimpiada</a:t>
                      </a:r>
                      <a:endParaRPr lang="pt-B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46611"/>
                  </a:ext>
                </a:extLst>
              </a:tr>
              <a:tr h="576072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obaoficial</a:t>
                      </a:r>
                      <a:endParaRPr lang="pt-B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72919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canal_oba_mobfog</a:t>
                      </a:r>
                      <a:endParaRPr lang="pt-B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419485"/>
                  </a:ext>
                </a:extLst>
              </a:tr>
              <a:tr h="566628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oba.secretaria@gmail.com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587587"/>
                  </a:ext>
                </a:extLst>
              </a:tr>
              <a:tr h="61605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(21) 98272-3810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904417"/>
                  </a:ext>
                </a:extLst>
              </a:tr>
              <a:tr h="112161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(21) 2334-0082</a:t>
                      </a:r>
                    </a:p>
                    <a:p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(21) 4104-4047</a:t>
                      </a:r>
                    </a:p>
                    <a:p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(21) 2254-1139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621586"/>
                  </a:ext>
                </a:extLst>
              </a:tr>
              <a:tr h="39620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www.oba.org.br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160636"/>
                  </a:ext>
                </a:extLst>
              </a:tr>
            </a:tbl>
          </a:graphicData>
        </a:graphic>
      </p:graphicFrame>
      <p:grpSp>
        <p:nvGrpSpPr>
          <p:cNvPr id="2" name="Agrupar 1"/>
          <p:cNvGrpSpPr/>
          <p:nvPr/>
        </p:nvGrpSpPr>
        <p:grpSpPr>
          <a:xfrm>
            <a:off x="3986911" y="1167955"/>
            <a:ext cx="667511" cy="4446461"/>
            <a:chOff x="3960784" y="1167955"/>
            <a:chExt cx="667511" cy="4446461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9233" y="4171188"/>
              <a:ext cx="530717" cy="528828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1810" y="2391918"/>
              <a:ext cx="477018" cy="470154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5524" y="1773936"/>
              <a:ext cx="508521" cy="512064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8470" y="2969133"/>
              <a:ext cx="580515" cy="551307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7422" y="3632454"/>
              <a:ext cx="564933" cy="436626"/>
            </a:xfrm>
            <a:prstGeom prst="rect">
              <a:avLst/>
            </a:prstGeom>
          </p:spPr>
        </p:pic>
        <p:pic>
          <p:nvPicPr>
            <p:cNvPr id="1026" name="Picture 2" descr="Telefone, redondo, ícone - Baixar PNG/SVG Transparente"/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784" y="4946905"/>
              <a:ext cx="667511" cy="667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50954" y="1167955"/>
              <a:ext cx="470514" cy="468821"/>
            </a:xfrm>
            <a:prstGeom prst="rect">
              <a:avLst/>
            </a:prstGeom>
          </p:spPr>
        </p:pic>
      </p:grpSp>
      <p:pic>
        <p:nvPicPr>
          <p:cNvPr id="26" name="Imagem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429" y="2134037"/>
            <a:ext cx="4119654" cy="2734054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431" y="2573726"/>
            <a:ext cx="2801130" cy="178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8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18FBCC9-AD3E-4627-A82B-598AEB237123}"/>
              </a:ext>
            </a:extLst>
          </p:cNvPr>
          <p:cNvSpPr txBox="1"/>
          <p:nvPr/>
        </p:nvSpPr>
        <p:spPr>
          <a:xfrm>
            <a:off x="256382" y="415306"/>
            <a:ext cx="8052729" cy="1294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Questão 1) (1 ponto)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Em julho de 2015 a sonda espacial chamada “Novos Horizontes”, chegou pertinho de Plutão e fotografou, pela primeira vez, sua superfície. Coloque um </a:t>
            </a:r>
            <a:r>
              <a:rPr lang="pt-B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debaixo da foto de Plutão, o planeta anão.</a:t>
            </a:r>
            <a:endParaRPr lang="pt-BR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0A3CE47C-2C94-4202-9BD2-D4BB5C9821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894532"/>
              </p:ext>
            </p:extLst>
          </p:nvPr>
        </p:nvGraphicFramePr>
        <p:xfrm>
          <a:off x="485775" y="2986088"/>
          <a:ext cx="10872788" cy="292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Document" r:id="rId3" imgW="6845191" imgH="1851186" progId="Word.Document.12">
                  <p:embed/>
                </p:oleObj>
              </mc:Choice>
              <mc:Fallback>
                <p:oleObj name="Document" r:id="rId3" imgW="6845191" imgH="185118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5775" y="2986088"/>
                        <a:ext cx="10872788" cy="2928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C7290474-49C1-4F9F-9066-36BD45E36FE3}"/>
              </a:ext>
            </a:extLst>
          </p:cNvPr>
          <p:cNvSpPr txBox="1"/>
          <p:nvPr/>
        </p:nvSpPr>
        <p:spPr>
          <a:xfrm>
            <a:off x="1497496" y="5009322"/>
            <a:ext cx="34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005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0CBA3A5D-CAC3-489B-A2FF-215504F61154}"/>
              </a:ext>
            </a:extLst>
          </p:cNvPr>
          <p:cNvSpPr txBox="1"/>
          <p:nvPr/>
        </p:nvSpPr>
        <p:spPr>
          <a:xfrm>
            <a:off x="137114" y="194967"/>
            <a:ext cx="8223115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Questão 2) (1 ponto)(0,25 cada acerto)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Abaixo tem a foto, em escala correta, dos quatro menores planetas do Sistema Solar. Escreva sobre as linhas pontilhadas os nomes deles.</a:t>
            </a:r>
            <a:endParaRPr lang="pt-BR" dirty="0"/>
          </a:p>
        </p:txBody>
      </p:sp>
      <p:pic>
        <p:nvPicPr>
          <p:cNvPr id="2050" name="Imagem 6" descr="https://upload.wikimedia.org/wikipedia/commons/8/8b/Telluric_planets_size_comparison.jpg">
            <a:extLst>
              <a:ext uri="{FF2B5EF4-FFF2-40B4-BE49-F238E27FC236}">
                <a16:creationId xmlns:a16="http://schemas.microsoft.com/office/drawing/2014/main" id="{A345596E-52ED-48B5-A5D5-5BEAE5EEF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80" y="2313153"/>
            <a:ext cx="7083441" cy="404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3DDC1197-3EF3-4439-8767-BD95A795F931}"/>
              </a:ext>
            </a:extLst>
          </p:cNvPr>
          <p:cNvCxnSpPr>
            <a:cxnSpLocks/>
          </p:cNvCxnSpPr>
          <p:nvPr/>
        </p:nvCxnSpPr>
        <p:spPr>
          <a:xfrm>
            <a:off x="357809" y="3806687"/>
            <a:ext cx="2199861" cy="0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D91FAA07-B317-44F0-9471-C168C2BC9FFC}"/>
              </a:ext>
            </a:extLst>
          </p:cNvPr>
          <p:cNvCxnSpPr>
            <a:cxnSpLocks/>
          </p:cNvCxnSpPr>
          <p:nvPr/>
        </p:nvCxnSpPr>
        <p:spPr>
          <a:xfrm>
            <a:off x="357809" y="5489713"/>
            <a:ext cx="3816626" cy="0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BF7B324A-540F-4959-A89E-472858A385C4}"/>
              </a:ext>
            </a:extLst>
          </p:cNvPr>
          <p:cNvCxnSpPr>
            <a:cxnSpLocks/>
          </p:cNvCxnSpPr>
          <p:nvPr/>
        </p:nvCxnSpPr>
        <p:spPr>
          <a:xfrm>
            <a:off x="8627165" y="3806687"/>
            <a:ext cx="3193774" cy="0"/>
          </a:xfrm>
          <a:prstGeom prst="straightConnector1">
            <a:avLst/>
          </a:prstGeom>
          <a:ln w="28575">
            <a:prstDash val="sysDot"/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4B1CB028-E954-4C7B-9CC4-0A5007232A25}"/>
              </a:ext>
            </a:extLst>
          </p:cNvPr>
          <p:cNvCxnSpPr>
            <a:cxnSpLocks/>
          </p:cNvCxnSpPr>
          <p:nvPr/>
        </p:nvCxnSpPr>
        <p:spPr>
          <a:xfrm>
            <a:off x="8905461" y="5539409"/>
            <a:ext cx="3008243" cy="0"/>
          </a:xfrm>
          <a:prstGeom prst="straightConnector1">
            <a:avLst/>
          </a:prstGeom>
          <a:ln w="28575">
            <a:prstDash val="sysDot"/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48F1374-9595-4837-97E3-057FED8A70FB}"/>
              </a:ext>
            </a:extLst>
          </p:cNvPr>
          <p:cNvSpPr txBox="1"/>
          <p:nvPr/>
        </p:nvSpPr>
        <p:spPr>
          <a:xfrm>
            <a:off x="765236" y="3491516"/>
            <a:ext cx="1020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TERRA</a:t>
            </a:r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F99B607-B46D-49EF-A341-F0D75EF6197A}"/>
              </a:ext>
            </a:extLst>
          </p:cNvPr>
          <p:cNvSpPr txBox="1"/>
          <p:nvPr/>
        </p:nvSpPr>
        <p:spPr>
          <a:xfrm>
            <a:off x="751984" y="5171660"/>
            <a:ext cx="1033669" cy="369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MARTE</a:t>
            </a:r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D29E5B8-31F8-4BD4-B585-462B67A510E3}"/>
              </a:ext>
            </a:extLst>
          </p:cNvPr>
          <p:cNvSpPr txBox="1"/>
          <p:nvPr/>
        </p:nvSpPr>
        <p:spPr>
          <a:xfrm>
            <a:off x="10038521" y="3479076"/>
            <a:ext cx="1020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VÊNUS</a:t>
            </a:r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D0D5EC5-A8B4-4ED5-A537-8B5C4B77E6F7}"/>
              </a:ext>
            </a:extLst>
          </p:cNvPr>
          <p:cNvSpPr txBox="1"/>
          <p:nvPr/>
        </p:nvSpPr>
        <p:spPr>
          <a:xfrm>
            <a:off x="9955463" y="5217664"/>
            <a:ext cx="148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MERCÚRIO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534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9BE8E7A-88F4-4427-A8D2-AE2565AF8D1F}"/>
              </a:ext>
            </a:extLst>
          </p:cNvPr>
          <p:cNvSpPr txBox="1"/>
          <p:nvPr/>
        </p:nvSpPr>
        <p:spPr>
          <a:xfrm>
            <a:off x="206782" y="363676"/>
            <a:ext cx="7979275" cy="87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Questão 3 ) (1 ponto) 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Abaixo tem uma sequência de fotos de um eclipse solar quase total. Coloque um X na única afirmação correta.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0E069A1-D061-4614-87B3-13B48393B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370" y="2452994"/>
            <a:ext cx="3906945" cy="317918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9A8A354-E83D-42DD-B13B-FBA0E6A627ED}"/>
              </a:ext>
            </a:extLst>
          </p:cNvPr>
          <p:cNvSpPr txBox="1"/>
          <p:nvPr/>
        </p:nvSpPr>
        <p:spPr>
          <a:xfrm>
            <a:off x="48941" y="2024674"/>
            <a:ext cx="6272346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 hangingPunct="0">
              <a:lnSpc>
                <a:spcPct val="150000"/>
              </a:lnSpc>
              <a:spcAft>
                <a:spcPts val="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    ) A Lua está passando na sombra da Terra.</a:t>
            </a:r>
            <a:endParaRPr lang="pt-B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 hangingPunct="0">
              <a:lnSpc>
                <a:spcPct val="150000"/>
              </a:lnSpc>
              <a:spcAft>
                <a:spcPts val="0"/>
              </a:spcAft>
            </a:pP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 algn="just" hangingPunct="0">
              <a:lnSpc>
                <a:spcPct val="150000"/>
              </a:lnSpc>
              <a:spcAft>
                <a:spcPts val="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    ) A Lua está passando na frente do Sol.</a:t>
            </a:r>
            <a:endParaRPr lang="pt-B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 hangingPunct="0">
              <a:lnSpc>
                <a:spcPct val="150000"/>
              </a:lnSpc>
              <a:spcAft>
                <a:spcPts val="0"/>
              </a:spcAft>
            </a:pP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 algn="just" hangingPunct="0">
              <a:lnSpc>
                <a:spcPct val="150000"/>
              </a:lnSpc>
              <a:spcAft>
                <a:spcPts val="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    ) A sombra da Terra está passando sobre o Sol.</a:t>
            </a:r>
          </a:p>
          <a:p>
            <a:pPr indent="450215" algn="just" hangingPunct="0">
              <a:lnSpc>
                <a:spcPct val="150000"/>
              </a:lnSpc>
              <a:spcAft>
                <a:spcPts val="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pt-B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 hangingPunct="0">
              <a:lnSpc>
                <a:spcPct val="150000"/>
              </a:lnSpc>
              <a:spcAft>
                <a:spcPts val="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    ) A Terra está passando na frente do Sol.</a:t>
            </a:r>
          </a:p>
          <a:p>
            <a:pPr indent="450215" algn="just" hangingPunct="0">
              <a:lnSpc>
                <a:spcPct val="150000"/>
              </a:lnSpc>
              <a:spcAft>
                <a:spcPts val="0"/>
              </a:spcAft>
            </a:pPr>
            <a:endParaRPr lang="pt-B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(    ) Um buraco negro está passando na frente do Sol.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E69E38D-EED5-46F1-AC95-4943201F7980}"/>
              </a:ext>
            </a:extLst>
          </p:cNvPr>
          <p:cNvSpPr txBox="1"/>
          <p:nvPr/>
        </p:nvSpPr>
        <p:spPr>
          <a:xfrm>
            <a:off x="636104" y="2966903"/>
            <a:ext cx="38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782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31413DC-A689-47CF-9873-4F587573BC80}"/>
              </a:ext>
            </a:extLst>
          </p:cNvPr>
          <p:cNvSpPr txBox="1"/>
          <p:nvPr/>
        </p:nvSpPr>
        <p:spPr>
          <a:xfrm>
            <a:off x="137114" y="586404"/>
            <a:ext cx="6846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Questão 4) (1 ponto) (0,25 cada acerto)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 universo tudo gira.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816251C-CBB0-466B-8643-8076D8CB6931}"/>
              </a:ext>
            </a:extLst>
          </p:cNvPr>
          <p:cNvSpPr txBox="1"/>
          <p:nvPr/>
        </p:nvSpPr>
        <p:spPr>
          <a:xfrm>
            <a:off x="137114" y="1534441"/>
            <a:ext cx="7628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Pergunta 4)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Escreva CERTO ou ERRADO debaixo de cada afirmação.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57E82D6-4455-408D-AAB0-3870A9015F0F}"/>
              </a:ext>
            </a:extLst>
          </p:cNvPr>
          <p:cNvSpPr txBox="1"/>
          <p:nvPr/>
        </p:nvSpPr>
        <p:spPr>
          <a:xfrm>
            <a:off x="137114" y="2452516"/>
            <a:ext cx="2676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Terra gira em torno do seu eixo de rotação.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9915EDD-0D6F-47A5-BBFC-94417B05CAF8}"/>
              </a:ext>
            </a:extLst>
          </p:cNvPr>
          <p:cNvSpPr txBox="1"/>
          <p:nvPr/>
        </p:nvSpPr>
        <p:spPr>
          <a:xfrm>
            <a:off x="3324771" y="2452516"/>
            <a:ext cx="2544417" cy="648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Lua gira em torno do seu eixo de rotação.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A4310C7-37C8-4050-B0B7-1EB320A2F061}"/>
              </a:ext>
            </a:extLst>
          </p:cNvPr>
          <p:cNvSpPr txBox="1"/>
          <p:nvPr/>
        </p:nvSpPr>
        <p:spPr>
          <a:xfrm>
            <a:off x="6525747" y="2485474"/>
            <a:ext cx="2544417" cy="648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 Sol gira em torno do seu eixo de rotação.</a:t>
            </a:r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032A1B2-59AE-4EDD-A59C-7F66C981AF22}"/>
              </a:ext>
            </a:extLst>
          </p:cNvPr>
          <p:cNvSpPr txBox="1"/>
          <p:nvPr/>
        </p:nvSpPr>
        <p:spPr>
          <a:xfrm>
            <a:off x="9706978" y="2485474"/>
            <a:ext cx="1895061" cy="648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Lua gira em torno da Terra.</a:t>
            </a:r>
            <a:endParaRPr lang="pt-BR" dirty="0"/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D1B8E018-9105-4A19-B647-49B1661E183B}"/>
              </a:ext>
            </a:extLst>
          </p:cNvPr>
          <p:cNvCxnSpPr>
            <a:cxnSpLocks/>
          </p:cNvCxnSpPr>
          <p:nvPr/>
        </p:nvCxnSpPr>
        <p:spPr>
          <a:xfrm>
            <a:off x="362400" y="3783495"/>
            <a:ext cx="19800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59BBED8-D16C-4469-8259-00BFA57EF096}"/>
              </a:ext>
            </a:extLst>
          </p:cNvPr>
          <p:cNvCxnSpPr>
            <a:cxnSpLocks/>
          </p:cNvCxnSpPr>
          <p:nvPr/>
        </p:nvCxnSpPr>
        <p:spPr>
          <a:xfrm>
            <a:off x="3576562" y="3783495"/>
            <a:ext cx="19800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14EC0083-AD8B-48CA-9445-C786602B5DE9}"/>
              </a:ext>
            </a:extLst>
          </p:cNvPr>
          <p:cNvCxnSpPr>
            <a:cxnSpLocks/>
          </p:cNvCxnSpPr>
          <p:nvPr/>
        </p:nvCxnSpPr>
        <p:spPr>
          <a:xfrm>
            <a:off x="6777538" y="3783495"/>
            <a:ext cx="19800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CDF3FE00-2944-4C2D-A54D-4FD3E2277F8E}"/>
              </a:ext>
            </a:extLst>
          </p:cNvPr>
          <p:cNvCxnSpPr>
            <a:cxnSpLocks/>
          </p:cNvCxnSpPr>
          <p:nvPr/>
        </p:nvCxnSpPr>
        <p:spPr>
          <a:xfrm>
            <a:off x="9561205" y="3783495"/>
            <a:ext cx="19800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9A12881-CE5A-4F33-8EF1-C10AB8BDAC17}"/>
              </a:ext>
            </a:extLst>
          </p:cNvPr>
          <p:cNvSpPr txBox="1"/>
          <p:nvPr/>
        </p:nvSpPr>
        <p:spPr>
          <a:xfrm>
            <a:off x="203374" y="4062514"/>
            <a:ext cx="11457403" cy="130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ct val="114000"/>
              </a:lnSpc>
              <a:spcAft>
                <a:spcPts val="0"/>
              </a:spcAft>
            </a:pPr>
            <a:r>
              <a:rPr lang="pt-BR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Obs. Sim, a Lua gira em torno do seu eixo de rotação, embora tão lentamente que demora o mesmo tempo que ela precisa para dar uma volta em torno da Terra, por isso vemos sempre a mesma face dela! </a:t>
            </a:r>
            <a:r>
              <a:rPr lang="pt-PT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 período de rotação do Sol à superfície varia de aproximadamente 25 dias no equador a 36 dias nos polos. Na profundidade, abaixo da zona de convecção, parece ter rotação com período de 27 dias. Veja, por exemplo,</a:t>
            </a:r>
            <a:endParaRPr lang="pt-B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pt-BR" sz="14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http://www.if.ufrgs.br/ast/solar/portug/sun.htm</a:t>
            </a:r>
            <a:r>
              <a:rPr lang="pt-BR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 </a:t>
            </a:r>
            <a:r>
              <a:rPr lang="pt-PT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http://www.if.ufrgs.br/cref/?area=questions&amp;id=418</a:t>
            </a:r>
            <a:endParaRPr lang="pt-BR" sz="1400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596727C-B128-45E4-8EEA-96EB770FBF35}"/>
              </a:ext>
            </a:extLst>
          </p:cNvPr>
          <p:cNvSpPr txBox="1"/>
          <p:nvPr/>
        </p:nvSpPr>
        <p:spPr>
          <a:xfrm>
            <a:off x="757671" y="3482353"/>
            <a:ext cx="104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CERTO</a:t>
            </a:r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FFBF8E6-0133-401B-BA5D-5C73690D6320}"/>
              </a:ext>
            </a:extLst>
          </p:cNvPr>
          <p:cNvSpPr txBox="1"/>
          <p:nvPr/>
        </p:nvSpPr>
        <p:spPr>
          <a:xfrm>
            <a:off x="4074666" y="3478486"/>
            <a:ext cx="104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CERTO</a:t>
            </a:r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ED4A62D-F982-42A9-8E1C-521E60C16919}"/>
              </a:ext>
            </a:extLst>
          </p:cNvPr>
          <p:cNvSpPr txBox="1"/>
          <p:nvPr/>
        </p:nvSpPr>
        <p:spPr>
          <a:xfrm>
            <a:off x="7320878" y="3467491"/>
            <a:ext cx="104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CERTO</a:t>
            </a: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B41B8E3-4BFA-439B-9068-2920D55D7EAA}"/>
              </a:ext>
            </a:extLst>
          </p:cNvPr>
          <p:cNvSpPr txBox="1"/>
          <p:nvPr/>
        </p:nvSpPr>
        <p:spPr>
          <a:xfrm>
            <a:off x="10199610" y="3478486"/>
            <a:ext cx="104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CERTO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578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47CAEDD-0185-4B9E-8544-99EB90A80715}"/>
              </a:ext>
            </a:extLst>
          </p:cNvPr>
          <p:cNvSpPr txBox="1"/>
          <p:nvPr/>
        </p:nvSpPr>
        <p:spPr>
          <a:xfrm>
            <a:off x="137113" y="92765"/>
            <a:ext cx="8022817" cy="1294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Questão 5) (1 ponto)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 noite de Natal de 2012 ocorreu um lindo fenômeno no céu. O maior dos planetas foi ocultado pela Lua, ou seja, ocorreu uma ocultação.</a:t>
            </a:r>
            <a:endParaRPr lang="pt-BR" dirty="0"/>
          </a:p>
        </p:txBody>
      </p:sp>
      <p:pic>
        <p:nvPicPr>
          <p:cNvPr id="3074" name="Imagem 2" descr="https://teacherdeniseselmo.files.wordpress.com/2012/12/564103_536417083050287_1150692210_n.jpg?w=655">
            <a:extLst>
              <a:ext uri="{FF2B5EF4-FFF2-40B4-BE49-F238E27FC236}">
                <a16:creationId xmlns:a16="http://schemas.microsoft.com/office/drawing/2014/main" id="{0CFAE803-99D0-46FB-A8D3-58A16D614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19" y="1453458"/>
            <a:ext cx="5337451" cy="424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3D2F13C-015F-49EB-B845-63E7C654018D}"/>
              </a:ext>
            </a:extLst>
          </p:cNvPr>
          <p:cNvSpPr txBox="1"/>
          <p:nvPr/>
        </p:nvSpPr>
        <p:spPr>
          <a:xfrm>
            <a:off x="5827781" y="2685078"/>
            <a:ext cx="5794376" cy="87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Pergunta 5)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Qual é o nome do planeta que está sendo ocultado pela Lua nesta foto?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6DFADDA-43A0-42C6-8748-CBC355AD5DF3}"/>
              </a:ext>
            </a:extLst>
          </p:cNvPr>
          <p:cNvSpPr txBox="1"/>
          <p:nvPr/>
        </p:nvSpPr>
        <p:spPr>
          <a:xfrm>
            <a:off x="5867538" y="4237417"/>
            <a:ext cx="3687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Resposta 5)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..........................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D29F5FE-DE90-4089-AB92-BD99D21AEC5E}"/>
              </a:ext>
            </a:extLst>
          </p:cNvPr>
          <p:cNvSpPr txBox="1"/>
          <p:nvPr/>
        </p:nvSpPr>
        <p:spPr>
          <a:xfrm>
            <a:off x="7519021" y="4167745"/>
            <a:ext cx="120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JÚPITER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182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F2E4014-A004-4D09-9245-461810A751BA}"/>
              </a:ext>
            </a:extLst>
          </p:cNvPr>
          <p:cNvSpPr txBox="1"/>
          <p:nvPr/>
        </p:nvSpPr>
        <p:spPr>
          <a:xfrm>
            <a:off x="137114" y="526434"/>
            <a:ext cx="8092486" cy="87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Questão 6) (1 ponto) (0,25 cada acerto) 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Escreva CERTO ou ERRADO na frente de cada frase abaixo.</a:t>
            </a:r>
            <a:endParaRPr lang="pt-BR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8B3CF9E-E36F-4098-B63E-E88EF3C6A5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314437"/>
              </p:ext>
            </p:extLst>
          </p:nvPr>
        </p:nvGraphicFramePr>
        <p:xfrm>
          <a:off x="1001482" y="2587208"/>
          <a:ext cx="8686237" cy="2928731"/>
        </p:xfrm>
        <a:graphic>
          <a:graphicData uri="http://schemas.openxmlformats.org/drawingml/2006/table">
            <a:tbl>
              <a:tblPr firstRow="1" firstCol="1" bandRow="1"/>
              <a:tblGrid>
                <a:gridCol w="972860">
                  <a:extLst>
                    <a:ext uri="{9D8B030D-6E8A-4147-A177-3AD203B41FA5}">
                      <a16:colId xmlns:a16="http://schemas.microsoft.com/office/drawing/2014/main" val="4245881522"/>
                    </a:ext>
                  </a:extLst>
                </a:gridCol>
                <a:gridCol w="7713377">
                  <a:extLst>
                    <a:ext uri="{9D8B030D-6E8A-4147-A177-3AD203B41FA5}">
                      <a16:colId xmlns:a16="http://schemas.microsoft.com/office/drawing/2014/main" val="718669275"/>
                    </a:ext>
                  </a:extLst>
                </a:gridCol>
              </a:tblGrid>
              <a:tr h="835120">
                <a:tc>
                  <a:txBody>
                    <a:bodyPr/>
                    <a:lstStyle/>
                    <a:p>
                      <a:pPr algn="l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 Lua não gira sobre ela, pois se girasse veríamos o “outro lado” da Lua.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053138"/>
                  </a:ext>
                </a:extLst>
              </a:tr>
              <a:tr h="835120">
                <a:tc>
                  <a:txBody>
                    <a:bodyPr/>
                    <a:lstStyle/>
                    <a:p>
                      <a:pPr algn="l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 “outro lado” da Lua nunca é iluminado pelo Sol.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015665"/>
                  </a:ext>
                </a:extLst>
              </a:tr>
              <a:tr h="835120">
                <a:tc>
                  <a:txBody>
                    <a:bodyPr/>
                    <a:lstStyle/>
                    <a:p>
                      <a:pPr algn="l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Quando a Lua está crescendo no Brasil estará minguando no Japão.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5425529"/>
                  </a:ext>
                </a:extLst>
              </a:tr>
              <a:tr h="423371">
                <a:tc>
                  <a:txBody>
                    <a:bodyPr/>
                    <a:lstStyle/>
                    <a:p>
                      <a:pPr algn="l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92140" algn="r"/>
                        </a:tabLs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Quando a Lua está cheia no Brasil, estará cheia também no Japão.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4736587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7A6DFC36-8C30-445E-B191-152BF0D5FDFB}"/>
              </a:ext>
            </a:extLst>
          </p:cNvPr>
          <p:cNvSpPr txBox="1"/>
          <p:nvPr/>
        </p:nvSpPr>
        <p:spPr>
          <a:xfrm>
            <a:off x="624751" y="5050808"/>
            <a:ext cx="1007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CERTO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C3802D9-A054-4B6C-8241-0208AD9F2AE1}"/>
              </a:ext>
            </a:extLst>
          </p:cNvPr>
          <p:cNvSpPr txBox="1"/>
          <p:nvPr/>
        </p:nvSpPr>
        <p:spPr>
          <a:xfrm>
            <a:off x="553565" y="421419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ERRADO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06DB384-D5D7-4FC2-B962-A09A164495C7}"/>
              </a:ext>
            </a:extLst>
          </p:cNvPr>
          <p:cNvSpPr txBox="1"/>
          <p:nvPr/>
        </p:nvSpPr>
        <p:spPr>
          <a:xfrm>
            <a:off x="538605" y="3377576"/>
            <a:ext cx="1179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ERRADO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33FA587-978B-46DA-9D0C-7B7891FBBA33}"/>
              </a:ext>
            </a:extLst>
          </p:cNvPr>
          <p:cNvSpPr txBox="1"/>
          <p:nvPr/>
        </p:nvSpPr>
        <p:spPr>
          <a:xfrm>
            <a:off x="531984" y="2563431"/>
            <a:ext cx="1179443" cy="37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ERRADO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26421" y="5068400"/>
            <a:ext cx="186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_ _ _ _ _ _ _ _ _ _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30777" y="4228008"/>
            <a:ext cx="186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_ _ _ _ _ _ _ _ _ _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35124" y="3387635"/>
            <a:ext cx="186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_ _ _ _ _ _ _ _ _ _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39482" y="2573388"/>
            <a:ext cx="186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_ _ _ _ _ _ _ _ _ _</a:t>
            </a:r>
          </a:p>
        </p:txBody>
      </p:sp>
    </p:spTree>
    <p:extLst>
      <p:ext uri="{BB962C8B-B14F-4D97-AF65-F5344CB8AC3E}">
        <p14:creationId xmlns:p14="http://schemas.microsoft.com/office/powerpoint/2010/main" val="71855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B42C004-B619-484F-BA44-A36E413E90AF}"/>
              </a:ext>
            </a:extLst>
          </p:cNvPr>
          <p:cNvSpPr txBox="1"/>
          <p:nvPr/>
        </p:nvSpPr>
        <p:spPr>
          <a:xfrm>
            <a:off x="137114" y="92765"/>
            <a:ext cx="8118990" cy="1294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Questão 7) (1 ponto) 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Abaixo tem uma imagem do céu obtida a partir do software gratuito chamado STELLARIUM. Ela mostra uma região do céu, próxima do Polo Celeste Sul na data de 13/05/16 (dia da prova da 19</a:t>
            </a:r>
            <a:r>
              <a:rPr lang="pt-BR" sz="1800" u="sng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OBA).</a:t>
            </a:r>
            <a:endParaRPr lang="pt-BR" dirty="0"/>
          </a:p>
        </p:txBody>
      </p:sp>
      <p:pic>
        <p:nvPicPr>
          <p:cNvPr id="5122" name="Imagem 1" descr="C:\Users\JOÃO CANALLE\Pictures\Stellarium\stellarium-001.png">
            <a:extLst>
              <a:ext uri="{FF2B5EF4-FFF2-40B4-BE49-F238E27FC236}">
                <a16:creationId xmlns:a16="http://schemas.microsoft.com/office/drawing/2014/main" id="{E5BF6ADC-A0E8-4A19-B4F0-0CDD22C3C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9"/>
          <a:stretch>
            <a:fillRect/>
          </a:stretch>
        </p:blipFill>
        <p:spPr bwMode="auto">
          <a:xfrm>
            <a:off x="238539" y="1484632"/>
            <a:ext cx="8063891" cy="437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CE79615-3F92-476C-9BF4-08D91C3CEF45}"/>
              </a:ext>
            </a:extLst>
          </p:cNvPr>
          <p:cNvSpPr txBox="1"/>
          <p:nvPr/>
        </p:nvSpPr>
        <p:spPr>
          <a:xfrm>
            <a:off x="143739" y="1422180"/>
            <a:ext cx="8211756" cy="45004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6E676B4-02DE-4F8E-9DAA-059CFA632AA0}"/>
              </a:ext>
            </a:extLst>
          </p:cNvPr>
          <p:cNvSpPr txBox="1"/>
          <p:nvPr/>
        </p:nvSpPr>
        <p:spPr>
          <a:xfrm>
            <a:off x="8397230" y="2464930"/>
            <a:ext cx="3594473" cy="1355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Pergunta 7a) (0,5 ponto) </a:t>
            </a:r>
            <a:r>
              <a:rPr lang="pt-BR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Faça um </a:t>
            </a:r>
            <a:r>
              <a:rPr lang="pt-BR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</a:t>
            </a:r>
            <a:r>
              <a:rPr lang="pt-BR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sobre a estrela conhecida como “intrometida” que fica na constelação do Cruzeiro do Sul.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295EEC3-27C7-4385-BFAD-02CC502CAB5E}"/>
              </a:ext>
            </a:extLst>
          </p:cNvPr>
          <p:cNvSpPr txBox="1"/>
          <p:nvPr/>
        </p:nvSpPr>
        <p:spPr>
          <a:xfrm>
            <a:off x="8419198" y="4199643"/>
            <a:ext cx="3589921" cy="1039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Pergunta 7b)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(0,5 ponto)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Pinte de qualquer cor toda a área da constelação do Cruzeiro do Sul</a:t>
            </a:r>
            <a:endParaRPr lang="pt-BR" dirty="0"/>
          </a:p>
        </p:txBody>
      </p:sp>
      <p:cxnSp>
        <p:nvCxnSpPr>
          <p:cNvPr id="5123" name="AutoShape 3">
            <a:extLst>
              <a:ext uri="{FF2B5EF4-FFF2-40B4-BE49-F238E27FC236}">
                <a16:creationId xmlns:a16="http://schemas.microsoft.com/office/drawing/2014/main" id="{FB85E042-326C-4A66-A5EE-B19F124CF39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00609" y="1558435"/>
            <a:ext cx="792000" cy="25453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AutoShape 5">
            <a:extLst>
              <a:ext uri="{FF2B5EF4-FFF2-40B4-BE49-F238E27FC236}">
                <a16:creationId xmlns:a16="http://schemas.microsoft.com/office/drawing/2014/main" id="{91E2C103-C9A3-4D5A-847F-62A8013A026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20484" y="1708596"/>
            <a:ext cx="964800" cy="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6" name="AutoShape 6">
            <a:extLst>
              <a:ext uri="{FF2B5EF4-FFF2-40B4-BE49-F238E27FC236}">
                <a16:creationId xmlns:a16="http://schemas.microsoft.com/office/drawing/2014/main" id="{CA1DDEB0-3B92-4F31-A306-34095FAFEB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47155" y="1884699"/>
            <a:ext cx="864000" cy="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7" name="AutoShape 7">
            <a:extLst>
              <a:ext uri="{FF2B5EF4-FFF2-40B4-BE49-F238E27FC236}">
                <a16:creationId xmlns:a16="http://schemas.microsoft.com/office/drawing/2014/main" id="{4C24E5BB-89C3-4210-8391-78E0874F416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47156" y="2108664"/>
            <a:ext cx="867600" cy="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8" name="AutoShape 8">
            <a:extLst>
              <a:ext uri="{FF2B5EF4-FFF2-40B4-BE49-F238E27FC236}">
                <a16:creationId xmlns:a16="http://schemas.microsoft.com/office/drawing/2014/main" id="{6E9DD351-2E1B-49A0-9F9C-472B7C19704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47155" y="2284767"/>
            <a:ext cx="828000" cy="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9" name="AutoShape 9">
            <a:extLst>
              <a:ext uri="{FF2B5EF4-FFF2-40B4-BE49-F238E27FC236}">
                <a16:creationId xmlns:a16="http://schemas.microsoft.com/office/drawing/2014/main" id="{CFCDCBEC-CF0D-4A5A-8B2C-64020F06BC9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70376" y="2438645"/>
            <a:ext cx="756000" cy="22225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 Box 11">
            <a:extLst>
              <a:ext uri="{FF2B5EF4-FFF2-40B4-BE49-F238E27FC236}">
                <a16:creationId xmlns:a16="http://schemas.microsoft.com/office/drawing/2014/main" id="{1C6133E5-1227-4CED-8CD2-AB7064A17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834" y="1914273"/>
            <a:ext cx="232681" cy="28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pt-BR" altLang="pt-BR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X</a:t>
            </a:r>
            <a:endParaRPr kumimoji="0" lang="pt-BR" altLang="pt-B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51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A9E38D0-7C65-40B2-B9E0-EDD4DA2CC675}"/>
              </a:ext>
            </a:extLst>
          </p:cNvPr>
          <p:cNvSpPr txBox="1"/>
          <p:nvPr/>
        </p:nvSpPr>
        <p:spPr>
          <a:xfrm>
            <a:off x="137113" y="92765"/>
            <a:ext cx="8132243" cy="1294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Questão 8) (1 ponto) </a:t>
            </a:r>
            <a:r>
              <a:rPr lang="pt-PT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 foguete que levou os primeiros astronautas norte americanos à Lua chamava-se Saturno 5. O Foguete que levou o primeiro astronauta brasileiro ao espaço chamava-se Soyuz e era de fabricação russa.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1E63526-27BB-438B-BCF0-90B26323D930}"/>
              </a:ext>
            </a:extLst>
          </p:cNvPr>
          <p:cNvSpPr txBox="1"/>
          <p:nvPr/>
        </p:nvSpPr>
        <p:spPr>
          <a:xfrm>
            <a:off x="137113" y="1493945"/>
            <a:ext cx="81104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Pergunta 8) (0,5 ponto cada acerto)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Escreva os nomes dos foguetes nas linhas pontilhadas abaixo.</a:t>
            </a:r>
            <a:endParaRPr lang="pt-BR" dirty="0"/>
          </a:p>
        </p:txBody>
      </p:sp>
      <p:pic>
        <p:nvPicPr>
          <p:cNvPr id="6146" name="Imagem 3" descr="http://www.vaztolentino.com.br/content/imagens/apollo_11/Saturno%20V%20Desenho%20Final_2.jpg">
            <a:extLst>
              <a:ext uri="{FF2B5EF4-FFF2-40B4-BE49-F238E27FC236}">
                <a16:creationId xmlns:a16="http://schemas.microsoft.com/office/drawing/2014/main" id="{4883D4A9-FDEF-4E70-9633-B0848C0F7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4"/>
          <a:stretch>
            <a:fillRect/>
          </a:stretch>
        </p:blipFill>
        <p:spPr bwMode="auto">
          <a:xfrm>
            <a:off x="291152" y="3179322"/>
            <a:ext cx="5289464" cy="117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76B10A5E-04BF-4B9D-A93F-F0693C9E4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788" y="3047452"/>
            <a:ext cx="198771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BEF5FBF0-D830-4750-9915-16A064C7C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643" y="3047453"/>
            <a:ext cx="5588205" cy="137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13808F-392C-4EE3-B407-824C03F569AF}"/>
              </a:ext>
            </a:extLst>
          </p:cNvPr>
          <p:cNvCxnSpPr>
            <a:cxnSpLocks/>
          </p:cNvCxnSpPr>
          <p:nvPr/>
        </p:nvCxnSpPr>
        <p:spPr>
          <a:xfrm>
            <a:off x="1460311" y="5117910"/>
            <a:ext cx="3206947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2C709BB-0B16-4A65-867A-CCE220A653EB}"/>
              </a:ext>
            </a:extLst>
          </p:cNvPr>
          <p:cNvCxnSpPr>
            <a:cxnSpLocks/>
          </p:cNvCxnSpPr>
          <p:nvPr/>
        </p:nvCxnSpPr>
        <p:spPr>
          <a:xfrm>
            <a:off x="7808795" y="5117910"/>
            <a:ext cx="3206947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4AEEFB9-6B62-415A-81B6-418AFB8F4FFC}"/>
              </a:ext>
            </a:extLst>
          </p:cNvPr>
          <p:cNvSpPr txBox="1"/>
          <p:nvPr/>
        </p:nvSpPr>
        <p:spPr>
          <a:xfrm>
            <a:off x="2270473" y="4776674"/>
            <a:ext cx="1514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SATURNO 5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6CCFC1D-7FB8-4983-AF0D-D8C8C16D8877}"/>
              </a:ext>
            </a:extLst>
          </p:cNvPr>
          <p:cNvSpPr txBox="1"/>
          <p:nvPr/>
        </p:nvSpPr>
        <p:spPr>
          <a:xfrm>
            <a:off x="8973796" y="4785639"/>
            <a:ext cx="1173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SOYUZ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52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982</Words>
  <Application>Microsoft Office PowerPoint</Application>
  <PresentationFormat>Widescreen</PresentationFormat>
  <Paragraphs>88</Paragraphs>
  <Slides>12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Tema do Office</vt:lpstr>
      <vt:lpstr>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Thales</dc:creator>
  <cp:lastModifiedBy>João Canalle</cp:lastModifiedBy>
  <cp:revision>25</cp:revision>
  <dcterms:created xsi:type="dcterms:W3CDTF">2020-07-06T20:35:25Z</dcterms:created>
  <dcterms:modified xsi:type="dcterms:W3CDTF">2020-07-20T03:01:34Z</dcterms:modified>
</cp:coreProperties>
</file>