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8B"/>
    <a:srgbClr val="F9F9EE"/>
    <a:srgbClr val="DEA400"/>
    <a:srgbClr val="F6B600"/>
    <a:srgbClr val="DAA100"/>
    <a:srgbClr val="CC9900"/>
    <a:srgbClr val="996633"/>
    <a:srgbClr val="EEB500"/>
    <a:srgbClr val="D6A300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074F1-3C12-47CE-A2B6-3E75271CA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CFBE3-B65B-41F3-ABAE-A1B9D63C2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01B17C-A301-443B-91A7-A73A36A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8099E0-85E2-4C7B-AE7C-D5BC7E3F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BB3A2-564B-42E2-8BD7-A92F7468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55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2EC97-91C7-49F3-B47B-23BCFD8E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AC5E68-5170-469C-AA6C-5935CB0F5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DF2F9A-AE54-43D3-ACA1-A9999A4B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3176F-4E96-40FD-84AA-C952A704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2FDEE1-1F2E-4728-A326-BA42E6E4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06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9B15A7-55B9-4923-A1E2-8AB94270F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FFBCE2-CA33-41A1-8DED-725960EE0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1B28DB-0611-43AA-BEE4-937B065B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4934F1-25A5-4319-B342-8B6CA949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ADB0E-F431-423B-B4F3-CC038E7F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03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6B94A-A94C-4EFE-81EF-E4C786C1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E1ED72-3D09-48C4-8FA4-893F4434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5AF419-4656-4311-B57D-B8DFE005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E41194-F177-4D1C-86B5-1AD32F29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97717-8DA3-4FC8-8DE8-35237708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3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0FFFC-E3D0-40F1-AF59-203A3DFF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9943BA-28FB-44DF-BBF3-286BF98A8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65D59-D5AF-4820-B247-F0B3A71D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AB28C2-AD8D-414B-B974-3E8D5B1B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061E5-1D0E-4D0A-9349-F561E303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92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E2102-1E41-43C7-B17C-8C622C51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AB9A6C-898E-407F-A58E-2515D7277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1AE5AC-DCEE-46B6-BB86-D42D7D121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629E28-F748-4257-AACA-65B281AE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9C0A44-445E-4E52-82DC-64D5FC65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D32D00-0348-4740-B99F-85CF08B2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72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CF24C-49C3-4260-9DA7-7ECDBE14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A676AD-BF73-4987-861D-8DDE50332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3EBE5C-3802-4F81-9049-AC3D855B5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FBF51B-96C2-4FA3-A323-F377ABAB8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EF0BA3-D8AA-4728-86DF-341EA839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355FE59-AF88-4D7D-AC95-A5563838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2D9124-5A22-498C-9E41-F9107F22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BAA4FC-65DB-465D-A8AB-3B54D65E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2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56C09-22BD-4349-9482-C048A518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EB190C-E17B-4149-B2D0-82FB9EDC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590537-42E9-4F74-AD05-61703748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FD7F08-80B4-443E-BE41-7F88D701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73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DC2FA7-41DF-4FA0-B78B-0126D512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4C44E1-8D7F-4ED4-8CDA-281C4810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3470DE-5277-467F-9947-67473841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3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9356A-466D-44FE-AABE-636DB438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C8ABF4-2ECA-42CF-847F-3AA5BE614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F96406-B691-417E-9193-364B837D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03FA0D-6504-4E1E-BC1C-CAE64C4A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393D3C-AB17-4343-BA65-2F81743E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C85724-1BFF-402D-931E-D439738A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8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D9A38-1C14-4015-8162-873E3CA1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ED28317-152E-4C2E-8617-7A31B3512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268AB5-223B-487D-A9B1-EF752EDD3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2EEFC5-A47B-41DD-B053-A1CD686F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B6E41A-4ED8-4F68-9AC8-20AF9EAD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5CBF8-80C8-4252-9542-5CB42225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49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BD68B"/>
            </a:gs>
            <a:gs pos="50000">
              <a:srgbClr val="F9F9EE"/>
            </a:gs>
            <a:gs pos="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9E2E1F-3AE5-4DC2-B74D-ED06306B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EB669B-399F-42C5-98A5-440B36B4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22211-2319-4E3F-9F25-2B575921F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124F-234D-492B-8F44-0F2575F3AFA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38B728-59A1-4905-ADB8-F7A20741D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C4844-88BD-4076-973D-683AAF31B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F69A-64DD-4563-ABAF-7698C763102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0559434" y="5930537"/>
            <a:ext cx="1658693" cy="1031971"/>
          </a:xfrm>
          <a:prstGeom prst="rect">
            <a:avLst/>
          </a:prstGeom>
          <a:blipFill dpi="0" rotWithShape="1">
            <a:blip r:embed="rId13" cstate="hqprint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174154"/>
            <a:ext cx="1140823" cy="683845"/>
          </a:xfrm>
          <a:prstGeom prst="rect">
            <a:avLst/>
          </a:prstGeom>
          <a:blipFill dpi="0" rotWithShape="1">
            <a:blip r:embed="rId14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7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2017 - </a:t>
            </a:r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4C4B97-006A-49FF-B821-D022118EFF2C}"/>
              </a:ext>
            </a:extLst>
          </p:cNvPr>
          <p:cNvSpPr/>
          <p:nvPr/>
        </p:nvSpPr>
        <p:spPr>
          <a:xfrm>
            <a:off x="251792" y="430194"/>
            <a:ext cx="8242852" cy="101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 (0,2 cada acerto)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Para se colocar um satélite para orbitar ao redor da Terra é preciso dar altíssima velocidade a ele. Só foguetes com múltiplos estágios conseguem atingir velocidades tão altas.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715429-642C-4C8C-BC2E-B3905FE1FC5D}"/>
              </a:ext>
            </a:extLst>
          </p:cNvPr>
          <p:cNvSpPr/>
          <p:nvPr/>
        </p:nvSpPr>
        <p:spPr>
          <a:xfrm>
            <a:off x="251792" y="1657271"/>
            <a:ext cx="8123582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Numere as figuras de 1 a 5 de acordo com as velocidades deles, sendo 1 para o mais lento e 5 para o mais rápido de todos.</a:t>
            </a:r>
            <a:endParaRPr lang="pt-BR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67DC424-F1E4-4C64-95C0-6331A612C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504010"/>
              </p:ext>
            </p:extLst>
          </p:nvPr>
        </p:nvGraphicFramePr>
        <p:xfrm>
          <a:off x="0" y="2587188"/>
          <a:ext cx="10442712" cy="272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ocument" r:id="rId3" imgW="6841230" imgH="1786024" progId="Word.Document.12">
                  <p:embed/>
                </p:oleObj>
              </mc:Choice>
              <mc:Fallback>
                <p:oleObj name="Document" r:id="rId3" imgW="6841230" imgH="178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587188"/>
                        <a:ext cx="10442712" cy="272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0C934846-C164-4545-84B9-FD3F11116BEF}"/>
              </a:ext>
            </a:extLst>
          </p:cNvPr>
          <p:cNvSpPr/>
          <p:nvPr/>
        </p:nvSpPr>
        <p:spPr>
          <a:xfrm>
            <a:off x="563257" y="5190243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A4D8D5-EC9D-4ABE-9ADD-985AF1F05A14}"/>
              </a:ext>
            </a:extLst>
          </p:cNvPr>
          <p:cNvSpPr/>
          <p:nvPr/>
        </p:nvSpPr>
        <p:spPr>
          <a:xfrm>
            <a:off x="3054667" y="5190243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2AC0F5B-39A3-47CD-967C-E6EC8A60D256}"/>
              </a:ext>
            </a:extLst>
          </p:cNvPr>
          <p:cNvSpPr/>
          <p:nvPr/>
        </p:nvSpPr>
        <p:spPr>
          <a:xfrm>
            <a:off x="4770865" y="5190243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416C2A-48B8-4385-B524-75C322C6BF93}"/>
              </a:ext>
            </a:extLst>
          </p:cNvPr>
          <p:cNvSpPr/>
          <p:nvPr/>
        </p:nvSpPr>
        <p:spPr>
          <a:xfrm>
            <a:off x="6692350" y="5183905"/>
            <a:ext cx="1550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FD91AAA-B1C2-4BFC-8DCC-CE268E02B01B}"/>
              </a:ext>
            </a:extLst>
          </p:cNvPr>
          <p:cNvSpPr/>
          <p:nvPr/>
        </p:nvSpPr>
        <p:spPr>
          <a:xfrm>
            <a:off x="8837317" y="518390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96669E-88ED-4FBB-809D-9005A731B141}"/>
              </a:ext>
            </a:extLst>
          </p:cNvPr>
          <p:cNvSpPr txBox="1"/>
          <p:nvPr/>
        </p:nvSpPr>
        <p:spPr>
          <a:xfrm>
            <a:off x="1055352" y="5091140"/>
            <a:ext cx="41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F64F850-7F7C-4334-8A58-E0D69ADD213A}"/>
              </a:ext>
            </a:extLst>
          </p:cNvPr>
          <p:cNvSpPr txBox="1"/>
          <p:nvPr/>
        </p:nvSpPr>
        <p:spPr>
          <a:xfrm>
            <a:off x="3504518" y="5128920"/>
            <a:ext cx="29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B26190-33D6-44C1-AE46-385D442E4CB8}"/>
              </a:ext>
            </a:extLst>
          </p:cNvPr>
          <p:cNvSpPr txBox="1"/>
          <p:nvPr/>
        </p:nvSpPr>
        <p:spPr>
          <a:xfrm>
            <a:off x="5221356" y="5142420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69DB97-84F3-4FCD-99DE-05807E676948}"/>
              </a:ext>
            </a:extLst>
          </p:cNvPr>
          <p:cNvSpPr txBox="1"/>
          <p:nvPr/>
        </p:nvSpPr>
        <p:spPr>
          <a:xfrm>
            <a:off x="7157803" y="5128920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8391210-AC73-4BC6-A6C1-E25B71A09115}"/>
              </a:ext>
            </a:extLst>
          </p:cNvPr>
          <p:cNvSpPr txBox="1"/>
          <p:nvPr/>
        </p:nvSpPr>
        <p:spPr>
          <a:xfrm>
            <a:off x="9341811" y="5128920"/>
            <a:ext cx="29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9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ACA2E8-4E19-4CA5-A0CC-3A1BBD90D1E8}"/>
              </a:ext>
            </a:extLst>
          </p:cNvPr>
          <p:cNvSpPr/>
          <p:nvPr/>
        </p:nvSpPr>
        <p:spPr>
          <a:xfrm>
            <a:off x="225286" y="238684"/>
            <a:ext cx="8108817" cy="13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Os foguetes são utilizados para levar pessoas ao espaço (os astronautas), mas principalmente cargas como, por exemplo, os satélites artificiais, os telescópios espaciais, levar sondas a outros planetas etc.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66FD45-68B4-4143-BC16-A76428A4B738}"/>
              </a:ext>
            </a:extLst>
          </p:cNvPr>
          <p:cNvSpPr/>
          <p:nvPr/>
        </p:nvSpPr>
        <p:spPr>
          <a:xfrm>
            <a:off x="225285" y="1658688"/>
            <a:ext cx="8108817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10) (0,2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 C (certo) ou E (errado) em cada afirmação.</a:t>
            </a:r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499F897-0C81-48B1-ACAB-64FEB7ACF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34890"/>
              </p:ext>
            </p:extLst>
          </p:nvPr>
        </p:nvGraphicFramePr>
        <p:xfrm>
          <a:off x="225286" y="2611413"/>
          <a:ext cx="7951305" cy="3279546"/>
        </p:xfrm>
        <a:graphic>
          <a:graphicData uri="http://schemas.openxmlformats.org/drawingml/2006/table">
            <a:tbl>
              <a:tblPr firstRow="1" firstCol="1" bandRow="1"/>
              <a:tblGrid>
                <a:gridCol w="711832">
                  <a:extLst>
                    <a:ext uri="{9D8B030D-6E8A-4147-A177-3AD203B41FA5}">
                      <a16:colId xmlns:a16="http://schemas.microsoft.com/office/drawing/2014/main" val="2867876450"/>
                    </a:ext>
                  </a:extLst>
                </a:gridCol>
                <a:gridCol w="7239473">
                  <a:extLst>
                    <a:ext uri="{9D8B030D-6E8A-4147-A177-3AD203B41FA5}">
                      <a16:colId xmlns:a16="http://schemas.microsoft.com/office/drawing/2014/main" val="3640279015"/>
                    </a:ext>
                  </a:extLst>
                </a:gridCol>
              </a:tblGrid>
              <a:tr h="64461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</a:t>
                      </a:r>
                      <a:r>
                        <a:rPr lang="pt-PT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Foguetes só levam astronautas ao espaço.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520890"/>
                  </a:ext>
                </a:extLst>
              </a:tr>
              <a:tr h="64461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   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Satélites artificiais servem para ajudar na previsão do clima.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51562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   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Satélites artificiais “fotografam” o planeta para descobrir queimadas ilegais.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709894"/>
                  </a:ext>
                </a:extLst>
              </a:tr>
              <a:tr h="64461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   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Satélites artificiais permitem vermos jogos ao vivo até do Japão.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6217"/>
                  </a:ext>
                </a:extLst>
              </a:tr>
              <a:tr h="644610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  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Foguetes são movidos com pólvora e dinamite.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04912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A9C23B8-50E1-44AF-AC90-ACF85E5A829B}"/>
              </a:ext>
            </a:extLst>
          </p:cNvPr>
          <p:cNvSpPr txBox="1"/>
          <p:nvPr/>
        </p:nvSpPr>
        <p:spPr>
          <a:xfrm>
            <a:off x="357809" y="2810325"/>
            <a:ext cx="3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BC99F5-E017-401D-9880-48AD7F994DC1}"/>
              </a:ext>
            </a:extLst>
          </p:cNvPr>
          <p:cNvSpPr txBox="1"/>
          <p:nvPr/>
        </p:nvSpPr>
        <p:spPr>
          <a:xfrm>
            <a:off x="357809" y="3451457"/>
            <a:ext cx="3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3717B4-61D1-42D4-9F88-64C651B6D41B}"/>
              </a:ext>
            </a:extLst>
          </p:cNvPr>
          <p:cNvSpPr txBox="1"/>
          <p:nvPr/>
        </p:nvSpPr>
        <p:spPr>
          <a:xfrm>
            <a:off x="344557" y="4121976"/>
            <a:ext cx="3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5A6344-E60B-402E-9131-9591D2F4B5C3}"/>
              </a:ext>
            </a:extLst>
          </p:cNvPr>
          <p:cNvSpPr txBox="1"/>
          <p:nvPr/>
        </p:nvSpPr>
        <p:spPr>
          <a:xfrm>
            <a:off x="344557" y="4792495"/>
            <a:ext cx="33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12EA87-211C-486D-881D-96B177FBDA17}"/>
              </a:ext>
            </a:extLst>
          </p:cNvPr>
          <p:cNvSpPr txBox="1"/>
          <p:nvPr/>
        </p:nvSpPr>
        <p:spPr>
          <a:xfrm>
            <a:off x="357809" y="54336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1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5E3D20B-7E1B-455F-8B40-0E9D316E233C}"/>
              </a:ext>
            </a:extLst>
          </p:cNvPr>
          <p:cNvSpPr/>
          <p:nvPr/>
        </p:nvSpPr>
        <p:spPr>
          <a:xfrm>
            <a:off x="304799" y="403688"/>
            <a:ext cx="7977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 ponto) (0,2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Numere os astros abaixo de 1 a 5, de acordo com as distâncias deles ao Sol, sendo 1 para o mais próximo ao Sol e 5 para o mais distante.</a:t>
            </a:r>
            <a:endParaRPr lang="pt-BR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6B74F5F-1E8D-4515-8E37-77100646D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17106"/>
              </p:ext>
            </p:extLst>
          </p:nvPr>
        </p:nvGraphicFramePr>
        <p:xfrm>
          <a:off x="308757" y="2645644"/>
          <a:ext cx="11324009" cy="329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3" imgW="6845191" imgH="1995552" progId="Word.Document.12">
                  <p:embed/>
                </p:oleObj>
              </mc:Choice>
              <mc:Fallback>
                <p:oleObj name="Document" r:id="rId3" imgW="6845191" imgH="1995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757" y="2645644"/>
                        <a:ext cx="11324009" cy="3291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E097B6E-1766-4C22-B343-5582E8B0F62B}"/>
              </a:ext>
            </a:extLst>
          </p:cNvPr>
          <p:cNvSpPr txBox="1"/>
          <p:nvPr/>
        </p:nvSpPr>
        <p:spPr>
          <a:xfrm>
            <a:off x="1272209" y="5261114"/>
            <a:ext cx="54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  <a:r>
              <a:rPr lang="pt-B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69F0EB-B172-4D7B-AF56-9CC5212C69A3}"/>
              </a:ext>
            </a:extLst>
          </p:cNvPr>
          <p:cNvSpPr txBox="1"/>
          <p:nvPr/>
        </p:nvSpPr>
        <p:spPr>
          <a:xfrm>
            <a:off x="3101008" y="5261114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B57E0D-1C70-4E45-9F86-B2410A4FD7FB}"/>
              </a:ext>
            </a:extLst>
          </p:cNvPr>
          <p:cNvSpPr txBox="1"/>
          <p:nvPr/>
        </p:nvSpPr>
        <p:spPr>
          <a:xfrm>
            <a:off x="5208104" y="5261114"/>
            <a:ext cx="3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CF8153-ED73-4509-9FDB-1F1042F213AC}"/>
              </a:ext>
            </a:extLst>
          </p:cNvPr>
          <p:cNvSpPr txBox="1"/>
          <p:nvPr/>
        </p:nvSpPr>
        <p:spPr>
          <a:xfrm>
            <a:off x="7460973" y="5261114"/>
            <a:ext cx="3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44C524E-9C16-4ED7-BD8C-61D569AFBFC3}"/>
              </a:ext>
            </a:extLst>
          </p:cNvPr>
          <p:cNvSpPr txBox="1"/>
          <p:nvPr/>
        </p:nvSpPr>
        <p:spPr>
          <a:xfrm>
            <a:off x="10014912" y="5260251"/>
            <a:ext cx="37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28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00CC96E-5D62-4132-99EA-083C57D9EFFF}"/>
              </a:ext>
            </a:extLst>
          </p:cNvPr>
          <p:cNvSpPr/>
          <p:nvPr/>
        </p:nvSpPr>
        <p:spPr>
          <a:xfrm>
            <a:off x="198782" y="246926"/>
            <a:ext cx="8030818" cy="13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 ponto) (0,25 cada acerto)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Abaixo estão os planetas do Sistema Solar em escala correta de volume. Escreva os nomes dos planetas indicados pelas linhas tracejadas.</a:t>
            </a:r>
            <a:endParaRPr lang="pt-BR" dirty="0"/>
          </a:p>
        </p:txBody>
      </p:sp>
      <p:pic>
        <p:nvPicPr>
          <p:cNvPr id="2050" name="Imagem 5" descr="C:\Users\JOÃO CANALLE\Dropbox\OBA\2016 - XIX OBA\PROVAS\PLANETAS EM ESCALA.jpg">
            <a:extLst>
              <a:ext uri="{FF2B5EF4-FFF2-40B4-BE49-F238E27FC236}">
                <a16:creationId xmlns:a16="http://schemas.microsoft.com/office/drawing/2014/main" id="{EF3CD021-848E-4DA2-98BF-5AD37A22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69" y="2398130"/>
            <a:ext cx="6930505" cy="381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A83E0D4-E92D-4CC8-9A5B-705D18494580}"/>
              </a:ext>
            </a:extLst>
          </p:cNvPr>
          <p:cNvCxnSpPr>
            <a:cxnSpLocks/>
          </p:cNvCxnSpPr>
          <p:nvPr/>
        </p:nvCxnSpPr>
        <p:spPr>
          <a:xfrm>
            <a:off x="516834" y="3390108"/>
            <a:ext cx="1802296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652DBB-CD5F-40D9-9A18-08DEE869F08D}"/>
              </a:ext>
            </a:extLst>
          </p:cNvPr>
          <p:cNvSpPr txBox="1"/>
          <p:nvPr/>
        </p:nvSpPr>
        <p:spPr>
          <a:xfrm>
            <a:off x="394346" y="3006661"/>
            <a:ext cx="83488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Júpiter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AFBF4C5-4A72-4BE2-ABF2-C622750E961A}"/>
              </a:ext>
            </a:extLst>
          </p:cNvPr>
          <p:cNvCxnSpPr>
            <a:cxnSpLocks/>
          </p:cNvCxnSpPr>
          <p:nvPr/>
        </p:nvCxnSpPr>
        <p:spPr>
          <a:xfrm>
            <a:off x="516834" y="5420139"/>
            <a:ext cx="3882888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9AED4AD-1B9B-4280-8D3A-9E65FC9CD14A}"/>
              </a:ext>
            </a:extLst>
          </p:cNvPr>
          <p:cNvSpPr txBox="1"/>
          <p:nvPr/>
        </p:nvSpPr>
        <p:spPr>
          <a:xfrm>
            <a:off x="394346" y="5022575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Urano</a:t>
            </a:r>
            <a:r>
              <a:rPr lang="pt-BR" dirty="0"/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918DC1A-65D1-4B2E-AC11-CE5E6457C1AF}"/>
              </a:ext>
            </a:extLst>
          </p:cNvPr>
          <p:cNvSpPr txBox="1"/>
          <p:nvPr/>
        </p:nvSpPr>
        <p:spPr>
          <a:xfrm>
            <a:off x="394346" y="5391907"/>
            <a:ext cx="131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(Aceitamos Netuno)</a:t>
            </a:r>
            <a:endParaRPr lang="pt-BR" dirty="0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A61D728-B40D-40CB-8A83-D8E3AAFC8149}"/>
              </a:ext>
            </a:extLst>
          </p:cNvPr>
          <p:cNvCxnSpPr>
            <a:cxnSpLocks/>
          </p:cNvCxnSpPr>
          <p:nvPr/>
        </p:nvCxnSpPr>
        <p:spPr>
          <a:xfrm flipH="1">
            <a:off x="7699514" y="3415748"/>
            <a:ext cx="3684103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5D2063B-72AA-4A55-B332-3DBC3E219F5B}"/>
              </a:ext>
            </a:extLst>
          </p:cNvPr>
          <p:cNvSpPr txBox="1"/>
          <p:nvPr/>
        </p:nvSpPr>
        <p:spPr>
          <a:xfrm>
            <a:off x="10588489" y="3020776"/>
            <a:ext cx="108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Saturno</a:t>
            </a:r>
            <a:endParaRPr lang="pt-BR" dirty="0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85A36685-9F89-45E2-8D20-BA8B63B95EB0}"/>
              </a:ext>
            </a:extLst>
          </p:cNvPr>
          <p:cNvCxnSpPr>
            <a:cxnSpLocks/>
          </p:cNvCxnSpPr>
          <p:nvPr/>
        </p:nvCxnSpPr>
        <p:spPr>
          <a:xfrm>
            <a:off x="6427304" y="5859983"/>
            <a:ext cx="5062331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8DC6239-5850-45A4-9D64-5948698BDD08}"/>
              </a:ext>
            </a:extLst>
          </p:cNvPr>
          <p:cNvSpPr txBox="1"/>
          <p:nvPr/>
        </p:nvSpPr>
        <p:spPr>
          <a:xfrm>
            <a:off x="10522228" y="5490651"/>
            <a:ext cx="11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Mercúrio</a:t>
            </a:r>
          </a:p>
        </p:txBody>
      </p:sp>
    </p:spTree>
    <p:extLst>
      <p:ext uri="{BB962C8B-B14F-4D97-AF65-F5344CB8AC3E}">
        <p14:creationId xmlns:p14="http://schemas.microsoft.com/office/powerpoint/2010/main" val="12050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0629997-7638-4BD3-9446-4910C837F004}"/>
              </a:ext>
            </a:extLst>
          </p:cNvPr>
          <p:cNvSpPr/>
          <p:nvPr/>
        </p:nvSpPr>
        <p:spPr>
          <a:xfrm>
            <a:off x="234462" y="212246"/>
            <a:ext cx="800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3 )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Ao lado tem uma sequência de fotos de um eclipse anular do Sol, similar ao que ocorreu em fevereiro de 2017 e foi visível como parcial também em  grande parte do Brasil</a:t>
            </a:r>
            <a:endParaRPr lang="pt-BR" dirty="0"/>
          </a:p>
        </p:txBody>
      </p:sp>
      <p:pic>
        <p:nvPicPr>
          <p:cNvPr id="3074" name="Imagem 1" descr="Resultado de imagem para eclipse anular">
            <a:extLst>
              <a:ext uri="{FF2B5EF4-FFF2-40B4-BE49-F238E27FC236}">
                <a16:creationId xmlns:a16="http://schemas.microsoft.com/office/drawing/2014/main" id="{2829B938-66B7-4631-BE00-209CE119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87" y="2404993"/>
            <a:ext cx="4174276" cy="362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04989C7-B25C-495C-A804-F1AB3388498E}"/>
              </a:ext>
            </a:extLst>
          </p:cNvPr>
          <p:cNvSpPr/>
          <p:nvPr/>
        </p:nvSpPr>
        <p:spPr>
          <a:xfrm>
            <a:off x="234461" y="1648095"/>
            <a:ext cx="794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Coloque um X na única afirmação correta sobre o que ocorre num eclipse do Sol.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39CB598-93DB-4CA1-8ED2-1204A467472E}"/>
              </a:ext>
            </a:extLst>
          </p:cNvPr>
          <p:cNvSpPr/>
          <p:nvPr/>
        </p:nvSpPr>
        <p:spPr>
          <a:xfrm>
            <a:off x="172437" y="2806945"/>
            <a:ext cx="6798206" cy="212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    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 A Lua está entre o Sol e Terra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    ) A Terra está entre o Sol e 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    ) O Sol está passando entre a Terra e a Lua.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    ) A Terra está passando na frente do Sol.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      (    ) Um buraco negro está passando na frente do Sol.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019178-2C12-416A-8708-9C88E693C8CF}"/>
              </a:ext>
            </a:extLst>
          </p:cNvPr>
          <p:cNvSpPr txBox="1"/>
          <p:nvPr/>
        </p:nvSpPr>
        <p:spPr>
          <a:xfrm>
            <a:off x="768627" y="2894035"/>
            <a:ext cx="410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274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18F8BBB-6871-4156-9BB3-63C5919029AE}"/>
              </a:ext>
            </a:extLst>
          </p:cNvPr>
          <p:cNvSpPr/>
          <p:nvPr/>
        </p:nvSpPr>
        <p:spPr>
          <a:xfrm>
            <a:off x="358612" y="493358"/>
            <a:ext cx="78622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4) (1 ponto) 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Todos planetas, planetas anões e luas têm dias.  Abaixo tem uma tabela com a duração dos dias de vários astros.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: h = hora, min = minuto.</a:t>
            </a: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F902ACD-F29F-4953-94EE-718272230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05397"/>
              </p:ext>
            </p:extLst>
          </p:nvPr>
        </p:nvGraphicFramePr>
        <p:xfrm>
          <a:off x="1804235" y="2523238"/>
          <a:ext cx="8304523" cy="1792952"/>
        </p:xfrm>
        <a:graphic>
          <a:graphicData uri="http://schemas.openxmlformats.org/drawingml/2006/table">
            <a:tbl>
              <a:tblPr firstRow="1" firstCol="1" bandRow="1"/>
              <a:tblGrid>
                <a:gridCol w="830224">
                  <a:extLst>
                    <a:ext uri="{9D8B030D-6E8A-4147-A177-3AD203B41FA5}">
                      <a16:colId xmlns:a16="http://schemas.microsoft.com/office/drawing/2014/main" val="207334991"/>
                    </a:ext>
                  </a:extLst>
                </a:gridCol>
                <a:gridCol w="830224">
                  <a:extLst>
                    <a:ext uri="{9D8B030D-6E8A-4147-A177-3AD203B41FA5}">
                      <a16:colId xmlns:a16="http://schemas.microsoft.com/office/drawing/2014/main" val="1581366618"/>
                    </a:ext>
                  </a:extLst>
                </a:gridCol>
                <a:gridCol w="830224">
                  <a:extLst>
                    <a:ext uri="{9D8B030D-6E8A-4147-A177-3AD203B41FA5}">
                      <a16:colId xmlns:a16="http://schemas.microsoft.com/office/drawing/2014/main" val="1262520245"/>
                    </a:ext>
                  </a:extLst>
                </a:gridCol>
                <a:gridCol w="830224">
                  <a:extLst>
                    <a:ext uri="{9D8B030D-6E8A-4147-A177-3AD203B41FA5}">
                      <a16:colId xmlns:a16="http://schemas.microsoft.com/office/drawing/2014/main" val="2725711577"/>
                    </a:ext>
                  </a:extLst>
                </a:gridCol>
                <a:gridCol w="830224">
                  <a:extLst>
                    <a:ext uri="{9D8B030D-6E8A-4147-A177-3AD203B41FA5}">
                      <a16:colId xmlns:a16="http://schemas.microsoft.com/office/drawing/2014/main" val="722615252"/>
                    </a:ext>
                  </a:extLst>
                </a:gridCol>
                <a:gridCol w="830224">
                  <a:extLst>
                    <a:ext uri="{9D8B030D-6E8A-4147-A177-3AD203B41FA5}">
                      <a16:colId xmlns:a16="http://schemas.microsoft.com/office/drawing/2014/main" val="4283046135"/>
                    </a:ext>
                  </a:extLst>
                </a:gridCol>
                <a:gridCol w="830224">
                  <a:extLst>
                    <a:ext uri="{9D8B030D-6E8A-4147-A177-3AD203B41FA5}">
                      <a16:colId xmlns:a16="http://schemas.microsoft.com/office/drawing/2014/main" val="939711043"/>
                    </a:ext>
                  </a:extLst>
                </a:gridCol>
                <a:gridCol w="830985">
                  <a:extLst>
                    <a:ext uri="{9D8B030D-6E8A-4147-A177-3AD203B41FA5}">
                      <a16:colId xmlns:a16="http://schemas.microsoft.com/office/drawing/2014/main" val="2651765395"/>
                    </a:ext>
                  </a:extLst>
                </a:gridCol>
                <a:gridCol w="830985">
                  <a:extLst>
                    <a:ext uri="{9D8B030D-6E8A-4147-A177-3AD203B41FA5}">
                      <a16:colId xmlns:a16="http://schemas.microsoft.com/office/drawing/2014/main" val="256023250"/>
                    </a:ext>
                  </a:extLst>
                </a:gridCol>
                <a:gridCol w="830985">
                  <a:extLst>
                    <a:ext uri="{9D8B030D-6E8A-4147-A177-3AD203B41FA5}">
                      <a16:colId xmlns:a16="http://schemas.microsoft.com/office/drawing/2014/main" val="245880461"/>
                    </a:ext>
                  </a:extLst>
                </a:gridCol>
              </a:tblGrid>
              <a:tr h="70810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Astro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Mercúrio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Vênus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Terra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Marte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Júpiter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Saturno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Urano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Netuno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Plutão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900969"/>
                  </a:ext>
                </a:extLst>
              </a:tr>
              <a:tr h="10848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Duração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 dia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1407 h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 min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2802 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horas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horas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 h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 min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 h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 min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h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 min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 h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 min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 h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 min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153 h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 min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79576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758F2A9C-4F61-4CBF-A807-8717E1506FE8}"/>
              </a:ext>
            </a:extLst>
          </p:cNvPr>
          <p:cNvSpPr/>
          <p:nvPr/>
        </p:nvSpPr>
        <p:spPr>
          <a:xfrm>
            <a:off x="332496" y="4605742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 Qual astro tem o dia mais curto?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4C82DA-7F94-4AFF-A9DD-9E3E3FF809E7}"/>
              </a:ext>
            </a:extLst>
          </p:cNvPr>
          <p:cNvSpPr/>
          <p:nvPr/>
        </p:nvSpPr>
        <p:spPr>
          <a:xfrm>
            <a:off x="332496" y="5189317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4):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................... 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E8DAE7-4F32-4E11-A7AC-59363B633AE8}"/>
              </a:ext>
            </a:extLst>
          </p:cNvPr>
          <p:cNvSpPr txBox="1"/>
          <p:nvPr/>
        </p:nvSpPr>
        <p:spPr>
          <a:xfrm>
            <a:off x="1984430" y="5137387"/>
            <a:ext cx="10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Júpiter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09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F66039E-DD3C-4A2C-AF19-4D5125D9F566}"/>
              </a:ext>
            </a:extLst>
          </p:cNvPr>
          <p:cNvSpPr/>
          <p:nvPr/>
        </p:nvSpPr>
        <p:spPr>
          <a:xfrm>
            <a:off x="251790" y="356656"/>
            <a:ext cx="8136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Como você sabe, a cada dia a Lua tem uma aparência (fase). Abaixo temos 31 imagens sequenciais da Lua como vista do Hemisfério Sul.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6635CD-60B3-4AA9-BBDB-32EA7A69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1296416"/>
            <a:ext cx="6640733" cy="428629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D201D05-3EB0-4548-B0BF-CD662135AC3F}"/>
              </a:ext>
            </a:extLst>
          </p:cNvPr>
          <p:cNvSpPr/>
          <p:nvPr/>
        </p:nvSpPr>
        <p:spPr>
          <a:xfrm>
            <a:off x="6573076" y="2390978"/>
            <a:ext cx="528799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5a) (0,5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Qual o número da imagem ao lado que melhor representa a fase da Lua, hoje, dia da prova da OBA?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AD0AA51-5AD6-463B-939D-F5DCD0F43824}"/>
              </a:ext>
            </a:extLst>
          </p:cNvPr>
          <p:cNvSpPr/>
          <p:nvPr/>
        </p:nvSpPr>
        <p:spPr>
          <a:xfrm>
            <a:off x="6601747" y="3635165"/>
            <a:ext cx="378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hangingPunct="0">
              <a:spcAft>
                <a:spcPts val="0"/>
              </a:spcAft>
              <a:tabLst>
                <a:tab pos="4470400" algn="r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5a)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0F5094C-E279-4BA5-89CE-1D2323EF57A6}"/>
              </a:ext>
            </a:extLst>
          </p:cNvPr>
          <p:cNvSpPr/>
          <p:nvPr/>
        </p:nvSpPr>
        <p:spPr>
          <a:xfrm>
            <a:off x="6514008" y="4433781"/>
            <a:ext cx="532093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5b) (0,5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Qual o número da imagem ao lado que melhor representa a fase da Lua Cheia?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1ABB260-38D1-4EC7-9A36-FBFD7CB5B7D3}"/>
              </a:ext>
            </a:extLst>
          </p:cNvPr>
          <p:cNvSpPr/>
          <p:nvPr/>
        </p:nvSpPr>
        <p:spPr>
          <a:xfrm>
            <a:off x="6965561" y="5589633"/>
            <a:ext cx="5085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5b)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</a:t>
            </a:r>
            <a:r>
              <a:rPr lang="pt-BR" sz="11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20B06D-16D1-4E53-A0F2-BDDD5A2B268B}"/>
              </a:ext>
            </a:extLst>
          </p:cNvPr>
          <p:cNvSpPr txBox="1"/>
          <p:nvPr/>
        </p:nvSpPr>
        <p:spPr>
          <a:xfrm>
            <a:off x="8880423" y="3576087"/>
            <a:ext cx="45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38EBFB-CF04-4074-87A5-A5F2C8676020}"/>
              </a:ext>
            </a:extLst>
          </p:cNvPr>
          <p:cNvSpPr txBox="1"/>
          <p:nvPr/>
        </p:nvSpPr>
        <p:spPr>
          <a:xfrm>
            <a:off x="7044287" y="3958272"/>
            <a:ext cx="2796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Aceitamos também 18 e 20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8207F0-87BF-4E9E-8DEB-43C5E5CCB458}"/>
              </a:ext>
            </a:extLst>
          </p:cNvPr>
          <p:cNvSpPr txBox="1"/>
          <p:nvPr/>
        </p:nvSpPr>
        <p:spPr>
          <a:xfrm>
            <a:off x="8876315" y="5513661"/>
            <a:ext cx="51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8FE54E-4320-4215-AFE8-C7ED1A5C7072}"/>
              </a:ext>
            </a:extLst>
          </p:cNvPr>
          <p:cNvSpPr txBox="1"/>
          <p:nvPr/>
        </p:nvSpPr>
        <p:spPr>
          <a:xfrm>
            <a:off x="6972167" y="5929267"/>
            <a:ext cx="280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Aceitamos também 10 e 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833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5799CDB-2F13-472A-8620-4CA3048836A2}"/>
              </a:ext>
            </a:extLst>
          </p:cNvPr>
          <p:cNvSpPr/>
          <p:nvPr/>
        </p:nvSpPr>
        <p:spPr>
          <a:xfrm>
            <a:off x="97356" y="92765"/>
            <a:ext cx="8397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 (0,5 cada acerto) 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Abaixo tem uma imagem do céu obtida a partir do programa de computador chamado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Stellarium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mostrando uma região do céu, próxima do Polo Celeste Sul, na data de 19/05/17 (dia da prova da 20</a:t>
            </a:r>
            <a:r>
              <a:rPr lang="pt-BR" u="sng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OBA). Os tamanhos das bolinhas pretas indicam o brilho das estrelas, isto é, bolinha preta grande significa que a estrela é bem brilhante.</a:t>
            </a:r>
            <a:endParaRPr lang="pt-BR" dirty="0"/>
          </a:p>
        </p:txBody>
      </p:sp>
      <p:pic>
        <p:nvPicPr>
          <p:cNvPr id="5123" name="Imagem 1" descr="C:\Users\teste\Pictures\Stellarium\stellarium-001.png">
            <a:extLst>
              <a:ext uri="{FF2B5EF4-FFF2-40B4-BE49-F238E27FC236}">
                <a16:creationId xmlns:a16="http://schemas.microsoft.com/office/drawing/2014/main" id="{8D664DB2-BE94-4CC8-A4F4-72632600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2" y="1542547"/>
            <a:ext cx="8171915" cy="45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909BEFFC-765D-4612-B197-AA7148D00AC9}"/>
              </a:ext>
            </a:extLst>
          </p:cNvPr>
          <p:cNvGrpSpPr>
            <a:grpSpLocks/>
          </p:cNvGrpSpPr>
          <p:nvPr/>
        </p:nvGrpSpPr>
        <p:grpSpPr bwMode="auto">
          <a:xfrm>
            <a:off x="4471478" y="2171609"/>
            <a:ext cx="895781" cy="771134"/>
            <a:chOff x="6134" y="10052"/>
            <a:chExt cx="1315" cy="1097"/>
          </a:xfrm>
        </p:grpSpPr>
        <p:cxnSp>
          <p:nvCxnSpPr>
            <p:cNvPr id="5125" name="AutoShape 5">
              <a:extLst>
                <a:ext uri="{FF2B5EF4-FFF2-40B4-BE49-F238E27FC236}">
                  <a16:creationId xmlns:a16="http://schemas.microsoft.com/office/drawing/2014/main" id="{583E4F1B-24A5-4CF1-893A-BAD9CD262B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61" y="10052"/>
              <a:ext cx="1188" cy="5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AutoShape 6">
              <a:extLst>
                <a:ext uri="{FF2B5EF4-FFF2-40B4-BE49-F238E27FC236}">
                  <a16:creationId xmlns:a16="http://schemas.microsoft.com/office/drawing/2014/main" id="{721527AA-E5A4-4243-B82C-17AEBC319D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7" y="10272"/>
              <a:ext cx="1282" cy="7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" name="AutoShape 7">
              <a:extLst>
                <a:ext uri="{FF2B5EF4-FFF2-40B4-BE49-F238E27FC236}">
                  <a16:creationId xmlns:a16="http://schemas.microsoft.com/office/drawing/2014/main" id="{F8AE68B6-BD97-4AEB-8904-5AA5965355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4" y="10603"/>
              <a:ext cx="121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AutoShape 8">
              <a:extLst>
                <a:ext uri="{FF2B5EF4-FFF2-40B4-BE49-F238E27FC236}">
                  <a16:creationId xmlns:a16="http://schemas.microsoft.com/office/drawing/2014/main" id="{985E8C4C-5A0F-4524-9F17-91E70BFBC3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7" y="10856"/>
              <a:ext cx="119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AutoShape 9">
              <a:extLst>
                <a:ext uri="{FF2B5EF4-FFF2-40B4-BE49-F238E27FC236}">
                  <a16:creationId xmlns:a16="http://schemas.microsoft.com/office/drawing/2014/main" id="{C63B0F7F-80FB-4D62-B7D4-1B86AA9B71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94" y="11149"/>
              <a:ext cx="100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4DE91F81-50B9-44D7-8548-0323CD5E22D4}"/>
              </a:ext>
            </a:extLst>
          </p:cNvPr>
          <p:cNvSpPr/>
          <p:nvPr/>
        </p:nvSpPr>
        <p:spPr>
          <a:xfrm>
            <a:off x="7917427" y="2381979"/>
            <a:ext cx="40465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spcAft>
                <a:spcPts val="0"/>
              </a:spcAft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6a)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(0,5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Pinte de qualquer cor toda a área da constelação do Cruzeiro do Sul na figura da página anterior.</a:t>
            </a:r>
          </a:p>
          <a:p>
            <a:pPr marL="450215" algn="just" hangingPunct="0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862382B-2D2E-4633-938B-C4265C186D63}"/>
              </a:ext>
            </a:extLst>
          </p:cNvPr>
          <p:cNvSpPr/>
          <p:nvPr/>
        </p:nvSpPr>
        <p:spPr>
          <a:xfrm>
            <a:off x="8380018" y="4211490"/>
            <a:ext cx="3602976" cy="176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6b)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(0,5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Faça uma seta (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 na figura da página anterior indicando a estrela mais próxima ao Sol. Dica: ela é a estrela mais brilhante desta região do céu.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BBDA4C-4D3F-4D3D-A652-E5F2404A3F7E}"/>
              </a:ext>
            </a:extLst>
          </p:cNvPr>
          <p:cNvSpPr txBox="1"/>
          <p:nvPr/>
        </p:nvSpPr>
        <p:spPr>
          <a:xfrm>
            <a:off x="8379260" y="3616087"/>
            <a:ext cx="3195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Não podemos aceitar se só marcaram as 4 estrelas da “cruz”.</a:t>
            </a:r>
            <a:endParaRPr lang="pt-BR" sz="1100" dirty="0"/>
          </a:p>
        </p:txBody>
      </p:sp>
      <p:cxnSp>
        <p:nvCxnSpPr>
          <p:cNvPr id="20" name="AutoShape 10">
            <a:extLst>
              <a:ext uri="{FF2B5EF4-FFF2-40B4-BE49-F238E27FC236}">
                <a16:creationId xmlns:a16="http://schemas.microsoft.com/office/drawing/2014/main" id="{C4156544-5484-448A-9C58-B9EDFB4636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8771" y="2790203"/>
            <a:ext cx="303135" cy="6045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60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7AC3D37-A57D-4A0E-B198-F46A5AE8BEF2}"/>
              </a:ext>
            </a:extLst>
          </p:cNvPr>
          <p:cNvSpPr/>
          <p:nvPr/>
        </p:nvSpPr>
        <p:spPr>
          <a:xfrm>
            <a:off x="154423" y="700008"/>
            <a:ext cx="8057322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 (0,25 cada acerto) 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Escreva sobre os pontinhos o nome do planeta a partir das informações dadas.</a:t>
            </a: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5FBC337-F36C-41BB-A0F3-AACD1C501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06252"/>
              </p:ext>
            </p:extLst>
          </p:nvPr>
        </p:nvGraphicFramePr>
        <p:xfrm>
          <a:off x="384314" y="2395046"/>
          <a:ext cx="9259211" cy="3271551"/>
        </p:xfrm>
        <a:graphic>
          <a:graphicData uri="http://schemas.openxmlformats.org/drawingml/2006/table">
            <a:tbl>
              <a:tblPr firstRow="1" firstCol="1" bandRow="1"/>
              <a:tblGrid>
                <a:gridCol w="1103429">
                  <a:extLst>
                    <a:ext uri="{9D8B030D-6E8A-4147-A177-3AD203B41FA5}">
                      <a16:colId xmlns:a16="http://schemas.microsoft.com/office/drawing/2014/main" val="1359303787"/>
                    </a:ext>
                  </a:extLst>
                </a:gridCol>
                <a:gridCol w="8155782">
                  <a:extLst>
                    <a:ext uri="{9D8B030D-6E8A-4147-A177-3AD203B41FA5}">
                      <a16:colId xmlns:a16="http://schemas.microsoft.com/office/drawing/2014/main" val="888338810"/>
                    </a:ext>
                  </a:extLst>
                </a:gridCol>
              </a:tblGrid>
              <a:tr h="8295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Não tem luas, orbita entre o Sol e a Terra e tem quase o volume da Terra. É o mais quente dos planetas. Efeito estufa gigantesco. Brilha mais que todos.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80493"/>
                  </a:ext>
                </a:extLst>
              </a:tr>
              <a:tr h="78668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Tem duas luas pequenas. Deverá ser o primeiro a ser visitado por astronautas. Tem metade do diâmetro da Terra e superfície avermelhada.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833520"/>
                  </a:ext>
                </a:extLst>
              </a:tr>
              <a:tr h="868615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Tem o mais intenso campo magnético. Tem aneis. Não é Saturno. É o segundo mais brilhante. Gasoso. Tem o dia mais curto, mas é o maior de todos.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43897"/>
                  </a:ext>
                </a:extLst>
              </a:tr>
              <a:tr h="78668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Pouco maior do que Vênus. Tem campo magnético e auroras. Gira ao redor do Sol entre Vênus e Marte. Tem vida em abundância. Tem muita água.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39707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8DE63D9-47CF-49ED-A150-B7F6AB3D0FB5}"/>
              </a:ext>
            </a:extLst>
          </p:cNvPr>
          <p:cNvSpPr txBox="1"/>
          <p:nvPr/>
        </p:nvSpPr>
        <p:spPr>
          <a:xfrm>
            <a:off x="477079" y="2645332"/>
            <a:ext cx="10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VÊNUS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6A2F45-A925-460B-8555-2256D41A219E}"/>
              </a:ext>
            </a:extLst>
          </p:cNvPr>
          <p:cNvSpPr txBox="1"/>
          <p:nvPr/>
        </p:nvSpPr>
        <p:spPr>
          <a:xfrm>
            <a:off x="450574" y="3429000"/>
            <a:ext cx="111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MARTE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A0E939-5DC6-4548-95B9-65BA267FEC89}"/>
              </a:ext>
            </a:extLst>
          </p:cNvPr>
          <p:cNvSpPr txBox="1"/>
          <p:nvPr/>
        </p:nvSpPr>
        <p:spPr>
          <a:xfrm>
            <a:off x="357810" y="4281626"/>
            <a:ext cx="117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B4D6DA-ED79-4299-B7FE-B37B19D29FD7}"/>
              </a:ext>
            </a:extLst>
          </p:cNvPr>
          <p:cNvSpPr txBox="1"/>
          <p:nvPr/>
        </p:nvSpPr>
        <p:spPr>
          <a:xfrm>
            <a:off x="437322" y="5096933"/>
            <a:ext cx="10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2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D3F9391-F3B1-400F-ADCC-D2E4A4AFC700}"/>
              </a:ext>
            </a:extLst>
          </p:cNvPr>
          <p:cNvSpPr/>
          <p:nvPr/>
        </p:nvSpPr>
        <p:spPr>
          <a:xfrm>
            <a:off x="97356" y="157102"/>
            <a:ext cx="8304522" cy="16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 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O foguete do nível 2 da Mostra Brasileira de Foguetes é feito com um tubo de papel (do tamanho aproximado de um lápis), contendo uma ponta (em geral feita de papel alumínio) e “asinhas”. Para fazê-lo voar ou se assopra dentro dele com um canudo de refrigerante ou prende-se o foguete numa garrafa PET e aperta-se ela fortemente.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9733037-3A7B-48D2-958A-D0C406EB4D45}"/>
              </a:ext>
            </a:extLst>
          </p:cNvPr>
          <p:cNvSpPr/>
          <p:nvPr/>
        </p:nvSpPr>
        <p:spPr>
          <a:xfrm>
            <a:off x="97356" y="1949644"/>
            <a:ext cx="839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8) (0,2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 C (certo) ou E (errado) em cada afirmação.</a:t>
            </a:r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382D88B-4DDE-48DA-BF38-5CEDC745D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844459"/>
              </p:ext>
            </p:extLst>
          </p:nvPr>
        </p:nvGraphicFramePr>
        <p:xfrm>
          <a:off x="344557" y="2650435"/>
          <a:ext cx="8613913" cy="3061255"/>
        </p:xfrm>
        <a:graphic>
          <a:graphicData uri="http://schemas.openxmlformats.org/drawingml/2006/table">
            <a:tbl>
              <a:tblPr firstRow="1" firstCol="1" bandRow="1"/>
              <a:tblGrid>
                <a:gridCol w="675261">
                  <a:extLst>
                    <a:ext uri="{9D8B030D-6E8A-4147-A177-3AD203B41FA5}">
                      <a16:colId xmlns:a16="http://schemas.microsoft.com/office/drawing/2014/main" val="2756200849"/>
                    </a:ext>
                  </a:extLst>
                </a:gridCol>
                <a:gridCol w="7938652">
                  <a:extLst>
                    <a:ext uri="{9D8B030D-6E8A-4147-A177-3AD203B41FA5}">
                      <a16:colId xmlns:a16="http://schemas.microsoft.com/office/drawing/2014/main" val="607139888"/>
                    </a:ext>
                  </a:extLst>
                </a:gridCol>
              </a:tblGrid>
              <a:tr h="612251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   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 foguete vai mais longe quando é lançado horizontalmente.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883866"/>
                  </a:ext>
                </a:extLst>
              </a:tr>
              <a:tr h="612251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</a:t>
                      </a:r>
                      <a:r>
                        <a:rPr lang="pt-PT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 a ponta do foguete for muito pesada ele não vai longe.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9745"/>
                  </a:ext>
                </a:extLst>
              </a:tr>
              <a:tr h="612251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</a:t>
                      </a:r>
                      <a:r>
                        <a:rPr lang="pt-PT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Para ele ir longe devemos assoprar bem forte dentro do foguete.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98571"/>
                  </a:ext>
                </a:extLst>
              </a:tr>
              <a:tr h="612251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</a:t>
                      </a:r>
                      <a:r>
                        <a:rPr lang="pt-PT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 o foguete for muito pesado não irá longe.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788537"/>
                  </a:ext>
                </a:extLst>
              </a:tr>
              <a:tr h="612251"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  </a:t>
                      </a:r>
                      <a:r>
                        <a:rPr lang="pt-PT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pt-P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 as “asinhas” forem muito grandes o foguete não vai longe.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85357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6E1421A-3359-499C-AC34-F850C14F8CBD}"/>
              </a:ext>
            </a:extLst>
          </p:cNvPr>
          <p:cNvSpPr txBox="1"/>
          <p:nvPr/>
        </p:nvSpPr>
        <p:spPr>
          <a:xfrm>
            <a:off x="508126" y="2806409"/>
            <a:ext cx="25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5C32FF-E292-4FB5-8F27-25809D4C3B31}"/>
              </a:ext>
            </a:extLst>
          </p:cNvPr>
          <p:cNvSpPr txBox="1"/>
          <p:nvPr/>
        </p:nvSpPr>
        <p:spPr>
          <a:xfrm>
            <a:off x="516835" y="3420291"/>
            <a:ext cx="33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1987ED-8489-482F-AC9E-B6E2282A1BBB}"/>
              </a:ext>
            </a:extLst>
          </p:cNvPr>
          <p:cNvSpPr txBox="1"/>
          <p:nvPr/>
        </p:nvSpPr>
        <p:spPr>
          <a:xfrm>
            <a:off x="516835" y="4042882"/>
            <a:ext cx="29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E9E2B48-0343-44A3-8881-303BDA3A33D9}"/>
              </a:ext>
            </a:extLst>
          </p:cNvPr>
          <p:cNvSpPr txBox="1"/>
          <p:nvPr/>
        </p:nvSpPr>
        <p:spPr>
          <a:xfrm>
            <a:off x="516834" y="4645201"/>
            <a:ext cx="2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F68738-AABA-480D-8937-0B5AB0F433A4}"/>
              </a:ext>
            </a:extLst>
          </p:cNvPr>
          <p:cNvSpPr txBox="1"/>
          <p:nvPr/>
        </p:nvSpPr>
        <p:spPr>
          <a:xfrm>
            <a:off x="516834" y="5256768"/>
            <a:ext cx="37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25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527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Thales</dc:creator>
  <cp:lastModifiedBy>DVM Informatica</cp:lastModifiedBy>
  <cp:revision>40</cp:revision>
  <dcterms:created xsi:type="dcterms:W3CDTF">2020-06-30T22:06:52Z</dcterms:created>
  <dcterms:modified xsi:type="dcterms:W3CDTF">2020-07-07T00:55:16Z</dcterms:modified>
</cp:coreProperties>
</file>