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</p:sldIdLst>
  <p:sldSz cx="11903075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97" y="62"/>
      </p:cViewPr>
      <p:guideLst>
        <p:guide orient="horz" pos="2160"/>
        <p:guide pos="37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2731" y="2130426"/>
            <a:ext cx="10117614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5461" y="3886200"/>
            <a:ext cx="833215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013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22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629729" y="274639"/>
            <a:ext cx="2678192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95154" y="274639"/>
            <a:ext cx="7836191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61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35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0261" y="4406901"/>
            <a:ext cx="101176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40261" y="2906713"/>
            <a:ext cx="1011761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20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95154" y="1600201"/>
            <a:ext cx="525719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50730" y="1600201"/>
            <a:ext cx="525719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674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535113"/>
            <a:ext cx="525925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95154" y="2174875"/>
            <a:ext cx="525925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046598" y="1535113"/>
            <a:ext cx="52613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046598" y="2174875"/>
            <a:ext cx="52613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98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90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OBA\Downloads\mobfog 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271182" cy="811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BA\Downloads\LOGOTIPO_OBA_png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4025" y="5877272"/>
            <a:ext cx="1721343" cy="114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85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5154" y="273050"/>
            <a:ext cx="391603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53771" y="273051"/>
            <a:ext cx="6654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95154" y="1435101"/>
            <a:ext cx="391603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387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3086" y="4800600"/>
            <a:ext cx="71418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33086" y="612775"/>
            <a:ext cx="71418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33086" y="5367338"/>
            <a:ext cx="71418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54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E5EDEB"/>
            </a:gs>
            <a:gs pos="97643">
              <a:srgbClr val="CADCD8"/>
            </a:gs>
            <a:gs pos="0">
              <a:srgbClr val="B0CAC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95154" y="274638"/>
            <a:ext cx="107127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600201"/>
            <a:ext cx="107127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95154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66884" y="6356351"/>
            <a:ext cx="3769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530537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802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8517" y="2614914"/>
            <a:ext cx="7083880" cy="470129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2426220" y="213381"/>
            <a:ext cx="5897440" cy="2884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GABARITO COMENTADO </a:t>
            </a:r>
          </a:p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PROVA</a:t>
            </a:r>
          </a:p>
          <a:p>
            <a:pPr algn="ctr"/>
            <a:endParaRPr lang="pt-BR" sz="4296" b="1" dirty="0">
              <a:solidFill>
                <a:srgbClr val="0E4D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 2019 - NÍVEL 2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136" y="3720200"/>
            <a:ext cx="3848682" cy="245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09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>
            <a:off x="118889" y="116632"/>
            <a:ext cx="7776864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 9)  (1 ponto) (0,25 cada acerto) </a:t>
            </a:r>
            <a:r>
              <a:rPr lang="pt-BR" dirty="0">
                <a:latin typeface="Arial" pitchFamily="34" charset="0"/>
                <a:cs typeface="Arial" pitchFamily="34" charset="0"/>
              </a:rPr>
              <a:t>O sucesso do primeiro pouso na Lua foi graças ao poderoso foguete Saturno V, o qual tinha 7 partes, conforme ilustra a Figura ao lado. </a:t>
            </a:r>
            <a:r>
              <a:rPr lang="pt-PT" dirty="0">
                <a:latin typeface="Arial" pitchFamily="34" charset="0"/>
                <a:cs typeface="Arial" pitchFamily="34" charset="0"/>
              </a:rPr>
              <a:t> 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>
                <a:latin typeface="Arial" pitchFamily="34" charset="0"/>
                <a:cs typeface="Arial" pitchFamily="34" charset="0"/>
              </a:rPr>
              <a:t>As partes 1, 2 e 3 são os 1</a:t>
            </a:r>
            <a:r>
              <a:rPr lang="pt-BR" baseline="30000" dirty="0">
                <a:latin typeface="Arial" pitchFamily="34" charset="0"/>
                <a:cs typeface="Arial" pitchFamily="34" charset="0"/>
              </a:rPr>
              <a:t>o</a:t>
            </a:r>
            <a:r>
              <a:rPr lang="pt-BR" dirty="0">
                <a:latin typeface="Arial" pitchFamily="34" charset="0"/>
                <a:cs typeface="Arial" pitchFamily="34" charset="0"/>
              </a:rPr>
              <a:t>, 2</a:t>
            </a:r>
            <a:r>
              <a:rPr lang="pt-BR" baseline="30000" dirty="0">
                <a:latin typeface="Arial" pitchFamily="34" charset="0"/>
                <a:cs typeface="Arial" pitchFamily="34" charset="0"/>
              </a:rPr>
              <a:t>o</a:t>
            </a:r>
            <a:r>
              <a:rPr lang="pt-BR" dirty="0">
                <a:latin typeface="Arial" pitchFamily="34" charset="0"/>
                <a:cs typeface="Arial" pitchFamily="34" charset="0"/>
              </a:rPr>
              <a:t> e 3</a:t>
            </a:r>
            <a:r>
              <a:rPr lang="pt-BR" baseline="30000" dirty="0">
                <a:latin typeface="Arial" pitchFamily="34" charset="0"/>
                <a:cs typeface="Arial" pitchFamily="34" charset="0"/>
              </a:rPr>
              <a:t>o</a:t>
            </a:r>
            <a:r>
              <a:rPr lang="pt-BR" dirty="0">
                <a:latin typeface="Arial" pitchFamily="34" charset="0"/>
                <a:cs typeface="Arial" pitchFamily="34" charset="0"/>
              </a:rPr>
              <a:t> estágios (motores e tanques) e são abandonados quando vazios. A parte 7 é a torre de escape e também foi descartada no começo da viagem. As partes 4, 5 e 6 foram as únicas que chegaram à Lua.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18889" y="3140968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Pergunta 9) </a:t>
            </a:r>
            <a:r>
              <a:rPr lang="pt-BR" dirty="0">
                <a:latin typeface="Arial" pitchFamily="34" charset="0"/>
                <a:cs typeface="Arial" pitchFamily="34" charset="0"/>
              </a:rPr>
              <a:t> Responda com os números de 1 a 7 às perguntas abaixo: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262905" y="3789040"/>
            <a:ext cx="77477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pt-BR" dirty="0">
                <a:latin typeface="Arial" pitchFamily="34" charset="0"/>
                <a:cs typeface="Arial" pitchFamily="34" charset="0"/>
              </a:rPr>
              <a:t>Qual foi o maior dos estágios?                                  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Resposta: </a:t>
            </a:r>
            <a:r>
              <a:rPr lang="pt-BR" dirty="0">
                <a:latin typeface="Arial" pitchFamily="34" charset="0"/>
                <a:cs typeface="Arial" pitchFamily="34" charset="0"/>
              </a:rPr>
              <a:t>_ _ _</a:t>
            </a:r>
          </a:p>
          <a:p>
            <a:pPr hangingPunct="0"/>
            <a:endParaRPr lang="pt-BR" dirty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pt-BR" dirty="0">
                <a:latin typeface="Arial" pitchFamily="34" charset="0"/>
                <a:cs typeface="Arial" pitchFamily="34" charset="0"/>
              </a:rPr>
              <a:t>Qual dos estágios foi o primeiro a ser abandonado?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Resposta:</a:t>
            </a:r>
            <a:r>
              <a:rPr lang="pt-BR" dirty="0">
                <a:latin typeface="Arial" pitchFamily="34" charset="0"/>
                <a:cs typeface="Arial" pitchFamily="34" charset="0"/>
              </a:rPr>
              <a:t> _ _ _</a:t>
            </a:r>
          </a:p>
          <a:p>
            <a:pPr hangingPunct="0"/>
            <a:endParaRPr lang="pt-BR" dirty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pt-PT" dirty="0">
                <a:latin typeface="Arial" pitchFamily="34" charset="0"/>
                <a:cs typeface="Arial" pitchFamily="34" charset="0"/>
              </a:rPr>
              <a:t>Qual dos estágios “tirou o Saturno V do chão”?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       Resposta:</a:t>
            </a:r>
            <a:r>
              <a:rPr lang="pt-BR" dirty="0">
                <a:latin typeface="Arial" pitchFamily="34" charset="0"/>
                <a:cs typeface="Arial" pitchFamily="34" charset="0"/>
              </a:rPr>
              <a:t> _ _ _</a:t>
            </a:r>
          </a:p>
          <a:p>
            <a:pPr hangingPunct="0"/>
            <a:endParaRPr lang="pt-BR" dirty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pt-PT" dirty="0">
                <a:latin typeface="Arial" pitchFamily="34" charset="0"/>
                <a:cs typeface="Arial" pitchFamily="34" charset="0"/>
              </a:rPr>
              <a:t>Qual dos estágios foi o último a ser abandonado?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   Resposta:</a:t>
            </a:r>
            <a:r>
              <a:rPr lang="pt-BR" dirty="0">
                <a:latin typeface="Arial" pitchFamily="34" charset="0"/>
                <a:cs typeface="Arial" pitchFamily="34" charset="0"/>
              </a:rPr>
              <a:t> _ _ _</a:t>
            </a:r>
          </a:p>
        </p:txBody>
      </p:sp>
      <p:pic>
        <p:nvPicPr>
          <p:cNvPr id="8208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841" y="2420888"/>
            <a:ext cx="1333840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tângulo 20"/>
          <p:cNvSpPr/>
          <p:nvPr/>
        </p:nvSpPr>
        <p:spPr>
          <a:xfrm>
            <a:off x="6931243" y="3779748"/>
            <a:ext cx="3164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22" name="Retângulo 21"/>
          <p:cNvSpPr/>
          <p:nvPr/>
        </p:nvSpPr>
        <p:spPr>
          <a:xfrm>
            <a:off x="6931243" y="4320804"/>
            <a:ext cx="3164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6950413" y="4894988"/>
            <a:ext cx="3164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6959649" y="5445168"/>
            <a:ext cx="3164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30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18889" y="116632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10) (1 ponto)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PT" dirty="0">
                <a:latin typeface="Arial" pitchFamily="34" charset="0"/>
                <a:cs typeface="Arial" pitchFamily="34" charset="0"/>
              </a:rPr>
              <a:t>O foguete Saturno V, assim como qualquer foguete, é acelerado para cima pela força de “empuxo” gerada pela ejeção dos gases lançados para trás em altas velocidades. Isto é conhecido como “lei da Ação e Reação”, estabelecida pelo inglês Isaac Newton.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18889" y="1916832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Pergunta 10) (0,2 cada acerto) </a:t>
            </a:r>
            <a:r>
              <a:rPr lang="pt-BR" dirty="0">
                <a:latin typeface="Arial" pitchFamily="34" charset="0"/>
                <a:cs typeface="Arial" pitchFamily="34" charset="0"/>
              </a:rPr>
              <a:t>Escreva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</a:t>
            </a:r>
            <a:r>
              <a:rPr lang="pt-BR" dirty="0">
                <a:latin typeface="Arial" pitchFamily="34" charset="0"/>
                <a:cs typeface="Arial" pitchFamily="34" charset="0"/>
              </a:rPr>
              <a:t> (certo) ou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</a:t>
            </a:r>
            <a:r>
              <a:rPr lang="pt-BR" dirty="0">
                <a:latin typeface="Arial" pitchFamily="34" charset="0"/>
                <a:cs typeface="Arial" pitchFamily="34" charset="0"/>
              </a:rPr>
              <a:t> (errado) em cada afirmação.</a:t>
            </a: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290367"/>
              </p:ext>
            </p:extLst>
          </p:nvPr>
        </p:nvGraphicFramePr>
        <p:xfrm>
          <a:off x="334913" y="3068960"/>
          <a:ext cx="10647357" cy="2317750"/>
        </p:xfrm>
        <a:graphic>
          <a:graphicData uri="http://schemas.openxmlformats.org/drawingml/2006/table">
            <a:tbl>
              <a:tblPr firstRow="1" firstCol="1" bandRow="1"/>
              <a:tblGrid>
                <a:gridCol w="83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2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    )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Sobre o foguete sempre atua a força peso, até quando ele está no espaço.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    )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Quando acaba o combustível do foguete termina a força de “empuxo”.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    )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Isaac Newton nasceu no Brasil.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    )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  <a:tabLst>
                          <a:tab pos="5692140" algn="r"/>
                        </a:tabLst>
                      </a:pPr>
                      <a:r>
                        <a:rPr lang="pt-BR" sz="18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Enquanto dentro da atmosfera, também atua sobre o foguete a força de resistência do ar.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    )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  <a:tabLst>
                          <a:tab pos="5692140" algn="r"/>
                        </a:tabLst>
                      </a:pPr>
                      <a:r>
                        <a:rPr lang="pt-BR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 força peso e a de resistência do ar sempre atrapalham o movimento ascendente do foguete.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Retângulo 15"/>
          <p:cNvSpPr/>
          <p:nvPr/>
        </p:nvSpPr>
        <p:spPr>
          <a:xfrm>
            <a:off x="441411" y="370774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C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434999" y="324068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C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441411" y="4167552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E</a:t>
            </a:r>
            <a:endParaRPr lang="pt-BR" dirty="0"/>
          </a:p>
        </p:txBody>
      </p:sp>
      <p:sp>
        <p:nvSpPr>
          <p:cNvPr id="19" name="Retângulo 18"/>
          <p:cNvSpPr/>
          <p:nvPr/>
        </p:nvSpPr>
        <p:spPr>
          <a:xfrm>
            <a:off x="441411" y="463460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C</a:t>
            </a:r>
            <a:endParaRPr lang="pt-BR" dirty="0"/>
          </a:p>
        </p:txBody>
      </p:sp>
      <p:sp>
        <p:nvSpPr>
          <p:cNvPr id="20" name="Retângulo 19"/>
          <p:cNvSpPr/>
          <p:nvPr/>
        </p:nvSpPr>
        <p:spPr>
          <a:xfrm>
            <a:off x="441411" y="508512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C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795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ela 21"/>
          <p:cNvGraphicFramePr>
            <a:graphicFrameLocks noGrp="1"/>
          </p:cNvGraphicFramePr>
          <p:nvPr/>
        </p:nvGraphicFramePr>
        <p:xfrm>
          <a:off x="3858579" y="748162"/>
          <a:ext cx="4167068" cy="5442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419">
                  <a:extLst>
                    <a:ext uri="{9D8B030D-6E8A-4147-A177-3AD203B41FA5}">
                      <a16:colId xmlns:a16="http://schemas.microsoft.com/office/drawing/2014/main" val="77620037"/>
                    </a:ext>
                  </a:extLst>
                </a:gridCol>
                <a:gridCol w="3481649">
                  <a:extLst>
                    <a:ext uri="{9D8B030D-6E8A-4147-A177-3AD203B41FA5}">
                      <a16:colId xmlns:a16="http://schemas.microsoft.com/office/drawing/2014/main" val="3578718802"/>
                    </a:ext>
                  </a:extLst>
                </a:gridCol>
              </a:tblGrid>
              <a:tr h="386817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Contatos:</a:t>
                      </a: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71705"/>
                  </a:ext>
                </a:extLst>
              </a:tr>
              <a:tr h="624615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obabr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90837"/>
                  </a:ext>
                </a:extLst>
              </a:tr>
              <a:tr h="607057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oba_olimpiada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746611"/>
                  </a:ext>
                </a:extLst>
              </a:tr>
              <a:tr h="56242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obaoficial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729194"/>
                  </a:ext>
                </a:extLst>
              </a:tr>
              <a:tr h="62491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canal_oba_mobfog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419485"/>
                  </a:ext>
                </a:extLst>
              </a:tr>
              <a:tr h="55320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oba.secretaria@gmail.com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587587"/>
                  </a:ext>
                </a:extLst>
              </a:tr>
              <a:tr h="60145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98272-3810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904417"/>
                  </a:ext>
                </a:extLst>
              </a:tr>
              <a:tr h="1095030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2334-0082</a:t>
                      </a:r>
                    </a:p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4104-4047</a:t>
                      </a:r>
                    </a:p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2254-1139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621586"/>
                  </a:ext>
                </a:extLst>
              </a:tr>
              <a:tr h="38681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www.oba.org.br</a:t>
                      </a: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160636"/>
                  </a:ext>
                </a:extLst>
              </a:tr>
            </a:tbl>
          </a:graphicData>
        </a:graphic>
      </p:graphicFrame>
      <p:grpSp>
        <p:nvGrpSpPr>
          <p:cNvPr id="2" name="Agrupar 1"/>
          <p:cNvGrpSpPr/>
          <p:nvPr/>
        </p:nvGrpSpPr>
        <p:grpSpPr>
          <a:xfrm>
            <a:off x="3892430" y="1221538"/>
            <a:ext cx="651692" cy="4341089"/>
            <a:chOff x="3960784" y="1167955"/>
            <a:chExt cx="667511" cy="4446461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09233" y="4171188"/>
              <a:ext cx="530717" cy="528828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1810" y="2391918"/>
              <a:ext cx="477018" cy="470154"/>
            </a:xfrm>
            <a:prstGeom prst="rect">
              <a:avLst/>
            </a:prstGeom>
          </p:spPr>
        </p:pic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35524" y="1773936"/>
              <a:ext cx="508521" cy="512064"/>
            </a:xfrm>
            <a:prstGeom prst="rect">
              <a:avLst/>
            </a:prstGeom>
          </p:spPr>
        </p:pic>
        <p:pic>
          <p:nvPicPr>
            <p:cNvPr id="10" name="Imagem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88470" y="2969133"/>
              <a:ext cx="580515" cy="551307"/>
            </a:xfrm>
            <a:prstGeom prst="rect">
              <a:avLst/>
            </a:prstGeom>
          </p:spPr>
        </p:pic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97422" y="3632454"/>
              <a:ext cx="564933" cy="436626"/>
            </a:xfrm>
            <a:prstGeom prst="rect">
              <a:avLst/>
            </a:prstGeom>
          </p:spPr>
        </p:pic>
        <p:pic>
          <p:nvPicPr>
            <p:cNvPr id="1026" name="Picture 2" descr="Telefone, redondo, ícone - Baixar PNG/SVG Transparente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784" y="4946905"/>
              <a:ext cx="667511" cy="6675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Imagem 2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050954" y="1167955"/>
              <a:ext cx="470514" cy="468821"/>
            </a:xfrm>
            <a:prstGeom prst="rect">
              <a:avLst/>
            </a:prstGeom>
          </p:spPr>
        </p:pic>
      </p:grpSp>
      <p:pic>
        <p:nvPicPr>
          <p:cNvPr id="26" name="Imagem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239" y="2164725"/>
            <a:ext cx="4022027" cy="2669263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485" y="2593994"/>
            <a:ext cx="2734749" cy="174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05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34913" y="476672"/>
            <a:ext cx="7560840" cy="1287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1) (1 ponto) (0,2 cada acerto) </a:t>
            </a:r>
            <a:r>
              <a:rPr lang="pt-BR" dirty="0">
                <a:latin typeface="Arial" pitchFamily="34" charset="0"/>
                <a:cs typeface="Arial" pitchFamily="34" charset="0"/>
              </a:rPr>
              <a:t> Escreva na linha tracejada o nome do planeta que satisfaz a condição indicada . Já fizemos um exemplo e assim você já ganhou 0,2 ponto.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615008"/>
              </p:ext>
            </p:extLst>
          </p:nvPr>
        </p:nvGraphicFramePr>
        <p:xfrm>
          <a:off x="334913" y="2917776"/>
          <a:ext cx="10873208" cy="1879376"/>
        </p:xfrm>
        <a:graphic>
          <a:graphicData uri="http://schemas.openxmlformats.org/drawingml/2006/table">
            <a:tbl>
              <a:tblPr firstRow="1" firstCol="1" bandRow="1"/>
              <a:tblGrid>
                <a:gridCol w="3351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5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6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8113">
                <a:tc>
                  <a:txBody>
                    <a:bodyPr/>
                    <a:lstStyle/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_ _ _ _ _ _ _ _</a:t>
                      </a: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b="1" i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800" b="1" i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(contém a letra V)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_ _ _ _</a:t>
                      </a:r>
                      <a:r>
                        <a:rPr lang="pt-BR" sz="1800" baseline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_ _ _ </a:t>
                      </a:r>
                      <a:r>
                        <a:rPr lang="pt-BR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_ _</a:t>
                      </a: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b="1" i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800" b="1" i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(contém a letra S, mas não é Vênus)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_ _ _ _ _ _ _ _ _ _ </a:t>
                      </a: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b="1" i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800" b="1" i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(contém duas letras N)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1263">
                <a:tc>
                  <a:txBody>
                    <a:bodyPr/>
                    <a:lstStyle/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_ _ _ _ _ _</a:t>
                      </a: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b="1" i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800" b="1" i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(contém a letra P)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_ _ _ _ _ _ _ _ _</a:t>
                      </a: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pt-BR" sz="1800" b="1" i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800" b="1" i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(contém a letra M, mas não é Mercúrio)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5653772" y="3888945"/>
            <a:ext cx="10086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000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Marte </a:t>
            </a:r>
            <a:endParaRPr lang="pt-BR" sz="2000" dirty="0"/>
          </a:p>
        </p:txBody>
      </p:sp>
      <p:sp>
        <p:nvSpPr>
          <p:cNvPr id="6" name="Retângulo 5"/>
          <p:cNvSpPr/>
          <p:nvPr/>
        </p:nvSpPr>
        <p:spPr>
          <a:xfrm>
            <a:off x="1496277" y="3857922"/>
            <a:ext cx="11095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Júpiter</a:t>
            </a:r>
            <a:r>
              <a:rPr lang="pt-BR" sz="20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endParaRPr lang="pt-BR" sz="2000" dirty="0"/>
          </a:p>
        </p:txBody>
      </p:sp>
      <p:sp>
        <p:nvSpPr>
          <p:cNvPr id="7" name="Retângulo 6"/>
          <p:cNvSpPr/>
          <p:nvPr/>
        </p:nvSpPr>
        <p:spPr>
          <a:xfrm>
            <a:off x="5590618" y="3024849"/>
            <a:ext cx="12250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Saturno</a:t>
            </a:r>
            <a:r>
              <a:rPr lang="pt-BR" sz="20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endParaRPr lang="pt-BR" sz="2000" dirty="0"/>
          </a:p>
        </p:txBody>
      </p:sp>
      <p:sp>
        <p:nvSpPr>
          <p:cNvPr id="8" name="Retângulo 7"/>
          <p:cNvSpPr/>
          <p:nvPr/>
        </p:nvSpPr>
        <p:spPr>
          <a:xfrm>
            <a:off x="9492001" y="3033896"/>
            <a:ext cx="11400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Netuno</a:t>
            </a:r>
            <a:r>
              <a:rPr lang="pt-BR" sz="20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endParaRPr lang="pt-BR" sz="2000" dirty="0"/>
          </a:p>
        </p:txBody>
      </p:sp>
      <p:sp>
        <p:nvSpPr>
          <p:cNvPr id="9" name="Retângulo 8"/>
          <p:cNvSpPr/>
          <p:nvPr/>
        </p:nvSpPr>
        <p:spPr>
          <a:xfrm>
            <a:off x="1559049" y="2996952"/>
            <a:ext cx="9829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>
                <a:latin typeface="Arial" pitchFamily="34" charset="0"/>
                <a:cs typeface="Arial" pitchFamily="34" charset="0"/>
              </a:rPr>
              <a:t>Vênus</a:t>
            </a:r>
            <a:r>
              <a:rPr lang="pt-BR" sz="20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49357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06921" y="620688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2) (1 ponto)</a:t>
            </a:r>
            <a:r>
              <a:rPr lang="pt-BR" dirty="0">
                <a:latin typeface="Arial" pitchFamily="34" charset="0"/>
                <a:cs typeface="Arial" pitchFamily="34" charset="0"/>
              </a:rPr>
              <a:t>  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(0,25 cada acerto)</a:t>
            </a:r>
            <a:r>
              <a:rPr lang="pt-BR" dirty="0">
                <a:latin typeface="Arial" pitchFamily="34" charset="0"/>
                <a:cs typeface="Arial" pitchFamily="34" charset="0"/>
              </a:rPr>
              <a:t>. Escreva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TEM</a:t>
            </a:r>
            <a:r>
              <a:rPr lang="pt-BR" dirty="0">
                <a:latin typeface="Arial" pitchFamily="34" charset="0"/>
                <a:cs typeface="Arial" pitchFamily="34" charset="0"/>
              </a:rPr>
              <a:t> ou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NÃO TEM</a:t>
            </a:r>
            <a:r>
              <a:rPr lang="pt-BR" dirty="0">
                <a:latin typeface="Arial" pitchFamily="34" charset="0"/>
                <a:cs typeface="Arial" pitchFamily="34" charset="0"/>
              </a:rPr>
              <a:t> depois de cada afirmação. Não pode perguntar a ninguém.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161783"/>
              </p:ext>
            </p:extLst>
          </p:nvPr>
        </p:nvGraphicFramePr>
        <p:xfrm>
          <a:off x="982985" y="2924944"/>
          <a:ext cx="10441161" cy="1032764"/>
        </p:xfrm>
        <a:graphic>
          <a:graphicData uri="http://schemas.openxmlformats.org/drawingml/2006/table">
            <a:tbl>
              <a:tblPr firstRow="1" firstCol="1" bandRow="1"/>
              <a:tblGrid>
                <a:gridCol w="2744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4692">
                  <a:extLst>
                    <a:ext uri="{9D8B030D-6E8A-4147-A177-3AD203B41FA5}">
                      <a16:colId xmlns:a16="http://schemas.microsoft.com/office/drawing/2014/main" val="2020701614"/>
                    </a:ext>
                  </a:extLst>
                </a:gridCol>
                <a:gridCol w="2719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9">
                  <a:extLst>
                    <a:ext uri="{9D8B030D-6E8A-4147-A177-3AD203B41FA5}">
                      <a16:colId xmlns:a16="http://schemas.microsoft.com/office/drawing/2014/main" val="17825384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A Lua tem ventos</a:t>
                      </a:r>
                      <a:endParaRPr lang="pt-BR" sz="2000" dirty="0">
                        <a:solidFill>
                          <a:srgbClr val="FF0000"/>
                        </a:solidFill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_</a:t>
                      </a:r>
                      <a:r>
                        <a:rPr lang="pt-BR" sz="20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_ _ _ _ _ _ _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Marte tem marcianos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_</a:t>
                      </a:r>
                      <a:r>
                        <a:rPr lang="pt-BR" sz="20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_ _ _ _ _ _ _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A Lua tem oceanos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_</a:t>
                      </a:r>
                      <a:r>
                        <a:rPr lang="pt-BR" sz="20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_ _ _ _ _ _ _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A Lua tem gravidade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_</a:t>
                      </a:r>
                      <a:r>
                        <a:rPr lang="pt-BR" sz="20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_ _ _ _ _ _ _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3935784" y="3085642"/>
            <a:ext cx="1367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NÃO TEM</a:t>
            </a:r>
            <a:endParaRPr lang="pt-BR" sz="2000" b="1" dirty="0"/>
          </a:p>
        </p:txBody>
      </p:sp>
      <p:sp>
        <p:nvSpPr>
          <p:cNvPr id="6" name="Retângulo 5"/>
          <p:cNvSpPr/>
          <p:nvPr/>
        </p:nvSpPr>
        <p:spPr>
          <a:xfrm>
            <a:off x="3935783" y="3608080"/>
            <a:ext cx="1367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NÃO TEM</a:t>
            </a:r>
            <a:endParaRPr lang="pt-BR" sz="2000" b="1" dirty="0"/>
          </a:p>
        </p:txBody>
      </p:sp>
      <p:sp>
        <p:nvSpPr>
          <p:cNvPr id="7" name="Retângulo 6"/>
          <p:cNvSpPr/>
          <p:nvPr/>
        </p:nvSpPr>
        <p:spPr>
          <a:xfrm>
            <a:off x="9417157" y="3097063"/>
            <a:ext cx="1367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NÃO TEM</a:t>
            </a:r>
            <a:endParaRPr lang="pt-BR" sz="2000" b="1" dirty="0"/>
          </a:p>
        </p:txBody>
      </p:sp>
      <p:sp>
        <p:nvSpPr>
          <p:cNvPr id="8" name="Retângulo 7"/>
          <p:cNvSpPr/>
          <p:nvPr/>
        </p:nvSpPr>
        <p:spPr>
          <a:xfrm>
            <a:off x="9689552" y="3614190"/>
            <a:ext cx="726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TEM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217475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N2-Q3 - gabar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296" y="2945453"/>
            <a:ext cx="4955113" cy="3663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2"/>
          <p:cNvSpPr/>
          <p:nvPr/>
        </p:nvSpPr>
        <p:spPr>
          <a:xfrm>
            <a:off x="334913" y="260648"/>
            <a:ext cx="7705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3 ) (1 ponto) (0,25 cada acerto) </a:t>
            </a:r>
            <a:r>
              <a:rPr lang="pt-BR" dirty="0">
                <a:latin typeface="Arial" pitchFamily="34" charset="0"/>
                <a:cs typeface="Arial" pitchFamily="34" charset="0"/>
              </a:rPr>
              <a:t> Na figura ao lado representamos, fora de escala, a Terra, a Lua em quatro diferentes posições, e a órbita dela ao redor da Terra, tal como vista bem de cima do plano da órbita da Lua. A Lua da “direita” não está na sombra da Terra!</a:t>
            </a:r>
          </a:p>
        </p:txBody>
      </p:sp>
      <p:sp>
        <p:nvSpPr>
          <p:cNvPr id="4" name="Retângulo 3"/>
          <p:cNvSpPr/>
          <p:nvPr/>
        </p:nvSpPr>
        <p:spPr>
          <a:xfrm>
            <a:off x="334913" y="2273097"/>
            <a:ext cx="1108923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Pergunta 3)</a:t>
            </a:r>
            <a:r>
              <a:rPr lang="pt-BR" dirty="0">
                <a:latin typeface="Arial" pitchFamily="34" charset="0"/>
                <a:cs typeface="Arial" pitchFamily="34" charset="0"/>
              </a:rPr>
              <a:t> Pinte de qualquer cor o lado não iluminado da Lua nas quatro posições desenhadas.</a:t>
            </a:r>
          </a:p>
        </p:txBody>
      </p:sp>
      <p:sp>
        <p:nvSpPr>
          <p:cNvPr id="6" name="Elipse 5"/>
          <p:cNvSpPr/>
          <p:nvPr/>
        </p:nvSpPr>
        <p:spPr>
          <a:xfrm>
            <a:off x="6872805" y="3140968"/>
            <a:ext cx="576064" cy="58016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Lua</a:t>
            </a:r>
          </a:p>
        </p:txBody>
      </p:sp>
      <p:sp>
        <p:nvSpPr>
          <p:cNvPr id="10" name="Elipse 9"/>
          <p:cNvSpPr/>
          <p:nvPr/>
        </p:nvSpPr>
        <p:spPr>
          <a:xfrm>
            <a:off x="8112342" y="4398316"/>
            <a:ext cx="576064" cy="58016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Lua</a:t>
            </a:r>
          </a:p>
        </p:txBody>
      </p:sp>
      <p:sp>
        <p:nvSpPr>
          <p:cNvPr id="11" name="Elipse 10"/>
          <p:cNvSpPr/>
          <p:nvPr/>
        </p:nvSpPr>
        <p:spPr>
          <a:xfrm>
            <a:off x="5615219" y="4398316"/>
            <a:ext cx="576064" cy="58016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Lua</a:t>
            </a:r>
          </a:p>
        </p:txBody>
      </p:sp>
      <p:sp>
        <p:nvSpPr>
          <p:cNvPr id="12" name="Elipse 11"/>
          <p:cNvSpPr/>
          <p:nvPr/>
        </p:nvSpPr>
        <p:spPr>
          <a:xfrm>
            <a:off x="6872805" y="5702869"/>
            <a:ext cx="576064" cy="58016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Lua</a:t>
            </a:r>
          </a:p>
        </p:txBody>
      </p:sp>
    </p:spTree>
    <p:extLst>
      <p:ext uri="{BB962C8B-B14F-4D97-AF65-F5344CB8AC3E}">
        <p14:creationId xmlns:p14="http://schemas.microsoft.com/office/powerpoint/2010/main" val="374711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62905" y="260648"/>
            <a:ext cx="7704856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4) (1 ponto) (0,25 cada acerto) </a:t>
            </a:r>
            <a:r>
              <a:rPr lang="pt-BR" dirty="0">
                <a:latin typeface="Arial" pitchFamily="34" charset="0"/>
                <a:cs typeface="Arial" pitchFamily="34" charset="0"/>
              </a:rPr>
              <a:t>Alguns dos pontos luminosos do céu brilham porque têm luz própria e outros porque refletem a luz do Sol. Ao lado do nome de cada astro escreva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LUMINOSO</a:t>
            </a:r>
            <a:r>
              <a:rPr lang="pt-BR" dirty="0">
                <a:latin typeface="Arial" pitchFamily="34" charset="0"/>
                <a:cs typeface="Arial" pitchFamily="34" charset="0"/>
              </a:rPr>
              <a:t> se ele tem luz própria 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ILUMINADO</a:t>
            </a:r>
            <a:r>
              <a:rPr lang="pt-BR" dirty="0">
                <a:latin typeface="Arial" pitchFamily="34" charset="0"/>
                <a:cs typeface="Arial" pitchFamily="34" charset="0"/>
              </a:rPr>
              <a:t> se ele só reflete a luz do Sol.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219832"/>
              </p:ext>
            </p:extLst>
          </p:nvPr>
        </p:nvGraphicFramePr>
        <p:xfrm>
          <a:off x="1054993" y="2708920"/>
          <a:ext cx="10153128" cy="1033400"/>
        </p:xfrm>
        <a:graphic>
          <a:graphicData uri="http://schemas.openxmlformats.org/drawingml/2006/table">
            <a:tbl>
              <a:tblPr firstRow="1" firstCol="1" bandRow="1"/>
              <a:tblGrid>
                <a:gridCol w="1529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5354">
                  <a:extLst>
                    <a:ext uri="{9D8B030D-6E8A-4147-A177-3AD203B41FA5}">
                      <a16:colId xmlns:a16="http://schemas.microsoft.com/office/drawing/2014/main" val="17286978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7576096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Sol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Galáxia do Sombreiro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Netuno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err="1">
                          <a:effectLst/>
                          <a:latin typeface="Arial"/>
                          <a:ea typeface="Times New Roman"/>
                        </a:rPr>
                        <a:t>Caronte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711177" y="2871408"/>
            <a:ext cx="15520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LUMINOSO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676113" y="3388930"/>
            <a:ext cx="16385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ILUMINADO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543825" y="2871408"/>
            <a:ext cx="15520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LUMINOSO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8526355" y="3371490"/>
            <a:ext cx="1638590" cy="417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lnSpc>
                <a:spcPct val="115000"/>
              </a:lnSpc>
              <a:spcAft>
                <a:spcPts val="0"/>
              </a:spcAft>
            </a:pPr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ILUMINADO</a:t>
            </a:r>
            <a:endParaRPr lang="pt-BR" sz="20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762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06921" y="620688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5) (1 ponto) (0,2 cada acerto)  </a:t>
            </a:r>
            <a:r>
              <a:rPr lang="pt-BR" dirty="0">
                <a:latin typeface="Arial" pitchFamily="34" charset="0"/>
                <a:cs typeface="Arial" pitchFamily="34" charset="0"/>
              </a:rPr>
              <a:t>Escreva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CERTO</a:t>
            </a:r>
            <a:r>
              <a:rPr lang="pt-BR" dirty="0">
                <a:latin typeface="Arial" pitchFamily="34" charset="0"/>
                <a:cs typeface="Arial" pitchFamily="34" charset="0"/>
              </a:rPr>
              <a:t> ou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ERRADO</a:t>
            </a:r>
            <a:r>
              <a:rPr lang="pt-BR" dirty="0">
                <a:latin typeface="Arial" pitchFamily="34" charset="0"/>
                <a:cs typeface="Arial" pitchFamily="34" charset="0"/>
              </a:rPr>
              <a:t> na frente de cada frase abaixo.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300881"/>
              </p:ext>
            </p:extLst>
          </p:nvPr>
        </p:nvGraphicFramePr>
        <p:xfrm>
          <a:off x="550937" y="2420888"/>
          <a:ext cx="9433048" cy="3014030"/>
        </p:xfrm>
        <a:graphic>
          <a:graphicData uri="http://schemas.openxmlformats.org/drawingml/2006/table">
            <a:tbl>
              <a:tblPr firstRow="1" firstCol="1" bandRow="1"/>
              <a:tblGrid>
                <a:gridCol w="1124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08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A Terra tem dois Polos geográficos: o Polo Norte e o Polo Sul.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O Polo Sul está no continente Antártico</a:t>
                      </a:r>
                      <a:r>
                        <a:rPr lang="pt-PT" sz="2000" dirty="0">
                          <a:effectLst/>
                          <a:latin typeface="Arial"/>
                          <a:ea typeface="Times New Roman"/>
                        </a:rPr>
                        <a:t>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O plano do Equador divide a Terra em dois Hemisférios: o Norte e o Sul.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O “céu” foi dividido em 88 áreas chamadas Constelações.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92140" algn="r"/>
                        </a:tabLst>
                      </a:pPr>
                      <a:r>
                        <a:rPr lang="pt-PT" sz="2000" dirty="0">
                          <a:effectLst/>
                          <a:latin typeface="Arial"/>
                          <a:ea typeface="Times New Roman"/>
                        </a:rPr>
                        <a:t>O Sol não pertence a nenhuma constelação.</a:t>
                      </a: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	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547103" y="2393180"/>
            <a:ext cx="10747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CERTO</a:t>
            </a:r>
            <a:endParaRPr lang="pt-BR" sz="2000" b="1" dirty="0"/>
          </a:p>
        </p:txBody>
      </p:sp>
      <p:sp>
        <p:nvSpPr>
          <p:cNvPr id="6" name="Retângulo 5"/>
          <p:cNvSpPr/>
          <p:nvPr/>
        </p:nvSpPr>
        <p:spPr>
          <a:xfrm>
            <a:off x="547103" y="3028178"/>
            <a:ext cx="10747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CERTO</a:t>
            </a:r>
            <a:endParaRPr lang="pt-BR" sz="2000" b="1" dirty="0"/>
          </a:p>
        </p:txBody>
      </p:sp>
      <p:sp>
        <p:nvSpPr>
          <p:cNvPr id="7" name="Retângulo 6"/>
          <p:cNvSpPr/>
          <p:nvPr/>
        </p:nvSpPr>
        <p:spPr>
          <a:xfrm>
            <a:off x="547103" y="3705983"/>
            <a:ext cx="10747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CERTO</a:t>
            </a:r>
            <a:endParaRPr lang="pt-BR" sz="2000" b="1" dirty="0"/>
          </a:p>
        </p:txBody>
      </p:sp>
      <p:sp>
        <p:nvSpPr>
          <p:cNvPr id="8" name="Retângulo 7"/>
          <p:cNvSpPr/>
          <p:nvPr/>
        </p:nvSpPr>
        <p:spPr>
          <a:xfrm>
            <a:off x="547103" y="4362891"/>
            <a:ext cx="10747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CERTO</a:t>
            </a:r>
            <a:endParaRPr lang="pt-BR" sz="2000" b="1" dirty="0"/>
          </a:p>
        </p:txBody>
      </p:sp>
      <p:sp>
        <p:nvSpPr>
          <p:cNvPr id="9" name="Retângulo 8"/>
          <p:cNvSpPr/>
          <p:nvPr/>
        </p:nvSpPr>
        <p:spPr>
          <a:xfrm>
            <a:off x="547103" y="5019799"/>
            <a:ext cx="10747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CERTO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67607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260648"/>
            <a:ext cx="7848872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6) (1 ponto) (0,25 cada acerto)  </a:t>
            </a:r>
            <a:r>
              <a:rPr lang="pt-BR" dirty="0">
                <a:latin typeface="Arial" pitchFamily="34" charset="0"/>
                <a:cs typeface="Arial" pitchFamily="34" charset="0"/>
              </a:rPr>
              <a:t>Todo planeta gira ao redor do Sol, definindo o seu “ano” e ao mesmo tempo gira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rotaciona</a:t>
            </a:r>
            <a:r>
              <a:rPr lang="pt-BR" dirty="0">
                <a:latin typeface="Arial" pitchFamily="34" charset="0"/>
                <a:cs typeface="Arial" pitchFamily="34" charset="0"/>
              </a:rPr>
              <a:t>) sobre si definindo o seu “dia”. A tabela abaixo mostra a duração dos anos dos planetas, em dias terrestres e a duração dos dias dos planetas, em horas.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970219"/>
              </p:ext>
            </p:extLst>
          </p:nvPr>
        </p:nvGraphicFramePr>
        <p:xfrm>
          <a:off x="190897" y="2606040"/>
          <a:ext cx="11448871" cy="822960"/>
        </p:xfrm>
        <a:graphic>
          <a:graphicData uri="http://schemas.openxmlformats.org/drawingml/2006/table">
            <a:tbl>
              <a:tblPr firstRow="1" firstCol="1" bandRow="1"/>
              <a:tblGrid>
                <a:gridCol w="2272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9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79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44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49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22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0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274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369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Planeta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Mercúrio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Vênus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Terra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Marte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Júpiter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Saturno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Urano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Netuno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Ano (em dias)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88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225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365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687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4.333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10.759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30.687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60.190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Dia (em horas)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4.222,6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2.802,0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24,0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24,7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9,9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10,7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17,2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16,1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432349"/>
              </p:ext>
            </p:extLst>
          </p:nvPr>
        </p:nvGraphicFramePr>
        <p:xfrm>
          <a:off x="1703065" y="3933056"/>
          <a:ext cx="8640960" cy="2194280"/>
        </p:xfrm>
        <a:graphic>
          <a:graphicData uri="http://schemas.openxmlformats.org/drawingml/2006/table">
            <a:tbl>
              <a:tblPr firstRow="1" firstCol="1" bandRow="1"/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Qual planeta tem o ano mais curto?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Resposta: _ _ _ _ _ _ _</a:t>
                      </a:r>
                      <a:endParaRPr lang="pt-BR" sz="2000" dirty="0">
                        <a:solidFill>
                          <a:srgbClr val="FF0000"/>
                        </a:solidFill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/>
                          <a:ea typeface="Times New Roman"/>
                        </a:rPr>
                        <a:t>Qual planeta tem o dia mais longo?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Resposta: _ _ _ _ _ _ _</a:t>
                      </a:r>
                      <a:endParaRPr lang="pt-BR" sz="2000" dirty="0">
                        <a:solidFill>
                          <a:srgbClr val="FF0000"/>
                        </a:solidFill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/>
                          <a:ea typeface="Times New Roman"/>
                        </a:rPr>
                        <a:t>Qual planeta tem o dia mais curto?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Resposta: _ _ _ _ _ _ _</a:t>
                      </a:r>
                      <a:endParaRPr lang="pt-BR" sz="2000" dirty="0">
                        <a:solidFill>
                          <a:srgbClr val="FF0000"/>
                        </a:solidFill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/>
                          <a:ea typeface="Times New Roman"/>
                        </a:rPr>
                        <a:t>Qual planeta tem o dia quase igual ao da Terra?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Resposta: _ _ _ _ _ _ _</a:t>
                      </a:r>
                      <a:endParaRPr lang="pt-BR" sz="2000" dirty="0">
                        <a:solidFill>
                          <a:srgbClr val="FF0000"/>
                        </a:solidFill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8852072" y="3995828"/>
            <a:ext cx="126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Mercúrio</a:t>
            </a:r>
            <a:endParaRPr lang="pt-BR" sz="2000" b="1" dirty="0"/>
          </a:p>
        </p:txBody>
      </p:sp>
      <p:sp>
        <p:nvSpPr>
          <p:cNvPr id="8" name="Retângulo 7"/>
          <p:cNvSpPr/>
          <p:nvPr/>
        </p:nvSpPr>
        <p:spPr>
          <a:xfrm>
            <a:off x="8852072" y="4518356"/>
            <a:ext cx="126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Mercúrio</a:t>
            </a:r>
            <a:endParaRPr lang="pt-BR" sz="2000" b="1" dirty="0"/>
          </a:p>
        </p:txBody>
      </p:sp>
      <p:sp>
        <p:nvSpPr>
          <p:cNvPr id="9" name="Retângulo 8"/>
          <p:cNvSpPr/>
          <p:nvPr/>
        </p:nvSpPr>
        <p:spPr>
          <a:xfrm>
            <a:off x="8954664" y="5166428"/>
            <a:ext cx="10390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Júpiter</a:t>
            </a:r>
            <a:endParaRPr lang="pt-BR" sz="2000" b="1" dirty="0"/>
          </a:p>
        </p:txBody>
      </p:sp>
      <p:sp>
        <p:nvSpPr>
          <p:cNvPr id="10" name="Retângulo 9"/>
          <p:cNvSpPr/>
          <p:nvPr/>
        </p:nvSpPr>
        <p:spPr>
          <a:xfrm>
            <a:off x="9005959" y="5770200"/>
            <a:ext cx="8675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/>
                <a:ea typeface="Times New Roman"/>
              </a:rPr>
              <a:t>Marte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220871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62905" y="116632"/>
            <a:ext cx="77768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7) (1 ponto) (0,2 cada acerto)</a:t>
            </a:r>
            <a:r>
              <a:rPr lang="pt-BR" dirty="0">
                <a:latin typeface="Arial" pitchFamily="34" charset="0"/>
                <a:cs typeface="Arial" pitchFamily="34" charset="0"/>
              </a:rPr>
              <a:t>. Em 29 de maio de 1919, às 8 horas e 56 minutos, ocorreu um eclipse solar total, visível também na cidade de Sobral, no Ceará. Com ele se comprovou a Teoria da Relatividade de Einstein. Em 29 de maio de 2019 comemoramos um século daquele eclipse. Escreva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CERTO</a:t>
            </a:r>
            <a:r>
              <a:rPr lang="pt-BR" dirty="0">
                <a:latin typeface="Arial" pitchFamily="34" charset="0"/>
                <a:cs typeface="Arial" pitchFamily="34" charset="0"/>
              </a:rPr>
              <a:t> ou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ERRADO</a:t>
            </a:r>
            <a:r>
              <a:rPr lang="pt-BR" dirty="0">
                <a:latin typeface="Arial" pitchFamily="34" charset="0"/>
                <a:cs typeface="Arial" pitchFamily="34" charset="0"/>
              </a:rPr>
              <a:t> na frente de cada afirmação.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433785"/>
              </p:ext>
            </p:extLst>
          </p:nvPr>
        </p:nvGraphicFramePr>
        <p:xfrm>
          <a:off x="334913" y="2852936"/>
          <a:ext cx="9217024" cy="2583500"/>
        </p:xfrm>
        <a:graphic>
          <a:graphicData uri="http://schemas.openxmlformats.org/drawingml/2006/table">
            <a:tbl>
              <a:tblPr firstRow="1" firstCol="1" bandRow="1"/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Nesse eclipse a Lua ficou entre a Terra e o Sol.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Nesse eclipse a Terra ficou entre a Lua e o Sol.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Durante esse eclipse pôde-se ver as estrelas.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  <a:latin typeface="Arial"/>
                          <a:ea typeface="Times New Roman"/>
                        </a:rPr>
                        <a:t>Em 29/05/2019 comemoramos 100 anos daquele eclipse.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  <a:tabLst>
                          <a:tab pos="5692140" algn="r"/>
                        </a:tabLs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Esse eclipse ocorreu na fase da “Lua Nova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430789" y="3059668"/>
            <a:ext cx="98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Times New Roman"/>
              </a:rPr>
              <a:t>CERTO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374109" y="3563724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Times New Roman"/>
              </a:rPr>
              <a:t>ERRADO</a:t>
            </a:r>
            <a:endParaRPr lang="pt-BR" b="1" dirty="0"/>
          </a:p>
        </p:txBody>
      </p:sp>
      <p:sp>
        <p:nvSpPr>
          <p:cNvPr id="7" name="Retângulo 6"/>
          <p:cNvSpPr/>
          <p:nvPr/>
        </p:nvSpPr>
        <p:spPr>
          <a:xfrm>
            <a:off x="430789" y="4083215"/>
            <a:ext cx="98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Times New Roman"/>
              </a:rPr>
              <a:t>CERTO</a:t>
            </a:r>
            <a:endParaRPr lang="pt-BR" b="1" dirty="0"/>
          </a:p>
        </p:txBody>
      </p:sp>
      <p:sp>
        <p:nvSpPr>
          <p:cNvPr id="8" name="Retângulo 7"/>
          <p:cNvSpPr/>
          <p:nvPr/>
        </p:nvSpPr>
        <p:spPr>
          <a:xfrm>
            <a:off x="440025" y="4590364"/>
            <a:ext cx="98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Times New Roman"/>
              </a:rPr>
              <a:t>CERTO</a:t>
            </a:r>
            <a:endParaRPr lang="pt-BR" b="1" dirty="0"/>
          </a:p>
        </p:txBody>
      </p:sp>
      <p:sp>
        <p:nvSpPr>
          <p:cNvPr id="9" name="Retângulo 8"/>
          <p:cNvSpPr/>
          <p:nvPr/>
        </p:nvSpPr>
        <p:spPr>
          <a:xfrm>
            <a:off x="442521" y="5103656"/>
            <a:ext cx="98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Times New Roman"/>
              </a:rPr>
              <a:t>CERTO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04403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44624"/>
            <a:ext cx="77768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 8) (1 ponto)</a:t>
            </a:r>
            <a:r>
              <a:rPr lang="pt-PT" dirty="0">
                <a:latin typeface="Arial" pitchFamily="34" charset="0"/>
                <a:cs typeface="Arial" pitchFamily="34" charset="0"/>
              </a:rPr>
              <a:t> Em 20 de julho de 2019 comemoramos meio século do primeiro pouso na Lua. Nesse dia os astronautas Armstrong e Aldrin pousaram o módulo lunar “Eagle” (Águia) na Lua. Armstrong foi o primeiro a pisar na Lua, seguido por Aldrin, vinte minutos depois. Os dois ficaram cerca de 2 horas e 15 minutos fora da espaçonave e voltaram à Terra no dia 24 de julho de 1969.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90897" y="2771636"/>
            <a:ext cx="7989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>
                <a:latin typeface="Arial" pitchFamily="34" charset="0"/>
                <a:cs typeface="Arial" pitchFamily="34" charset="0"/>
              </a:rPr>
              <a:t>Pergunta 8) </a:t>
            </a:r>
            <a:r>
              <a:rPr lang="pt-PT" dirty="0">
                <a:latin typeface="Arial" pitchFamily="34" charset="0"/>
                <a:cs typeface="Arial" pitchFamily="34" charset="0"/>
              </a:rPr>
              <a:t>Qual das frases abaixo disse Armstrong quando pisou na Lua?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39161" y="3338408"/>
            <a:ext cx="41216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(   ) Linda, linda. Desolação magnífica.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34913" y="3944172"/>
            <a:ext cx="5852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(   ) Caminhar quase sem peso na Lua não vai ser fácil.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34913" y="4571836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(   ) É um pequeno passo para um homem, um grande salto para a Humanidade.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39161" y="5291916"/>
            <a:ext cx="333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(   ) Aldrin, tira uma foto minha!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27200" y="4578703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pt-B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04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1390</Words>
  <Application>Microsoft Office PowerPoint</Application>
  <PresentationFormat>Personalizar</PresentationFormat>
  <Paragraphs>187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OBA</dc:creator>
  <cp:lastModifiedBy>João Canalle</cp:lastModifiedBy>
  <cp:revision>32</cp:revision>
  <dcterms:created xsi:type="dcterms:W3CDTF">2020-08-01T16:25:14Z</dcterms:created>
  <dcterms:modified xsi:type="dcterms:W3CDTF">2020-08-13T13:50:10Z</dcterms:modified>
</cp:coreProperties>
</file>