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6" r:id="rId19"/>
  </p:sldIdLst>
  <p:sldSz cx="11903075"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288" y="48"/>
      </p:cViewPr>
      <p:guideLst>
        <p:guide orient="horz" pos="2160"/>
        <p:guide pos="37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92731" y="2130426"/>
            <a:ext cx="10117614"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785461" y="3886200"/>
            <a:ext cx="83321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2532550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3930615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629729" y="274639"/>
            <a:ext cx="2678192"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595154" y="274639"/>
            <a:ext cx="7836191"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44676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3823896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40261" y="4406901"/>
            <a:ext cx="10117614"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940261" y="2906713"/>
            <a:ext cx="101176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528562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595154"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050730"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882F9C18-A7D3-4B76-A8B0-FD2CB06CCC31}" type="datetimeFigureOut">
              <a:rPr lang="pt-BR" smtClean="0"/>
              <a:t>10/09/2020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992298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595154" y="1535113"/>
            <a:ext cx="525925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595154" y="2174875"/>
            <a:ext cx="525925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046598" y="1535113"/>
            <a:ext cx="526132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046598" y="2174875"/>
            <a:ext cx="52613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882F9C18-A7D3-4B76-A8B0-FD2CB06CCC31}" type="datetimeFigureOut">
              <a:rPr lang="pt-BR" smtClean="0"/>
              <a:t>10/09/2020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3251989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882F9C18-A7D3-4B76-A8B0-FD2CB06CCC31}" type="datetimeFigureOut">
              <a:rPr lang="pt-BR" smtClean="0"/>
              <a:t>10/09/2020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106079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82F9C18-A7D3-4B76-A8B0-FD2CB06CCC31}" type="datetimeFigureOut">
              <a:rPr lang="pt-BR" smtClean="0"/>
              <a:t>10/09/2020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2D119AF-375E-49F1-BC28-403594ACF2FC}" type="slidenum">
              <a:rPr lang="pt-BR" smtClean="0"/>
              <a:t>‹nº›</a:t>
            </a:fld>
            <a:endParaRPr lang="pt-BR"/>
          </a:p>
        </p:txBody>
      </p:sp>
      <p:pic>
        <p:nvPicPr>
          <p:cNvPr id="5" name="Picture 3" descr="C:\Users\OBA\Downloads\mobfog 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44" y="5936872"/>
            <a:ext cx="1383912" cy="88399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Users\OBA\Downloads\LOGOTIPO_OBA_p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128001" y="5730800"/>
            <a:ext cx="1953022" cy="1296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1761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3050"/>
            <a:ext cx="3916030"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4653771" y="273051"/>
            <a:ext cx="66541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95154" y="1435101"/>
            <a:ext cx="391603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882F9C18-A7D3-4B76-A8B0-FD2CB06CCC31}" type="datetimeFigureOut">
              <a:rPr lang="pt-BR" smtClean="0"/>
              <a:t>10/09/2020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1374250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33086" y="4800600"/>
            <a:ext cx="7141845"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2333086" y="612775"/>
            <a:ext cx="71418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33086" y="5367338"/>
            <a:ext cx="71418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882F9C18-A7D3-4B76-A8B0-FD2CB06CCC31}" type="datetimeFigureOut">
              <a:rPr lang="pt-BR" smtClean="0"/>
              <a:t>10/09/2020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2D119AF-375E-49F1-BC28-403594ACF2FC}" type="slidenum">
              <a:rPr lang="pt-BR" smtClean="0"/>
              <a:t>‹nº›</a:t>
            </a:fld>
            <a:endParaRPr lang="pt-BR"/>
          </a:p>
        </p:txBody>
      </p:sp>
    </p:spTree>
    <p:extLst>
      <p:ext uri="{BB962C8B-B14F-4D97-AF65-F5344CB8AC3E}">
        <p14:creationId xmlns:p14="http://schemas.microsoft.com/office/powerpoint/2010/main" val="2123537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schemeClr>
            </a:gs>
            <a:gs pos="51000">
              <a:schemeClr val="accent5">
                <a:lumMod val="60000"/>
                <a:lumOff val="40000"/>
              </a:schemeClr>
            </a:gs>
            <a:gs pos="100000">
              <a:schemeClr val="accent5">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95154" y="274638"/>
            <a:ext cx="10712768"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595154" y="1600201"/>
            <a:ext cx="10712768"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595154" y="6356351"/>
            <a:ext cx="27773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F9C18-A7D3-4B76-A8B0-FD2CB06CCC31}" type="datetimeFigureOut">
              <a:rPr lang="pt-BR" smtClean="0"/>
              <a:t>10/09/2020</a:t>
            </a:fld>
            <a:endParaRPr lang="pt-BR"/>
          </a:p>
        </p:txBody>
      </p:sp>
      <p:sp>
        <p:nvSpPr>
          <p:cNvPr id="5" name="Espaço Reservado para Rodapé 4"/>
          <p:cNvSpPr>
            <a:spLocks noGrp="1"/>
          </p:cNvSpPr>
          <p:nvPr>
            <p:ph type="ftr" sz="quarter" idx="3"/>
          </p:nvPr>
        </p:nvSpPr>
        <p:spPr>
          <a:xfrm>
            <a:off x="4066884" y="6356351"/>
            <a:ext cx="37693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530537" y="6356351"/>
            <a:ext cx="27773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D119AF-375E-49F1-BC28-403594ACF2FC}" type="slidenum">
              <a:rPr lang="pt-BR" smtClean="0"/>
              <a:t>‹nº›</a:t>
            </a:fld>
            <a:endParaRPr lang="pt-BR"/>
          </a:p>
        </p:txBody>
      </p:sp>
    </p:spTree>
    <p:extLst>
      <p:ext uri="{BB962C8B-B14F-4D97-AF65-F5344CB8AC3E}">
        <p14:creationId xmlns:p14="http://schemas.microsoft.com/office/powerpoint/2010/main" val="3968130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www2.uerj.br/~oba/mural/prj_olho_na_astronomia/parodia_lua_cheia.htm"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10" Type="http://schemas.openxmlformats.org/officeDocument/2006/relationships/image" Target="../media/image1.png"/><Relationship Id="rId4" Type="http://schemas.openxmlformats.org/officeDocument/2006/relationships/image" Target="../media/image10.png"/><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517" y="2614914"/>
            <a:ext cx="7083880" cy="4701294"/>
          </a:xfrm>
          <a:prstGeom prst="rect">
            <a:avLst/>
          </a:prstGeom>
        </p:spPr>
      </p:pic>
      <p:sp>
        <p:nvSpPr>
          <p:cNvPr id="6" name="CaixaDeTexto 5"/>
          <p:cNvSpPr txBox="1"/>
          <p:nvPr/>
        </p:nvSpPr>
        <p:spPr>
          <a:xfrm>
            <a:off x="2426220" y="213381"/>
            <a:ext cx="5897440" cy="2884636"/>
          </a:xfrm>
          <a:prstGeom prst="rect">
            <a:avLst/>
          </a:prstGeom>
          <a:noFill/>
        </p:spPr>
        <p:txBody>
          <a:bodyPr wrap="square" rtlCol="0">
            <a:spAutoFit/>
          </a:bodyPr>
          <a:lstStyle/>
          <a:p>
            <a:pPr algn="ctr"/>
            <a:r>
              <a:rPr lang="pt-BR" sz="4296" b="1" dirty="0">
                <a:solidFill>
                  <a:srgbClr val="0E4D3C"/>
                </a:solidFill>
                <a:effectLst>
                  <a:outerShdw blurRad="38100" dist="38100" dir="2700000" algn="tl">
                    <a:srgbClr val="000000">
                      <a:alpha val="43137"/>
                    </a:srgbClr>
                  </a:outerShdw>
                </a:effectLst>
              </a:rPr>
              <a:t>GABARITO </a:t>
            </a:r>
            <a:r>
              <a:rPr lang="pt-BR" sz="4296" b="1" dirty="0">
                <a:solidFill>
                  <a:srgbClr val="0E4D3C"/>
                </a:solidFill>
                <a:effectLst>
                  <a:outerShdw blurRad="38100" dist="38100" dir="2700000" algn="tl">
                    <a:srgbClr val="000000">
                      <a:alpha val="43137"/>
                    </a:srgbClr>
                  </a:outerShdw>
                </a:effectLst>
              </a:rPr>
              <a:t>COMENTADO </a:t>
            </a:r>
          </a:p>
          <a:p>
            <a:pPr algn="ctr"/>
            <a:r>
              <a:rPr lang="pt-BR" sz="4296" b="1" dirty="0">
                <a:solidFill>
                  <a:srgbClr val="0E4D3C"/>
                </a:solidFill>
                <a:effectLst>
                  <a:outerShdw blurRad="38100" dist="38100" dir="2700000" algn="tl">
                    <a:srgbClr val="000000">
                      <a:alpha val="43137"/>
                    </a:srgbClr>
                  </a:outerShdw>
                </a:effectLst>
              </a:rPr>
              <a:t>DA PROVA</a:t>
            </a:r>
          </a:p>
          <a:p>
            <a:pPr algn="ctr"/>
            <a:endParaRPr lang="pt-BR" sz="4296" b="1" dirty="0">
              <a:solidFill>
                <a:srgbClr val="0E4D3C"/>
              </a:solidFill>
              <a:effectLst>
                <a:outerShdw blurRad="38100" dist="38100" dir="2700000" algn="tl">
                  <a:srgbClr val="000000">
                    <a:alpha val="43137"/>
                  </a:srgbClr>
                </a:outerShdw>
              </a:effectLst>
            </a:endParaRPr>
          </a:p>
          <a:p>
            <a:pPr algn="ctr"/>
            <a:r>
              <a:rPr lang="pt-BR" sz="5272" b="1" dirty="0">
                <a:solidFill>
                  <a:srgbClr val="0E4D3C"/>
                </a:solidFill>
                <a:effectLst>
                  <a:outerShdw blurRad="38100" dist="38100" dir="2700000" algn="tl">
                    <a:srgbClr val="000000">
                      <a:alpha val="43137"/>
                    </a:srgbClr>
                  </a:outerShdw>
                </a:effectLst>
              </a:rPr>
              <a:t>OBA </a:t>
            </a:r>
            <a:r>
              <a:rPr lang="pt-BR" sz="5272" b="1" dirty="0" smtClean="0">
                <a:solidFill>
                  <a:srgbClr val="0E4D3C"/>
                </a:solidFill>
                <a:effectLst>
                  <a:outerShdw blurRad="38100" dist="38100" dir="2700000" algn="tl">
                    <a:srgbClr val="000000">
                      <a:alpha val="43137"/>
                    </a:srgbClr>
                  </a:outerShdw>
                </a:effectLst>
              </a:rPr>
              <a:t>2005 </a:t>
            </a:r>
            <a:r>
              <a:rPr lang="pt-BR" sz="5272" b="1" dirty="0">
                <a:solidFill>
                  <a:srgbClr val="0E4D3C"/>
                </a:solidFill>
                <a:effectLst>
                  <a:outerShdw blurRad="38100" dist="38100" dir="2700000" algn="tl">
                    <a:srgbClr val="000000">
                      <a:alpha val="43137"/>
                    </a:srgbClr>
                  </a:outerShdw>
                </a:effectLst>
              </a:rPr>
              <a:t>- </a:t>
            </a:r>
            <a:r>
              <a:rPr lang="pt-BR" sz="5272" b="1" dirty="0">
                <a:solidFill>
                  <a:srgbClr val="0E4D3C"/>
                </a:solidFill>
                <a:effectLst>
                  <a:outerShdw blurRad="38100" dist="38100" dir="2700000" algn="tl">
                    <a:srgbClr val="000000">
                      <a:alpha val="43137"/>
                    </a:srgbClr>
                  </a:outerShdw>
                </a:effectLst>
              </a:rPr>
              <a:t>NÍVEL </a:t>
            </a:r>
            <a:r>
              <a:rPr lang="pt-BR" sz="5272" b="1" dirty="0" smtClean="0">
                <a:solidFill>
                  <a:srgbClr val="0E4D3C"/>
                </a:solidFill>
                <a:effectLst>
                  <a:outerShdw blurRad="38100" dist="38100" dir="2700000" algn="tl">
                    <a:srgbClr val="000000">
                      <a:alpha val="43137"/>
                    </a:srgbClr>
                  </a:outerShdw>
                </a:effectLst>
              </a:rPr>
              <a:t>2</a:t>
            </a:r>
            <a:endParaRPr lang="pt-BR" sz="5272" b="1" dirty="0">
              <a:solidFill>
                <a:srgbClr val="0E4D3C"/>
              </a:solidFill>
              <a:effectLst>
                <a:outerShdw blurRad="38100" dist="38100" dir="2700000" algn="tl">
                  <a:srgbClr val="000000">
                    <a:alpha val="43137"/>
                  </a:srgbClr>
                </a:outerShdw>
              </a:effectLst>
            </a:endParaRPr>
          </a:p>
        </p:txBody>
      </p:sp>
      <p:pic>
        <p:nvPicPr>
          <p:cNvPr id="7" name="Image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6136" y="3720200"/>
            <a:ext cx="3848682" cy="2458411"/>
          </a:xfrm>
          <a:prstGeom prst="rect">
            <a:avLst/>
          </a:prstGeom>
        </p:spPr>
      </p:pic>
    </p:spTree>
    <p:extLst>
      <p:ext uri="{BB962C8B-B14F-4D97-AF65-F5344CB8AC3E}">
        <p14:creationId xmlns:p14="http://schemas.microsoft.com/office/powerpoint/2010/main" val="3049912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anim calcmode="lin" valueType="num">
                                      <p:cBhvr>
                                        <p:cTn id="10" dur="500" fill="hold"/>
                                        <p:tgtEl>
                                          <p:spTgt spid="5"/>
                                        </p:tgtEl>
                                        <p:attrNameLst>
                                          <p:attrName>ppt_x</p:attrName>
                                        </p:attrNameLst>
                                      </p:cBhvr>
                                      <p:tavLst>
                                        <p:tav tm="0">
                                          <p:val>
                                            <p:fltVal val="0.5"/>
                                          </p:val>
                                        </p:tav>
                                        <p:tav tm="100000">
                                          <p:val>
                                            <p:strVal val="#ppt_x"/>
                                          </p:val>
                                        </p:tav>
                                      </p:tavLst>
                                    </p:anim>
                                    <p:anim calcmode="lin" valueType="num">
                                      <p:cBhvr>
                                        <p:cTn id="11" dur="500" fill="hold"/>
                                        <p:tgtEl>
                                          <p:spTgt spid="5"/>
                                        </p:tgtEl>
                                        <p:attrNameLst>
                                          <p:attrName>ppt_y</p:attrName>
                                        </p:attrNameLst>
                                      </p:cBhvr>
                                      <p:tavLst>
                                        <p:tav tm="0">
                                          <p:val>
                                            <p:fltVal val="0.5"/>
                                          </p:val>
                                        </p:tav>
                                        <p:tav tm="100000">
                                          <p:val>
                                            <p:strVal val="#ppt_y"/>
                                          </p:val>
                                        </p:tav>
                                      </p:tavLst>
                                    </p:anim>
                                  </p:childTnLst>
                                </p:cTn>
                              </p:par>
                              <p:par>
                                <p:cTn id="12" presetID="16" presetClass="entr" presetSubtype="37"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outVertical)">
                                      <p:cBhvr>
                                        <p:cTn id="14" dur="500"/>
                                        <p:tgtEl>
                                          <p:spTgt spid="6"/>
                                        </p:tgtEl>
                                      </p:cBhvr>
                                    </p:animEffect>
                                  </p:childTnLst>
                                </p:cTn>
                              </p:par>
                              <p:par>
                                <p:cTn id="15" presetID="53"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16632"/>
            <a:ext cx="8064896" cy="2308324"/>
          </a:xfrm>
          <a:prstGeom prst="rect">
            <a:avLst/>
          </a:prstGeom>
        </p:spPr>
        <p:txBody>
          <a:bodyPr wrap="square">
            <a:spAutoFit/>
          </a:bodyPr>
          <a:lstStyle/>
          <a:p>
            <a:pPr algn="just" hangingPunct="0">
              <a:lnSpc>
                <a:spcPct val="150000"/>
              </a:lnSpc>
            </a:pPr>
            <a:r>
              <a:rPr lang="pt-BR" sz="1600" b="1" dirty="0">
                <a:latin typeface="Arial" pitchFamily="34" charset="0"/>
                <a:cs typeface="Arial" pitchFamily="34" charset="0"/>
              </a:rPr>
              <a:t>Para quem mora nas regiões Norte, Nordeste ou Centro- Oeste a pergunta é a seguinte: </a:t>
            </a:r>
            <a:endParaRPr lang="pt-BR" sz="1600" dirty="0">
              <a:latin typeface="Arial" pitchFamily="34" charset="0"/>
              <a:cs typeface="Arial" pitchFamily="34" charset="0"/>
            </a:endParaRPr>
          </a:p>
          <a:p>
            <a:pPr>
              <a:lnSpc>
                <a:spcPct val="150000"/>
              </a:lnSpc>
            </a:pPr>
            <a:r>
              <a:rPr lang="pt-BR" sz="1600" u="sng" dirty="0">
                <a:latin typeface="Arial" pitchFamily="34" charset="0"/>
                <a:cs typeface="Arial" pitchFamily="34" charset="0"/>
              </a:rPr>
              <a:t>Desenhe</a:t>
            </a:r>
            <a:r>
              <a:rPr lang="pt-BR" sz="1600" dirty="0">
                <a:latin typeface="Arial" pitchFamily="34" charset="0"/>
                <a:cs typeface="Arial" pitchFamily="34" charset="0"/>
              </a:rPr>
              <a:t> as 4 estrelas que formam o quadrilátero (ou corpo) da constelação de Órion. </a:t>
            </a:r>
            <a:r>
              <a:rPr lang="pt-BR" sz="1600" u="sng" dirty="0">
                <a:latin typeface="Arial" pitchFamily="34" charset="0"/>
                <a:cs typeface="Arial" pitchFamily="34" charset="0"/>
              </a:rPr>
              <a:t>Desenhe</a:t>
            </a:r>
            <a:r>
              <a:rPr lang="pt-BR" sz="1600" dirty="0">
                <a:latin typeface="Arial" pitchFamily="34" charset="0"/>
                <a:cs typeface="Arial" pitchFamily="34" charset="0"/>
              </a:rPr>
              <a:t> também as 3 Marias.  Uma destas 7 estrelas é bem avermelhada. </a:t>
            </a:r>
            <a:r>
              <a:rPr lang="pt-BR" sz="1600" u="sng" dirty="0">
                <a:latin typeface="Arial" pitchFamily="34" charset="0"/>
                <a:cs typeface="Arial" pitchFamily="34" charset="0"/>
              </a:rPr>
              <a:t>Faça um X</a:t>
            </a:r>
            <a:r>
              <a:rPr lang="pt-BR" sz="1600" dirty="0">
                <a:latin typeface="Arial" pitchFamily="34" charset="0"/>
                <a:cs typeface="Arial" pitchFamily="34" charset="0"/>
              </a:rPr>
              <a:t> na estrela que é bem avermelhada. De um lado de Órion está a estrela  </a:t>
            </a:r>
            <a:r>
              <a:rPr lang="pt-BR" sz="1600" dirty="0" err="1">
                <a:latin typeface="Arial" pitchFamily="34" charset="0"/>
                <a:cs typeface="Arial" pitchFamily="34" charset="0"/>
              </a:rPr>
              <a:t>Sírius</a:t>
            </a:r>
            <a:r>
              <a:rPr lang="pt-BR" sz="1600" dirty="0">
                <a:latin typeface="Arial" pitchFamily="34" charset="0"/>
                <a:cs typeface="Arial" pitchFamily="34" charset="0"/>
              </a:rPr>
              <a:t> e do outro está a estrela </a:t>
            </a:r>
            <a:r>
              <a:rPr lang="pt-BR" sz="1600" dirty="0" err="1">
                <a:latin typeface="Arial" pitchFamily="34" charset="0"/>
                <a:cs typeface="Arial" pitchFamily="34" charset="0"/>
              </a:rPr>
              <a:t>Aldebaran</a:t>
            </a:r>
            <a:r>
              <a:rPr lang="pt-BR" sz="1600" dirty="0">
                <a:latin typeface="Arial" pitchFamily="34" charset="0"/>
                <a:cs typeface="Arial" pitchFamily="34" charset="0"/>
              </a:rPr>
              <a:t>. </a:t>
            </a:r>
            <a:r>
              <a:rPr lang="pt-BR" sz="1600" u="sng" dirty="0">
                <a:latin typeface="Arial" pitchFamily="34" charset="0"/>
                <a:cs typeface="Arial" pitchFamily="34" charset="0"/>
              </a:rPr>
              <a:t>Qual é a mais brilhante</a:t>
            </a:r>
            <a:r>
              <a:rPr lang="pt-BR" sz="1600" dirty="0">
                <a:latin typeface="Arial" pitchFamily="34" charset="0"/>
                <a:cs typeface="Arial" pitchFamily="34" charset="0"/>
              </a:rPr>
              <a:t>: </a:t>
            </a:r>
            <a:r>
              <a:rPr lang="pt-BR" sz="1600" dirty="0" err="1">
                <a:latin typeface="Arial" pitchFamily="34" charset="0"/>
                <a:cs typeface="Arial" pitchFamily="34" charset="0"/>
              </a:rPr>
              <a:t>Sírius</a:t>
            </a:r>
            <a:r>
              <a:rPr lang="pt-BR" sz="1600" dirty="0">
                <a:latin typeface="Arial" pitchFamily="34" charset="0"/>
                <a:cs typeface="Arial" pitchFamily="34" charset="0"/>
              </a:rPr>
              <a:t> ou </a:t>
            </a:r>
            <a:r>
              <a:rPr lang="pt-BR" sz="1600" dirty="0" err="1">
                <a:latin typeface="Arial" pitchFamily="34" charset="0"/>
                <a:cs typeface="Arial" pitchFamily="34" charset="0"/>
              </a:rPr>
              <a:t>Aldebaran</a:t>
            </a:r>
            <a:r>
              <a:rPr lang="pt-BR" sz="1600" dirty="0">
                <a:latin typeface="Arial" pitchFamily="34" charset="0"/>
                <a:cs typeface="Arial" pitchFamily="34" charset="0"/>
              </a:rPr>
              <a:t>? </a:t>
            </a:r>
          </a:p>
        </p:txBody>
      </p:sp>
      <p:sp>
        <p:nvSpPr>
          <p:cNvPr id="5" name="Rectangle 3"/>
          <p:cNvSpPr>
            <a:spLocks noChangeArrowheads="1"/>
          </p:cNvSpPr>
          <p:nvPr/>
        </p:nvSpPr>
        <p:spPr bwMode="auto">
          <a:xfrm>
            <a:off x="3856349" y="2591704"/>
            <a:ext cx="3895387" cy="407765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pt-BR"/>
          </a:p>
        </p:txBody>
      </p:sp>
      <p:sp>
        <p:nvSpPr>
          <p:cNvPr id="7" name="Oval 5"/>
          <p:cNvSpPr>
            <a:spLocks noChangeArrowheads="1"/>
          </p:cNvSpPr>
          <p:nvPr/>
        </p:nvSpPr>
        <p:spPr bwMode="auto">
          <a:xfrm>
            <a:off x="5001291" y="3623320"/>
            <a:ext cx="121597" cy="1060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8" name="Oval 6"/>
          <p:cNvSpPr>
            <a:spLocks noChangeArrowheads="1"/>
          </p:cNvSpPr>
          <p:nvPr/>
        </p:nvSpPr>
        <p:spPr bwMode="auto">
          <a:xfrm>
            <a:off x="6212951" y="3735025"/>
            <a:ext cx="121597" cy="1060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9" name="Oval 7"/>
          <p:cNvSpPr>
            <a:spLocks noChangeArrowheads="1"/>
          </p:cNvSpPr>
          <p:nvPr/>
        </p:nvSpPr>
        <p:spPr bwMode="auto">
          <a:xfrm>
            <a:off x="5390831" y="4600493"/>
            <a:ext cx="121597" cy="1060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0" name="Oval 8"/>
          <p:cNvSpPr>
            <a:spLocks noChangeArrowheads="1"/>
          </p:cNvSpPr>
          <p:nvPr/>
        </p:nvSpPr>
        <p:spPr bwMode="auto">
          <a:xfrm>
            <a:off x="5725489" y="4520705"/>
            <a:ext cx="121597" cy="1060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1" name="Oval 9"/>
          <p:cNvSpPr>
            <a:spLocks noChangeArrowheads="1"/>
          </p:cNvSpPr>
          <p:nvPr/>
        </p:nvSpPr>
        <p:spPr bwMode="auto">
          <a:xfrm>
            <a:off x="6066605" y="4424959"/>
            <a:ext cx="121597" cy="1060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2" name="Oval 10"/>
          <p:cNvSpPr>
            <a:spLocks noChangeArrowheads="1"/>
          </p:cNvSpPr>
          <p:nvPr/>
        </p:nvSpPr>
        <p:spPr bwMode="auto">
          <a:xfrm>
            <a:off x="5226190" y="5603950"/>
            <a:ext cx="121597" cy="1060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3" name="Oval 11"/>
          <p:cNvSpPr>
            <a:spLocks noChangeArrowheads="1"/>
          </p:cNvSpPr>
          <p:nvPr/>
        </p:nvSpPr>
        <p:spPr bwMode="auto">
          <a:xfrm>
            <a:off x="6382970" y="5370217"/>
            <a:ext cx="121597" cy="1060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4" name="Line 12"/>
          <p:cNvSpPr>
            <a:spLocks noChangeShapeType="1"/>
          </p:cNvSpPr>
          <p:nvPr/>
        </p:nvSpPr>
        <p:spPr bwMode="auto">
          <a:xfrm>
            <a:off x="6273749" y="5192031"/>
            <a:ext cx="389539" cy="509707"/>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5" name="Line 13"/>
          <p:cNvSpPr>
            <a:spLocks noChangeShapeType="1"/>
          </p:cNvSpPr>
          <p:nvPr/>
        </p:nvSpPr>
        <p:spPr bwMode="auto">
          <a:xfrm flipV="1">
            <a:off x="6212951" y="5221434"/>
            <a:ext cx="389539" cy="509707"/>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6" name="Line 14"/>
          <p:cNvSpPr>
            <a:spLocks noChangeShapeType="1"/>
          </p:cNvSpPr>
          <p:nvPr/>
        </p:nvSpPr>
        <p:spPr bwMode="auto">
          <a:xfrm>
            <a:off x="4897449" y="3474537"/>
            <a:ext cx="389539" cy="509707"/>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7" name="Line 15"/>
          <p:cNvSpPr>
            <a:spLocks noChangeShapeType="1"/>
          </p:cNvSpPr>
          <p:nvPr/>
        </p:nvSpPr>
        <p:spPr bwMode="auto">
          <a:xfrm flipV="1">
            <a:off x="4763479" y="3421501"/>
            <a:ext cx="584308" cy="509707"/>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8" name="Line 16"/>
          <p:cNvSpPr>
            <a:spLocks noChangeShapeType="1"/>
          </p:cNvSpPr>
          <p:nvPr/>
        </p:nvSpPr>
        <p:spPr bwMode="auto">
          <a:xfrm flipV="1">
            <a:off x="5981595" y="3533206"/>
            <a:ext cx="584308" cy="509707"/>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9" name="Line 17"/>
          <p:cNvSpPr>
            <a:spLocks noChangeShapeType="1"/>
          </p:cNvSpPr>
          <p:nvPr/>
        </p:nvSpPr>
        <p:spPr bwMode="auto">
          <a:xfrm>
            <a:off x="6057442" y="3586242"/>
            <a:ext cx="584308" cy="509707"/>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0" name="Line 18"/>
          <p:cNvSpPr>
            <a:spLocks noChangeShapeType="1"/>
          </p:cNvSpPr>
          <p:nvPr/>
        </p:nvSpPr>
        <p:spPr bwMode="auto">
          <a:xfrm flipV="1">
            <a:off x="4961274" y="5406539"/>
            <a:ext cx="584308" cy="509707"/>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1" name="Line 19"/>
          <p:cNvSpPr>
            <a:spLocks noChangeShapeType="1"/>
          </p:cNvSpPr>
          <p:nvPr/>
        </p:nvSpPr>
        <p:spPr bwMode="auto">
          <a:xfrm>
            <a:off x="5008084" y="5402131"/>
            <a:ext cx="584308" cy="509707"/>
          </a:xfrm>
          <a:prstGeom prst="line">
            <a:avLst/>
          </a:prstGeom>
          <a:noFill/>
          <a:ln w="28575">
            <a:solidFill>
              <a:srgbClr val="FF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Tree>
    <p:extLst>
      <p:ext uri="{BB962C8B-B14F-4D97-AF65-F5344CB8AC3E}">
        <p14:creationId xmlns:p14="http://schemas.microsoft.com/office/powerpoint/2010/main" val="348187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up)">
                                      <p:cBhvr>
                                        <p:cTn id="10" dur="500"/>
                                        <p:tgtEl>
                                          <p:spTgt spid="8"/>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up)">
                                      <p:cBhvr>
                                        <p:cTn id="13" dur="500"/>
                                        <p:tgtEl>
                                          <p:spTgt spid="13"/>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up)">
                                      <p:cBhvr>
                                        <p:cTn id="16" dur="500"/>
                                        <p:tgtEl>
                                          <p:spTgt spid="12"/>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up)">
                                      <p:cBhvr>
                                        <p:cTn id="19" dur="500"/>
                                        <p:tgtEl>
                                          <p:spTgt spid="9"/>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up)">
                                      <p:cBhvr>
                                        <p:cTn id="22" dur="500"/>
                                        <p:tgtEl>
                                          <p:spTgt spid="10"/>
                                        </p:tgtEl>
                                      </p:cBhvr>
                                    </p:animEffect>
                                  </p:childTnLst>
                                </p:cTn>
                              </p:par>
                              <p:par>
                                <p:cTn id="23" presetID="22" presetClass="entr" presetSubtype="1"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up)">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7"/>
                                        </p:tgtEl>
                                        <p:attrNameLst>
                                          <p:attrName>style.visibility</p:attrName>
                                        </p:attrNameLst>
                                      </p:cBhvr>
                                      <p:to>
                                        <p:strVal val="visible"/>
                                      </p:to>
                                    </p:set>
                                    <p:animEffect transition="in" filter="barn(inVertical)">
                                      <p:cBhvr>
                                        <p:cTn id="30" dur="500"/>
                                        <p:tgtEl>
                                          <p:spTgt spid="17"/>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barn(inVertical)">
                                      <p:cBhvr>
                                        <p:cTn id="33" dur="500"/>
                                        <p:tgtEl>
                                          <p:spTgt spid="16"/>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barn(inVertical)">
                                      <p:cBhvr>
                                        <p:cTn id="36" dur="500"/>
                                        <p:tgtEl>
                                          <p:spTgt spid="18"/>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barn(inVertical)">
                                      <p:cBhvr>
                                        <p:cTn id="39" dur="500"/>
                                        <p:tgtEl>
                                          <p:spTgt spid="19"/>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arn(inVertical)">
                                      <p:cBhvr>
                                        <p:cTn id="42" dur="500"/>
                                        <p:tgtEl>
                                          <p:spTgt spid="14"/>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barn(inVertical)">
                                      <p:cBhvr>
                                        <p:cTn id="45" dur="500"/>
                                        <p:tgtEl>
                                          <p:spTgt spid="15"/>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21"/>
                                        </p:tgtEl>
                                        <p:attrNameLst>
                                          <p:attrName>style.visibility</p:attrName>
                                        </p:attrNameLst>
                                      </p:cBhvr>
                                      <p:to>
                                        <p:strVal val="visible"/>
                                      </p:to>
                                    </p:set>
                                    <p:animEffect transition="in" filter="barn(inVertical)">
                                      <p:cBhvr>
                                        <p:cTn id="48" dur="500"/>
                                        <p:tgtEl>
                                          <p:spTgt spid="21"/>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barn(inVertical)">
                                      <p:cBhvr>
                                        <p:cTn id="5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60718" y="260648"/>
            <a:ext cx="7807043" cy="2585323"/>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Resposta </a:t>
            </a:r>
            <a:r>
              <a:rPr lang="pt-BR" b="1" dirty="0">
                <a:latin typeface="Arial" pitchFamily="34" charset="0"/>
                <a:cs typeface="Arial" pitchFamily="34" charset="0"/>
              </a:rPr>
              <a:t>6a) </a:t>
            </a:r>
            <a:r>
              <a:rPr lang="pt-BR" b="1" dirty="0" smtClean="0">
                <a:latin typeface="Arial" pitchFamily="34" charset="0"/>
                <a:cs typeface="Arial" pitchFamily="34" charset="0"/>
              </a:rPr>
              <a:t>para </a:t>
            </a:r>
            <a:r>
              <a:rPr lang="pt-BR" b="1" dirty="0">
                <a:latin typeface="Arial" pitchFamily="34" charset="0"/>
                <a:cs typeface="Arial" pitchFamily="34" charset="0"/>
              </a:rPr>
              <a:t>quem mora nas regiões Norte, Nordeste ou Centro-Oeste. </a:t>
            </a:r>
            <a:r>
              <a:rPr lang="pt-BR" dirty="0">
                <a:latin typeface="Arial" pitchFamily="34" charset="0"/>
                <a:cs typeface="Arial" pitchFamily="34" charset="0"/>
              </a:rPr>
              <a:t>O aluno deveria ter desenhado algo parecido com a figura do slide anterior</a:t>
            </a:r>
            <a:r>
              <a:rPr lang="pt-BR" dirty="0" smtClean="0">
                <a:latin typeface="Arial" pitchFamily="34" charset="0"/>
                <a:cs typeface="Arial" pitchFamily="34" charset="0"/>
              </a:rPr>
              <a:t>. </a:t>
            </a:r>
            <a:r>
              <a:rPr lang="pt-BR" dirty="0">
                <a:latin typeface="Arial" pitchFamily="34" charset="0"/>
                <a:cs typeface="Arial" pitchFamily="34" charset="0"/>
              </a:rPr>
              <a:t>A estrela bem avermelhada dentre estas 7 desenhadas é a </a:t>
            </a:r>
            <a:r>
              <a:rPr lang="pt-BR" u="sng" dirty="0" err="1">
                <a:latin typeface="Arial" pitchFamily="34" charset="0"/>
                <a:cs typeface="Arial" pitchFamily="34" charset="0"/>
              </a:rPr>
              <a:t>Betelgeuse</a:t>
            </a:r>
            <a:r>
              <a:rPr lang="pt-BR" dirty="0">
                <a:latin typeface="Arial" pitchFamily="34" charset="0"/>
                <a:cs typeface="Arial" pitchFamily="34" charset="0"/>
              </a:rPr>
              <a:t>. Ela está num dos cantos do quadrilátero e tem magnitude 0,5 Vamos aceitar que o aluno tenha marcado com um X </a:t>
            </a:r>
            <a:r>
              <a:rPr lang="pt-BR" u="sng" dirty="0">
                <a:latin typeface="Arial" pitchFamily="34" charset="0"/>
                <a:cs typeface="Arial" pitchFamily="34" charset="0"/>
              </a:rPr>
              <a:t>qualquer uma das estrelas do quadrilátero</a:t>
            </a:r>
            <a:r>
              <a:rPr lang="pt-BR" dirty="0">
                <a:latin typeface="Arial" pitchFamily="34" charset="0"/>
                <a:cs typeface="Arial" pitchFamily="34" charset="0"/>
              </a:rPr>
              <a:t>. </a:t>
            </a:r>
          </a:p>
        </p:txBody>
      </p:sp>
      <p:sp>
        <p:nvSpPr>
          <p:cNvPr id="4" name="Retângulo 3"/>
          <p:cNvSpPr/>
          <p:nvPr/>
        </p:nvSpPr>
        <p:spPr>
          <a:xfrm>
            <a:off x="118889" y="4330246"/>
            <a:ext cx="11664896" cy="872034"/>
          </a:xfrm>
          <a:prstGeom prst="rect">
            <a:avLst/>
          </a:prstGeom>
        </p:spPr>
        <p:txBody>
          <a:bodyPr wrap="square">
            <a:spAutoFit/>
          </a:bodyPr>
          <a:lstStyle/>
          <a:p>
            <a:pPr algn="just">
              <a:lnSpc>
                <a:spcPct val="150000"/>
              </a:lnSpc>
            </a:pPr>
            <a:r>
              <a:rPr lang="pt-BR" dirty="0">
                <a:latin typeface="Arial" pitchFamily="34" charset="0"/>
                <a:cs typeface="Arial" pitchFamily="34" charset="0"/>
              </a:rPr>
              <a:t>Além do desenho o aluno deve ter respondido que a estrela </a:t>
            </a:r>
            <a:r>
              <a:rPr lang="pt-BR" u="sng" dirty="0" err="1">
                <a:latin typeface="Arial" pitchFamily="34" charset="0"/>
                <a:cs typeface="Arial" pitchFamily="34" charset="0"/>
              </a:rPr>
              <a:t>Sírius</a:t>
            </a:r>
            <a:r>
              <a:rPr lang="pt-BR" u="sng" dirty="0">
                <a:latin typeface="Arial" pitchFamily="34" charset="0"/>
                <a:cs typeface="Arial" pitchFamily="34" charset="0"/>
              </a:rPr>
              <a:t> </a:t>
            </a:r>
            <a:r>
              <a:rPr lang="pt-BR" dirty="0">
                <a:latin typeface="Arial" pitchFamily="34" charset="0"/>
                <a:cs typeface="Arial" pitchFamily="34" charset="0"/>
              </a:rPr>
              <a:t>é mais brilhante do que </a:t>
            </a:r>
            <a:r>
              <a:rPr lang="pt-BR" dirty="0" err="1">
                <a:latin typeface="Arial" pitchFamily="34" charset="0"/>
                <a:cs typeface="Arial" pitchFamily="34" charset="0"/>
              </a:rPr>
              <a:t>Aldebaran</a:t>
            </a:r>
            <a:r>
              <a:rPr lang="pt-BR" dirty="0">
                <a:latin typeface="Arial" pitchFamily="34" charset="0"/>
                <a:cs typeface="Arial" pitchFamily="34" charset="0"/>
              </a:rPr>
              <a:t>. Aliás, </a:t>
            </a:r>
            <a:r>
              <a:rPr lang="pt-BR" u="sng" dirty="0" err="1">
                <a:latin typeface="Arial" pitchFamily="34" charset="0"/>
                <a:cs typeface="Arial" pitchFamily="34" charset="0"/>
              </a:rPr>
              <a:t>Sírius</a:t>
            </a:r>
            <a:r>
              <a:rPr lang="pt-BR" dirty="0">
                <a:latin typeface="Arial" pitchFamily="34" charset="0"/>
                <a:cs typeface="Arial" pitchFamily="34" charset="0"/>
              </a:rPr>
              <a:t> é a estrela mais brilhante de </a:t>
            </a:r>
            <a:r>
              <a:rPr lang="pt-BR" dirty="0" err="1">
                <a:latin typeface="Arial" pitchFamily="34" charset="0"/>
                <a:cs typeface="Arial" pitchFamily="34" charset="0"/>
              </a:rPr>
              <a:t>todas,depois</a:t>
            </a:r>
            <a:r>
              <a:rPr lang="pt-BR" dirty="0">
                <a:latin typeface="Arial" pitchFamily="34" charset="0"/>
                <a:cs typeface="Arial" pitchFamily="34" charset="0"/>
              </a:rPr>
              <a:t> do Sol, claro!</a:t>
            </a:r>
          </a:p>
        </p:txBody>
      </p:sp>
      <p:sp>
        <p:nvSpPr>
          <p:cNvPr id="5" name="Retângulo 4"/>
          <p:cNvSpPr/>
          <p:nvPr/>
        </p:nvSpPr>
        <p:spPr>
          <a:xfrm>
            <a:off x="163189" y="2810252"/>
            <a:ext cx="11449272" cy="1338828"/>
          </a:xfrm>
          <a:prstGeom prst="rect">
            <a:avLst/>
          </a:prstGeom>
        </p:spPr>
        <p:txBody>
          <a:bodyPr wrap="square">
            <a:spAutoFit/>
          </a:bodyPr>
          <a:lstStyle/>
          <a:p>
            <a:pPr algn="just">
              <a:lnSpc>
                <a:spcPct val="150000"/>
              </a:lnSpc>
            </a:pPr>
            <a:r>
              <a:rPr lang="pt-BR" dirty="0">
                <a:latin typeface="Arial" pitchFamily="34" charset="0"/>
                <a:cs typeface="Arial" pitchFamily="34" charset="0"/>
              </a:rPr>
              <a:t>Se marcar qualquer uma das “Três Marias” a resposta está errada! </a:t>
            </a:r>
            <a:r>
              <a:rPr lang="pt-BR" b="1" dirty="0">
                <a:latin typeface="Arial" pitchFamily="34" charset="0"/>
                <a:cs typeface="Arial" pitchFamily="34" charset="0"/>
              </a:rPr>
              <a:t>Atenção!</a:t>
            </a:r>
            <a:r>
              <a:rPr lang="pt-BR" dirty="0">
                <a:latin typeface="Arial" pitchFamily="34" charset="0"/>
                <a:cs typeface="Arial" pitchFamily="34" charset="0"/>
              </a:rPr>
              <a:t> Se o aluno só desenhar a constelação mas não marcar com um X nenhuma das estrelas dos vértices do quadrilátero ganha só metade dos pontos da questão.</a:t>
            </a:r>
            <a:endParaRPr lang="pt-BR" dirty="0">
              <a:latin typeface="Arial" pitchFamily="34" charset="0"/>
              <a:cs typeface="Arial" pitchFamily="34" charset="0"/>
            </a:endParaRPr>
          </a:p>
        </p:txBody>
      </p:sp>
    </p:spTree>
    <p:extLst>
      <p:ext uri="{BB962C8B-B14F-4D97-AF65-F5344CB8AC3E}">
        <p14:creationId xmlns:p14="http://schemas.microsoft.com/office/powerpoint/2010/main" val="2128920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47398" y="116632"/>
            <a:ext cx="7848872" cy="872034"/>
          </a:xfrm>
          <a:prstGeom prst="rect">
            <a:avLst/>
          </a:prstGeom>
        </p:spPr>
        <p:txBody>
          <a:bodyPr wrap="square">
            <a:spAutoFit/>
          </a:bodyPr>
          <a:lstStyle/>
          <a:p>
            <a:pPr algn="just">
              <a:lnSpc>
                <a:spcPct val="150000"/>
              </a:lnSpc>
            </a:pPr>
            <a:r>
              <a:rPr lang="pt-BR" b="1" dirty="0">
                <a:latin typeface="Arial" pitchFamily="34" charset="0"/>
                <a:cs typeface="Arial" pitchFamily="34" charset="0"/>
              </a:rPr>
              <a:t>Atenção! </a:t>
            </a:r>
            <a:r>
              <a:rPr lang="pt-BR" dirty="0">
                <a:latin typeface="Arial" pitchFamily="34" charset="0"/>
                <a:cs typeface="Arial" pitchFamily="34" charset="0"/>
              </a:rPr>
              <a:t>Somente se você </a:t>
            </a:r>
            <a:r>
              <a:rPr lang="pt-BR" b="1" u="sng" dirty="0">
                <a:latin typeface="Arial" pitchFamily="34" charset="0"/>
                <a:cs typeface="Arial" pitchFamily="34" charset="0"/>
              </a:rPr>
              <a:t>não</a:t>
            </a:r>
            <a:r>
              <a:rPr lang="pt-BR" dirty="0">
                <a:latin typeface="Arial" pitchFamily="34" charset="0"/>
                <a:cs typeface="Arial" pitchFamily="34" charset="0"/>
              </a:rPr>
              <a:t> respondeu à questão </a:t>
            </a:r>
            <a:r>
              <a:rPr lang="pt-BR" b="1" dirty="0">
                <a:latin typeface="Arial" pitchFamily="34" charset="0"/>
                <a:cs typeface="Arial" pitchFamily="34" charset="0"/>
              </a:rPr>
              <a:t>6a</a:t>
            </a:r>
            <a:r>
              <a:rPr lang="pt-BR" dirty="0">
                <a:latin typeface="Arial" pitchFamily="34" charset="0"/>
                <a:cs typeface="Arial" pitchFamily="34" charset="0"/>
              </a:rPr>
              <a:t> é que você pode responder à questão </a:t>
            </a:r>
            <a:r>
              <a:rPr lang="pt-BR" b="1" dirty="0">
                <a:latin typeface="Arial" pitchFamily="34" charset="0"/>
                <a:cs typeface="Arial" pitchFamily="34" charset="0"/>
              </a:rPr>
              <a:t>6b</a:t>
            </a:r>
            <a:r>
              <a:rPr lang="pt-BR" dirty="0">
                <a:latin typeface="Arial" pitchFamily="34" charset="0"/>
                <a:cs typeface="Arial" pitchFamily="34" charset="0"/>
              </a:rPr>
              <a:t>.</a:t>
            </a:r>
          </a:p>
        </p:txBody>
      </p:sp>
      <p:sp>
        <p:nvSpPr>
          <p:cNvPr id="4" name="Retângulo 3"/>
          <p:cNvSpPr/>
          <p:nvPr/>
        </p:nvSpPr>
        <p:spPr>
          <a:xfrm>
            <a:off x="158426" y="1009618"/>
            <a:ext cx="7837843" cy="1754326"/>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6b) (1 ponto)</a:t>
            </a:r>
            <a:r>
              <a:rPr lang="pt-BR" dirty="0">
                <a:latin typeface="Arial" pitchFamily="34" charset="0"/>
                <a:cs typeface="Arial" pitchFamily="34" charset="0"/>
              </a:rPr>
              <a:t> Na abertura da novela “Cabocla”, apresentada pela TV Globo em 2004, via-se por uma janela a Lua e estrelas ao seu redor, conforme ilustra a figura ao lado. Nesta figura os pontinhos pretos são estrelas. Qual estrela não poderia estar desenhada onde está?</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7561" y="2307820"/>
            <a:ext cx="5296737" cy="3683269"/>
          </a:xfrm>
          <a:prstGeom prst="rect">
            <a:avLst/>
          </a:prstGeom>
          <a:noFill/>
          <a:extLst>
            <a:ext uri="{909E8E84-426E-40DD-AFC4-6F175D3DCCD1}">
              <a14:hiddenFill xmlns:a14="http://schemas.microsoft.com/office/drawing/2010/main">
                <a:solidFill>
                  <a:srgbClr val="FFFFFF"/>
                </a:solidFill>
              </a14:hiddenFill>
            </a:ext>
          </a:extLst>
        </p:spPr>
      </p:pic>
      <p:sp>
        <p:nvSpPr>
          <p:cNvPr id="5" name="Retângulo 4"/>
          <p:cNvSpPr/>
          <p:nvPr/>
        </p:nvSpPr>
        <p:spPr>
          <a:xfrm>
            <a:off x="91558" y="2852936"/>
            <a:ext cx="5643955" cy="2169825"/>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A </a:t>
            </a:r>
            <a:r>
              <a:rPr lang="pt-BR" dirty="0">
                <a:solidFill>
                  <a:srgbClr val="FF0000"/>
                </a:solidFill>
                <a:latin typeface="Arial" pitchFamily="34" charset="0"/>
                <a:cs typeface="Arial" pitchFamily="34" charset="0"/>
              </a:rPr>
              <a:t>estrela de número 8 não poderia estar desenhada onde está. Para existir uma estrela ali ela deveria estar entre a Lua e a Terra, o que é impossível. Também não pode estar atrás da Lua, pois ficaria encoberta pela parte oculta do satélite.</a:t>
            </a:r>
          </a:p>
        </p:txBody>
      </p:sp>
      <p:sp>
        <p:nvSpPr>
          <p:cNvPr id="6" name="Retângulo 5"/>
          <p:cNvSpPr/>
          <p:nvPr/>
        </p:nvSpPr>
        <p:spPr>
          <a:xfrm>
            <a:off x="147398" y="5229200"/>
            <a:ext cx="1710725" cy="369332"/>
          </a:xfrm>
          <a:prstGeom prst="rect">
            <a:avLst/>
          </a:prstGeom>
        </p:spPr>
        <p:txBody>
          <a:bodyPr wrap="none">
            <a:spAutoFit/>
          </a:bodyPr>
          <a:lstStyle/>
          <a:p>
            <a:r>
              <a:rPr lang="pt-BR" b="1" dirty="0">
                <a:latin typeface="Arial" pitchFamily="34" charset="0"/>
                <a:cs typeface="Arial" pitchFamily="34" charset="0"/>
              </a:rPr>
              <a:t>Resposta 6b):</a:t>
            </a:r>
            <a:endParaRPr lang="pt-BR" dirty="0"/>
          </a:p>
        </p:txBody>
      </p:sp>
      <p:sp>
        <p:nvSpPr>
          <p:cNvPr id="7" name="Retângulo 6"/>
          <p:cNvSpPr/>
          <p:nvPr/>
        </p:nvSpPr>
        <p:spPr>
          <a:xfrm>
            <a:off x="1806815" y="5229200"/>
            <a:ext cx="1159292" cy="369332"/>
          </a:xfrm>
          <a:prstGeom prst="rect">
            <a:avLst/>
          </a:prstGeom>
        </p:spPr>
        <p:txBody>
          <a:bodyPr wrap="none">
            <a:spAutoFit/>
          </a:bodyPr>
          <a:lstStyle/>
          <a:p>
            <a:r>
              <a:rPr lang="pt-BR" dirty="0">
                <a:solidFill>
                  <a:srgbClr val="FF0000"/>
                </a:solidFill>
                <a:latin typeface="Arial" pitchFamily="34" charset="0"/>
                <a:cs typeface="Arial" pitchFamily="34" charset="0"/>
              </a:rPr>
              <a:t>número 8</a:t>
            </a:r>
            <a:endParaRPr lang="pt-BR" dirty="0"/>
          </a:p>
        </p:txBody>
      </p:sp>
    </p:spTree>
    <p:extLst>
      <p:ext uri="{BB962C8B-B14F-4D97-AF65-F5344CB8AC3E}">
        <p14:creationId xmlns:p14="http://schemas.microsoft.com/office/powerpoint/2010/main" val="313073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2" presetClass="entr" presetSubtype="4"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anim calcmode="lin" valueType="num">
                                      <p:cBhvr additive="base">
                                        <p:cTn id="9" dur="500" fill="hold"/>
                                        <p:tgtEl>
                                          <p:spTgt spid="7"/>
                                        </p:tgtEl>
                                        <p:attrNameLst>
                                          <p:attrName>ppt_x</p:attrName>
                                        </p:attrNameLst>
                                      </p:cBhvr>
                                      <p:tavLst>
                                        <p:tav tm="0">
                                          <p:val>
                                            <p:strVal val="#ppt_x"/>
                                          </p:val>
                                        </p:tav>
                                        <p:tav tm="100000">
                                          <p:val>
                                            <p:strVal val="#ppt_x"/>
                                          </p:val>
                                        </p:tav>
                                      </p:tavLst>
                                    </p:anim>
                                    <p:anim calcmode="lin" valueType="num">
                                      <p:cBhvr additive="base">
                                        <p:cTn id="1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6632"/>
            <a:ext cx="7992888" cy="1893339"/>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Questão 7) (1 ponto) </a:t>
            </a:r>
            <a:r>
              <a:rPr lang="pt-BR" sz="1600" b="1" u="sng" dirty="0">
                <a:latin typeface="Arial" pitchFamily="34" charset="0"/>
                <a:cs typeface="Arial" pitchFamily="34" charset="0"/>
              </a:rPr>
              <a:t>PERGUNTA EXPERIMENTAL</a:t>
            </a:r>
            <a:r>
              <a:rPr lang="pt-BR" sz="1600" u="sng" dirty="0">
                <a:latin typeface="Arial" pitchFamily="34" charset="0"/>
                <a:cs typeface="Arial" pitchFamily="34" charset="0"/>
              </a:rPr>
              <a:t>. A QUESTÃO </a:t>
            </a:r>
            <a:r>
              <a:rPr lang="pt-BR" sz="1600" b="1" u="sng" dirty="0">
                <a:latin typeface="Arial" pitchFamily="34" charset="0"/>
                <a:cs typeface="Arial" pitchFamily="34" charset="0"/>
              </a:rPr>
              <a:t>7a</a:t>
            </a:r>
            <a:r>
              <a:rPr lang="pt-BR" sz="1600" u="sng" dirty="0">
                <a:latin typeface="Arial" pitchFamily="34" charset="0"/>
                <a:cs typeface="Arial" pitchFamily="34" charset="0"/>
              </a:rPr>
              <a:t> SÓ PODE SER RESPONDIDA SE VOCÊ FEZ A TAREFA EXPERIMENTAL QUE ENVIAMOS PARA O SEU PROFESSOR ANTES DA OLIMPÍADA</a:t>
            </a:r>
            <a:r>
              <a:rPr lang="pt-BR" sz="1600" b="1" u="sng" dirty="0">
                <a:latin typeface="Arial" pitchFamily="34" charset="0"/>
                <a:cs typeface="Arial" pitchFamily="34" charset="0"/>
              </a:rPr>
              <a:t>,</a:t>
            </a:r>
            <a:r>
              <a:rPr lang="pt-BR" sz="1600" u="sng" dirty="0">
                <a:latin typeface="Arial" pitchFamily="34" charset="0"/>
                <a:cs typeface="Arial" pitchFamily="34" charset="0"/>
              </a:rPr>
              <a:t> CASO CONTRÁRIO RESPONDA SOMENTE À QUESTÃO (7b), A QUAL TAMBÉM VALE UM PONTO. </a:t>
            </a:r>
            <a:r>
              <a:rPr lang="pt-BR" sz="1600" b="1" u="sng" dirty="0">
                <a:latin typeface="Arial" pitchFamily="34" charset="0"/>
                <a:cs typeface="Arial" pitchFamily="34" charset="0"/>
              </a:rPr>
              <a:t>Você só pode responder à questão 7a ou à 7b e não às duas.</a:t>
            </a:r>
            <a:endParaRPr lang="pt-BR" sz="1600" dirty="0">
              <a:latin typeface="Arial" pitchFamily="34" charset="0"/>
              <a:cs typeface="Arial" pitchFamily="34" charset="0"/>
            </a:endParaRPr>
          </a:p>
        </p:txBody>
      </p:sp>
      <p:sp>
        <p:nvSpPr>
          <p:cNvPr id="4" name="Retângulo 3"/>
          <p:cNvSpPr/>
          <p:nvPr/>
        </p:nvSpPr>
        <p:spPr>
          <a:xfrm>
            <a:off x="172425" y="2028443"/>
            <a:ext cx="7992888" cy="416011"/>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Pergunta </a:t>
            </a:r>
            <a:r>
              <a:rPr lang="pt-BR" sz="1600" b="1" dirty="0">
                <a:latin typeface="Arial" pitchFamily="34" charset="0"/>
                <a:cs typeface="Arial" pitchFamily="34" charset="0"/>
              </a:rPr>
              <a:t>7a) (1 ponto)</a:t>
            </a:r>
            <a:r>
              <a:rPr lang="pt-BR" sz="1600" dirty="0">
                <a:latin typeface="Arial" pitchFamily="34" charset="0"/>
                <a:cs typeface="Arial" pitchFamily="34" charset="0"/>
              </a:rPr>
              <a:t>Na tarefa que enviamos ao seu professor antes da Olimpíada, </a:t>
            </a:r>
          </a:p>
        </p:txBody>
      </p:sp>
      <p:sp>
        <p:nvSpPr>
          <p:cNvPr id="5" name="Retângulo 4"/>
          <p:cNvSpPr/>
          <p:nvPr/>
        </p:nvSpPr>
        <p:spPr>
          <a:xfrm>
            <a:off x="155782" y="2374474"/>
            <a:ext cx="11592888" cy="785343"/>
          </a:xfrm>
          <a:prstGeom prst="rect">
            <a:avLst/>
          </a:prstGeom>
        </p:spPr>
        <p:txBody>
          <a:bodyPr wrap="square">
            <a:spAutoFit/>
          </a:bodyPr>
          <a:lstStyle/>
          <a:p>
            <a:pPr algn="just">
              <a:lnSpc>
                <a:spcPct val="150000"/>
              </a:lnSpc>
            </a:pPr>
            <a:r>
              <a:rPr lang="pt-BR" sz="1600" dirty="0">
                <a:latin typeface="Arial" pitchFamily="34" charset="0"/>
                <a:cs typeface="Arial" pitchFamily="34" charset="0"/>
              </a:rPr>
              <a:t>pedimos que você determinasse o instante (a hora) em que a sombra do seu lápis era a menor do dia. Se você fez esta tarefa, então </a:t>
            </a:r>
            <a:r>
              <a:rPr lang="pt-BR" sz="1600" u="sng" dirty="0">
                <a:latin typeface="Arial" pitchFamily="34" charset="0"/>
                <a:cs typeface="Arial" pitchFamily="34" charset="0"/>
              </a:rPr>
              <a:t>entregue junto com esta prova</a:t>
            </a:r>
            <a:r>
              <a:rPr lang="pt-BR" sz="1600" dirty="0">
                <a:latin typeface="Arial" pitchFamily="34" charset="0"/>
                <a:cs typeface="Arial" pitchFamily="34" charset="0"/>
              </a:rPr>
              <a:t> as tabelas com as medidas que você fez. </a:t>
            </a:r>
            <a:r>
              <a:rPr lang="pt-BR" sz="1600" b="1" dirty="0">
                <a:latin typeface="Arial" pitchFamily="34" charset="0"/>
                <a:cs typeface="Arial" pitchFamily="34" charset="0"/>
              </a:rPr>
              <a:t>(Cada item correto vale 0,25 ponto.)</a:t>
            </a:r>
            <a:endParaRPr lang="pt-BR" sz="1600" dirty="0">
              <a:latin typeface="Arial" pitchFamily="34" charset="0"/>
              <a:cs typeface="Arial" pitchFamily="34" charset="0"/>
            </a:endParaRPr>
          </a:p>
        </p:txBody>
      </p:sp>
      <p:graphicFrame>
        <p:nvGraphicFramePr>
          <p:cNvPr id="7" name="Tabela 6"/>
          <p:cNvGraphicFramePr>
            <a:graphicFrameLocks noGrp="1"/>
          </p:cNvGraphicFramePr>
          <p:nvPr>
            <p:extLst>
              <p:ext uri="{D42A27DB-BD31-4B8C-83A1-F6EECF244321}">
                <p14:modId xmlns:p14="http://schemas.microsoft.com/office/powerpoint/2010/main" val="1730352818"/>
              </p:ext>
            </p:extLst>
          </p:nvPr>
        </p:nvGraphicFramePr>
        <p:xfrm>
          <a:off x="478929" y="3284984"/>
          <a:ext cx="11089232" cy="1463040"/>
        </p:xfrm>
        <a:graphic>
          <a:graphicData uri="http://schemas.openxmlformats.org/drawingml/2006/table">
            <a:tbl>
              <a:tblPr/>
              <a:tblGrid>
                <a:gridCol w="6697437">
                  <a:extLst>
                    <a:ext uri="{9D8B030D-6E8A-4147-A177-3AD203B41FA5}">
                      <a16:colId xmlns:a16="http://schemas.microsoft.com/office/drawing/2014/main" val="20000"/>
                    </a:ext>
                  </a:extLst>
                </a:gridCol>
                <a:gridCol w="4391795">
                  <a:extLst>
                    <a:ext uri="{9D8B030D-6E8A-4147-A177-3AD203B41FA5}">
                      <a16:colId xmlns:a16="http://schemas.microsoft.com/office/drawing/2014/main" val="20001"/>
                    </a:ext>
                  </a:extLst>
                </a:gridCol>
              </a:tblGrid>
              <a:tr h="0">
                <a:tc>
                  <a:txBody>
                    <a:bodyPr/>
                    <a:lstStyle/>
                    <a:p>
                      <a:pPr algn="just" hangingPunct="0">
                        <a:lnSpc>
                          <a:spcPct val="150000"/>
                        </a:lnSpc>
                        <a:spcAft>
                          <a:spcPts val="0"/>
                        </a:spcAft>
                      </a:pPr>
                      <a:r>
                        <a:rPr lang="pt-BR" sz="1600" b="1" dirty="0">
                          <a:effectLst/>
                          <a:latin typeface="Arial" pitchFamily="34" charset="0"/>
                          <a:ea typeface="Times New Roman"/>
                          <a:cs typeface="Arial" pitchFamily="34" charset="0"/>
                        </a:rPr>
                        <a:t>i)   </a:t>
                      </a:r>
                      <a:r>
                        <a:rPr lang="pt-BR" sz="1600" dirty="0">
                          <a:effectLst/>
                          <a:latin typeface="Arial" pitchFamily="34" charset="0"/>
                          <a:ea typeface="Times New Roman"/>
                          <a:cs typeface="Arial" pitchFamily="34" charset="0"/>
                        </a:rPr>
                        <a:t>Em que dia e mês você fez esta experiência</a:t>
                      </a:r>
                      <a:r>
                        <a:rPr lang="pt-BR" sz="1600" dirty="0" smtClean="0">
                          <a:effectLst/>
                          <a:latin typeface="Arial" pitchFamily="34" charset="0"/>
                          <a:ea typeface="Times New Roman"/>
                          <a:cs typeface="Arial" pitchFamily="34" charset="0"/>
                        </a:rPr>
                        <a:t>?</a:t>
                      </a:r>
                      <a:endParaRPr lang="pt-BR" sz="1600" dirty="0">
                        <a:effectLst/>
                        <a:latin typeface="Arial" pitchFamily="34" charset="0"/>
                        <a:ea typeface="Times New Roman"/>
                        <a:cs typeface="Arial" pitchFamily="34" charset="0"/>
                      </a:endParaRPr>
                    </a:p>
                    <a:p>
                      <a:pPr algn="just" hangingPunct="0">
                        <a:lnSpc>
                          <a:spcPct val="150000"/>
                        </a:lnSpc>
                        <a:spcAft>
                          <a:spcPts val="0"/>
                        </a:spcAft>
                      </a:pPr>
                      <a:r>
                        <a:rPr lang="pt-BR" sz="1600" b="1" dirty="0" err="1">
                          <a:effectLst/>
                          <a:latin typeface="Arial" pitchFamily="34" charset="0"/>
                          <a:ea typeface="Times New Roman"/>
                          <a:cs typeface="Arial" pitchFamily="34" charset="0"/>
                        </a:rPr>
                        <a:t>ii</a:t>
                      </a:r>
                      <a:r>
                        <a:rPr lang="pt-BR" sz="1600" b="1" dirty="0">
                          <a:effectLst/>
                          <a:latin typeface="Arial" pitchFamily="34" charset="0"/>
                          <a:ea typeface="Times New Roman"/>
                          <a:cs typeface="Arial" pitchFamily="34" charset="0"/>
                        </a:rPr>
                        <a:t>)  </a:t>
                      </a:r>
                      <a:r>
                        <a:rPr lang="pt-BR" sz="1600" dirty="0">
                          <a:effectLst/>
                          <a:latin typeface="Arial" pitchFamily="34" charset="0"/>
                          <a:ea typeface="Times New Roman"/>
                          <a:cs typeface="Arial" pitchFamily="34" charset="0"/>
                        </a:rPr>
                        <a:t>Qual era o comprimento do lápis que você usou?</a:t>
                      </a:r>
                    </a:p>
                    <a:p>
                      <a:pPr algn="just" hangingPunct="0">
                        <a:lnSpc>
                          <a:spcPct val="150000"/>
                        </a:lnSpc>
                        <a:spcAft>
                          <a:spcPts val="0"/>
                        </a:spcAft>
                      </a:pPr>
                      <a:r>
                        <a:rPr lang="pt-BR" sz="1600" b="1" dirty="0" err="1">
                          <a:effectLst/>
                          <a:latin typeface="Arial" pitchFamily="34" charset="0"/>
                          <a:ea typeface="Times New Roman"/>
                          <a:cs typeface="Arial" pitchFamily="34" charset="0"/>
                        </a:rPr>
                        <a:t>iii</a:t>
                      </a:r>
                      <a:r>
                        <a:rPr lang="pt-BR" sz="1600" b="1" dirty="0">
                          <a:effectLst/>
                          <a:latin typeface="Arial" pitchFamily="34" charset="0"/>
                          <a:ea typeface="Times New Roman"/>
                          <a:cs typeface="Arial" pitchFamily="34" charset="0"/>
                        </a:rPr>
                        <a:t>) </a:t>
                      </a:r>
                      <a:r>
                        <a:rPr lang="pt-BR" sz="1600" dirty="0">
                          <a:effectLst/>
                          <a:latin typeface="Arial" pitchFamily="34" charset="0"/>
                          <a:ea typeface="Times New Roman"/>
                          <a:cs typeface="Arial" pitchFamily="34" charset="0"/>
                        </a:rPr>
                        <a:t>A que horas a sombra do seu lápis era a menor do dia?</a:t>
                      </a:r>
                    </a:p>
                    <a:p>
                      <a:pPr algn="just" hangingPunct="0">
                        <a:lnSpc>
                          <a:spcPct val="150000"/>
                        </a:lnSpc>
                        <a:spcAft>
                          <a:spcPts val="0"/>
                        </a:spcAft>
                      </a:pPr>
                      <a:r>
                        <a:rPr lang="pt-BR" sz="1600" b="1" dirty="0" err="1">
                          <a:effectLst/>
                          <a:latin typeface="Arial" pitchFamily="34" charset="0"/>
                          <a:ea typeface="Times New Roman"/>
                          <a:cs typeface="Arial" pitchFamily="34" charset="0"/>
                        </a:rPr>
                        <a:t>iv</a:t>
                      </a:r>
                      <a:r>
                        <a:rPr lang="pt-BR" sz="1600" b="1" dirty="0">
                          <a:effectLst/>
                          <a:latin typeface="Arial" pitchFamily="34" charset="0"/>
                          <a:ea typeface="Times New Roman"/>
                          <a:cs typeface="Arial" pitchFamily="34" charset="0"/>
                        </a:rPr>
                        <a:t>) </a:t>
                      </a:r>
                      <a:r>
                        <a:rPr lang="pt-BR" sz="1600" dirty="0">
                          <a:effectLst/>
                          <a:latin typeface="Arial" pitchFamily="34" charset="0"/>
                          <a:ea typeface="Times New Roman"/>
                          <a:cs typeface="Arial" pitchFamily="34" charset="0"/>
                        </a:rPr>
                        <a:t>Qual era o comprimento da sombra mínima do seu lápis?</a:t>
                      </a:r>
                    </a:p>
                  </a:txBody>
                  <a:tcPr marL="44450" marR="44450" marT="0" marB="0">
                    <a:lnL>
                      <a:noFill/>
                    </a:lnL>
                    <a:lnR>
                      <a:noFill/>
                    </a:lnR>
                    <a:lnT>
                      <a:noFill/>
                    </a:lnT>
                    <a:lnB>
                      <a:noFill/>
                    </a:lnB>
                  </a:tcPr>
                </a:tc>
                <a:tc>
                  <a:txBody>
                    <a:bodyPr/>
                    <a:lstStyle/>
                    <a:p>
                      <a:pPr algn="just" hangingPunct="0">
                        <a:lnSpc>
                          <a:spcPct val="150000"/>
                        </a:lnSpc>
                        <a:spcAft>
                          <a:spcPts val="0"/>
                        </a:spcAft>
                      </a:pPr>
                      <a:r>
                        <a:rPr lang="pt-BR" sz="1600" b="1" dirty="0">
                          <a:effectLst/>
                          <a:latin typeface="Arial" pitchFamily="34" charset="0"/>
                          <a:ea typeface="Times New Roman"/>
                          <a:cs typeface="Arial" pitchFamily="34" charset="0"/>
                        </a:rPr>
                        <a:t>Resposta: . . . . . . . . </a:t>
                      </a:r>
                      <a:r>
                        <a:rPr lang="pt-BR" sz="1600" b="1" dirty="0" smtClean="0">
                          <a:effectLst/>
                          <a:latin typeface="Arial" pitchFamily="34" charset="0"/>
                          <a:ea typeface="Times New Roman"/>
                          <a:cs typeface="Arial" pitchFamily="34" charset="0"/>
                        </a:rPr>
                        <a:t>.</a:t>
                      </a:r>
                      <a:endParaRPr lang="pt-BR" sz="1600" dirty="0">
                        <a:effectLst/>
                        <a:latin typeface="Arial" pitchFamily="34" charset="0"/>
                        <a:ea typeface="Times New Roman"/>
                        <a:cs typeface="Arial" pitchFamily="34" charset="0"/>
                      </a:endParaRPr>
                    </a:p>
                    <a:p>
                      <a:pPr algn="just" hangingPunct="0">
                        <a:lnSpc>
                          <a:spcPct val="150000"/>
                        </a:lnSpc>
                        <a:spcAft>
                          <a:spcPts val="0"/>
                        </a:spcAft>
                      </a:pPr>
                      <a:r>
                        <a:rPr lang="pt-BR" sz="1600" b="1" dirty="0">
                          <a:effectLst/>
                          <a:latin typeface="Arial" pitchFamily="34" charset="0"/>
                          <a:ea typeface="Times New Roman"/>
                          <a:cs typeface="Arial" pitchFamily="34" charset="0"/>
                        </a:rPr>
                        <a:t>Resposta: . . . . . . . . .</a:t>
                      </a:r>
                      <a:endParaRPr lang="pt-BR" sz="1600" dirty="0">
                        <a:effectLst/>
                        <a:latin typeface="Arial" pitchFamily="34" charset="0"/>
                        <a:ea typeface="Times New Roman"/>
                        <a:cs typeface="Arial" pitchFamily="34" charset="0"/>
                      </a:endParaRPr>
                    </a:p>
                    <a:p>
                      <a:pPr algn="just" hangingPunct="0">
                        <a:lnSpc>
                          <a:spcPct val="150000"/>
                        </a:lnSpc>
                        <a:spcAft>
                          <a:spcPts val="0"/>
                        </a:spcAft>
                      </a:pPr>
                      <a:r>
                        <a:rPr lang="pt-BR" sz="1600" b="1" dirty="0">
                          <a:effectLst/>
                          <a:latin typeface="Arial" pitchFamily="34" charset="0"/>
                          <a:ea typeface="Times New Roman"/>
                          <a:cs typeface="Arial" pitchFamily="34" charset="0"/>
                        </a:rPr>
                        <a:t>Resposta: . . . . . . . . .</a:t>
                      </a:r>
                      <a:endParaRPr lang="pt-BR" sz="1600" dirty="0">
                        <a:effectLst/>
                        <a:latin typeface="Arial" pitchFamily="34" charset="0"/>
                        <a:ea typeface="Times New Roman"/>
                        <a:cs typeface="Arial" pitchFamily="34" charset="0"/>
                      </a:endParaRPr>
                    </a:p>
                    <a:p>
                      <a:pPr algn="just" hangingPunct="0">
                        <a:lnSpc>
                          <a:spcPct val="150000"/>
                        </a:lnSpc>
                        <a:spcAft>
                          <a:spcPts val="0"/>
                        </a:spcAft>
                      </a:pPr>
                      <a:r>
                        <a:rPr lang="pt-BR" sz="1600" b="1" dirty="0">
                          <a:effectLst/>
                          <a:latin typeface="Arial" pitchFamily="34" charset="0"/>
                          <a:ea typeface="Times New Roman"/>
                          <a:cs typeface="Arial" pitchFamily="34" charset="0"/>
                        </a:rPr>
                        <a:t>Resposta: . . . . . . . . .</a:t>
                      </a:r>
                      <a:endParaRPr lang="pt-BR" sz="1600" dirty="0">
                        <a:effectLst/>
                        <a:latin typeface="Arial" pitchFamily="34" charset="0"/>
                        <a:ea typeface="Times New Roman"/>
                        <a:cs typeface="Arial" pitchFamily="34" charset="0"/>
                      </a:endParaRPr>
                    </a:p>
                  </a:txBody>
                  <a:tcPr marL="44450" marR="44450" marT="0" marB="0">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8" name="Retângulo 7"/>
          <p:cNvSpPr/>
          <p:nvPr/>
        </p:nvSpPr>
        <p:spPr>
          <a:xfrm>
            <a:off x="118889" y="4841452"/>
            <a:ext cx="11521279" cy="1438855"/>
          </a:xfrm>
          <a:prstGeom prst="rect">
            <a:avLst/>
          </a:prstGeom>
        </p:spPr>
        <p:txBody>
          <a:bodyPr wrap="square">
            <a:spAutoFit/>
          </a:bodyPr>
          <a:lstStyle/>
          <a:p>
            <a:pPr algn="just">
              <a:lnSpc>
                <a:spcPts val="2060"/>
              </a:lnSpc>
            </a:pPr>
            <a:r>
              <a:rPr lang="pt-BR" sz="1600" b="1" dirty="0">
                <a:solidFill>
                  <a:srgbClr val="FF0000"/>
                </a:solidFill>
                <a:latin typeface="Arial" pitchFamily="34" charset="0"/>
                <a:cs typeface="Arial" pitchFamily="34" charset="0"/>
              </a:rPr>
              <a:t>Observação ao professor: </a:t>
            </a:r>
            <a:r>
              <a:rPr lang="pt-BR" sz="1600" dirty="0">
                <a:solidFill>
                  <a:srgbClr val="FF0000"/>
                </a:solidFill>
                <a:latin typeface="Arial" pitchFamily="34" charset="0"/>
                <a:cs typeface="Arial" pitchFamily="34" charset="0"/>
              </a:rPr>
              <a:t>Não temos como dar respostas para esta pergunta. Contudo, como pedimos que usassem um lápis grande novo, as respostas de todos seus alunos para os itens </a:t>
            </a:r>
            <a:r>
              <a:rPr lang="pt-BR" sz="1600" b="1" dirty="0" err="1">
                <a:solidFill>
                  <a:srgbClr val="FF0000"/>
                </a:solidFill>
                <a:latin typeface="Arial" pitchFamily="34" charset="0"/>
                <a:cs typeface="Arial" pitchFamily="34" charset="0"/>
              </a:rPr>
              <a:t>ii</a:t>
            </a:r>
            <a:r>
              <a:rPr lang="pt-BR" sz="1600" b="1" dirty="0">
                <a:solidFill>
                  <a:srgbClr val="FF0000"/>
                </a:solidFill>
                <a:latin typeface="Arial" pitchFamily="34" charset="0"/>
                <a:cs typeface="Arial" pitchFamily="34" charset="0"/>
              </a:rPr>
              <a:t>, </a:t>
            </a:r>
            <a:r>
              <a:rPr lang="pt-BR" sz="1600" b="1" dirty="0" err="1">
                <a:solidFill>
                  <a:srgbClr val="FF0000"/>
                </a:solidFill>
                <a:latin typeface="Arial" pitchFamily="34" charset="0"/>
                <a:cs typeface="Arial" pitchFamily="34" charset="0"/>
              </a:rPr>
              <a:t>iii</a:t>
            </a:r>
            <a:r>
              <a:rPr lang="pt-BR" sz="1600" dirty="0">
                <a:solidFill>
                  <a:srgbClr val="FF0000"/>
                </a:solidFill>
                <a:latin typeface="Arial" pitchFamily="34" charset="0"/>
                <a:cs typeface="Arial" pitchFamily="34" charset="0"/>
              </a:rPr>
              <a:t> e </a:t>
            </a:r>
            <a:r>
              <a:rPr lang="pt-BR" sz="1600" b="1" dirty="0" err="1">
                <a:solidFill>
                  <a:srgbClr val="FF0000"/>
                </a:solidFill>
                <a:latin typeface="Arial" pitchFamily="34" charset="0"/>
                <a:cs typeface="Arial" pitchFamily="34" charset="0"/>
              </a:rPr>
              <a:t>iv</a:t>
            </a:r>
            <a:r>
              <a:rPr lang="pt-BR" sz="1600" dirty="0">
                <a:solidFill>
                  <a:srgbClr val="FF0000"/>
                </a:solidFill>
                <a:latin typeface="Arial" pitchFamily="34" charset="0"/>
                <a:cs typeface="Arial" pitchFamily="34" charset="0"/>
              </a:rPr>
              <a:t> devem ser iguais (ou muito similares) entre si e também igual à que você mesmo, professor ou professora, obteve. Não podemos dar resposta para os itens </a:t>
            </a:r>
            <a:r>
              <a:rPr lang="pt-BR" sz="1600" b="1" dirty="0" err="1">
                <a:solidFill>
                  <a:srgbClr val="FF0000"/>
                </a:solidFill>
                <a:latin typeface="Arial" pitchFamily="34" charset="0"/>
                <a:cs typeface="Arial" pitchFamily="34" charset="0"/>
              </a:rPr>
              <a:t>iii</a:t>
            </a:r>
            <a:r>
              <a:rPr lang="pt-BR" sz="1600" b="1" dirty="0">
                <a:solidFill>
                  <a:srgbClr val="FF0000"/>
                </a:solidFill>
                <a:latin typeface="Arial" pitchFamily="34" charset="0"/>
                <a:cs typeface="Arial" pitchFamily="34" charset="0"/>
              </a:rPr>
              <a:t> </a:t>
            </a:r>
            <a:r>
              <a:rPr lang="pt-BR" sz="1600" dirty="0">
                <a:solidFill>
                  <a:srgbClr val="FF0000"/>
                </a:solidFill>
                <a:latin typeface="Arial" pitchFamily="34" charset="0"/>
                <a:cs typeface="Arial" pitchFamily="34" charset="0"/>
              </a:rPr>
              <a:t>e </a:t>
            </a:r>
            <a:r>
              <a:rPr lang="pt-BR" sz="1600" b="1" dirty="0" err="1">
                <a:solidFill>
                  <a:srgbClr val="FF0000"/>
                </a:solidFill>
                <a:latin typeface="Arial" pitchFamily="34" charset="0"/>
                <a:cs typeface="Arial" pitchFamily="34" charset="0"/>
              </a:rPr>
              <a:t>iv</a:t>
            </a:r>
            <a:r>
              <a:rPr lang="pt-BR" sz="1600" dirty="0">
                <a:solidFill>
                  <a:srgbClr val="FF0000"/>
                </a:solidFill>
                <a:latin typeface="Arial" pitchFamily="34" charset="0"/>
                <a:cs typeface="Arial" pitchFamily="34" charset="0"/>
              </a:rPr>
              <a:t>, pois elas dependem da latitude e longitude do seu lugar, mas podemos conferir sua resposta através de um programa de computador. </a:t>
            </a:r>
            <a:r>
              <a:rPr lang="pt-BR" sz="1600" dirty="0" smtClean="0">
                <a:solidFill>
                  <a:srgbClr val="FF0000"/>
                </a:solidFill>
                <a:latin typeface="Arial" pitchFamily="34" charset="0"/>
                <a:cs typeface="Arial" pitchFamily="34" charset="0"/>
              </a:rPr>
              <a:t>	    Por </a:t>
            </a:r>
            <a:r>
              <a:rPr lang="pt-BR" sz="1600" dirty="0">
                <a:solidFill>
                  <a:srgbClr val="FF0000"/>
                </a:solidFill>
                <a:latin typeface="Arial" pitchFamily="34" charset="0"/>
                <a:cs typeface="Arial" pitchFamily="34" charset="0"/>
              </a:rPr>
              <a:t>isso, não dê certo para respostas erradas, pois como sempre, isso desclassifica a escola </a:t>
            </a:r>
            <a:r>
              <a:rPr lang="pt-BR" sz="1600" b="1" u="sng" dirty="0">
                <a:solidFill>
                  <a:srgbClr val="FF0000"/>
                </a:solidFill>
                <a:latin typeface="Arial" pitchFamily="34" charset="0"/>
                <a:cs typeface="Arial" pitchFamily="34" charset="0"/>
              </a:rPr>
              <a:t>toda!</a:t>
            </a:r>
            <a:endParaRPr lang="pt-BR" sz="16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48122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44015" y="116632"/>
            <a:ext cx="8039770" cy="785343"/>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Atenção! </a:t>
            </a:r>
            <a:r>
              <a:rPr lang="pt-BR" sz="1600" dirty="0">
                <a:latin typeface="Arial" pitchFamily="34" charset="0"/>
                <a:cs typeface="Arial" pitchFamily="34" charset="0"/>
              </a:rPr>
              <a:t>Somente se você </a:t>
            </a:r>
            <a:r>
              <a:rPr lang="pt-BR" sz="1600" b="1" u="sng" dirty="0">
                <a:latin typeface="Arial" pitchFamily="34" charset="0"/>
                <a:cs typeface="Arial" pitchFamily="34" charset="0"/>
              </a:rPr>
              <a:t>não</a:t>
            </a:r>
            <a:r>
              <a:rPr lang="pt-BR" sz="1600" dirty="0">
                <a:latin typeface="Arial" pitchFamily="34" charset="0"/>
                <a:cs typeface="Arial" pitchFamily="34" charset="0"/>
              </a:rPr>
              <a:t> respondeu à questão </a:t>
            </a:r>
            <a:r>
              <a:rPr lang="pt-BR" sz="1600" b="1" dirty="0">
                <a:latin typeface="Arial" pitchFamily="34" charset="0"/>
                <a:cs typeface="Arial" pitchFamily="34" charset="0"/>
              </a:rPr>
              <a:t>7a</a:t>
            </a:r>
            <a:r>
              <a:rPr lang="pt-BR" sz="1600" dirty="0">
                <a:latin typeface="Arial" pitchFamily="34" charset="0"/>
                <a:cs typeface="Arial" pitchFamily="34" charset="0"/>
              </a:rPr>
              <a:t> é que você pode responder à </a:t>
            </a:r>
            <a:r>
              <a:rPr lang="pt-BR" sz="1600" b="1" dirty="0">
                <a:latin typeface="Arial" pitchFamily="34" charset="0"/>
                <a:cs typeface="Arial" pitchFamily="34" charset="0"/>
              </a:rPr>
              <a:t>7b</a:t>
            </a:r>
            <a:r>
              <a:rPr lang="pt-BR" sz="1600" dirty="0">
                <a:latin typeface="Arial" pitchFamily="34" charset="0"/>
                <a:cs typeface="Arial" pitchFamily="34" charset="0"/>
              </a:rPr>
              <a:t>.</a:t>
            </a:r>
          </a:p>
        </p:txBody>
      </p:sp>
      <p:sp>
        <p:nvSpPr>
          <p:cNvPr id="4" name="Retângulo 3"/>
          <p:cNvSpPr/>
          <p:nvPr/>
        </p:nvSpPr>
        <p:spPr>
          <a:xfrm>
            <a:off x="144015" y="947629"/>
            <a:ext cx="7895754" cy="1200329"/>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Pergunta </a:t>
            </a:r>
            <a:r>
              <a:rPr lang="pt-BR" sz="1600" b="1" dirty="0">
                <a:latin typeface="Arial" pitchFamily="34" charset="0"/>
                <a:cs typeface="Arial" pitchFamily="34" charset="0"/>
              </a:rPr>
              <a:t>7b) (1 ponto) </a:t>
            </a:r>
            <a:r>
              <a:rPr lang="pt-BR" sz="1600" dirty="0">
                <a:latin typeface="Arial" pitchFamily="34" charset="0"/>
                <a:cs typeface="Arial" pitchFamily="34" charset="0"/>
              </a:rPr>
              <a:t>Tem uma noite em que a Lua está na fase “Cheia” isto é, vemos todo o disco dela iluminado pelo Sol. O Japão fica do lado oposto ao Brasil no Globo terrestre. Se a Lua é Cheia no Brasil, qual é a fase dela no Japão?</a:t>
            </a:r>
          </a:p>
        </p:txBody>
      </p:sp>
      <p:sp>
        <p:nvSpPr>
          <p:cNvPr id="5" name="Retângulo 4"/>
          <p:cNvSpPr/>
          <p:nvPr/>
        </p:nvSpPr>
        <p:spPr>
          <a:xfrm>
            <a:off x="148798" y="4365104"/>
            <a:ext cx="11599872" cy="1338828"/>
          </a:xfrm>
          <a:prstGeom prst="rect">
            <a:avLst/>
          </a:prstGeom>
        </p:spPr>
        <p:txBody>
          <a:bodyPr wrap="square">
            <a:spAutoFit/>
          </a:bodyPr>
          <a:lstStyle/>
          <a:p>
            <a:pPr algn="just">
              <a:lnSpc>
                <a:spcPct val="150000"/>
              </a:lnSpc>
            </a:pPr>
            <a:r>
              <a:rPr lang="pt-BR" dirty="0" smtClean="0">
                <a:solidFill>
                  <a:srgbClr val="FF0000"/>
                </a:solidFill>
                <a:latin typeface="Arial" pitchFamily="34" charset="0"/>
                <a:cs typeface="Arial" pitchFamily="34" charset="0"/>
              </a:rPr>
              <a:t>                          Se </a:t>
            </a:r>
            <a:r>
              <a:rPr lang="pt-BR" dirty="0">
                <a:solidFill>
                  <a:srgbClr val="FF0000"/>
                </a:solidFill>
                <a:latin typeface="Arial" pitchFamily="34" charset="0"/>
                <a:cs typeface="Arial" pitchFamily="34" charset="0"/>
              </a:rPr>
              <a:t>a Lua está na fase “Cheia” para quem a vê do Brasil, então quem mora no Japão também a viu na mesma fase na noite anterior, ou, enquanto a vemos nascendo cheia aqui eles ainda a vêm lá, mas se pondo.</a:t>
            </a:r>
          </a:p>
        </p:txBody>
      </p:sp>
      <p:sp>
        <p:nvSpPr>
          <p:cNvPr id="6" name="Retângulo 5"/>
          <p:cNvSpPr/>
          <p:nvPr/>
        </p:nvSpPr>
        <p:spPr>
          <a:xfrm>
            <a:off x="148798" y="4455584"/>
            <a:ext cx="1710725" cy="369332"/>
          </a:xfrm>
          <a:prstGeom prst="rect">
            <a:avLst/>
          </a:prstGeom>
        </p:spPr>
        <p:txBody>
          <a:bodyPr wrap="none">
            <a:spAutoFit/>
          </a:bodyPr>
          <a:lstStyle/>
          <a:p>
            <a:r>
              <a:rPr lang="pt-BR" b="1" dirty="0">
                <a:latin typeface="Arial" pitchFamily="34" charset="0"/>
                <a:cs typeface="Arial" pitchFamily="34" charset="0"/>
              </a:rPr>
              <a:t>Resposta 7b):</a:t>
            </a:r>
            <a:endParaRPr lang="pt-BR" dirty="0"/>
          </a:p>
        </p:txBody>
      </p:sp>
      <p:sp>
        <p:nvSpPr>
          <p:cNvPr id="7" name="Retângulo 6"/>
          <p:cNvSpPr/>
          <p:nvPr/>
        </p:nvSpPr>
        <p:spPr>
          <a:xfrm>
            <a:off x="148798" y="2418563"/>
            <a:ext cx="11599872" cy="1754326"/>
          </a:xfrm>
          <a:prstGeom prst="rect">
            <a:avLst/>
          </a:prstGeom>
        </p:spPr>
        <p:txBody>
          <a:bodyPr wrap="square">
            <a:spAutoFit/>
          </a:bodyPr>
          <a:lstStyle/>
          <a:p>
            <a:pPr algn="just">
              <a:lnSpc>
                <a:spcPct val="150000"/>
              </a:lnSpc>
            </a:pPr>
            <a:r>
              <a:rPr lang="pt-BR" b="1" dirty="0">
                <a:latin typeface="Arial" pitchFamily="34" charset="0"/>
                <a:cs typeface="Arial" pitchFamily="34" charset="0"/>
              </a:rPr>
              <a:t>Observação:</a:t>
            </a:r>
            <a:r>
              <a:rPr lang="pt-BR" dirty="0">
                <a:latin typeface="Arial" pitchFamily="34" charset="0"/>
                <a:cs typeface="Arial" pitchFamily="34" charset="0"/>
              </a:rPr>
              <a:t> Você poderá conferir a resposta desta pergunta </a:t>
            </a:r>
            <a:r>
              <a:rPr lang="pt-BR" u="sng" dirty="0">
                <a:latin typeface="Arial" pitchFamily="34" charset="0"/>
                <a:cs typeface="Arial" pitchFamily="34" charset="0"/>
              </a:rPr>
              <a:t>ouvindo</a:t>
            </a:r>
            <a:r>
              <a:rPr lang="pt-BR" dirty="0">
                <a:latin typeface="Arial" pitchFamily="34" charset="0"/>
                <a:cs typeface="Arial" pitchFamily="34" charset="0"/>
              </a:rPr>
              <a:t> a paródia musical escrita pela aluna </a:t>
            </a:r>
            <a:r>
              <a:rPr lang="pt-BR" i="1" dirty="0">
                <a:latin typeface="Arial" pitchFamily="34" charset="0"/>
                <a:cs typeface="Arial" pitchFamily="34" charset="0"/>
              </a:rPr>
              <a:t>Isabela Lopes de Assis</a:t>
            </a:r>
            <a:r>
              <a:rPr lang="pt-BR" dirty="0">
                <a:latin typeface="Arial" pitchFamily="34" charset="0"/>
                <a:cs typeface="Arial" pitchFamily="34" charset="0"/>
              </a:rPr>
              <a:t>, da professora Leila da Consolação de Miranda Alvarenga, do Colégio Estadual Padre Anchieta, da cidade Coqueiral, MG. O link para você ouvir a música </a:t>
            </a:r>
            <a:r>
              <a:rPr lang="pt-BR" dirty="0" smtClean="0">
                <a:latin typeface="Arial" pitchFamily="34" charset="0"/>
                <a:cs typeface="Arial" pitchFamily="34" charset="0"/>
              </a:rPr>
              <a:t>é</a:t>
            </a:r>
          </a:p>
          <a:p>
            <a:pPr algn="just">
              <a:lnSpc>
                <a:spcPct val="150000"/>
              </a:lnSpc>
            </a:pPr>
            <a:r>
              <a:rPr lang="pt-BR" b="1" dirty="0">
                <a:solidFill>
                  <a:srgbClr val="002060"/>
                </a:solidFill>
                <a:hlinkClick r:id="rId2"/>
              </a:rPr>
              <a:t>http://www2.uerj.br/~oba/mural/prj_olho_na_astronomia/parodia_lua_cheia.htm</a:t>
            </a:r>
            <a:endParaRPr lang="pt-BR"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2387069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6632"/>
            <a:ext cx="7848872" cy="3000821"/>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8) (1 ponto) </a:t>
            </a:r>
            <a:r>
              <a:rPr lang="pt-BR" dirty="0">
                <a:latin typeface="Arial" pitchFamily="34" charset="0"/>
                <a:cs typeface="Arial" pitchFamily="34" charset="0"/>
              </a:rPr>
              <a:t>Você sabia que no Brasil existem cientistas que trabalham na construção de foguetes e satélites?  Eles constroem satélites no Instituto Nacional de Pesquisas Espaciais (INPE) e foguetes no Instituto de Aeronáutica e Espaço (IAE), órgão do Centro Técnico Aeroespacial (CTA). Para coordenar as atividades espaciais brasileiras existe a Agência Espacial Brasileira (AEB) que, por meio do Programa AEB Escola, promove atividades educacionais em escolas do Brasil.</a:t>
            </a:r>
          </a:p>
        </p:txBody>
      </p:sp>
      <p:sp>
        <p:nvSpPr>
          <p:cNvPr id="4" name="Retângulo 3"/>
          <p:cNvSpPr/>
          <p:nvPr/>
        </p:nvSpPr>
        <p:spPr>
          <a:xfrm>
            <a:off x="190897" y="3117453"/>
            <a:ext cx="7848872" cy="1338828"/>
          </a:xfrm>
          <a:prstGeom prst="rect">
            <a:avLst/>
          </a:prstGeom>
        </p:spPr>
        <p:txBody>
          <a:bodyPr wrap="square">
            <a:spAutoFit/>
          </a:bodyPr>
          <a:lstStyle/>
          <a:p>
            <a:pPr algn="just">
              <a:lnSpc>
                <a:spcPct val="150000"/>
              </a:lnSpc>
            </a:pPr>
            <a:r>
              <a:rPr lang="pt-BR" dirty="0">
                <a:latin typeface="Arial" pitchFamily="34" charset="0"/>
                <a:cs typeface="Arial" pitchFamily="34" charset="0"/>
              </a:rPr>
              <a:t>Imagine que você é um cientista do Instituto de Aeronáutica e Espaço (IAE) e precisa projetar um foguete para levar um satélite ao espaço.  Desenhe no quadrado ao lado o seu foguete.</a:t>
            </a:r>
          </a:p>
        </p:txBody>
      </p:sp>
      <p:sp>
        <p:nvSpPr>
          <p:cNvPr id="6" name="Text Box 2"/>
          <p:cNvSpPr txBox="1">
            <a:spLocks noChangeArrowheads="1"/>
          </p:cNvSpPr>
          <p:nvPr/>
        </p:nvSpPr>
        <p:spPr bwMode="auto">
          <a:xfrm>
            <a:off x="8460296" y="2420888"/>
            <a:ext cx="3179873" cy="345638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BR"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BR"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BR"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BR"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BR"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BR"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BR"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BR" sz="1100" b="0" i="0" u="none" strike="noStrike" cap="none" normalizeH="0" baseline="0" dirty="0" smtClean="0">
              <a:ln>
                <a:noFill/>
              </a:ln>
              <a:solidFill>
                <a:schemeClr val="tx1"/>
              </a:solidFill>
              <a:effectLst/>
              <a:latin typeface="Times New Roman" pitchFamily="18"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BR" sz="1100" b="0" i="0" u="none" strike="noStrike" cap="none" normalizeH="0" baseline="0" dirty="0" smtClean="0">
              <a:ln>
                <a:noFill/>
              </a:ln>
              <a:solidFill>
                <a:schemeClr val="tx1"/>
              </a:solidFill>
              <a:effectLst/>
              <a:latin typeface="Times New Roman" pitchFamily="18" charset="0"/>
              <a:cs typeface="Arial" pitchFamily="34" charset="0"/>
            </a:endParaRPr>
          </a:p>
        </p:txBody>
      </p:sp>
      <p:sp>
        <p:nvSpPr>
          <p:cNvPr id="7" name="Retângulo 6"/>
          <p:cNvSpPr/>
          <p:nvPr/>
        </p:nvSpPr>
        <p:spPr>
          <a:xfrm>
            <a:off x="199903" y="4545404"/>
            <a:ext cx="7767858" cy="923330"/>
          </a:xfrm>
          <a:prstGeom prst="rect">
            <a:avLst/>
          </a:prstGeom>
        </p:spPr>
        <p:txBody>
          <a:bodyPr wrap="square">
            <a:spAutoFit/>
          </a:bodyPr>
          <a:lstStyle/>
          <a:p>
            <a:pPr algn="just">
              <a:lnSpc>
                <a:spcPct val="150000"/>
              </a:lnSpc>
            </a:pPr>
            <a:r>
              <a:rPr lang="pt-BR" dirty="0">
                <a:solidFill>
                  <a:srgbClr val="FF0000"/>
                </a:solidFill>
                <a:latin typeface="Arial" pitchFamily="34" charset="0"/>
                <a:cs typeface="Arial" pitchFamily="34" charset="0"/>
              </a:rPr>
              <a:t>Cabe ao professor aceitar ou não, ou mesmo aceitar parcialmente o desenho que o aluno fizer para representar um foguete.</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95374" y="2979462"/>
            <a:ext cx="2777222" cy="24832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32991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500"/>
                                        <p:tgtEl>
                                          <p:spTgt spid="2050"/>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31736"/>
            <a:ext cx="5112568" cy="2585323"/>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9) (1 ponto) </a:t>
            </a:r>
            <a:r>
              <a:rPr lang="pt-BR" dirty="0">
                <a:latin typeface="Arial" pitchFamily="34" charset="0"/>
                <a:cs typeface="Arial" pitchFamily="34" charset="0"/>
              </a:rPr>
              <a:t>Os satélites necessitam de energia elétrica para funcionar, da mesma forma que os rádios, televisores, etc.  A energia dos satélites é obtida por meio dos </a:t>
            </a:r>
            <a:r>
              <a:rPr lang="pt-BR" u="sng" dirty="0">
                <a:latin typeface="Arial" pitchFamily="34" charset="0"/>
                <a:cs typeface="Arial" pitchFamily="34" charset="0"/>
              </a:rPr>
              <a:t>painéis solares</a:t>
            </a:r>
            <a:r>
              <a:rPr lang="pt-BR" dirty="0">
                <a:latin typeface="Arial" pitchFamily="34" charset="0"/>
                <a:cs typeface="Arial" pitchFamily="34" charset="0"/>
              </a:rPr>
              <a:t>, que transformam a luz do Sol em energia elétrica. A quantidade de energia </a:t>
            </a:r>
            <a:r>
              <a:rPr lang="pt-BR" dirty="0" smtClean="0">
                <a:latin typeface="Arial" pitchFamily="34" charset="0"/>
                <a:cs typeface="Arial" pitchFamily="34" charset="0"/>
              </a:rPr>
              <a:t>gerada</a:t>
            </a:r>
            <a:endParaRPr lang="pt-BR" dirty="0">
              <a:latin typeface="Arial" pitchFamily="34" charset="0"/>
              <a:cs typeface="Arial" pitchFamily="34" charset="0"/>
            </a:endParaRPr>
          </a:p>
        </p:txBody>
      </p:sp>
      <p:pic>
        <p:nvPicPr>
          <p:cNvPr id="921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91497" y="188640"/>
            <a:ext cx="2358628" cy="2287250"/>
          </a:xfrm>
          <a:prstGeom prst="rect">
            <a:avLst/>
          </a:prstGeom>
          <a:blipFill dpi="0" rotWithShape="0">
            <a:blip/>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pic>
      <p:sp>
        <p:nvSpPr>
          <p:cNvPr id="4" name="Retângulo 3"/>
          <p:cNvSpPr/>
          <p:nvPr/>
        </p:nvSpPr>
        <p:spPr>
          <a:xfrm>
            <a:off x="183489" y="3873822"/>
            <a:ext cx="11456679" cy="923330"/>
          </a:xfrm>
          <a:prstGeom prst="rect">
            <a:avLst/>
          </a:prstGeom>
        </p:spPr>
        <p:txBody>
          <a:bodyPr wrap="square">
            <a:spAutoFit/>
          </a:bodyPr>
          <a:lstStyle/>
          <a:p>
            <a:pPr algn="just">
              <a:lnSpc>
                <a:spcPct val="150000"/>
              </a:lnSpc>
            </a:pPr>
            <a:r>
              <a:rPr lang="pt-BR" dirty="0">
                <a:latin typeface="Arial" pitchFamily="34" charset="0"/>
                <a:cs typeface="Arial" pitchFamily="34" charset="0"/>
              </a:rPr>
              <a:t>Entre as alternativas abaixo pinte qual delas representa a forma geométrica mais adequada de um painel solar.</a:t>
            </a:r>
          </a:p>
        </p:txBody>
      </p:sp>
      <p:sp>
        <p:nvSpPr>
          <p:cNvPr id="5" name="Freeform 3"/>
          <p:cNvSpPr>
            <a:spLocks noChangeArrowheads="1"/>
          </p:cNvSpPr>
          <p:nvPr/>
        </p:nvSpPr>
        <p:spPr bwMode="auto">
          <a:xfrm>
            <a:off x="1601583" y="4893636"/>
            <a:ext cx="1339476" cy="1127652"/>
          </a:xfrm>
          <a:custGeom>
            <a:avLst/>
            <a:gdLst>
              <a:gd name="T0" fmla="*/ 408 w 818"/>
              <a:gd name="T1" fmla="*/ 0 h 717"/>
              <a:gd name="T2" fmla="*/ 817 w 818"/>
              <a:gd name="T3" fmla="*/ 716 h 717"/>
              <a:gd name="T4" fmla="*/ 0 w 818"/>
              <a:gd name="T5" fmla="*/ 716 h 717"/>
              <a:gd name="T6" fmla="*/ 408 w 818"/>
              <a:gd name="T7" fmla="*/ 0 h 717"/>
            </a:gdLst>
            <a:ahLst/>
            <a:cxnLst>
              <a:cxn ang="0">
                <a:pos x="T0" y="T1"/>
              </a:cxn>
              <a:cxn ang="0">
                <a:pos x="T2" y="T3"/>
              </a:cxn>
              <a:cxn ang="0">
                <a:pos x="T4" y="T5"/>
              </a:cxn>
              <a:cxn ang="0">
                <a:pos x="T6" y="T7"/>
              </a:cxn>
            </a:cxnLst>
            <a:rect l="0" t="0" r="r" b="b"/>
            <a:pathLst>
              <a:path w="818" h="717">
                <a:moveTo>
                  <a:pt x="408" y="0"/>
                </a:moveTo>
                <a:lnTo>
                  <a:pt x="817" y="716"/>
                </a:lnTo>
                <a:lnTo>
                  <a:pt x="0" y="716"/>
                </a:lnTo>
                <a:lnTo>
                  <a:pt x="408" y="0"/>
                </a:lnTo>
              </a:path>
            </a:pathLst>
          </a:custGeom>
          <a:solidFill>
            <a:srgbClr val="FFFFFF"/>
          </a:solidFill>
          <a:ln w="9360">
            <a:solidFill>
              <a:srgbClr val="000000"/>
            </a:solidFill>
            <a:round/>
            <a:headEnd/>
            <a:tailEnd/>
          </a:ln>
        </p:spPr>
        <p:txBody>
          <a:bodyPr vert="horz" wrap="square" lIns="91440" tIns="45720" rIns="91440" bIns="45720" numCol="1" anchor="ctr" anchorCtr="0" compatLnSpc="1">
            <a:prstTxWarp prst="textNoShape">
              <a:avLst/>
            </a:prstTxWarp>
          </a:bodyPr>
          <a:lstStyle/>
          <a:p>
            <a:endParaRPr lang="pt-BR"/>
          </a:p>
        </p:txBody>
      </p:sp>
      <p:sp>
        <p:nvSpPr>
          <p:cNvPr id="6" name="Oval 4"/>
          <p:cNvSpPr>
            <a:spLocks noChangeArrowheads="1"/>
          </p:cNvSpPr>
          <p:nvPr/>
        </p:nvSpPr>
        <p:spPr bwMode="auto">
          <a:xfrm>
            <a:off x="3520748" y="4874003"/>
            <a:ext cx="1224136" cy="1127652"/>
          </a:xfrm>
          <a:prstGeom prst="ellipse">
            <a:avLst/>
          </a:prstGeom>
          <a:solidFill>
            <a:srgbClr val="FFFFFF"/>
          </a:solidFill>
          <a:ln w="9360">
            <a:solidFill>
              <a:srgbClr val="000000"/>
            </a:solidFill>
            <a:round/>
            <a:headEnd/>
            <a:tailEnd/>
          </a:ln>
        </p:spPr>
        <p:txBody>
          <a:bodyPr vert="horz" wrap="square" lIns="91440" tIns="45720" rIns="91440" bIns="45720" numCol="1" anchor="ctr" anchorCtr="0" compatLnSpc="1">
            <a:prstTxWarp prst="textNoShape">
              <a:avLst/>
            </a:prstTxWarp>
          </a:bodyPr>
          <a:lstStyle/>
          <a:p>
            <a:endParaRPr lang="pt-BR"/>
          </a:p>
        </p:txBody>
      </p:sp>
      <p:sp>
        <p:nvSpPr>
          <p:cNvPr id="7" name="Rectangle 5"/>
          <p:cNvSpPr>
            <a:spLocks noChangeArrowheads="1"/>
          </p:cNvSpPr>
          <p:nvPr/>
        </p:nvSpPr>
        <p:spPr bwMode="auto">
          <a:xfrm>
            <a:off x="5465953" y="5046987"/>
            <a:ext cx="2160240" cy="793341"/>
          </a:xfrm>
          <a:prstGeom prst="rect">
            <a:avLst/>
          </a:prstGeom>
          <a:solidFill>
            <a:srgbClr val="FFFFFF"/>
          </a:solidFill>
          <a:ln w="936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pt-BR"/>
          </a:p>
        </p:txBody>
      </p:sp>
      <p:sp>
        <p:nvSpPr>
          <p:cNvPr id="8" name="Oval 6"/>
          <p:cNvSpPr>
            <a:spLocks noChangeArrowheads="1"/>
          </p:cNvSpPr>
          <p:nvPr/>
        </p:nvSpPr>
        <p:spPr bwMode="auto">
          <a:xfrm>
            <a:off x="8416726" y="5056524"/>
            <a:ext cx="1567259" cy="762608"/>
          </a:xfrm>
          <a:prstGeom prst="ellipse">
            <a:avLst/>
          </a:prstGeom>
          <a:solidFill>
            <a:srgbClr val="FFFFFF"/>
          </a:solidFill>
          <a:ln w="9360">
            <a:solidFill>
              <a:srgbClr val="000000"/>
            </a:solidFill>
            <a:round/>
            <a:headEnd/>
            <a:tailEnd/>
          </a:ln>
        </p:spPr>
        <p:txBody>
          <a:bodyPr vert="horz" wrap="square" lIns="91440" tIns="45720" rIns="91440" bIns="45720" numCol="1" anchor="ctr" anchorCtr="0" compatLnSpc="1">
            <a:prstTxWarp prst="textNoShape">
              <a:avLst/>
            </a:prstTxWarp>
          </a:bodyPr>
          <a:lstStyle/>
          <a:p>
            <a:endParaRPr lang="pt-BR"/>
          </a:p>
        </p:txBody>
      </p:sp>
      <p:sp>
        <p:nvSpPr>
          <p:cNvPr id="10" name="Rectangle 5"/>
          <p:cNvSpPr>
            <a:spLocks noChangeArrowheads="1"/>
          </p:cNvSpPr>
          <p:nvPr/>
        </p:nvSpPr>
        <p:spPr bwMode="auto">
          <a:xfrm>
            <a:off x="5469454" y="5047288"/>
            <a:ext cx="2160240" cy="793341"/>
          </a:xfrm>
          <a:prstGeom prst="rect">
            <a:avLst/>
          </a:prstGeom>
          <a:solidFill>
            <a:srgbClr val="FF0000"/>
          </a:solidFill>
          <a:ln w="9360">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pt-BR"/>
          </a:p>
        </p:txBody>
      </p:sp>
      <p:sp>
        <p:nvSpPr>
          <p:cNvPr id="9" name="Retângulo 8"/>
          <p:cNvSpPr/>
          <p:nvPr/>
        </p:nvSpPr>
        <p:spPr>
          <a:xfrm>
            <a:off x="190897" y="2564904"/>
            <a:ext cx="11449272" cy="1338828"/>
          </a:xfrm>
          <a:prstGeom prst="rect">
            <a:avLst/>
          </a:prstGeom>
        </p:spPr>
        <p:txBody>
          <a:bodyPr wrap="square">
            <a:spAutoFit/>
          </a:bodyPr>
          <a:lstStyle/>
          <a:p>
            <a:pPr algn="just">
              <a:lnSpc>
                <a:spcPct val="150000"/>
              </a:lnSpc>
            </a:pPr>
            <a:r>
              <a:rPr lang="pt-BR" dirty="0">
                <a:latin typeface="Arial" pitchFamily="34" charset="0"/>
                <a:cs typeface="Arial" pitchFamily="34" charset="0"/>
              </a:rPr>
              <a:t>pelos painéis </a:t>
            </a:r>
            <a:r>
              <a:rPr lang="pt-BR" dirty="0" smtClean="0">
                <a:latin typeface="Arial" pitchFamily="34" charset="0"/>
                <a:cs typeface="Arial" pitchFamily="34" charset="0"/>
              </a:rPr>
              <a:t>depende </a:t>
            </a:r>
            <a:r>
              <a:rPr lang="pt-BR" dirty="0">
                <a:latin typeface="Arial" pitchFamily="34" charset="0"/>
                <a:cs typeface="Arial" pitchFamily="34" charset="0"/>
              </a:rPr>
              <a:t>do seu tamanho. Quanto maior, mais energia. Quanto menor, menos energia.   Algumas calculadoras eletrônicas também utilizam painéis solares para funcionar, como ilustra a figura ao lado.</a:t>
            </a:r>
            <a:endParaRPr lang="pt-BR" dirty="0">
              <a:latin typeface="Arial" pitchFamily="34" charset="0"/>
              <a:cs typeface="Arial" pitchFamily="34" charset="0"/>
            </a:endParaRPr>
          </a:p>
        </p:txBody>
      </p:sp>
    </p:spTree>
    <p:extLst>
      <p:ext uri="{BB962C8B-B14F-4D97-AF65-F5344CB8AC3E}">
        <p14:creationId xmlns:p14="http://schemas.microsoft.com/office/powerpoint/2010/main" val="300974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16632"/>
            <a:ext cx="7920880" cy="2632003"/>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Questão 10) (1 ponto) </a:t>
            </a:r>
            <a:r>
              <a:rPr lang="pt-BR" sz="1600" dirty="0" smtClean="0">
                <a:latin typeface="Arial" pitchFamily="34" charset="0"/>
                <a:cs typeface="Arial" pitchFamily="34" charset="0"/>
              </a:rPr>
              <a:t>Por meio das imagens fornecidas pelos satélites, pode-se construir mapas das cidades e verificar a poluição dos rios, lagos e oceanos. Para captar as imagens,  os sensores (“</a:t>
            </a:r>
            <a:r>
              <a:rPr lang="pt-BR" sz="1600" i="1" dirty="0" smtClean="0">
                <a:latin typeface="Arial" pitchFamily="34" charset="0"/>
                <a:cs typeface="Arial" pitchFamily="34" charset="0"/>
              </a:rPr>
              <a:t>olhos</a:t>
            </a:r>
            <a:r>
              <a:rPr lang="pt-BR" sz="1600" dirty="0" smtClean="0">
                <a:latin typeface="Arial" pitchFamily="34" charset="0"/>
                <a:cs typeface="Arial" pitchFamily="34" charset="0"/>
              </a:rPr>
              <a:t>” do satélite) ficam sempre apontados para a Terra, como é o caso do satélite CBERS construído pelo Brasil e pela China. À direita da figura está o mapa de Brasília obtido com os dados do satélite CBERS.</a:t>
            </a:r>
          </a:p>
          <a:p>
            <a:pPr algn="just">
              <a:lnSpc>
                <a:spcPct val="150000"/>
              </a:lnSpc>
            </a:pPr>
            <a:r>
              <a:rPr lang="pt-BR" sz="1600" dirty="0" smtClean="0">
                <a:latin typeface="Arial" pitchFamily="34" charset="0"/>
                <a:cs typeface="Arial" pitchFamily="34" charset="0"/>
              </a:rPr>
              <a:t>Indique com um </a:t>
            </a:r>
            <a:r>
              <a:rPr lang="pt-BR" sz="1600" b="1" dirty="0" smtClean="0">
                <a:latin typeface="Arial" pitchFamily="34" charset="0"/>
                <a:cs typeface="Arial" pitchFamily="34" charset="0"/>
              </a:rPr>
              <a:t>X</a:t>
            </a:r>
            <a:r>
              <a:rPr lang="pt-BR" sz="1600" dirty="0" smtClean="0">
                <a:latin typeface="Arial" pitchFamily="34" charset="0"/>
                <a:cs typeface="Arial" pitchFamily="34" charset="0"/>
              </a:rPr>
              <a:t>,</a:t>
            </a:r>
            <a:r>
              <a:rPr lang="pt-BR" sz="1600" b="1" dirty="0" smtClean="0">
                <a:latin typeface="Arial" pitchFamily="34" charset="0"/>
                <a:cs typeface="Arial" pitchFamily="34" charset="0"/>
              </a:rPr>
              <a:t> </a:t>
            </a:r>
            <a:r>
              <a:rPr lang="pt-BR" sz="1600" dirty="0" smtClean="0">
                <a:latin typeface="Arial" pitchFamily="34" charset="0"/>
                <a:cs typeface="Arial" pitchFamily="34" charset="0"/>
              </a:rPr>
              <a:t>no satélite</a:t>
            </a:r>
            <a:r>
              <a:rPr lang="pt-BR" sz="1600" b="1" dirty="0" smtClean="0">
                <a:latin typeface="Arial" pitchFamily="34" charset="0"/>
                <a:cs typeface="Arial" pitchFamily="34" charset="0"/>
              </a:rPr>
              <a:t> </a:t>
            </a:r>
            <a:r>
              <a:rPr lang="pt-BR" sz="1600" dirty="0" smtClean="0">
                <a:latin typeface="Arial" pitchFamily="34" charset="0"/>
                <a:cs typeface="Arial" pitchFamily="34" charset="0"/>
              </a:rPr>
              <a:t>da figura abaixo</a:t>
            </a:r>
            <a:r>
              <a:rPr lang="pt-BR" sz="1600" b="1" dirty="0" smtClean="0">
                <a:latin typeface="Arial" pitchFamily="34" charset="0"/>
                <a:cs typeface="Arial" pitchFamily="34" charset="0"/>
              </a:rPr>
              <a:t>,</a:t>
            </a:r>
            <a:r>
              <a:rPr lang="pt-BR" sz="1600" dirty="0" smtClean="0">
                <a:latin typeface="Arial" pitchFamily="34" charset="0"/>
                <a:cs typeface="Arial" pitchFamily="34" charset="0"/>
              </a:rPr>
              <a:t> onde ficam os sensores que captam as imagens da Terra.</a:t>
            </a:r>
            <a:endParaRPr lang="pt-BR" sz="1600" dirty="0">
              <a:latin typeface="Arial" pitchFamily="34" charset="0"/>
              <a:cs typeface="Arial" pitchFamily="34" charset="0"/>
            </a:endParaRP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7041" y="2708920"/>
            <a:ext cx="3744416" cy="4149080"/>
          </a:xfrm>
          <a:prstGeom prst="rect">
            <a:avLst/>
          </a:prstGeom>
          <a:noFill/>
          <a:extLst>
            <a:ext uri="{909E8E84-426E-40DD-AFC4-6F175D3DCCD1}">
              <a14:hiddenFill xmlns:a14="http://schemas.microsoft.com/office/drawing/2010/main">
                <a:solidFill>
                  <a:srgbClr val="FFFFFF"/>
                </a:solidFill>
              </a14:hiddenFill>
            </a:ext>
          </a:extLst>
        </p:spPr>
      </p:pic>
      <p:sp>
        <p:nvSpPr>
          <p:cNvPr id="4" name="Retângulo 3"/>
          <p:cNvSpPr/>
          <p:nvPr/>
        </p:nvSpPr>
        <p:spPr>
          <a:xfrm>
            <a:off x="5520308" y="3255953"/>
            <a:ext cx="5949950" cy="1338828"/>
          </a:xfrm>
          <a:prstGeom prst="rect">
            <a:avLst/>
          </a:prstGeom>
        </p:spPr>
        <p:txBody>
          <a:bodyPr>
            <a:spAutoFit/>
          </a:bodyPr>
          <a:lstStyle/>
          <a:p>
            <a:pPr algn="just">
              <a:lnSpc>
                <a:spcPct val="150000"/>
              </a:lnSpc>
            </a:pPr>
            <a:r>
              <a:rPr lang="pt-BR" dirty="0" smtClean="0">
                <a:solidFill>
                  <a:srgbClr val="FF0000"/>
                </a:solidFill>
                <a:latin typeface="Arial" pitchFamily="34" charset="0"/>
                <a:cs typeface="Arial" pitchFamily="34" charset="0"/>
              </a:rPr>
              <a:t>O </a:t>
            </a:r>
            <a:r>
              <a:rPr lang="pt-BR" dirty="0">
                <a:solidFill>
                  <a:srgbClr val="FF0000"/>
                </a:solidFill>
                <a:latin typeface="Arial" pitchFamily="34" charset="0"/>
                <a:cs typeface="Arial" pitchFamily="34" charset="0"/>
              </a:rPr>
              <a:t>aluno deveria ter colocado um X no local indicado na figura ao lado, pois é lá que ficam os sensores que captam as imagens do planeta.</a:t>
            </a:r>
          </a:p>
        </p:txBody>
      </p:sp>
      <p:sp>
        <p:nvSpPr>
          <p:cNvPr id="5" name="Retângulo 4"/>
          <p:cNvSpPr/>
          <p:nvPr/>
        </p:nvSpPr>
        <p:spPr>
          <a:xfrm>
            <a:off x="5520308" y="2886621"/>
            <a:ext cx="1697901" cy="369332"/>
          </a:xfrm>
          <a:prstGeom prst="rect">
            <a:avLst/>
          </a:prstGeom>
        </p:spPr>
        <p:txBody>
          <a:bodyPr wrap="none">
            <a:spAutoFit/>
          </a:bodyPr>
          <a:lstStyle/>
          <a:p>
            <a:r>
              <a:rPr lang="pt-BR" b="1" dirty="0">
                <a:latin typeface="Arial" pitchFamily="34" charset="0"/>
                <a:cs typeface="Arial" pitchFamily="34" charset="0"/>
              </a:rPr>
              <a:t>Resposta 10):</a:t>
            </a:r>
            <a:endParaRPr lang="pt-BR" dirty="0"/>
          </a:p>
        </p:txBody>
      </p:sp>
      <p:cxnSp>
        <p:nvCxnSpPr>
          <p:cNvPr id="7" name="Conector reto 6"/>
          <p:cNvCxnSpPr/>
          <p:nvPr/>
        </p:nvCxnSpPr>
        <p:spPr>
          <a:xfrm>
            <a:off x="2440204" y="3657746"/>
            <a:ext cx="720080" cy="35235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Conector reto 9"/>
          <p:cNvCxnSpPr/>
          <p:nvPr/>
        </p:nvCxnSpPr>
        <p:spPr>
          <a:xfrm flipV="1">
            <a:off x="2474071" y="3642368"/>
            <a:ext cx="720080" cy="3677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2257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a 21"/>
          <p:cNvGraphicFramePr>
            <a:graphicFrameLocks noGrp="1"/>
          </p:cNvGraphicFramePr>
          <p:nvPr>
            <p:extLst/>
          </p:nvPr>
        </p:nvGraphicFramePr>
        <p:xfrm>
          <a:off x="3858579" y="748162"/>
          <a:ext cx="4167068" cy="5442318"/>
        </p:xfrm>
        <a:graphic>
          <a:graphicData uri="http://schemas.openxmlformats.org/drawingml/2006/table">
            <a:tbl>
              <a:tblPr firstRow="1" bandRow="1">
                <a:tableStyleId>{5C22544A-7EE6-4342-B048-85BDC9FD1C3A}</a:tableStyleId>
              </a:tblPr>
              <a:tblGrid>
                <a:gridCol w="685419">
                  <a:extLst>
                    <a:ext uri="{9D8B030D-6E8A-4147-A177-3AD203B41FA5}">
                      <a16:colId xmlns:a16="http://schemas.microsoft.com/office/drawing/2014/main" val="77620037"/>
                    </a:ext>
                  </a:extLst>
                </a:gridCol>
                <a:gridCol w="3481649">
                  <a:extLst>
                    <a:ext uri="{9D8B030D-6E8A-4147-A177-3AD203B41FA5}">
                      <a16:colId xmlns:a16="http://schemas.microsoft.com/office/drawing/2014/main" val="3578718802"/>
                    </a:ext>
                  </a:extLst>
                </a:gridCol>
              </a:tblGrid>
              <a:tr h="386817">
                <a:tc gridSpan="2">
                  <a:txBody>
                    <a:bodyPr/>
                    <a:lstStyle/>
                    <a:p>
                      <a:pPr algn="ctr"/>
                      <a:r>
                        <a:rPr lang="pt-BR" sz="1800" dirty="0" smtClean="0">
                          <a:solidFill>
                            <a:schemeClr val="tx1"/>
                          </a:solidFill>
                        </a:rPr>
                        <a:t>Contatos:</a:t>
                      </a:r>
                      <a:endParaRPr lang="pt-BR" sz="1800" dirty="0">
                        <a:solidFill>
                          <a:schemeClr val="tx1"/>
                        </a:solidFill>
                      </a:endParaRPr>
                    </a:p>
                  </a:txBody>
                  <a:tcPr marL="89273" marR="89273" marT="44637" marB="44637">
                    <a:solidFill>
                      <a:schemeClr val="accent5">
                        <a:lumMod val="40000"/>
                        <a:lumOff val="60000"/>
                      </a:schemeClr>
                    </a:solidFill>
                  </a:tcPr>
                </a:tc>
                <a:tc hMerge="1">
                  <a:txBody>
                    <a:bodyPr/>
                    <a:lstStyle/>
                    <a:p>
                      <a:endParaRPr lang="pt-BR" dirty="0"/>
                    </a:p>
                  </a:txBody>
                  <a:tcPr/>
                </a:tc>
                <a:extLst>
                  <a:ext uri="{0D108BD9-81ED-4DB2-BD59-A6C34878D82A}">
                    <a16:rowId xmlns:a16="http://schemas.microsoft.com/office/drawing/2014/main" val="1427671705"/>
                  </a:ext>
                </a:extLst>
              </a:tr>
              <a:tr h="624615">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obabr</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640790837"/>
                  </a:ext>
                </a:extLst>
              </a:tr>
              <a:tr h="607057">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oba_olimpiada</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203746611"/>
                  </a:ext>
                </a:extLst>
              </a:tr>
              <a:tr h="56242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obaoficial</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3635729194"/>
                  </a:ext>
                </a:extLst>
              </a:tr>
              <a:tr h="62491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canal_oba_mobfog</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10419485"/>
                  </a:ext>
                </a:extLst>
              </a:tr>
              <a:tr h="55320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oba.secretaria@gmail.com</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71587587"/>
                  </a:ext>
                </a:extLst>
              </a:tr>
              <a:tr h="60145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(21) 98272-3810</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529904417"/>
                  </a:ext>
                </a:extLst>
              </a:tr>
              <a:tr h="1095030">
                <a:tc>
                  <a:txBody>
                    <a:bodyPr/>
                    <a:lstStyle/>
                    <a:p>
                      <a:endParaRPr lang="pt-BR" sz="1800" dirty="0"/>
                    </a:p>
                  </a:txBody>
                  <a:tcPr marL="89273" marR="89273" marT="44637" marB="44637">
                    <a:solidFill>
                      <a:schemeClr val="bg1"/>
                    </a:solidFill>
                  </a:tcPr>
                </a:tc>
                <a:tc>
                  <a:txBody>
                    <a:bodyPr/>
                    <a:lstStyle/>
                    <a:p>
                      <a:r>
                        <a:rPr lang="pt-BR" sz="1800" dirty="0" smtClean="0">
                          <a:latin typeface="Arial" panose="020B0604020202020204" pitchFamily="34" charset="0"/>
                          <a:cs typeface="Arial" panose="020B0604020202020204" pitchFamily="34" charset="0"/>
                        </a:rPr>
                        <a:t>(21) 2334-0082</a:t>
                      </a:r>
                    </a:p>
                    <a:p>
                      <a:r>
                        <a:rPr lang="pt-BR" sz="1800" dirty="0" smtClean="0">
                          <a:latin typeface="Arial" panose="020B0604020202020204" pitchFamily="34" charset="0"/>
                          <a:cs typeface="Arial" panose="020B0604020202020204" pitchFamily="34" charset="0"/>
                        </a:rPr>
                        <a:t>(21) 4104-4047</a:t>
                      </a:r>
                    </a:p>
                    <a:p>
                      <a:r>
                        <a:rPr lang="pt-BR" sz="1800" dirty="0" smtClean="0">
                          <a:latin typeface="Arial" panose="020B0604020202020204" pitchFamily="34" charset="0"/>
                          <a:cs typeface="Arial" panose="020B0604020202020204" pitchFamily="34" charset="0"/>
                        </a:rPr>
                        <a:t>(21) 2254-1139</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146621586"/>
                  </a:ext>
                </a:extLst>
              </a:tr>
              <a:tr h="38681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www.oba.org.br</a:t>
                      </a:r>
                    </a:p>
                  </a:txBody>
                  <a:tcPr marL="89273" marR="89273" marT="44637" marB="44637">
                    <a:solidFill>
                      <a:schemeClr val="accent5">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sz="1800" dirty="0" smtClean="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88160636"/>
                  </a:ext>
                </a:extLst>
              </a:tr>
            </a:tbl>
          </a:graphicData>
        </a:graphic>
      </p:graphicFrame>
      <p:grpSp>
        <p:nvGrpSpPr>
          <p:cNvPr id="2" name="Agrupar 1"/>
          <p:cNvGrpSpPr/>
          <p:nvPr/>
        </p:nvGrpSpPr>
        <p:grpSpPr>
          <a:xfrm>
            <a:off x="3892430" y="1221538"/>
            <a:ext cx="651692" cy="4341089"/>
            <a:chOff x="3960784" y="1167955"/>
            <a:chExt cx="667511" cy="4446461"/>
          </a:xfrm>
        </p:grpSpPr>
        <p:pic>
          <p:nvPicPr>
            <p:cNvPr id="7" name="Imagem 6"/>
            <p:cNvPicPr>
              <a:picLocks noChangeAspect="1"/>
            </p:cNvPicPr>
            <p:nvPr/>
          </p:nvPicPr>
          <p:blipFill>
            <a:blip r:embed="rId2"/>
            <a:stretch>
              <a:fillRect/>
            </a:stretch>
          </p:blipFill>
          <p:spPr>
            <a:xfrm>
              <a:off x="4009233" y="4171188"/>
              <a:ext cx="530717" cy="528828"/>
            </a:xfrm>
            <a:prstGeom prst="rect">
              <a:avLst/>
            </a:prstGeom>
          </p:spPr>
        </p:pic>
        <p:pic>
          <p:nvPicPr>
            <p:cNvPr id="8" name="Imagem 7"/>
            <p:cNvPicPr>
              <a:picLocks noChangeAspect="1"/>
            </p:cNvPicPr>
            <p:nvPr/>
          </p:nvPicPr>
          <p:blipFill>
            <a:blip r:embed="rId3"/>
            <a:stretch>
              <a:fillRect/>
            </a:stretch>
          </p:blipFill>
          <p:spPr>
            <a:xfrm>
              <a:off x="4041810" y="2391918"/>
              <a:ext cx="477018" cy="470154"/>
            </a:xfrm>
            <a:prstGeom prst="rect">
              <a:avLst/>
            </a:prstGeom>
          </p:spPr>
        </p:pic>
        <p:pic>
          <p:nvPicPr>
            <p:cNvPr id="9" name="Imagem 8"/>
            <p:cNvPicPr>
              <a:picLocks noChangeAspect="1"/>
            </p:cNvPicPr>
            <p:nvPr/>
          </p:nvPicPr>
          <p:blipFill>
            <a:blip r:embed="rId4"/>
            <a:stretch>
              <a:fillRect/>
            </a:stretch>
          </p:blipFill>
          <p:spPr>
            <a:xfrm>
              <a:off x="4035524" y="1773936"/>
              <a:ext cx="508521" cy="512064"/>
            </a:xfrm>
            <a:prstGeom prst="rect">
              <a:avLst/>
            </a:prstGeom>
          </p:spPr>
        </p:pic>
        <p:pic>
          <p:nvPicPr>
            <p:cNvPr id="10" name="Imagem 9"/>
            <p:cNvPicPr>
              <a:picLocks noChangeAspect="1"/>
            </p:cNvPicPr>
            <p:nvPr/>
          </p:nvPicPr>
          <p:blipFill>
            <a:blip r:embed="rId5"/>
            <a:stretch>
              <a:fillRect/>
            </a:stretch>
          </p:blipFill>
          <p:spPr>
            <a:xfrm>
              <a:off x="3988470" y="2969133"/>
              <a:ext cx="580515" cy="551307"/>
            </a:xfrm>
            <a:prstGeom prst="rect">
              <a:avLst/>
            </a:prstGeom>
          </p:spPr>
        </p:pic>
        <p:pic>
          <p:nvPicPr>
            <p:cNvPr id="11" name="Imagem 10"/>
            <p:cNvPicPr>
              <a:picLocks noChangeAspect="1"/>
            </p:cNvPicPr>
            <p:nvPr/>
          </p:nvPicPr>
          <p:blipFill>
            <a:blip r:embed="rId6"/>
            <a:stretch>
              <a:fillRect/>
            </a:stretch>
          </p:blipFill>
          <p:spPr>
            <a:xfrm>
              <a:off x="3997422" y="3632454"/>
              <a:ext cx="564933" cy="436626"/>
            </a:xfrm>
            <a:prstGeom prst="rect">
              <a:avLst/>
            </a:prstGeom>
          </p:spPr>
        </p:pic>
        <p:pic>
          <p:nvPicPr>
            <p:cNvPr id="1026" name="Picture 2" descr="Telefone, redondo, ícone - Baixar PNG/SVG Transparent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0784" y="4946905"/>
              <a:ext cx="667511" cy="667511"/>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m 23"/>
            <p:cNvPicPr>
              <a:picLocks noChangeAspect="1"/>
            </p:cNvPicPr>
            <p:nvPr/>
          </p:nvPicPr>
          <p:blipFill>
            <a:blip r:embed="rId8"/>
            <a:stretch>
              <a:fillRect/>
            </a:stretch>
          </p:blipFill>
          <p:spPr>
            <a:xfrm>
              <a:off x="4050954" y="1167955"/>
              <a:ext cx="470514" cy="468821"/>
            </a:xfrm>
            <a:prstGeom prst="rect">
              <a:avLst/>
            </a:prstGeom>
          </p:spPr>
        </p:pic>
      </p:grpSp>
      <p:pic>
        <p:nvPicPr>
          <p:cNvPr id="26" name="Imagem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239" y="2164725"/>
            <a:ext cx="4022027" cy="2669263"/>
          </a:xfrm>
          <a:prstGeom prst="rect">
            <a:avLst/>
          </a:prstGeom>
        </p:spPr>
      </p:pic>
      <p:pic>
        <p:nvPicPr>
          <p:cNvPr id="27" name="Imagem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84485" y="2593994"/>
            <a:ext cx="2734749" cy="1746866"/>
          </a:xfrm>
          <a:prstGeom prst="rect">
            <a:avLst/>
          </a:prstGeom>
        </p:spPr>
      </p:pic>
    </p:spTree>
    <p:extLst>
      <p:ext uri="{BB962C8B-B14F-4D97-AF65-F5344CB8AC3E}">
        <p14:creationId xmlns:p14="http://schemas.microsoft.com/office/powerpoint/2010/main" val="3378494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anim calcmode="lin" valueType="num">
                                      <p:cBhvr>
                                        <p:cTn id="8" dur="2000" fill="hold"/>
                                        <p:tgtEl>
                                          <p:spTgt spid="26"/>
                                        </p:tgtEl>
                                        <p:attrNameLst>
                                          <p:attrName>ppt_w</p:attrName>
                                        </p:attrNameLst>
                                      </p:cBhvr>
                                      <p:tavLst>
                                        <p:tav tm="0" fmla="#ppt_w*sin(2.5*pi*$)">
                                          <p:val>
                                            <p:fltVal val="0"/>
                                          </p:val>
                                        </p:tav>
                                        <p:tav tm="100000">
                                          <p:val>
                                            <p:fltVal val="1"/>
                                          </p:val>
                                        </p:tav>
                                      </p:tavLst>
                                    </p:anim>
                                    <p:anim calcmode="lin" valueType="num">
                                      <p:cBhvr>
                                        <p:cTn id="9" dur="2000" fill="hold"/>
                                        <p:tgtEl>
                                          <p:spTgt spid="26"/>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anim calcmode="lin" valueType="num">
                                      <p:cBhvr>
                                        <p:cTn id="13" dur="2000" fill="hold"/>
                                        <p:tgtEl>
                                          <p:spTgt spid="27"/>
                                        </p:tgtEl>
                                        <p:attrNameLst>
                                          <p:attrName>ppt_w</p:attrName>
                                        </p:attrNameLst>
                                      </p:cBhvr>
                                      <p:tavLst>
                                        <p:tav tm="0" fmla="#ppt_w*sin(2.5*pi*$)">
                                          <p:val>
                                            <p:fltVal val="0"/>
                                          </p:val>
                                        </p:tav>
                                        <p:tav tm="100000">
                                          <p:val>
                                            <p:fltVal val="1"/>
                                          </p:val>
                                        </p:tav>
                                      </p:tavLst>
                                    </p:anim>
                                    <p:anim calcmode="lin" valueType="num">
                                      <p:cBhvr>
                                        <p:cTn id="14" dur="2000" fill="hold"/>
                                        <p:tgtEl>
                                          <p:spTgt spid="27"/>
                                        </p:tgtEl>
                                        <p:attrNameLst>
                                          <p:attrName>ppt_h</p:attrName>
                                        </p:attrNameLst>
                                      </p:cBhvr>
                                      <p:tavLst>
                                        <p:tav tm="0">
                                          <p:val>
                                            <p:strVal val="#ppt_h"/>
                                          </p:val>
                                        </p:tav>
                                        <p:tav tm="100000">
                                          <p:val>
                                            <p:strVal val="#ppt_h"/>
                                          </p:val>
                                        </p:tav>
                                      </p:tavLst>
                                    </p:anim>
                                  </p:childTnLst>
                                </p:cTn>
                              </p:par>
                              <p:par>
                                <p:cTn id="15" presetID="16" presetClass="entr" presetSubtype="21"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arn(inVertical)">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332656"/>
            <a:ext cx="7776864" cy="1338828"/>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1) (1 ponto)</a:t>
            </a:r>
            <a:r>
              <a:rPr lang="pt-BR" dirty="0">
                <a:latin typeface="Arial" pitchFamily="34" charset="0"/>
                <a:cs typeface="Arial" pitchFamily="34" charset="0"/>
              </a:rPr>
              <a:t> Existe um planeta que tem um lindo anel ao redor dele. Nós aqui da OBA o achamos tão bonito que até colocamos uma parte da foto dele no cartaz da VIII OBA.</a:t>
            </a:r>
          </a:p>
        </p:txBody>
      </p:sp>
      <p:sp>
        <p:nvSpPr>
          <p:cNvPr id="4" name="Retângulo 3"/>
          <p:cNvSpPr/>
          <p:nvPr/>
        </p:nvSpPr>
        <p:spPr>
          <a:xfrm>
            <a:off x="262905" y="1844824"/>
            <a:ext cx="6912768" cy="369332"/>
          </a:xfrm>
          <a:prstGeom prst="rect">
            <a:avLst/>
          </a:prstGeom>
        </p:spPr>
        <p:txBody>
          <a:bodyPr wrap="square">
            <a:spAutoFit/>
          </a:bodyPr>
          <a:lstStyle/>
          <a:p>
            <a:r>
              <a:rPr lang="pt-BR" b="1" dirty="0" smtClean="0">
                <a:latin typeface="Arial" pitchFamily="34" charset="0"/>
                <a:cs typeface="Arial" pitchFamily="34" charset="0"/>
              </a:rPr>
              <a:t>Perguntas 1a</a:t>
            </a:r>
            <a:r>
              <a:rPr lang="pt-BR" b="1" dirty="0">
                <a:latin typeface="Arial" pitchFamily="34" charset="0"/>
                <a:cs typeface="Arial" pitchFamily="34" charset="0"/>
              </a:rPr>
              <a:t>) (0,5 ponto) </a:t>
            </a:r>
            <a:r>
              <a:rPr lang="pt-BR" dirty="0">
                <a:latin typeface="Arial" pitchFamily="34" charset="0"/>
                <a:cs typeface="Arial" pitchFamily="34" charset="0"/>
              </a:rPr>
              <a:t>Qual é o nome deste planeta?</a:t>
            </a:r>
          </a:p>
        </p:txBody>
      </p:sp>
      <p:sp>
        <p:nvSpPr>
          <p:cNvPr id="5" name="Retângulo 4"/>
          <p:cNvSpPr/>
          <p:nvPr/>
        </p:nvSpPr>
        <p:spPr>
          <a:xfrm>
            <a:off x="1960806" y="2492896"/>
            <a:ext cx="992579"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Saturno</a:t>
            </a:r>
            <a:endParaRPr lang="pt-BR" dirty="0">
              <a:solidFill>
                <a:srgbClr val="FF0000"/>
              </a:solidFill>
              <a:latin typeface="Arial" pitchFamily="34" charset="0"/>
              <a:cs typeface="Arial" pitchFamily="34" charset="0"/>
            </a:endParaRPr>
          </a:p>
        </p:txBody>
      </p:sp>
      <p:sp>
        <p:nvSpPr>
          <p:cNvPr id="6" name="Retângulo 5"/>
          <p:cNvSpPr/>
          <p:nvPr/>
        </p:nvSpPr>
        <p:spPr>
          <a:xfrm>
            <a:off x="262905" y="2492896"/>
            <a:ext cx="1697901" cy="369332"/>
          </a:xfrm>
          <a:prstGeom prst="rect">
            <a:avLst/>
          </a:prstGeom>
        </p:spPr>
        <p:txBody>
          <a:bodyPr wrap="none">
            <a:spAutoFit/>
          </a:bodyPr>
          <a:lstStyle/>
          <a:p>
            <a:r>
              <a:rPr lang="pt-BR" b="1" dirty="0">
                <a:latin typeface="Arial" pitchFamily="34" charset="0"/>
                <a:cs typeface="Arial" pitchFamily="34" charset="0"/>
              </a:rPr>
              <a:t>Resposta 1a):</a:t>
            </a:r>
            <a:endParaRPr lang="pt-BR" dirty="0"/>
          </a:p>
        </p:txBody>
      </p:sp>
      <p:sp>
        <p:nvSpPr>
          <p:cNvPr id="7" name="Retângulo 6"/>
          <p:cNvSpPr/>
          <p:nvPr/>
        </p:nvSpPr>
        <p:spPr>
          <a:xfrm>
            <a:off x="260079" y="3140968"/>
            <a:ext cx="11380090" cy="1338828"/>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1b</a:t>
            </a:r>
            <a:r>
              <a:rPr lang="pt-BR" b="1" dirty="0">
                <a:latin typeface="Arial" pitchFamily="34" charset="0"/>
                <a:cs typeface="Arial" pitchFamily="34" charset="0"/>
              </a:rPr>
              <a:t>) (0,5 ponto) </a:t>
            </a:r>
            <a:r>
              <a:rPr lang="pt-BR" dirty="0">
                <a:latin typeface="Arial" pitchFamily="34" charset="0"/>
                <a:cs typeface="Arial" pitchFamily="34" charset="0"/>
              </a:rPr>
              <a:t>Outros 3 planetas também têm anéis, porém são bem fraquinhos. Nem dá para ver aqui da Terra. Escreva os nomes destes outros 3 planetas que têm anéis. Ajuda: Os nomes deles começam com J, com U e com N. Todos eles são enormes e gasosos.</a:t>
            </a:r>
          </a:p>
        </p:txBody>
      </p:sp>
      <p:sp>
        <p:nvSpPr>
          <p:cNvPr id="8" name="Retângulo 7"/>
          <p:cNvSpPr/>
          <p:nvPr/>
        </p:nvSpPr>
        <p:spPr>
          <a:xfrm>
            <a:off x="1960806" y="4643844"/>
            <a:ext cx="2621295"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Júpiter</a:t>
            </a:r>
            <a:r>
              <a:rPr lang="pt-BR" dirty="0">
                <a:solidFill>
                  <a:srgbClr val="FF0000"/>
                </a:solidFill>
                <a:latin typeface="Arial" pitchFamily="34" charset="0"/>
                <a:cs typeface="Arial" pitchFamily="34" charset="0"/>
              </a:rPr>
              <a:t>, Urano e Netuno</a:t>
            </a:r>
          </a:p>
        </p:txBody>
      </p:sp>
      <p:sp>
        <p:nvSpPr>
          <p:cNvPr id="9" name="Retângulo 8"/>
          <p:cNvSpPr/>
          <p:nvPr/>
        </p:nvSpPr>
        <p:spPr>
          <a:xfrm>
            <a:off x="262905" y="4643844"/>
            <a:ext cx="1710725" cy="369332"/>
          </a:xfrm>
          <a:prstGeom prst="rect">
            <a:avLst/>
          </a:prstGeom>
        </p:spPr>
        <p:txBody>
          <a:bodyPr wrap="none">
            <a:spAutoFit/>
          </a:bodyPr>
          <a:lstStyle/>
          <a:p>
            <a:r>
              <a:rPr lang="pt-BR" b="1" dirty="0">
                <a:latin typeface="Arial" pitchFamily="34" charset="0"/>
                <a:cs typeface="Arial" pitchFamily="34" charset="0"/>
              </a:rPr>
              <a:t>Resposta 1b):</a:t>
            </a:r>
            <a:endParaRPr lang="pt-BR" dirty="0"/>
          </a:p>
        </p:txBody>
      </p:sp>
    </p:spTree>
    <p:extLst>
      <p:ext uri="{BB962C8B-B14F-4D97-AF65-F5344CB8AC3E}">
        <p14:creationId xmlns:p14="http://schemas.microsoft.com/office/powerpoint/2010/main" val="435335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05014"/>
            <a:ext cx="7920880" cy="1938992"/>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Questão 2) (1 ponto)</a:t>
            </a:r>
            <a:r>
              <a:rPr lang="pt-BR" sz="1600" dirty="0">
                <a:latin typeface="Arial" pitchFamily="34" charset="0"/>
                <a:cs typeface="Arial" pitchFamily="34" charset="0"/>
              </a:rPr>
              <a:t> O Sol é a estrela que ilumina a Terra. Ele geralmente tem manchas pretas na superfície. A Lua gira ao redor da  Terra e reflete a luz do Sol. O Sol, a Terra e a Lua são redondos como uma bola. Mas são de tamanhos bem diferentes. Ao lado estão  desenhadas três bolas de tamanhos bem diferentes, mas que não estão obedecendo a nenhuma escala rigorosa.</a:t>
            </a:r>
          </a:p>
        </p:txBody>
      </p:sp>
      <p:sp>
        <p:nvSpPr>
          <p:cNvPr id="4" name="Retângulo 3"/>
          <p:cNvSpPr/>
          <p:nvPr/>
        </p:nvSpPr>
        <p:spPr>
          <a:xfrm>
            <a:off x="190897" y="2330267"/>
            <a:ext cx="11449272" cy="1200329"/>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Perguntas 2a</a:t>
            </a:r>
            <a:r>
              <a:rPr lang="pt-BR" sz="1600" b="1" dirty="0">
                <a:latin typeface="Arial" pitchFamily="34" charset="0"/>
                <a:cs typeface="Arial" pitchFamily="34" charset="0"/>
              </a:rPr>
              <a:t>) (0,5 ponto) </a:t>
            </a:r>
            <a:r>
              <a:rPr lang="pt-BR" sz="1600" dirty="0">
                <a:latin typeface="Arial" pitchFamily="34" charset="0"/>
                <a:cs typeface="Arial" pitchFamily="34" charset="0"/>
              </a:rPr>
              <a:t>Pinte de amarelo a bola que melhor representa o Sol e coloque manchas pretas em sua superfície. Pinte de azul a bola que melhor representa a Terra e </a:t>
            </a:r>
            <a:r>
              <a:rPr lang="pt-BR" sz="1600" u="sng" dirty="0">
                <a:latin typeface="Arial" pitchFamily="34" charset="0"/>
                <a:cs typeface="Arial" pitchFamily="34" charset="0"/>
              </a:rPr>
              <a:t>não</a:t>
            </a:r>
            <a:r>
              <a:rPr lang="pt-BR" sz="1600" dirty="0">
                <a:latin typeface="Arial" pitchFamily="34" charset="0"/>
                <a:cs typeface="Arial" pitchFamily="34" charset="0"/>
              </a:rPr>
              <a:t> pinte a bola que melhor representa a Lua. Se não tiver lápis de cor basta escrever o nome da cor sobre as bolas, mas ainda assim coloque as manchas solares sobre o Sol.</a:t>
            </a:r>
          </a:p>
        </p:txBody>
      </p:sp>
      <p:grpSp>
        <p:nvGrpSpPr>
          <p:cNvPr id="6" name="Group 3"/>
          <p:cNvGrpSpPr>
            <a:grpSpLocks/>
          </p:cNvGrpSpPr>
          <p:nvPr/>
        </p:nvGrpSpPr>
        <p:grpSpPr bwMode="auto">
          <a:xfrm>
            <a:off x="3215233" y="3717032"/>
            <a:ext cx="3158451" cy="2841740"/>
            <a:chOff x="1809" y="4795"/>
            <a:chExt cx="2835" cy="2835"/>
          </a:xfrm>
        </p:grpSpPr>
        <p:sp>
          <p:nvSpPr>
            <p:cNvPr id="13" name="Oval 4"/>
            <p:cNvSpPr>
              <a:spLocks noChangeArrowheads="1"/>
            </p:cNvSpPr>
            <p:nvPr/>
          </p:nvSpPr>
          <p:spPr bwMode="auto">
            <a:xfrm>
              <a:off x="1809" y="4795"/>
              <a:ext cx="2835" cy="283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4" name="Oval 5"/>
            <p:cNvSpPr>
              <a:spLocks noChangeArrowheads="1"/>
            </p:cNvSpPr>
            <p:nvPr/>
          </p:nvSpPr>
          <p:spPr bwMode="auto">
            <a:xfrm>
              <a:off x="1849" y="6086"/>
              <a:ext cx="2760" cy="360"/>
            </a:xfrm>
            <a:prstGeom prst="ellipse">
              <a:avLst/>
            </a:prstGeom>
            <a:solidFill>
              <a:srgbClr val="FFFFFF"/>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7" name="Group 6"/>
          <p:cNvGrpSpPr>
            <a:grpSpLocks/>
          </p:cNvGrpSpPr>
          <p:nvPr/>
        </p:nvGrpSpPr>
        <p:grpSpPr bwMode="auto">
          <a:xfrm>
            <a:off x="7239333" y="3906482"/>
            <a:ext cx="668455" cy="568348"/>
            <a:chOff x="5998" y="5891"/>
            <a:chExt cx="600" cy="567"/>
          </a:xfrm>
        </p:grpSpPr>
        <p:sp>
          <p:nvSpPr>
            <p:cNvPr id="11" name="Oval 7"/>
            <p:cNvSpPr>
              <a:spLocks noChangeArrowheads="1"/>
            </p:cNvSpPr>
            <p:nvPr/>
          </p:nvSpPr>
          <p:spPr bwMode="auto">
            <a:xfrm>
              <a:off x="6022" y="5891"/>
              <a:ext cx="567" cy="567"/>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2" name="Oval 8"/>
            <p:cNvSpPr>
              <a:spLocks noChangeArrowheads="1"/>
            </p:cNvSpPr>
            <p:nvPr/>
          </p:nvSpPr>
          <p:spPr bwMode="auto">
            <a:xfrm>
              <a:off x="5998" y="6119"/>
              <a:ext cx="600" cy="120"/>
            </a:xfrm>
            <a:prstGeom prst="ellipse">
              <a:avLst/>
            </a:prstGeom>
            <a:solidFill>
              <a:srgbClr val="FFFFFF"/>
            </a:solidFill>
            <a:ln w="9525" cap="rnd">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8" name="Group 9"/>
          <p:cNvGrpSpPr>
            <a:grpSpLocks/>
          </p:cNvGrpSpPr>
          <p:nvPr/>
        </p:nvGrpSpPr>
        <p:grpSpPr bwMode="auto">
          <a:xfrm>
            <a:off x="6723508" y="5132389"/>
            <a:ext cx="1604293" cy="1420368"/>
            <a:chOff x="8655" y="5520"/>
            <a:chExt cx="1440" cy="1417"/>
          </a:xfrm>
        </p:grpSpPr>
        <p:sp>
          <p:nvSpPr>
            <p:cNvPr id="9" name="Oval 10"/>
            <p:cNvSpPr>
              <a:spLocks noChangeArrowheads="1"/>
            </p:cNvSpPr>
            <p:nvPr/>
          </p:nvSpPr>
          <p:spPr bwMode="auto">
            <a:xfrm>
              <a:off x="8673" y="5520"/>
              <a:ext cx="1417" cy="1417"/>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0" name="Oval 11"/>
            <p:cNvSpPr>
              <a:spLocks noChangeArrowheads="1"/>
            </p:cNvSpPr>
            <p:nvPr/>
          </p:nvSpPr>
          <p:spPr bwMode="auto">
            <a:xfrm>
              <a:off x="8655" y="6153"/>
              <a:ext cx="1440" cy="240"/>
            </a:xfrm>
            <a:prstGeom prst="ellipse">
              <a:avLst/>
            </a:prstGeom>
            <a:solidFill>
              <a:srgbClr val="FFFFFF"/>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6" name="Group 6"/>
          <p:cNvGrpSpPr>
            <a:grpSpLocks/>
          </p:cNvGrpSpPr>
          <p:nvPr/>
        </p:nvGrpSpPr>
        <p:grpSpPr bwMode="auto">
          <a:xfrm>
            <a:off x="3215858" y="3721775"/>
            <a:ext cx="3157200" cy="2840400"/>
            <a:chOff x="6712" y="3294"/>
            <a:chExt cx="2835" cy="2835"/>
          </a:xfrm>
          <a:solidFill>
            <a:srgbClr val="FFFF00"/>
          </a:solidFill>
        </p:grpSpPr>
        <p:grpSp>
          <p:nvGrpSpPr>
            <p:cNvPr id="24" name="Group 7"/>
            <p:cNvGrpSpPr>
              <a:grpSpLocks/>
            </p:cNvGrpSpPr>
            <p:nvPr/>
          </p:nvGrpSpPr>
          <p:grpSpPr bwMode="auto">
            <a:xfrm>
              <a:off x="6712" y="3294"/>
              <a:ext cx="2835" cy="2835"/>
              <a:chOff x="1809" y="4795"/>
              <a:chExt cx="2835" cy="2835"/>
            </a:xfrm>
            <a:grpFill/>
          </p:grpSpPr>
          <p:sp>
            <p:nvSpPr>
              <p:cNvPr id="28" name="Oval 8"/>
              <p:cNvSpPr>
                <a:spLocks noChangeArrowheads="1"/>
              </p:cNvSpPr>
              <p:nvPr/>
            </p:nvSpPr>
            <p:spPr bwMode="auto">
              <a:xfrm>
                <a:off x="1809" y="4795"/>
                <a:ext cx="2835" cy="2835"/>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9" name="Oval 9"/>
              <p:cNvSpPr>
                <a:spLocks noChangeArrowheads="1"/>
              </p:cNvSpPr>
              <p:nvPr/>
            </p:nvSpPr>
            <p:spPr bwMode="auto">
              <a:xfrm>
                <a:off x="1849" y="6086"/>
                <a:ext cx="2760" cy="360"/>
              </a:xfrm>
              <a:prstGeom prst="ellipse">
                <a:avLst/>
              </a:prstGeom>
              <a:grp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25" name="AutoShape 10"/>
            <p:cNvSpPr>
              <a:spLocks noChangeArrowheads="1"/>
            </p:cNvSpPr>
            <p:nvPr/>
          </p:nvSpPr>
          <p:spPr bwMode="auto">
            <a:xfrm>
              <a:off x="7941" y="4144"/>
              <a:ext cx="240" cy="240"/>
            </a:xfrm>
            <a:prstGeom prst="irregularSeal2">
              <a:avLst/>
            </a:prstGeom>
            <a:solidFill>
              <a:schemeClr val="tx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pt-BR"/>
            </a:p>
          </p:txBody>
        </p:sp>
        <p:sp>
          <p:nvSpPr>
            <p:cNvPr id="26" name="AutoShape 11"/>
            <p:cNvSpPr>
              <a:spLocks noChangeArrowheads="1"/>
            </p:cNvSpPr>
            <p:nvPr/>
          </p:nvSpPr>
          <p:spPr bwMode="auto">
            <a:xfrm>
              <a:off x="7581" y="5224"/>
              <a:ext cx="227" cy="227"/>
            </a:xfrm>
            <a:prstGeom prst="irregularSeal1">
              <a:avLst/>
            </a:prstGeom>
            <a:solidFill>
              <a:schemeClr val="tx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pt-BR"/>
            </a:p>
          </p:txBody>
        </p:sp>
        <p:sp>
          <p:nvSpPr>
            <p:cNvPr id="27" name="AutoShape 12"/>
            <p:cNvSpPr>
              <a:spLocks noChangeArrowheads="1"/>
            </p:cNvSpPr>
            <p:nvPr/>
          </p:nvSpPr>
          <p:spPr bwMode="auto">
            <a:xfrm>
              <a:off x="8554" y="4624"/>
              <a:ext cx="227" cy="227"/>
            </a:xfrm>
            <a:prstGeom prst="irregularSeal1">
              <a:avLst/>
            </a:prstGeom>
            <a:solidFill>
              <a:schemeClr val="tx1"/>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8" name="Group 14"/>
          <p:cNvGrpSpPr>
            <a:grpSpLocks/>
          </p:cNvGrpSpPr>
          <p:nvPr/>
        </p:nvGrpSpPr>
        <p:grpSpPr bwMode="auto">
          <a:xfrm>
            <a:off x="6723508" y="5138720"/>
            <a:ext cx="1605600" cy="1422000"/>
            <a:chOff x="9861" y="4706"/>
            <a:chExt cx="1440" cy="1417"/>
          </a:xfrm>
          <a:solidFill>
            <a:schemeClr val="accent1">
              <a:lumMod val="75000"/>
            </a:schemeClr>
          </a:solidFill>
        </p:grpSpPr>
        <p:grpSp>
          <p:nvGrpSpPr>
            <p:cNvPr id="20" name="Group 15"/>
            <p:cNvGrpSpPr>
              <a:grpSpLocks/>
            </p:cNvGrpSpPr>
            <p:nvPr/>
          </p:nvGrpSpPr>
          <p:grpSpPr bwMode="auto">
            <a:xfrm>
              <a:off x="9861" y="4706"/>
              <a:ext cx="1440" cy="1417"/>
              <a:chOff x="8655" y="5520"/>
              <a:chExt cx="1440" cy="1417"/>
            </a:xfrm>
            <a:grpFill/>
          </p:grpSpPr>
          <p:sp>
            <p:nvSpPr>
              <p:cNvPr id="22" name="Oval 16"/>
              <p:cNvSpPr>
                <a:spLocks noChangeArrowheads="1"/>
              </p:cNvSpPr>
              <p:nvPr/>
            </p:nvSpPr>
            <p:spPr bwMode="auto">
              <a:xfrm>
                <a:off x="8673" y="5520"/>
                <a:ext cx="1417" cy="1417"/>
              </a:xfrm>
              <a:prstGeom prst="ellipse">
                <a:avLst/>
              </a:prstGeom>
              <a:grpFill/>
              <a:ln w="9525">
                <a:solidFill>
                  <a:srgbClr val="C0C0C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3" name="Oval 17"/>
              <p:cNvSpPr>
                <a:spLocks noChangeArrowheads="1"/>
              </p:cNvSpPr>
              <p:nvPr/>
            </p:nvSpPr>
            <p:spPr bwMode="auto">
              <a:xfrm>
                <a:off x="8655" y="6153"/>
                <a:ext cx="1440" cy="240"/>
              </a:xfrm>
              <a:prstGeom prst="ellipse">
                <a:avLst/>
              </a:prstGeom>
              <a:grpFill/>
              <a:ln w="9525">
                <a:solidFill>
                  <a:srgbClr val="C0C0C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21" name="Oval 18"/>
            <p:cNvSpPr>
              <a:spLocks noChangeArrowheads="1"/>
            </p:cNvSpPr>
            <p:nvPr/>
          </p:nvSpPr>
          <p:spPr bwMode="auto">
            <a:xfrm>
              <a:off x="9861" y="5241"/>
              <a:ext cx="1440" cy="360"/>
            </a:xfrm>
            <a:prstGeom prst="ellipse">
              <a:avLst/>
            </a:prstGeom>
            <a:grp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spTree>
    <p:extLst>
      <p:ext uri="{BB962C8B-B14F-4D97-AF65-F5344CB8AC3E}">
        <p14:creationId xmlns:p14="http://schemas.microsoft.com/office/powerpoint/2010/main" val="1327674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heel(1)">
                                      <p:cBhvr>
                                        <p:cTn id="7" dur="2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heel(1)">
                                      <p:cBhvr>
                                        <p:cTn id="12" dur="2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548680"/>
            <a:ext cx="7785289" cy="872034"/>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2b</a:t>
            </a:r>
            <a:r>
              <a:rPr lang="pt-BR" b="1" dirty="0">
                <a:latin typeface="Arial" pitchFamily="34" charset="0"/>
                <a:cs typeface="Arial" pitchFamily="34" charset="0"/>
              </a:rPr>
              <a:t>) (0,5 ponto)</a:t>
            </a:r>
            <a:r>
              <a:rPr lang="pt-BR" dirty="0">
                <a:latin typeface="Arial" pitchFamily="34" charset="0"/>
                <a:cs typeface="Arial" pitchFamily="34" charset="0"/>
              </a:rPr>
              <a:t> Pinte (de qualquer cor) a figura abaixo que melhor representa a forma da </a:t>
            </a:r>
            <a:r>
              <a:rPr lang="pt-BR" u="sng" dirty="0">
                <a:latin typeface="Arial" pitchFamily="34" charset="0"/>
                <a:cs typeface="Arial" pitchFamily="34" charset="0"/>
              </a:rPr>
              <a:t>Terra</a:t>
            </a:r>
            <a:r>
              <a:rPr lang="pt-BR" dirty="0">
                <a:latin typeface="Arial" pitchFamily="34" charset="0"/>
                <a:cs typeface="Arial" pitchFamily="34" charset="0"/>
              </a:rPr>
              <a:t>. </a:t>
            </a:r>
          </a:p>
        </p:txBody>
      </p:sp>
      <p:grpSp>
        <p:nvGrpSpPr>
          <p:cNvPr id="5" name="Group 3"/>
          <p:cNvGrpSpPr>
            <a:grpSpLocks/>
          </p:cNvGrpSpPr>
          <p:nvPr/>
        </p:nvGrpSpPr>
        <p:grpSpPr bwMode="auto">
          <a:xfrm>
            <a:off x="1632350" y="3224859"/>
            <a:ext cx="2232128" cy="2304256"/>
            <a:chOff x="2063" y="718"/>
            <a:chExt cx="2534" cy="2534"/>
          </a:xfrm>
        </p:grpSpPr>
        <p:sp>
          <p:nvSpPr>
            <p:cNvPr id="15" name="Oval 4"/>
            <p:cNvSpPr>
              <a:spLocks noChangeArrowheads="1"/>
            </p:cNvSpPr>
            <p:nvPr/>
          </p:nvSpPr>
          <p:spPr bwMode="auto">
            <a:xfrm>
              <a:off x="2063" y="718"/>
              <a:ext cx="2534" cy="253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6" name="Oval 5"/>
            <p:cNvSpPr>
              <a:spLocks noChangeArrowheads="1"/>
            </p:cNvSpPr>
            <p:nvPr/>
          </p:nvSpPr>
          <p:spPr bwMode="auto">
            <a:xfrm>
              <a:off x="2063" y="1623"/>
              <a:ext cx="2534" cy="724"/>
            </a:xfrm>
            <a:prstGeom prst="ellipse">
              <a:avLst/>
            </a:prstGeom>
            <a:solidFill>
              <a:srgbClr val="FFFFFF"/>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6" name="Group 6"/>
          <p:cNvGrpSpPr>
            <a:grpSpLocks/>
          </p:cNvGrpSpPr>
          <p:nvPr/>
        </p:nvGrpSpPr>
        <p:grpSpPr bwMode="auto">
          <a:xfrm>
            <a:off x="4031789" y="3359985"/>
            <a:ext cx="2232128" cy="2015716"/>
            <a:chOff x="2063" y="718"/>
            <a:chExt cx="2534" cy="2534"/>
          </a:xfrm>
        </p:grpSpPr>
        <p:sp>
          <p:nvSpPr>
            <p:cNvPr id="13" name="Oval 7"/>
            <p:cNvSpPr>
              <a:spLocks noChangeArrowheads="1"/>
            </p:cNvSpPr>
            <p:nvPr/>
          </p:nvSpPr>
          <p:spPr bwMode="auto">
            <a:xfrm>
              <a:off x="2063" y="718"/>
              <a:ext cx="2534" cy="253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4" name="Oval 8"/>
            <p:cNvSpPr>
              <a:spLocks noChangeArrowheads="1"/>
            </p:cNvSpPr>
            <p:nvPr/>
          </p:nvSpPr>
          <p:spPr bwMode="auto">
            <a:xfrm>
              <a:off x="2063" y="1623"/>
              <a:ext cx="2534" cy="724"/>
            </a:xfrm>
            <a:prstGeom prst="ellipse">
              <a:avLst/>
            </a:prstGeom>
            <a:solidFill>
              <a:srgbClr val="FFFFFF"/>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7" name="Group 9"/>
          <p:cNvGrpSpPr>
            <a:grpSpLocks/>
          </p:cNvGrpSpPr>
          <p:nvPr/>
        </p:nvGrpSpPr>
        <p:grpSpPr bwMode="auto">
          <a:xfrm>
            <a:off x="6364304" y="3658685"/>
            <a:ext cx="2232128" cy="1439652"/>
            <a:chOff x="2063" y="718"/>
            <a:chExt cx="2534" cy="2534"/>
          </a:xfrm>
        </p:grpSpPr>
        <p:sp>
          <p:nvSpPr>
            <p:cNvPr id="11" name="Oval 10"/>
            <p:cNvSpPr>
              <a:spLocks noChangeArrowheads="1"/>
            </p:cNvSpPr>
            <p:nvPr/>
          </p:nvSpPr>
          <p:spPr bwMode="auto">
            <a:xfrm>
              <a:off x="2063" y="718"/>
              <a:ext cx="2534" cy="253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2" name="Oval 11"/>
            <p:cNvSpPr>
              <a:spLocks noChangeArrowheads="1"/>
            </p:cNvSpPr>
            <p:nvPr/>
          </p:nvSpPr>
          <p:spPr bwMode="auto">
            <a:xfrm>
              <a:off x="2063" y="1623"/>
              <a:ext cx="2534" cy="724"/>
            </a:xfrm>
            <a:prstGeom prst="ellipse">
              <a:avLst/>
            </a:prstGeom>
            <a:solidFill>
              <a:srgbClr val="FFFFFF"/>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8" name="Group 12"/>
          <p:cNvGrpSpPr>
            <a:grpSpLocks/>
          </p:cNvGrpSpPr>
          <p:nvPr/>
        </p:nvGrpSpPr>
        <p:grpSpPr bwMode="auto">
          <a:xfrm>
            <a:off x="8687961" y="3967545"/>
            <a:ext cx="2232128" cy="863588"/>
            <a:chOff x="2063" y="718"/>
            <a:chExt cx="2534" cy="2534"/>
          </a:xfrm>
        </p:grpSpPr>
        <p:sp>
          <p:nvSpPr>
            <p:cNvPr id="9" name="Oval 13"/>
            <p:cNvSpPr>
              <a:spLocks noChangeArrowheads="1"/>
            </p:cNvSpPr>
            <p:nvPr/>
          </p:nvSpPr>
          <p:spPr bwMode="auto">
            <a:xfrm>
              <a:off x="2063" y="718"/>
              <a:ext cx="2534" cy="253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0" name="Oval 14"/>
            <p:cNvSpPr>
              <a:spLocks noChangeArrowheads="1"/>
            </p:cNvSpPr>
            <p:nvPr/>
          </p:nvSpPr>
          <p:spPr bwMode="auto">
            <a:xfrm>
              <a:off x="2063" y="1623"/>
              <a:ext cx="2534" cy="724"/>
            </a:xfrm>
            <a:prstGeom prst="ellipse">
              <a:avLst/>
            </a:prstGeom>
            <a:solidFill>
              <a:srgbClr val="FFFFFF"/>
            </a:solid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7" name="Group 3"/>
          <p:cNvGrpSpPr>
            <a:grpSpLocks/>
          </p:cNvGrpSpPr>
          <p:nvPr/>
        </p:nvGrpSpPr>
        <p:grpSpPr bwMode="auto">
          <a:xfrm>
            <a:off x="1632350" y="3215715"/>
            <a:ext cx="2232128" cy="2304256"/>
            <a:chOff x="2063" y="718"/>
            <a:chExt cx="2534" cy="2534"/>
          </a:xfrm>
          <a:solidFill>
            <a:schemeClr val="tx2">
              <a:lumMod val="40000"/>
              <a:lumOff val="60000"/>
            </a:schemeClr>
          </a:solidFill>
        </p:grpSpPr>
        <p:sp>
          <p:nvSpPr>
            <p:cNvPr id="18" name="Oval 4"/>
            <p:cNvSpPr>
              <a:spLocks noChangeArrowheads="1"/>
            </p:cNvSpPr>
            <p:nvPr/>
          </p:nvSpPr>
          <p:spPr bwMode="auto">
            <a:xfrm>
              <a:off x="2063" y="718"/>
              <a:ext cx="2534" cy="2534"/>
            </a:xfrm>
            <a:prstGeom prst="ellipse">
              <a:avLst/>
            </a:prstGeom>
            <a:grp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9" name="Oval 5"/>
            <p:cNvSpPr>
              <a:spLocks noChangeArrowheads="1"/>
            </p:cNvSpPr>
            <p:nvPr/>
          </p:nvSpPr>
          <p:spPr bwMode="auto">
            <a:xfrm>
              <a:off x="2063" y="1623"/>
              <a:ext cx="2534" cy="724"/>
            </a:xfrm>
            <a:prstGeom prst="ellipse">
              <a:avLst/>
            </a:prstGeom>
            <a:grpFill/>
            <a:ln w="9525">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pt-BR"/>
            </a:p>
          </p:txBody>
        </p:sp>
      </p:grpSp>
    </p:spTree>
    <p:extLst>
      <p:ext uri="{BB962C8B-B14F-4D97-AF65-F5344CB8AC3E}">
        <p14:creationId xmlns:p14="http://schemas.microsoft.com/office/powerpoint/2010/main" val="408652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406921" y="130439"/>
            <a:ext cx="7344816" cy="1338828"/>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3) (1 ponto)</a:t>
            </a:r>
            <a:r>
              <a:rPr lang="pt-BR" dirty="0">
                <a:latin typeface="Arial" pitchFamily="34" charset="0"/>
                <a:cs typeface="Arial" pitchFamily="34" charset="0"/>
              </a:rPr>
              <a:t> De 27 para 28 de outubro de 2004 houve um eclipse total da Lua. Até organizamos um concurso sobre esse eclipse. Esperamos que você tenha observado esse eclipse.</a:t>
            </a:r>
          </a:p>
        </p:txBody>
      </p:sp>
      <p:sp>
        <p:nvSpPr>
          <p:cNvPr id="4" name="Retângulo 3"/>
          <p:cNvSpPr/>
          <p:nvPr/>
        </p:nvSpPr>
        <p:spPr>
          <a:xfrm>
            <a:off x="406522" y="1630301"/>
            <a:ext cx="7633248" cy="872034"/>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3a</a:t>
            </a:r>
            <a:r>
              <a:rPr lang="pt-BR" b="1" dirty="0">
                <a:latin typeface="Arial" pitchFamily="34" charset="0"/>
                <a:cs typeface="Arial" pitchFamily="34" charset="0"/>
              </a:rPr>
              <a:t>) (0,5 ponto) </a:t>
            </a:r>
            <a:r>
              <a:rPr lang="pt-BR" dirty="0">
                <a:latin typeface="Arial" pitchFamily="34" charset="0"/>
                <a:cs typeface="Arial" pitchFamily="34" charset="0"/>
              </a:rPr>
              <a:t>Qual era a cor da Lua quando ela estava totalmente dentro da sombra da Terra?</a:t>
            </a:r>
          </a:p>
        </p:txBody>
      </p:sp>
      <p:sp>
        <p:nvSpPr>
          <p:cNvPr id="5" name="Retângulo 4"/>
          <p:cNvSpPr/>
          <p:nvPr/>
        </p:nvSpPr>
        <p:spPr>
          <a:xfrm>
            <a:off x="1983691" y="2553631"/>
            <a:ext cx="9289032" cy="369332"/>
          </a:xfrm>
          <a:prstGeom prst="rect">
            <a:avLst/>
          </a:prstGeom>
        </p:spPr>
        <p:txBody>
          <a:bodyPr wrap="square">
            <a:spAutoFit/>
          </a:bodyPr>
          <a:lstStyle/>
          <a:p>
            <a:r>
              <a:rPr lang="pt-BR" dirty="0" smtClean="0">
                <a:solidFill>
                  <a:srgbClr val="FF0000"/>
                </a:solidFill>
                <a:latin typeface="Arial" pitchFamily="34" charset="0"/>
                <a:cs typeface="Arial" pitchFamily="34" charset="0"/>
              </a:rPr>
              <a:t>Alaranjada</a:t>
            </a:r>
            <a:r>
              <a:rPr lang="pt-BR" dirty="0">
                <a:solidFill>
                  <a:srgbClr val="FF0000"/>
                </a:solidFill>
                <a:latin typeface="Arial" pitchFamily="34" charset="0"/>
                <a:cs typeface="Arial" pitchFamily="34" charset="0"/>
              </a:rPr>
              <a:t>, amarelada, avermelhada ou qualquer outro termo que lembre esta coloração.</a:t>
            </a:r>
          </a:p>
        </p:txBody>
      </p:sp>
      <p:sp>
        <p:nvSpPr>
          <p:cNvPr id="6" name="Retângulo 5"/>
          <p:cNvSpPr/>
          <p:nvPr/>
        </p:nvSpPr>
        <p:spPr>
          <a:xfrm>
            <a:off x="385170" y="2553631"/>
            <a:ext cx="1697901" cy="369332"/>
          </a:xfrm>
          <a:prstGeom prst="rect">
            <a:avLst/>
          </a:prstGeom>
        </p:spPr>
        <p:txBody>
          <a:bodyPr wrap="none">
            <a:spAutoFit/>
          </a:bodyPr>
          <a:lstStyle/>
          <a:p>
            <a:r>
              <a:rPr lang="pt-BR" b="1" dirty="0">
                <a:latin typeface="Arial" pitchFamily="34" charset="0"/>
                <a:cs typeface="Arial" pitchFamily="34" charset="0"/>
              </a:rPr>
              <a:t>Resposta 3a):</a:t>
            </a:r>
            <a:endParaRPr lang="pt-BR" dirty="0"/>
          </a:p>
        </p:txBody>
      </p:sp>
      <p:sp>
        <p:nvSpPr>
          <p:cNvPr id="7" name="Retângulo 6"/>
          <p:cNvSpPr/>
          <p:nvPr/>
        </p:nvSpPr>
        <p:spPr>
          <a:xfrm>
            <a:off x="375095" y="3059668"/>
            <a:ext cx="11377264" cy="2169825"/>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Pergunta 3b</a:t>
            </a:r>
            <a:r>
              <a:rPr lang="pt-BR" b="1" dirty="0">
                <a:latin typeface="Arial" pitchFamily="34" charset="0"/>
                <a:cs typeface="Arial" pitchFamily="34" charset="0"/>
              </a:rPr>
              <a:t>) (0,5 ponto) </a:t>
            </a:r>
            <a:r>
              <a:rPr lang="pt-BR" dirty="0">
                <a:latin typeface="Arial" pitchFamily="34" charset="0"/>
                <a:cs typeface="Arial" pitchFamily="34" charset="0"/>
              </a:rPr>
              <a:t>O eclipse total do Sol também é muito bonito de se observar, pois quase que de repente vira noite. Dá até para ver estrelas. Mas olhar para o Sol sem proteção é muito perigoso. Tem gente que olha usando óculos escuros, filme de fotografia, vidro escuro, chapa de raio X ou vidro esfumaçado. </a:t>
            </a:r>
            <a:r>
              <a:rPr lang="pt-BR" u="sng" dirty="0">
                <a:latin typeface="Arial" pitchFamily="34" charset="0"/>
                <a:cs typeface="Arial" pitchFamily="34" charset="0"/>
              </a:rPr>
              <a:t>Nada disso</a:t>
            </a:r>
            <a:r>
              <a:rPr lang="pt-BR" dirty="0">
                <a:latin typeface="Arial" pitchFamily="34" charset="0"/>
                <a:cs typeface="Arial" pitchFamily="34" charset="0"/>
              </a:rPr>
              <a:t> é uma proteção segura para se observar eclipse solar. O que acontecerá com os seus olhos se você observar diretamente o Sol usando os objetos acima citados?</a:t>
            </a:r>
          </a:p>
        </p:txBody>
      </p:sp>
      <p:sp>
        <p:nvSpPr>
          <p:cNvPr id="8" name="Retângulo 7"/>
          <p:cNvSpPr/>
          <p:nvPr/>
        </p:nvSpPr>
        <p:spPr>
          <a:xfrm>
            <a:off x="2044901" y="5290459"/>
            <a:ext cx="4583306"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Ficarão </a:t>
            </a:r>
            <a:r>
              <a:rPr lang="pt-BR" dirty="0">
                <a:solidFill>
                  <a:srgbClr val="FF0000"/>
                </a:solidFill>
                <a:latin typeface="Arial" pitchFamily="34" charset="0"/>
                <a:cs typeface="Arial" pitchFamily="34" charset="0"/>
              </a:rPr>
              <a:t>cegos, ou qualquer sinônimo disto.</a:t>
            </a:r>
          </a:p>
        </p:txBody>
      </p:sp>
      <p:sp>
        <p:nvSpPr>
          <p:cNvPr id="9" name="Retângulo 8"/>
          <p:cNvSpPr/>
          <p:nvPr/>
        </p:nvSpPr>
        <p:spPr>
          <a:xfrm>
            <a:off x="406521" y="5290459"/>
            <a:ext cx="1710725" cy="369332"/>
          </a:xfrm>
          <a:prstGeom prst="rect">
            <a:avLst/>
          </a:prstGeom>
        </p:spPr>
        <p:txBody>
          <a:bodyPr wrap="none">
            <a:spAutoFit/>
          </a:bodyPr>
          <a:lstStyle/>
          <a:p>
            <a:r>
              <a:rPr lang="pt-BR" b="1" dirty="0">
                <a:latin typeface="Arial" pitchFamily="34" charset="0"/>
                <a:cs typeface="Arial" pitchFamily="34" charset="0"/>
              </a:rPr>
              <a:t>Resposta 3b):</a:t>
            </a:r>
            <a:endParaRPr lang="pt-BR" dirty="0">
              <a:latin typeface="Arial" pitchFamily="34" charset="0"/>
              <a:cs typeface="Arial" pitchFamily="34" charset="0"/>
            </a:endParaRPr>
          </a:p>
        </p:txBody>
      </p:sp>
    </p:spTree>
    <p:extLst>
      <p:ext uri="{BB962C8B-B14F-4D97-AF65-F5344CB8AC3E}">
        <p14:creationId xmlns:p14="http://schemas.microsoft.com/office/powerpoint/2010/main" val="4290105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764704"/>
            <a:ext cx="7848872" cy="923330"/>
          </a:xfrm>
          <a:prstGeom prst="rect">
            <a:avLst/>
          </a:prstGeom>
        </p:spPr>
        <p:txBody>
          <a:bodyPr wrap="square">
            <a:spAutoFit/>
          </a:bodyPr>
          <a:lstStyle/>
          <a:p>
            <a:pPr algn="just">
              <a:lnSpc>
                <a:spcPct val="150000"/>
              </a:lnSpc>
            </a:pPr>
            <a:r>
              <a:rPr lang="pt-BR" b="1" dirty="0">
                <a:latin typeface="Arial" pitchFamily="34" charset="0"/>
                <a:cs typeface="Arial" pitchFamily="34" charset="0"/>
              </a:rPr>
              <a:t>Questão 4) (1 ponto)</a:t>
            </a:r>
            <a:r>
              <a:rPr lang="pt-BR" dirty="0">
                <a:latin typeface="Arial" pitchFamily="34" charset="0"/>
                <a:cs typeface="Arial" pitchFamily="34" charset="0"/>
              </a:rPr>
              <a:t> Coloque </a:t>
            </a:r>
            <a:r>
              <a:rPr lang="pt-BR" b="1" dirty="0">
                <a:latin typeface="Arial" pitchFamily="34" charset="0"/>
                <a:cs typeface="Arial" pitchFamily="34" charset="0"/>
              </a:rPr>
              <a:t>F</a:t>
            </a:r>
            <a:r>
              <a:rPr lang="pt-BR" dirty="0">
                <a:latin typeface="Arial" pitchFamily="34" charset="0"/>
                <a:cs typeface="Arial" pitchFamily="34" charset="0"/>
              </a:rPr>
              <a:t> se falsa ou </a:t>
            </a:r>
            <a:r>
              <a:rPr lang="pt-BR" b="1" dirty="0">
                <a:latin typeface="Arial" pitchFamily="34" charset="0"/>
                <a:cs typeface="Arial" pitchFamily="34" charset="0"/>
              </a:rPr>
              <a:t>V</a:t>
            </a:r>
            <a:r>
              <a:rPr lang="pt-BR" dirty="0">
                <a:latin typeface="Arial" pitchFamily="34" charset="0"/>
                <a:cs typeface="Arial" pitchFamily="34" charset="0"/>
              </a:rPr>
              <a:t> se verdadeira for a afirmação de cada linha.</a:t>
            </a:r>
          </a:p>
        </p:txBody>
      </p:sp>
      <p:graphicFrame>
        <p:nvGraphicFramePr>
          <p:cNvPr id="4" name="Tabela 3"/>
          <p:cNvGraphicFramePr>
            <a:graphicFrameLocks noGrp="1"/>
          </p:cNvGraphicFramePr>
          <p:nvPr>
            <p:extLst>
              <p:ext uri="{D42A27DB-BD31-4B8C-83A1-F6EECF244321}">
                <p14:modId xmlns:p14="http://schemas.microsoft.com/office/powerpoint/2010/main" val="3865483581"/>
              </p:ext>
            </p:extLst>
          </p:nvPr>
        </p:nvGraphicFramePr>
        <p:xfrm>
          <a:off x="406921" y="2564904"/>
          <a:ext cx="11376864" cy="3316307"/>
        </p:xfrm>
        <a:graphic>
          <a:graphicData uri="http://schemas.openxmlformats.org/drawingml/2006/table">
            <a:tbl>
              <a:tblPr/>
              <a:tblGrid>
                <a:gridCol w="10215960">
                  <a:extLst>
                    <a:ext uri="{9D8B030D-6E8A-4147-A177-3AD203B41FA5}">
                      <a16:colId xmlns:a16="http://schemas.microsoft.com/office/drawing/2014/main" val="20000"/>
                    </a:ext>
                  </a:extLst>
                </a:gridCol>
                <a:gridCol w="1160904">
                  <a:extLst>
                    <a:ext uri="{9D8B030D-6E8A-4147-A177-3AD203B41FA5}">
                      <a16:colId xmlns:a16="http://schemas.microsoft.com/office/drawing/2014/main" val="20001"/>
                    </a:ext>
                  </a:extLst>
                </a:gridCol>
              </a:tblGrid>
              <a:tr h="616709">
                <a:tc>
                  <a:txBody>
                    <a:bodyPr/>
                    <a:lstStyle/>
                    <a:p>
                      <a:pPr marL="342900" indent="-342900" algn="just">
                        <a:spcAft>
                          <a:spcPts val="0"/>
                        </a:spcAft>
                        <a:buAutoNum type="arabicParenBoth"/>
                      </a:pPr>
                      <a:r>
                        <a:rPr lang="pt-BR" sz="1800" dirty="0" smtClean="0">
                          <a:effectLst/>
                          <a:latin typeface="Arial" pitchFamily="34" charset="0"/>
                          <a:ea typeface="Times New Roman"/>
                          <a:cs typeface="Arial" pitchFamily="34" charset="0"/>
                        </a:rPr>
                        <a:t>A </a:t>
                      </a:r>
                      <a:r>
                        <a:rPr lang="pt-BR" sz="1800" dirty="0">
                          <a:effectLst/>
                          <a:latin typeface="Arial" pitchFamily="34" charset="0"/>
                          <a:ea typeface="Times New Roman"/>
                          <a:cs typeface="Arial" pitchFamily="34" charset="0"/>
                        </a:rPr>
                        <a:t>duração do dia terrestre é, por definição, de exatamente 24 horas</a:t>
                      </a:r>
                      <a:r>
                        <a:rPr lang="pt-BR" sz="1800" dirty="0" smtClean="0">
                          <a:effectLst/>
                          <a:latin typeface="Arial" pitchFamily="34" charset="0"/>
                          <a:ea typeface="Times New Roman"/>
                          <a:cs typeface="Arial" pitchFamily="34" charset="0"/>
                        </a:rPr>
                        <a:t>.</a:t>
                      </a:r>
                    </a:p>
                    <a:p>
                      <a:pPr marL="342900" indent="-342900" algn="just">
                        <a:spcAft>
                          <a:spcPts val="0"/>
                        </a:spcAft>
                        <a:buAutoNum type="arabicParenBoth"/>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dirty="0" smtClean="0">
                          <a:effectLst/>
                          <a:latin typeface="Arial" pitchFamily="34" charset="0"/>
                          <a:ea typeface="Times New Roman"/>
                          <a:cs typeface="Arial" pitchFamily="34" charset="0"/>
                        </a:rPr>
                        <a:t>(   )</a:t>
                      </a: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37041">
                <a:tc>
                  <a:txBody>
                    <a:bodyPr/>
                    <a:lstStyle/>
                    <a:p>
                      <a:pPr algn="just">
                        <a:spcAft>
                          <a:spcPts val="0"/>
                        </a:spcAft>
                      </a:pPr>
                      <a:r>
                        <a:rPr lang="pt-BR" sz="1800" dirty="0">
                          <a:effectLst/>
                          <a:latin typeface="Arial" pitchFamily="34" charset="0"/>
                          <a:ea typeface="Times New Roman"/>
                          <a:cs typeface="Arial" pitchFamily="34" charset="0"/>
                        </a:rPr>
                        <a:t>(2) A temperatura média no Brasil varia ao longo do ano, então a temperatura do Sol também varia da mesma forma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dirty="0" smtClean="0">
                          <a:effectLst/>
                          <a:latin typeface="Arial" pitchFamily="34" charset="0"/>
                          <a:ea typeface="Times New Roman"/>
                          <a:cs typeface="Arial" pitchFamily="34" charset="0"/>
                        </a:rPr>
                        <a:t>(   )</a:t>
                      </a: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97208">
                <a:tc>
                  <a:txBody>
                    <a:bodyPr/>
                    <a:lstStyle/>
                    <a:p>
                      <a:pPr algn="just">
                        <a:spcAft>
                          <a:spcPts val="0"/>
                        </a:spcAft>
                      </a:pPr>
                      <a:r>
                        <a:rPr lang="pt-BR" sz="1800" dirty="0">
                          <a:effectLst/>
                          <a:latin typeface="Arial" pitchFamily="34" charset="0"/>
                          <a:ea typeface="Times New Roman"/>
                          <a:cs typeface="Arial" pitchFamily="34" charset="0"/>
                        </a:rPr>
                        <a:t>(3) O Sol tem, aparentemente, o mesmo diâmetro quando o vemos no céu ao longo do ano, logo ele está quase sempre à mesma distância da Terra.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dirty="0" smtClean="0">
                          <a:effectLst/>
                          <a:latin typeface="Arial" pitchFamily="34" charset="0"/>
                          <a:ea typeface="Times New Roman"/>
                          <a:cs typeface="Arial" pitchFamily="34" charset="0"/>
                        </a:rPr>
                        <a:t>(   )</a:t>
                      </a: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13338">
                <a:tc>
                  <a:txBody>
                    <a:bodyPr/>
                    <a:lstStyle/>
                    <a:p>
                      <a:pPr algn="just">
                        <a:spcAft>
                          <a:spcPts val="0"/>
                        </a:spcAft>
                      </a:pPr>
                      <a:r>
                        <a:rPr lang="pt-BR" sz="1800" dirty="0">
                          <a:effectLst/>
                          <a:latin typeface="Arial" pitchFamily="34" charset="0"/>
                          <a:ea typeface="Times New Roman"/>
                          <a:cs typeface="Arial" pitchFamily="34" charset="0"/>
                        </a:rPr>
                        <a:t>(4) No verão a temperatura é mais alta, logo a Terra está muito mais perto do Sol</a:t>
                      </a:r>
                      <a:r>
                        <a:rPr lang="pt-BR" sz="1800" dirty="0" smtClean="0">
                          <a:effectLst/>
                          <a:latin typeface="Arial" pitchFamily="34" charset="0"/>
                          <a:ea typeface="Times New Roman"/>
                          <a:cs typeface="Arial" pitchFamily="34" charset="0"/>
                        </a:rPr>
                        <a:t>.</a:t>
                      </a:r>
                    </a:p>
                    <a:p>
                      <a:pPr algn="just">
                        <a:spcAft>
                          <a:spcPts val="0"/>
                        </a:spcAft>
                      </a:pP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dirty="0" smtClean="0">
                          <a:effectLst/>
                          <a:latin typeface="Arial" pitchFamily="34" charset="0"/>
                          <a:ea typeface="Times New Roman"/>
                          <a:cs typeface="Arial" pitchFamily="34" charset="0"/>
                        </a:rPr>
                        <a:t>(   )</a:t>
                      </a: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16709">
                <a:tc>
                  <a:txBody>
                    <a:bodyPr/>
                    <a:lstStyle/>
                    <a:p>
                      <a:pPr algn="just">
                        <a:spcAft>
                          <a:spcPts val="0"/>
                        </a:spcAft>
                      </a:pPr>
                      <a:r>
                        <a:rPr lang="pt-BR" sz="1800" dirty="0">
                          <a:effectLst/>
                          <a:latin typeface="Arial" pitchFamily="34" charset="0"/>
                          <a:ea typeface="Times New Roman"/>
                          <a:cs typeface="Arial" pitchFamily="34" charset="0"/>
                        </a:rPr>
                        <a:t>(5) As pessoas que moram no Japão, que fica do outro lada da Terra, estão de cabeça para baixo em relação aos brasileiros que moram no Brasil e vice-versa.</a:t>
                      </a: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dirty="0" smtClean="0">
                          <a:effectLst/>
                          <a:latin typeface="Arial" pitchFamily="34" charset="0"/>
                          <a:ea typeface="Times New Roman"/>
                          <a:cs typeface="Arial" pitchFamily="34" charset="0"/>
                        </a:rPr>
                        <a:t>(   )</a:t>
                      </a:r>
                      <a:endParaRPr lang="pt-BR" sz="1800" dirty="0">
                        <a:effectLst/>
                        <a:latin typeface="Arial" pitchFamily="34" charset="0"/>
                        <a:ea typeface="Times New Roman"/>
                        <a:cs typeface="Arial" pitchFamily="34"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Retângulo 4"/>
          <p:cNvSpPr/>
          <p:nvPr/>
        </p:nvSpPr>
        <p:spPr>
          <a:xfrm>
            <a:off x="11023705" y="2564904"/>
            <a:ext cx="338554"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V</a:t>
            </a:r>
            <a:endParaRPr lang="pt-BR" dirty="0">
              <a:solidFill>
                <a:srgbClr val="FF0000"/>
              </a:solidFill>
            </a:endParaRPr>
          </a:p>
        </p:txBody>
      </p:sp>
      <p:sp>
        <p:nvSpPr>
          <p:cNvPr id="6" name="Retângulo 5"/>
          <p:cNvSpPr/>
          <p:nvPr/>
        </p:nvSpPr>
        <p:spPr>
          <a:xfrm>
            <a:off x="11045765" y="3140968"/>
            <a:ext cx="325730"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F</a:t>
            </a:r>
            <a:endParaRPr lang="pt-BR" dirty="0">
              <a:solidFill>
                <a:srgbClr val="FF0000"/>
              </a:solidFill>
            </a:endParaRPr>
          </a:p>
        </p:txBody>
      </p:sp>
      <p:sp>
        <p:nvSpPr>
          <p:cNvPr id="7" name="Retângulo 6"/>
          <p:cNvSpPr/>
          <p:nvPr/>
        </p:nvSpPr>
        <p:spPr>
          <a:xfrm>
            <a:off x="11045765" y="3923764"/>
            <a:ext cx="338554"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V</a:t>
            </a:r>
            <a:endParaRPr lang="pt-BR" dirty="0">
              <a:solidFill>
                <a:srgbClr val="FF0000"/>
              </a:solidFill>
            </a:endParaRPr>
          </a:p>
        </p:txBody>
      </p:sp>
      <p:sp>
        <p:nvSpPr>
          <p:cNvPr id="8" name="Retângulo 7"/>
          <p:cNvSpPr/>
          <p:nvPr/>
        </p:nvSpPr>
        <p:spPr>
          <a:xfrm>
            <a:off x="11045765" y="4730222"/>
            <a:ext cx="325730"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F</a:t>
            </a:r>
            <a:endParaRPr lang="pt-BR" dirty="0">
              <a:solidFill>
                <a:srgbClr val="FF0000"/>
              </a:solidFill>
            </a:endParaRPr>
          </a:p>
        </p:txBody>
      </p:sp>
      <p:sp>
        <p:nvSpPr>
          <p:cNvPr id="9" name="Retângulo 8"/>
          <p:cNvSpPr/>
          <p:nvPr/>
        </p:nvSpPr>
        <p:spPr>
          <a:xfrm>
            <a:off x="11045765" y="5254972"/>
            <a:ext cx="338554" cy="369332"/>
          </a:xfrm>
          <a:prstGeom prst="rect">
            <a:avLst/>
          </a:prstGeom>
        </p:spPr>
        <p:txBody>
          <a:bodyPr wrap="none">
            <a:spAutoFit/>
          </a:bodyPr>
          <a:lstStyle/>
          <a:p>
            <a:r>
              <a:rPr lang="pt-BR" b="1" dirty="0">
                <a:solidFill>
                  <a:srgbClr val="FF0000"/>
                </a:solidFill>
                <a:latin typeface="Arial" pitchFamily="34" charset="0"/>
                <a:ea typeface="Times New Roman"/>
                <a:cs typeface="Arial" pitchFamily="34" charset="0"/>
              </a:rPr>
              <a:t>V</a:t>
            </a:r>
            <a:endParaRPr lang="pt-BR" dirty="0">
              <a:solidFill>
                <a:srgbClr val="FF0000"/>
              </a:solidFill>
            </a:endParaRPr>
          </a:p>
        </p:txBody>
      </p:sp>
    </p:spTree>
    <p:extLst>
      <p:ext uri="{BB962C8B-B14F-4D97-AF65-F5344CB8AC3E}">
        <p14:creationId xmlns:p14="http://schemas.microsoft.com/office/powerpoint/2010/main" val="3323669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1000"/>
                                        <p:tgtEl>
                                          <p:spTgt spid="9"/>
                                        </p:tgtEl>
                                      </p:cBhvr>
                                    </p:animEffect>
                                    <p:anim calcmode="lin" valueType="num">
                                      <p:cBhvr>
                                        <p:cTn id="36" dur="1000" fill="hold"/>
                                        <p:tgtEl>
                                          <p:spTgt spid="9"/>
                                        </p:tgtEl>
                                        <p:attrNameLst>
                                          <p:attrName>ppt_x</p:attrName>
                                        </p:attrNameLst>
                                      </p:cBhvr>
                                      <p:tavLst>
                                        <p:tav tm="0">
                                          <p:val>
                                            <p:strVal val="#ppt_x"/>
                                          </p:val>
                                        </p:tav>
                                        <p:tav tm="100000">
                                          <p:val>
                                            <p:strVal val="#ppt_x"/>
                                          </p:val>
                                        </p:tav>
                                      </p:tavLst>
                                    </p:anim>
                                    <p:anim calcmode="lin" valueType="num">
                                      <p:cBhvr>
                                        <p:cTn id="37"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55688" y="629980"/>
            <a:ext cx="7856089" cy="2308324"/>
          </a:xfrm>
          <a:prstGeom prst="rect">
            <a:avLst/>
          </a:prstGeom>
        </p:spPr>
        <p:txBody>
          <a:bodyPr wrap="square">
            <a:spAutoFit/>
          </a:bodyPr>
          <a:lstStyle/>
          <a:p>
            <a:pPr algn="just">
              <a:lnSpc>
                <a:spcPct val="150000"/>
              </a:lnSpc>
            </a:pPr>
            <a:r>
              <a:rPr lang="pt-BR" sz="1600" b="1" dirty="0" smtClean="0">
                <a:latin typeface="Arial" pitchFamily="34" charset="0"/>
                <a:cs typeface="Arial" pitchFamily="34" charset="0"/>
              </a:rPr>
              <a:t>Pergunta 5a</a:t>
            </a:r>
            <a:r>
              <a:rPr lang="pt-BR" sz="1600" b="1" dirty="0">
                <a:latin typeface="Arial" pitchFamily="34" charset="0"/>
                <a:cs typeface="Arial" pitchFamily="34" charset="0"/>
              </a:rPr>
              <a:t>) (0,5 ponto) </a:t>
            </a:r>
            <a:r>
              <a:rPr lang="pt-BR" sz="1600" dirty="0">
                <a:latin typeface="Arial" pitchFamily="34" charset="0"/>
                <a:cs typeface="Arial" pitchFamily="34" charset="0"/>
              </a:rPr>
              <a:t>No passado os homens usaram barcos para descobrir novos continentes. Por exemplo, Colombo descobriu a América usando barcos. Cabral descobriu o Brasil usando barcos. Atualmente temos carros, trens, navios, submarinos, aviões, balões, </a:t>
            </a:r>
            <a:r>
              <a:rPr lang="pt-BR" sz="1600" dirty="0" err="1">
                <a:latin typeface="Arial" pitchFamily="34" charset="0"/>
                <a:cs typeface="Arial" pitchFamily="34" charset="0"/>
              </a:rPr>
              <a:t>etc</a:t>
            </a:r>
            <a:r>
              <a:rPr lang="pt-BR" sz="1600" dirty="0">
                <a:latin typeface="Arial" pitchFamily="34" charset="0"/>
                <a:cs typeface="Arial" pitchFamily="34" charset="0"/>
              </a:rPr>
              <a:t>, mas nenhum deles serve para nos levar para outros planetas e nem mesmo para a Lua. Que tipo de transporte temos que usar para chegar a outros planetas?</a:t>
            </a:r>
          </a:p>
        </p:txBody>
      </p:sp>
      <p:sp>
        <p:nvSpPr>
          <p:cNvPr id="4" name="Retângulo 3"/>
          <p:cNvSpPr/>
          <p:nvPr/>
        </p:nvSpPr>
        <p:spPr>
          <a:xfrm>
            <a:off x="262916" y="260648"/>
            <a:ext cx="2428870" cy="369332"/>
          </a:xfrm>
          <a:prstGeom prst="rect">
            <a:avLst/>
          </a:prstGeom>
        </p:spPr>
        <p:txBody>
          <a:bodyPr wrap="none">
            <a:spAutoFit/>
          </a:bodyPr>
          <a:lstStyle/>
          <a:p>
            <a:r>
              <a:rPr lang="pt-BR" b="1" dirty="0">
                <a:latin typeface="Arial" pitchFamily="34" charset="0"/>
                <a:cs typeface="Arial" pitchFamily="34" charset="0"/>
              </a:rPr>
              <a:t>Questão </a:t>
            </a:r>
            <a:r>
              <a:rPr lang="pt-BR" b="1" dirty="0" smtClean="0">
                <a:latin typeface="Arial" pitchFamily="34" charset="0"/>
                <a:cs typeface="Arial" pitchFamily="34" charset="0"/>
              </a:rPr>
              <a:t>5)</a:t>
            </a:r>
            <a:r>
              <a:rPr lang="pt-BR" b="1" dirty="0">
                <a:latin typeface="Arial" pitchFamily="34" charset="0"/>
                <a:cs typeface="Arial" pitchFamily="34" charset="0"/>
              </a:rPr>
              <a:t> </a:t>
            </a:r>
            <a:r>
              <a:rPr lang="pt-BR" b="1" dirty="0" smtClean="0">
                <a:latin typeface="Arial" pitchFamily="34" charset="0"/>
                <a:cs typeface="Arial" pitchFamily="34" charset="0"/>
              </a:rPr>
              <a:t>(</a:t>
            </a:r>
            <a:r>
              <a:rPr lang="pt-BR" b="1" dirty="0">
                <a:latin typeface="Arial" pitchFamily="34" charset="0"/>
                <a:cs typeface="Arial" pitchFamily="34" charset="0"/>
              </a:rPr>
              <a:t>1 ponto)</a:t>
            </a:r>
            <a:endParaRPr lang="pt-BR" dirty="0"/>
          </a:p>
        </p:txBody>
      </p:sp>
      <p:sp>
        <p:nvSpPr>
          <p:cNvPr id="5" name="Retângulo 4"/>
          <p:cNvSpPr/>
          <p:nvPr/>
        </p:nvSpPr>
        <p:spPr>
          <a:xfrm>
            <a:off x="1847081" y="2875002"/>
            <a:ext cx="9505056" cy="369332"/>
          </a:xfrm>
          <a:prstGeom prst="rect">
            <a:avLst/>
          </a:prstGeom>
        </p:spPr>
        <p:txBody>
          <a:bodyPr wrap="square">
            <a:spAutoFit/>
          </a:bodyPr>
          <a:lstStyle/>
          <a:p>
            <a:r>
              <a:rPr lang="pt-BR" dirty="0" smtClean="0">
                <a:solidFill>
                  <a:srgbClr val="FF0000"/>
                </a:solidFill>
                <a:latin typeface="Arial" pitchFamily="34" charset="0"/>
                <a:cs typeface="Arial" pitchFamily="34" charset="0"/>
              </a:rPr>
              <a:t>Foguetes</a:t>
            </a:r>
            <a:r>
              <a:rPr lang="pt-BR" b="1" dirty="0">
                <a:solidFill>
                  <a:srgbClr val="FF0000"/>
                </a:solidFill>
                <a:latin typeface="Arial" pitchFamily="34" charset="0"/>
                <a:cs typeface="Arial" pitchFamily="34" charset="0"/>
              </a:rPr>
              <a:t>. </a:t>
            </a:r>
            <a:r>
              <a:rPr lang="pt-BR" dirty="0">
                <a:solidFill>
                  <a:srgbClr val="FF0000"/>
                </a:solidFill>
                <a:latin typeface="Arial" pitchFamily="34" charset="0"/>
                <a:cs typeface="Arial" pitchFamily="34" charset="0"/>
              </a:rPr>
              <a:t>Mas também são aceitáveis termos como: naves espaciais, ônibus espacial, </a:t>
            </a:r>
            <a:r>
              <a:rPr lang="pt-BR" dirty="0" err="1">
                <a:solidFill>
                  <a:srgbClr val="FF0000"/>
                </a:solidFill>
                <a:latin typeface="Arial" pitchFamily="34" charset="0"/>
                <a:cs typeface="Arial" pitchFamily="34" charset="0"/>
              </a:rPr>
              <a:t>etc</a:t>
            </a:r>
            <a:endParaRPr lang="pt-BR" dirty="0">
              <a:solidFill>
                <a:srgbClr val="FF0000"/>
              </a:solidFill>
              <a:latin typeface="Arial" pitchFamily="34" charset="0"/>
              <a:cs typeface="Arial" pitchFamily="34" charset="0"/>
            </a:endParaRPr>
          </a:p>
        </p:txBody>
      </p:sp>
      <p:sp>
        <p:nvSpPr>
          <p:cNvPr id="6" name="Retângulo 5"/>
          <p:cNvSpPr/>
          <p:nvPr/>
        </p:nvSpPr>
        <p:spPr>
          <a:xfrm>
            <a:off x="255688" y="2875002"/>
            <a:ext cx="1697901" cy="369332"/>
          </a:xfrm>
          <a:prstGeom prst="rect">
            <a:avLst/>
          </a:prstGeom>
        </p:spPr>
        <p:txBody>
          <a:bodyPr wrap="none">
            <a:spAutoFit/>
          </a:bodyPr>
          <a:lstStyle/>
          <a:p>
            <a:r>
              <a:rPr lang="pt-BR" b="1" dirty="0">
                <a:latin typeface="Arial" pitchFamily="34" charset="0"/>
                <a:cs typeface="Arial" pitchFamily="34" charset="0"/>
              </a:rPr>
              <a:t>Resposta 5a):</a:t>
            </a:r>
            <a:endParaRPr lang="pt-BR" dirty="0"/>
          </a:p>
        </p:txBody>
      </p:sp>
      <p:sp>
        <p:nvSpPr>
          <p:cNvPr id="7" name="Retângulo 6"/>
          <p:cNvSpPr/>
          <p:nvPr/>
        </p:nvSpPr>
        <p:spPr>
          <a:xfrm>
            <a:off x="231962" y="3444581"/>
            <a:ext cx="11528096" cy="1938992"/>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Pergunta</a:t>
            </a:r>
            <a:r>
              <a:rPr lang="pt-BR" sz="1600" b="1" dirty="0" smtClean="0">
                <a:latin typeface="Arial" pitchFamily="34" charset="0"/>
                <a:cs typeface="Arial" pitchFamily="34" charset="0"/>
              </a:rPr>
              <a:t> </a:t>
            </a:r>
            <a:r>
              <a:rPr lang="pt-BR" sz="1600" b="1" dirty="0">
                <a:latin typeface="Arial" pitchFamily="34" charset="0"/>
                <a:cs typeface="Arial" pitchFamily="34" charset="0"/>
              </a:rPr>
              <a:t>5b) (0,5 ponto) </a:t>
            </a:r>
            <a:r>
              <a:rPr lang="pt-BR" sz="1600" dirty="0">
                <a:latin typeface="Arial" pitchFamily="34" charset="0"/>
                <a:cs typeface="Arial" pitchFamily="34" charset="0"/>
              </a:rPr>
              <a:t>O maior telescópio brasileiro instalado no Brasil está localizado entre  os municípios mineiros de Brasópolis e </a:t>
            </a:r>
            <a:r>
              <a:rPr lang="pt-BR" sz="1600" dirty="0" err="1">
                <a:latin typeface="Arial" pitchFamily="34" charset="0"/>
                <a:cs typeface="Arial" pitchFamily="34" charset="0"/>
              </a:rPr>
              <a:t>Piranguçu</a:t>
            </a:r>
            <a:r>
              <a:rPr lang="pt-BR" sz="1600" dirty="0">
                <a:latin typeface="Arial" pitchFamily="34" charset="0"/>
                <a:cs typeface="Arial" pitchFamily="34" charset="0"/>
              </a:rPr>
              <a:t>, a 1.864 m de altitude, 900 m acima do nível médio da região, a 37 km de Itajubá, 300 km do Rio de Janeiro e a 250 km de São Paulo.  Lá tem um telescópio cujo espelho tem 1,6 m de diâmetro e outros dois com 60 cm de diâmetro cada um. Todos os astrônomos do Brasil podem usar estes telescópios e as Escolas podem agendar para visitá-los. </a:t>
            </a:r>
            <a:r>
              <a:rPr lang="pt-BR" sz="1600" dirty="0" smtClean="0">
                <a:latin typeface="Arial" pitchFamily="34" charset="0"/>
                <a:cs typeface="Arial" pitchFamily="34" charset="0"/>
              </a:rPr>
              <a:t>Em </a:t>
            </a:r>
            <a:r>
              <a:rPr lang="pt-BR" sz="1600" dirty="0">
                <a:latin typeface="Arial" pitchFamily="34" charset="0"/>
                <a:cs typeface="Arial" pitchFamily="34" charset="0"/>
              </a:rPr>
              <a:t>qual Estado do Brasil estão instalados estes telescópios?</a:t>
            </a:r>
          </a:p>
        </p:txBody>
      </p:sp>
      <p:sp>
        <p:nvSpPr>
          <p:cNvPr id="8" name="Retângulo 7"/>
          <p:cNvSpPr/>
          <p:nvPr/>
        </p:nvSpPr>
        <p:spPr>
          <a:xfrm>
            <a:off x="1847081" y="5373216"/>
            <a:ext cx="1544012" cy="369332"/>
          </a:xfrm>
          <a:prstGeom prst="rect">
            <a:avLst/>
          </a:prstGeom>
        </p:spPr>
        <p:txBody>
          <a:bodyPr wrap="none">
            <a:spAutoFit/>
          </a:bodyPr>
          <a:lstStyle/>
          <a:p>
            <a:r>
              <a:rPr lang="pt-BR" dirty="0" smtClean="0">
                <a:solidFill>
                  <a:srgbClr val="FF0000"/>
                </a:solidFill>
                <a:latin typeface="Arial" pitchFamily="34" charset="0"/>
                <a:cs typeface="Arial" pitchFamily="34" charset="0"/>
              </a:rPr>
              <a:t>Minas </a:t>
            </a:r>
            <a:r>
              <a:rPr lang="pt-BR" dirty="0">
                <a:solidFill>
                  <a:srgbClr val="FF0000"/>
                </a:solidFill>
                <a:latin typeface="Arial" pitchFamily="34" charset="0"/>
                <a:cs typeface="Arial" pitchFamily="34" charset="0"/>
              </a:rPr>
              <a:t>Gerais</a:t>
            </a:r>
          </a:p>
        </p:txBody>
      </p:sp>
      <p:sp>
        <p:nvSpPr>
          <p:cNvPr id="9" name="Retângulo 8"/>
          <p:cNvSpPr/>
          <p:nvPr/>
        </p:nvSpPr>
        <p:spPr>
          <a:xfrm>
            <a:off x="228144" y="5373216"/>
            <a:ext cx="1710725" cy="369332"/>
          </a:xfrm>
          <a:prstGeom prst="rect">
            <a:avLst/>
          </a:prstGeom>
        </p:spPr>
        <p:txBody>
          <a:bodyPr wrap="none">
            <a:spAutoFit/>
          </a:bodyPr>
          <a:lstStyle/>
          <a:p>
            <a:r>
              <a:rPr lang="pt-BR" b="1" dirty="0">
                <a:latin typeface="Arial" pitchFamily="34" charset="0"/>
                <a:cs typeface="Arial" pitchFamily="34" charset="0"/>
              </a:rPr>
              <a:t>Resposta 5b):</a:t>
            </a:r>
            <a:endParaRPr lang="pt-BR" dirty="0"/>
          </a:p>
        </p:txBody>
      </p:sp>
    </p:spTree>
    <p:extLst>
      <p:ext uri="{BB962C8B-B14F-4D97-AF65-F5344CB8AC3E}">
        <p14:creationId xmlns:p14="http://schemas.microsoft.com/office/powerpoint/2010/main" val="3339068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16632"/>
            <a:ext cx="7920880" cy="1938992"/>
          </a:xfrm>
          <a:prstGeom prst="rect">
            <a:avLst/>
          </a:prstGeom>
        </p:spPr>
        <p:txBody>
          <a:bodyPr wrap="square">
            <a:spAutoFit/>
          </a:bodyPr>
          <a:lstStyle/>
          <a:p>
            <a:pPr algn="just">
              <a:lnSpc>
                <a:spcPct val="150000"/>
              </a:lnSpc>
            </a:pPr>
            <a:r>
              <a:rPr lang="pt-BR" sz="1600" b="1" dirty="0">
                <a:latin typeface="Arial" pitchFamily="34" charset="0"/>
                <a:cs typeface="Arial" pitchFamily="34" charset="0"/>
              </a:rPr>
              <a:t>Questão 6) (1 ponto) </a:t>
            </a:r>
            <a:r>
              <a:rPr lang="pt-BR" sz="1600" b="1" u="sng" dirty="0">
                <a:latin typeface="Arial" pitchFamily="34" charset="0"/>
                <a:cs typeface="Arial" pitchFamily="34" charset="0"/>
              </a:rPr>
              <a:t>PERGUNTA OBSERVACIONAL</a:t>
            </a:r>
            <a:r>
              <a:rPr lang="pt-BR" sz="1600" u="sng" dirty="0">
                <a:latin typeface="Arial" pitchFamily="34" charset="0"/>
                <a:cs typeface="Arial" pitchFamily="34" charset="0"/>
              </a:rPr>
              <a:t>. A QUESTÃO </a:t>
            </a:r>
            <a:r>
              <a:rPr lang="pt-BR" sz="1600" b="1" u="sng" dirty="0">
                <a:latin typeface="Arial" pitchFamily="34" charset="0"/>
                <a:cs typeface="Arial" pitchFamily="34" charset="0"/>
              </a:rPr>
              <a:t>6a </a:t>
            </a:r>
            <a:r>
              <a:rPr lang="pt-BR" sz="1600" u="sng" dirty="0">
                <a:latin typeface="Arial" pitchFamily="34" charset="0"/>
                <a:cs typeface="Arial" pitchFamily="34" charset="0"/>
              </a:rPr>
              <a:t>SÓ PODE SER RESPONDIDA SE VOCÊ OLHOU PARA O CÉU COM O MAPA QUE ENVIAMOS PREVIAMENTE PARA SEU(SUA) PROFESSOR(A), CASO CONTRÁRIO, RESPONDA SOMENTE À QUESTÃO (6b), A QUAL TAMBÉM VALE UM PONTO. </a:t>
            </a:r>
            <a:r>
              <a:rPr lang="pt-BR" sz="1600" b="1" u="sng" dirty="0">
                <a:latin typeface="Arial" pitchFamily="34" charset="0"/>
                <a:cs typeface="Arial" pitchFamily="34" charset="0"/>
              </a:rPr>
              <a:t>Você só pode responder à questão 6a ou à 6b e não às duas.</a:t>
            </a:r>
            <a:r>
              <a:rPr lang="pt-BR" sz="1600" u="sng" dirty="0">
                <a:latin typeface="Arial" pitchFamily="34" charset="0"/>
                <a:cs typeface="Arial" pitchFamily="34" charset="0"/>
              </a:rPr>
              <a:t> </a:t>
            </a:r>
            <a:endParaRPr lang="pt-BR" sz="1600" dirty="0">
              <a:latin typeface="Arial" pitchFamily="34" charset="0"/>
              <a:cs typeface="Arial" pitchFamily="34" charset="0"/>
            </a:endParaRPr>
          </a:p>
        </p:txBody>
      </p:sp>
      <p:sp>
        <p:nvSpPr>
          <p:cNvPr id="4" name="Retângulo 3"/>
          <p:cNvSpPr/>
          <p:nvPr/>
        </p:nvSpPr>
        <p:spPr>
          <a:xfrm>
            <a:off x="118889" y="2267788"/>
            <a:ext cx="11449272" cy="785343"/>
          </a:xfrm>
          <a:prstGeom prst="rect">
            <a:avLst/>
          </a:prstGeom>
        </p:spPr>
        <p:txBody>
          <a:bodyPr wrap="square">
            <a:spAutoFit/>
          </a:bodyPr>
          <a:lstStyle/>
          <a:p>
            <a:pPr algn="just" hangingPunct="0">
              <a:lnSpc>
                <a:spcPct val="150000"/>
              </a:lnSpc>
            </a:pPr>
            <a:r>
              <a:rPr lang="pt-PT" sz="1600" b="1" dirty="0" smtClean="0">
                <a:latin typeface="Arial" pitchFamily="34" charset="0"/>
                <a:cs typeface="Arial" pitchFamily="34" charset="0"/>
              </a:rPr>
              <a:t>Pergunta </a:t>
            </a:r>
            <a:r>
              <a:rPr lang="pt-PT" sz="1600" b="1" dirty="0">
                <a:latin typeface="Arial" pitchFamily="34" charset="0"/>
                <a:cs typeface="Arial" pitchFamily="34" charset="0"/>
              </a:rPr>
              <a:t>6a) (1 ponto) </a:t>
            </a:r>
            <a:r>
              <a:rPr lang="pt-BR" sz="1600" dirty="0" smtClean="0">
                <a:latin typeface="Arial" pitchFamily="34" charset="0"/>
                <a:cs typeface="Arial" pitchFamily="34" charset="0"/>
              </a:rPr>
              <a:t>O </a:t>
            </a:r>
            <a:r>
              <a:rPr lang="pt-BR" sz="1600" dirty="0">
                <a:latin typeface="Arial" pitchFamily="34" charset="0"/>
                <a:cs typeface="Arial" pitchFamily="34" charset="0"/>
              </a:rPr>
              <a:t>Brasil é dividido em 5 grandes regiões: Norte, Nordeste, Centro-Oeste, Sul e Sudeste. O seu professor vai dizer em qual região você mora, caso você ainda não saiba.</a:t>
            </a:r>
          </a:p>
        </p:txBody>
      </p:sp>
      <p:sp>
        <p:nvSpPr>
          <p:cNvPr id="5" name="Retângulo 4"/>
          <p:cNvSpPr/>
          <p:nvPr/>
        </p:nvSpPr>
        <p:spPr>
          <a:xfrm>
            <a:off x="103721" y="3127608"/>
            <a:ext cx="6984776" cy="2677656"/>
          </a:xfrm>
          <a:prstGeom prst="rect">
            <a:avLst/>
          </a:prstGeom>
        </p:spPr>
        <p:txBody>
          <a:bodyPr wrap="square">
            <a:spAutoFit/>
          </a:bodyPr>
          <a:lstStyle/>
          <a:p>
            <a:pPr algn="just" hangingPunct="0">
              <a:lnSpc>
                <a:spcPct val="150000"/>
              </a:lnSpc>
            </a:pPr>
            <a:r>
              <a:rPr lang="pt-BR" sz="1600" b="1" dirty="0">
                <a:latin typeface="Arial" pitchFamily="34" charset="0"/>
                <a:cs typeface="Arial" pitchFamily="34" charset="0"/>
              </a:rPr>
              <a:t>Para quem mora nas regiões Sul ou Sudeste a pergunta é a seguinte:</a:t>
            </a:r>
            <a:endParaRPr lang="pt-BR" sz="1600" dirty="0">
              <a:latin typeface="Arial" pitchFamily="34" charset="0"/>
              <a:cs typeface="Arial" pitchFamily="34" charset="0"/>
            </a:endParaRPr>
          </a:p>
          <a:p>
            <a:pPr algn="just" hangingPunct="0">
              <a:lnSpc>
                <a:spcPct val="150000"/>
              </a:lnSpc>
            </a:pPr>
            <a:r>
              <a:rPr lang="pt-BR" sz="1600" b="1" dirty="0">
                <a:latin typeface="Arial" pitchFamily="34" charset="0"/>
                <a:cs typeface="Arial" pitchFamily="34" charset="0"/>
              </a:rPr>
              <a:t> </a:t>
            </a:r>
            <a:r>
              <a:rPr lang="pt-BR" sz="1600" u="sng" dirty="0" smtClean="0">
                <a:latin typeface="Arial" pitchFamily="34" charset="0"/>
                <a:cs typeface="Arial" pitchFamily="34" charset="0"/>
              </a:rPr>
              <a:t>Desenhe</a:t>
            </a:r>
            <a:r>
              <a:rPr lang="pt-BR" sz="1600" dirty="0" smtClean="0">
                <a:latin typeface="Arial" pitchFamily="34" charset="0"/>
                <a:cs typeface="Arial" pitchFamily="34" charset="0"/>
              </a:rPr>
              <a:t> </a:t>
            </a:r>
            <a:r>
              <a:rPr lang="pt-BR" sz="1600" dirty="0">
                <a:latin typeface="Arial" pitchFamily="34" charset="0"/>
                <a:cs typeface="Arial" pitchFamily="34" charset="0"/>
              </a:rPr>
              <a:t>no quadrado </a:t>
            </a:r>
            <a:r>
              <a:rPr lang="pt-BR" sz="1600" dirty="0" smtClean="0">
                <a:latin typeface="Arial" pitchFamily="34" charset="0"/>
                <a:cs typeface="Arial" pitchFamily="34" charset="0"/>
              </a:rPr>
              <a:t>ao lado a </a:t>
            </a:r>
            <a:r>
              <a:rPr lang="pt-BR" sz="1600" dirty="0">
                <a:latin typeface="Arial" pitchFamily="34" charset="0"/>
                <a:cs typeface="Arial" pitchFamily="34" charset="0"/>
              </a:rPr>
              <a:t>constelação do Cruzeiro do Sul (em latim ela é chamada de </a:t>
            </a:r>
            <a:r>
              <a:rPr lang="pt-BR" sz="1600" dirty="0" err="1">
                <a:latin typeface="Arial" pitchFamily="34" charset="0"/>
                <a:cs typeface="Arial" pitchFamily="34" charset="0"/>
              </a:rPr>
              <a:t>Crux</a:t>
            </a:r>
            <a:r>
              <a:rPr lang="pt-BR" sz="1600" dirty="0">
                <a:latin typeface="Arial" pitchFamily="34" charset="0"/>
                <a:cs typeface="Arial" pitchFamily="34" charset="0"/>
              </a:rPr>
              <a:t>). Esta constelação tem CINCO estrelas. </a:t>
            </a:r>
            <a:r>
              <a:rPr lang="pt-BR" sz="1600" u="sng" dirty="0">
                <a:latin typeface="Arial" pitchFamily="34" charset="0"/>
                <a:cs typeface="Arial" pitchFamily="34" charset="0"/>
              </a:rPr>
              <a:t>Faça um X</a:t>
            </a:r>
            <a:r>
              <a:rPr lang="pt-BR" sz="1600" dirty="0">
                <a:latin typeface="Arial" pitchFamily="34" charset="0"/>
                <a:cs typeface="Arial" pitchFamily="34" charset="0"/>
              </a:rPr>
              <a:t> sobre a estrela mais brilhante do Cruzeiro do Sul. Ao lado desta constelação tem duas estrelas bem brilhantes, uma delas é a que está mais perto do Sol. </a:t>
            </a:r>
            <a:r>
              <a:rPr lang="pt-BR" sz="1600" u="sng" dirty="0">
                <a:latin typeface="Arial" pitchFamily="34" charset="0"/>
                <a:cs typeface="Arial" pitchFamily="34" charset="0"/>
              </a:rPr>
              <a:t>Desenhe</a:t>
            </a:r>
            <a:r>
              <a:rPr lang="pt-BR" sz="1600" dirty="0">
                <a:latin typeface="Arial" pitchFamily="34" charset="0"/>
                <a:cs typeface="Arial" pitchFamily="34" charset="0"/>
              </a:rPr>
              <a:t> estas duas estrelas no lado certo do Cruzeiro do Sul e </a:t>
            </a:r>
            <a:r>
              <a:rPr lang="pt-BR" sz="1600" u="sng" dirty="0">
                <a:latin typeface="Arial" pitchFamily="34" charset="0"/>
                <a:cs typeface="Arial" pitchFamily="34" charset="0"/>
              </a:rPr>
              <a:t>faça um X</a:t>
            </a:r>
            <a:r>
              <a:rPr lang="pt-BR" sz="1600" dirty="0">
                <a:latin typeface="Arial" pitchFamily="34" charset="0"/>
                <a:cs typeface="Arial" pitchFamily="34" charset="0"/>
              </a:rPr>
              <a:t> sobre a mais brilhante dentre estas duas</a:t>
            </a:r>
          </a:p>
        </p:txBody>
      </p:sp>
      <p:sp>
        <p:nvSpPr>
          <p:cNvPr id="7" name="Rectangle 3"/>
          <p:cNvSpPr>
            <a:spLocks noChangeArrowheads="1"/>
          </p:cNvSpPr>
          <p:nvPr/>
        </p:nvSpPr>
        <p:spPr bwMode="auto">
          <a:xfrm>
            <a:off x="7211137" y="2800800"/>
            <a:ext cx="3209533" cy="33713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pt-BR"/>
          </a:p>
        </p:txBody>
      </p:sp>
      <p:sp>
        <p:nvSpPr>
          <p:cNvPr id="8" name="Oval 4"/>
          <p:cNvSpPr>
            <a:spLocks noChangeArrowheads="1"/>
          </p:cNvSpPr>
          <p:nvPr/>
        </p:nvSpPr>
        <p:spPr bwMode="auto">
          <a:xfrm>
            <a:off x="8533075" y="4044091"/>
            <a:ext cx="71816" cy="63639"/>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9" name="Oval 5"/>
          <p:cNvSpPr>
            <a:spLocks noChangeArrowheads="1"/>
          </p:cNvSpPr>
          <p:nvPr/>
        </p:nvSpPr>
        <p:spPr bwMode="auto">
          <a:xfrm>
            <a:off x="9948993" y="4040211"/>
            <a:ext cx="71816" cy="64415"/>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0" name="Oval 6"/>
          <p:cNvSpPr>
            <a:spLocks noChangeArrowheads="1"/>
          </p:cNvSpPr>
          <p:nvPr/>
        </p:nvSpPr>
        <p:spPr bwMode="auto">
          <a:xfrm>
            <a:off x="9571297" y="4422821"/>
            <a:ext cx="71816" cy="63639"/>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1" name="Oval 7"/>
          <p:cNvSpPr>
            <a:spLocks noChangeArrowheads="1"/>
          </p:cNvSpPr>
          <p:nvPr/>
        </p:nvSpPr>
        <p:spPr bwMode="auto">
          <a:xfrm>
            <a:off x="9304427" y="5160103"/>
            <a:ext cx="71816" cy="64415"/>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2" name="Oval 8"/>
          <p:cNvSpPr>
            <a:spLocks noChangeArrowheads="1"/>
          </p:cNvSpPr>
          <p:nvPr/>
        </p:nvSpPr>
        <p:spPr bwMode="auto">
          <a:xfrm>
            <a:off x="9297334" y="3514800"/>
            <a:ext cx="72702" cy="64415"/>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3" name="Line 9"/>
          <p:cNvSpPr>
            <a:spLocks noChangeShapeType="1"/>
          </p:cNvSpPr>
          <p:nvPr/>
        </p:nvSpPr>
        <p:spPr bwMode="auto">
          <a:xfrm>
            <a:off x="9157880" y="5022894"/>
            <a:ext cx="345778" cy="308882"/>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14" name="Line 10"/>
          <p:cNvSpPr>
            <a:spLocks noChangeShapeType="1"/>
          </p:cNvSpPr>
          <p:nvPr/>
        </p:nvSpPr>
        <p:spPr bwMode="auto">
          <a:xfrm flipH="1">
            <a:off x="9157880" y="5023670"/>
            <a:ext cx="345778" cy="308106"/>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6" name="Oval 7"/>
          <p:cNvSpPr>
            <a:spLocks noChangeArrowheads="1"/>
          </p:cNvSpPr>
          <p:nvPr/>
        </p:nvSpPr>
        <p:spPr bwMode="auto">
          <a:xfrm>
            <a:off x="7609253" y="4932894"/>
            <a:ext cx="90000" cy="90000"/>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7" name="Oval 7"/>
          <p:cNvSpPr>
            <a:spLocks noChangeArrowheads="1"/>
          </p:cNvSpPr>
          <p:nvPr/>
        </p:nvSpPr>
        <p:spPr bwMode="auto">
          <a:xfrm>
            <a:off x="8183785" y="4674619"/>
            <a:ext cx="71816" cy="54000"/>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8" name="Line 9"/>
          <p:cNvSpPr>
            <a:spLocks noChangeShapeType="1"/>
          </p:cNvSpPr>
          <p:nvPr/>
        </p:nvSpPr>
        <p:spPr bwMode="auto">
          <a:xfrm>
            <a:off x="7481364" y="4851221"/>
            <a:ext cx="345778" cy="308882"/>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29" name="Line 10"/>
          <p:cNvSpPr>
            <a:spLocks noChangeShapeType="1"/>
          </p:cNvSpPr>
          <p:nvPr/>
        </p:nvSpPr>
        <p:spPr bwMode="auto">
          <a:xfrm flipH="1">
            <a:off x="7481364" y="4844378"/>
            <a:ext cx="345778" cy="308106"/>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pt-BR"/>
          </a:p>
        </p:txBody>
      </p:sp>
      <p:sp>
        <p:nvSpPr>
          <p:cNvPr id="45" name="Retângulo 44"/>
          <p:cNvSpPr/>
          <p:nvPr/>
        </p:nvSpPr>
        <p:spPr>
          <a:xfrm>
            <a:off x="8980976" y="4454640"/>
            <a:ext cx="1324273" cy="369332"/>
          </a:xfrm>
          <a:prstGeom prst="rect">
            <a:avLst/>
          </a:prstGeom>
        </p:spPr>
        <p:txBody>
          <a:bodyPr wrap="none">
            <a:spAutoFit/>
          </a:bodyPr>
          <a:lstStyle/>
          <a:p>
            <a:r>
              <a:rPr lang="pt-BR" b="1" dirty="0"/>
              <a:t>Intrometida</a:t>
            </a:r>
            <a:endParaRPr lang="pt-BR" dirty="0"/>
          </a:p>
        </p:txBody>
      </p:sp>
    </p:spTree>
    <p:extLst>
      <p:ext uri="{BB962C8B-B14F-4D97-AF65-F5344CB8AC3E}">
        <p14:creationId xmlns:p14="http://schemas.microsoft.com/office/powerpoint/2010/main" val="1879199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1000"/>
                                        <p:tgtEl>
                                          <p:spTgt spid="12"/>
                                        </p:tgtEl>
                                      </p:cBhvr>
                                    </p:animEffect>
                                    <p:anim calcmode="lin" valueType="num">
                                      <p:cBhvr>
                                        <p:cTn id="23" dur="1000" fill="hold"/>
                                        <p:tgtEl>
                                          <p:spTgt spid="12"/>
                                        </p:tgtEl>
                                        <p:attrNameLst>
                                          <p:attrName>ppt_x</p:attrName>
                                        </p:attrNameLst>
                                      </p:cBhvr>
                                      <p:tavLst>
                                        <p:tav tm="0">
                                          <p:val>
                                            <p:strVal val="#ppt_x"/>
                                          </p:val>
                                        </p:tav>
                                        <p:tav tm="100000">
                                          <p:val>
                                            <p:strVal val="#ppt_x"/>
                                          </p:val>
                                        </p:tav>
                                      </p:tavLst>
                                    </p:anim>
                                    <p:anim calcmode="lin" valueType="num">
                                      <p:cBhvr>
                                        <p:cTn id="24" dur="1000" fill="hold"/>
                                        <p:tgtEl>
                                          <p:spTgt spid="12"/>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45"/>
                                        </p:tgtEl>
                                        <p:attrNameLst>
                                          <p:attrName>style.visibility</p:attrName>
                                        </p:attrNameLst>
                                      </p:cBhvr>
                                      <p:to>
                                        <p:strVal val="visible"/>
                                      </p:to>
                                    </p:set>
                                    <p:animEffect transition="in" filter="fade">
                                      <p:cBhvr>
                                        <p:cTn id="32" dur="1000"/>
                                        <p:tgtEl>
                                          <p:spTgt spid="45"/>
                                        </p:tgtEl>
                                      </p:cBhvr>
                                    </p:animEffect>
                                    <p:anim calcmode="lin" valueType="num">
                                      <p:cBhvr>
                                        <p:cTn id="33" dur="1000" fill="hold"/>
                                        <p:tgtEl>
                                          <p:spTgt spid="45"/>
                                        </p:tgtEl>
                                        <p:attrNameLst>
                                          <p:attrName>ppt_x</p:attrName>
                                        </p:attrNameLst>
                                      </p:cBhvr>
                                      <p:tavLst>
                                        <p:tav tm="0">
                                          <p:val>
                                            <p:strVal val="#ppt_x"/>
                                          </p:val>
                                        </p:tav>
                                        <p:tav tm="100000">
                                          <p:val>
                                            <p:strVal val="#ppt_x"/>
                                          </p:val>
                                        </p:tav>
                                      </p:tavLst>
                                    </p:anim>
                                    <p:anim calcmode="lin" valueType="num">
                                      <p:cBhvr>
                                        <p:cTn id="34"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barn(inVertical)">
                                      <p:cBhvr>
                                        <p:cTn id="39" dur="500"/>
                                        <p:tgtEl>
                                          <p:spTgt spid="13"/>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arn(inVertical)">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fade">
                                      <p:cBhvr>
                                        <p:cTn id="47" dur="1000"/>
                                        <p:tgtEl>
                                          <p:spTgt spid="27"/>
                                        </p:tgtEl>
                                      </p:cBhvr>
                                    </p:animEffect>
                                    <p:anim calcmode="lin" valueType="num">
                                      <p:cBhvr>
                                        <p:cTn id="48" dur="1000" fill="hold"/>
                                        <p:tgtEl>
                                          <p:spTgt spid="27"/>
                                        </p:tgtEl>
                                        <p:attrNameLst>
                                          <p:attrName>ppt_x</p:attrName>
                                        </p:attrNameLst>
                                      </p:cBhvr>
                                      <p:tavLst>
                                        <p:tav tm="0">
                                          <p:val>
                                            <p:strVal val="#ppt_x"/>
                                          </p:val>
                                        </p:tav>
                                        <p:tav tm="100000">
                                          <p:val>
                                            <p:strVal val="#ppt_x"/>
                                          </p:val>
                                        </p:tav>
                                      </p:tavLst>
                                    </p:anim>
                                    <p:anim calcmode="lin" valueType="num">
                                      <p:cBhvr>
                                        <p:cTn id="49" dur="1000" fill="hold"/>
                                        <p:tgtEl>
                                          <p:spTgt spid="27"/>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fade">
                                      <p:cBhvr>
                                        <p:cTn id="52" dur="1000"/>
                                        <p:tgtEl>
                                          <p:spTgt spid="26"/>
                                        </p:tgtEl>
                                      </p:cBhvr>
                                    </p:animEffect>
                                    <p:anim calcmode="lin" valueType="num">
                                      <p:cBhvr>
                                        <p:cTn id="53" dur="1000" fill="hold"/>
                                        <p:tgtEl>
                                          <p:spTgt spid="26"/>
                                        </p:tgtEl>
                                        <p:attrNameLst>
                                          <p:attrName>ppt_x</p:attrName>
                                        </p:attrNameLst>
                                      </p:cBhvr>
                                      <p:tavLst>
                                        <p:tav tm="0">
                                          <p:val>
                                            <p:strVal val="#ppt_x"/>
                                          </p:val>
                                        </p:tav>
                                        <p:tav tm="100000">
                                          <p:val>
                                            <p:strVal val="#ppt_x"/>
                                          </p:val>
                                        </p:tav>
                                      </p:tavLst>
                                    </p:anim>
                                    <p:anim calcmode="lin" valueType="num">
                                      <p:cBhvr>
                                        <p:cTn id="54"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9"/>
                                        </p:tgtEl>
                                        <p:attrNameLst>
                                          <p:attrName>style.visibility</p:attrName>
                                        </p:attrNameLst>
                                      </p:cBhvr>
                                      <p:to>
                                        <p:strVal val="visible"/>
                                      </p:to>
                                    </p:set>
                                    <p:animEffect transition="in" filter="barn(inVertical)">
                                      <p:cBhvr>
                                        <p:cTn id="59" dur="500"/>
                                        <p:tgtEl>
                                          <p:spTgt spid="29"/>
                                        </p:tgtEl>
                                      </p:cBhvr>
                                    </p:animEffect>
                                  </p:childTnLst>
                                </p:cTn>
                              </p:par>
                              <p:par>
                                <p:cTn id="60" presetID="16" presetClass="entr" presetSubtype="21" fill="hold" grpId="0" nodeType="with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barn(inVertical)">
                                      <p:cBhvr>
                                        <p:cTn id="6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26" grpId="0" animBg="1"/>
      <p:bldP spid="27" grpId="0" animBg="1"/>
      <p:bldP spid="28" grpId="0" animBg="1"/>
      <p:bldP spid="29" grpId="0" animBg="1"/>
      <p:bldP spid="4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32000" y="121180"/>
            <a:ext cx="8020713" cy="2949525"/>
          </a:xfrm>
          <a:prstGeom prst="rect">
            <a:avLst/>
          </a:prstGeom>
        </p:spPr>
        <p:txBody>
          <a:bodyPr wrap="square">
            <a:spAutoFit/>
          </a:bodyPr>
          <a:lstStyle/>
          <a:p>
            <a:pPr algn="just">
              <a:lnSpc>
                <a:spcPct val="150000"/>
              </a:lnSpc>
            </a:pPr>
            <a:r>
              <a:rPr lang="pt-BR" b="1" dirty="0" smtClean="0">
                <a:latin typeface="Arial" pitchFamily="34" charset="0"/>
                <a:cs typeface="Arial" pitchFamily="34" charset="0"/>
              </a:rPr>
              <a:t>Resposta </a:t>
            </a:r>
            <a:r>
              <a:rPr lang="pt-BR" b="1" dirty="0">
                <a:latin typeface="Arial" pitchFamily="34" charset="0"/>
                <a:cs typeface="Arial" pitchFamily="34" charset="0"/>
              </a:rPr>
              <a:t>6a) </a:t>
            </a:r>
            <a:r>
              <a:rPr lang="pt-BR" b="1" dirty="0" smtClean="0">
                <a:latin typeface="Arial" pitchFamily="34" charset="0"/>
                <a:cs typeface="Arial" pitchFamily="34" charset="0"/>
              </a:rPr>
              <a:t>para </a:t>
            </a:r>
            <a:r>
              <a:rPr lang="pt-BR" b="1" dirty="0">
                <a:latin typeface="Arial" pitchFamily="34" charset="0"/>
                <a:cs typeface="Arial" pitchFamily="34" charset="0"/>
              </a:rPr>
              <a:t>quem mora nas regiões Sul ou Sudeste: </a:t>
            </a:r>
            <a:r>
              <a:rPr lang="pt-BR" dirty="0">
                <a:latin typeface="Arial" pitchFamily="34" charset="0"/>
                <a:cs typeface="Arial" pitchFamily="34" charset="0"/>
              </a:rPr>
              <a:t>O aluno deveria ter desenhado algo parecido com a figura </a:t>
            </a:r>
            <a:r>
              <a:rPr lang="pt-BR" dirty="0" smtClean="0">
                <a:latin typeface="Arial" pitchFamily="34" charset="0"/>
                <a:cs typeface="Arial" pitchFamily="34" charset="0"/>
              </a:rPr>
              <a:t>do slide anterior </a:t>
            </a:r>
            <a:r>
              <a:rPr lang="pt-BR" dirty="0">
                <a:latin typeface="Arial" pitchFamily="34" charset="0"/>
                <a:cs typeface="Arial" pitchFamily="34" charset="0"/>
              </a:rPr>
              <a:t>e feito um X sobre a estrela da </a:t>
            </a:r>
            <a:r>
              <a:rPr lang="pt-BR" u="sng" dirty="0">
                <a:latin typeface="Arial" pitchFamily="34" charset="0"/>
                <a:cs typeface="Arial" pitchFamily="34" charset="0"/>
              </a:rPr>
              <a:t>base da cruz</a:t>
            </a:r>
            <a:r>
              <a:rPr lang="pt-BR" dirty="0">
                <a:latin typeface="Arial" pitchFamily="34" charset="0"/>
                <a:cs typeface="Arial" pitchFamily="34" charset="0"/>
              </a:rPr>
              <a:t>. Além das 5 estrelas do Cruzeiro do Sul o aluno também deveria ter desenhado as duas estrelas que estão do lado do Cruzeiro do Sul, mas do lado oposto à estrela chamada popularmente de “Intrometida” e feito um X na estrela que está mais distante do Cruzeiro do Sul. </a:t>
            </a:r>
          </a:p>
        </p:txBody>
      </p:sp>
      <p:sp>
        <p:nvSpPr>
          <p:cNvPr id="4" name="Retângulo 3"/>
          <p:cNvSpPr/>
          <p:nvPr/>
        </p:nvSpPr>
        <p:spPr>
          <a:xfrm>
            <a:off x="138451" y="3075925"/>
            <a:ext cx="11645334" cy="2585323"/>
          </a:xfrm>
          <a:prstGeom prst="rect">
            <a:avLst/>
          </a:prstGeom>
        </p:spPr>
        <p:txBody>
          <a:bodyPr wrap="square">
            <a:spAutoFit/>
          </a:bodyPr>
          <a:lstStyle/>
          <a:p>
            <a:pPr algn="just">
              <a:lnSpc>
                <a:spcPct val="150000"/>
              </a:lnSpc>
            </a:pPr>
            <a:r>
              <a:rPr lang="pt-BR" b="1" dirty="0">
                <a:latin typeface="Arial" pitchFamily="34" charset="0"/>
                <a:cs typeface="Arial" pitchFamily="34" charset="0"/>
              </a:rPr>
              <a:t>Observação para o professor:</a:t>
            </a:r>
            <a:r>
              <a:rPr lang="pt-BR" dirty="0">
                <a:latin typeface="Arial" pitchFamily="34" charset="0"/>
                <a:cs typeface="Arial" pitchFamily="34" charset="0"/>
              </a:rPr>
              <a:t> A estrela </a:t>
            </a:r>
            <a:r>
              <a:rPr lang="pt-BR" dirty="0" err="1">
                <a:latin typeface="Arial" pitchFamily="34" charset="0"/>
                <a:cs typeface="Arial" pitchFamily="34" charset="0"/>
              </a:rPr>
              <a:t>Acrux</a:t>
            </a:r>
            <a:r>
              <a:rPr lang="pt-BR" dirty="0">
                <a:latin typeface="Arial" pitchFamily="34" charset="0"/>
                <a:cs typeface="Arial" pitchFamily="34" charset="0"/>
              </a:rPr>
              <a:t> é a mais brilhante da constelação do Cruzeiro do Sul e é a que está na </a:t>
            </a:r>
            <a:r>
              <a:rPr lang="pt-BR" u="sng" dirty="0">
                <a:latin typeface="Arial" pitchFamily="34" charset="0"/>
                <a:cs typeface="Arial" pitchFamily="34" charset="0"/>
              </a:rPr>
              <a:t>base da Cruz</a:t>
            </a:r>
            <a:r>
              <a:rPr lang="pt-BR" dirty="0">
                <a:latin typeface="Arial" pitchFamily="34" charset="0"/>
                <a:cs typeface="Arial" pitchFamily="34" charset="0"/>
              </a:rPr>
              <a:t>. A magnitude de </a:t>
            </a:r>
            <a:r>
              <a:rPr lang="pt-BR" dirty="0" err="1">
                <a:latin typeface="Arial" pitchFamily="34" charset="0"/>
                <a:cs typeface="Arial" pitchFamily="34" charset="0"/>
              </a:rPr>
              <a:t>Acrux</a:t>
            </a:r>
            <a:r>
              <a:rPr lang="pt-BR" dirty="0">
                <a:latin typeface="Arial" pitchFamily="34" charset="0"/>
                <a:cs typeface="Arial" pitchFamily="34" charset="0"/>
              </a:rPr>
              <a:t> é de 0,9. Note que não importa como esteja desenhada a figura do Cruzeiro do Sul, ou seja, ela pode estar deitada ou inclinada, ou até mesmo de ponta cabeça, pois pode ser que estava assim no momento em que o(a) aluno(a) observou esta constelação. Também não importa se as estrelas desenhadas são bolinhas ou algo </a:t>
            </a:r>
            <a:r>
              <a:rPr lang="pt-BR" dirty="0" err="1" smtClean="0">
                <a:latin typeface="Arial" pitchFamily="34" charset="0"/>
                <a:cs typeface="Arial" pitchFamily="34" charset="0"/>
              </a:rPr>
              <a:t>assim:</a:t>
            </a:r>
            <a:r>
              <a:rPr lang="pt-BR" dirty="0" err="1" smtClean="0">
                <a:latin typeface="Arial" pitchFamily="34" charset="0"/>
                <a:cs typeface="Arial" pitchFamily="34" charset="0"/>
                <a:sym typeface="Monotype Sorts"/>
              </a:rPr>
              <a:t>H</a:t>
            </a:r>
            <a:r>
              <a:rPr lang="pt-BR" dirty="0" smtClean="0">
                <a:latin typeface="Arial" pitchFamily="34" charset="0"/>
                <a:cs typeface="Arial" pitchFamily="34" charset="0"/>
              </a:rPr>
              <a:t>. </a:t>
            </a:r>
            <a:r>
              <a:rPr lang="pt-BR" b="1" dirty="0">
                <a:latin typeface="Arial" pitchFamily="34" charset="0"/>
                <a:cs typeface="Arial" pitchFamily="34" charset="0"/>
              </a:rPr>
              <a:t>Atenção!</a:t>
            </a:r>
            <a:r>
              <a:rPr lang="pt-BR" dirty="0">
                <a:latin typeface="Arial" pitchFamily="34" charset="0"/>
                <a:cs typeface="Arial" pitchFamily="34" charset="0"/>
              </a:rPr>
              <a:t> Se o aluno desenhou a constelação mas não marcou com um X as estrelas corretas, ganha só metade dos pontos da questão.</a:t>
            </a:r>
          </a:p>
        </p:txBody>
      </p:sp>
    </p:spTree>
    <p:extLst>
      <p:ext uri="{BB962C8B-B14F-4D97-AF65-F5344CB8AC3E}">
        <p14:creationId xmlns:p14="http://schemas.microsoft.com/office/powerpoint/2010/main" val="344590811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1433</TotalTime>
  <Words>2167</Words>
  <Application>Microsoft Office PowerPoint</Application>
  <PresentationFormat>Personalizar</PresentationFormat>
  <Paragraphs>107</Paragraphs>
  <Slides>18</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18</vt:i4>
      </vt:variant>
    </vt:vector>
  </HeadingPairs>
  <TitlesOfParts>
    <vt:vector size="23" baseType="lpstr">
      <vt:lpstr>Arial</vt:lpstr>
      <vt:lpstr>Calibri</vt:lpstr>
      <vt:lpstr>Monotype Sorts</vt:lpstr>
      <vt:lpstr>Times New Roman</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GABARITO COMENTADO  DA PROVA  OBA 2005 - NÍVEL 1</dc:title>
  <dc:creator>OBA</dc:creator>
  <cp:lastModifiedBy>DVM Informatica</cp:lastModifiedBy>
  <cp:revision>27</cp:revision>
  <dcterms:created xsi:type="dcterms:W3CDTF">2020-08-31T15:54:38Z</dcterms:created>
  <dcterms:modified xsi:type="dcterms:W3CDTF">2020-09-10T16:46:17Z</dcterms:modified>
</cp:coreProperties>
</file>