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5" r:id="rId2"/>
    <p:sldId id="272"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6" r:id="rId36"/>
  </p:sldIdLst>
  <p:sldSz cx="11903075"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4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DEB"/>
    <a:srgbClr val="CADCD8"/>
    <a:srgbClr val="B0CAC4"/>
    <a:srgbClr val="C0B892"/>
    <a:srgbClr val="AEA472"/>
    <a:srgbClr val="A6C3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797" y="62"/>
      </p:cViewPr>
      <p:guideLst>
        <p:guide orient="horz" pos="2160"/>
        <p:guide pos="37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945AFF-EAB5-4964-AC79-CA26C7DBB5A9}" type="datetimeFigureOut">
              <a:rPr lang="pt-BR" smtClean="0"/>
              <a:t>07/09/2020</a:t>
            </a:fld>
            <a:endParaRPr lang="pt-BR"/>
          </a:p>
        </p:txBody>
      </p:sp>
      <p:sp>
        <p:nvSpPr>
          <p:cNvPr id="4" name="Espaço Reservado para Imagem de Slide 3"/>
          <p:cNvSpPr>
            <a:spLocks noGrp="1" noRot="1" noChangeAspect="1"/>
          </p:cNvSpPr>
          <p:nvPr>
            <p:ph type="sldImg" idx="2"/>
          </p:nvPr>
        </p:nvSpPr>
        <p:spPr>
          <a:xfrm>
            <a:off x="454025" y="685800"/>
            <a:ext cx="594995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B92CE3-547A-42E9-9055-17F7442EF016}" type="slidenum">
              <a:rPr lang="pt-BR" smtClean="0"/>
              <a:t>‹nº›</a:t>
            </a:fld>
            <a:endParaRPr lang="pt-BR"/>
          </a:p>
        </p:txBody>
      </p:sp>
    </p:spTree>
    <p:extLst>
      <p:ext uri="{BB962C8B-B14F-4D97-AF65-F5344CB8AC3E}">
        <p14:creationId xmlns:p14="http://schemas.microsoft.com/office/powerpoint/2010/main" val="3631525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2</a:t>
            </a:fld>
            <a:endParaRPr lang="pt-BR"/>
          </a:p>
        </p:txBody>
      </p:sp>
    </p:spTree>
    <p:extLst>
      <p:ext uri="{BB962C8B-B14F-4D97-AF65-F5344CB8AC3E}">
        <p14:creationId xmlns:p14="http://schemas.microsoft.com/office/powerpoint/2010/main" val="544016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11</a:t>
            </a:fld>
            <a:endParaRPr lang="pt-BR"/>
          </a:p>
        </p:txBody>
      </p:sp>
    </p:spTree>
    <p:extLst>
      <p:ext uri="{BB962C8B-B14F-4D97-AF65-F5344CB8AC3E}">
        <p14:creationId xmlns:p14="http://schemas.microsoft.com/office/powerpoint/2010/main" val="2809201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12</a:t>
            </a:fld>
            <a:endParaRPr lang="pt-BR"/>
          </a:p>
        </p:txBody>
      </p:sp>
    </p:spTree>
    <p:extLst>
      <p:ext uri="{BB962C8B-B14F-4D97-AF65-F5344CB8AC3E}">
        <p14:creationId xmlns:p14="http://schemas.microsoft.com/office/powerpoint/2010/main" val="1792534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13</a:t>
            </a:fld>
            <a:endParaRPr lang="pt-BR"/>
          </a:p>
        </p:txBody>
      </p:sp>
    </p:spTree>
    <p:extLst>
      <p:ext uri="{BB962C8B-B14F-4D97-AF65-F5344CB8AC3E}">
        <p14:creationId xmlns:p14="http://schemas.microsoft.com/office/powerpoint/2010/main" val="2935220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14</a:t>
            </a:fld>
            <a:endParaRPr lang="pt-BR"/>
          </a:p>
        </p:txBody>
      </p:sp>
    </p:spTree>
    <p:extLst>
      <p:ext uri="{BB962C8B-B14F-4D97-AF65-F5344CB8AC3E}">
        <p14:creationId xmlns:p14="http://schemas.microsoft.com/office/powerpoint/2010/main" val="103643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15</a:t>
            </a:fld>
            <a:endParaRPr lang="pt-BR"/>
          </a:p>
        </p:txBody>
      </p:sp>
    </p:spTree>
    <p:extLst>
      <p:ext uri="{BB962C8B-B14F-4D97-AF65-F5344CB8AC3E}">
        <p14:creationId xmlns:p14="http://schemas.microsoft.com/office/powerpoint/2010/main" val="43907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16</a:t>
            </a:fld>
            <a:endParaRPr lang="pt-BR"/>
          </a:p>
        </p:txBody>
      </p:sp>
    </p:spTree>
    <p:extLst>
      <p:ext uri="{BB962C8B-B14F-4D97-AF65-F5344CB8AC3E}">
        <p14:creationId xmlns:p14="http://schemas.microsoft.com/office/powerpoint/2010/main" val="3904992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17</a:t>
            </a:fld>
            <a:endParaRPr lang="pt-BR"/>
          </a:p>
        </p:txBody>
      </p:sp>
    </p:spTree>
    <p:extLst>
      <p:ext uri="{BB962C8B-B14F-4D97-AF65-F5344CB8AC3E}">
        <p14:creationId xmlns:p14="http://schemas.microsoft.com/office/powerpoint/2010/main" val="2427000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18</a:t>
            </a:fld>
            <a:endParaRPr lang="pt-BR"/>
          </a:p>
        </p:txBody>
      </p:sp>
    </p:spTree>
    <p:extLst>
      <p:ext uri="{BB962C8B-B14F-4D97-AF65-F5344CB8AC3E}">
        <p14:creationId xmlns:p14="http://schemas.microsoft.com/office/powerpoint/2010/main" val="2105574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19</a:t>
            </a:fld>
            <a:endParaRPr lang="pt-BR"/>
          </a:p>
        </p:txBody>
      </p:sp>
    </p:spTree>
    <p:extLst>
      <p:ext uri="{BB962C8B-B14F-4D97-AF65-F5344CB8AC3E}">
        <p14:creationId xmlns:p14="http://schemas.microsoft.com/office/powerpoint/2010/main" val="2205985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20</a:t>
            </a:fld>
            <a:endParaRPr lang="pt-BR"/>
          </a:p>
        </p:txBody>
      </p:sp>
    </p:spTree>
    <p:extLst>
      <p:ext uri="{BB962C8B-B14F-4D97-AF65-F5344CB8AC3E}">
        <p14:creationId xmlns:p14="http://schemas.microsoft.com/office/powerpoint/2010/main" val="249340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3</a:t>
            </a:fld>
            <a:endParaRPr lang="pt-BR"/>
          </a:p>
        </p:txBody>
      </p:sp>
    </p:spTree>
    <p:extLst>
      <p:ext uri="{BB962C8B-B14F-4D97-AF65-F5344CB8AC3E}">
        <p14:creationId xmlns:p14="http://schemas.microsoft.com/office/powerpoint/2010/main" val="3859981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21</a:t>
            </a:fld>
            <a:endParaRPr lang="pt-BR"/>
          </a:p>
        </p:txBody>
      </p:sp>
    </p:spTree>
    <p:extLst>
      <p:ext uri="{BB962C8B-B14F-4D97-AF65-F5344CB8AC3E}">
        <p14:creationId xmlns:p14="http://schemas.microsoft.com/office/powerpoint/2010/main" val="1216310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22</a:t>
            </a:fld>
            <a:endParaRPr lang="pt-BR"/>
          </a:p>
        </p:txBody>
      </p:sp>
    </p:spTree>
    <p:extLst>
      <p:ext uri="{BB962C8B-B14F-4D97-AF65-F5344CB8AC3E}">
        <p14:creationId xmlns:p14="http://schemas.microsoft.com/office/powerpoint/2010/main" val="3382660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23</a:t>
            </a:fld>
            <a:endParaRPr lang="pt-BR"/>
          </a:p>
        </p:txBody>
      </p:sp>
    </p:spTree>
    <p:extLst>
      <p:ext uri="{BB962C8B-B14F-4D97-AF65-F5344CB8AC3E}">
        <p14:creationId xmlns:p14="http://schemas.microsoft.com/office/powerpoint/2010/main" val="4006931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24</a:t>
            </a:fld>
            <a:endParaRPr lang="pt-BR"/>
          </a:p>
        </p:txBody>
      </p:sp>
    </p:spTree>
    <p:extLst>
      <p:ext uri="{BB962C8B-B14F-4D97-AF65-F5344CB8AC3E}">
        <p14:creationId xmlns:p14="http://schemas.microsoft.com/office/powerpoint/2010/main" val="1979823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25</a:t>
            </a:fld>
            <a:endParaRPr lang="pt-BR"/>
          </a:p>
        </p:txBody>
      </p:sp>
    </p:spTree>
    <p:extLst>
      <p:ext uri="{BB962C8B-B14F-4D97-AF65-F5344CB8AC3E}">
        <p14:creationId xmlns:p14="http://schemas.microsoft.com/office/powerpoint/2010/main" val="444906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26</a:t>
            </a:fld>
            <a:endParaRPr lang="pt-BR"/>
          </a:p>
        </p:txBody>
      </p:sp>
    </p:spTree>
    <p:extLst>
      <p:ext uri="{BB962C8B-B14F-4D97-AF65-F5344CB8AC3E}">
        <p14:creationId xmlns:p14="http://schemas.microsoft.com/office/powerpoint/2010/main" val="1450334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27</a:t>
            </a:fld>
            <a:endParaRPr lang="pt-BR"/>
          </a:p>
        </p:txBody>
      </p:sp>
    </p:spTree>
    <p:extLst>
      <p:ext uri="{BB962C8B-B14F-4D97-AF65-F5344CB8AC3E}">
        <p14:creationId xmlns:p14="http://schemas.microsoft.com/office/powerpoint/2010/main" val="1182125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28</a:t>
            </a:fld>
            <a:endParaRPr lang="pt-BR"/>
          </a:p>
        </p:txBody>
      </p:sp>
    </p:spTree>
    <p:extLst>
      <p:ext uri="{BB962C8B-B14F-4D97-AF65-F5344CB8AC3E}">
        <p14:creationId xmlns:p14="http://schemas.microsoft.com/office/powerpoint/2010/main" val="2843805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29</a:t>
            </a:fld>
            <a:endParaRPr lang="pt-BR"/>
          </a:p>
        </p:txBody>
      </p:sp>
    </p:spTree>
    <p:extLst>
      <p:ext uri="{BB962C8B-B14F-4D97-AF65-F5344CB8AC3E}">
        <p14:creationId xmlns:p14="http://schemas.microsoft.com/office/powerpoint/2010/main" val="35350189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30</a:t>
            </a:fld>
            <a:endParaRPr lang="pt-BR"/>
          </a:p>
        </p:txBody>
      </p:sp>
    </p:spTree>
    <p:extLst>
      <p:ext uri="{BB962C8B-B14F-4D97-AF65-F5344CB8AC3E}">
        <p14:creationId xmlns:p14="http://schemas.microsoft.com/office/powerpoint/2010/main" val="38031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4</a:t>
            </a:fld>
            <a:endParaRPr lang="pt-BR"/>
          </a:p>
        </p:txBody>
      </p:sp>
    </p:spTree>
    <p:extLst>
      <p:ext uri="{BB962C8B-B14F-4D97-AF65-F5344CB8AC3E}">
        <p14:creationId xmlns:p14="http://schemas.microsoft.com/office/powerpoint/2010/main" val="2863742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31</a:t>
            </a:fld>
            <a:endParaRPr lang="pt-BR"/>
          </a:p>
        </p:txBody>
      </p:sp>
    </p:spTree>
    <p:extLst>
      <p:ext uri="{BB962C8B-B14F-4D97-AF65-F5344CB8AC3E}">
        <p14:creationId xmlns:p14="http://schemas.microsoft.com/office/powerpoint/2010/main" val="3130462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32</a:t>
            </a:fld>
            <a:endParaRPr lang="pt-BR"/>
          </a:p>
        </p:txBody>
      </p:sp>
    </p:spTree>
    <p:extLst>
      <p:ext uri="{BB962C8B-B14F-4D97-AF65-F5344CB8AC3E}">
        <p14:creationId xmlns:p14="http://schemas.microsoft.com/office/powerpoint/2010/main" val="2114198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33</a:t>
            </a:fld>
            <a:endParaRPr lang="pt-BR"/>
          </a:p>
        </p:txBody>
      </p:sp>
    </p:spTree>
    <p:extLst>
      <p:ext uri="{BB962C8B-B14F-4D97-AF65-F5344CB8AC3E}">
        <p14:creationId xmlns:p14="http://schemas.microsoft.com/office/powerpoint/2010/main" val="2466279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34</a:t>
            </a:fld>
            <a:endParaRPr lang="pt-BR"/>
          </a:p>
        </p:txBody>
      </p:sp>
    </p:spTree>
    <p:extLst>
      <p:ext uri="{BB962C8B-B14F-4D97-AF65-F5344CB8AC3E}">
        <p14:creationId xmlns:p14="http://schemas.microsoft.com/office/powerpoint/2010/main" val="218180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5</a:t>
            </a:fld>
            <a:endParaRPr lang="pt-BR"/>
          </a:p>
        </p:txBody>
      </p:sp>
    </p:spTree>
    <p:extLst>
      <p:ext uri="{BB962C8B-B14F-4D97-AF65-F5344CB8AC3E}">
        <p14:creationId xmlns:p14="http://schemas.microsoft.com/office/powerpoint/2010/main" val="185211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6</a:t>
            </a:fld>
            <a:endParaRPr lang="pt-BR"/>
          </a:p>
        </p:txBody>
      </p:sp>
    </p:spTree>
    <p:extLst>
      <p:ext uri="{BB962C8B-B14F-4D97-AF65-F5344CB8AC3E}">
        <p14:creationId xmlns:p14="http://schemas.microsoft.com/office/powerpoint/2010/main" val="2273268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7</a:t>
            </a:fld>
            <a:endParaRPr lang="pt-BR"/>
          </a:p>
        </p:txBody>
      </p:sp>
    </p:spTree>
    <p:extLst>
      <p:ext uri="{BB962C8B-B14F-4D97-AF65-F5344CB8AC3E}">
        <p14:creationId xmlns:p14="http://schemas.microsoft.com/office/powerpoint/2010/main" val="3445822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8</a:t>
            </a:fld>
            <a:endParaRPr lang="pt-BR"/>
          </a:p>
        </p:txBody>
      </p:sp>
    </p:spTree>
    <p:extLst>
      <p:ext uri="{BB962C8B-B14F-4D97-AF65-F5344CB8AC3E}">
        <p14:creationId xmlns:p14="http://schemas.microsoft.com/office/powerpoint/2010/main" val="1847953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9</a:t>
            </a:fld>
            <a:endParaRPr lang="pt-BR"/>
          </a:p>
        </p:txBody>
      </p:sp>
    </p:spTree>
    <p:extLst>
      <p:ext uri="{BB962C8B-B14F-4D97-AF65-F5344CB8AC3E}">
        <p14:creationId xmlns:p14="http://schemas.microsoft.com/office/powerpoint/2010/main" val="2213651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B92CE3-547A-42E9-9055-17F7442EF016}" type="slidenum">
              <a:rPr lang="pt-BR" smtClean="0"/>
              <a:t>10</a:t>
            </a:fld>
            <a:endParaRPr lang="pt-BR"/>
          </a:p>
        </p:txBody>
      </p:sp>
    </p:spTree>
    <p:extLst>
      <p:ext uri="{BB962C8B-B14F-4D97-AF65-F5344CB8AC3E}">
        <p14:creationId xmlns:p14="http://schemas.microsoft.com/office/powerpoint/2010/main" val="273170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92731" y="2130426"/>
            <a:ext cx="10117614" cy="1470025"/>
          </a:xfrm>
        </p:spPr>
        <p:txBody>
          <a:bodyPr/>
          <a:lstStyle/>
          <a:p>
            <a:r>
              <a:rPr lang="pt-BR"/>
              <a:t>Clique para editar o título mestre</a:t>
            </a:r>
          </a:p>
        </p:txBody>
      </p:sp>
      <p:sp>
        <p:nvSpPr>
          <p:cNvPr id="3" name="Subtítulo 2"/>
          <p:cNvSpPr>
            <a:spLocks noGrp="1"/>
          </p:cNvSpPr>
          <p:nvPr>
            <p:ph type="subTitle" idx="1"/>
          </p:nvPr>
        </p:nvSpPr>
        <p:spPr>
          <a:xfrm>
            <a:off x="1785461" y="3886200"/>
            <a:ext cx="833215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872D6F1E-FBE1-4B71-9823-45836441AC1E}" type="datetimeFigureOut">
              <a:rPr lang="pt-BR" smtClean="0"/>
              <a:t>07/09/2020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6D375C-0A28-4F77-8485-C5C9EE0C814F}" type="slidenum">
              <a:rPr lang="pt-BR" smtClean="0"/>
              <a:t>‹nº›</a:t>
            </a:fld>
            <a:endParaRPr lang="pt-BR"/>
          </a:p>
        </p:txBody>
      </p:sp>
    </p:spTree>
    <p:extLst>
      <p:ext uri="{BB962C8B-B14F-4D97-AF65-F5344CB8AC3E}">
        <p14:creationId xmlns:p14="http://schemas.microsoft.com/office/powerpoint/2010/main" val="4072013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72D6F1E-FBE1-4B71-9823-45836441AC1E}" type="datetimeFigureOut">
              <a:rPr lang="pt-BR" smtClean="0"/>
              <a:t>07/09/2020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6D375C-0A28-4F77-8485-C5C9EE0C814F}" type="slidenum">
              <a:rPr lang="pt-BR" smtClean="0"/>
              <a:t>‹nº›</a:t>
            </a:fld>
            <a:endParaRPr lang="pt-BR"/>
          </a:p>
        </p:txBody>
      </p:sp>
    </p:spTree>
    <p:extLst>
      <p:ext uri="{BB962C8B-B14F-4D97-AF65-F5344CB8AC3E}">
        <p14:creationId xmlns:p14="http://schemas.microsoft.com/office/powerpoint/2010/main" val="543225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629729" y="274639"/>
            <a:ext cx="2678192"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595154" y="274639"/>
            <a:ext cx="7836191"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72D6F1E-FBE1-4B71-9823-45836441AC1E}" type="datetimeFigureOut">
              <a:rPr lang="pt-BR" smtClean="0"/>
              <a:t>07/09/2020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6D375C-0A28-4F77-8485-C5C9EE0C814F}" type="slidenum">
              <a:rPr lang="pt-BR" smtClean="0"/>
              <a:t>‹nº›</a:t>
            </a:fld>
            <a:endParaRPr lang="pt-BR"/>
          </a:p>
        </p:txBody>
      </p:sp>
    </p:spTree>
    <p:extLst>
      <p:ext uri="{BB962C8B-B14F-4D97-AF65-F5344CB8AC3E}">
        <p14:creationId xmlns:p14="http://schemas.microsoft.com/office/powerpoint/2010/main" val="3875617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872D6F1E-FBE1-4B71-9823-45836441AC1E}" type="datetimeFigureOut">
              <a:rPr lang="pt-BR" smtClean="0"/>
              <a:t>07/09/2020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6D375C-0A28-4F77-8485-C5C9EE0C814F}" type="slidenum">
              <a:rPr lang="pt-BR" smtClean="0"/>
              <a:t>‹nº›</a:t>
            </a:fld>
            <a:endParaRPr lang="pt-BR"/>
          </a:p>
        </p:txBody>
      </p:sp>
    </p:spTree>
    <p:extLst>
      <p:ext uri="{BB962C8B-B14F-4D97-AF65-F5344CB8AC3E}">
        <p14:creationId xmlns:p14="http://schemas.microsoft.com/office/powerpoint/2010/main" val="312350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40261" y="4406901"/>
            <a:ext cx="10117614"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40261" y="2906713"/>
            <a:ext cx="1011761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872D6F1E-FBE1-4B71-9823-45836441AC1E}" type="datetimeFigureOut">
              <a:rPr lang="pt-BR" smtClean="0"/>
              <a:t>07/09/2020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36D375C-0A28-4F77-8485-C5C9EE0C814F}" type="slidenum">
              <a:rPr lang="pt-BR" smtClean="0"/>
              <a:t>‹nº›</a:t>
            </a:fld>
            <a:endParaRPr lang="pt-BR"/>
          </a:p>
        </p:txBody>
      </p:sp>
    </p:spTree>
    <p:extLst>
      <p:ext uri="{BB962C8B-B14F-4D97-AF65-F5344CB8AC3E}">
        <p14:creationId xmlns:p14="http://schemas.microsoft.com/office/powerpoint/2010/main" val="310920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595154" y="1600201"/>
            <a:ext cx="525719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050730" y="1600201"/>
            <a:ext cx="525719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872D6F1E-FBE1-4B71-9823-45836441AC1E}" type="datetimeFigureOut">
              <a:rPr lang="pt-BR" smtClean="0"/>
              <a:t>07/09/2020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36D375C-0A28-4F77-8485-C5C9EE0C814F}" type="slidenum">
              <a:rPr lang="pt-BR" smtClean="0"/>
              <a:t>‹nº›</a:t>
            </a:fld>
            <a:endParaRPr lang="pt-BR"/>
          </a:p>
        </p:txBody>
      </p:sp>
    </p:spTree>
    <p:extLst>
      <p:ext uri="{BB962C8B-B14F-4D97-AF65-F5344CB8AC3E}">
        <p14:creationId xmlns:p14="http://schemas.microsoft.com/office/powerpoint/2010/main" val="197067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595154" y="1535113"/>
            <a:ext cx="525925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595154" y="2174875"/>
            <a:ext cx="525925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046598" y="1535113"/>
            <a:ext cx="52613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046598" y="2174875"/>
            <a:ext cx="526132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72D6F1E-FBE1-4B71-9823-45836441AC1E}" type="datetimeFigureOut">
              <a:rPr lang="pt-BR" smtClean="0"/>
              <a:t>07/09/2020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136D375C-0A28-4F77-8485-C5C9EE0C814F}" type="slidenum">
              <a:rPr lang="pt-BR" smtClean="0"/>
              <a:t>‹nº›</a:t>
            </a:fld>
            <a:endParaRPr lang="pt-BR"/>
          </a:p>
        </p:txBody>
      </p:sp>
    </p:spTree>
    <p:extLst>
      <p:ext uri="{BB962C8B-B14F-4D97-AF65-F5344CB8AC3E}">
        <p14:creationId xmlns:p14="http://schemas.microsoft.com/office/powerpoint/2010/main" val="260498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872D6F1E-FBE1-4B71-9823-45836441AC1E}" type="datetimeFigureOut">
              <a:rPr lang="pt-BR" smtClean="0"/>
              <a:t>07/09/2020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136D375C-0A28-4F77-8485-C5C9EE0C814F}" type="slidenum">
              <a:rPr lang="pt-BR" smtClean="0"/>
              <a:t>‹nº›</a:t>
            </a:fld>
            <a:endParaRPr lang="pt-BR"/>
          </a:p>
        </p:txBody>
      </p:sp>
    </p:spTree>
    <p:extLst>
      <p:ext uri="{BB962C8B-B14F-4D97-AF65-F5344CB8AC3E}">
        <p14:creationId xmlns:p14="http://schemas.microsoft.com/office/powerpoint/2010/main" val="3041902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72D6F1E-FBE1-4B71-9823-45836441AC1E}" type="datetimeFigureOut">
              <a:rPr lang="pt-BR" smtClean="0"/>
              <a:t>07/09/2020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136D375C-0A28-4F77-8485-C5C9EE0C814F}" type="slidenum">
              <a:rPr lang="pt-BR" smtClean="0"/>
              <a:t>‹nº›</a:t>
            </a:fld>
            <a:endParaRPr lang="pt-BR"/>
          </a:p>
        </p:txBody>
      </p:sp>
      <p:pic>
        <p:nvPicPr>
          <p:cNvPr id="1026" name="Picture 2" descr="C:\Users\OBA\Downloads\mobfog 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9280"/>
            <a:ext cx="1271182" cy="8119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OBA\Downloads\LOGOTIPO_OBA_p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44025" y="5877272"/>
            <a:ext cx="1721343" cy="114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85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95154" y="273050"/>
            <a:ext cx="3916030"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653771" y="273051"/>
            <a:ext cx="66541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595154" y="1435101"/>
            <a:ext cx="391603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72D6F1E-FBE1-4B71-9823-45836441AC1E}" type="datetimeFigureOut">
              <a:rPr lang="pt-BR" smtClean="0"/>
              <a:t>07/09/2020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36D375C-0A28-4F77-8485-C5C9EE0C814F}" type="slidenum">
              <a:rPr lang="pt-BR" smtClean="0"/>
              <a:t>‹nº›</a:t>
            </a:fld>
            <a:endParaRPr lang="pt-BR"/>
          </a:p>
        </p:txBody>
      </p:sp>
    </p:spTree>
    <p:extLst>
      <p:ext uri="{BB962C8B-B14F-4D97-AF65-F5344CB8AC3E}">
        <p14:creationId xmlns:p14="http://schemas.microsoft.com/office/powerpoint/2010/main" val="2903870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33086" y="4800600"/>
            <a:ext cx="7141845"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33086" y="612775"/>
            <a:ext cx="714184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2333086" y="5367338"/>
            <a:ext cx="714184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872D6F1E-FBE1-4B71-9823-45836441AC1E}" type="datetimeFigureOut">
              <a:rPr lang="pt-BR" smtClean="0"/>
              <a:t>07/09/2020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136D375C-0A28-4F77-8485-C5C9EE0C814F}" type="slidenum">
              <a:rPr lang="pt-BR" smtClean="0"/>
              <a:t>‹nº›</a:t>
            </a:fld>
            <a:endParaRPr lang="pt-BR"/>
          </a:p>
        </p:txBody>
      </p:sp>
    </p:spTree>
    <p:extLst>
      <p:ext uri="{BB962C8B-B14F-4D97-AF65-F5344CB8AC3E}">
        <p14:creationId xmlns:p14="http://schemas.microsoft.com/office/powerpoint/2010/main" val="322549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E5EDEB"/>
            </a:gs>
            <a:gs pos="97643">
              <a:srgbClr val="CADCD8"/>
            </a:gs>
            <a:gs pos="0">
              <a:srgbClr val="B0CAC4"/>
            </a:gs>
          </a:gsLst>
          <a:lin ang="5400000" scaled="1"/>
          <a:tileRect/>
        </a:gra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595154" y="274638"/>
            <a:ext cx="10712768"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595154" y="1600201"/>
            <a:ext cx="10712768"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595154" y="6356351"/>
            <a:ext cx="277738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2D6F1E-FBE1-4B71-9823-45836441AC1E}" type="datetimeFigureOut">
              <a:rPr lang="pt-BR" smtClean="0"/>
              <a:t>07/09/2020</a:t>
            </a:fld>
            <a:endParaRPr lang="pt-BR"/>
          </a:p>
        </p:txBody>
      </p:sp>
      <p:sp>
        <p:nvSpPr>
          <p:cNvPr id="5" name="Espaço Reservado para Rodapé 4"/>
          <p:cNvSpPr>
            <a:spLocks noGrp="1"/>
          </p:cNvSpPr>
          <p:nvPr>
            <p:ph type="ftr" sz="quarter" idx="3"/>
          </p:nvPr>
        </p:nvSpPr>
        <p:spPr>
          <a:xfrm>
            <a:off x="4066884" y="6356351"/>
            <a:ext cx="37693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530537" y="6356351"/>
            <a:ext cx="277738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375C-0A28-4F77-8485-C5C9EE0C814F}" type="slidenum">
              <a:rPr lang="pt-BR" smtClean="0"/>
              <a:t>‹nº›</a:t>
            </a:fld>
            <a:endParaRPr lang="pt-BR"/>
          </a:p>
        </p:txBody>
      </p:sp>
    </p:spTree>
    <p:extLst>
      <p:ext uri="{BB962C8B-B14F-4D97-AF65-F5344CB8AC3E}">
        <p14:creationId xmlns:p14="http://schemas.microsoft.com/office/powerpoint/2010/main" val="1188024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1.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517" y="2614914"/>
            <a:ext cx="7083880" cy="4701294"/>
          </a:xfrm>
          <a:prstGeom prst="rect">
            <a:avLst/>
          </a:prstGeom>
        </p:spPr>
      </p:pic>
      <p:sp>
        <p:nvSpPr>
          <p:cNvPr id="6" name="CaixaDeTexto 5"/>
          <p:cNvSpPr txBox="1"/>
          <p:nvPr/>
        </p:nvSpPr>
        <p:spPr>
          <a:xfrm>
            <a:off x="2426220" y="213381"/>
            <a:ext cx="5897440" cy="2884636"/>
          </a:xfrm>
          <a:prstGeom prst="rect">
            <a:avLst/>
          </a:prstGeom>
          <a:noFill/>
        </p:spPr>
        <p:txBody>
          <a:bodyPr wrap="square" rtlCol="0">
            <a:spAutoFit/>
          </a:bodyPr>
          <a:lstStyle/>
          <a:p>
            <a:pPr algn="ctr"/>
            <a:r>
              <a:rPr lang="pt-BR" sz="4296" b="1" dirty="0">
                <a:solidFill>
                  <a:srgbClr val="0E4D3C"/>
                </a:solidFill>
                <a:effectLst>
                  <a:outerShdw blurRad="38100" dist="38100" dir="2700000" algn="tl">
                    <a:srgbClr val="000000">
                      <a:alpha val="43137"/>
                    </a:srgbClr>
                  </a:outerShdw>
                </a:effectLst>
              </a:rPr>
              <a:t>GABARITO COMENTADO </a:t>
            </a:r>
          </a:p>
          <a:p>
            <a:pPr algn="ctr"/>
            <a:r>
              <a:rPr lang="pt-BR" sz="4296" b="1" dirty="0">
                <a:solidFill>
                  <a:srgbClr val="0E4D3C"/>
                </a:solidFill>
                <a:effectLst>
                  <a:outerShdw blurRad="38100" dist="38100" dir="2700000" algn="tl">
                    <a:srgbClr val="000000">
                      <a:alpha val="43137"/>
                    </a:srgbClr>
                  </a:outerShdw>
                </a:effectLst>
              </a:rPr>
              <a:t>DA PROVA</a:t>
            </a:r>
          </a:p>
          <a:p>
            <a:pPr algn="ctr"/>
            <a:endParaRPr lang="pt-BR" sz="4296" b="1" dirty="0">
              <a:solidFill>
                <a:srgbClr val="0E4D3C"/>
              </a:solidFill>
              <a:effectLst>
                <a:outerShdw blurRad="38100" dist="38100" dir="2700000" algn="tl">
                  <a:srgbClr val="000000">
                    <a:alpha val="43137"/>
                  </a:srgbClr>
                </a:outerShdw>
              </a:effectLst>
            </a:endParaRPr>
          </a:p>
          <a:p>
            <a:pPr algn="ctr"/>
            <a:r>
              <a:rPr lang="pt-BR" sz="5272" b="1" dirty="0">
                <a:solidFill>
                  <a:srgbClr val="0E4D3C"/>
                </a:solidFill>
                <a:effectLst>
                  <a:outerShdw blurRad="38100" dist="38100" dir="2700000" algn="tl">
                    <a:srgbClr val="000000">
                      <a:alpha val="43137"/>
                    </a:srgbClr>
                  </a:outerShdw>
                </a:effectLst>
              </a:rPr>
              <a:t>OBA 2006 - NÍVEL 3</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6136" y="3720200"/>
            <a:ext cx="3848682" cy="2458411"/>
          </a:xfrm>
          <a:prstGeom prst="rect">
            <a:avLst/>
          </a:prstGeom>
        </p:spPr>
      </p:pic>
    </p:spTree>
    <p:extLst>
      <p:ext uri="{BB962C8B-B14F-4D97-AF65-F5344CB8AC3E}">
        <p14:creationId xmlns:p14="http://schemas.microsoft.com/office/powerpoint/2010/main" val="427918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par>
                                <p:cTn id="12" presetID="16" presetClass="entr" presetSubtype="37"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0B6DBE4B-C90D-4C7F-9987-2ED3C82C684B}"/>
              </a:ext>
            </a:extLst>
          </p:cNvPr>
          <p:cNvSpPr/>
          <p:nvPr/>
        </p:nvSpPr>
        <p:spPr>
          <a:xfrm>
            <a:off x="262905" y="404664"/>
            <a:ext cx="1762021" cy="369332"/>
          </a:xfrm>
          <a:prstGeom prst="rect">
            <a:avLst/>
          </a:prstGeom>
        </p:spPr>
        <p:txBody>
          <a:bodyPr wrap="none">
            <a:spAutoFit/>
          </a:bodyPr>
          <a:lstStyle/>
          <a:p>
            <a:r>
              <a:rPr lang="pt-BR" b="1" dirty="0">
                <a:latin typeface="Arial" panose="020B0604020202020204" pitchFamily="34" charset="0"/>
                <a:ea typeface="Times New Roman" panose="02020603050405020304" pitchFamily="18" charset="0"/>
                <a:cs typeface="Arial" panose="020B0604020202020204" pitchFamily="34" charset="0"/>
              </a:rPr>
              <a:t>Resposta 3a): </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4F1EBB63-EA7A-43D4-B676-26F5A29CCD93}"/>
              </a:ext>
            </a:extLst>
          </p:cNvPr>
          <p:cNvSpPr/>
          <p:nvPr/>
        </p:nvSpPr>
        <p:spPr>
          <a:xfrm>
            <a:off x="235322" y="1051356"/>
            <a:ext cx="4392488" cy="2534027"/>
          </a:xfrm>
          <a:prstGeom prst="rect">
            <a:avLst/>
          </a:prstGeom>
        </p:spPr>
        <p:txBody>
          <a:bodyPr wrap="square">
            <a:spAutoFit/>
          </a:bodyPr>
          <a:lstStyle/>
          <a:p>
            <a:pPr algn="just">
              <a:lnSpc>
                <a:spcPct val="150000"/>
              </a:lnSpc>
            </a:pPr>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A figura que melhor representa o movimento de translação da Terra é um círculo, uma vez que a órbita da Terra é uma elipse de baixíssima excentricidade, ou seja, baixíssimo achatamento. </a:t>
            </a:r>
            <a:endParaRPr lang="pt-BR" b="1" dirty="0">
              <a:solidFill>
                <a:srgbClr val="FF0000"/>
              </a:solidFill>
              <a:latin typeface="Arial" panose="020B0604020202020204" pitchFamily="34" charset="0"/>
              <a:cs typeface="Arial" panose="020B0604020202020204" pitchFamily="34" charset="0"/>
            </a:endParaRPr>
          </a:p>
        </p:txBody>
      </p:sp>
      <p:sp>
        <p:nvSpPr>
          <p:cNvPr id="5" name="Oval 2">
            <a:extLst>
              <a:ext uri="{FF2B5EF4-FFF2-40B4-BE49-F238E27FC236}">
                <a16:creationId xmlns:a16="http://schemas.microsoft.com/office/drawing/2014/main" id="{AF972CB0-C95C-46B7-8B2C-38FBE79D4791}"/>
              </a:ext>
            </a:extLst>
          </p:cNvPr>
          <p:cNvSpPr>
            <a:spLocks noChangeArrowheads="1"/>
          </p:cNvSpPr>
          <p:nvPr/>
        </p:nvSpPr>
        <p:spPr bwMode="auto">
          <a:xfrm>
            <a:off x="5447481" y="1078036"/>
            <a:ext cx="2027335" cy="2027335"/>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6" name="Retângulo 5">
            <a:extLst>
              <a:ext uri="{FF2B5EF4-FFF2-40B4-BE49-F238E27FC236}">
                <a16:creationId xmlns:a16="http://schemas.microsoft.com/office/drawing/2014/main" id="{733A147E-4294-4926-945B-D80B312B45D1}"/>
              </a:ext>
            </a:extLst>
          </p:cNvPr>
          <p:cNvSpPr/>
          <p:nvPr/>
        </p:nvSpPr>
        <p:spPr>
          <a:xfrm>
            <a:off x="262905" y="3752630"/>
            <a:ext cx="8928992" cy="1287532"/>
          </a:xfrm>
          <a:prstGeom prst="rect">
            <a:avLst/>
          </a:prstGeom>
        </p:spPr>
        <p:txBody>
          <a:bodyPr wrap="square">
            <a:spAutoFit/>
          </a:bodyPr>
          <a:lstStyle/>
          <a:p>
            <a:pPr algn="just" hangingPunct="0">
              <a:lnSpc>
                <a:spcPct val="150000"/>
              </a:lnSpc>
              <a:spcAft>
                <a:spcPts val="0"/>
              </a:spcAft>
            </a:pPr>
            <a:r>
              <a:rPr lang="pt-BR" b="1" dirty="0">
                <a:solidFill>
                  <a:srgbClr val="002060"/>
                </a:solidFill>
                <a:latin typeface="Arial" panose="020B0604020202020204" pitchFamily="34" charset="0"/>
                <a:ea typeface="Times New Roman" panose="02020603050405020304" pitchFamily="18" charset="0"/>
                <a:cs typeface="Arial" panose="020B0604020202020204" pitchFamily="34" charset="0"/>
              </a:rPr>
              <a:t>Caberá ao professor descontar o que achar conveniente se o aluno achatou um pouquinho o círculo. Se o desenho do aluno for parecido com o que está ao lado direito, então, ele está totalmente errado.</a:t>
            </a:r>
          </a:p>
        </p:txBody>
      </p:sp>
      <p:sp>
        <p:nvSpPr>
          <p:cNvPr id="7" name="Oval 3">
            <a:extLst>
              <a:ext uri="{FF2B5EF4-FFF2-40B4-BE49-F238E27FC236}">
                <a16:creationId xmlns:a16="http://schemas.microsoft.com/office/drawing/2014/main" id="{2D4B2EA7-D523-4306-B235-49D1F9C5FB8D}"/>
              </a:ext>
            </a:extLst>
          </p:cNvPr>
          <p:cNvSpPr>
            <a:spLocks noChangeArrowheads="1"/>
          </p:cNvSpPr>
          <p:nvPr/>
        </p:nvSpPr>
        <p:spPr bwMode="auto">
          <a:xfrm>
            <a:off x="8302836" y="4797152"/>
            <a:ext cx="2615973" cy="1287532"/>
          </a:xfrm>
          <a:prstGeom prst="ellipse">
            <a:avLst/>
          </a:pr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pt-BR"/>
          </a:p>
        </p:txBody>
      </p:sp>
      <p:sp>
        <p:nvSpPr>
          <p:cNvPr id="9" name="CaixaDeTexto 8">
            <a:extLst>
              <a:ext uri="{FF2B5EF4-FFF2-40B4-BE49-F238E27FC236}">
                <a16:creationId xmlns:a16="http://schemas.microsoft.com/office/drawing/2014/main" id="{9472929C-6D70-4118-B334-2023F0A75C1B}"/>
              </a:ext>
            </a:extLst>
          </p:cNvPr>
          <p:cNvSpPr txBox="1"/>
          <p:nvPr/>
        </p:nvSpPr>
        <p:spPr>
          <a:xfrm>
            <a:off x="7823745" y="4941168"/>
            <a:ext cx="3954603" cy="1015663"/>
          </a:xfrm>
          <a:prstGeom prst="rect">
            <a:avLst/>
          </a:prstGeom>
          <a:noFill/>
        </p:spPr>
        <p:txBody>
          <a:bodyPr wrap="square" rtlCol="0">
            <a:spAutoFit/>
          </a:bodyPr>
          <a:lstStyle/>
          <a:p>
            <a:r>
              <a:rPr lang="pt-BR" sz="6000" b="1" dirty="0">
                <a:solidFill>
                  <a:srgbClr val="FF0000"/>
                </a:solidFill>
                <a:latin typeface="Arial" panose="020B0604020202020204" pitchFamily="34" charset="0"/>
                <a:cs typeface="Arial" panose="020B0604020202020204" pitchFamily="34" charset="0"/>
              </a:rPr>
              <a:t>ERRADO</a:t>
            </a:r>
          </a:p>
        </p:txBody>
      </p:sp>
    </p:spTree>
    <p:extLst>
      <p:ext uri="{BB962C8B-B14F-4D97-AF65-F5344CB8AC3E}">
        <p14:creationId xmlns:p14="http://schemas.microsoft.com/office/powerpoint/2010/main" val="225628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97ED20B8-85C1-40A0-A585-659833A75D43}"/>
              </a:ext>
            </a:extLst>
          </p:cNvPr>
          <p:cNvSpPr/>
          <p:nvPr/>
        </p:nvSpPr>
        <p:spPr>
          <a:xfrm>
            <a:off x="118889" y="260648"/>
            <a:ext cx="8064896" cy="1703030"/>
          </a:xfrm>
          <a:prstGeom prst="rect">
            <a:avLst/>
          </a:prstGeom>
        </p:spPr>
        <p:txBody>
          <a:bodyPr wrap="square">
            <a:spAutoFit/>
          </a:bodyPr>
          <a:lstStyle/>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Pergunta 3b) (0,5 ponto) </a:t>
            </a:r>
            <a:r>
              <a:rPr lang="pt-BR" dirty="0">
                <a:latin typeface="Arial" panose="020B0604020202020204" pitchFamily="34" charset="0"/>
                <a:ea typeface="Times New Roman" panose="02020603050405020304" pitchFamily="18" charset="0"/>
                <a:cs typeface="Arial" panose="020B0604020202020204" pitchFamily="34" charset="0"/>
              </a:rPr>
              <a:t>Já que estamos numa “fria” (moramos num “ônibus” que não tem motorista e do qual não podemos sair), temos que cuidar muito bem deste “ônibus” para que ele não se estrague. O que os seres humanos estão fazendo e que está destruindo o planeta Terra? </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C6D3510E-9D1D-461B-A0C9-8611217D6971}"/>
              </a:ext>
            </a:extLst>
          </p:cNvPr>
          <p:cNvSpPr/>
          <p:nvPr/>
        </p:nvSpPr>
        <p:spPr>
          <a:xfrm>
            <a:off x="118889" y="2492896"/>
            <a:ext cx="1710725" cy="369332"/>
          </a:xfrm>
          <a:prstGeom prst="rect">
            <a:avLst/>
          </a:prstGeom>
        </p:spPr>
        <p:txBody>
          <a:bodyPr wrap="none">
            <a:spAutoFit/>
          </a:bodyPr>
          <a:lstStyle/>
          <a:p>
            <a:pPr algn="just"/>
            <a:r>
              <a:rPr lang="pt-BR" b="1" dirty="0">
                <a:latin typeface="Arial" panose="020B0604020202020204" pitchFamily="34" charset="0"/>
                <a:ea typeface="Times New Roman" panose="02020603050405020304" pitchFamily="18" charset="0"/>
                <a:cs typeface="Arial" panose="020B0604020202020204" pitchFamily="34" charset="0"/>
              </a:rPr>
              <a:t>Resposta </a:t>
            </a:r>
            <a:r>
              <a:rPr lang="pt-PT" b="1" dirty="0">
                <a:latin typeface="Arial" panose="020B0604020202020204" pitchFamily="34" charset="0"/>
                <a:ea typeface="Times New Roman" panose="02020603050405020304" pitchFamily="18" charset="0"/>
                <a:cs typeface="Arial" panose="020B0604020202020204" pitchFamily="34" charset="0"/>
              </a:rPr>
              <a:t>3b</a:t>
            </a:r>
            <a:r>
              <a:rPr lang="pt-BR" b="1" dirty="0">
                <a:latin typeface="Arial" panose="020B0604020202020204" pitchFamily="34" charset="0"/>
                <a:ea typeface="Times New Roman" panose="02020603050405020304" pitchFamily="18" charset="0"/>
                <a:cs typeface="Arial" panose="020B0604020202020204" pitchFamily="34" charset="0"/>
              </a:rPr>
              <a:t>):</a:t>
            </a:r>
            <a:endParaRPr lang="pt-BR"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750E8E0B-CAF2-4A90-8E35-CC271ED4DA36}"/>
              </a:ext>
            </a:extLst>
          </p:cNvPr>
          <p:cNvSpPr/>
          <p:nvPr/>
        </p:nvSpPr>
        <p:spPr>
          <a:xfrm>
            <a:off x="118889" y="3068280"/>
            <a:ext cx="11784186" cy="456535"/>
          </a:xfrm>
          <a:prstGeom prst="rect">
            <a:avLst/>
          </a:prstGeom>
        </p:spPr>
        <p:txBody>
          <a:bodyPr wrap="square">
            <a:spAutoFit/>
          </a:bodyPr>
          <a:lstStyle/>
          <a:p>
            <a:pPr algn="just">
              <a:lnSpc>
                <a:spcPct val="150000"/>
              </a:lnSpc>
            </a:pPr>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Poluindo o solo, o ar, a água, desmatando, queimando, aumentando o efeito estufa, </a:t>
            </a:r>
            <a:r>
              <a:rPr lang="pt-BR"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etc</a:t>
            </a:r>
            <a:endParaRPr lang="pt-BR" b="1" dirty="0">
              <a:solidFill>
                <a:srgbClr val="FF0000"/>
              </a:solidFill>
              <a:latin typeface="Arial" panose="020B0604020202020204" pitchFamily="34" charset="0"/>
              <a:cs typeface="Arial" panose="020B0604020202020204" pitchFamily="34" charset="0"/>
            </a:endParaRPr>
          </a:p>
        </p:txBody>
      </p:sp>
      <p:sp>
        <p:nvSpPr>
          <p:cNvPr id="6" name="Retângulo 5">
            <a:extLst>
              <a:ext uri="{FF2B5EF4-FFF2-40B4-BE49-F238E27FC236}">
                <a16:creationId xmlns:a16="http://schemas.microsoft.com/office/drawing/2014/main" id="{03827461-2AC4-4FCD-B181-3CB0EB203527}"/>
              </a:ext>
            </a:extLst>
          </p:cNvPr>
          <p:cNvSpPr/>
          <p:nvPr/>
        </p:nvSpPr>
        <p:spPr>
          <a:xfrm>
            <a:off x="2711177" y="4306251"/>
            <a:ext cx="5949950" cy="872034"/>
          </a:xfrm>
          <a:prstGeom prst="rect">
            <a:avLst/>
          </a:prstGeom>
        </p:spPr>
        <p:txBody>
          <a:bodyPr>
            <a:spAutoFit/>
          </a:bodyPr>
          <a:lstStyle/>
          <a:p>
            <a:pPr algn="ctr">
              <a:lnSpc>
                <a:spcPct val="150000"/>
              </a:lnSpc>
            </a:pPr>
            <a:r>
              <a:rPr lang="pt-BR" b="1" dirty="0">
                <a:solidFill>
                  <a:srgbClr val="002060"/>
                </a:solidFill>
                <a:latin typeface="Arial" panose="020B0604020202020204" pitchFamily="34" charset="0"/>
                <a:ea typeface="Times New Roman" panose="02020603050405020304" pitchFamily="18" charset="0"/>
                <a:cs typeface="Arial" panose="020B0604020202020204" pitchFamily="34" charset="0"/>
              </a:rPr>
              <a:t>Existem várias respostas aceitáveis e caberá ao professor avaliar e pontuar a resposta.</a:t>
            </a:r>
            <a:endParaRPr lang="pt-BR"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84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5AC79770-63B4-4E3D-BF1A-E5AA06A9252F}"/>
              </a:ext>
            </a:extLst>
          </p:cNvPr>
          <p:cNvSpPr/>
          <p:nvPr/>
        </p:nvSpPr>
        <p:spPr>
          <a:xfrm>
            <a:off x="118889" y="436234"/>
            <a:ext cx="8064896" cy="1287532"/>
          </a:xfrm>
          <a:prstGeom prst="rect">
            <a:avLst/>
          </a:prstGeom>
        </p:spPr>
        <p:txBody>
          <a:bodyPr wrap="square">
            <a:spAutoFit/>
          </a:bodyPr>
          <a:lstStyle/>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Questão 4) (1 ponto) </a:t>
            </a:r>
            <a:r>
              <a:rPr lang="pt-BR" dirty="0">
                <a:latin typeface="Arial" panose="020B0604020202020204" pitchFamily="34" charset="0"/>
                <a:ea typeface="Times New Roman" panose="02020603050405020304" pitchFamily="18" charset="0"/>
                <a:cs typeface="Arial" panose="020B0604020202020204" pitchFamily="34" charset="0"/>
              </a:rPr>
              <a:t>(0,1 ponto cada item correto)</a:t>
            </a:r>
            <a:r>
              <a:rPr lang="pt-BR" b="1" dirty="0">
                <a:latin typeface="Arial" panose="020B0604020202020204" pitchFamily="34" charset="0"/>
                <a:ea typeface="Times New Roman" panose="02020603050405020304" pitchFamily="18" charset="0"/>
                <a:cs typeface="Arial" panose="020B0604020202020204" pitchFamily="34" charset="0"/>
              </a:rPr>
              <a:t> </a:t>
            </a:r>
            <a:r>
              <a:rPr lang="pt-BR" dirty="0">
                <a:latin typeface="Arial" panose="020B0604020202020204" pitchFamily="34" charset="0"/>
                <a:ea typeface="Times New Roman" panose="02020603050405020304" pitchFamily="18" charset="0"/>
                <a:cs typeface="Arial" panose="020B0604020202020204" pitchFamily="34" charset="0"/>
              </a:rPr>
              <a:t>Escreva </a:t>
            </a:r>
            <a:r>
              <a:rPr lang="pt-BR" b="1" u="sng" dirty="0">
                <a:latin typeface="Arial" panose="020B0604020202020204" pitchFamily="34" charset="0"/>
                <a:ea typeface="Times New Roman" panose="02020603050405020304" pitchFamily="18" charset="0"/>
                <a:cs typeface="Arial" panose="020B0604020202020204" pitchFamily="34" charset="0"/>
              </a:rPr>
              <a:t>certo</a:t>
            </a:r>
            <a:r>
              <a:rPr lang="pt-BR" dirty="0">
                <a:latin typeface="Arial" panose="020B0604020202020204" pitchFamily="34" charset="0"/>
                <a:ea typeface="Times New Roman" panose="02020603050405020304" pitchFamily="18" charset="0"/>
                <a:cs typeface="Arial" panose="020B0604020202020204" pitchFamily="34" charset="0"/>
              </a:rPr>
              <a:t> ou </a:t>
            </a:r>
            <a:r>
              <a:rPr lang="pt-BR" b="1" u="sng" dirty="0">
                <a:latin typeface="Arial" panose="020B0604020202020204" pitchFamily="34" charset="0"/>
                <a:ea typeface="Times New Roman" panose="02020603050405020304" pitchFamily="18" charset="0"/>
                <a:cs typeface="Arial" panose="020B0604020202020204" pitchFamily="34" charset="0"/>
              </a:rPr>
              <a:t>errado</a:t>
            </a:r>
            <a:r>
              <a:rPr lang="pt-BR" dirty="0">
                <a:latin typeface="Arial" panose="020B0604020202020204" pitchFamily="34" charset="0"/>
                <a:ea typeface="Times New Roman" panose="02020603050405020304" pitchFamily="18" charset="0"/>
                <a:cs typeface="Arial" panose="020B0604020202020204" pitchFamily="34" charset="0"/>
              </a:rPr>
              <a:t> em frente de cada afirmação abaixo. Em cada linha, ou está tudo certo, ou está tudo errado.</a:t>
            </a:r>
            <a:endParaRPr lang="pt-BR" dirty="0">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7F3AFE13-6452-45AB-AEBA-DF86B17F44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977" y="2276872"/>
            <a:ext cx="9940062" cy="3664771"/>
          </a:xfrm>
          <a:prstGeom prst="rect">
            <a:avLst/>
          </a:prstGeom>
        </p:spPr>
      </p:pic>
      <p:sp>
        <p:nvSpPr>
          <p:cNvPr id="6" name="Retângulo 5">
            <a:extLst>
              <a:ext uri="{FF2B5EF4-FFF2-40B4-BE49-F238E27FC236}">
                <a16:creationId xmlns:a16="http://schemas.microsoft.com/office/drawing/2014/main" id="{220ACA04-1813-49FE-8E1F-DD37D3110628}"/>
              </a:ext>
            </a:extLst>
          </p:cNvPr>
          <p:cNvSpPr/>
          <p:nvPr/>
        </p:nvSpPr>
        <p:spPr>
          <a:xfrm>
            <a:off x="906667" y="2851384"/>
            <a:ext cx="787395"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Certo</a:t>
            </a:r>
            <a:endParaRPr lang="pt-BR" dirty="0">
              <a:solidFill>
                <a:srgbClr val="FF0000"/>
              </a:solidFill>
            </a:endParaRPr>
          </a:p>
        </p:txBody>
      </p:sp>
      <p:sp>
        <p:nvSpPr>
          <p:cNvPr id="7" name="Retângulo 6">
            <a:extLst>
              <a:ext uri="{FF2B5EF4-FFF2-40B4-BE49-F238E27FC236}">
                <a16:creationId xmlns:a16="http://schemas.microsoft.com/office/drawing/2014/main" id="{68F76C18-5B91-47D7-ADD6-9F0A072E7F99}"/>
              </a:ext>
            </a:extLst>
          </p:cNvPr>
          <p:cNvSpPr/>
          <p:nvPr/>
        </p:nvSpPr>
        <p:spPr>
          <a:xfrm>
            <a:off x="915287" y="2276872"/>
            <a:ext cx="787395"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Certo</a:t>
            </a:r>
            <a:endParaRPr lang="pt-BR" dirty="0">
              <a:solidFill>
                <a:srgbClr val="FF0000"/>
              </a:solidFill>
            </a:endParaRPr>
          </a:p>
        </p:txBody>
      </p:sp>
      <p:sp>
        <p:nvSpPr>
          <p:cNvPr id="8" name="Retângulo 7">
            <a:extLst>
              <a:ext uri="{FF2B5EF4-FFF2-40B4-BE49-F238E27FC236}">
                <a16:creationId xmlns:a16="http://schemas.microsoft.com/office/drawing/2014/main" id="{4BF91F42-403F-4725-A918-BA0C3023C30D}"/>
              </a:ext>
            </a:extLst>
          </p:cNvPr>
          <p:cNvSpPr/>
          <p:nvPr/>
        </p:nvSpPr>
        <p:spPr>
          <a:xfrm>
            <a:off x="910977" y="2578410"/>
            <a:ext cx="787395"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Certo</a:t>
            </a:r>
            <a:endParaRPr lang="pt-BR" dirty="0">
              <a:solidFill>
                <a:srgbClr val="FF0000"/>
              </a:solidFill>
            </a:endParaRPr>
          </a:p>
        </p:txBody>
      </p:sp>
      <p:sp>
        <p:nvSpPr>
          <p:cNvPr id="9" name="Retângulo 8">
            <a:extLst>
              <a:ext uri="{FF2B5EF4-FFF2-40B4-BE49-F238E27FC236}">
                <a16:creationId xmlns:a16="http://schemas.microsoft.com/office/drawing/2014/main" id="{D0495A37-27F0-47D7-B497-8A848031F0EE}"/>
              </a:ext>
            </a:extLst>
          </p:cNvPr>
          <p:cNvSpPr/>
          <p:nvPr/>
        </p:nvSpPr>
        <p:spPr>
          <a:xfrm>
            <a:off x="910977" y="3685514"/>
            <a:ext cx="787395"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Certo</a:t>
            </a:r>
            <a:endParaRPr lang="pt-BR" dirty="0">
              <a:solidFill>
                <a:srgbClr val="FF0000"/>
              </a:solidFill>
            </a:endParaRPr>
          </a:p>
        </p:txBody>
      </p:sp>
      <p:sp>
        <p:nvSpPr>
          <p:cNvPr id="10" name="Retângulo 9">
            <a:extLst>
              <a:ext uri="{FF2B5EF4-FFF2-40B4-BE49-F238E27FC236}">
                <a16:creationId xmlns:a16="http://schemas.microsoft.com/office/drawing/2014/main" id="{4F3BD3B3-A721-43DE-ACE3-A8EED621E778}"/>
              </a:ext>
            </a:extLst>
          </p:cNvPr>
          <p:cNvSpPr/>
          <p:nvPr/>
        </p:nvSpPr>
        <p:spPr>
          <a:xfrm>
            <a:off x="902357" y="3124358"/>
            <a:ext cx="787395"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Certo</a:t>
            </a:r>
            <a:endParaRPr lang="pt-BR" dirty="0">
              <a:solidFill>
                <a:srgbClr val="FF0000"/>
              </a:solidFill>
            </a:endParaRPr>
          </a:p>
        </p:txBody>
      </p:sp>
      <p:sp>
        <p:nvSpPr>
          <p:cNvPr id="11" name="Retângulo 10">
            <a:extLst>
              <a:ext uri="{FF2B5EF4-FFF2-40B4-BE49-F238E27FC236}">
                <a16:creationId xmlns:a16="http://schemas.microsoft.com/office/drawing/2014/main" id="{271460D3-714D-4DFE-8B8A-71E38DCE639E}"/>
              </a:ext>
            </a:extLst>
          </p:cNvPr>
          <p:cNvSpPr/>
          <p:nvPr/>
        </p:nvSpPr>
        <p:spPr>
          <a:xfrm>
            <a:off x="910977" y="5314150"/>
            <a:ext cx="787395"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Certo</a:t>
            </a:r>
            <a:endParaRPr lang="pt-BR" dirty="0">
              <a:solidFill>
                <a:srgbClr val="FF0000"/>
              </a:solidFill>
            </a:endParaRPr>
          </a:p>
        </p:txBody>
      </p:sp>
      <p:sp>
        <p:nvSpPr>
          <p:cNvPr id="12" name="Retângulo 11">
            <a:extLst>
              <a:ext uri="{FF2B5EF4-FFF2-40B4-BE49-F238E27FC236}">
                <a16:creationId xmlns:a16="http://schemas.microsoft.com/office/drawing/2014/main" id="{2A5EC627-845E-4ABE-9674-9D142E8F8016}"/>
              </a:ext>
            </a:extLst>
          </p:cNvPr>
          <p:cNvSpPr/>
          <p:nvPr/>
        </p:nvSpPr>
        <p:spPr>
          <a:xfrm>
            <a:off x="902357" y="3987052"/>
            <a:ext cx="787395"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Certo</a:t>
            </a:r>
            <a:endParaRPr lang="pt-BR" dirty="0">
              <a:solidFill>
                <a:srgbClr val="FF0000"/>
              </a:solidFill>
            </a:endParaRPr>
          </a:p>
        </p:txBody>
      </p:sp>
      <p:sp>
        <p:nvSpPr>
          <p:cNvPr id="13" name="Retângulo 12">
            <a:extLst>
              <a:ext uri="{FF2B5EF4-FFF2-40B4-BE49-F238E27FC236}">
                <a16:creationId xmlns:a16="http://schemas.microsoft.com/office/drawing/2014/main" id="{1C6ACC10-4B18-4EF9-AFDA-A884281828B5}"/>
              </a:ext>
            </a:extLst>
          </p:cNvPr>
          <p:cNvSpPr/>
          <p:nvPr/>
        </p:nvSpPr>
        <p:spPr>
          <a:xfrm>
            <a:off x="902356" y="4794388"/>
            <a:ext cx="787395"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Certo</a:t>
            </a:r>
            <a:endParaRPr lang="pt-BR" dirty="0">
              <a:solidFill>
                <a:srgbClr val="FF0000"/>
              </a:solidFill>
            </a:endParaRPr>
          </a:p>
        </p:txBody>
      </p:sp>
      <p:sp>
        <p:nvSpPr>
          <p:cNvPr id="14" name="Retângulo 13">
            <a:extLst>
              <a:ext uri="{FF2B5EF4-FFF2-40B4-BE49-F238E27FC236}">
                <a16:creationId xmlns:a16="http://schemas.microsoft.com/office/drawing/2014/main" id="{F1F9F594-0B9A-4766-9F43-A61EB64EB84D}"/>
              </a:ext>
            </a:extLst>
          </p:cNvPr>
          <p:cNvSpPr/>
          <p:nvPr/>
        </p:nvSpPr>
        <p:spPr>
          <a:xfrm>
            <a:off x="902357" y="4380900"/>
            <a:ext cx="787395"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Certo</a:t>
            </a:r>
            <a:endParaRPr lang="pt-BR" dirty="0">
              <a:solidFill>
                <a:srgbClr val="FF0000"/>
              </a:solidFill>
            </a:endParaRPr>
          </a:p>
        </p:txBody>
      </p:sp>
      <p:sp>
        <p:nvSpPr>
          <p:cNvPr id="15" name="Retângulo 14">
            <a:extLst>
              <a:ext uri="{FF2B5EF4-FFF2-40B4-BE49-F238E27FC236}">
                <a16:creationId xmlns:a16="http://schemas.microsoft.com/office/drawing/2014/main" id="{7D75EBAA-CFF2-4020-8A37-F2538BA97174}"/>
              </a:ext>
            </a:extLst>
          </p:cNvPr>
          <p:cNvSpPr/>
          <p:nvPr/>
        </p:nvSpPr>
        <p:spPr>
          <a:xfrm>
            <a:off x="915287" y="3415797"/>
            <a:ext cx="805029" cy="323165"/>
          </a:xfrm>
          <a:prstGeom prst="rect">
            <a:avLst/>
          </a:prstGeom>
        </p:spPr>
        <p:txBody>
          <a:bodyPr wrap="none">
            <a:spAutoFit/>
          </a:bodyPr>
          <a:lstStyle/>
          <a:p>
            <a:r>
              <a:rPr lang="pt-BR" sz="1500" b="1" dirty="0">
                <a:solidFill>
                  <a:srgbClr val="FF0000"/>
                </a:solidFill>
                <a:latin typeface="Arial" panose="020B0604020202020204" pitchFamily="34" charset="0"/>
                <a:ea typeface="Times New Roman" panose="02020603050405020304" pitchFamily="18" charset="0"/>
                <a:cs typeface="Arial" panose="020B0604020202020204" pitchFamily="34" charset="0"/>
              </a:rPr>
              <a:t>Errado</a:t>
            </a:r>
            <a:endParaRPr lang="pt-BR" sz="1500" dirty="0">
              <a:solidFill>
                <a:srgbClr val="FF0000"/>
              </a:solidFill>
            </a:endParaRPr>
          </a:p>
        </p:txBody>
      </p:sp>
    </p:spTree>
    <p:extLst>
      <p:ext uri="{BB962C8B-B14F-4D97-AF65-F5344CB8AC3E}">
        <p14:creationId xmlns:p14="http://schemas.microsoft.com/office/powerpoint/2010/main" val="213626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279CD55E-9CBE-40C3-ABB7-5C3EB9487E29}"/>
              </a:ext>
            </a:extLst>
          </p:cNvPr>
          <p:cNvSpPr/>
          <p:nvPr/>
        </p:nvSpPr>
        <p:spPr>
          <a:xfrm>
            <a:off x="58300" y="68439"/>
            <a:ext cx="8208912" cy="1524007"/>
          </a:xfrm>
          <a:prstGeom prst="rect">
            <a:avLst/>
          </a:prstGeom>
        </p:spPr>
        <p:txBody>
          <a:bodyPr wrap="square">
            <a:spAutoFit/>
          </a:bodyPr>
          <a:lstStyle/>
          <a:p>
            <a:pPr algn="just">
              <a:lnSpc>
                <a:spcPct val="150000"/>
              </a:lnSpc>
            </a:pPr>
            <a:r>
              <a:rPr lang="pt-BR" sz="1600" b="1" dirty="0">
                <a:latin typeface="Arial" panose="020B0604020202020204" pitchFamily="34" charset="0"/>
                <a:cs typeface="Arial" panose="020B0604020202020204" pitchFamily="34" charset="0"/>
              </a:rPr>
              <a:t>Questão 5) (1 ponto)</a:t>
            </a:r>
            <a:r>
              <a:rPr lang="pt-BR" sz="1600" dirty="0">
                <a:latin typeface="Arial" panose="020B0604020202020204" pitchFamily="34" charset="0"/>
                <a:cs typeface="Arial" panose="020B0604020202020204" pitchFamily="34" charset="0"/>
              </a:rPr>
              <a:t> Abaixo está a parte central da bandeira do Brasil. (Claro que as cores não são estas!) Como vê, nós brasileiros gostamos muito das estrelas, pois até em nossa bandeira colocamos estrelas. Cada estrela em nossa bandeira representa um Estado. O Distrito Federal também é representado por uma estrela.</a:t>
            </a:r>
          </a:p>
        </p:txBody>
      </p:sp>
      <p:sp>
        <p:nvSpPr>
          <p:cNvPr id="4" name="Retângulo 3">
            <a:extLst>
              <a:ext uri="{FF2B5EF4-FFF2-40B4-BE49-F238E27FC236}">
                <a16:creationId xmlns:a16="http://schemas.microsoft.com/office/drawing/2014/main" id="{43AD9F17-3F47-4B25-B9AD-FF109444F8E5}"/>
              </a:ext>
            </a:extLst>
          </p:cNvPr>
          <p:cNvSpPr/>
          <p:nvPr/>
        </p:nvSpPr>
        <p:spPr>
          <a:xfrm>
            <a:off x="66813" y="1849462"/>
            <a:ext cx="1255472" cy="338554"/>
          </a:xfrm>
          <a:prstGeom prst="rect">
            <a:avLst/>
          </a:prstGeom>
        </p:spPr>
        <p:txBody>
          <a:bodyPr wrap="none">
            <a:spAutoFit/>
          </a:bodyPr>
          <a:lstStyle/>
          <a:p>
            <a:pPr algn="just"/>
            <a:r>
              <a:rPr lang="pt-BR" sz="1600" b="1" dirty="0">
                <a:latin typeface="Arial" panose="020B0604020202020204" pitchFamily="34" charset="0"/>
                <a:cs typeface="Arial" panose="020B0604020202020204" pitchFamily="34" charset="0"/>
              </a:rPr>
              <a:t>Perguntas:</a:t>
            </a:r>
          </a:p>
        </p:txBody>
      </p:sp>
      <p:pic>
        <p:nvPicPr>
          <p:cNvPr id="8" name="Imagem 7">
            <a:extLst>
              <a:ext uri="{FF2B5EF4-FFF2-40B4-BE49-F238E27FC236}">
                <a16:creationId xmlns:a16="http://schemas.microsoft.com/office/drawing/2014/main" id="{A0E3AFAB-CE31-4DBC-94E8-CF840469A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513" y="2636912"/>
            <a:ext cx="5978262" cy="3397234"/>
          </a:xfrm>
          <a:prstGeom prst="rect">
            <a:avLst/>
          </a:prstGeom>
        </p:spPr>
      </p:pic>
      <p:sp>
        <p:nvSpPr>
          <p:cNvPr id="9" name="Retângulo 8">
            <a:extLst>
              <a:ext uri="{FF2B5EF4-FFF2-40B4-BE49-F238E27FC236}">
                <a16:creationId xmlns:a16="http://schemas.microsoft.com/office/drawing/2014/main" id="{724973D6-BCA6-42C1-9E7E-78E3F0E4F907}"/>
              </a:ext>
            </a:extLst>
          </p:cNvPr>
          <p:cNvSpPr/>
          <p:nvPr/>
        </p:nvSpPr>
        <p:spPr>
          <a:xfrm>
            <a:off x="61693" y="2427977"/>
            <a:ext cx="5457796" cy="1154675"/>
          </a:xfrm>
          <a:prstGeom prst="rect">
            <a:avLst/>
          </a:prstGeom>
        </p:spPr>
        <p:txBody>
          <a:bodyPr wrap="square">
            <a:spAutoFit/>
          </a:bodyPr>
          <a:lstStyle/>
          <a:p>
            <a:pPr algn="just">
              <a:lnSpc>
                <a:spcPct val="150000"/>
              </a:lnSpc>
            </a:pPr>
            <a:r>
              <a:rPr lang="pt-PT" sz="1600" b="1" dirty="0">
                <a:latin typeface="Arial" panose="020B0604020202020204" pitchFamily="34" charset="0"/>
                <a:ea typeface="Times New Roman" panose="02020603050405020304" pitchFamily="18" charset="0"/>
                <a:cs typeface="Arial" panose="020B0604020202020204" pitchFamily="34" charset="0"/>
              </a:rPr>
              <a:t>5a</a:t>
            </a:r>
            <a:r>
              <a:rPr lang="pt-BR" sz="1600" b="1" dirty="0">
                <a:latin typeface="Arial" panose="020B0604020202020204" pitchFamily="34" charset="0"/>
                <a:ea typeface="Times New Roman" panose="02020603050405020304" pitchFamily="18" charset="0"/>
                <a:cs typeface="Arial" panose="020B0604020202020204" pitchFamily="34" charset="0"/>
              </a:rPr>
              <a:t>) (0,5 ponto) </a:t>
            </a:r>
            <a:r>
              <a:rPr lang="pt-BR" sz="1600" dirty="0">
                <a:latin typeface="Arial" panose="020B0604020202020204" pitchFamily="34" charset="0"/>
                <a:ea typeface="Times New Roman" panose="02020603050405020304" pitchFamily="18" charset="0"/>
                <a:cs typeface="Arial" panose="020B0604020202020204" pitchFamily="34" charset="0"/>
              </a:rPr>
              <a:t>Pinte de qualquer cor  as estrelas que correspondem aos Estados da BA, MG, ES, SP e RJ. (</a:t>
            </a:r>
            <a:r>
              <a:rPr lang="pt-BR" sz="1600" dirty="0">
                <a:latin typeface="Arial" panose="020B0604020202020204" pitchFamily="34" charset="0"/>
                <a:cs typeface="Arial" panose="020B0604020202020204" pitchFamily="34" charset="0"/>
              </a:rPr>
              <a:t>0,1 ponto cada estrela pintada corretamente)</a:t>
            </a:r>
          </a:p>
        </p:txBody>
      </p:sp>
      <p:sp>
        <p:nvSpPr>
          <p:cNvPr id="11" name="Retângulo 10">
            <a:extLst>
              <a:ext uri="{FF2B5EF4-FFF2-40B4-BE49-F238E27FC236}">
                <a16:creationId xmlns:a16="http://schemas.microsoft.com/office/drawing/2014/main" id="{53BBC626-8B7D-48E9-9BB2-A4772CBDECC4}"/>
              </a:ext>
            </a:extLst>
          </p:cNvPr>
          <p:cNvSpPr/>
          <p:nvPr/>
        </p:nvSpPr>
        <p:spPr>
          <a:xfrm>
            <a:off x="66813" y="3614607"/>
            <a:ext cx="1518364" cy="416011"/>
          </a:xfrm>
          <a:prstGeom prst="rect">
            <a:avLst/>
          </a:prstGeom>
        </p:spPr>
        <p:txBody>
          <a:bodyPr wrap="none">
            <a:spAutoFit/>
          </a:bodyPr>
          <a:lstStyle/>
          <a:p>
            <a:pPr algn="just">
              <a:lnSpc>
                <a:spcPct val="150000"/>
              </a:lnSpc>
            </a:pPr>
            <a:r>
              <a:rPr lang="pt-PT" sz="1600" b="1" dirty="0">
                <a:latin typeface="Arial" panose="020B0604020202020204" pitchFamily="34" charset="0"/>
                <a:ea typeface="Times New Roman" panose="02020603050405020304" pitchFamily="18" charset="0"/>
                <a:cs typeface="Arial" panose="020B0604020202020204" pitchFamily="34" charset="0"/>
              </a:rPr>
              <a:t>Resposta 5a</a:t>
            </a:r>
            <a:r>
              <a:rPr lang="pt-BR" sz="1600" b="1" dirty="0">
                <a:latin typeface="Arial" panose="020B0604020202020204" pitchFamily="34" charset="0"/>
                <a:ea typeface="Times New Roman" panose="02020603050405020304" pitchFamily="18" charset="0"/>
                <a:cs typeface="Arial" panose="020B0604020202020204" pitchFamily="34" charset="0"/>
              </a:rPr>
              <a:t>) </a:t>
            </a:r>
            <a:endParaRPr lang="pt-BR" sz="1600" dirty="0">
              <a:latin typeface="Arial" panose="020B0604020202020204" pitchFamily="34" charset="0"/>
              <a:cs typeface="Arial" panose="020B0604020202020204" pitchFamily="34" charset="0"/>
            </a:endParaRPr>
          </a:p>
        </p:txBody>
      </p:sp>
      <p:sp>
        <p:nvSpPr>
          <p:cNvPr id="12" name="Retângulo 11">
            <a:extLst>
              <a:ext uri="{FF2B5EF4-FFF2-40B4-BE49-F238E27FC236}">
                <a16:creationId xmlns:a16="http://schemas.microsoft.com/office/drawing/2014/main" id="{79B70CBD-9675-40B7-BE44-58E45A1ED3CA}"/>
              </a:ext>
            </a:extLst>
          </p:cNvPr>
          <p:cNvSpPr/>
          <p:nvPr/>
        </p:nvSpPr>
        <p:spPr>
          <a:xfrm>
            <a:off x="58300" y="4062573"/>
            <a:ext cx="5457796" cy="1893339"/>
          </a:xfrm>
          <a:prstGeom prst="rect">
            <a:avLst/>
          </a:prstGeom>
        </p:spPr>
        <p:txBody>
          <a:bodyPr wrap="square">
            <a:spAutoFit/>
          </a:bodyPr>
          <a:lstStyle/>
          <a:p>
            <a:pPr algn="just" hangingPunct="0">
              <a:lnSpc>
                <a:spcPct val="150000"/>
              </a:lnSpc>
              <a:spcAft>
                <a:spcPts val="0"/>
              </a:spcAft>
            </a:pPr>
            <a:r>
              <a:rPr lang="pt-BR"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Pinte de qualquer cor  as estrelas que correspondem aos Estados da: </a:t>
            </a:r>
            <a:r>
              <a:rPr lang="es-ES_tradnl"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BA, MG, ES, SP e RJ. </a:t>
            </a:r>
            <a:r>
              <a:rPr lang="pt-BR"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(0,1 ponto cada estrela pintada corretamente). O aluno deverá ter pintado as estrelas que formam o Cruzeiro do Sul, conforme mostramos ao lado.</a:t>
            </a:r>
            <a:r>
              <a:rPr lang="pt-PT"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pt-BR" sz="16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Elipse 12">
            <a:extLst>
              <a:ext uri="{FF2B5EF4-FFF2-40B4-BE49-F238E27FC236}">
                <a16:creationId xmlns:a16="http://schemas.microsoft.com/office/drawing/2014/main" id="{C4EB740A-B121-4515-B8FB-7E5EA411473D}"/>
              </a:ext>
            </a:extLst>
          </p:cNvPr>
          <p:cNvSpPr/>
          <p:nvPr/>
        </p:nvSpPr>
        <p:spPr>
          <a:xfrm>
            <a:off x="8580628" y="4173500"/>
            <a:ext cx="144016" cy="1692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lipse 13">
            <a:extLst>
              <a:ext uri="{FF2B5EF4-FFF2-40B4-BE49-F238E27FC236}">
                <a16:creationId xmlns:a16="http://schemas.microsoft.com/office/drawing/2014/main" id="{917266BC-1C29-478A-9BA8-33247A346994}"/>
              </a:ext>
            </a:extLst>
          </p:cNvPr>
          <p:cNvSpPr/>
          <p:nvPr/>
        </p:nvSpPr>
        <p:spPr>
          <a:xfrm>
            <a:off x="8796652" y="4335891"/>
            <a:ext cx="144016" cy="1692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lipse 14">
            <a:extLst>
              <a:ext uri="{FF2B5EF4-FFF2-40B4-BE49-F238E27FC236}">
                <a16:creationId xmlns:a16="http://schemas.microsoft.com/office/drawing/2014/main" id="{642F6773-52B4-4BFC-AFB2-724F3926073D}"/>
              </a:ext>
            </a:extLst>
          </p:cNvPr>
          <p:cNvSpPr/>
          <p:nvPr/>
        </p:nvSpPr>
        <p:spPr>
          <a:xfrm>
            <a:off x="8580628" y="4650412"/>
            <a:ext cx="144016" cy="1692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a:extLst>
              <a:ext uri="{FF2B5EF4-FFF2-40B4-BE49-F238E27FC236}">
                <a16:creationId xmlns:a16="http://schemas.microsoft.com/office/drawing/2014/main" id="{DF1FE2A5-C280-48F1-A1F9-106C51D56631}"/>
              </a:ext>
            </a:extLst>
          </p:cNvPr>
          <p:cNvSpPr/>
          <p:nvPr/>
        </p:nvSpPr>
        <p:spPr>
          <a:xfrm>
            <a:off x="8361211" y="4342777"/>
            <a:ext cx="144016" cy="16927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Elipse 16">
            <a:extLst>
              <a:ext uri="{FF2B5EF4-FFF2-40B4-BE49-F238E27FC236}">
                <a16:creationId xmlns:a16="http://schemas.microsoft.com/office/drawing/2014/main" id="{3353CB00-6D9A-4C2A-AC21-686553B2AF1A}"/>
              </a:ext>
            </a:extLst>
          </p:cNvPr>
          <p:cNvSpPr/>
          <p:nvPr/>
        </p:nvSpPr>
        <p:spPr>
          <a:xfrm>
            <a:off x="8529264" y="4507366"/>
            <a:ext cx="72008" cy="506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8713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7A3DCE8F-9C0B-42A4-96C3-89BF1A20E238}"/>
              </a:ext>
            </a:extLst>
          </p:cNvPr>
          <p:cNvSpPr/>
          <p:nvPr/>
        </p:nvSpPr>
        <p:spPr>
          <a:xfrm>
            <a:off x="190897" y="241175"/>
            <a:ext cx="4695516" cy="416011"/>
          </a:xfrm>
          <a:prstGeom prst="rect">
            <a:avLst/>
          </a:prstGeom>
        </p:spPr>
        <p:txBody>
          <a:bodyPr wrap="none">
            <a:spAutoFit/>
          </a:bodyPr>
          <a:lstStyle/>
          <a:p>
            <a:pPr algn="just">
              <a:lnSpc>
                <a:spcPct val="150000"/>
              </a:lnSpc>
            </a:pPr>
            <a:r>
              <a:rPr lang="pt-BR" sz="1600" b="1" dirty="0">
                <a:latin typeface="Arial" panose="020B0604020202020204" pitchFamily="34" charset="0"/>
                <a:ea typeface="Times New Roman" panose="02020603050405020304" pitchFamily="18" charset="0"/>
                <a:cs typeface="Arial" panose="020B0604020202020204" pitchFamily="34" charset="0"/>
              </a:rPr>
              <a:t>5b) (0,5 ponto) </a:t>
            </a:r>
            <a:r>
              <a:rPr lang="pt-BR" sz="1600" dirty="0">
                <a:latin typeface="Arial" panose="020B0604020202020204" pitchFamily="34" charset="0"/>
                <a:ea typeface="Times New Roman" panose="02020603050405020304" pitchFamily="18" charset="0"/>
                <a:cs typeface="Arial" panose="020B0604020202020204" pitchFamily="34" charset="0"/>
              </a:rPr>
              <a:t>(0,1 ponto cada resposta correta)</a:t>
            </a:r>
            <a:endParaRPr lang="pt-BR" sz="1600"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A28EB0BA-9484-4B41-AA74-597AE8A40799}"/>
              </a:ext>
            </a:extLst>
          </p:cNvPr>
          <p:cNvSpPr/>
          <p:nvPr/>
        </p:nvSpPr>
        <p:spPr>
          <a:xfrm>
            <a:off x="190897" y="818762"/>
            <a:ext cx="7910712" cy="785343"/>
          </a:xfrm>
          <a:prstGeom prst="rect">
            <a:avLst/>
          </a:prstGeom>
        </p:spPr>
        <p:txBody>
          <a:bodyPr wrap="square">
            <a:spAutoFit/>
          </a:bodyPr>
          <a:lstStyle/>
          <a:p>
            <a:pPr algn="just">
              <a:lnSpc>
                <a:spcPct val="150000"/>
              </a:lnSpc>
            </a:pPr>
            <a:r>
              <a:rPr lang="pt-BR" sz="1600" b="1" dirty="0">
                <a:latin typeface="Arial" panose="020B0604020202020204" pitchFamily="34" charset="0"/>
                <a:ea typeface="Times New Roman" panose="02020603050405020304" pitchFamily="18" charset="0"/>
                <a:cs typeface="Arial" panose="020B0604020202020204" pitchFamily="34" charset="0"/>
              </a:rPr>
              <a:t>a) </a:t>
            </a:r>
            <a:r>
              <a:rPr lang="pt-BR" sz="1600" dirty="0">
                <a:latin typeface="Arial" panose="020B0604020202020204" pitchFamily="34" charset="0"/>
                <a:ea typeface="Times New Roman" panose="02020603050405020304" pitchFamily="18" charset="0"/>
                <a:cs typeface="Arial" panose="020B0604020202020204" pitchFamily="34" charset="0"/>
              </a:rPr>
              <a:t>Qual é o nome da constelação formada pelas estrelas que você pintou no item anterior? </a:t>
            </a:r>
            <a:endParaRPr lang="pt-BR" sz="1600"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4991638E-F464-4D33-99CE-DAC8EF90D581}"/>
              </a:ext>
            </a:extLst>
          </p:cNvPr>
          <p:cNvSpPr/>
          <p:nvPr/>
        </p:nvSpPr>
        <p:spPr>
          <a:xfrm>
            <a:off x="162531" y="1605809"/>
            <a:ext cx="3523722" cy="416011"/>
          </a:xfrm>
          <a:prstGeom prst="rect">
            <a:avLst/>
          </a:prstGeom>
        </p:spPr>
        <p:txBody>
          <a:bodyPr wrap="none">
            <a:spAutoFit/>
          </a:bodyPr>
          <a:lstStyle/>
          <a:p>
            <a:pPr algn="just">
              <a:lnSpc>
                <a:spcPct val="150000"/>
              </a:lnSpc>
            </a:pPr>
            <a:r>
              <a:rPr lang="pt-BR" sz="1600" b="1" dirty="0">
                <a:latin typeface="Arial" panose="020B0604020202020204" pitchFamily="34" charset="0"/>
                <a:ea typeface="Times New Roman" panose="02020603050405020304" pitchFamily="18" charset="0"/>
                <a:cs typeface="Arial" panose="020B0604020202020204" pitchFamily="34" charset="0"/>
              </a:rPr>
              <a:t>Resp.: . . . . . . . . . . . . . . . . . . . . . . . </a:t>
            </a:r>
            <a:endParaRPr lang="pt-BR" sz="1600" dirty="0">
              <a:latin typeface="Arial" panose="020B0604020202020204" pitchFamily="34" charset="0"/>
              <a:cs typeface="Arial" panose="020B0604020202020204" pitchFamily="34" charset="0"/>
            </a:endParaRPr>
          </a:p>
        </p:txBody>
      </p:sp>
      <p:sp>
        <p:nvSpPr>
          <p:cNvPr id="6" name="Retângulo 5">
            <a:extLst>
              <a:ext uri="{FF2B5EF4-FFF2-40B4-BE49-F238E27FC236}">
                <a16:creationId xmlns:a16="http://schemas.microsoft.com/office/drawing/2014/main" id="{9399CC39-45E5-412E-842D-2F99BA503ACB}"/>
              </a:ext>
            </a:extLst>
          </p:cNvPr>
          <p:cNvSpPr/>
          <p:nvPr/>
        </p:nvSpPr>
        <p:spPr>
          <a:xfrm>
            <a:off x="162531" y="2150936"/>
            <a:ext cx="7901964" cy="416011"/>
          </a:xfrm>
          <a:prstGeom prst="rect">
            <a:avLst/>
          </a:prstGeom>
        </p:spPr>
        <p:txBody>
          <a:bodyPr wrap="square">
            <a:spAutoFit/>
          </a:bodyPr>
          <a:lstStyle/>
          <a:p>
            <a:pPr algn="just">
              <a:lnSpc>
                <a:spcPct val="150000"/>
              </a:lnSpc>
            </a:pPr>
            <a:r>
              <a:rPr lang="pt-BR" sz="1600" b="1" dirty="0">
                <a:latin typeface="Arial" panose="020B0604020202020204" pitchFamily="34" charset="0"/>
                <a:ea typeface="Times New Roman" panose="02020603050405020304" pitchFamily="18" charset="0"/>
                <a:cs typeface="Arial" panose="020B0604020202020204" pitchFamily="34" charset="0"/>
              </a:rPr>
              <a:t>b) </a:t>
            </a:r>
            <a:r>
              <a:rPr lang="pt-BR" sz="1600" dirty="0">
                <a:latin typeface="Arial" panose="020B0604020202020204" pitchFamily="34" charset="0"/>
                <a:ea typeface="Times New Roman" panose="02020603050405020304" pitchFamily="18" charset="0"/>
                <a:cs typeface="Arial" panose="020B0604020202020204" pitchFamily="34" charset="0"/>
              </a:rPr>
              <a:t>Coloque um </a:t>
            </a:r>
            <a:r>
              <a:rPr lang="pt-BR" sz="1600" u="sng" dirty="0">
                <a:latin typeface="Arial" panose="020B0604020202020204" pitchFamily="34" charset="0"/>
                <a:ea typeface="Times New Roman" panose="02020603050405020304" pitchFamily="18" charset="0"/>
                <a:cs typeface="Arial" panose="020B0604020202020204" pitchFamily="34" charset="0"/>
              </a:rPr>
              <a:t>círculo</a:t>
            </a:r>
            <a:r>
              <a:rPr lang="pt-BR" sz="1600" dirty="0">
                <a:latin typeface="Arial" panose="020B0604020202020204" pitchFamily="34" charset="0"/>
                <a:ea typeface="Times New Roman" panose="02020603050405020304" pitchFamily="18" charset="0"/>
                <a:cs typeface="Arial" panose="020B0604020202020204" pitchFamily="34" charset="0"/>
              </a:rPr>
              <a:t> ao redor da estrela que representa o </a:t>
            </a:r>
            <a:r>
              <a:rPr lang="pt-BR" sz="1600" b="1" u="sng" dirty="0">
                <a:latin typeface="Arial" panose="020B0604020202020204" pitchFamily="34" charset="0"/>
                <a:ea typeface="Times New Roman" panose="02020603050405020304" pitchFamily="18" charset="0"/>
                <a:cs typeface="Arial" panose="020B0604020202020204" pitchFamily="34" charset="0"/>
              </a:rPr>
              <a:t>seu</a:t>
            </a:r>
            <a:r>
              <a:rPr lang="pt-BR" sz="1600" dirty="0">
                <a:latin typeface="Arial" panose="020B0604020202020204" pitchFamily="34" charset="0"/>
                <a:ea typeface="Times New Roman" panose="02020603050405020304" pitchFamily="18" charset="0"/>
                <a:cs typeface="Arial" panose="020B0604020202020204" pitchFamily="34" charset="0"/>
              </a:rPr>
              <a:t> Estado.</a:t>
            </a:r>
            <a:endParaRPr lang="pt-BR" sz="1600" dirty="0">
              <a:latin typeface="Arial" panose="020B0604020202020204" pitchFamily="34" charset="0"/>
              <a:cs typeface="Arial" panose="020B0604020202020204" pitchFamily="34" charset="0"/>
            </a:endParaRPr>
          </a:p>
        </p:txBody>
      </p:sp>
      <p:sp>
        <p:nvSpPr>
          <p:cNvPr id="7" name="Retângulo 6">
            <a:extLst>
              <a:ext uri="{FF2B5EF4-FFF2-40B4-BE49-F238E27FC236}">
                <a16:creationId xmlns:a16="http://schemas.microsoft.com/office/drawing/2014/main" id="{1AE7BB15-1319-46CC-9F6F-CBE8AEE8CADF}"/>
              </a:ext>
            </a:extLst>
          </p:cNvPr>
          <p:cNvSpPr/>
          <p:nvPr/>
        </p:nvSpPr>
        <p:spPr>
          <a:xfrm>
            <a:off x="162531" y="2621598"/>
            <a:ext cx="1233030" cy="416011"/>
          </a:xfrm>
          <a:prstGeom prst="rect">
            <a:avLst/>
          </a:prstGeom>
        </p:spPr>
        <p:txBody>
          <a:bodyPr wrap="none">
            <a:spAutoFit/>
          </a:bodyPr>
          <a:lstStyle/>
          <a:p>
            <a:pPr algn="just">
              <a:lnSpc>
                <a:spcPct val="150000"/>
              </a:lnSpc>
            </a:pPr>
            <a:r>
              <a:rPr lang="pt-BR" sz="1600" b="1" dirty="0">
                <a:latin typeface="Arial" panose="020B0604020202020204" pitchFamily="34" charset="0"/>
                <a:ea typeface="Times New Roman" panose="02020603050405020304" pitchFamily="18" charset="0"/>
                <a:cs typeface="Arial" panose="020B0604020202020204" pitchFamily="34" charset="0"/>
              </a:rPr>
              <a:t>Resposta:</a:t>
            </a:r>
            <a:r>
              <a:rPr lang="pt-BR" sz="1600" dirty="0">
                <a:latin typeface="Arial" panose="020B0604020202020204" pitchFamily="34" charset="0"/>
                <a:ea typeface="Times New Roman" panose="02020603050405020304" pitchFamily="18" charset="0"/>
                <a:cs typeface="Arial" panose="020B0604020202020204" pitchFamily="34" charset="0"/>
              </a:rPr>
              <a:t> </a:t>
            </a:r>
            <a:endParaRPr lang="pt-BR" sz="1600" dirty="0">
              <a:latin typeface="Arial" panose="020B0604020202020204" pitchFamily="34" charset="0"/>
              <a:cs typeface="Arial" panose="020B0604020202020204" pitchFamily="34" charset="0"/>
            </a:endParaRPr>
          </a:p>
        </p:txBody>
      </p:sp>
      <p:sp>
        <p:nvSpPr>
          <p:cNvPr id="8" name="Retângulo 7">
            <a:extLst>
              <a:ext uri="{FF2B5EF4-FFF2-40B4-BE49-F238E27FC236}">
                <a16:creationId xmlns:a16="http://schemas.microsoft.com/office/drawing/2014/main" id="{C3E1D0D5-2641-4372-93DF-086D741997FC}"/>
              </a:ext>
            </a:extLst>
          </p:cNvPr>
          <p:cNvSpPr/>
          <p:nvPr/>
        </p:nvSpPr>
        <p:spPr>
          <a:xfrm>
            <a:off x="134165" y="3440153"/>
            <a:ext cx="6581094" cy="785343"/>
          </a:xfrm>
          <a:prstGeom prst="rect">
            <a:avLst/>
          </a:prstGeom>
        </p:spPr>
        <p:txBody>
          <a:bodyPr wrap="square">
            <a:spAutoFit/>
          </a:bodyPr>
          <a:lstStyle/>
          <a:p>
            <a:pPr algn="just">
              <a:lnSpc>
                <a:spcPct val="150000"/>
              </a:lnSpc>
            </a:pPr>
            <a:r>
              <a:rPr lang="pt-BR" sz="1600" b="1" dirty="0">
                <a:latin typeface="Arial" panose="020B0604020202020204" pitchFamily="34" charset="0"/>
                <a:ea typeface="Times New Roman" panose="02020603050405020304" pitchFamily="18" charset="0"/>
                <a:cs typeface="Arial" panose="020B0604020202020204" pitchFamily="34" charset="0"/>
              </a:rPr>
              <a:t>c)</a:t>
            </a:r>
            <a:r>
              <a:rPr lang="pt-BR" sz="1600" dirty="0">
                <a:latin typeface="Arial" panose="020B0604020202020204" pitchFamily="34" charset="0"/>
                <a:ea typeface="Times New Roman" panose="02020603050405020304" pitchFamily="18" charset="0"/>
                <a:cs typeface="Arial" panose="020B0604020202020204" pitchFamily="34" charset="0"/>
              </a:rPr>
              <a:t> Em que cor está escrito </a:t>
            </a:r>
            <a:r>
              <a:rPr lang="pt-BR" sz="1600" b="1" dirty="0">
                <a:latin typeface="Arial" panose="020B0604020202020204" pitchFamily="34" charset="0"/>
                <a:ea typeface="Times New Roman" panose="02020603050405020304" pitchFamily="18" charset="0"/>
                <a:cs typeface="Arial" panose="020B0604020202020204" pitchFamily="34" charset="0"/>
              </a:rPr>
              <a:t>ORDEM E PROGRESSO</a:t>
            </a:r>
            <a:r>
              <a:rPr lang="pt-BR" sz="1600" dirty="0">
                <a:latin typeface="Arial" panose="020B0604020202020204" pitchFamily="34" charset="0"/>
                <a:ea typeface="Times New Roman" panose="02020603050405020304" pitchFamily="18" charset="0"/>
                <a:cs typeface="Arial" panose="020B0604020202020204" pitchFamily="34" charset="0"/>
              </a:rPr>
              <a:t> na bandeira brasileira?</a:t>
            </a:r>
            <a:endParaRPr lang="pt-BR" sz="1600" dirty="0">
              <a:latin typeface="Arial" panose="020B0604020202020204" pitchFamily="34" charset="0"/>
              <a:cs typeface="Arial" panose="020B0604020202020204" pitchFamily="34" charset="0"/>
            </a:endParaRPr>
          </a:p>
        </p:txBody>
      </p:sp>
      <p:sp>
        <p:nvSpPr>
          <p:cNvPr id="9" name="Retângulo 8">
            <a:extLst>
              <a:ext uri="{FF2B5EF4-FFF2-40B4-BE49-F238E27FC236}">
                <a16:creationId xmlns:a16="http://schemas.microsoft.com/office/drawing/2014/main" id="{3686A7B3-A555-4DB1-9704-F98B2C7FAB69}"/>
              </a:ext>
            </a:extLst>
          </p:cNvPr>
          <p:cNvSpPr/>
          <p:nvPr/>
        </p:nvSpPr>
        <p:spPr>
          <a:xfrm>
            <a:off x="134165" y="4225496"/>
            <a:ext cx="3523722" cy="416011"/>
          </a:xfrm>
          <a:prstGeom prst="rect">
            <a:avLst/>
          </a:prstGeom>
        </p:spPr>
        <p:txBody>
          <a:bodyPr wrap="none">
            <a:spAutoFit/>
          </a:bodyPr>
          <a:lstStyle/>
          <a:p>
            <a:pPr algn="just">
              <a:lnSpc>
                <a:spcPct val="150000"/>
              </a:lnSpc>
            </a:pPr>
            <a:r>
              <a:rPr lang="pt-BR" sz="1600" b="1" dirty="0">
                <a:latin typeface="Arial" panose="020B0604020202020204" pitchFamily="34" charset="0"/>
                <a:ea typeface="Times New Roman" panose="02020603050405020304" pitchFamily="18" charset="0"/>
                <a:cs typeface="Arial" panose="020B0604020202020204" pitchFamily="34" charset="0"/>
              </a:rPr>
              <a:t>Resp.: . . . . . . . . . . . . . . . . . . . . . . . </a:t>
            </a:r>
            <a:endParaRPr lang="pt-BR" sz="1600" dirty="0">
              <a:latin typeface="Arial" panose="020B0604020202020204" pitchFamily="34" charset="0"/>
              <a:cs typeface="Arial" panose="020B0604020202020204" pitchFamily="34" charset="0"/>
            </a:endParaRPr>
          </a:p>
        </p:txBody>
      </p:sp>
      <p:sp>
        <p:nvSpPr>
          <p:cNvPr id="10" name="Retângulo 9">
            <a:extLst>
              <a:ext uri="{FF2B5EF4-FFF2-40B4-BE49-F238E27FC236}">
                <a16:creationId xmlns:a16="http://schemas.microsoft.com/office/drawing/2014/main" id="{F3C72B4A-FFF7-46C5-B1E9-B8DF127C860C}"/>
              </a:ext>
            </a:extLst>
          </p:cNvPr>
          <p:cNvSpPr/>
          <p:nvPr/>
        </p:nvSpPr>
        <p:spPr>
          <a:xfrm>
            <a:off x="162531" y="4836181"/>
            <a:ext cx="6552728" cy="785343"/>
          </a:xfrm>
          <a:prstGeom prst="rect">
            <a:avLst/>
          </a:prstGeom>
        </p:spPr>
        <p:txBody>
          <a:bodyPr wrap="square">
            <a:spAutoFit/>
          </a:bodyPr>
          <a:lstStyle/>
          <a:p>
            <a:pPr algn="just" hangingPunct="0">
              <a:lnSpc>
                <a:spcPct val="150000"/>
              </a:lnSpc>
              <a:spcAft>
                <a:spcPts val="0"/>
              </a:spcAft>
            </a:pPr>
            <a:r>
              <a:rPr lang="pt-BR" sz="1600" b="1" dirty="0">
                <a:latin typeface="Arial" panose="020B0604020202020204" pitchFamily="34" charset="0"/>
                <a:ea typeface="Times New Roman" panose="02020603050405020304" pitchFamily="18" charset="0"/>
                <a:cs typeface="Arial" panose="020B0604020202020204" pitchFamily="34" charset="0"/>
              </a:rPr>
              <a:t>d) </a:t>
            </a:r>
            <a:r>
              <a:rPr lang="pt-BR" sz="1600" dirty="0" err="1">
                <a:latin typeface="Arial" panose="020B0604020202020204" pitchFamily="34" charset="0"/>
                <a:ea typeface="Times New Roman" panose="02020603050405020304" pitchFamily="18" charset="0"/>
                <a:cs typeface="Arial" panose="020B0604020202020204" pitchFamily="34" charset="0"/>
              </a:rPr>
              <a:t>Sírius</a:t>
            </a:r>
            <a:r>
              <a:rPr lang="pt-BR" sz="1600" dirty="0">
                <a:latin typeface="Arial" panose="020B0604020202020204" pitchFamily="34" charset="0"/>
                <a:ea typeface="Times New Roman" panose="02020603050405020304" pitchFamily="18" charset="0"/>
                <a:cs typeface="Arial" panose="020B0604020202020204" pitchFamily="34" charset="0"/>
              </a:rPr>
              <a:t>, a estrela mais brilhante do céu noturno, representa o maior Estado brasileiro. Coloque um X nela.</a:t>
            </a:r>
          </a:p>
        </p:txBody>
      </p:sp>
      <p:pic>
        <p:nvPicPr>
          <p:cNvPr id="11" name="Imagem 10">
            <a:extLst>
              <a:ext uri="{FF2B5EF4-FFF2-40B4-BE49-F238E27FC236}">
                <a16:creationId xmlns:a16="http://schemas.microsoft.com/office/drawing/2014/main" id="{3751CBCA-F80D-4D47-98F5-D095438B0D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3141" y="2718527"/>
            <a:ext cx="4830502" cy="2745003"/>
          </a:xfrm>
          <a:prstGeom prst="rect">
            <a:avLst/>
          </a:prstGeom>
        </p:spPr>
      </p:pic>
      <p:sp>
        <p:nvSpPr>
          <p:cNvPr id="12" name="Retângulo 11">
            <a:extLst>
              <a:ext uri="{FF2B5EF4-FFF2-40B4-BE49-F238E27FC236}">
                <a16:creationId xmlns:a16="http://schemas.microsoft.com/office/drawing/2014/main" id="{ACDD3B15-6BAD-4D2B-98F4-F0F59164ED4E}"/>
              </a:ext>
            </a:extLst>
          </p:cNvPr>
          <p:cNvSpPr/>
          <p:nvPr/>
        </p:nvSpPr>
        <p:spPr>
          <a:xfrm>
            <a:off x="1235720" y="6022057"/>
            <a:ext cx="4463081" cy="338554"/>
          </a:xfrm>
          <a:prstGeom prst="rect">
            <a:avLst/>
          </a:prstGeom>
        </p:spPr>
        <p:txBody>
          <a:bodyPr wrap="none">
            <a:spAutoFit/>
          </a:bodyPr>
          <a:lstStyle/>
          <a:p>
            <a:pPr algn="just"/>
            <a:r>
              <a:rPr lang="pt-BR" sz="1600" b="1" dirty="0">
                <a:latin typeface="Arial" panose="020B0604020202020204" pitchFamily="34" charset="0"/>
                <a:ea typeface="Times New Roman" panose="02020603050405020304" pitchFamily="18" charset="0"/>
                <a:cs typeface="Arial" panose="020B0604020202020204" pitchFamily="34" charset="0"/>
              </a:rPr>
              <a:t>e) </a:t>
            </a:r>
            <a:r>
              <a:rPr lang="pt-BR" sz="1600" dirty="0">
                <a:latin typeface="Arial" panose="020B0604020202020204" pitchFamily="34" charset="0"/>
                <a:ea typeface="Times New Roman" panose="02020603050405020304" pitchFamily="18" charset="0"/>
                <a:cs typeface="Arial" panose="020B0604020202020204" pitchFamily="34" charset="0"/>
              </a:rPr>
              <a:t>Quantas</a:t>
            </a:r>
            <a:r>
              <a:rPr lang="pt-BR" sz="1600" b="1" dirty="0">
                <a:latin typeface="Arial" panose="020B0604020202020204" pitchFamily="34" charset="0"/>
                <a:ea typeface="Times New Roman" panose="02020603050405020304" pitchFamily="18" charset="0"/>
                <a:cs typeface="Arial" panose="020B0604020202020204" pitchFamily="34" charset="0"/>
              </a:rPr>
              <a:t> </a:t>
            </a:r>
            <a:r>
              <a:rPr lang="pt-BR" sz="1600" dirty="0">
                <a:latin typeface="Arial" panose="020B0604020202020204" pitchFamily="34" charset="0"/>
                <a:ea typeface="Times New Roman" panose="02020603050405020304" pitchFamily="18" charset="0"/>
                <a:cs typeface="Arial" panose="020B0604020202020204" pitchFamily="34" charset="0"/>
              </a:rPr>
              <a:t>estrelas tem a bandeira brasileira? </a:t>
            </a:r>
            <a:endParaRPr lang="pt-BR" sz="1600" dirty="0">
              <a:latin typeface="Arial" panose="020B0604020202020204" pitchFamily="34" charset="0"/>
              <a:cs typeface="Arial" panose="020B0604020202020204" pitchFamily="34" charset="0"/>
            </a:endParaRPr>
          </a:p>
        </p:txBody>
      </p:sp>
      <p:sp>
        <p:nvSpPr>
          <p:cNvPr id="13" name="Retângulo 12">
            <a:extLst>
              <a:ext uri="{FF2B5EF4-FFF2-40B4-BE49-F238E27FC236}">
                <a16:creationId xmlns:a16="http://schemas.microsoft.com/office/drawing/2014/main" id="{E010C6E2-A8FC-4D6A-9C00-5C5BB076EBCA}"/>
              </a:ext>
            </a:extLst>
          </p:cNvPr>
          <p:cNvSpPr/>
          <p:nvPr/>
        </p:nvSpPr>
        <p:spPr>
          <a:xfrm>
            <a:off x="5591497" y="5951386"/>
            <a:ext cx="3523722" cy="416011"/>
          </a:xfrm>
          <a:prstGeom prst="rect">
            <a:avLst/>
          </a:prstGeom>
        </p:spPr>
        <p:txBody>
          <a:bodyPr wrap="none">
            <a:spAutoFit/>
          </a:bodyPr>
          <a:lstStyle/>
          <a:p>
            <a:pPr algn="just">
              <a:lnSpc>
                <a:spcPct val="150000"/>
              </a:lnSpc>
            </a:pPr>
            <a:r>
              <a:rPr lang="pt-BR" sz="1600" b="1" dirty="0">
                <a:latin typeface="Arial" panose="020B0604020202020204" pitchFamily="34" charset="0"/>
                <a:ea typeface="Times New Roman" panose="02020603050405020304" pitchFamily="18" charset="0"/>
                <a:cs typeface="Arial" panose="020B0604020202020204" pitchFamily="34" charset="0"/>
              </a:rPr>
              <a:t>Resp.: . . . . . . . . . . . . . . . . . . . . . . . </a:t>
            </a:r>
            <a:endParaRPr lang="pt-BR" sz="1600" dirty="0">
              <a:latin typeface="Arial" panose="020B0604020202020204" pitchFamily="34" charset="0"/>
              <a:cs typeface="Arial" panose="020B0604020202020204" pitchFamily="34" charset="0"/>
            </a:endParaRPr>
          </a:p>
        </p:txBody>
      </p:sp>
      <p:sp>
        <p:nvSpPr>
          <p:cNvPr id="14" name="CaixaDeTexto 13">
            <a:extLst>
              <a:ext uri="{FF2B5EF4-FFF2-40B4-BE49-F238E27FC236}">
                <a16:creationId xmlns:a16="http://schemas.microsoft.com/office/drawing/2014/main" id="{06B4EA87-042B-4425-9678-AE9BD5E68349}"/>
              </a:ext>
            </a:extLst>
          </p:cNvPr>
          <p:cNvSpPr txBox="1"/>
          <p:nvPr/>
        </p:nvSpPr>
        <p:spPr>
          <a:xfrm>
            <a:off x="1235720" y="1597308"/>
            <a:ext cx="1890261" cy="369332"/>
          </a:xfrm>
          <a:prstGeom prst="rect">
            <a:avLst/>
          </a:prstGeom>
          <a:noFill/>
        </p:spPr>
        <p:txBody>
          <a:bodyPr wrap="none" rtlCol="0">
            <a:spAutoFit/>
          </a:bodyPr>
          <a:lstStyle/>
          <a:p>
            <a:r>
              <a:rPr lang="pt-BR" b="1" dirty="0">
                <a:solidFill>
                  <a:srgbClr val="FF0000"/>
                </a:solidFill>
                <a:latin typeface="Arial" panose="020B0604020202020204" pitchFamily="34" charset="0"/>
                <a:cs typeface="Arial" panose="020B0604020202020204" pitchFamily="34" charset="0"/>
              </a:rPr>
              <a:t>Cruzeiro do Sul</a:t>
            </a:r>
          </a:p>
        </p:txBody>
      </p:sp>
      <p:sp>
        <p:nvSpPr>
          <p:cNvPr id="15" name="Retângulo 14">
            <a:extLst>
              <a:ext uri="{FF2B5EF4-FFF2-40B4-BE49-F238E27FC236}">
                <a16:creationId xmlns:a16="http://schemas.microsoft.com/office/drawing/2014/main" id="{F3547972-EE0B-4CE1-9FD3-3CEE22B04532}"/>
              </a:ext>
            </a:extLst>
          </p:cNvPr>
          <p:cNvSpPr/>
          <p:nvPr/>
        </p:nvSpPr>
        <p:spPr>
          <a:xfrm>
            <a:off x="1171278" y="2630818"/>
            <a:ext cx="5949950" cy="416011"/>
          </a:xfrm>
          <a:prstGeom prst="rect">
            <a:avLst/>
          </a:prstGeom>
        </p:spPr>
        <p:txBody>
          <a:bodyPr>
            <a:spAutoFit/>
          </a:bodyPr>
          <a:lstStyle/>
          <a:p>
            <a:pPr algn="just">
              <a:lnSpc>
                <a:spcPct val="150000"/>
              </a:lnSpc>
            </a:pPr>
            <a:r>
              <a:rPr lang="pt-BR"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Cabe ao Prof. verificar se o aluno circulou a estrela</a:t>
            </a:r>
            <a:endParaRPr lang="pt-BR" sz="1600" b="1" dirty="0">
              <a:solidFill>
                <a:srgbClr val="FF0000"/>
              </a:solidFill>
              <a:latin typeface="Arial" panose="020B0604020202020204" pitchFamily="34" charset="0"/>
              <a:cs typeface="Arial" panose="020B0604020202020204" pitchFamily="34" charset="0"/>
            </a:endParaRPr>
          </a:p>
        </p:txBody>
      </p:sp>
      <p:sp>
        <p:nvSpPr>
          <p:cNvPr id="16" name="Retângulo 15">
            <a:extLst>
              <a:ext uri="{FF2B5EF4-FFF2-40B4-BE49-F238E27FC236}">
                <a16:creationId xmlns:a16="http://schemas.microsoft.com/office/drawing/2014/main" id="{51E229AB-622B-43E2-84D2-F68DF03AE150}"/>
              </a:ext>
            </a:extLst>
          </p:cNvPr>
          <p:cNvSpPr/>
          <p:nvPr/>
        </p:nvSpPr>
        <p:spPr>
          <a:xfrm>
            <a:off x="102951" y="3005237"/>
            <a:ext cx="4596130" cy="338554"/>
          </a:xfrm>
          <a:prstGeom prst="rect">
            <a:avLst/>
          </a:prstGeom>
        </p:spPr>
        <p:txBody>
          <a:bodyPr wrap="none">
            <a:spAutoFit/>
          </a:bodyPr>
          <a:lstStyle/>
          <a:p>
            <a:r>
              <a:rPr lang="pt-BR"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correspondente ao seu Estado corretamente.</a:t>
            </a:r>
            <a:endParaRPr lang="pt-BR" sz="1600" dirty="0"/>
          </a:p>
        </p:txBody>
      </p:sp>
      <p:sp>
        <p:nvSpPr>
          <p:cNvPr id="17" name="CaixaDeTexto 16">
            <a:extLst>
              <a:ext uri="{FF2B5EF4-FFF2-40B4-BE49-F238E27FC236}">
                <a16:creationId xmlns:a16="http://schemas.microsoft.com/office/drawing/2014/main" id="{899C71BB-99CB-4BEA-A6CF-EA5758344C15}"/>
              </a:ext>
            </a:extLst>
          </p:cNvPr>
          <p:cNvSpPr txBox="1"/>
          <p:nvPr/>
        </p:nvSpPr>
        <p:spPr>
          <a:xfrm>
            <a:off x="1524834" y="4220440"/>
            <a:ext cx="813108" cy="369332"/>
          </a:xfrm>
          <a:prstGeom prst="rect">
            <a:avLst/>
          </a:prstGeom>
          <a:noFill/>
        </p:spPr>
        <p:txBody>
          <a:bodyPr wrap="none" rtlCol="0">
            <a:spAutoFit/>
          </a:bodyPr>
          <a:lstStyle/>
          <a:p>
            <a:r>
              <a:rPr lang="pt-BR" b="1" dirty="0">
                <a:solidFill>
                  <a:srgbClr val="FF0000"/>
                </a:solidFill>
                <a:latin typeface="Arial" panose="020B0604020202020204" pitchFamily="34" charset="0"/>
                <a:cs typeface="Arial" panose="020B0604020202020204" pitchFamily="34" charset="0"/>
              </a:rPr>
              <a:t>Verde</a:t>
            </a:r>
          </a:p>
        </p:txBody>
      </p:sp>
      <p:sp>
        <p:nvSpPr>
          <p:cNvPr id="18" name="CaixaDeTexto 17">
            <a:extLst>
              <a:ext uri="{FF2B5EF4-FFF2-40B4-BE49-F238E27FC236}">
                <a16:creationId xmlns:a16="http://schemas.microsoft.com/office/drawing/2014/main" id="{DC882AAB-4FF7-486B-B615-E1EB21386E0B}"/>
              </a:ext>
            </a:extLst>
          </p:cNvPr>
          <p:cNvSpPr txBox="1"/>
          <p:nvPr/>
        </p:nvSpPr>
        <p:spPr>
          <a:xfrm>
            <a:off x="7139767" y="5914472"/>
            <a:ext cx="470000" cy="400110"/>
          </a:xfrm>
          <a:prstGeom prst="rect">
            <a:avLst/>
          </a:prstGeom>
          <a:noFill/>
        </p:spPr>
        <p:txBody>
          <a:bodyPr wrap="none" rtlCol="0">
            <a:spAutoFit/>
          </a:bodyPr>
          <a:lstStyle/>
          <a:p>
            <a:r>
              <a:rPr lang="pt-BR" sz="2000" b="1" dirty="0">
                <a:solidFill>
                  <a:srgbClr val="FF0000"/>
                </a:solidFill>
                <a:latin typeface="Arial" panose="020B0604020202020204" pitchFamily="34" charset="0"/>
                <a:cs typeface="Arial" panose="020B0604020202020204" pitchFamily="34" charset="0"/>
              </a:rPr>
              <a:t>27</a:t>
            </a:r>
          </a:p>
        </p:txBody>
      </p:sp>
    </p:spTree>
    <p:extLst>
      <p:ext uri="{BB962C8B-B14F-4D97-AF65-F5344CB8AC3E}">
        <p14:creationId xmlns:p14="http://schemas.microsoft.com/office/powerpoint/2010/main" val="139732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5708684E-9D75-46B5-B027-42452391E6B8}"/>
              </a:ext>
            </a:extLst>
          </p:cNvPr>
          <p:cNvSpPr/>
          <p:nvPr/>
        </p:nvSpPr>
        <p:spPr>
          <a:xfrm>
            <a:off x="190897" y="188640"/>
            <a:ext cx="7920880" cy="1893339"/>
          </a:xfrm>
          <a:prstGeom prst="rect">
            <a:avLst/>
          </a:prstGeom>
        </p:spPr>
        <p:txBody>
          <a:bodyPr wrap="square">
            <a:spAutoFit/>
          </a:bodyPr>
          <a:lstStyle/>
          <a:p>
            <a:pPr algn="just">
              <a:lnSpc>
                <a:spcPct val="150000"/>
              </a:lnSpc>
            </a:pPr>
            <a:r>
              <a:rPr lang="pt-PT" sz="1600" b="1" dirty="0">
                <a:latin typeface="Arial" panose="020B0604020202020204" pitchFamily="34" charset="0"/>
                <a:ea typeface="Times New Roman" panose="02020603050405020304" pitchFamily="18" charset="0"/>
                <a:cs typeface="Arial" panose="020B0604020202020204" pitchFamily="34" charset="0"/>
              </a:rPr>
              <a:t>Questão 6) (1 ponto) PERGUNTA OBSERVACIONAL NOTURNA</a:t>
            </a:r>
            <a:r>
              <a:rPr lang="pt-PT" sz="1600" dirty="0">
                <a:latin typeface="Arial" panose="020B0604020202020204" pitchFamily="34" charset="0"/>
                <a:ea typeface="Times New Roman" panose="02020603050405020304" pitchFamily="18" charset="0"/>
                <a:cs typeface="Arial" panose="020B0604020202020204" pitchFamily="34" charset="0"/>
              </a:rPr>
              <a:t>. A QUESTÃO </a:t>
            </a:r>
            <a:r>
              <a:rPr lang="pt-PT" sz="1600" b="1" dirty="0">
                <a:latin typeface="Arial" panose="020B0604020202020204" pitchFamily="34" charset="0"/>
                <a:ea typeface="Times New Roman" panose="02020603050405020304" pitchFamily="18" charset="0"/>
                <a:cs typeface="Arial" panose="020B0604020202020204" pitchFamily="34" charset="0"/>
              </a:rPr>
              <a:t>6a</a:t>
            </a:r>
            <a:r>
              <a:rPr lang="pt-PT" sz="1600" dirty="0">
                <a:latin typeface="Arial" panose="020B0604020202020204" pitchFamily="34" charset="0"/>
                <a:ea typeface="Times New Roman" panose="02020603050405020304" pitchFamily="18" charset="0"/>
                <a:cs typeface="Arial" panose="020B0604020202020204" pitchFamily="34" charset="0"/>
              </a:rPr>
              <a:t> SÓ PODE SER RESPONDIDA SE VOCÊ OLHOU PARA O CÉU COM O MAPA QUE ENVIAMOS PREVIAMENTE PARA SEU(SUA) PROFESSOR(A), CASO CONTRÁRIO, RESPONDA SOMENTE A QUESTÃO </a:t>
            </a:r>
            <a:r>
              <a:rPr lang="pt-PT" sz="1600" b="1" dirty="0">
                <a:latin typeface="Arial" panose="020B0604020202020204" pitchFamily="34" charset="0"/>
                <a:ea typeface="Times New Roman" panose="02020603050405020304" pitchFamily="18" charset="0"/>
                <a:cs typeface="Arial" panose="020B0604020202020204" pitchFamily="34" charset="0"/>
              </a:rPr>
              <a:t>6b</a:t>
            </a:r>
            <a:r>
              <a:rPr lang="pt-PT" sz="1600" dirty="0">
                <a:latin typeface="Arial" panose="020B0604020202020204" pitchFamily="34" charset="0"/>
                <a:ea typeface="Times New Roman" panose="02020603050405020304" pitchFamily="18" charset="0"/>
                <a:cs typeface="Arial" panose="020B0604020202020204" pitchFamily="34" charset="0"/>
              </a:rPr>
              <a:t>, A QUAL TAMBÉM VALE UM PONTO. </a:t>
            </a:r>
            <a:r>
              <a:rPr lang="pt-PT" sz="1600" b="1" dirty="0">
                <a:latin typeface="Arial" panose="020B0604020202020204" pitchFamily="34" charset="0"/>
                <a:ea typeface="Times New Roman" panose="02020603050405020304" pitchFamily="18" charset="0"/>
                <a:cs typeface="Arial" panose="020B0604020202020204" pitchFamily="34" charset="0"/>
              </a:rPr>
              <a:t>Você só pode responder a questão 6a ou a 6b e não as duas.</a:t>
            </a:r>
            <a:r>
              <a:rPr lang="pt-PT" sz="1600" dirty="0">
                <a:latin typeface="Arial" panose="020B0604020202020204" pitchFamily="34" charset="0"/>
                <a:ea typeface="Times New Roman" panose="02020603050405020304" pitchFamily="18" charset="0"/>
                <a:cs typeface="Arial" panose="020B0604020202020204" pitchFamily="34" charset="0"/>
              </a:rPr>
              <a:t> </a:t>
            </a:r>
            <a:endParaRPr lang="pt-BR" sz="1600"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F896065D-8890-48C0-96C0-1D790B5D066B}"/>
              </a:ext>
            </a:extLst>
          </p:cNvPr>
          <p:cNvSpPr/>
          <p:nvPr/>
        </p:nvSpPr>
        <p:spPr>
          <a:xfrm>
            <a:off x="334914" y="2882683"/>
            <a:ext cx="3379482" cy="1893339"/>
          </a:xfrm>
          <a:prstGeom prst="rect">
            <a:avLst/>
          </a:prstGeom>
        </p:spPr>
        <p:txBody>
          <a:bodyPr wrap="square">
            <a:spAutoFit/>
          </a:bodyPr>
          <a:lstStyle/>
          <a:p>
            <a:pPr algn="just">
              <a:lnSpc>
                <a:spcPct val="150000"/>
              </a:lnSpc>
            </a:pPr>
            <a:r>
              <a:rPr lang="pt-PT" sz="1600" b="1" dirty="0">
                <a:latin typeface="Arial" panose="020B0604020202020204" pitchFamily="34" charset="0"/>
                <a:ea typeface="Times New Roman" panose="02020603050405020304" pitchFamily="18" charset="0"/>
                <a:cs typeface="Arial" panose="020B0604020202020204" pitchFamily="34" charset="0"/>
              </a:rPr>
              <a:t>A figura da esquerda deve ser usada pelos alunos das regiões Norte, Nordeste e Centro Oeste e a da direta pelos alunos das regiões Sul e Sudeste.</a:t>
            </a:r>
            <a:endParaRPr lang="pt-BR" sz="1600" dirty="0">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1645A289-FD09-42B1-8DD8-D277E5D1C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329" y="2582488"/>
            <a:ext cx="7488832" cy="3802023"/>
          </a:xfrm>
          <a:prstGeom prst="rect">
            <a:avLst/>
          </a:prstGeom>
        </p:spPr>
      </p:pic>
    </p:spTree>
    <p:extLst>
      <p:ext uri="{BB962C8B-B14F-4D97-AF65-F5344CB8AC3E}">
        <p14:creationId xmlns:p14="http://schemas.microsoft.com/office/powerpoint/2010/main" val="812410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5B0F5798-4005-4456-8B63-4EFF154E115F}"/>
              </a:ext>
            </a:extLst>
          </p:cNvPr>
          <p:cNvSpPr/>
          <p:nvPr/>
        </p:nvSpPr>
        <p:spPr>
          <a:xfrm>
            <a:off x="190897" y="551196"/>
            <a:ext cx="7992888" cy="872034"/>
          </a:xfrm>
          <a:prstGeom prst="rect">
            <a:avLst/>
          </a:prstGeom>
        </p:spPr>
        <p:txBody>
          <a:bodyPr wrap="square">
            <a:spAutoFit/>
          </a:bodyPr>
          <a:lstStyle/>
          <a:p>
            <a:pPr algn="just" hangingPunct="0">
              <a:lnSpc>
                <a:spcPct val="150000"/>
              </a:lnSpc>
              <a:spcAft>
                <a:spcPts val="0"/>
              </a:spcAft>
            </a:pPr>
            <a:r>
              <a:rPr lang="pt-BR" b="1" dirty="0">
                <a:latin typeface="Arial" panose="020B0604020202020204" pitchFamily="34" charset="0"/>
                <a:ea typeface="Times New Roman" panose="02020603050405020304" pitchFamily="18" charset="0"/>
                <a:cs typeface="Arial" panose="020B0604020202020204" pitchFamily="34" charset="0"/>
              </a:rPr>
              <a:t>Questão 6a) (1 ponto) Para quem mora nas regiões Sul ou Sudeste a pergunta é a seguinte:  </a:t>
            </a:r>
            <a:endParaRPr lang="pt-BR" dirty="0">
              <a:latin typeface="Arial" panose="020B0604020202020204" pitchFamily="34" charset="0"/>
              <a:ea typeface="Times New Roman" panose="02020603050405020304" pitchFamily="18" charset="0"/>
              <a:cs typeface="Arial" panose="020B0604020202020204" pitchFamily="34" charset="0"/>
            </a:endParaRPr>
          </a:p>
        </p:txBody>
      </p:sp>
      <p:sp>
        <p:nvSpPr>
          <p:cNvPr id="4" name="Retângulo 3">
            <a:extLst>
              <a:ext uri="{FF2B5EF4-FFF2-40B4-BE49-F238E27FC236}">
                <a16:creationId xmlns:a16="http://schemas.microsoft.com/office/drawing/2014/main" id="{CF65F656-CB0B-44D0-A78F-41F8F20A6F07}"/>
              </a:ext>
            </a:extLst>
          </p:cNvPr>
          <p:cNvSpPr/>
          <p:nvPr/>
        </p:nvSpPr>
        <p:spPr>
          <a:xfrm>
            <a:off x="262905" y="1954237"/>
            <a:ext cx="5184576" cy="2949525"/>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Na figura da direita está a região do céu que contém o Cruzeiro do Sul e o falso Cruzeiro do Sul. Faça uma bolinha ao redor de cada uma das 5 estrelas do Cruzeiro do Sul, coloque um X sobre cada uma das 4 estrelas do falso Cruzeiro do Sul e um Y sobre Rigil Kentaurus (0,1 ponto para cada estrela assinalada corretamente) </a:t>
            </a:r>
            <a:endParaRPr lang="pt-BR" dirty="0">
              <a:latin typeface="Arial" panose="020B0604020202020204" pitchFamily="34" charset="0"/>
              <a:cs typeface="Arial" panose="020B0604020202020204" pitchFamily="34" charset="0"/>
            </a:endParaRPr>
          </a:p>
        </p:txBody>
      </p:sp>
      <p:pic>
        <p:nvPicPr>
          <p:cNvPr id="8" name="Imagem 7">
            <a:extLst>
              <a:ext uri="{FF2B5EF4-FFF2-40B4-BE49-F238E27FC236}">
                <a16:creationId xmlns:a16="http://schemas.microsoft.com/office/drawing/2014/main" id="{7A29B4C0-AC26-4C40-AAAB-C31301C88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855" y="2492896"/>
            <a:ext cx="4490800" cy="3794551"/>
          </a:xfrm>
          <a:prstGeom prst="rect">
            <a:avLst/>
          </a:prstGeom>
        </p:spPr>
      </p:pic>
      <p:sp>
        <p:nvSpPr>
          <p:cNvPr id="9" name="CaixaDeTexto 8">
            <a:extLst>
              <a:ext uri="{FF2B5EF4-FFF2-40B4-BE49-F238E27FC236}">
                <a16:creationId xmlns:a16="http://schemas.microsoft.com/office/drawing/2014/main" id="{29ED0E35-0C30-4331-BF65-FB22F738656B}"/>
              </a:ext>
            </a:extLst>
          </p:cNvPr>
          <p:cNvSpPr txBox="1"/>
          <p:nvPr/>
        </p:nvSpPr>
        <p:spPr>
          <a:xfrm>
            <a:off x="7175673" y="4325569"/>
            <a:ext cx="432048" cy="369332"/>
          </a:xfrm>
          <a:prstGeom prst="rect">
            <a:avLst/>
          </a:prstGeom>
          <a:noFill/>
        </p:spPr>
        <p:txBody>
          <a:bodyPr wrap="square" rtlCol="0">
            <a:spAutoFit/>
          </a:bodyPr>
          <a:lstStyle/>
          <a:p>
            <a:r>
              <a:rPr lang="pt-BR" b="1" dirty="0">
                <a:solidFill>
                  <a:srgbClr val="FF0000"/>
                </a:solidFill>
              </a:rPr>
              <a:t>o</a:t>
            </a:r>
          </a:p>
        </p:txBody>
      </p:sp>
      <p:sp>
        <p:nvSpPr>
          <p:cNvPr id="10" name="CaixaDeTexto 9">
            <a:extLst>
              <a:ext uri="{FF2B5EF4-FFF2-40B4-BE49-F238E27FC236}">
                <a16:creationId xmlns:a16="http://schemas.microsoft.com/office/drawing/2014/main" id="{2C9D4F67-DB8B-4A20-A768-0F6F6AF8B3C5}"/>
              </a:ext>
            </a:extLst>
          </p:cNvPr>
          <p:cNvSpPr txBox="1"/>
          <p:nvPr/>
        </p:nvSpPr>
        <p:spPr>
          <a:xfrm>
            <a:off x="7195018" y="4581128"/>
            <a:ext cx="432048" cy="369332"/>
          </a:xfrm>
          <a:prstGeom prst="rect">
            <a:avLst/>
          </a:prstGeom>
          <a:noFill/>
        </p:spPr>
        <p:txBody>
          <a:bodyPr wrap="square" rtlCol="0">
            <a:spAutoFit/>
          </a:bodyPr>
          <a:lstStyle/>
          <a:p>
            <a:r>
              <a:rPr lang="pt-BR" b="1" dirty="0">
                <a:solidFill>
                  <a:srgbClr val="FF0000"/>
                </a:solidFill>
              </a:rPr>
              <a:t>o</a:t>
            </a:r>
          </a:p>
        </p:txBody>
      </p:sp>
      <p:sp>
        <p:nvSpPr>
          <p:cNvPr id="11" name="CaixaDeTexto 10">
            <a:extLst>
              <a:ext uri="{FF2B5EF4-FFF2-40B4-BE49-F238E27FC236}">
                <a16:creationId xmlns:a16="http://schemas.microsoft.com/office/drawing/2014/main" id="{C28C08B8-3182-4F5C-A64F-E37D22B561A9}"/>
              </a:ext>
            </a:extLst>
          </p:cNvPr>
          <p:cNvSpPr txBox="1"/>
          <p:nvPr/>
        </p:nvSpPr>
        <p:spPr>
          <a:xfrm>
            <a:off x="7418751" y="4279331"/>
            <a:ext cx="432048" cy="369332"/>
          </a:xfrm>
          <a:prstGeom prst="rect">
            <a:avLst/>
          </a:prstGeom>
          <a:noFill/>
        </p:spPr>
        <p:txBody>
          <a:bodyPr wrap="square" rtlCol="0">
            <a:spAutoFit/>
          </a:bodyPr>
          <a:lstStyle/>
          <a:p>
            <a:r>
              <a:rPr lang="pt-BR" b="1" dirty="0">
                <a:solidFill>
                  <a:srgbClr val="FF0000"/>
                </a:solidFill>
              </a:rPr>
              <a:t>o</a:t>
            </a:r>
          </a:p>
        </p:txBody>
      </p:sp>
      <p:sp>
        <p:nvSpPr>
          <p:cNvPr id="12" name="CaixaDeTexto 11">
            <a:extLst>
              <a:ext uri="{FF2B5EF4-FFF2-40B4-BE49-F238E27FC236}">
                <a16:creationId xmlns:a16="http://schemas.microsoft.com/office/drawing/2014/main" id="{57DBAACE-E268-48B3-86D8-5E4F63C93CC2}"/>
              </a:ext>
            </a:extLst>
          </p:cNvPr>
          <p:cNvSpPr txBox="1"/>
          <p:nvPr/>
        </p:nvSpPr>
        <p:spPr>
          <a:xfrm>
            <a:off x="7438096" y="4430230"/>
            <a:ext cx="432048" cy="369332"/>
          </a:xfrm>
          <a:prstGeom prst="rect">
            <a:avLst/>
          </a:prstGeom>
          <a:noFill/>
        </p:spPr>
        <p:txBody>
          <a:bodyPr wrap="square" rtlCol="0">
            <a:spAutoFit/>
          </a:bodyPr>
          <a:lstStyle/>
          <a:p>
            <a:r>
              <a:rPr lang="pt-BR" b="1" dirty="0">
                <a:solidFill>
                  <a:srgbClr val="FF0000"/>
                </a:solidFill>
              </a:rPr>
              <a:t>o</a:t>
            </a:r>
          </a:p>
        </p:txBody>
      </p:sp>
      <p:sp>
        <p:nvSpPr>
          <p:cNvPr id="13" name="CaixaDeTexto 12">
            <a:extLst>
              <a:ext uri="{FF2B5EF4-FFF2-40B4-BE49-F238E27FC236}">
                <a16:creationId xmlns:a16="http://schemas.microsoft.com/office/drawing/2014/main" id="{44920525-CBFC-4AC1-8273-3F915FAB6358}"/>
              </a:ext>
            </a:extLst>
          </p:cNvPr>
          <p:cNvSpPr txBox="1"/>
          <p:nvPr/>
        </p:nvSpPr>
        <p:spPr>
          <a:xfrm>
            <a:off x="7540290" y="4657944"/>
            <a:ext cx="432048" cy="369332"/>
          </a:xfrm>
          <a:prstGeom prst="rect">
            <a:avLst/>
          </a:prstGeom>
          <a:noFill/>
        </p:spPr>
        <p:txBody>
          <a:bodyPr wrap="square" rtlCol="0">
            <a:spAutoFit/>
          </a:bodyPr>
          <a:lstStyle/>
          <a:p>
            <a:r>
              <a:rPr lang="pt-BR" b="1" dirty="0">
                <a:solidFill>
                  <a:srgbClr val="FF0000"/>
                </a:solidFill>
              </a:rPr>
              <a:t>o</a:t>
            </a:r>
          </a:p>
        </p:txBody>
      </p:sp>
      <p:sp>
        <p:nvSpPr>
          <p:cNvPr id="14" name="CaixaDeTexto 13">
            <a:extLst>
              <a:ext uri="{FF2B5EF4-FFF2-40B4-BE49-F238E27FC236}">
                <a16:creationId xmlns:a16="http://schemas.microsoft.com/office/drawing/2014/main" id="{9FFC05C3-13DB-4143-9141-2E3D9984E3D5}"/>
              </a:ext>
            </a:extLst>
          </p:cNvPr>
          <p:cNvSpPr txBox="1"/>
          <p:nvPr/>
        </p:nvSpPr>
        <p:spPr>
          <a:xfrm>
            <a:off x="9934747" y="3804345"/>
            <a:ext cx="432048" cy="369332"/>
          </a:xfrm>
          <a:prstGeom prst="rect">
            <a:avLst/>
          </a:prstGeom>
          <a:noFill/>
        </p:spPr>
        <p:txBody>
          <a:bodyPr wrap="square" rtlCol="0">
            <a:spAutoFit/>
          </a:bodyPr>
          <a:lstStyle/>
          <a:p>
            <a:r>
              <a:rPr lang="pt-BR" b="1" dirty="0">
                <a:solidFill>
                  <a:srgbClr val="FF0000"/>
                </a:solidFill>
              </a:rPr>
              <a:t>x</a:t>
            </a:r>
          </a:p>
        </p:txBody>
      </p:sp>
      <p:sp>
        <p:nvSpPr>
          <p:cNvPr id="15" name="CaixaDeTexto 14">
            <a:extLst>
              <a:ext uri="{FF2B5EF4-FFF2-40B4-BE49-F238E27FC236}">
                <a16:creationId xmlns:a16="http://schemas.microsoft.com/office/drawing/2014/main" id="{24F4502E-EC2A-4959-9CE9-680FBBE27CCA}"/>
              </a:ext>
            </a:extLst>
          </p:cNvPr>
          <p:cNvSpPr txBox="1"/>
          <p:nvPr/>
        </p:nvSpPr>
        <p:spPr>
          <a:xfrm>
            <a:off x="9739387" y="3393428"/>
            <a:ext cx="432048" cy="369332"/>
          </a:xfrm>
          <a:prstGeom prst="rect">
            <a:avLst/>
          </a:prstGeom>
          <a:noFill/>
        </p:spPr>
        <p:txBody>
          <a:bodyPr wrap="square" rtlCol="0">
            <a:spAutoFit/>
          </a:bodyPr>
          <a:lstStyle/>
          <a:p>
            <a:r>
              <a:rPr lang="pt-BR" b="1" dirty="0">
                <a:solidFill>
                  <a:srgbClr val="FF0000"/>
                </a:solidFill>
              </a:rPr>
              <a:t>x</a:t>
            </a:r>
          </a:p>
        </p:txBody>
      </p:sp>
      <p:sp>
        <p:nvSpPr>
          <p:cNvPr id="16" name="CaixaDeTexto 15">
            <a:extLst>
              <a:ext uri="{FF2B5EF4-FFF2-40B4-BE49-F238E27FC236}">
                <a16:creationId xmlns:a16="http://schemas.microsoft.com/office/drawing/2014/main" id="{1BAA16A8-A807-4CE1-BB68-9BC13F0E2CB4}"/>
              </a:ext>
            </a:extLst>
          </p:cNvPr>
          <p:cNvSpPr txBox="1"/>
          <p:nvPr/>
        </p:nvSpPr>
        <p:spPr>
          <a:xfrm>
            <a:off x="9335913" y="3726324"/>
            <a:ext cx="432048" cy="369332"/>
          </a:xfrm>
          <a:prstGeom prst="rect">
            <a:avLst/>
          </a:prstGeom>
          <a:noFill/>
        </p:spPr>
        <p:txBody>
          <a:bodyPr wrap="square" rtlCol="0">
            <a:spAutoFit/>
          </a:bodyPr>
          <a:lstStyle/>
          <a:p>
            <a:r>
              <a:rPr lang="pt-BR" b="1" dirty="0">
                <a:solidFill>
                  <a:srgbClr val="FF0000"/>
                </a:solidFill>
              </a:rPr>
              <a:t>x</a:t>
            </a:r>
          </a:p>
        </p:txBody>
      </p:sp>
      <p:sp>
        <p:nvSpPr>
          <p:cNvPr id="17" name="CaixaDeTexto 16">
            <a:extLst>
              <a:ext uri="{FF2B5EF4-FFF2-40B4-BE49-F238E27FC236}">
                <a16:creationId xmlns:a16="http://schemas.microsoft.com/office/drawing/2014/main" id="{F14BA7BE-A1C5-4E37-9411-E45A0DFD2DD7}"/>
              </a:ext>
            </a:extLst>
          </p:cNvPr>
          <p:cNvSpPr txBox="1"/>
          <p:nvPr/>
        </p:nvSpPr>
        <p:spPr>
          <a:xfrm>
            <a:off x="9263905" y="3356992"/>
            <a:ext cx="432048" cy="369332"/>
          </a:xfrm>
          <a:prstGeom prst="rect">
            <a:avLst/>
          </a:prstGeom>
          <a:noFill/>
        </p:spPr>
        <p:txBody>
          <a:bodyPr wrap="square" rtlCol="0">
            <a:spAutoFit/>
          </a:bodyPr>
          <a:lstStyle/>
          <a:p>
            <a:r>
              <a:rPr lang="pt-BR" b="1" dirty="0">
                <a:solidFill>
                  <a:srgbClr val="FF0000"/>
                </a:solidFill>
              </a:rPr>
              <a:t>x</a:t>
            </a:r>
          </a:p>
        </p:txBody>
      </p:sp>
      <p:sp>
        <p:nvSpPr>
          <p:cNvPr id="18" name="Retângulo 17">
            <a:extLst>
              <a:ext uri="{FF2B5EF4-FFF2-40B4-BE49-F238E27FC236}">
                <a16:creationId xmlns:a16="http://schemas.microsoft.com/office/drawing/2014/main" id="{97952868-9086-412D-BE0B-9A361493E84F}"/>
              </a:ext>
            </a:extLst>
          </p:cNvPr>
          <p:cNvSpPr/>
          <p:nvPr/>
        </p:nvSpPr>
        <p:spPr>
          <a:xfrm>
            <a:off x="6599609" y="5733256"/>
            <a:ext cx="338554" cy="369332"/>
          </a:xfrm>
          <a:prstGeom prst="rect">
            <a:avLst/>
          </a:prstGeom>
        </p:spPr>
        <p:txBody>
          <a:bodyPr wrap="none">
            <a:spAutoFit/>
          </a:bodyPr>
          <a:lstStyle/>
          <a:p>
            <a:r>
              <a:rPr lang="pt-PT" b="1" dirty="0">
                <a:solidFill>
                  <a:srgbClr val="FF0000"/>
                </a:solidFill>
                <a:latin typeface="Arial" panose="020B0604020202020204" pitchFamily="34" charset="0"/>
                <a:ea typeface="Times New Roman" panose="02020603050405020304" pitchFamily="18" charset="0"/>
                <a:cs typeface="Arial" panose="020B0604020202020204" pitchFamily="34" charset="0"/>
              </a:rPr>
              <a:t>Y</a:t>
            </a:r>
            <a:endParaRPr lang="pt-BR" b="1" dirty="0">
              <a:solidFill>
                <a:srgbClr val="FF0000"/>
              </a:solidFill>
            </a:endParaRPr>
          </a:p>
        </p:txBody>
      </p:sp>
    </p:spTree>
    <p:extLst>
      <p:ext uri="{BB962C8B-B14F-4D97-AF65-F5344CB8AC3E}">
        <p14:creationId xmlns:p14="http://schemas.microsoft.com/office/powerpoint/2010/main" val="38781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7CFCBC3-D8F4-4E86-BBC4-295CB5571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77" y="1556792"/>
            <a:ext cx="3888432" cy="4369973"/>
          </a:xfrm>
          <a:prstGeom prst="rect">
            <a:avLst/>
          </a:prstGeom>
        </p:spPr>
      </p:pic>
      <p:pic>
        <p:nvPicPr>
          <p:cNvPr id="4" name="Imagem 3">
            <a:extLst>
              <a:ext uri="{FF2B5EF4-FFF2-40B4-BE49-F238E27FC236}">
                <a16:creationId xmlns:a16="http://schemas.microsoft.com/office/drawing/2014/main" id="{2C1F75EA-F90E-4F14-BCC0-7234363F50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463214">
            <a:off x="2501848" y="3692064"/>
            <a:ext cx="348673" cy="99426"/>
          </a:xfrm>
          <a:prstGeom prst="rect">
            <a:avLst/>
          </a:prstGeom>
        </p:spPr>
      </p:pic>
      <p:sp>
        <p:nvSpPr>
          <p:cNvPr id="5" name="CaixaDeTexto 4">
            <a:extLst>
              <a:ext uri="{FF2B5EF4-FFF2-40B4-BE49-F238E27FC236}">
                <a16:creationId xmlns:a16="http://schemas.microsoft.com/office/drawing/2014/main" id="{EF351EA9-C710-4970-8033-7BC8936FD343}"/>
              </a:ext>
            </a:extLst>
          </p:cNvPr>
          <p:cNvSpPr txBox="1"/>
          <p:nvPr/>
        </p:nvSpPr>
        <p:spPr>
          <a:xfrm>
            <a:off x="3086735" y="3107431"/>
            <a:ext cx="216024" cy="400110"/>
          </a:xfrm>
          <a:prstGeom prst="rect">
            <a:avLst/>
          </a:prstGeom>
          <a:noFill/>
        </p:spPr>
        <p:txBody>
          <a:bodyPr wrap="square" rtlCol="0">
            <a:spAutoFit/>
          </a:bodyPr>
          <a:lstStyle/>
          <a:p>
            <a:r>
              <a:rPr lang="pt-BR" sz="2000" b="1" dirty="0">
                <a:solidFill>
                  <a:srgbClr val="FF0000"/>
                </a:solidFill>
                <a:latin typeface="Arial" panose="020B0604020202020204" pitchFamily="34" charset="0"/>
                <a:cs typeface="Arial" panose="020B0604020202020204" pitchFamily="34" charset="0"/>
              </a:rPr>
              <a:t>o</a:t>
            </a:r>
          </a:p>
        </p:txBody>
      </p:sp>
      <p:sp>
        <p:nvSpPr>
          <p:cNvPr id="6" name="CaixaDeTexto 5">
            <a:extLst>
              <a:ext uri="{FF2B5EF4-FFF2-40B4-BE49-F238E27FC236}">
                <a16:creationId xmlns:a16="http://schemas.microsoft.com/office/drawing/2014/main" id="{934D3CB9-B403-41AA-9E3E-2286E5BBF1ED}"/>
              </a:ext>
            </a:extLst>
          </p:cNvPr>
          <p:cNvSpPr txBox="1"/>
          <p:nvPr/>
        </p:nvSpPr>
        <p:spPr>
          <a:xfrm>
            <a:off x="3179229" y="3755546"/>
            <a:ext cx="216024" cy="400110"/>
          </a:xfrm>
          <a:prstGeom prst="rect">
            <a:avLst/>
          </a:prstGeom>
          <a:noFill/>
        </p:spPr>
        <p:txBody>
          <a:bodyPr wrap="square" rtlCol="0">
            <a:spAutoFit/>
          </a:bodyPr>
          <a:lstStyle/>
          <a:p>
            <a:r>
              <a:rPr lang="pt-BR" sz="2000" b="1" dirty="0">
                <a:solidFill>
                  <a:srgbClr val="FF0000"/>
                </a:solidFill>
                <a:latin typeface="Arial" panose="020B0604020202020204" pitchFamily="34" charset="0"/>
                <a:cs typeface="Arial" panose="020B0604020202020204" pitchFamily="34" charset="0"/>
              </a:rPr>
              <a:t>o</a:t>
            </a:r>
          </a:p>
        </p:txBody>
      </p:sp>
      <p:sp>
        <p:nvSpPr>
          <p:cNvPr id="7" name="CaixaDeTexto 6">
            <a:extLst>
              <a:ext uri="{FF2B5EF4-FFF2-40B4-BE49-F238E27FC236}">
                <a16:creationId xmlns:a16="http://schemas.microsoft.com/office/drawing/2014/main" id="{CC53AB03-1DF9-4321-ABD6-A7D7E2A5EC06}"/>
              </a:ext>
            </a:extLst>
          </p:cNvPr>
          <p:cNvSpPr txBox="1"/>
          <p:nvPr/>
        </p:nvSpPr>
        <p:spPr>
          <a:xfrm>
            <a:off x="1672424" y="3398882"/>
            <a:ext cx="216024" cy="400110"/>
          </a:xfrm>
          <a:prstGeom prst="rect">
            <a:avLst/>
          </a:prstGeom>
          <a:noFill/>
        </p:spPr>
        <p:txBody>
          <a:bodyPr wrap="square" rtlCol="0">
            <a:spAutoFit/>
          </a:bodyPr>
          <a:lstStyle/>
          <a:p>
            <a:r>
              <a:rPr lang="pt-BR" sz="2000" b="1" dirty="0">
                <a:solidFill>
                  <a:srgbClr val="FF0000"/>
                </a:solidFill>
                <a:latin typeface="Arial" panose="020B0604020202020204" pitchFamily="34" charset="0"/>
                <a:cs typeface="Arial" panose="020B0604020202020204" pitchFamily="34" charset="0"/>
              </a:rPr>
              <a:t>o</a:t>
            </a:r>
          </a:p>
        </p:txBody>
      </p:sp>
      <p:sp>
        <p:nvSpPr>
          <p:cNvPr id="8" name="CaixaDeTexto 7">
            <a:extLst>
              <a:ext uri="{FF2B5EF4-FFF2-40B4-BE49-F238E27FC236}">
                <a16:creationId xmlns:a16="http://schemas.microsoft.com/office/drawing/2014/main" id="{61FF7BEF-D763-41B5-9D68-36FCA7003B08}"/>
              </a:ext>
            </a:extLst>
          </p:cNvPr>
          <p:cNvSpPr txBox="1"/>
          <p:nvPr/>
        </p:nvSpPr>
        <p:spPr>
          <a:xfrm>
            <a:off x="1991097" y="3955601"/>
            <a:ext cx="216024" cy="400110"/>
          </a:xfrm>
          <a:prstGeom prst="rect">
            <a:avLst/>
          </a:prstGeom>
          <a:noFill/>
        </p:spPr>
        <p:txBody>
          <a:bodyPr wrap="square" rtlCol="0">
            <a:spAutoFit/>
          </a:bodyPr>
          <a:lstStyle/>
          <a:p>
            <a:r>
              <a:rPr lang="pt-BR" sz="2000" b="1" dirty="0">
                <a:solidFill>
                  <a:srgbClr val="FF0000"/>
                </a:solidFill>
                <a:latin typeface="Arial" panose="020B0604020202020204" pitchFamily="34" charset="0"/>
                <a:cs typeface="Arial" panose="020B0604020202020204" pitchFamily="34" charset="0"/>
              </a:rPr>
              <a:t>o</a:t>
            </a:r>
          </a:p>
        </p:txBody>
      </p:sp>
      <p:sp>
        <p:nvSpPr>
          <p:cNvPr id="9" name="CaixaDeTexto 8">
            <a:extLst>
              <a:ext uri="{FF2B5EF4-FFF2-40B4-BE49-F238E27FC236}">
                <a16:creationId xmlns:a16="http://schemas.microsoft.com/office/drawing/2014/main" id="{9AE7E0B4-6D87-45DF-AAD1-9D016F2E7DFC}"/>
              </a:ext>
            </a:extLst>
          </p:cNvPr>
          <p:cNvSpPr txBox="1"/>
          <p:nvPr/>
        </p:nvSpPr>
        <p:spPr>
          <a:xfrm>
            <a:off x="3331790" y="1768440"/>
            <a:ext cx="216024" cy="323165"/>
          </a:xfrm>
          <a:prstGeom prst="rect">
            <a:avLst/>
          </a:prstGeom>
          <a:noFill/>
        </p:spPr>
        <p:txBody>
          <a:bodyPr wrap="square" rtlCol="0">
            <a:spAutoFit/>
          </a:bodyPr>
          <a:lstStyle/>
          <a:p>
            <a:r>
              <a:rPr lang="pt-BR" sz="1500" b="1" dirty="0">
                <a:solidFill>
                  <a:srgbClr val="FF0000"/>
                </a:solidFill>
                <a:latin typeface="Arial" panose="020B0604020202020204" pitchFamily="34" charset="0"/>
                <a:cs typeface="Arial" panose="020B0604020202020204" pitchFamily="34" charset="0"/>
              </a:rPr>
              <a:t>Y</a:t>
            </a:r>
          </a:p>
        </p:txBody>
      </p:sp>
      <p:sp>
        <p:nvSpPr>
          <p:cNvPr id="10" name="Retângulo 9">
            <a:extLst>
              <a:ext uri="{FF2B5EF4-FFF2-40B4-BE49-F238E27FC236}">
                <a16:creationId xmlns:a16="http://schemas.microsoft.com/office/drawing/2014/main" id="{50AA0A18-135B-419A-85BE-08172DA56DC0}"/>
              </a:ext>
            </a:extLst>
          </p:cNvPr>
          <p:cNvSpPr/>
          <p:nvPr/>
        </p:nvSpPr>
        <p:spPr>
          <a:xfrm>
            <a:off x="325547" y="376868"/>
            <a:ext cx="7858238" cy="872034"/>
          </a:xfrm>
          <a:prstGeom prst="rect">
            <a:avLst/>
          </a:prstGeom>
        </p:spPr>
        <p:txBody>
          <a:bodyPr wrap="square">
            <a:spAutoFit/>
          </a:bodyPr>
          <a:lstStyle/>
          <a:p>
            <a:pPr algn="just" hangingPunct="0">
              <a:lnSpc>
                <a:spcPct val="150000"/>
              </a:lnSpc>
              <a:spcAft>
                <a:spcPts val="0"/>
              </a:spcAft>
            </a:pPr>
            <a:r>
              <a:rPr lang="pt-PT" b="1" dirty="0">
                <a:latin typeface="Arial" panose="020B0604020202020204" pitchFamily="34" charset="0"/>
                <a:ea typeface="Times New Roman" panose="02020603050405020304" pitchFamily="18" charset="0"/>
                <a:cs typeface="Arial" panose="020B0604020202020204" pitchFamily="34" charset="0"/>
              </a:rPr>
              <a:t>Para quem mora nas regiões Norte, Nordeste ou Centro-Oeste a pergunta é a seguinte: </a:t>
            </a:r>
            <a:endParaRPr lang="pt-BR" dirty="0">
              <a:latin typeface="Arial" panose="020B0604020202020204" pitchFamily="34" charset="0"/>
              <a:ea typeface="Times New Roman" panose="02020603050405020304" pitchFamily="18" charset="0"/>
              <a:cs typeface="Arial" panose="020B0604020202020204" pitchFamily="34" charset="0"/>
            </a:endParaRPr>
          </a:p>
        </p:txBody>
      </p:sp>
      <p:sp>
        <p:nvSpPr>
          <p:cNvPr id="11" name="Retângulo 10">
            <a:extLst>
              <a:ext uri="{FF2B5EF4-FFF2-40B4-BE49-F238E27FC236}">
                <a16:creationId xmlns:a16="http://schemas.microsoft.com/office/drawing/2014/main" id="{E139E17E-F084-4644-B53D-A52D3D02E0E8}"/>
              </a:ext>
            </a:extLst>
          </p:cNvPr>
          <p:cNvSpPr/>
          <p:nvPr/>
        </p:nvSpPr>
        <p:spPr>
          <a:xfrm>
            <a:off x="5193659" y="2348880"/>
            <a:ext cx="5949950" cy="3780522"/>
          </a:xfrm>
          <a:prstGeom prst="rect">
            <a:avLst/>
          </a:prstGeom>
        </p:spPr>
        <p:txBody>
          <a:bodyPr>
            <a:spAutoFit/>
          </a:bodyPr>
          <a:lstStyle/>
          <a:p>
            <a:pPr algn="just" hangingPunct="0">
              <a:lnSpc>
                <a:spcPct val="150000"/>
              </a:lnSpc>
              <a:spcAft>
                <a:spcPts val="0"/>
              </a:spcAft>
            </a:pPr>
            <a:r>
              <a:rPr lang="pt-PT" dirty="0">
                <a:latin typeface="Arial" panose="020B0604020202020204" pitchFamily="34" charset="0"/>
                <a:ea typeface="Times New Roman" panose="02020603050405020304" pitchFamily="18" charset="0"/>
                <a:cs typeface="Arial" panose="020B0604020202020204" pitchFamily="34" charset="0"/>
              </a:rPr>
              <a:t>Na figura da esquerda está a região do céu que contém as constelações de Órion e Touro. Coloque um X sobre cada uma das 3 Marias, uma </a:t>
            </a:r>
            <a:r>
              <a:rPr lang="pt-PT" u="sng" dirty="0">
                <a:latin typeface="Arial" panose="020B0604020202020204" pitchFamily="34" charset="0"/>
                <a:ea typeface="Times New Roman" panose="02020603050405020304" pitchFamily="18" charset="0"/>
                <a:cs typeface="Arial" panose="020B0604020202020204" pitchFamily="34" charset="0"/>
              </a:rPr>
              <a:t>círculo</a:t>
            </a:r>
            <a:r>
              <a:rPr lang="pt-PT" dirty="0">
                <a:latin typeface="Arial" panose="020B0604020202020204" pitchFamily="34" charset="0"/>
                <a:ea typeface="Times New Roman" panose="02020603050405020304" pitchFamily="18" charset="0"/>
                <a:cs typeface="Arial" panose="020B0604020202020204" pitchFamily="34" charset="0"/>
              </a:rPr>
              <a:t> ao redor de cada uma das 4 estrelas mais brilhantes de Orion, um Y sobre Sírius (a estrela mais brilhante, fora o Sol) e faça um quadrado envolvendo todas as estrelas da constelação do Touro mostrada na figura. (0,1 ponto para cada item assinalado corretamente; se acertar todos ganha 1 ponto)</a:t>
            </a:r>
            <a:endParaRPr lang="pt-BR" dirty="0">
              <a:latin typeface="Arial" panose="020B0604020202020204" pitchFamily="34" charset="0"/>
              <a:ea typeface="Times New Roman" panose="02020603050405020304" pitchFamily="18" charset="0"/>
              <a:cs typeface="Arial" panose="020B0604020202020204" pitchFamily="34" charset="0"/>
            </a:endParaRPr>
          </a:p>
        </p:txBody>
      </p:sp>
      <p:sp>
        <p:nvSpPr>
          <p:cNvPr id="12" name="Retângulo 11">
            <a:extLst>
              <a:ext uri="{FF2B5EF4-FFF2-40B4-BE49-F238E27FC236}">
                <a16:creationId xmlns:a16="http://schemas.microsoft.com/office/drawing/2014/main" id="{C1E87E34-E93D-45EF-BABE-EB8BAF2DFF66}"/>
              </a:ext>
            </a:extLst>
          </p:cNvPr>
          <p:cNvSpPr/>
          <p:nvPr/>
        </p:nvSpPr>
        <p:spPr>
          <a:xfrm>
            <a:off x="1343025" y="5373216"/>
            <a:ext cx="64807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834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E8443643-DB13-4A76-9AAA-6DF296D4C77B}"/>
              </a:ext>
            </a:extLst>
          </p:cNvPr>
          <p:cNvSpPr/>
          <p:nvPr/>
        </p:nvSpPr>
        <p:spPr>
          <a:xfrm>
            <a:off x="334913" y="643983"/>
            <a:ext cx="7704856" cy="872034"/>
          </a:xfrm>
          <a:prstGeom prst="rect">
            <a:avLst/>
          </a:prstGeom>
        </p:spPr>
        <p:txBody>
          <a:bodyPr wrap="square">
            <a:spAutoFit/>
          </a:bodyPr>
          <a:lstStyle/>
          <a:p>
            <a:pPr algn="just">
              <a:lnSpc>
                <a:spcPct val="150000"/>
              </a:lnSpc>
            </a:pPr>
            <a:r>
              <a:rPr lang="pt-BR" b="1" dirty="0">
                <a:latin typeface="Arial" panose="020B0604020202020204" pitchFamily="34" charset="0"/>
                <a:cs typeface="Arial" panose="020B0604020202020204" pitchFamily="34" charset="0"/>
              </a:rPr>
              <a:t>Atenção! Somente se você não respondeu a questão 6a é que você pode responder a questão 6b.</a:t>
            </a:r>
          </a:p>
        </p:txBody>
      </p:sp>
      <p:sp>
        <p:nvSpPr>
          <p:cNvPr id="4" name="Retângulo 3">
            <a:extLst>
              <a:ext uri="{FF2B5EF4-FFF2-40B4-BE49-F238E27FC236}">
                <a16:creationId xmlns:a16="http://schemas.microsoft.com/office/drawing/2014/main" id="{ABFD06A7-F64E-411B-82F7-FAE76828A64E}"/>
              </a:ext>
            </a:extLst>
          </p:cNvPr>
          <p:cNvSpPr/>
          <p:nvPr/>
        </p:nvSpPr>
        <p:spPr>
          <a:xfrm>
            <a:off x="337706" y="2341276"/>
            <a:ext cx="11233248" cy="456535"/>
          </a:xfrm>
          <a:prstGeom prst="rect">
            <a:avLst/>
          </a:prstGeom>
        </p:spPr>
        <p:txBody>
          <a:bodyPr wrap="square">
            <a:spAutoFit/>
          </a:bodyPr>
          <a:lstStyle/>
          <a:p>
            <a:pPr algn="just" hangingPunct="0">
              <a:lnSpc>
                <a:spcPct val="150000"/>
              </a:lnSpc>
              <a:spcAft>
                <a:spcPts val="0"/>
              </a:spcAft>
            </a:pPr>
            <a:r>
              <a:rPr lang="pt-PT" b="1" dirty="0">
                <a:latin typeface="Arial" panose="020B0604020202020204" pitchFamily="34" charset="0"/>
                <a:ea typeface="Times New Roman" panose="02020603050405020304" pitchFamily="18" charset="0"/>
                <a:cs typeface="Arial" panose="020B0604020202020204" pitchFamily="34" charset="0"/>
              </a:rPr>
              <a:t>Questão 6b) (1 ponto)</a:t>
            </a:r>
            <a:r>
              <a:rPr lang="pt-PT" dirty="0">
                <a:latin typeface="Arial" panose="020B0604020202020204" pitchFamily="34" charset="0"/>
                <a:ea typeface="Times New Roman" panose="02020603050405020304" pitchFamily="18" charset="0"/>
                <a:cs typeface="Arial" panose="020B0604020202020204" pitchFamily="34" charset="0"/>
              </a:rPr>
              <a:t>  Escreva o nome de 6 estrelas e 4 constelações. (Cada item correto vale 0,1 ponto.)</a:t>
            </a:r>
            <a:endParaRPr lang="pt-BR" dirty="0">
              <a:latin typeface="Arial" panose="020B0604020202020204" pitchFamily="34" charset="0"/>
              <a:ea typeface="Times New Roman" panose="02020603050405020304" pitchFamily="18" charset="0"/>
              <a:cs typeface="Arial" panose="020B0604020202020204" pitchFamily="34" charset="0"/>
            </a:endParaRPr>
          </a:p>
        </p:txBody>
      </p:sp>
      <p:sp>
        <p:nvSpPr>
          <p:cNvPr id="5" name="Retângulo 4">
            <a:extLst>
              <a:ext uri="{FF2B5EF4-FFF2-40B4-BE49-F238E27FC236}">
                <a16:creationId xmlns:a16="http://schemas.microsoft.com/office/drawing/2014/main" id="{854B1DD9-C751-4C52-B3B7-677068C784E4}"/>
              </a:ext>
            </a:extLst>
          </p:cNvPr>
          <p:cNvSpPr/>
          <p:nvPr/>
        </p:nvSpPr>
        <p:spPr>
          <a:xfrm>
            <a:off x="334913" y="4264443"/>
            <a:ext cx="1710725" cy="369332"/>
          </a:xfrm>
          <a:prstGeom prst="rect">
            <a:avLst/>
          </a:prstGeom>
        </p:spPr>
        <p:txBody>
          <a:bodyPr wrap="none">
            <a:spAutoFit/>
          </a:bodyPr>
          <a:lstStyle/>
          <a:p>
            <a:pPr algn="just"/>
            <a:r>
              <a:rPr lang="pt-BR" b="1" dirty="0">
                <a:latin typeface="Arial" panose="020B0604020202020204" pitchFamily="34" charset="0"/>
                <a:ea typeface="Times New Roman" panose="02020603050405020304" pitchFamily="18" charset="0"/>
                <a:cs typeface="Arial" panose="020B0604020202020204" pitchFamily="34" charset="0"/>
              </a:rPr>
              <a:t>Resposta 6b):</a:t>
            </a:r>
            <a:endParaRPr lang="pt-BR" dirty="0">
              <a:latin typeface="Arial" panose="020B0604020202020204" pitchFamily="34" charset="0"/>
              <a:cs typeface="Arial" panose="020B0604020202020204" pitchFamily="34" charset="0"/>
            </a:endParaRPr>
          </a:p>
        </p:txBody>
      </p:sp>
      <p:sp>
        <p:nvSpPr>
          <p:cNvPr id="6" name="CaixaDeTexto 5">
            <a:extLst>
              <a:ext uri="{FF2B5EF4-FFF2-40B4-BE49-F238E27FC236}">
                <a16:creationId xmlns:a16="http://schemas.microsoft.com/office/drawing/2014/main" id="{26580179-7E86-4F15-B9B9-A9B2891E1D9F}"/>
              </a:ext>
            </a:extLst>
          </p:cNvPr>
          <p:cNvSpPr txBox="1"/>
          <p:nvPr/>
        </p:nvSpPr>
        <p:spPr>
          <a:xfrm>
            <a:off x="2711177" y="3452075"/>
            <a:ext cx="6748199" cy="1216230"/>
          </a:xfrm>
          <a:prstGeom prst="rect">
            <a:avLst/>
          </a:prstGeom>
          <a:noFill/>
        </p:spPr>
        <p:txBody>
          <a:bodyPr wrap="square" rtlCol="0">
            <a:spAutoFit/>
          </a:bodyPr>
          <a:lstStyle/>
          <a:p>
            <a:pPr marL="342900" indent="-342900">
              <a:lnSpc>
                <a:spcPct val="250000"/>
              </a:lnSpc>
              <a:buAutoNum type="arabicParenR"/>
            </a:pPr>
            <a:r>
              <a:rPr lang="pt-BR" sz="1600" b="1" dirty="0">
                <a:latin typeface="Arial" panose="020B0604020202020204" pitchFamily="34" charset="0"/>
                <a:cs typeface="Arial" panose="020B0604020202020204" pitchFamily="34" charset="0"/>
              </a:rPr>
              <a:t>. . . . . . . . . . . . . . .   2) . . . . . . . . . . . . . . .   3) . . . . . . . . . . . . . . .  </a:t>
            </a:r>
          </a:p>
          <a:p>
            <a:pPr>
              <a:lnSpc>
                <a:spcPct val="250000"/>
              </a:lnSpc>
            </a:pPr>
            <a:r>
              <a:rPr lang="pt-BR" sz="1600" b="1" dirty="0">
                <a:latin typeface="Arial" panose="020B0604020202020204" pitchFamily="34" charset="0"/>
                <a:cs typeface="Arial" panose="020B0604020202020204" pitchFamily="34" charset="0"/>
              </a:rPr>
              <a:t>4) . . . . . . . . . . . . . . .     5) . . . . . . . . . . . . . . .  6) . . . . . . . . . . . . . . . </a:t>
            </a:r>
          </a:p>
        </p:txBody>
      </p:sp>
      <p:sp>
        <p:nvSpPr>
          <p:cNvPr id="7" name="CaixaDeTexto 6">
            <a:extLst>
              <a:ext uri="{FF2B5EF4-FFF2-40B4-BE49-F238E27FC236}">
                <a16:creationId xmlns:a16="http://schemas.microsoft.com/office/drawing/2014/main" id="{7778FF8C-C95F-4C51-BEF6-20CA11BBE1DC}"/>
              </a:ext>
            </a:extLst>
          </p:cNvPr>
          <p:cNvSpPr txBox="1"/>
          <p:nvPr/>
        </p:nvSpPr>
        <p:spPr>
          <a:xfrm>
            <a:off x="2711177" y="5023291"/>
            <a:ext cx="6748199" cy="1216230"/>
          </a:xfrm>
          <a:prstGeom prst="rect">
            <a:avLst/>
          </a:prstGeom>
          <a:noFill/>
        </p:spPr>
        <p:txBody>
          <a:bodyPr wrap="square" rtlCol="0">
            <a:spAutoFit/>
          </a:bodyPr>
          <a:lstStyle/>
          <a:p>
            <a:pPr marL="342900" indent="-342900">
              <a:lnSpc>
                <a:spcPct val="250000"/>
              </a:lnSpc>
              <a:buAutoNum type="arabicParenR"/>
            </a:pPr>
            <a:r>
              <a:rPr lang="pt-BR" sz="1600" b="1" dirty="0">
                <a:latin typeface="Arial" panose="020B0604020202020204" pitchFamily="34" charset="0"/>
                <a:cs typeface="Arial" panose="020B0604020202020204" pitchFamily="34" charset="0"/>
              </a:rPr>
              <a:t>. . . . . . . . . . . . . . .   2) . . . . . . . . . . . . . . .   3) . . . . . . . . . . . . . . .  </a:t>
            </a:r>
          </a:p>
          <a:p>
            <a:pPr>
              <a:lnSpc>
                <a:spcPct val="250000"/>
              </a:lnSpc>
            </a:pPr>
            <a:r>
              <a:rPr lang="pt-BR" sz="1600" b="1" dirty="0">
                <a:latin typeface="Arial" panose="020B0604020202020204" pitchFamily="34" charset="0"/>
                <a:cs typeface="Arial" panose="020B0604020202020204" pitchFamily="34" charset="0"/>
              </a:rPr>
              <a:t>4) . . . . . . . . . . . . . . . . . . . . . .    </a:t>
            </a:r>
          </a:p>
        </p:txBody>
      </p:sp>
      <p:sp>
        <p:nvSpPr>
          <p:cNvPr id="8" name="CaixaDeTexto 7">
            <a:extLst>
              <a:ext uri="{FF2B5EF4-FFF2-40B4-BE49-F238E27FC236}">
                <a16:creationId xmlns:a16="http://schemas.microsoft.com/office/drawing/2014/main" id="{104D88C0-35D0-438D-BC00-6969F0BCFCE4}"/>
              </a:ext>
            </a:extLst>
          </p:cNvPr>
          <p:cNvSpPr txBox="1"/>
          <p:nvPr/>
        </p:nvSpPr>
        <p:spPr>
          <a:xfrm>
            <a:off x="3647281" y="3623070"/>
            <a:ext cx="648072" cy="369332"/>
          </a:xfrm>
          <a:prstGeom prst="rect">
            <a:avLst/>
          </a:prstGeom>
          <a:noFill/>
        </p:spPr>
        <p:txBody>
          <a:bodyPr wrap="square" rtlCol="0">
            <a:spAutoFit/>
          </a:bodyPr>
          <a:lstStyle/>
          <a:p>
            <a:r>
              <a:rPr lang="pt-BR" b="1" dirty="0">
                <a:solidFill>
                  <a:srgbClr val="FF0000"/>
                </a:solidFill>
                <a:latin typeface="Arial" panose="020B0604020202020204" pitchFamily="34" charset="0"/>
                <a:cs typeface="Arial" panose="020B0604020202020204" pitchFamily="34" charset="0"/>
              </a:rPr>
              <a:t>Sol</a:t>
            </a:r>
          </a:p>
        </p:txBody>
      </p:sp>
      <p:sp>
        <p:nvSpPr>
          <p:cNvPr id="9" name="CaixaDeTexto 8">
            <a:extLst>
              <a:ext uri="{FF2B5EF4-FFF2-40B4-BE49-F238E27FC236}">
                <a16:creationId xmlns:a16="http://schemas.microsoft.com/office/drawing/2014/main" id="{AE808D0B-3C0F-4C5E-B5F0-330425EEBF6E}"/>
              </a:ext>
            </a:extLst>
          </p:cNvPr>
          <p:cNvSpPr txBox="1"/>
          <p:nvPr/>
        </p:nvSpPr>
        <p:spPr>
          <a:xfrm>
            <a:off x="5663505" y="3623070"/>
            <a:ext cx="1152128" cy="369332"/>
          </a:xfrm>
          <a:prstGeom prst="rect">
            <a:avLst/>
          </a:prstGeom>
          <a:noFill/>
        </p:spPr>
        <p:txBody>
          <a:bodyPr wrap="square" rtlCol="0">
            <a:spAutoFit/>
          </a:bodyPr>
          <a:lstStyle/>
          <a:p>
            <a:r>
              <a:rPr lang="pt-BR" b="1" dirty="0" err="1">
                <a:solidFill>
                  <a:srgbClr val="FF0000"/>
                </a:solidFill>
                <a:latin typeface="Arial" panose="020B0604020202020204" pitchFamily="34" charset="0"/>
                <a:cs typeface="Arial" panose="020B0604020202020204" pitchFamily="34" charset="0"/>
              </a:rPr>
              <a:t>Rigel</a:t>
            </a:r>
            <a:endParaRPr lang="pt-BR" b="1" dirty="0">
              <a:solidFill>
                <a:srgbClr val="FF0000"/>
              </a:solidFill>
              <a:latin typeface="Arial" panose="020B0604020202020204" pitchFamily="34" charset="0"/>
              <a:cs typeface="Arial" panose="020B0604020202020204" pitchFamily="34" charset="0"/>
            </a:endParaRPr>
          </a:p>
        </p:txBody>
      </p:sp>
      <p:sp>
        <p:nvSpPr>
          <p:cNvPr id="10" name="CaixaDeTexto 9">
            <a:extLst>
              <a:ext uri="{FF2B5EF4-FFF2-40B4-BE49-F238E27FC236}">
                <a16:creationId xmlns:a16="http://schemas.microsoft.com/office/drawing/2014/main" id="{4CCB8641-F677-4D75-BEE6-1F0AC6475E87}"/>
              </a:ext>
            </a:extLst>
          </p:cNvPr>
          <p:cNvSpPr txBox="1"/>
          <p:nvPr/>
        </p:nvSpPr>
        <p:spPr>
          <a:xfrm>
            <a:off x="7507365" y="3624481"/>
            <a:ext cx="1407371" cy="369332"/>
          </a:xfrm>
          <a:prstGeom prst="rect">
            <a:avLst/>
          </a:prstGeom>
          <a:noFill/>
        </p:spPr>
        <p:txBody>
          <a:bodyPr wrap="square" rtlCol="0">
            <a:spAutoFit/>
          </a:bodyPr>
          <a:lstStyle/>
          <a:p>
            <a:r>
              <a:rPr lang="pt-BR" b="1" dirty="0" err="1">
                <a:solidFill>
                  <a:srgbClr val="FF0000"/>
                </a:solidFill>
                <a:latin typeface="Arial" panose="020B0604020202020204" pitchFamily="34" charset="0"/>
                <a:cs typeface="Arial" panose="020B0604020202020204" pitchFamily="34" charset="0"/>
              </a:rPr>
              <a:t>Prócion</a:t>
            </a:r>
            <a:endParaRPr lang="pt-BR" b="1" dirty="0">
              <a:solidFill>
                <a:srgbClr val="FF0000"/>
              </a:solidFill>
              <a:latin typeface="Arial" panose="020B0604020202020204" pitchFamily="34" charset="0"/>
              <a:cs typeface="Arial" panose="020B0604020202020204" pitchFamily="34" charset="0"/>
            </a:endParaRPr>
          </a:p>
        </p:txBody>
      </p:sp>
      <p:sp>
        <p:nvSpPr>
          <p:cNvPr id="11" name="CaixaDeTexto 10">
            <a:extLst>
              <a:ext uri="{FF2B5EF4-FFF2-40B4-BE49-F238E27FC236}">
                <a16:creationId xmlns:a16="http://schemas.microsoft.com/office/drawing/2014/main" id="{B984AA05-0FDC-497C-A1C1-E3CF26FA722E}"/>
              </a:ext>
            </a:extLst>
          </p:cNvPr>
          <p:cNvSpPr txBox="1"/>
          <p:nvPr/>
        </p:nvSpPr>
        <p:spPr>
          <a:xfrm>
            <a:off x="3503265" y="4223606"/>
            <a:ext cx="1065526" cy="369332"/>
          </a:xfrm>
          <a:prstGeom prst="rect">
            <a:avLst/>
          </a:prstGeom>
          <a:noFill/>
        </p:spPr>
        <p:txBody>
          <a:bodyPr wrap="square" rtlCol="0">
            <a:spAutoFit/>
          </a:bodyPr>
          <a:lstStyle/>
          <a:p>
            <a:r>
              <a:rPr lang="pt-BR" b="1" dirty="0" err="1">
                <a:solidFill>
                  <a:srgbClr val="FF0000"/>
                </a:solidFill>
                <a:latin typeface="Arial" panose="020B0604020202020204" pitchFamily="34" charset="0"/>
                <a:cs typeface="Arial" panose="020B0604020202020204" pitchFamily="34" charset="0"/>
              </a:rPr>
              <a:t>Sírius</a:t>
            </a:r>
            <a:endParaRPr lang="pt-BR" b="1" dirty="0">
              <a:solidFill>
                <a:srgbClr val="FF0000"/>
              </a:solidFill>
              <a:latin typeface="Arial" panose="020B0604020202020204" pitchFamily="34" charset="0"/>
              <a:cs typeface="Arial" panose="020B0604020202020204" pitchFamily="34" charset="0"/>
            </a:endParaRPr>
          </a:p>
        </p:txBody>
      </p:sp>
      <p:sp>
        <p:nvSpPr>
          <p:cNvPr id="12" name="CaixaDeTexto 11">
            <a:extLst>
              <a:ext uri="{FF2B5EF4-FFF2-40B4-BE49-F238E27FC236}">
                <a16:creationId xmlns:a16="http://schemas.microsoft.com/office/drawing/2014/main" id="{DA5515B2-DD96-44A1-918B-2F82037C5EEB}"/>
              </a:ext>
            </a:extLst>
          </p:cNvPr>
          <p:cNvSpPr txBox="1"/>
          <p:nvPr/>
        </p:nvSpPr>
        <p:spPr>
          <a:xfrm>
            <a:off x="5399242" y="4215352"/>
            <a:ext cx="2207122" cy="369332"/>
          </a:xfrm>
          <a:prstGeom prst="rect">
            <a:avLst/>
          </a:prstGeom>
          <a:noFill/>
        </p:spPr>
        <p:txBody>
          <a:bodyPr wrap="square" rtlCol="0">
            <a:spAutoFit/>
          </a:bodyPr>
          <a:lstStyle/>
          <a:p>
            <a:r>
              <a:rPr lang="pt-BR" b="1" dirty="0" err="1">
                <a:solidFill>
                  <a:srgbClr val="FF0000"/>
                </a:solidFill>
                <a:latin typeface="Arial" panose="020B0604020202020204" pitchFamily="34" charset="0"/>
                <a:cs typeface="Arial" panose="020B0604020202020204" pitchFamily="34" charset="0"/>
              </a:rPr>
              <a:t>Aldebaran</a:t>
            </a:r>
            <a:endParaRPr lang="pt-BR" b="1" dirty="0">
              <a:solidFill>
                <a:srgbClr val="FF0000"/>
              </a:solidFill>
              <a:latin typeface="Arial" panose="020B0604020202020204" pitchFamily="34" charset="0"/>
              <a:cs typeface="Arial" panose="020B0604020202020204" pitchFamily="34" charset="0"/>
            </a:endParaRPr>
          </a:p>
        </p:txBody>
      </p:sp>
      <p:sp>
        <p:nvSpPr>
          <p:cNvPr id="14" name="CaixaDeTexto 13">
            <a:extLst>
              <a:ext uri="{FF2B5EF4-FFF2-40B4-BE49-F238E27FC236}">
                <a16:creationId xmlns:a16="http://schemas.microsoft.com/office/drawing/2014/main" id="{C26851BC-5EFD-4A6C-AE08-DEE241AEDED2}"/>
              </a:ext>
            </a:extLst>
          </p:cNvPr>
          <p:cNvSpPr txBox="1"/>
          <p:nvPr/>
        </p:nvSpPr>
        <p:spPr>
          <a:xfrm>
            <a:off x="3231174" y="5814872"/>
            <a:ext cx="2675233" cy="369332"/>
          </a:xfrm>
          <a:prstGeom prst="rect">
            <a:avLst/>
          </a:prstGeom>
          <a:noFill/>
        </p:spPr>
        <p:txBody>
          <a:bodyPr wrap="square" rtlCol="0">
            <a:spAutoFit/>
          </a:bodyPr>
          <a:lstStyle/>
          <a:p>
            <a:r>
              <a:rPr lang="pt-BR" b="1" dirty="0">
                <a:solidFill>
                  <a:srgbClr val="FF0000"/>
                </a:solidFill>
                <a:latin typeface="Arial" panose="020B0604020202020204" pitchFamily="34" charset="0"/>
                <a:cs typeface="Arial" panose="020B0604020202020204" pitchFamily="34" charset="0"/>
              </a:rPr>
              <a:t>Cruzeiro do Sul</a:t>
            </a:r>
          </a:p>
        </p:txBody>
      </p:sp>
      <p:sp>
        <p:nvSpPr>
          <p:cNvPr id="15" name="CaixaDeTexto 14">
            <a:extLst>
              <a:ext uri="{FF2B5EF4-FFF2-40B4-BE49-F238E27FC236}">
                <a16:creationId xmlns:a16="http://schemas.microsoft.com/office/drawing/2014/main" id="{C7A84436-DD41-4CF9-86BF-FF8D3BADA32C}"/>
              </a:ext>
            </a:extLst>
          </p:cNvPr>
          <p:cNvSpPr txBox="1"/>
          <p:nvPr/>
        </p:nvSpPr>
        <p:spPr>
          <a:xfrm>
            <a:off x="7536063" y="5219658"/>
            <a:ext cx="1470192" cy="369332"/>
          </a:xfrm>
          <a:prstGeom prst="rect">
            <a:avLst/>
          </a:prstGeom>
          <a:noFill/>
        </p:spPr>
        <p:txBody>
          <a:bodyPr wrap="square" rtlCol="0">
            <a:spAutoFit/>
          </a:bodyPr>
          <a:lstStyle/>
          <a:p>
            <a:r>
              <a:rPr lang="pt-BR" b="1" dirty="0">
                <a:solidFill>
                  <a:srgbClr val="FF0000"/>
                </a:solidFill>
                <a:latin typeface="Arial" panose="020B0604020202020204" pitchFamily="34" charset="0"/>
                <a:cs typeface="Arial" panose="020B0604020202020204" pitchFamily="34" charset="0"/>
              </a:rPr>
              <a:t>Escorpião</a:t>
            </a:r>
          </a:p>
        </p:txBody>
      </p:sp>
      <p:sp>
        <p:nvSpPr>
          <p:cNvPr id="16" name="CaixaDeTexto 15">
            <a:extLst>
              <a:ext uri="{FF2B5EF4-FFF2-40B4-BE49-F238E27FC236}">
                <a16:creationId xmlns:a16="http://schemas.microsoft.com/office/drawing/2014/main" id="{EBCCC93F-DCA4-41C5-A8FC-C91076B8D39F}"/>
              </a:ext>
            </a:extLst>
          </p:cNvPr>
          <p:cNvSpPr txBox="1"/>
          <p:nvPr/>
        </p:nvSpPr>
        <p:spPr>
          <a:xfrm>
            <a:off x="5612681" y="5229200"/>
            <a:ext cx="1047901" cy="369332"/>
          </a:xfrm>
          <a:prstGeom prst="rect">
            <a:avLst/>
          </a:prstGeom>
          <a:noFill/>
        </p:spPr>
        <p:txBody>
          <a:bodyPr wrap="square" rtlCol="0">
            <a:spAutoFit/>
          </a:bodyPr>
          <a:lstStyle/>
          <a:p>
            <a:r>
              <a:rPr lang="pt-BR" b="1" dirty="0">
                <a:solidFill>
                  <a:srgbClr val="FF0000"/>
                </a:solidFill>
                <a:latin typeface="Arial" panose="020B0604020202020204" pitchFamily="34" charset="0"/>
                <a:cs typeface="Arial" panose="020B0604020202020204" pitchFamily="34" charset="0"/>
              </a:rPr>
              <a:t>Órion</a:t>
            </a:r>
          </a:p>
        </p:txBody>
      </p:sp>
      <p:sp>
        <p:nvSpPr>
          <p:cNvPr id="17" name="CaixaDeTexto 16">
            <a:extLst>
              <a:ext uri="{FF2B5EF4-FFF2-40B4-BE49-F238E27FC236}">
                <a16:creationId xmlns:a16="http://schemas.microsoft.com/office/drawing/2014/main" id="{7BE364DA-7788-4D56-B355-97819633DE05}"/>
              </a:ext>
            </a:extLst>
          </p:cNvPr>
          <p:cNvSpPr txBox="1"/>
          <p:nvPr/>
        </p:nvSpPr>
        <p:spPr>
          <a:xfrm>
            <a:off x="3503265" y="5229200"/>
            <a:ext cx="1440160" cy="369332"/>
          </a:xfrm>
          <a:prstGeom prst="rect">
            <a:avLst/>
          </a:prstGeom>
          <a:noFill/>
        </p:spPr>
        <p:txBody>
          <a:bodyPr wrap="square" rtlCol="0">
            <a:spAutoFit/>
          </a:bodyPr>
          <a:lstStyle/>
          <a:p>
            <a:r>
              <a:rPr lang="pt-BR" b="1" dirty="0">
                <a:solidFill>
                  <a:srgbClr val="FF0000"/>
                </a:solidFill>
                <a:latin typeface="Arial" panose="020B0604020202020204" pitchFamily="34" charset="0"/>
                <a:cs typeface="Arial" panose="020B0604020202020204" pitchFamily="34" charset="0"/>
              </a:rPr>
              <a:t>Touro</a:t>
            </a:r>
          </a:p>
        </p:txBody>
      </p:sp>
      <p:sp>
        <p:nvSpPr>
          <p:cNvPr id="18" name="CaixaDeTexto 17">
            <a:extLst>
              <a:ext uri="{FF2B5EF4-FFF2-40B4-BE49-F238E27FC236}">
                <a16:creationId xmlns:a16="http://schemas.microsoft.com/office/drawing/2014/main" id="{879F310A-B663-4642-9009-3C4204A873A6}"/>
              </a:ext>
            </a:extLst>
          </p:cNvPr>
          <p:cNvSpPr txBox="1"/>
          <p:nvPr/>
        </p:nvSpPr>
        <p:spPr>
          <a:xfrm>
            <a:off x="7563126" y="4223606"/>
            <a:ext cx="1559050" cy="369332"/>
          </a:xfrm>
          <a:prstGeom prst="rect">
            <a:avLst/>
          </a:prstGeom>
          <a:noFill/>
        </p:spPr>
        <p:txBody>
          <a:bodyPr wrap="square" rtlCol="0">
            <a:spAutoFit/>
          </a:bodyPr>
          <a:lstStyle/>
          <a:p>
            <a:r>
              <a:rPr lang="pt-BR" b="1" dirty="0">
                <a:solidFill>
                  <a:srgbClr val="FF0000"/>
                </a:solidFill>
                <a:latin typeface="Arial" panose="020B0604020202020204" pitchFamily="34" charset="0"/>
                <a:cs typeface="Arial" panose="020B0604020202020204" pitchFamily="34" charset="0"/>
              </a:rPr>
              <a:t>Capela</a:t>
            </a:r>
          </a:p>
        </p:txBody>
      </p:sp>
    </p:spTree>
    <p:extLst>
      <p:ext uri="{BB962C8B-B14F-4D97-AF65-F5344CB8AC3E}">
        <p14:creationId xmlns:p14="http://schemas.microsoft.com/office/powerpoint/2010/main" val="248326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927CADDE-BEB0-48C7-B8A8-906216752A5C}"/>
              </a:ext>
            </a:extLst>
          </p:cNvPr>
          <p:cNvSpPr/>
          <p:nvPr/>
        </p:nvSpPr>
        <p:spPr>
          <a:xfrm>
            <a:off x="118889" y="116632"/>
            <a:ext cx="7920880" cy="2534027"/>
          </a:xfrm>
          <a:prstGeom prst="rect">
            <a:avLst/>
          </a:prstGeom>
        </p:spPr>
        <p:txBody>
          <a:bodyPr wrap="square">
            <a:spAutoFit/>
          </a:bodyPr>
          <a:lstStyle/>
          <a:p>
            <a:pPr algn="just">
              <a:lnSpc>
                <a:spcPct val="150000"/>
              </a:lnSpc>
            </a:pPr>
            <a:r>
              <a:rPr lang="pt-PT" b="1" dirty="0">
                <a:latin typeface="Arial" panose="020B0604020202020204" pitchFamily="34" charset="0"/>
                <a:ea typeface="Times New Roman" panose="02020603050405020304" pitchFamily="18" charset="0"/>
                <a:cs typeface="Arial" panose="020B0604020202020204" pitchFamily="34" charset="0"/>
              </a:rPr>
              <a:t>Questão 7) (1 ponto) PERGUNTA OBSERVACIONAL DIURNA</a:t>
            </a:r>
            <a:r>
              <a:rPr lang="pt-PT" dirty="0">
                <a:latin typeface="Arial" panose="020B0604020202020204" pitchFamily="34" charset="0"/>
                <a:ea typeface="Times New Roman" panose="02020603050405020304" pitchFamily="18" charset="0"/>
                <a:cs typeface="Arial" panose="020B0604020202020204" pitchFamily="34" charset="0"/>
              </a:rPr>
              <a:t>. A QUESTÃO </a:t>
            </a:r>
            <a:r>
              <a:rPr lang="pt-PT" b="1" dirty="0">
                <a:latin typeface="Arial" panose="020B0604020202020204" pitchFamily="34" charset="0"/>
                <a:ea typeface="Times New Roman" panose="02020603050405020304" pitchFamily="18" charset="0"/>
                <a:cs typeface="Arial" panose="020B0604020202020204" pitchFamily="34" charset="0"/>
              </a:rPr>
              <a:t>7a </a:t>
            </a:r>
            <a:r>
              <a:rPr lang="pt-PT" dirty="0">
                <a:latin typeface="Arial" panose="020B0604020202020204" pitchFamily="34" charset="0"/>
                <a:ea typeface="Times New Roman" panose="02020603050405020304" pitchFamily="18" charset="0"/>
                <a:cs typeface="Arial" panose="020B0604020202020204" pitchFamily="34" charset="0"/>
              </a:rPr>
              <a:t>SÓ PODE SER RESPONDIDA SE VOCÊ FEZ A TAREFA OBSERVACIONAL QUE ENVIAMOS PARA O SEU PROFESSOR ANTES DA OLIMPÍADA</a:t>
            </a:r>
            <a:r>
              <a:rPr lang="pt-PT" b="1" dirty="0">
                <a:latin typeface="Arial" panose="020B0604020202020204" pitchFamily="34" charset="0"/>
                <a:ea typeface="Times New Roman" panose="02020603050405020304" pitchFamily="18" charset="0"/>
                <a:cs typeface="Arial" panose="020B0604020202020204" pitchFamily="34" charset="0"/>
              </a:rPr>
              <a:t>,</a:t>
            </a:r>
            <a:r>
              <a:rPr lang="pt-PT" dirty="0">
                <a:latin typeface="Arial" panose="020B0604020202020204" pitchFamily="34" charset="0"/>
                <a:ea typeface="Times New Roman" panose="02020603050405020304" pitchFamily="18" charset="0"/>
                <a:cs typeface="Arial" panose="020B0604020202020204" pitchFamily="34" charset="0"/>
              </a:rPr>
              <a:t> CASO CONTRÁRIO, RESPONDA SOMENTE A QUESTÃO </a:t>
            </a:r>
            <a:r>
              <a:rPr lang="pt-PT" b="1" dirty="0">
                <a:latin typeface="Arial" panose="020B0604020202020204" pitchFamily="34" charset="0"/>
                <a:ea typeface="Times New Roman" panose="02020603050405020304" pitchFamily="18" charset="0"/>
                <a:cs typeface="Arial" panose="020B0604020202020204" pitchFamily="34" charset="0"/>
              </a:rPr>
              <a:t>7b</a:t>
            </a:r>
            <a:r>
              <a:rPr lang="pt-PT" dirty="0">
                <a:latin typeface="Arial" panose="020B0604020202020204" pitchFamily="34" charset="0"/>
                <a:ea typeface="Times New Roman" panose="02020603050405020304" pitchFamily="18" charset="0"/>
                <a:cs typeface="Arial" panose="020B0604020202020204" pitchFamily="34" charset="0"/>
              </a:rPr>
              <a:t>, A QUAL TAMBÉM VALE UM PONTO. </a:t>
            </a:r>
            <a:r>
              <a:rPr lang="pt-PT" b="1" dirty="0">
                <a:latin typeface="Arial" panose="020B0604020202020204" pitchFamily="34" charset="0"/>
                <a:ea typeface="Times New Roman" panose="02020603050405020304" pitchFamily="18" charset="0"/>
                <a:cs typeface="Arial" panose="020B0604020202020204" pitchFamily="34" charset="0"/>
              </a:rPr>
              <a:t>Você só pode responder a questão 7a ou a 7b e não as duas.</a:t>
            </a:r>
            <a:r>
              <a:rPr lang="pt-PT" dirty="0">
                <a:latin typeface="Arial" panose="020B0604020202020204" pitchFamily="34" charset="0"/>
                <a:ea typeface="Times New Roman" panose="02020603050405020304" pitchFamily="18" charset="0"/>
                <a:cs typeface="Arial" panose="020B0604020202020204" pitchFamily="34" charset="0"/>
              </a:rPr>
              <a:t> </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3F830CAD-B39A-4184-A29D-1A392406FCE7}"/>
              </a:ext>
            </a:extLst>
          </p:cNvPr>
          <p:cNvSpPr/>
          <p:nvPr/>
        </p:nvSpPr>
        <p:spPr>
          <a:xfrm>
            <a:off x="102066" y="3068960"/>
            <a:ext cx="11682119" cy="1703030"/>
          </a:xfrm>
          <a:prstGeom prst="rect">
            <a:avLst/>
          </a:prstGeom>
        </p:spPr>
        <p:txBody>
          <a:bodyPr wrap="square">
            <a:spAutoFit/>
          </a:bodyPr>
          <a:lstStyle/>
          <a:p>
            <a:pPr algn="just">
              <a:lnSpc>
                <a:spcPct val="150000"/>
              </a:lnSpc>
            </a:pPr>
            <a:r>
              <a:rPr lang="pt-BR" b="1" dirty="0">
                <a:latin typeface="Arial" panose="020B0604020202020204" pitchFamily="34" charset="0"/>
                <a:cs typeface="Arial" panose="020B0604020202020204" pitchFamily="34" charset="0"/>
              </a:rPr>
              <a:t>Questão 7a) (1 ponto) </a:t>
            </a:r>
            <a:r>
              <a:rPr lang="pt-BR" dirty="0">
                <a:latin typeface="Arial" panose="020B0604020202020204" pitchFamily="34" charset="0"/>
                <a:cs typeface="Arial" panose="020B0604020202020204" pitchFamily="34" charset="0"/>
              </a:rPr>
              <a:t>Na tarefa que enviamos ao seu professor antes da Olimpíada, pedimos que você determinasse o instante (a hora) em que a sombra do seu lápis era a menor do dia, bem como qual era o ângulo entre a horizontal local e a direção do Sol. Se você fez esta tarefa, então entregue junto com esta prova as tabelas com as medidas que você fez. </a:t>
            </a:r>
          </a:p>
        </p:txBody>
      </p:sp>
    </p:spTree>
    <p:extLst>
      <p:ext uri="{BB962C8B-B14F-4D97-AF65-F5344CB8AC3E}">
        <p14:creationId xmlns:p14="http://schemas.microsoft.com/office/powerpoint/2010/main" val="3824208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ângulo 18">
            <a:extLst>
              <a:ext uri="{FF2B5EF4-FFF2-40B4-BE49-F238E27FC236}">
                <a16:creationId xmlns:a16="http://schemas.microsoft.com/office/drawing/2014/main" id="{3D6A20E5-3EEF-4FD1-A1AA-5EDF428A566A}"/>
              </a:ext>
            </a:extLst>
          </p:cNvPr>
          <p:cNvSpPr/>
          <p:nvPr/>
        </p:nvSpPr>
        <p:spPr>
          <a:xfrm>
            <a:off x="118889" y="116632"/>
            <a:ext cx="7992888" cy="1703030"/>
          </a:xfrm>
          <a:prstGeom prst="rect">
            <a:avLst/>
          </a:prstGeom>
        </p:spPr>
        <p:txBody>
          <a:bodyPr wrap="square">
            <a:spAutoFit/>
          </a:bodyPr>
          <a:lstStyle/>
          <a:p>
            <a:pPr algn="just">
              <a:lnSpc>
                <a:spcPct val="150000"/>
              </a:lnSpc>
            </a:pPr>
            <a:r>
              <a:rPr lang="pt-BR" b="1" dirty="0">
                <a:latin typeface="Arial" panose="020B0604020202020204" pitchFamily="34" charset="0"/>
                <a:cs typeface="Arial" panose="020B0604020202020204" pitchFamily="34" charset="0"/>
              </a:rPr>
              <a:t>Questão 1) (1 ponto) Comentário: </a:t>
            </a:r>
            <a:r>
              <a:rPr lang="pt-BR" dirty="0">
                <a:latin typeface="Arial" panose="020B0604020202020204" pitchFamily="34" charset="0"/>
                <a:cs typeface="Arial" panose="020B0604020202020204" pitchFamily="34" charset="0"/>
              </a:rPr>
              <a:t>Você sabe que a Lua gira ao redor da Terra no mesmo intervalo de tempo em que dá uma volta sobre si mesma, isto é, o seu período de rotação em torno do seu próprio eixo é igual ao período de translação ao redor da Terra. </a:t>
            </a:r>
          </a:p>
        </p:txBody>
      </p:sp>
      <p:sp>
        <p:nvSpPr>
          <p:cNvPr id="20" name="Retângulo 19">
            <a:extLst>
              <a:ext uri="{FF2B5EF4-FFF2-40B4-BE49-F238E27FC236}">
                <a16:creationId xmlns:a16="http://schemas.microsoft.com/office/drawing/2014/main" id="{90031FC5-AA0A-46E5-BA64-B641C037804D}"/>
              </a:ext>
            </a:extLst>
          </p:cNvPr>
          <p:cNvSpPr/>
          <p:nvPr/>
        </p:nvSpPr>
        <p:spPr>
          <a:xfrm>
            <a:off x="118889" y="2258148"/>
            <a:ext cx="7989887" cy="1294072"/>
          </a:xfrm>
          <a:prstGeom prst="rect">
            <a:avLst/>
          </a:prstGeom>
        </p:spPr>
        <p:txBody>
          <a:bodyPr wrap="square">
            <a:spAutoFit/>
          </a:bodyPr>
          <a:lstStyle/>
          <a:p>
            <a:pPr algn="just">
              <a:lnSpc>
                <a:spcPct val="150000"/>
              </a:lnSpc>
            </a:pPr>
            <a:r>
              <a:rPr lang="pt-BR" dirty="0">
                <a:latin typeface="Arial" panose="020B0604020202020204" pitchFamily="34" charset="0"/>
                <a:cs typeface="Arial" panose="020B0604020202020204" pitchFamily="34" charset="0"/>
              </a:rPr>
              <a:t>O resultado curioso disto é que apenas uma face da Lua é visível a partir da Terra. Conhecemos o outro lado da Lua apenas a partir de sondas e missões espaciais. </a:t>
            </a:r>
            <a:endParaRPr lang="pt-BR" dirty="0"/>
          </a:p>
        </p:txBody>
      </p:sp>
      <p:sp>
        <p:nvSpPr>
          <p:cNvPr id="21" name="Retângulo 20">
            <a:extLst>
              <a:ext uri="{FF2B5EF4-FFF2-40B4-BE49-F238E27FC236}">
                <a16:creationId xmlns:a16="http://schemas.microsoft.com/office/drawing/2014/main" id="{E217D073-44F0-4829-84D5-65E78E1BFDFC}"/>
              </a:ext>
            </a:extLst>
          </p:cNvPr>
          <p:cNvSpPr/>
          <p:nvPr/>
        </p:nvSpPr>
        <p:spPr>
          <a:xfrm>
            <a:off x="118889" y="3990706"/>
            <a:ext cx="11667127" cy="1294072"/>
          </a:xfrm>
          <a:prstGeom prst="rect">
            <a:avLst/>
          </a:prstGeom>
        </p:spPr>
        <p:txBody>
          <a:bodyPr wrap="square">
            <a:spAutoFit/>
          </a:bodyPr>
          <a:lstStyle/>
          <a:p>
            <a:pPr algn="just">
              <a:lnSpc>
                <a:spcPct val="150000"/>
              </a:lnSpc>
            </a:pPr>
            <a:r>
              <a:rPr lang="pt-BR" dirty="0">
                <a:latin typeface="Arial" panose="020B0604020202020204" pitchFamily="34" charset="0"/>
                <a:cs typeface="Arial" panose="020B0604020202020204" pitchFamily="34" charset="0"/>
              </a:rPr>
              <a:t>Entretanto, isto nem sempre foi assim. Mercúrio, por sua vez, tem um período de rotação de cerca de 59 dias sincronizado na razão 3/2 com o período de translação que é de 88,5 dias. Isto é, a cada três rotações do planeta correspondem duas de suas translações em torno do Sol. </a:t>
            </a:r>
            <a:endParaRPr lang="pt-BR" dirty="0"/>
          </a:p>
        </p:txBody>
      </p:sp>
    </p:spTree>
    <p:extLst>
      <p:ext uri="{BB962C8B-B14F-4D97-AF65-F5344CB8AC3E}">
        <p14:creationId xmlns:p14="http://schemas.microsoft.com/office/powerpoint/2010/main" val="3497982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D451ED4E-3D8A-403B-B3D7-595289D64518}"/>
              </a:ext>
            </a:extLst>
          </p:cNvPr>
          <p:cNvSpPr/>
          <p:nvPr/>
        </p:nvSpPr>
        <p:spPr>
          <a:xfrm>
            <a:off x="262905" y="267490"/>
            <a:ext cx="7848872" cy="456535"/>
          </a:xfrm>
          <a:prstGeom prst="rect">
            <a:avLst/>
          </a:prstGeom>
        </p:spPr>
        <p:txBody>
          <a:bodyPr wrap="square">
            <a:spAutoFit/>
          </a:bodyPr>
          <a:lstStyle/>
          <a:p>
            <a:pPr algn="just">
              <a:lnSpc>
                <a:spcPct val="150000"/>
              </a:lnSpc>
            </a:pPr>
            <a:r>
              <a:rPr lang="pt-BR" b="1" dirty="0">
                <a:latin typeface="Arial" panose="020B0604020202020204" pitchFamily="34" charset="0"/>
                <a:cs typeface="Arial" panose="020B0604020202020204" pitchFamily="34" charset="0"/>
              </a:rPr>
              <a:t>a) (0,1 ponto) </a:t>
            </a:r>
            <a:r>
              <a:rPr lang="pt-BR" dirty="0">
                <a:latin typeface="Arial" panose="020B0604020202020204" pitchFamily="34" charset="0"/>
                <a:cs typeface="Arial" panose="020B0604020202020204" pitchFamily="34" charset="0"/>
              </a:rPr>
              <a:t>Em que dia e mês você fez esta experiência? </a:t>
            </a:r>
          </a:p>
        </p:txBody>
      </p:sp>
      <p:sp>
        <p:nvSpPr>
          <p:cNvPr id="8" name="Retângulo 7">
            <a:extLst>
              <a:ext uri="{FF2B5EF4-FFF2-40B4-BE49-F238E27FC236}">
                <a16:creationId xmlns:a16="http://schemas.microsoft.com/office/drawing/2014/main" id="{33F00A4E-42B1-4AE8-A995-7438E3CC323C}"/>
              </a:ext>
            </a:extLst>
          </p:cNvPr>
          <p:cNvSpPr/>
          <p:nvPr/>
        </p:nvSpPr>
        <p:spPr>
          <a:xfrm>
            <a:off x="257418" y="945868"/>
            <a:ext cx="7848872" cy="456535"/>
          </a:xfrm>
          <a:prstGeom prst="rect">
            <a:avLst/>
          </a:prstGeom>
        </p:spPr>
        <p:txBody>
          <a:bodyPr wrap="square">
            <a:spAutoFit/>
          </a:bodyPr>
          <a:lstStyle/>
          <a:p>
            <a:pPr algn="just">
              <a:lnSpc>
                <a:spcPct val="150000"/>
              </a:lnSpc>
            </a:pPr>
            <a:r>
              <a:rPr lang="pt-BR" b="1" dirty="0">
                <a:latin typeface="Arial" panose="020B0604020202020204" pitchFamily="34" charset="0"/>
                <a:cs typeface="Arial" panose="020B0604020202020204" pitchFamily="34" charset="0"/>
              </a:rPr>
              <a:t>b) (0,1 ponto) </a:t>
            </a:r>
            <a:r>
              <a:rPr lang="pt-BR" dirty="0">
                <a:latin typeface="Arial" panose="020B0604020202020204" pitchFamily="34" charset="0"/>
                <a:cs typeface="Arial" panose="020B0604020202020204" pitchFamily="34" charset="0"/>
              </a:rPr>
              <a:t>Qual era o comprimento do lápis que você usou? </a:t>
            </a:r>
          </a:p>
        </p:txBody>
      </p:sp>
      <p:sp>
        <p:nvSpPr>
          <p:cNvPr id="9" name="Retângulo 8">
            <a:extLst>
              <a:ext uri="{FF2B5EF4-FFF2-40B4-BE49-F238E27FC236}">
                <a16:creationId xmlns:a16="http://schemas.microsoft.com/office/drawing/2014/main" id="{F582D16B-185A-4DB1-8E68-33E3A4770F84}"/>
              </a:ext>
            </a:extLst>
          </p:cNvPr>
          <p:cNvSpPr/>
          <p:nvPr/>
        </p:nvSpPr>
        <p:spPr>
          <a:xfrm>
            <a:off x="257418" y="1587620"/>
            <a:ext cx="7848872" cy="456535"/>
          </a:xfrm>
          <a:prstGeom prst="rect">
            <a:avLst/>
          </a:prstGeom>
        </p:spPr>
        <p:txBody>
          <a:bodyPr wrap="square">
            <a:spAutoFit/>
          </a:bodyPr>
          <a:lstStyle/>
          <a:p>
            <a:pPr algn="just">
              <a:lnSpc>
                <a:spcPct val="150000"/>
              </a:lnSpc>
            </a:pPr>
            <a:r>
              <a:rPr lang="pt-BR" b="1" dirty="0">
                <a:latin typeface="Arial" panose="020B0604020202020204" pitchFamily="34" charset="0"/>
                <a:cs typeface="Arial" panose="020B0604020202020204" pitchFamily="34" charset="0"/>
              </a:rPr>
              <a:t>c) (0,1 ponto) </a:t>
            </a:r>
            <a:r>
              <a:rPr lang="pt-BR" dirty="0">
                <a:latin typeface="Arial" panose="020B0604020202020204" pitchFamily="34" charset="0"/>
                <a:cs typeface="Arial" panose="020B0604020202020204" pitchFamily="34" charset="0"/>
              </a:rPr>
              <a:t>A que horas a sombra do seu lápis era a menor do dia? </a:t>
            </a:r>
          </a:p>
        </p:txBody>
      </p:sp>
      <p:sp>
        <p:nvSpPr>
          <p:cNvPr id="10" name="Retângulo 9">
            <a:extLst>
              <a:ext uri="{FF2B5EF4-FFF2-40B4-BE49-F238E27FC236}">
                <a16:creationId xmlns:a16="http://schemas.microsoft.com/office/drawing/2014/main" id="{8EA44E80-0F1D-4EAE-94EF-72ED60B67AEF}"/>
              </a:ext>
            </a:extLst>
          </p:cNvPr>
          <p:cNvSpPr/>
          <p:nvPr/>
        </p:nvSpPr>
        <p:spPr>
          <a:xfrm>
            <a:off x="257418" y="2229372"/>
            <a:ext cx="9687703" cy="456535"/>
          </a:xfrm>
          <a:prstGeom prst="rect">
            <a:avLst/>
          </a:prstGeom>
        </p:spPr>
        <p:txBody>
          <a:bodyPr wrap="square">
            <a:spAutoFit/>
          </a:bodyPr>
          <a:lstStyle/>
          <a:p>
            <a:pPr algn="just">
              <a:lnSpc>
                <a:spcPct val="150000"/>
              </a:lnSpc>
            </a:pPr>
            <a:r>
              <a:rPr lang="pt-BR" b="1" dirty="0">
                <a:latin typeface="Arial" panose="020B0604020202020204" pitchFamily="34" charset="0"/>
                <a:cs typeface="Arial" panose="020B0604020202020204" pitchFamily="34" charset="0"/>
              </a:rPr>
              <a:t>d) (0,1 ponto) </a:t>
            </a:r>
            <a:r>
              <a:rPr lang="pt-BR" dirty="0">
                <a:latin typeface="Arial" panose="020B0604020202020204" pitchFamily="34" charset="0"/>
                <a:cs typeface="Arial" panose="020B0604020202020204" pitchFamily="34" charset="0"/>
              </a:rPr>
              <a:t>Qual era o comprimento da sombra mínima do seu lápis? </a:t>
            </a:r>
          </a:p>
        </p:txBody>
      </p:sp>
      <p:sp>
        <p:nvSpPr>
          <p:cNvPr id="11" name="Retângulo 10">
            <a:extLst>
              <a:ext uri="{FF2B5EF4-FFF2-40B4-BE49-F238E27FC236}">
                <a16:creationId xmlns:a16="http://schemas.microsoft.com/office/drawing/2014/main" id="{F12FE379-EF0B-417D-9541-FC6DAF878538}"/>
              </a:ext>
            </a:extLst>
          </p:cNvPr>
          <p:cNvSpPr/>
          <p:nvPr/>
        </p:nvSpPr>
        <p:spPr>
          <a:xfrm>
            <a:off x="257418" y="2956458"/>
            <a:ext cx="9327664" cy="456535"/>
          </a:xfrm>
          <a:prstGeom prst="rect">
            <a:avLst/>
          </a:prstGeom>
        </p:spPr>
        <p:txBody>
          <a:bodyPr wrap="square">
            <a:spAutoFit/>
          </a:bodyPr>
          <a:lstStyle/>
          <a:p>
            <a:pPr algn="just">
              <a:lnSpc>
                <a:spcPct val="150000"/>
              </a:lnSpc>
            </a:pPr>
            <a:r>
              <a:rPr lang="pt-BR" b="1" dirty="0">
                <a:latin typeface="Arial" panose="020B0604020202020204" pitchFamily="34" charset="0"/>
                <a:cs typeface="Arial" panose="020B0604020202020204" pitchFamily="34" charset="0"/>
              </a:rPr>
              <a:t>e) (0,1 ponto) </a:t>
            </a:r>
            <a:r>
              <a:rPr lang="pt-BR" dirty="0">
                <a:latin typeface="Arial" panose="020B0604020202020204" pitchFamily="34" charset="0"/>
                <a:cs typeface="Arial" panose="020B0604020202020204" pitchFamily="34" charset="0"/>
              </a:rPr>
              <a:t>Qual era o ângulo de elevação do Sol neste instante?</a:t>
            </a:r>
          </a:p>
        </p:txBody>
      </p:sp>
      <p:sp>
        <p:nvSpPr>
          <p:cNvPr id="12" name="Retângulo 11">
            <a:extLst>
              <a:ext uri="{FF2B5EF4-FFF2-40B4-BE49-F238E27FC236}">
                <a16:creationId xmlns:a16="http://schemas.microsoft.com/office/drawing/2014/main" id="{8748AC2F-E4FB-4100-AF9C-DD60AA78F311}"/>
              </a:ext>
            </a:extLst>
          </p:cNvPr>
          <p:cNvSpPr/>
          <p:nvPr/>
        </p:nvSpPr>
        <p:spPr>
          <a:xfrm>
            <a:off x="277291" y="4209102"/>
            <a:ext cx="11434886" cy="1703030"/>
          </a:xfrm>
          <a:prstGeom prst="rect">
            <a:avLst/>
          </a:prstGeom>
        </p:spPr>
        <p:txBody>
          <a:bodyPr wrap="square">
            <a:spAutoFit/>
          </a:bodyPr>
          <a:lstStyle/>
          <a:p>
            <a:pPr algn="just" hangingPunct="0">
              <a:lnSpc>
                <a:spcPct val="150000"/>
              </a:lnSpc>
              <a:spcAft>
                <a:spcPts val="0"/>
              </a:spcAft>
            </a:pPr>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Se o aluno respondeu esta questão ele deve entregar junto com a prova as tabelas com as medidas. Para esta atividade (itens a, b, c, d, e) não há gabarito, pois o instante da sombra mínima depende da latitude e longitude do local. Nós temos um programa de computador que nos permite conferir as respostas.</a:t>
            </a:r>
          </a:p>
        </p:txBody>
      </p:sp>
      <p:sp>
        <p:nvSpPr>
          <p:cNvPr id="13" name="Retângulo 12">
            <a:extLst>
              <a:ext uri="{FF2B5EF4-FFF2-40B4-BE49-F238E27FC236}">
                <a16:creationId xmlns:a16="http://schemas.microsoft.com/office/drawing/2014/main" id="{06C76BD1-F0B4-4432-8CD0-4F5E0DA31BA1}"/>
              </a:ext>
            </a:extLst>
          </p:cNvPr>
          <p:cNvSpPr/>
          <p:nvPr/>
        </p:nvSpPr>
        <p:spPr>
          <a:xfrm>
            <a:off x="277291" y="3723925"/>
            <a:ext cx="1556836" cy="369332"/>
          </a:xfrm>
          <a:prstGeom prst="rect">
            <a:avLst/>
          </a:prstGeom>
        </p:spPr>
        <p:txBody>
          <a:bodyPr wrap="none">
            <a:spAutoFit/>
          </a:bodyPr>
          <a:lstStyle/>
          <a:p>
            <a:pPr algn="just"/>
            <a:r>
              <a:rPr lang="pt-PT" b="1" dirty="0">
                <a:latin typeface="Arial" panose="020B0604020202020204" pitchFamily="34" charset="0"/>
                <a:ea typeface="Times New Roman" panose="02020603050405020304" pitchFamily="18" charset="0"/>
                <a:cs typeface="Arial" panose="020B0604020202020204" pitchFamily="34" charset="0"/>
              </a:rPr>
              <a:t>Resposta7a)</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81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43EFB1A4-3981-45DA-99EF-87C1B5F31A5F}"/>
              </a:ext>
            </a:extLst>
          </p:cNvPr>
          <p:cNvSpPr/>
          <p:nvPr/>
        </p:nvSpPr>
        <p:spPr>
          <a:xfrm>
            <a:off x="118889" y="161366"/>
            <a:ext cx="7992888" cy="2118529"/>
          </a:xfrm>
          <a:prstGeom prst="rect">
            <a:avLst/>
          </a:prstGeom>
        </p:spPr>
        <p:txBody>
          <a:bodyPr wrap="square">
            <a:spAutoFit/>
          </a:bodyPr>
          <a:lstStyle/>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f)</a:t>
            </a:r>
            <a:r>
              <a:rPr lang="pt-BR" dirty="0">
                <a:latin typeface="Arial" panose="020B0604020202020204" pitchFamily="34" charset="0"/>
                <a:ea typeface="Times New Roman" panose="02020603050405020304" pitchFamily="18" charset="0"/>
                <a:cs typeface="Arial" panose="020B0604020202020204" pitchFamily="34" charset="0"/>
              </a:rPr>
              <a:t> </a:t>
            </a:r>
            <a:r>
              <a:rPr lang="pt-BR" b="1" dirty="0">
                <a:latin typeface="Arial" panose="020B0604020202020204" pitchFamily="34" charset="0"/>
                <a:ea typeface="Times New Roman" panose="02020603050405020304" pitchFamily="18" charset="0"/>
                <a:cs typeface="Arial" panose="020B0604020202020204" pitchFamily="34" charset="0"/>
              </a:rPr>
              <a:t>(0,3 pontos) </a:t>
            </a:r>
            <a:r>
              <a:rPr lang="pt-BR" dirty="0">
                <a:latin typeface="Arial" panose="020B0604020202020204" pitchFamily="34" charset="0"/>
                <a:ea typeface="Times New Roman" panose="02020603050405020304" pitchFamily="18" charset="0"/>
                <a:cs typeface="Arial" panose="020B0604020202020204" pitchFamily="34" charset="0"/>
              </a:rPr>
              <a:t>Suponha que a </a:t>
            </a:r>
            <a:r>
              <a:rPr lang="pt-BR" u="sng" dirty="0">
                <a:latin typeface="Arial" panose="020B0604020202020204" pitchFamily="34" charset="0"/>
                <a:ea typeface="Times New Roman" panose="02020603050405020304" pitchFamily="18" charset="0"/>
                <a:cs typeface="Arial" panose="020B0604020202020204" pitchFamily="34" charset="0"/>
              </a:rPr>
              <a:t>sombra mínima</a:t>
            </a:r>
            <a:r>
              <a:rPr lang="pt-BR" dirty="0">
                <a:latin typeface="Arial" panose="020B0604020202020204" pitchFamily="34" charset="0"/>
                <a:ea typeface="Times New Roman" panose="02020603050405020304" pitchFamily="18" charset="0"/>
                <a:cs typeface="Arial" panose="020B0604020202020204" pitchFamily="34" charset="0"/>
              </a:rPr>
              <a:t> do seu lápis tenha sido conforme está no desenho abaixo e </a:t>
            </a:r>
            <a:r>
              <a:rPr lang="pt-BR" b="1" dirty="0">
                <a:latin typeface="Arial" panose="020B0604020202020204" pitchFamily="34" charset="0"/>
                <a:ea typeface="Times New Roman" panose="02020603050405020304" pitchFamily="18" charset="0"/>
                <a:cs typeface="Arial" panose="020B0604020202020204" pitchFamily="34" charset="0"/>
              </a:rPr>
              <a:t>desenhe</a:t>
            </a:r>
            <a:r>
              <a:rPr lang="pt-BR" dirty="0">
                <a:latin typeface="Arial" panose="020B0604020202020204" pitchFamily="34" charset="0"/>
                <a:ea typeface="Times New Roman" panose="02020603050405020304" pitchFamily="18" charset="0"/>
                <a:cs typeface="Arial" panose="020B0604020202020204" pitchFamily="34" charset="0"/>
              </a:rPr>
              <a:t>, usando a figura abaixo, uma reta indicando a direção Norte-Sul e outra reta indicando a direção Leste- Oeste, mas escreva sobre cada uma delas qual é a Norte-Sul e qual é a Leste-Oeste, ok?</a:t>
            </a:r>
            <a:endParaRPr lang="pt-BR" dirty="0">
              <a:latin typeface="Arial" panose="020B0604020202020204" pitchFamily="34" charset="0"/>
              <a:cs typeface="Arial" panose="020B0604020202020204" pitchFamily="34" charset="0"/>
            </a:endParaRPr>
          </a:p>
        </p:txBody>
      </p:sp>
      <p:sp>
        <p:nvSpPr>
          <p:cNvPr id="8" name="Retângulo 7">
            <a:extLst>
              <a:ext uri="{FF2B5EF4-FFF2-40B4-BE49-F238E27FC236}">
                <a16:creationId xmlns:a16="http://schemas.microsoft.com/office/drawing/2014/main" id="{7A6B411F-18D1-4281-B7C4-5DC669540481}"/>
              </a:ext>
            </a:extLst>
          </p:cNvPr>
          <p:cNvSpPr/>
          <p:nvPr/>
        </p:nvSpPr>
        <p:spPr>
          <a:xfrm>
            <a:off x="118889" y="2564533"/>
            <a:ext cx="1595309" cy="369332"/>
          </a:xfrm>
          <a:prstGeom prst="rect">
            <a:avLst/>
          </a:prstGeom>
        </p:spPr>
        <p:txBody>
          <a:bodyPr wrap="none">
            <a:spAutoFit/>
          </a:bodyPr>
          <a:lstStyle/>
          <a:p>
            <a:pPr algn="just"/>
            <a:r>
              <a:rPr lang="pt-BR" b="1" dirty="0">
                <a:latin typeface="Arial" panose="020B0604020202020204" pitchFamily="34" charset="0"/>
                <a:ea typeface="Times New Roman" panose="02020603050405020304" pitchFamily="18" charset="0"/>
                <a:cs typeface="Arial" panose="020B0604020202020204" pitchFamily="34" charset="0"/>
              </a:rPr>
              <a:t>f)</a:t>
            </a:r>
            <a:r>
              <a:rPr lang="pt-BR" dirty="0">
                <a:latin typeface="Arial" panose="020B0604020202020204" pitchFamily="34" charset="0"/>
                <a:ea typeface="Times New Roman" panose="02020603050405020304" pitchFamily="18" charset="0"/>
                <a:cs typeface="Arial" panose="020B0604020202020204" pitchFamily="34" charset="0"/>
              </a:rPr>
              <a:t> </a:t>
            </a:r>
            <a:r>
              <a:rPr lang="pt-BR" b="1" dirty="0">
                <a:latin typeface="Arial" panose="020B0604020202020204" pitchFamily="34" charset="0"/>
                <a:ea typeface="Times New Roman" panose="02020603050405020304" pitchFamily="18" charset="0"/>
                <a:cs typeface="Arial" panose="020B0604020202020204" pitchFamily="34" charset="0"/>
              </a:rPr>
              <a:t>(Resposta)</a:t>
            </a:r>
            <a:endParaRPr lang="pt-BR" dirty="0">
              <a:latin typeface="Arial" panose="020B0604020202020204" pitchFamily="34" charset="0"/>
              <a:cs typeface="Arial" panose="020B0604020202020204" pitchFamily="34" charset="0"/>
            </a:endParaRPr>
          </a:p>
        </p:txBody>
      </p:sp>
      <p:sp>
        <p:nvSpPr>
          <p:cNvPr id="9" name="Retângulo 8">
            <a:extLst>
              <a:ext uri="{FF2B5EF4-FFF2-40B4-BE49-F238E27FC236}">
                <a16:creationId xmlns:a16="http://schemas.microsoft.com/office/drawing/2014/main" id="{9ED7E357-223C-407E-B308-73BC4FB5676E}"/>
              </a:ext>
            </a:extLst>
          </p:cNvPr>
          <p:cNvSpPr/>
          <p:nvPr/>
        </p:nvSpPr>
        <p:spPr>
          <a:xfrm>
            <a:off x="118889" y="3192889"/>
            <a:ext cx="6396151" cy="2632003"/>
          </a:xfrm>
          <a:prstGeom prst="rect">
            <a:avLst/>
          </a:prstGeom>
        </p:spPr>
        <p:txBody>
          <a:bodyPr wrap="square">
            <a:spAutoFit/>
          </a:bodyPr>
          <a:lstStyle/>
          <a:p>
            <a:pPr algn="just">
              <a:lnSpc>
                <a:spcPct val="150000"/>
              </a:lnSpc>
            </a:pPr>
            <a:r>
              <a:rPr lang="pt-BR"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A direção NORTE-SUL é dada pela direção da própria sombra. A direção LESTE-OESTE é dada pela PERPENDICULAR à direção NORTE-SUL, conforme indicamos na figura ao lado. Note que não importa onde a reta </a:t>
            </a:r>
            <a:r>
              <a:rPr lang="pt-BR" sz="16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leste-oeste</a:t>
            </a:r>
            <a:r>
              <a:rPr lang="pt-BR"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cruza a reta norte-sul, o que importa é que elas sejam perpendiculares entre si.</a:t>
            </a:r>
            <a:r>
              <a:rPr lang="pt-PT"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 Observe que não perguntamos qual é o lado Norte ou Sul, ou o lado Leste ou Oeste.</a:t>
            </a:r>
            <a:endParaRPr lang="pt-BR" sz="1600" b="1" dirty="0">
              <a:solidFill>
                <a:srgbClr val="FF0000"/>
              </a:solidFill>
              <a:latin typeface="Arial" panose="020B0604020202020204" pitchFamily="34" charset="0"/>
              <a:cs typeface="Arial" panose="020B0604020202020204" pitchFamily="34" charset="0"/>
            </a:endParaRPr>
          </a:p>
        </p:txBody>
      </p:sp>
      <p:pic>
        <p:nvPicPr>
          <p:cNvPr id="11" name="Imagem 10">
            <a:extLst>
              <a:ext uri="{FF2B5EF4-FFF2-40B4-BE49-F238E27FC236}">
                <a16:creationId xmlns:a16="http://schemas.microsoft.com/office/drawing/2014/main" id="{A5A7EEAF-5E74-48DF-B06C-E89ED91477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1737" y="2714208"/>
            <a:ext cx="2474788" cy="3589364"/>
          </a:xfrm>
          <a:prstGeom prst="rect">
            <a:avLst/>
          </a:prstGeom>
        </p:spPr>
      </p:pic>
      <p:cxnSp>
        <p:nvCxnSpPr>
          <p:cNvPr id="13" name="Conector reto 12">
            <a:extLst>
              <a:ext uri="{FF2B5EF4-FFF2-40B4-BE49-F238E27FC236}">
                <a16:creationId xmlns:a16="http://schemas.microsoft.com/office/drawing/2014/main" id="{64333DE4-2C65-442E-B02C-C870DC6168BE}"/>
              </a:ext>
            </a:extLst>
          </p:cNvPr>
          <p:cNvCxnSpPr>
            <a:cxnSpLocks/>
          </p:cNvCxnSpPr>
          <p:nvPr/>
        </p:nvCxnSpPr>
        <p:spPr>
          <a:xfrm>
            <a:off x="6887641" y="4077072"/>
            <a:ext cx="3672408" cy="2520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1D6F26AC-9B1C-4083-B4F1-D27B369DD1D4}"/>
              </a:ext>
            </a:extLst>
          </p:cNvPr>
          <p:cNvCxnSpPr/>
          <p:nvPr/>
        </p:nvCxnSpPr>
        <p:spPr>
          <a:xfrm flipV="1">
            <a:off x="8303075" y="5102314"/>
            <a:ext cx="2520280" cy="17554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tângulo 16">
            <a:extLst>
              <a:ext uri="{FF2B5EF4-FFF2-40B4-BE49-F238E27FC236}">
                <a16:creationId xmlns:a16="http://schemas.microsoft.com/office/drawing/2014/main" id="{21EFEA0A-8761-4380-8BA2-B5C709249687}"/>
              </a:ext>
            </a:extLst>
          </p:cNvPr>
          <p:cNvSpPr/>
          <p:nvPr/>
        </p:nvSpPr>
        <p:spPr>
          <a:xfrm>
            <a:off x="7192657" y="4019060"/>
            <a:ext cx="1531188"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NORTE-SUL</a:t>
            </a:r>
            <a:endParaRPr lang="pt-BR" dirty="0"/>
          </a:p>
        </p:txBody>
      </p:sp>
      <p:sp>
        <p:nvSpPr>
          <p:cNvPr id="18" name="Retângulo 17">
            <a:extLst>
              <a:ext uri="{FF2B5EF4-FFF2-40B4-BE49-F238E27FC236}">
                <a16:creationId xmlns:a16="http://schemas.microsoft.com/office/drawing/2014/main" id="{6161ADBB-14FE-47E9-9067-B73F2F402CF6}"/>
              </a:ext>
            </a:extLst>
          </p:cNvPr>
          <p:cNvSpPr/>
          <p:nvPr/>
        </p:nvSpPr>
        <p:spPr>
          <a:xfrm>
            <a:off x="9891770" y="4698001"/>
            <a:ext cx="1787669"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LESTE-OESTE</a:t>
            </a:r>
            <a:endParaRPr lang="pt-BR" dirty="0">
              <a:solidFill>
                <a:srgbClr val="FF0000"/>
              </a:solidFill>
            </a:endParaRPr>
          </a:p>
        </p:txBody>
      </p:sp>
    </p:spTree>
    <p:extLst>
      <p:ext uri="{BB962C8B-B14F-4D97-AF65-F5344CB8AC3E}">
        <p14:creationId xmlns:p14="http://schemas.microsoft.com/office/powerpoint/2010/main" val="165600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80">
                                          <p:stCondLst>
                                            <p:cond delay="0"/>
                                          </p:stCondLst>
                                        </p:cTn>
                                        <p:tgtEl>
                                          <p:spTgt spid="17"/>
                                        </p:tgtEl>
                                      </p:cBhvr>
                                    </p:animEffect>
                                    <p:anim calcmode="lin" valueType="num">
                                      <p:cBhvr>
                                        <p:cTn id="1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6" dur="26">
                                          <p:stCondLst>
                                            <p:cond delay="650"/>
                                          </p:stCondLst>
                                        </p:cTn>
                                        <p:tgtEl>
                                          <p:spTgt spid="17"/>
                                        </p:tgtEl>
                                      </p:cBhvr>
                                      <p:to x="100000" y="60000"/>
                                    </p:animScale>
                                    <p:animScale>
                                      <p:cBhvr>
                                        <p:cTn id="17" dur="166" decel="50000">
                                          <p:stCondLst>
                                            <p:cond delay="676"/>
                                          </p:stCondLst>
                                        </p:cTn>
                                        <p:tgtEl>
                                          <p:spTgt spid="17"/>
                                        </p:tgtEl>
                                      </p:cBhvr>
                                      <p:to x="100000" y="100000"/>
                                    </p:animScale>
                                    <p:animScale>
                                      <p:cBhvr>
                                        <p:cTn id="18" dur="26">
                                          <p:stCondLst>
                                            <p:cond delay="1312"/>
                                          </p:stCondLst>
                                        </p:cTn>
                                        <p:tgtEl>
                                          <p:spTgt spid="17"/>
                                        </p:tgtEl>
                                      </p:cBhvr>
                                      <p:to x="100000" y="80000"/>
                                    </p:animScale>
                                    <p:animScale>
                                      <p:cBhvr>
                                        <p:cTn id="19" dur="166" decel="50000">
                                          <p:stCondLst>
                                            <p:cond delay="1338"/>
                                          </p:stCondLst>
                                        </p:cTn>
                                        <p:tgtEl>
                                          <p:spTgt spid="17"/>
                                        </p:tgtEl>
                                      </p:cBhvr>
                                      <p:to x="100000" y="100000"/>
                                    </p:animScale>
                                    <p:animScale>
                                      <p:cBhvr>
                                        <p:cTn id="20" dur="26">
                                          <p:stCondLst>
                                            <p:cond delay="1642"/>
                                          </p:stCondLst>
                                        </p:cTn>
                                        <p:tgtEl>
                                          <p:spTgt spid="17"/>
                                        </p:tgtEl>
                                      </p:cBhvr>
                                      <p:to x="100000" y="90000"/>
                                    </p:animScale>
                                    <p:animScale>
                                      <p:cBhvr>
                                        <p:cTn id="21" dur="166" decel="50000">
                                          <p:stCondLst>
                                            <p:cond delay="1668"/>
                                          </p:stCondLst>
                                        </p:cTn>
                                        <p:tgtEl>
                                          <p:spTgt spid="17"/>
                                        </p:tgtEl>
                                      </p:cBhvr>
                                      <p:to x="100000" y="100000"/>
                                    </p:animScale>
                                    <p:animScale>
                                      <p:cBhvr>
                                        <p:cTn id="22" dur="26">
                                          <p:stCondLst>
                                            <p:cond delay="1808"/>
                                          </p:stCondLst>
                                        </p:cTn>
                                        <p:tgtEl>
                                          <p:spTgt spid="17"/>
                                        </p:tgtEl>
                                      </p:cBhvr>
                                      <p:to x="100000" y="95000"/>
                                    </p:animScale>
                                    <p:animScale>
                                      <p:cBhvr>
                                        <p:cTn id="23" dur="166" decel="50000">
                                          <p:stCondLst>
                                            <p:cond delay="1834"/>
                                          </p:stCondLst>
                                        </p:cTn>
                                        <p:tgtEl>
                                          <p:spTgt spid="17"/>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80">
                                          <p:stCondLst>
                                            <p:cond delay="0"/>
                                          </p:stCondLst>
                                        </p:cTn>
                                        <p:tgtEl>
                                          <p:spTgt spid="18"/>
                                        </p:tgtEl>
                                      </p:cBhvr>
                                    </p:animEffect>
                                    <p:anim calcmode="lin" valueType="num">
                                      <p:cBhvr>
                                        <p:cTn id="3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37" dur="26">
                                          <p:stCondLst>
                                            <p:cond delay="650"/>
                                          </p:stCondLst>
                                        </p:cTn>
                                        <p:tgtEl>
                                          <p:spTgt spid="18"/>
                                        </p:tgtEl>
                                      </p:cBhvr>
                                      <p:to x="100000" y="60000"/>
                                    </p:animScale>
                                    <p:animScale>
                                      <p:cBhvr>
                                        <p:cTn id="38" dur="166" decel="50000">
                                          <p:stCondLst>
                                            <p:cond delay="676"/>
                                          </p:stCondLst>
                                        </p:cTn>
                                        <p:tgtEl>
                                          <p:spTgt spid="18"/>
                                        </p:tgtEl>
                                      </p:cBhvr>
                                      <p:to x="100000" y="100000"/>
                                    </p:animScale>
                                    <p:animScale>
                                      <p:cBhvr>
                                        <p:cTn id="39" dur="26">
                                          <p:stCondLst>
                                            <p:cond delay="1312"/>
                                          </p:stCondLst>
                                        </p:cTn>
                                        <p:tgtEl>
                                          <p:spTgt spid="18"/>
                                        </p:tgtEl>
                                      </p:cBhvr>
                                      <p:to x="100000" y="80000"/>
                                    </p:animScale>
                                    <p:animScale>
                                      <p:cBhvr>
                                        <p:cTn id="40" dur="166" decel="50000">
                                          <p:stCondLst>
                                            <p:cond delay="1338"/>
                                          </p:stCondLst>
                                        </p:cTn>
                                        <p:tgtEl>
                                          <p:spTgt spid="18"/>
                                        </p:tgtEl>
                                      </p:cBhvr>
                                      <p:to x="100000" y="100000"/>
                                    </p:animScale>
                                    <p:animScale>
                                      <p:cBhvr>
                                        <p:cTn id="41" dur="26">
                                          <p:stCondLst>
                                            <p:cond delay="1642"/>
                                          </p:stCondLst>
                                        </p:cTn>
                                        <p:tgtEl>
                                          <p:spTgt spid="18"/>
                                        </p:tgtEl>
                                      </p:cBhvr>
                                      <p:to x="100000" y="90000"/>
                                    </p:animScale>
                                    <p:animScale>
                                      <p:cBhvr>
                                        <p:cTn id="42" dur="166" decel="50000">
                                          <p:stCondLst>
                                            <p:cond delay="1668"/>
                                          </p:stCondLst>
                                        </p:cTn>
                                        <p:tgtEl>
                                          <p:spTgt spid="18"/>
                                        </p:tgtEl>
                                      </p:cBhvr>
                                      <p:to x="100000" y="100000"/>
                                    </p:animScale>
                                    <p:animScale>
                                      <p:cBhvr>
                                        <p:cTn id="43" dur="26">
                                          <p:stCondLst>
                                            <p:cond delay="1808"/>
                                          </p:stCondLst>
                                        </p:cTn>
                                        <p:tgtEl>
                                          <p:spTgt spid="18"/>
                                        </p:tgtEl>
                                      </p:cBhvr>
                                      <p:to x="100000" y="95000"/>
                                    </p:animScale>
                                    <p:animScale>
                                      <p:cBhvr>
                                        <p:cTn id="44" dur="166" decel="50000">
                                          <p:stCondLst>
                                            <p:cond delay="1834"/>
                                          </p:stCondLst>
                                        </p:cTn>
                                        <p:tgtEl>
                                          <p:spTgt spid="18"/>
                                        </p:tgtEl>
                                      </p:cBhvr>
                                      <p:to x="100000" y="100000"/>
                                    </p:animScale>
                                  </p:childTnLst>
                                </p:cTn>
                              </p:par>
                            </p:childTnLst>
                          </p:cTn>
                        </p:par>
                        <p:par>
                          <p:cTn id="45" fill="hold">
                            <p:stCondLst>
                              <p:cond delay="2000"/>
                            </p:stCondLst>
                            <p:childTnLst>
                              <p:par>
                                <p:cTn id="46" presetID="14" presetClass="entr" presetSubtype="1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randombar(horizont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E9AC0F86-607A-4A53-8875-0727B47A28B3}"/>
              </a:ext>
            </a:extLst>
          </p:cNvPr>
          <p:cNvSpPr/>
          <p:nvPr/>
        </p:nvSpPr>
        <p:spPr>
          <a:xfrm>
            <a:off x="262905" y="332656"/>
            <a:ext cx="7920880" cy="1703030"/>
          </a:xfrm>
          <a:prstGeom prst="rect">
            <a:avLst/>
          </a:prstGeom>
        </p:spPr>
        <p:txBody>
          <a:bodyPr wrap="square">
            <a:spAutoFit/>
          </a:bodyPr>
          <a:lstStyle/>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g)</a:t>
            </a:r>
            <a:r>
              <a:rPr lang="pt-BR" dirty="0">
                <a:latin typeface="Arial" panose="020B0604020202020204" pitchFamily="34" charset="0"/>
                <a:ea typeface="Times New Roman" panose="02020603050405020304" pitchFamily="18" charset="0"/>
                <a:cs typeface="Arial" panose="020B0604020202020204" pitchFamily="34" charset="0"/>
              </a:rPr>
              <a:t> </a:t>
            </a:r>
            <a:r>
              <a:rPr lang="pt-BR" b="1" dirty="0">
                <a:latin typeface="Arial" panose="020B0604020202020204" pitchFamily="34" charset="0"/>
                <a:ea typeface="Times New Roman" panose="02020603050405020304" pitchFamily="18" charset="0"/>
                <a:cs typeface="Arial" panose="020B0604020202020204" pitchFamily="34" charset="0"/>
              </a:rPr>
              <a:t>(0,2 pontos) </a:t>
            </a:r>
            <a:r>
              <a:rPr lang="pt-BR" dirty="0">
                <a:latin typeface="Arial" panose="020B0604020202020204" pitchFamily="34" charset="0"/>
                <a:ea typeface="Times New Roman" panose="02020603050405020304" pitchFamily="18" charset="0"/>
                <a:cs typeface="Arial" panose="020B0604020202020204" pitchFamily="34" charset="0"/>
              </a:rPr>
              <a:t>Indique na figura, em que direção está o Sol, no instante em que ele está projetando a sombra da figura abaixo. Para tanto, faça uma reta </a:t>
            </a:r>
            <a:r>
              <a:rPr lang="pt-BR" u="sng" dirty="0">
                <a:latin typeface="Arial" panose="020B0604020202020204" pitchFamily="34" charset="0"/>
                <a:ea typeface="Times New Roman" panose="02020603050405020304" pitchFamily="18" charset="0"/>
                <a:cs typeface="Arial" panose="020B0604020202020204" pitchFamily="34" charset="0"/>
              </a:rPr>
              <a:t>partindo</a:t>
            </a:r>
            <a:r>
              <a:rPr lang="pt-BR" dirty="0">
                <a:latin typeface="Arial" panose="020B0604020202020204" pitchFamily="34" charset="0"/>
                <a:ea typeface="Times New Roman" panose="02020603050405020304" pitchFamily="18" charset="0"/>
                <a:cs typeface="Arial" panose="020B0604020202020204" pitchFamily="34" charset="0"/>
              </a:rPr>
              <a:t> da extremidade superior da sombra do lápis até onde está o Sol. </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E62D2E4C-81CB-4CE1-ABAD-99C41C762B61}"/>
              </a:ext>
            </a:extLst>
          </p:cNvPr>
          <p:cNvSpPr/>
          <p:nvPr/>
        </p:nvSpPr>
        <p:spPr>
          <a:xfrm>
            <a:off x="190897" y="2533422"/>
            <a:ext cx="1723549" cy="369332"/>
          </a:xfrm>
          <a:prstGeom prst="rect">
            <a:avLst/>
          </a:prstGeom>
        </p:spPr>
        <p:txBody>
          <a:bodyPr wrap="none">
            <a:spAutoFit/>
          </a:bodyPr>
          <a:lstStyle/>
          <a:p>
            <a:pPr algn="just"/>
            <a:r>
              <a:rPr lang="pt-BR" b="1" dirty="0">
                <a:latin typeface="Arial" panose="020B0604020202020204" pitchFamily="34" charset="0"/>
                <a:ea typeface="Times New Roman" panose="02020603050405020304" pitchFamily="18" charset="0"/>
                <a:cs typeface="Arial" panose="020B0604020202020204" pitchFamily="34" charset="0"/>
              </a:rPr>
              <a:t>g)</a:t>
            </a:r>
            <a:r>
              <a:rPr lang="pt-BR" dirty="0">
                <a:latin typeface="Arial" panose="020B0604020202020204" pitchFamily="34" charset="0"/>
                <a:ea typeface="Times New Roman" panose="02020603050405020304" pitchFamily="18" charset="0"/>
                <a:cs typeface="Arial" panose="020B0604020202020204" pitchFamily="34" charset="0"/>
              </a:rPr>
              <a:t> </a:t>
            </a:r>
            <a:r>
              <a:rPr lang="pt-BR" b="1" dirty="0">
                <a:latin typeface="Arial" panose="020B0604020202020204" pitchFamily="34" charset="0"/>
                <a:ea typeface="Times New Roman" panose="02020603050405020304" pitchFamily="18" charset="0"/>
                <a:cs typeface="Arial" panose="020B0604020202020204" pitchFamily="34" charset="0"/>
              </a:rPr>
              <a:t>(Resposta) </a:t>
            </a:r>
            <a:endParaRPr lang="pt-BR" dirty="0">
              <a:latin typeface="Arial" panose="020B0604020202020204" pitchFamily="34" charset="0"/>
              <a:cs typeface="Arial" panose="020B0604020202020204" pitchFamily="34" charset="0"/>
            </a:endParaRPr>
          </a:p>
        </p:txBody>
      </p:sp>
      <p:sp>
        <p:nvSpPr>
          <p:cNvPr id="6" name="Retângulo 5">
            <a:extLst>
              <a:ext uri="{FF2B5EF4-FFF2-40B4-BE49-F238E27FC236}">
                <a16:creationId xmlns:a16="http://schemas.microsoft.com/office/drawing/2014/main" id="{9047D61D-808D-4751-AF43-F7C009B96D14}"/>
              </a:ext>
            </a:extLst>
          </p:cNvPr>
          <p:cNvSpPr/>
          <p:nvPr/>
        </p:nvSpPr>
        <p:spPr>
          <a:xfrm>
            <a:off x="262905" y="3400490"/>
            <a:ext cx="4752528" cy="1287532"/>
          </a:xfrm>
          <a:prstGeom prst="rect">
            <a:avLst/>
          </a:prstGeom>
        </p:spPr>
        <p:txBody>
          <a:bodyPr wrap="square">
            <a:spAutoFit/>
          </a:bodyPr>
          <a:lstStyle/>
          <a:p>
            <a:pPr algn="just" hangingPunct="0">
              <a:lnSpc>
                <a:spcPct val="150000"/>
              </a:lnSpc>
              <a:spcAft>
                <a:spcPts val="0"/>
              </a:spcAft>
            </a:pPr>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A direção e sentido da seta desenhada indica onde está o Sol no momento da projeção da sombra mínima.</a:t>
            </a:r>
          </a:p>
        </p:txBody>
      </p:sp>
      <p:pic>
        <p:nvPicPr>
          <p:cNvPr id="12" name="Imagem 11">
            <a:extLst>
              <a:ext uri="{FF2B5EF4-FFF2-40B4-BE49-F238E27FC236}">
                <a16:creationId xmlns:a16="http://schemas.microsoft.com/office/drawing/2014/main" id="{F72BADB9-4DDF-4E69-A4C7-BB1321A12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1737" y="2714208"/>
            <a:ext cx="2474788" cy="3589364"/>
          </a:xfrm>
          <a:prstGeom prst="rect">
            <a:avLst/>
          </a:prstGeom>
        </p:spPr>
      </p:pic>
      <p:cxnSp>
        <p:nvCxnSpPr>
          <p:cNvPr id="13" name="Conector reto 12">
            <a:extLst>
              <a:ext uri="{FF2B5EF4-FFF2-40B4-BE49-F238E27FC236}">
                <a16:creationId xmlns:a16="http://schemas.microsoft.com/office/drawing/2014/main" id="{AA930FCB-B109-4918-8EB3-46F49EFB8BDD}"/>
              </a:ext>
            </a:extLst>
          </p:cNvPr>
          <p:cNvCxnSpPr>
            <a:cxnSpLocks/>
          </p:cNvCxnSpPr>
          <p:nvPr/>
        </p:nvCxnSpPr>
        <p:spPr>
          <a:xfrm>
            <a:off x="6887641" y="4077072"/>
            <a:ext cx="3672408" cy="25202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ector reto 13">
            <a:extLst>
              <a:ext uri="{FF2B5EF4-FFF2-40B4-BE49-F238E27FC236}">
                <a16:creationId xmlns:a16="http://schemas.microsoft.com/office/drawing/2014/main" id="{E3AF6951-EBA8-4CE8-B4EC-76A79732D7A6}"/>
              </a:ext>
            </a:extLst>
          </p:cNvPr>
          <p:cNvCxnSpPr/>
          <p:nvPr/>
        </p:nvCxnSpPr>
        <p:spPr>
          <a:xfrm flipV="1">
            <a:off x="8303075" y="5102314"/>
            <a:ext cx="2520280" cy="17554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tângulo 14">
            <a:extLst>
              <a:ext uri="{FF2B5EF4-FFF2-40B4-BE49-F238E27FC236}">
                <a16:creationId xmlns:a16="http://schemas.microsoft.com/office/drawing/2014/main" id="{9EE33D5A-2085-4B2D-8028-C1F86FCAF8F1}"/>
              </a:ext>
            </a:extLst>
          </p:cNvPr>
          <p:cNvSpPr/>
          <p:nvPr/>
        </p:nvSpPr>
        <p:spPr>
          <a:xfrm>
            <a:off x="6220549" y="4513335"/>
            <a:ext cx="1531188"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NORTE-SUL</a:t>
            </a:r>
            <a:endParaRPr lang="pt-BR" dirty="0"/>
          </a:p>
        </p:txBody>
      </p:sp>
      <p:sp>
        <p:nvSpPr>
          <p:cNvPr id="16" name="Retângulo 15">
            <a:extLst>
              <a:ext uri="{FF2B5EF4-FFF2-40B4-BE49-F238E27FC236}">
                <a16:creationId xmlns:a16="http://schemas.microsoft.com/office/drawing/2014/main" id="{A258CF0A-ECD5-420A-A128-F74FD5A825A4}"/>
              </a:ext>
            </a:extLst>
          </p:cNvPr>
          <p:cNvSpPr/>
          <p:nvPr/>
        </p:nvSpPr>
        <p:spPr>
          <a:xfrm>
            <a:off x="9891770" y="4698001"/>
            <a:ext cx="1787669" cy="369332"/>
          </a:xfrm>
          <a:prstGeom prst="rect">
            <a:avLst/>
          </a:prstGeom>
          <a:ln>
            <a:noFill/>
          </a:ln>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LESTE-OESTE</a:t>
            </a:r>
            <a:endParaRPr lang="pt-BR" dirty="0">
              <a:solidFill>
                <a:srgbClr val="FF0000"/>
              </a:solidFill>
            </a:endParaRPr>
          </a:p>
        </p:txBody>
      </p:sp>
      <p:cxnSp>
        <p:nvCxnSpPr>
          <p:cNvPr id="22" name="Conector de Seta Reta 21">
            <a:extLst>
              <a:ext uri="{FF2B5EF4-FFF2-40B4-BE49-F238E27FC236}">
                <a16:creationId xmlns:a16="http://schemas.microsoft.com/office/drawing/2014/main" id="{E8935D79-3909-4F88-AAB5-461385A4E3F5}"/>
              </a:ext>
            </a:extLst>
          </p:cNvPr>
          <p:cNvCxnSpPr>
            <a:cxnSpLocks/>
          </p:cNvCxnSpPr>
          <p:nvPr/>
        </p:nvCxnSpPr>
        <p:spPr>
          <a:xfrm flipV="1">
            <a:off x="8010657" y="2714208"/>
            <a:ext cx="1620907" cy="209432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35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1000" fill="hold"/>
                                        <p:tgtEl>
                                          <p:spTgt spid="22"/>
                                        </p:tgtEl>
                                        <p:attrNameLst>
                                          <p:attrName>ppt_w</p:attrName>
                                        </p:attrNameLst>
                                      </p:cBhvr>
                                      <p:tavLst>
                                        <p:tav tm="0">
                                          <p:val>
                                            <p:fltVal val="0"/>
                                          </p:val>
                                        </p:tav>
                                        <p:tav tm="100000">
                                          <p:val>
                                            <p:strVal val="#ppt_w"/>
                                          </p:val>
                                        </p:tav>
                                      </p:tavLst>
                                    </p:anim>
                                    <p:anim calcmode="lin" valueType="num">
                                      <p:cBhvr>
                                        <p:cTn id="10" dur="1000" fill="hold"/>
                                        <p:tgtEl>
                                          <p:spTgt spid="22"/>
                                        </p:tgtEl>
                                        <p:attrNameLst>
                                          <p:attrName>ppt_h</p:attrName>
                                        </p:attrNameLst>
                                      </p:cBhvr>
                                      <p:tavLst>
                                        <p:tav tm="0">
                                          <p:val>
                                            <p:fltVal val="0"/>
                                          </p:val>
                                        </p:tav>
                                        <p:tav tm="100000">
                                          <p:val>
                                            <p:strVal val="#ppt_h"/>
                                          </p:val>
                                        </p:tav>
                                      </p:tavLst>
                                    </p:anim>
                                    <p:anim calcmode="lin" valueType="num">
                                      <p:cBhvr>
                                        <p:cTn id="11" dur="1000" fill="hold"/>
                                        <p:tgtEl>
                                          <p:spTgt spid="22"/>
                                        </p:tgtEl>
                                        <p:attrNameLst>
                                          <p:attrName>style.rotation</p:attrName>
                                        </p:attrNameLst>
                                      </p:cBhvr>
                                      <p:tavLst>
                                        <p:tav tm="0">
                                          <p:val>
                                            <p:fltVal val="90"/>
                                          </p:val>
                                        </p:tav>
                                        <p:tav tm="100000">
                                          <p:val>
                                            <p:fltVal val="0"/>
                                          </p:val>
                                        </p:tav>
                                      </p:tavLst>
                                    </p:anim>
                                    <p:animEffect transition="in" filter="fade">
                                      <p:cBhvr>
                                        <p:cTn id="1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02727FA8-AE88-4FF6-8787-1AE48F705523}"/>
              </a:ext>
            </a:extLst>
          </p:cNvPr>
          <p:cNvSpPr/>
          <p:nvPr/>
        </p:nvSpPr>
        <p:spPr>
          <a:xfrm>
            <a:off x="190896" y="446710"/>
            <a:ext cx="7992888" cy="872034"/>
          </a:xfrm>
          <a:prstGeom prst="rect">
            <a:avLst/>
          </a:prstGeom>
        </p:spPr>
        <p:txBody>
          <a:bodyPr wrap="square">
            <a:spAutoFit/>
          </a:bodyPr>
          <a:lstStyle/>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Atenção! </a:t>
            </a:r>
            <a:r>
              <a:rPr lang="pt-BR" dirty="0">
                <a:latin typeface="Arial" panose="020B0604020202020204" pitchFamily="34" charset="0"/>
                <a:ea typeface="Times New Roman" panose="02020603050405020304" pitchFamily="18" charset="0"/>
                <a:cs typeface="Arial" panose="020B0604020202020204" pitchFamily="34" charset="0"/>
              </a:rPr>
              <a:t>Somente se você não respondeu a questão 7a é que você pode responder a 7b</a:t>
            </a:r>
            <a:r>
              <a:rPr lang="pt-BR" b="1" dirty="0">
                <a:latin typeface="Arial" panose="020B0604020202020204" pitchFamily="34" charset="0"/>
                <a:ea typeface="Times New Roman" panose="02020603050405020304" pitchFamily="18" charset="0"/>
                <a:cs typeface="Arial" panose="020B0604020202020204" pitchFamily="34" charset="0"/>
              </a:rPr>
              <a:t>.</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53B0368D-D683-4D9A-96AD-295FBCE386A2}"/>
              </a:ext>
            </a:extLst>
          </p:cNvPr>
          <p:cNvSpPr/>
          <p:nvPr/>
        </p:nvSpPr>
        <p:spPr>
          <a:xfrm>
            <a:off x="190896" y="1725970"/>
            <a:ext cx="7950828" cy="1703030"/>
          </a:xfrm>
          <a:prstGeom prst="rect">
            <a:avLst/>
          </a:prstGeom>
        </p:spPr>
        <p:txBody>
          <a:bodyPr wrap="square">
            <a:spAutoFit/>
          </a:bodyPr>
          <a:lstStyle/>
          <a:p>
            <a:pPr algn="just">
              <a:lnSpc>
                <a:spcPct val="150000"/>
              </a:lnSpc>
            </a:pPr>
            <a:r>
              <a:rPr lang="pt-PT" b="1" dirty="0">
                <a:latin typeface="Arial" panose="020B0604020202020204" pitchFamily="34" charset="0"/>
                <a:ea typeface="Times New Roman" panose="02020603050405020304" pitchFamily="18" charset="0"/>
                <a:cs typeface="Arial" panose="020B0604020202020204" pitchFamily="34" charset="0"/>
              </a:rPr>
              <a:t>Questão 7b) (1 ponto) Comentários: </a:t>
            </a:r>
            <a:r>
              <a:rPr lang="pt-PT" dirty="0">
                <a:latin typeface="Arial" panose="020B0604020202020204" pitchFamily="34" charset="0"/>
                <a:ea typeface="Times New Roman" panose="02020603050405020304" pitchFamily="18" charset="0"/>
                <a:cs typeface="Arial" panose="020B0604020202020204" pitchFamily="34" charset="0"/>
              </a:rPr>
              <a:t>Os balões constituem importante instrumento de pesquisa científica. Por sua diversidade de aplicações e seu baixo custo, os balões possibilitam estudos ligados à biologia, à geografia, à meteorologia e ao geomagnetismo. </a:t>
            </a:r>
            <a:endParaRPr lang="pt-BR"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52A972B0-0761-47FE-83CB-F701C741052E}"/>
              </a:ext>
            </a:extLst>
          </p:cNvPr>
          <p:cNvSpPr/>
          <p:nvPr/>
        </p:nvSpPr>
        <p:spPr>
          <a:xfrm>
            <a:off x="190896" y="3846486"/>
            <a:ext cx="11521283" cy="1703030"/>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Os balões também têm aplicação na astronomia, e já foram utilizados inclusive na exploração de planetas: em 1984, dois balões foram lançados na atmosfera de Vênus para uma curta missão de observação, tendo alcançado sucesso total. Balões equipados com sofisticados sistemas de navegação e sondas robóticas representam a face mais provável das futuras explorações espaciais.</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970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0DF02647-AD7D-4981-AC32-A969532152D6}"/>
              </a:ext>
            </a:extLst>
          </p:cNvPr>
          <p:cNvSpPr/>
          <p:nvPr/>
        </p:nvSpPr>
        <p:spPr>
          <a:xfrm>
            <a:off x="118889" y="260648"/>
            <a:ext cx="8064896" cy="2118529"/>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Como já escrevemos nesta prova, para o homem ir à Lua com foguete, antes foi necessário inventar o avião e quem o fez foi </a:t>
            </a:r>
            <a:r>
              <a:rPr lang="pt-PT" b="1" dirty="0">
                <a:latin typeface="Arial" panose="020B0604020202020204" pitchFamily="34" charset="0"/>
                <a:ea typeface="Times New Roman" panose="02020603050405020304" pitchFamily="18" charset="0"/>
                <a:cs typeface="Arial" panose="020B0604020202020204" pitchFamily="34" charset="0"/>
              </a:rPr>
              <a:t>Santos Dumont (chamado de “Pai do Avião”)</a:t>
            </a:r>
            <a:r>
              <a:rPr lang="pt-PT" dirty="0">
                <a:latin typeface="Arial" panose="020B0604020202020204" pitchFamily="34" charset="0"/>
                <a:ea typeface="Times New Roman" panose="02020603050405020304" pitchFamily="18" charset="0"/>
                <a:cs typeface="Arial" panose="020B0604020202020204" pitchFamily="34" charset="0"/>
              </a:rPr>
              <a:t>, pois bem, mas antes de inventar o avião, foi necessário inventar o balão. e quem o fez, também foi um brasileiro, nascido em Santos, SP.</a:t>
            </a:r>
            <a:endParaRPr lang="pt-BR" dirty="0">
              <a:latin typeface="Arial" panose="020B0604020202020204" pitchFamily="34" charset="0"/>
              <a:cs typeface="Arial" panose="020B0604020202020204" pitchFamily="34" charset="0"/>
            </a:endParaRPr>
          </a:p>
        </p:txBody>
      </p:sp>
      <p:sp>
        <p:nvSpPr>
          <p:cNvPr id="6" name="Retângulo 5">
            <a:extLst>
              <a:ext uri="{FF2B5EF4-FFF2-40B4-BE49-F238E27FC236}">
                <a16:creationId xmlns:a16="http://schemas.microsoft.com/office/drawing/2014/main" id="{4FDEE1D3-4972-4694-88AD-76A610A6A47F}"/>
              </a:ext>
            </a:extLst>
          </p:cNvPr>
          <p:cNvSpPr/>
          <p:nvPr/>
        </p:nvSpPr>
        <p:spPr>
          <a:xfrm>
            <a:off x="118889" y="2924944"/>
            <a:ext cx="11665296" cy="1287532"/>
          </a:xfrm>
          <a:prstGeom prst="rect">
            <a:avLst/>
          </a:prstGeom>
        </p:spPr>
        <p:txBody>
          <a:bodyPr wrap="square">
            <a:spAutoFit/>
          </a:bodyPr>
          <a:lstStyle/>
          <a:p>
            <a:pPr algn="just" hangingPunct="0">
              <a:lnSpc>
                <a:spcPct val="150000"/>
              </a:lnSpc>
              <a:spcAft>
                <a:spcPts val="0"/>
              </a:spcAft>
            </a:pPr>
            <a:r>
              <a:rPr lang="pt-BR" b="1" dirty="0">
                <a:latin typeface="Arial" panose="020B0604020202020204" pitchFamily="34" charset="0"/>
                <a:ea typeface="Times New Roman" panose="02020603050405020304" pitchFamily="18" charset="0"/>
                <a:cs typeface="Arial" panose="020B0604020202020204" pitchFamily="34" charset="0"/>
              </a:rPr>
              <a:t>7b</a:t>
            </a:r>
            <a:r>
              <a:rPr lang="pt-BR" b="1" baseline="-25000" dirty="0">
                <a:latin typeface="Arial" panose="020B0604020202020204" pitchFamily="34" charset="0"/>
                <a:ea typeface="Times New Roman" panose="02020603050405020304" pitchFamily="18" charset="0"/>
                <a:cs typeface="Arial" panose="020B0604020202020204" pitchFamily="34" charset="0"/>
              </a:rPr>
              <a:t>1</a:t>
            </a:r>
            <a:r>
              <a:rPr lang="pt-BR" b="1" dirty="0">
                <a:latin typeface="Arial" panose="020B0604020202020204" pitchFamily="34" charset="0"/>
                <a:ea typeface="Times New Roman" panose="02020603050405020304" pitchFamily="18" charset="0"/>
                <a:cs typeface="Arial" panose="020B0604020202020204" pitchFamily="34" charset="0"/>
              </a:rPr>
              <a:t>)</a:t>
            </a:r>
            <a:r>
              <a:rPr lang="pt-BR" dirty="0">
                <a:latin typeface="Arial" panose="020B0604020202020204" pitchFamily="34" charset="0"/>
                <a:ea typeface="Times New Roman" panose="02020603050405020304" pitchFamily="18" charset="0"/>
                <a:cs typeface="Arial" panose="020B0604020202020204" pitchFamily="34" charset="0"/>
              </a:rPr>
              <a:t> </a:t>
            </a:r>
            <a:r>
              <a:rPr lang="pt-BR" b="1" dirty="0">
                <a:latin typeface="Arial" panose="020B0604020202020204" pitchFamily="34" charset="0"/>
                <a:ea typeface="Times New Roman" panose="02020603050405020304" pitchFamily="18" charset="0"/>
                <a:cs typeface="Arial" panose="020B0604020202020204" pitchFamily="34" charset="0"/>
              </a:rPr>
              <a:t>(0,5 ponto) </a:t>
            </a:r>
            <a:r>
              <a:rPr lang="pt-PT" dirty="0">
                <a:latin typeface="Arial" panose="020B0604020202020204" pitchFamily="34" charset="0"/>
                <a:ea typeface="Times New Roman" panose="02020603050405020304" pitchFamily="18" charset="0"/>
                <a:cs typeface="Arial" panose="020B0604020202020204" pitchFamily="34" charset="0"/>
              </a:rPr>
              <a:t>O balão, esse artefato tão útil para a astronomia, foi inventado em 1709 e patenteado em Portugal por um brasileiro, hoje reconhecido como o “</a:t>
            </a:r>
            <a:r>
              <a:rPr lang="pt-PT" b="1" dirty="0">
                <a:latin typeface="Arial" panose="020B0604020202020204" pitchFamily="34" charset="0"/>
                <a:ea typeface="Times New Roman" panose="02020603050405020304" pitchFamily="18" charset="0"/>
                <a:cs typeface="Arial" panose="020B0604020202020204" pitchFamily="34" charset="0"/>
              </a:rPr>
              <a:t>Pai da Aerostação”</a:t>
            </a:r>
            <a:r>
              <a:rPr lang="pt-PT" dirty="0">
                <a:latin typeface="Arial" panose="020B0604020202020204" pitchFamily="34" charset="0"/>
                <a:ea typeface="Times New Roman" panose="02020603050405020304" pitchFamily="18" charset="0"/>
                <a:cs typeface="Arial" panose="020B0604020202020204" pitchFamily="34" charset="0"/>
              </a:rPr>
              <a:t>. Qual é o nome deste brasileiro inventor dos balões? (Era melhor ter feito o experimento da parte 7a,  não é mesmo?)</a:t>
            </a:r>
            <a:endParaRPr lang="pt-BR" dirty="0">
              <a:latin typeface="Arial" panose="020B0604020202020204" pitchFamily="34" charset="0"/>
              <a:ea typeface="Times New Roman" panose="02020603050405020304" pitchFamily="18" charset="0"/>
              <a:cs typeface="Arial" panose="020B0604020202020204" pitchFamily="34" charset="0"/>
            </a:endParaRPr>
          </a:p>
        </p:txBody>
      </p:sp>
      <p:sp>
        <p:nvSpPr>
          <p:cNvPr id="7" name="Retângulo 6">
            <a:extLst>
              <a:ext uri="{FF2B5EF4-FFF2-40B4-BE49-F238E27FC236}">
                <a16:creationId xmlns:a16="http://schemas.microsoft.com/office/drawing/2014/main" id="{EE777999-3F9D-4282-87F5-385D5EB863FA}"/>
              </a:ext>
            </a:extLst>
          </p:cNvPr>
          <p:cNvSpPr/>
          <p:nvPr/>
        </p:nvSpPr>
        <p:spPr>
          <a:xfrm>
            <a:off x="121498" y="5157192"/>
            <a:ext cx="6989414" cy="369332"/>
          </a:xfrm>
          <a:prstGeom prst="rect">
            <a:avLst/>
          </a:prstGeom>
        </p:spPr>
        <p:txBody>
          <a:bodyPr wrap="none">
            <a:spAutoFit/>
          </a:bodyPr>
          <a:lstStyle/>
          <a:p>
            <a:pPr algn="just"/>
            <a:r>
              <a:rPr lang="pt-BR" b="1" dirty="0">
                <a:latin typeface="Arial" panose="020B0604020202020204" pitchFamily="34" charset="0"/>
                <a:ea typeface="Times New Roman" panose="02020603050405020304" pitchFamily="18" charset="0"/>
                <a:cs typeface="Arial" panose="020B0604020202020204" pitchFamily="34" charset="0"/>
              </a:rPr>
              <a:t>Resposta 7b</a:t>
            </a:r>
            <a:r>
              <a:rPr lang="pt-BR" b="1" baseline="-25000" dirty="0">
                <a:latin typeface="Arial" panose="020B0604020202020204" pitchFamily="34" charset="0"/>
                <a:ea typeface="Times New Roman" panose="02020603050405020304" pitchFamily="18" charset="0"/>
                <a:cs typeface="Arial" panose="020B0604020202020204" pitchFamily="34" charset="0"/>
              </a:rPr>
              <a:t>1</a:t>
            </a:r>
            <a:r>
              <a:rPr lang="pt-BR" b="1" dirty="0">
                <a:latin typeface="Arial" panose="020B0604020202020204" pitchFamily="34" charset="0"/>
                <a:ea typeface="Times New Roman" panose="02020603050405020304" pitchFamily="18" charset="0"/>
                <a:cs typeface="Arial" panose="020B0604020202020204" pitchFamily="34" charset="0"/>
              </a:rPr>
              <a:t>): . . . . . . . . . . . . . . . . . . . . . . . . . . . . . . . . . . . . . . . . </a:t>
            </a:r>
            <a:endParaRPr lang="pt-BR" dirty="0">
              <a:latin typeface="Arial" panose="020B0604020202020204" pitchFamily="34" charset="0"/>
              <a:cs typeface="Arial" panose="020B0604020202020204" pitchFamily="34" charset="0"/>
            </a:endParaRPr>
          </a:p>
        </p:txBody>
      </p:sp>
      <p:sp>
        <p:nvSpPr>
          <p:cNvPr id="8" name="Retângulo 7">
            <a:extLst>
              <a:ext uri="{FF2B5EF4-FFF2-40B4-BE49-F238E27FC236}">
                <a16:creationId xmlns:a16="http://schemas.microsoft.com/office/drawing/2014/main" id="{D4F705BE-494C-4852-B784-C99DAE28AAEA}"/>
              </a:ext>
            </a:extLst>
          </p:cNvPr>
          <p:cNvSpPr/>
          <p:nvPr/>
        </p:nvSpPr>
        <p:spPr>
          <a:xfrm>
            <a:off x="2879194" y="5088622"/>
            <a:ext cx="2787943" cy="369332"/>
          </a:xfrm>
          <a:prstGeom prst="rect">
            <a:avLst/>
          </a:prstGeom>
        </p:spPr>
        <p:txBody>
          <a:bodyPr wrap="none">
            <a:spAutoFit/>
          </a:bodyPr>
          <a:lstStyle/>
          <a:p>
            <a:pPr algn="just"/>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Bartolomeu de Gusmão</a:t>
            </a:r>
            <a:endParaRPr lang="pt-BR"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322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A4159D67-EF29-4D40-B9EC-0FBB8CDB16EE}"/>
              </a:ext>
            </a:extLst>
          </p:cNvPr>
          <p:cNvSpPr/>
          <p:nvPr/>
        </p:nvSpPr>
        <p:spPr>
          <a:xfrm>
            <a:off x="190897" y="116632"/>
            <a:ext cx="7920880" cy="2534027"/>
          </a:xfrm>
          <a:prstGeom prst="rect">
            <a:avLst/>
          </a:prstGeom>
        </p:spPr>
        <p:txBody>
          <a:bodyPr wrap="square">
            <a:spAutoFit/>
          </a:bodyPr>
          <a:lstStyle/>
          <a:p>
            <a:pPr algn="just">
              <a:lnSpc>
                <a:spcPct val="150000"/>
              </a:lnSpc>
            </a:pPr>
            <a:r>
              <a:rPr lang="pt-PT" b="1" dirty="0">
                <a:latin typeface="Arial" panose="020B0604020202020204" pitchFamily="34" charset="0"/>
                <a:ea typeface="Times New Roman" panose="02020603050405020304" pitchFamily="18" charset="0"/>
                <a:cs typeface="Arial" panose="020B0604020202020204" pitchFamily="34" charset="0"/>
              </a:rPr>
              <a:t>7b</a:t>
            </a:r>
            <a:r>
              <a:rPr lang="pt-PT" b="1" baseline="-25000" dirty="0">
                <a:latin typeface="Arial" panose="020B0604020202020204" pitchFamily="34" charset="0"/>
                <a:ea typeface="Times New Roman" panose="02020603050405020304" pitchFamily="18" charset="0"/>
                <a:cs typeface="Arial" panose="020B0604020202020204" pitchFamily="34" charset="0"/>
              </a:rPr>
              <a:t>2</a:t>
            </a:r>
            <a:r>
              <a:rPr lang="pt-PT" b="1" dirty="0">
                <a:latin typeface="Arial" panose="020B0604020202020204" pitchFamily="34" charset="0"/>
                <a:ea typeface="Times New Roman" panose="02020603050405020304" pitchFamily="18" charset="0"/>
                <a:cs typeface="Arial" panose="020B0604020202020204" pitchFamily="34" charset="0"/>
              </a:rPr>
              <a:t>) </a:t>
            </a:r>
            <a:r>
              <a:rPr lang="pt-BR" dirty="0">
                <a:latin typeface="Arial" panose="020B0604020202020204" pitchFamily="34" charset="0"/>
                <a:ea typeface="Times New Roman" panose="02020603050405020304" pitchFamily="18" charset="0"/>
                <a:cs typeface="Arial" panose="020B0604020202020204" pitchFamily="34" charset="0"/>
              </a:rPr>
              <a:t> </a:t>
            </a:r>
            <a:r>
              <a:rPr lang="pt-BR" b="1" dirty="0">
                <a:latin typeface="Arial" panose="020B0604020202020204" pitchFamily="34" charset="0"/>
                <a:ea typeface="Times New Roman" panose="02020603050405020304" pitchFamily="18" charset="0"/>
                <a:cs typeface="Arial" panose="020B0604020202020204" pitchFamily="34" charset="0"/>
              </a:rPr>
              <a:t>(0,5 ponto) </a:t>
            </a:r>
            <a:r>
              <a:rPr lang="pt-PT" dirty="0">
                <a:latin typeface="Arial" panose="020B0604020202020204" pitchFamily="34" charset="0"/>
                <a:ea typeface="Times New Roman" panose="02020603050405020304" pitchFamily="18" charset="0"/>
                <a:cs typeface="Arial" panose="020B0604020202020204" pitchFamily="34" charset="0"/>
              </a:rPr>
              <a:t>Inventado o balão havia um problema fundamental para ser resolvido, que era a questão da dirigibilidade deles. Ou seja, para ele ser útil, não poderia ser como um balão de São João, que o vento leva para onde quer. Quem descobriu como dirigir os balões foi um paraense. Qual é o nome deste brasileiro que descobriu como dirigir os balões? (Dica: em Belém tem um Aeroporto com o nome dele).</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1E12D5DB-0D13-4F4C-8641-D32D968C8C12}"/>
              </a:ext>
            </a:extLst>
          </p:cNvPr>
          <p:cNvSpPr/>
          <p:nvPr/>
        </p:nvSpPr>
        <p:spPr>
          <a:xfrm>
            <a:off x="160650" y="3802554"/>
            <a:ext cx="6989414" cy="369332"/>
          </a:xfrm>
          <a:prstGeom prst="rect">
            <a:avLst/>
          </a:prstGeom>
        </p:spPr>
        <p:txBody>
          <a:bodyPr wrap="none">
            <a:spAutoFit/>
          </a:bodyPr>
          <a:lstStyle/>
          <a:p>
            <a:pPr algn="just"/>
            <a:r>
              <a:rPr lang="pt-BR" b="1" dirty="0">
                <a:latin typeface="Arial" panose="020B0604020202020204" pitchFamily="34" charset="0"/>
                <a:ea typeface="Times New Roman" panose="02020603050405020304" pitchFamily="18" charset="0"/>
                <a:cs typeface="Arial" panose="020B0604020202020204" pitchFamily="34" charset="0"/>
              </a:rPr>
              <a:t>Resposta 7b</a:t>
            </a:r>
            <a:r>
              <a:rPr lang="pt-BR" b="1" baseline="-25000" dirty="0">
                <a:latin typeface="Arial" panose="020B0604020202020204" pitchFamily="34" charset="0"/>
                <a:ea typeface="Times New Roman" panose="02020603050405020304" pitchFamily="18" charset="0"/>
                <a:cs typeface="Arial" panose="020B0604020202020204" pitchFamily="34" charset="0"/>
              </a:rPr>
              <a:t>2</a:t>
            </a:r>
            <a:r>
              <a:rPr lang="pt-BR" b="1" dirty="0">
                <a:latin typeface="Arial" panose="020B0604020202020204" pitchFamily="34" charset="0"/>
                <a:ea typeface="Times New Roman" panose="02020603050405020304" pitchFamily="18" charset="0"/>
                <a:cs typeface="Arial" panose="020B0604020202020204" pitchFamily="34" charset="0"/>
              </a:rPr>
              <a:t>): . . . . . . . . . . . . . . . . . . . . . . . . . . . . . . . . . . . . . . . . </a:t>
            </a:r>
            <a:endParaRPr lang="pt-BR"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00A7CBD5-5E5B-48F0-8FB0-F7B0AFA09699}"/>
              </a:ext>
            </a:extLst>
          </p:cNvPr>
          <p:cNvSpPr/>
          <p:nvPr/>
        </p:nvSpPr>
        <p:spPr>
          <a:xfrm>
            <a:off x="2831021" y="3717032"/>
            <a:ext cx="3429144" cy="369332"/>
          </a:xfrm>
          <a:prstGeom prst="rect">
            <a:avLst/>
          </a:prstGeom>
        </p:spPr>
        <p:txBody>
          <a:bodyPr wrap="none">
            <a:spAutoFit/>
          </a:bodyPr>
          <a:lstStyle/>
          <a:p>
            <a:pPr algn="just"/>
            <a:r>
              <a:rPr lang="pt-PT" b="1" dirty="0">
                <a:solidFill>
                  <a:srgbClr val="FF0000"/>
                </a:solidFill>
                <a:latin typeface="Arial" panose="020B0604020202020204" pitchFamily="34" charset="0"/>
                <a:ea typeface="Times New Roman" panose="02020603050405020304" pitchFamily="18" charset="0"/>
                <a:cs typeface="Arial" panose="020B0604020202020204" pitchFamily="34" charset="0"/>
              </a:rPr>
              <a:t>Júlio César Ribeiro de Souza.</a:t>
            </a:r>
            <a:endParaRPr lang="pt-BR"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866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46BE5271-A96D-46E9-BE43-DB2A24080F28}"/>
              </a:ext>
            </a:extLst>
          </p:cNvPr>
          <p:cNvSpPr/>
          <p:nvPr/>
        </p:nvSpPr>
        <p:spPr>
          <a:xfrm>
            <a:off x="177914" y="322719"/>
            <a:ext cx="7920880" cy="1338828"/>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A Astronáutica é a ciência que trata da construção e operação de veículos espaciais,</a:t>
            </a:r>
            <a:r>
              <a:rPr lang="pt-PT"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r>
              <a:rPr lang="pt-PT" dirty="0">
                <a:solidFill>
                  <a:srgbClr val="000000"/>
                </a:solidFill>
                <a:latin typeface="Arial" panose="020B0604020202020204" pitchFamily="34" charset="0"/>
                <a:ea typeface="Times New Roman" panose="02020603050405020304" pitchFamily="18" charset="0"/>
                <a:cs typeface="Arial" panose="020B0604020202020204" pitchFamily="34" charset="0"/>
              </a:rPr>
              <a:t>como os</a:t>
            </a:r>
            <a:r>
              <a:rPr lang="pt-PT" dirty="0">
                <a:latin typeface="Arial" panose="020B0604020202020204" pitchFamily="34" charset="0"/>
                <a:ea typeface="Times New Roman" panose="02020603050405020304" pitchFamily="18" charset="0"/>
                <a:cs typeface="Arial" panose="020B0604020202020204" pitchFamily="34" charset="0"/>
              </a:rPr>
              <a:t> satélites e os foguetes.  Os satélites são lançados ao espaço por meio de foguetes.  </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BB059180-533C-41FA-9F26-CB821E536BF6}"/>
              </a:ext>
            </a:extLst>
          </p:cNvPr>
          <p:cNvSpPr/>
          <p:nvPr/>
        </p:nvSpPr>
        <p:spPr>
          <a:xfrm>
            <a:off x="188907" y="1772815"/>
            <a:ext cx="7909887" cy="1287532"/>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No Brasil as atividades do setor espacial são coordenadas pela Agência Espacial Brasileira (AEB), que tem a atribuição de formular e implementar o Programa Nacional de Atividades Espaciais (PNAE).  </a:t>
            </a:r>
            <a:endParaRPr lang="pt-BR"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A7A90215-21F1-476B-9C4A-AD19D4F2FF89}"/>
              </a:ext>
            </a:extLst>
          </p:cNvPr>
          <p:cNvSpPr/>
          <p:nvPr/>
        </p:nvSpPr>
        <p:spPr>
          <a:xfrm>
            <a:off x="188907" y="3385476"/>
            <a:ext cx="11377264" cy="456535"/>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O PNAE prevê a auto-suficiência do Brasil na construção e lançamento de foguetes e de satélites.  </a:t>
            </a:r>
            <a:endParaRPr lang="pt-BR" dirty="0">
              <a:latin typeface="Arial" panose="020B0604020202020204" pitchFamily="34" charset="0"/>
              <a:cs typeface="Arial" panose="020B0604020202020204" pitchFamily="34" charset="0"/>
            </a:endParaRPr>
          </a:p>
        </p:txBody>
      </p:sp>
      <p:sp>
        <p:nvSpPr>
          <p:cNvPr id="6" name="Retângulo 5">
            <a:extLst>
              <a:ext uri="{FF2B5EF4-FFF2-40B4-BE49-F238E27FC236}">
                <a16:creationId xmlns:a16="http://schemas.microsoft.com/office/drawing/2014/main" id="{FDCF4017-7E9B-4B0A-83BE-5A6785780915}"/>
              </a:ext>
            </a:extLst>
          </p:cNvPr>
          <p:cNvSpPr/>
          <p:nvPr/>
        </p:nvSpPr>
        <p:spPr>
          <a:xfrm>
            <a:off x="192226" y="4149080"/>
            <a:ext cx="11526271" cy="1703030"/>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Além das atividades técnico-científicas, a AEB promove atividades educacionais nas escolas por meio do </a:t>
            </a:r>
            <a:r>
              <a:rPr lang="pt-PT" b="1" dirty="0">
                <a:latin typeface="Arial" panose="020B0604020202020204" pitchFamily="34" charset="0"/>
                <a:ea typeface="Times New Roman" panose="02020603050405020304" pitchFamily="18" charset="0"/>
                <a:cs typeface="Arial" panose="020B0604020202020204" pitchFamily="34" charset="0"/>
              </a:rPr>
              <a:t>Programa AEB Escola</a:t>
            </a:r>
            <a:r>
              <a:rPr lang="pt-PT" dirty="0">
                <a:latin typeface="Arial" panose="020B0604020202020204" pitchFamily="34" charset="0"/>
                <a:ea typeface="Times New Roman" panose="02020603050405020304" pitchFamily="18" charset="0"/>
                <a:cs typeface="Arial" panose="020B0604020202020204" pitchFamily="34" charset="0"/>
              </a:rPr>
              <a:t>, cujo objetivo é divulgar o programa espacial brasileiro, a sua importância e os benefícios que ele trás para o país, bem como despertar a criatividade e o interesse pela ciência entre os alunos dos ensinos fundamental e médio. </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828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279252B3-3097-4358-B714-D80B53FAB0BB}"/>
              </a:ext>
            </a:extLst>
          </p:cNvPr>
          <p:cNvSpPr/>
          <p:nvPr/>
        </p:nvSpPr>
        <p:spPr>
          <a:xfrm>
            <a:off x="8617" y="41471"/>
            <a:ext cx="8208912" cy="2118529"/>
          </a:xfrm>
          <a:prstGeom prst="rect">
            <a:avLst/>
          </a:prstGeom>
        </p:spPr>
        <p:txBody>
          <a:bodyPr wrap="square">
            <a:spAutoFit/>
          </a:bodyPr>
          <a:lstStyle/>
          <a:p>
            <a:pPr algn="just">
              <a:lnSpc>
                <a:spcPct val="150000"/>
              </a:lnSpc>
            </a:pPr>
            <a:r>
              <a:rPr lang="pt-PT" b="1" dirty="0">
                <a:latin typeface="Arial" panose="020B0604020202020204" pitchFamily="34" charset="0"/>
                <a:ea typeface="Times New Roman" panose="02020603050405020304" pitchFamily="18" charset="0"/>
                <a:cs typeface="Arial" panose="020B0604020202020204" pitchFamily="34" charset="0"/>
              </a:rPr>
              <a:t>Questão 8) (1 ponto) </a:t>
            </a:r>
            <a:r>
              <a:rPr lang="pt-PT" dirty="0">
                <a:latin typeface="Arial" panose="020B0604020202020204" pitchFamily="34" charset="0"/>
                <a:ea typeface="Times New Roman" panose="02020603050405020304" pitchFamily="18" charset="0"/>
                <a:cs typeface="Arial" panose="020B0604020202020204" pitchFamily="34" charset="0"/>
              </a:rPr>
              <a:t>De acordo com o critério de que “</a:t>
            </a:r>
            <a:r>
              <a:rPr lang="pt-PT" b="1" dirty="0">
                <a:latin typeface="Arial" panose="020B0604020202020204" pitchFamily="34" charset="0"/>
                <a:ea typeface="Times New Roman" panose="02020603050405020304" pitchFamily="18" charset="0"/>
                <a:cs typeface="Arial" panose="020B0604020202020204" pitchFamily="34" charset="0"/>
              </a:rPr>
              <a:t>o avião é uma máquina que pode decolar por seus próprios meios de propulsão</a:t>
            </a:r>
            <a:r>
              <a:rPr lang="pt-PT" dirty="0">
                <a:latin typeface="Arial" panose="020B0604020202020204" pitchFamily="34" charset="0"/>
                <a:ea typeface="Times New Roman" panose="02020603050405020304" pitchFamily="18" charset="0"/>
                <a:cs typeface="Arial" panose="020B0604020202020204" pitchFamily="34" charset="0"/>
              </a:rPr>
              <a:t>”, Santos Dumont ficou conhecido como o inventor do avião quando o seu </a:t>
            </a:r>
            <a:r>
              <a:rPr lang="pt-PT" b="1" dirty="0">
                <a:latin typeface="Arial" panose="020B0604020202020204" pitchFamily="34" charset="0"/>
                <a:ea typeface="Times New Roman" panose="02020603050405020304" pitchFamily="18" charset="0"/>
                <a:cs typeface="Arial" panose="020B0604020202020204" pitchFamily="34" charset="0"/>
              </a:rPr>
              <a:t>14-Bis</a:t>
            </a:r>
            <a:r>
              <a:rPr lang="pt-PT" dirty="0">
                <a:latin typeface="Arial" panose="020B0604020202020204" pitchFamily="34" charset="0"/>
                <a:ea typeface="Times New Roman" panose="02020603050405020304" pitchFamily="18" charset="0"/>
                <a:cs typeface="Arial" panose="020B0604020202020204" pitchFamily="34" charset="0"/>
              </a:rPr>
              <a:t>, utilizando um motor com menos de 50 HP (cavalos) de potência, voou em Bagatelle, na França, em frente a uma multidão. </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0FB90345-FEED-47E9-B3FF-D8381D9C9EB3}"/>
              </a:ext>
            </a:extLst>
          </p:cNvPr>
          <p:cNvSpPr/>
          <p:nvPr/>
        </p:nvSpPr>
        <p:spPr>
          <a:xfrm>
            <a:off x="-1" y="2216880"/>
            <a:ext cx="11903075" cy="2118529"/>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Tal ocorreu em 23 de outubro de 1906.  Em 1971 o “Pai da Aviação”, foi proclamado “Patrono da Aeronáutica Brasileira”. A figura à direita ilustra as forças que atuam sobre um avião.  A força </a:t>
            </a:r>
            <a:r>
              <a:rPr lang="pt-PT" b="1" dirty="0">
                <a:latin typeface="Arial" panose="020B0604020202020204" pitchFamily="34" charset="0"/>
                <a:ea typeface="Times New Roman" panose="02020603050405020304" pitchFamily="18" charset="0"/>
                <a:cs typeface="Arial" panose="020B0604020202020204" pitchFamily="34" charset="0"/>
              </a:rPr>
              <a:t>peso</a:t>
            </a:r>
            <a:r>
              <a:rPr lang="pt-PT" dirty="0">
                <a:latin typeface="Arial" panose="020B0604020202020204" pitchFamily="34" charset="0"/>
                <a:ea typeface="Times New Roman" panose="02020603050405020304" pitchFamily="18" charset="0"/>
                <a:cs typeface="Arial" panose="020B0604020202020204" pitchFamily="34" charset="0"/>
              </a:rPr>
              <a:t> é sempre vertical e voltada para baixo.  A força </a:t>
            </a:r>
            <a:r>
              <a:rPr lang="pt-PT" b="1" dirty="0">
                <a:latin typeface="Arial" panose="020B0604020202020204" pitchFamily="34" charset="0"/>
                <a:ea typeface="Times New Roman" panose="02020603050405020304" pitchFamily="18" charset="0"/>
                <a:cs typeface="Arial" panose="020B0604020202020204" pitchFamily="34" charset="0"/>
              </a:rPr>
              <a:t>empuxo</a:t>
            </a:r>
            <a:r>
              <a:rPr lang="pt-PT" dirty="0">
                <a:latin typeface="Arial" panose="020B0604020202020204" pitchFamily="34" charset="0"/>
                <a:ea typeface="Times New Roman" panose="02020603050405020304" pitchFamily="18" charset="0"/>
                <a:cs typeface="Arial" panose="020B0604020202020204" pitchFamily="34" charset="0"/>
              </a:rPr>
              <a:t> é aquela que move o avião para frente, sendo resultado da ação das suas turbinas. Ao consumirem o combustível, as turbinas geram gases a alta velocidade.  Esses gases são expelidos para trás, fazendo que o avião se desloque para frente.</a:t>
            </a:r>
            <a:endParaRPr lang="pt-BR"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E92DAB7-07C0-4DDA-B73A-AA1E2427C94E}"/>
              </a:ext>
            </a:extLst>
          </p:cNvPr>
          <p:cNvSpPr>
            <a:spLocks noChangeArrowheads="1"/>
          </p:cNvSpPr>
          <p:nvPr/>
        </p:nvSpPr>
        <p:spPr bwMode="auto">
          <a:xfrm>
            <a:off x="8182346" y="4149080"/>
            <a:ext cx="119030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21507" name="Picture 3">
            <a:extLst>
              <a:ext uri="{FF2B5EF4-FFF2-40B4-BE49-F238E27FC236}">
                <a16:creationId xmlns:a16="http://schemas.microsoft.com/office/drawing/2014/main" id="{BCE40AFD-F91E-4C27-9630-D8FF8BF9C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3705" y="4149080"/>
            <a:ext cx="4191850" cy="1885305"/>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8E98DB99-AA27-4243-AD6A-257ED656C41A}"/>
              </a:ext>
            </a:extLst>
          </p:cNvPr>
          <p:cNvSpPr/>
          <p:nvPr/>
        </p:nvSpPr>
        <p:spPr>
          <a:xfrm>
            <a:off x="-1" y="4392289"/>
            <a:ext cx="7319690" cy="1287532"/>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É o mesmo princípio físico que faz com que uma bexiga (balão ou bola) de aniversário se mova quando permitimos que o ar no seu interior escape através do seu bico.</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051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1F533A9B-7A73-4DB5-AF81-728C6C321280}"/>
              </a:ext>
            </a:extLst>
          </p:cNvPr>
          <p:cNvSpPr/>
          <p:nvPr/>
        </p:nvSpPr>
        <p:spPr>
          <a:xfrm>
            <a:off x="190897" y="228485"/>
            <a:ext cx="7992888" cy="1287532"/>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À medida que o avião se desloca à frente, aparece a força de </a:t>
            </a:r>
            <a:r>
              <a:rPr lang="pt-PT" b="1" dirty="0">
                <a:latin typeface="Arial" panose="020B0604020202020204" pitchFamily="34" charset="0"/>
                <a:ea typeface="Times New Roman" panose="02020603050405020304" pitchFamily="18" charset="0"/>
                <a:cs typeface="Arial" panose="020B0604020202020204" pitchFamily="34" charset="0"/>
              </a:rPr>
              <a:t>arrasto</a:t>
            </a:r>
            <a:r>
              <a:rPr lang="pt-PT" dirty="0">
                <a:latin typeface="Arial" panose="020B0604020202020204" pitchFamily="34" charset="0"/>
                <a:ea typeface="Times New Roman" panose="02020603050405020304" pitchFamily="18" charset="0"/>
                <a:cs typeface="Arial" panose="020B0604020202020204" pitchFamily="34" charset="0"/>
              </a:rPr>
              <a:t>.  Ela resulta da resistência que a atmosfera terrestre oferece ao movimento dos corpos e atua no sentido contrário ao movimento do avião.</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F971FE11-C9E3-47C4-98EE-692AB6EBEE3A}"/>
              </a:ext>
            </a:extLst>
          </p:cNvPr>
          <p:cNvSpPr/>
          <p:nvPr/>
        </p:nvSpPr>
        <p:spPr>
          <a:xfrm>
            <a:off x="190897" y="1593398"/>
            <a:ext cx="7992888" cy="1287532"/>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Quando você está andando, você quase não percebe esta força.  Entretanto, ao correr com a sua bicicleta você já deve ter experimentado a resistência do ar sobre o seu corpo.  </a:t>
            </a:r>
            <a:endParaRPr lang="pt-BR"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E4465D5E-FD96-41B1-AC64-83168FE4D814}"/>
              </a:ext>
            </a:extLst>
          </p:cNvPr>
          <p:cNvSpPr/>
          <p:nvPr/>
        </p:nvSpPr>
        <p:spPr>
          <a:xfrm>
            <a:off x="154893" y="2934097"/>
            <a:ext cx="11593288" cy="878574"/>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Além do arrasto, a interação do ar atmosférico com as asas do avião dá origem a uma força de sentido oposto à força peso.  Trata-se da força de </a:t>
            </a:r>
            <a:r>
              <a:rPr lang="pt-PT" b="1" dirty="0">
                <a:latin typeface="Arial" panose="020B0604020202020204" pitchFamily="34" charset="0"/>
                <a:ea typeface="Times New Roman" panose="02020603050405020304" pitchFamily="18" charset="0"/>
                <a:cs typeface="Arial" panose="020B0604020202020204" pitchFamily="34" charset="0"/>
              </a:rPr>
              <a:t>sustentação</a:t>
            </a:r>
            <a:r>
              <a:rPr lang="pt-PT" dirty="0">
                <a:latin typeface="Arial" panose="020B0604020202020204" pitchFamily="34" charset="0"/>
                <a:ea typeface="Times New Roman" panose="02020603050405020304" pitchFamily="18" charset="0"/>
                <a:cs typeface="Arial" panose="020B0604020202020204" pitchFamily="34" charset="0"/>
              </a:rPr>
              <a:t>. </a:t>
            </a:r>
            <a:endParaRPr lang="pt-BR" dirty="0"/>
          </a:p>
        </p:txBody>
      </p:sp>
      <p:sp>
        <p:nvSpPr>
          <p:cNvPr id="6" name="Retângulo 5">
            <a:extLst>
              <a:ext uri="{FF2B5EF4-FFF2-40B4-BE49-F238E27FC236}">
                <a16:creationId xmlns:a16="http://schemas.microsoft.com/office/drawing/2014/main" id="{F7FA631D-4CFE-474D-9566-F79BB30DA3FE}"/>
              </a:ext>
            </a:extLst>
          </p:cNvPr>
          <p:cNvSpPr/>
          <p:nvPr/>
        </p:nvSpPr>
        <p:spPr>
          <a:xfrm>
            <a:off x="154893" y="3842425"/>
            <a:ext cx="11593288" cy="2118529"/>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É a mesma força que faz o papagaio (pipa) voar.  Você já deve ter percebido que soltar uma pipa quando está ventando é muito mais fácil do que quando o ar está “parado.”  Aliás, quando o ar está “parado” temos que sair correndo com a pipa na mão, tentando fazê-la voar.  No caso do avião, quem o faz se movimentar em relação à atmosfera são as suas turbinas.  Quanto maior a velocidade do avião em relação ao ar atmosférico, maior será a força de sustentação.</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755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35B3A0A6-88C0-490D-AFC6-BD840186A4CB}"/>
              </a:ext>
            </a:extLst>
          </p:cNvPr>
          <p:cNvSpPr/>
          <p:nvPr/>
        </p:nvSpPr>
        <p:spPr>
          <a:xfrm>
            <a:off x="262905" y="260648"/>
            <a:ext cx="1390124" cy="369332"/>
          </a:xfrm>
          <a:prstGeom prst="rect">
            <a:avLst/>
          </a:prstGeom>
        </p:spPr>
        <p:txBody>
          <a:bodyPr wrap="none">
            <a:spAutoFit/>
          </a:bodyPr>
          <a:lstStyle/>
          <a:p>
            <a:pPr algn="just"/>
            <a:r>
              <a:rPr lang="pt-PT" b="1" dirty="0">
                <a:latin typeface="Arial" panose="020B0604020202020204" pitchFamily="34" charset="0"/>
                <a:ea typeface="Times New Roman" panose="02020603050405020304" pitchFamily="18" charset="0"/>
                <a:cs typeface="Arial" panose="020B0604020202020204" pitchFamily="34" charset="0"/>
              </a:rPr>
              <a:t>Perguntas:</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21119B88-3626-4F1C-8AB4-E9B7221F1E1C}"/>
              </a:ext>
            </a:extLst>
          </p:cNvPr>
          <p:cNvSpPr/>
          <p:nvPr/>
        </p:nvSpPr>
        <p:spPr>
          <a:xfrm>
            <a:off x="262905" y="764704"/>
            <a:ext cx="7920880" cy="1287532"/>
          </a:xfrm>
          <a:prstGeom prst="rect">
            <a:avLst/>
          </a:prstGeom>
        </p:spPr>
        <p:txBody>
          <a:bodyPr wrap="square">
            <a:spAutoFit/>
          </a:bodyPr>
          <a:lstStyle/>
          <a:p>
            <a:pPr algn="just" hangingPunct="0">
              <a:lnSpc>
                <a:spcPct val="150000"/>
              </a:lnSpc>
              <a:spcAft>
                <a:spcPts val="0"/>
              </a:spcAft>
            </a:pPr>
            <a:r>
              <a:rPr lang="pt-BR" b="1" dirty="0">
                <a:latin typeface="Arial" panose="020B0604020202020204" pitchFamily="34" charset="0"/>
                <a:ea typeface="Times New Roman" panose="02020603050405020304" pitchFamily="18" charset="0"/>
                <a:cs typeface="Arial" panose="020B0604020202020204" pitchFamily="34" charset="0"/>
              </a:rPr>
              <a:t>8a) (0,5 ponto) </a:t>
            </a:r>
            <a:r>
              <a:rPr lang="pt-BR" dirty="0">
                <a:latin typeface="Arial" panose="020B0604020202020204" pitchFamily="34" charset="0"/>
                <a:ea typeface="Times New Roman" panose="02020603050405020304" pitchFamily="18" charset="0"/>
                <a:cs typeface="Arial" panose="020B0604020202020204" pitchFamily="34" charset="0"/>
              </a:rPr>
              <a:t>Sabendo que quanto maior for a velocidade do avião em relação ao ar, maior será a força de sustentação, qual das alternativas abaixo é a mais indicada para a decolagem de um avião?</a:t>
            </a:r>
          </a:p>
        </p:txBody>
      </p:sp>
      <p:sp>
        <p:nvSpPr>
          <p:cNvPr id="5" name="Retângulo 4">
            <a:extLst>
              <a:ext uri="{FF2B5EF4-FFF2-40B4-BE49-F238E27FC236}">
                <a16:creationId xmlns:a16="http://schemas.microsoft.com/office/drawing/2014/main" id="{EC7191EB-81DC-4B0D-A664-51E4FC0B5E9D}"/>
              </a:ext>
            </a:extLst>
          </p:cNvPr>
          <p:cNvSpPr/>
          <p:nvPr/>
        </p:nvSpPr>
        <p:spPr>
          <a:xfrm>
            <a:off x="262905" y="2348880"/>
            <a:ext cx="10729192" cy="1703030"/>
          </a:xfrm>
          <a:prstGeom prst="rect">
            <a:avLst/>
          </a:prstGeom>
        </p:spPr>
        <p:txBody>
          <a:bodyPr wrap="square">
            <a:spAutoFit/>
          </a:bodyPr>
          <a:lstStyle/>
          <a:p>
            <a:pPr algn="just" hangingPunct="0">
              <a:lnSpc>
                <a:spcPct val="150000"/>
              </a:lnSpc>
              <a:spcAft>
                <a:spcPts val="0"/>
              </a:spcAft>
            </a:pPr>
            <a:r>
              <a:rPr lang="pt-BR" b="1" dirty="0">
                <a:latin typeface="Arial" panose="020B0604020202020204" pitchFamily="34" charset="0"/>
                <a:ea typeface="Times New Roman" panose="02020603050405020304" pitchFamily="18" charset="0"/>
                <a:cs typeface="Arial" panose="020B0604020202020204" pitchFamily="34" charset="0"/>
              </a:rPr>
              <a:t>a)</a:t>
            </a:r>
            <a:r>
              <a:rPr lang="pt-BR" dirty="0">
                <a:latin typeface="Arial" panose="020B0604020202020204" pitchFamily="34" charset="0"/>
                <a:ea typeface="Times New Roman" panose="02020603050405020304" pitchFamily="18" charset="0"/>
                <a:cs typeface="Arial" panose="020B0604020202020204" pitchFamily="34" charset="0"/>
              </a:rPr>
              <a:t> (  ) Decolar a favor do vento (no mesmo sentido do vento)</a:t>
            </a:r>
          </a:p>
          <a:p>
            <a:pPr algn="just" hangingPunct="0">
              <a:lnSpc>
                <a:spcPct val="150000"/>
              </a:lnSpc>
              <a:spcAft>
                <a:spcPts val="0"/>
              </a:spcAft>
            </a:pPr>
            <a:r>
              <a:rPr lang="pt-BR" b="1" dirty="0">
                <a:latin typeface="Arial" panose="020B0604020202020204" pitchFamily="34" charset="0"/>
                <a:ea typeface="Times New Roman" panose="02020603050405020304" pitchFamily="18" charset="0"/>
                <a:cs typeface="Arial" panose="020B0604020202020204" pitchFamily="34" charset="0"/>
              </a:rPr>
              <a:t>b)</a:t>
            </a:r>
            <a:r>
              <a:rPr lang="pt-BR" dirty="0">
                <a:latin typeface="Arial" panose="020B0604020202020204" pitchFamily="34" charset="0"/>
                <a:ea typeface="Times New Roman" panose="02020603050405020304" pitchFamily="18" charset="0"/>
                <a:cs typeface="Arial" panose="020B0604020202020204" pitchFamily="34" charset="0"/>
              </a:rPr>
              <a:t> (  ) Decolar contra o vento (no sentido oposto)</a:t>
            </a:r>
          </a:p>
          <a:p>
            <a:pPr algn="just" hangingPunct="0">
              <a:lnSpc>
                <a:spcPct val="150000"/>
              </a:lnSpc>
              <a:spcAft>
                <a:spcPts val="0"/>
              </a:spcAft>
            </a:pPr>
            <a:r>
              <a:rPr lang="pt-BR" b="1" dirty="0">
                <a:latin typeface="Arial" panose="020B0604020202020204" pitchFamily="34" charset="0"/>
                <a:ea typeface="Times New Roman" panose="02020603050405020304" pitchFamily="18" charset="0"/>
                <a:cs typeface="Arial" panose="020B0604020202020204" pitchFamily="34" charset="0"/>
              </a:rPr>
              <a:t>c)</a:t>
            </a:r>
            <a:r>
              <a:rPr lang="pt-BR" dirty="0">
                <a:latin typeface="Arial" panose="020B0604020202020204" pitchFamily="34" charset="0"/>
                <a:ea typeface="Times New Roman" panose="02020603050405020304" pitchFamily="18" charset="0"/>
                <a:cs typeface="Arial" panose="020B0604020202020204" pitchFamily="34" charset="0"/>
              </a:rPr>
              <a:t> (  ) Decolar em uma direção que faça um ângulo de 90</a:t>
            </a:r>
            <a:r>
              <a:rPr lang="pt-BR" baseline="30000" dirty="0">
                <a:latin typeface="Arial" panose="020B0604020202020204" pitchFamily="34" charset="0"/>
                <a:ea typeface="Times New Roman" panose="02020603050405020304" pitchFamily="18" charset="0"/>
                <a:cs typeface="Arial" panose="020B0604020202020204" pitchFamily="34" charset="0"/>
              </a:rPr>
              <a:t> 0</a:t>
            </a:r>
            <a:r>
              <a:rPr lang="pt-BR" dirty="0">
                <a:latin typeface="Arial" panose="020B0604020202020204" pitchFamily="34" charset="0"/>
                <a:ea typeface="Times New Roman" panose="02020603050405020304" pitchFamily="18" charset="0"/>
                <a:cs typeface="Arial" panose="020B0604020202020204" pitchFamily="34" charset="0"/>
              </a:rPr>
              <a:t> com a direção do vento</a:t>
            </a:r>
          </a:p>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d)</a:t>
            </a:r>
            <a:r>
              <a:rPr lang="pt-BR" dirty="0">
                <a:latin typeface="Arial" panose="020B0604020202020204" pitchFamily="34" charset="0"/>
                <a:ea typeface="Times New Roman" panose="02020603050405020304" pitchFamily="18" charset="0"/>
                <a:cs typeface="Arial" panose="020B0604020202020204" pitchFamily="34" charset="0"/>
              </a:rPr>
              <a:t> (  ) O sentido do vento não interfere na decolagem do avião</a:t>
            </a:r>
            <a:endParaRPr lang="pt-BR" dirty="0">
              <a:latin typeface="Arial" panose="020B0604020202020204" pitchFamily="34" charset="0"/>
              <a:cs typeface="Arial" panose="020B0604020202020204" pitchFamily="34" charset="0"/>
            </a:endParaRPr>
          </a:p>
        </p:txBody>
      </p:sp>
      <p:sp>
        <p:nvSpPr>
          <p:cNvPr id="6" name="Retângulo 5">
            <a:extLst>
              <a:ext uri="{FF2B5EF4-FFF2-40B4-BE49-F238E27FC236}">
                <a16:creationId xmlns:a16="http://schemas.microsoft.com/office/drawing/2014/main" id="{5E8F9A1C-5490-4BFD-AB1D-CBAEC3B19CDF}"/>
              </a:ext>
            </a:extLst>
          </p:cNvPr>
          <p:cNvSpPr/>
          <p:nvPr/>
        </p:nvSpPr>
        <p:spPr>
          <a:xfrm>
            <a:off x="609382" y="2784656"/>
            <a:ext cx="356188" cy="461665"/>
          </a:xfrm>
          <a:prstGeom prst="rect">
            <a:avLst/>
          </a:prstGeom>
        </p:spPr>
        <p:txBody>
          <a:bodyPr wrap="none">
            <a:spAutoFit/>
          </a:bodyPr>
          <a:lstStyle/>
          <a:p>
            <a:r>
              <a:rPr lang="pt-BR"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x</a:t>
            </a:r>
            <a:endParaRPr lang="pt-BR" sz="2400" b="1" dirty="0">
              <a:solidFill>
                <a:srgbClr val="FF0000"/>
              </a:solidFill>
            </a:endParaRPr>
          </a:p>
        </p:txBody>
      </p:sp>
      <p:sp>
        <p:nvSpPr>
          <p:cNvPr id="7" name="Retângulo 6">
            <a:extLst>
              <a:ext uri="{FF2B5EF4-FFF2-40B4-BE49-F238E27FC236}">
                <a16:creationId xmlns:a16="http://schemas.microsoft.com/office/drawing/2014/main" id="{0C1F0013-4256-49E8-A97C-7EB84C5A66E1}"/>
              </a:ext>
            </a:extLst>
          </p:cNvPr>
          <p:cNvSpPr/>
          <p:nvPr/>
        </p:nvSpPr>
        <p:spPr>
          <a:xfrm>
            <a:off x="262905" y="4533944"/>
            <a:ext cx="4262705" cy="369332"/>
          </a:xfrm>
          <a:prstGeom prst="rect">
            <a:avLst/>
          </a:prstGeom>
        </p:spPr>
        <p:txBody>
          <a:bodyPr wrap="none">
            <a:spAutoFit/>
          </a:bodyPr>
          <a:lstStyle/>
          <a:p>
            <a:pPr algn="just" hangingPunct="0">
              <a:spcAft>
                <a:spcPts val="0"/>
              </a:spcAft>
            </a:pPr>
            <a:r>
              <a:rPr lang="pt-PT" b="1" dirty="0">
                <a:latin typeface="Arial" panose="020B0604020202020204" pitchFamily="34" charset="0"/>
                <a:ea typeface="Times New Roman" panose="02020603050405020304" pitchFamily="18" charset="0"/>
                <a:cs typeface="Arial" panose="020B0604020202020204" pitchFamily="34" charset="0"/>
              </a:rPr>
              <a:t>8b) (0,5 ponto) </a:t>
            </a:r>
            <a:r>
              <a:rPr lang="pt-PT" dirty="0">
                <a:latin typeface="Arial" panose="020B0604020202020204" pitchFamily="34" charset="0"/>
                <a:ea typeface="Times New Roman" panose="02020603050405020304" pitchFamily="18" charset="0"/>
                <a:cs typeface="Arial" panose="020B0604020202020204" pitchFamily="34" charset="0"/>
              </a:rPr>
              <a:t>Justifique sua resposta.</a:t>
            </a:r>
            <a:endParaRPr lang="pt-BR" dirty="0">
              <a:latin typeface="Arial" panose="020B0604020202020204" pitchFamily="34" charset="0"/>
              <a:ea typeface="Times New Roman" panose="02020603050405020304" pitchFamily="18" charset="0"/>
              <a:cs typeface="Arial" panose="020B0604020202020204" pitchFamily="34" charset="0"/>
            </a:endParaRPr>
          </a:p>
        </p:txBody>
      </p:sp>
      <p:sp>
        <p:nvSpPr>
          <p:cNvPr id="8" name="Retângulo 7">
            <a:extLst>
              <a:ext uri="{FF2B5EF4-FFF2-40B4-BE49-F238E27FC236}">
                <a16:creationId xmlns:a16="http://schemas.microsoft.com/office/drawing/2014/main" id="{EBEA769F-BB14-4F57-AFE2-6432804447CB}"/>
              </a:ext>
            </a:extLst>
          </p:cNvPr>
          <p:cNvSpPr/>
          <p:nvPr/>
        </p:nvSpPr>
        <p:spPr>
          <a:xfrm>
            <a:off x="268882" y="5157042"/>
            <a:ext cx="12410394" cy="456535"/>
          </a:xfrm>
          <a:prstGeom prst="rect">
            <a:avLst/>
          </a:prstGeom>
        </p:spPr>
        <p:txBody>
          <a:bodyPr wrap="square">
            <a:spAutoFit/>
          </a:bodyPr>
          <a:lstStyle/>
          <a:p>
            <a:pPr algn="just" hangingPunct="0">
              <a:lnSpc>
                <a:spcPct val="150000"/>
              </a:lnSpc>
              <a:spcAft>
                <a:spcPts val="0"/>
              </a:spcAft>
            </a:pPr>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Decolando contra o vento soma-se a velocidade do vento e do avião, favorecendo assim a decolagem. </a:t>
            </a:r>
          </a:p>
        </p:txBody>
      </p:sp>
    </p:spTree>
    <p:extLst>
      <p:ext uri="{BB962C8B-B14F-4D97-AF65-F5344CB8AC3E}">
        <p14:creationId xmlns:p14="http://schemas.microsoft.com/office/powerpoint/2010/main" val="29957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325433F-743A-4C49-9D43-4242DB2835B2}"/>
              </a:ext>
            </a:extLst>
          </p:cNvPr>
          <p:cNvSpPr/>
          <p:nvPr/>
        </p:nvSpPr>
        <p:spPr>
          <a:xfrm>
            <a:off x="190897" y="26968"/>
            <a:ext cx="7920880" cy="2540567"/>
          </a:xfrm>
          <a:prstGeom prst="rect">
            <a:avLst/>
          </a:prstGeom>
        </p:spPr>
        <p:txBody>
          <a:bodyPr wrap="square">
            <a:spAutoFit/>
          </a:bodyPr>
          <a:lstStyle/>
          <a:p>
            <a:pPr algn="just">
              <a:lnSpc>
                <a:spcPct val="150000"/>
              </a:lnSpc>
            </a:pPr>
            <a:r>
              <a:rPr lang="pt-BR" dirty="0">
                <a:latin typeface="Arial" panose="020B0604020202020204" pitchFamily="34" charset="0"/>
                <a:cs typeface="Arial" panose="020B0604020202020204" pitchFamily="34" charset="0"/>
              </a:rPr>
              <a:t>Na figura 1, na posição M1 mostramos, esquematicamente, a posição de Mercúrio num ponto de sua órbita vista “de cima”, em que a saliência no disco é uma referência em seu equador. Em M2, mostramos como Mercúrio está após ter completado 1/3 de sua órbita e, portanto, completado 1/2 volta sobre seu próprio eixo, em virtude da razão entre o período rotacional e o orbital ser de 3/2. </a:t>
            </a:r>
            <a:endParaRPr lang="pt-BR" dirty="0"/>
          </a:p>
        </p:txBody>
      </p:sp>
      <p:sp>
        <p:nvSpPr>
          <p:cNvPr id="4" name="Retângulo 3">
            <a:extLst>
              <a:ext uri="{FF2B5EF4-FFF2-40B4-BE49-F238E27FC236}">
                <a16:creationId xmlns:a16="http://schemas.microsoft.com/office/drawing/2014/main" id="{CABA6954-60D2-42F7-844D-0F351C149A02}"/>
              </a:ext>
            </a:extLst>
          </p:cNvPr>
          <p:cNvSpPr/>
          <p:nvPr/>
        </p:nvSpPr>
        <p:spPr>
          <a:xfrm>
            <a:off x="171409" y="2708920"/>
            <a:ext cx="5636111" cy="2956066"/>
          </a:xfrm>
          <a:prstGeom prst="rect">
            <a:avLst/>
          </a:prstGeom>
        </p:spPr>
        <p:txBody>
          <a:bodyPr wrap="square">
            <a:spAutoFit/>
          </a:bodyPr>
          <a:lstStyle/>
          <a:p>
            <a:pPr algn="just">
              <a:lnSpc>
                <a:spcPct val="150000"/>
              </a:lnSpc>
            </a:pPr>
            <a:r>
              <a:rPr lang="pt-BR" dirty="0">
                <a:latin typeface="Arial" panose="020B0604020202020204" pitchFamily="34" charset="0"/>
                <a:cs typeface="Arial" panose="020B0604020202020204" pitchFamily="34" charset="0"/>
              </a:rPr>
              <a:t>Em M3, mostramos como o planeta está após ter completado 2/3 de sua órbita, ou seja, Mercúrio deu uma volta em torno de seu eixo neste intervalo de tempo. Na figura 2 temos as posições de Mercúrio em imediata </a:t>
            </a:r>
            <a:r>
              <a:rPr lang="pt-BR" dirty="0" err="1">
                <a:latin typeface="Arial" panose="020B0604020202020204" pitchFamily="34" charset="0"/>
                <a:cs typeface="Arial" panose="020B0604020202020204" pitchFamily="34" charset="0"/>
              </a:rPr>
              <a:t>seqüência</a:t>
            </a:r>
            <a:r>
              <a:rPr lang="pt-BR" dirty="0">
                <a:latin typeface="Arial" panose="020B0604020202020204" pitchFamily="34" charset="0"/>
                <a:cs typeface="Arial" panose="020B0604020202020204" pitchFamily="34" charset="0"/>
              </a:rPr>
              <a:t> a M3, ou seja, em M4 o planeta terá completado uma volta completa com relação a M1 e assim por diante.</a:t>
            </a:r>
            <a:endParaRPr lang="pt-BR" dirty="0"/>
          </a:p>
        </p:txBody>
      </p:sp>
      <p:pic>
        <p:nvPicPr>
          <p:cNvPr id="7" name="Imagem 6">
            <a:extLst>
              <a:ext uri="{FF2B5EF4-FFF2-40B4-BE49-F238E27FC236}">
                <a16:creationId xmlns:a16="http://schemas.microsoft.com/office/drawing/2014/main" id="{20B04285-F75A-45D0-8A54-2BE1AED32F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1975" y="2583443"/>
            <a:ext cx="5857500" cy="3081543"/>
          </a:xfrm>
          <a:prstGeom prst="rect">
            <a:avLst/>
          </a:prstGeom>
        </p:spPr>
      </p:pic>
    </p:spTree>
    <p:extLst>
      <p:ext uri="{BB962C8B-B14F-4D97-AF65-F5344CB8AC3E}">
        <p14:creationId xmlns:p14="http://schemas.microsoft.com/office/powerpoint/2010/main" val="1474592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B36E5EC5-25F9-42ED-A154-671AD0DACC89}"/>
              </a:ext>
            </a:extLst>
          </p:cNvPr>
          <p:cNvSpPr/>
          <p:nvPr/>
        </p:nvSpPr>
        <p:spPr>
          <a:xfrm>
            <a:off x="118889" y="141643"/>
            <a:ext cx="8064896" cy="2534027"/>
          </a:xfrm>
          <a:prstGeom prst="rect">
            <a:avLst/>
          </a:prstGeom>
        </p:spPr>
        <p:txBody>
          <a:bodyPr wrap="square">
            <a:spAutoFit/>
          </a:bodyPr>
          <a:lstStyle/>
          <a:p>
            <a:pPr algn="just">
              <a:lnSpc>
                <a:spcPct val="150000"/>
              </a:lnSpc>
            </a:pPr>
            <a:r>
              <a:rPr lang="pt-PT" b="1" dirty="0">
                <a:latin typeface="Arial" panose="020B0604020202020204" pitchFamily="34" charset="0"/>
                <a:ea typeface="Times New Roman" panose="02020603050405020304" pitchFamily="18" charset="0"/>
                <a:cs typeface="Arial" panose="020B0604020202020204" pitchFamily="34" charset="0"/>
              </a:rPr>
              <a:t>Questão 9) (1 ponto) Comentários</a:t>
            </a:r>
            <a:r>
              <a:rPr lang="pt-PT" dirty="0">
                <a:latin typeface="Arial" panose="020B0604020202020204" pitchFamily="34" charset="0"/>
                <a:ea typeface="Times New Roman" panose="02020603050405020304" pitchFamily="18" charset="0"/>
                <a:cs typeface="Arial" panose="020B0604020202020204" pitchFamily="34" charset="0"/>
              </a:rPr>
              <a:t>: A partir da análise de imagens de satélites é possível fazer a previsão do tempo, detectar e monitorar queimadas e desflorestamentos, além de elaborar diferentes tipos de mapas como, por exemplo, os de uso da terra. Os satélites artificiais, equipados com sensores que captam as imagens da superfície terrestre, ficam em órbitas distantes da Terra. </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DDE2F649-D716-4560-8A95-DD2859872FD0}"/>
              </a:ext>
            </a:extLst>
          </p:cNvPr>
          <p:cNvSpPr/>
          <p:nvPr/>
        </p:nvSpPr>
        <p:spPr>
          <a:xfrm>
            <a:off x="123665" y="2780928"/>
            <a:ext cx="11660519" cy="1287532"/>
          </a:xfrm>
          <a:prstGeom prst="rect">
            <a:avLst/>
          </a:prstGeom>
        </p:spPr>
        <p:txBody>
          <a:bodyPr wrap="square">
            <a:spAutoFit/>
          </a:bodyPr>
          <a:lstStyle/>
          <a:p>
            <a:pPr algn="just">
              <a:lnSpc>
                <a:spcPct val="150000"/>
              </a:lnSpc>
            </a:pPr>
            <a:r>
              <a:rPr lang="pt-PT" dirty="0">
                <a:latin typeface="Arial" panose="020B0604020202020204" pitchFamily="34" charset="0"/>
                <a:ea typeface="Times New Roman" panose="02020603050405020304" pitchFamily="18" charset="0"/>
                <a:cs typeface="Arial" panose="020B0604020202020204" pitchFamily="34" charset="0"/>
              </a:rPr>
              <a:t>Quanto mais distante o satélite, maior é a área da superfície imageada pelo sensor. Quanto mais próximo ele estiver, menor é a área imageada pelo sensor, porém maior é a riqueza de detalhes da imagem captada. Isso pode ser verificado se imaginarmos que estamos sobrevoando uma região e observando a paisagem.</a:t>
            </a:r>
            <a:endParaRPr lang="pt-BR"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60E80A48-61D1-4065-906A-A59AF01EB0F5}"/>
              </a:ext>
            </a:extLst>
          </p:cNvPr>
          <p:cNvSpPr/>
          <p:nvPr/>
        </p:nvSpPr>
        <p:spPr>
          <a:xfrm>
            <a:off x="118889" y="4182331"/>
            <a:ext cx="11660519" cy="1703030"/>
          </a:xfrm>
          <a:prstGeom prst="rect">
            <a:avLst/>
          </a:prstGeom>
        </p:spPr>
        <p:txBody>
          <a:bodyPr wrap="square">
            <a:spAutoFit/>
          </a:bodyPr>
          <a:lstStyle/>
          <a:p>
            <a:pPr algn="just" hangingPunct="0">
              <a:lnSpc>
                <a:spcPct val="150000"/>
              </a:lnSpc>
              <a:spcAft>
                <a:spcPts val="0"/>
              </a:spcAft>
            </a:pPr>
            <a:r>
              <a:rPr lang="pt-BR" dirty="0">
                <a:latin typeface="Arial" panose="020B0604020202020204" pitchFamily="34" charset="0"/>
                <a:ea typeface="Times New Roman" panose="02020603050405020304" pitchFamily="18" charset="0"/>
                <a:cs typeface="Arial" panose="020B0604020202020204" pitchFamily="34" charset="0"/>
              </a:rPr>
              <a:t>À medida que ficamos mais distantes do solo, os elementos da paisagem vão se tornando menores, e alguns detalhes vão desaparecendo. Atualmente, o Brasil também possui esse tipo de satélite, privilégio anteriormente de poucos países. Trata-se do satélite CBERS (Satélite Sino-Brasileiro de Recursos Terrestres), que é desenvolvido em conjunto com a China.</a:t>
            </a:r>
          </a:p>
        </p:txBody>
      </p:sp>
    </p:spTree>
    <p:extLst>
      <p:ext uri="{BB962C8B-B14F-4D97-AF65-F5344CB8AC3E}">
        <p14:creationId xmlns:p14="http://schemas.microsoft.com/office/powerpoint/2010/main" val="2513396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B8423C94-BDBB-4812-8C35-B1EE5BE86EAD}"/>
              </a:ext>
            </a:extLst>
          </p:cNvPr>
          <p:cNvSpPr/>
          <p:nvPr/>
        </p:nvSpPr>
        <p:spPr>
          <a:xfrm>
            <a:off x="3769771" y="527549"/>
            <a:ext cx="4437782" cy="1893339"/>
          </a:xfrm>
          <a:prstGeom prst="rect">
            <a:avLst/>
          </a:prstGeom>
        </p:spPr>
        <p:txBody>
          <a:bodyPr wrap="square">
            <a:spAutoFit/>
          </a:bodyPr>
          <a:lstStyle/>
          <a:p>
            <a:pPr algn="just">
              <a:lnSpc>
                <a:spcPct val="150000"/>
              </a:lnSpc>
            </a:pPr>
            <a:r>
              <a:rPr lang="pt-PT" sz="1600" dirty="0">
                <a:latin typeface="Arial" panose="020B0604020202020204" pitchFamily="34" charset="0"/>
                <a:ea typeface="Times New Roman" panose="02020603050405020304" pitchFamily="18" charset="0"/>
                <a:cs typeface="Arial" panose="020B0604020202020204" pitchFamily="34" charset="0"/>
              </a:rPr>
              <a:t>(A – à esquerda e B – abaixo e à direita) foram obtidas com o satélite CBERS. A escala de uma imagem define a proporção entre as dimensões reais de um objeto e as dimensões de sua representação em imagens e mapas. </a:t>
            </a:r>
            <a:endParaRPr lang="pt-BR" sz="1600" dirty="0">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79A7D2A3-53E3-4D75-B4D7-96280E70FD57}"/>
              </a:ext>
            </a:extLst>
          </p:cNvPr>
          <p:cNvPicPr>
            <a:picLocks noChangeAspect="1"/>
          </p:cNvPicPr>
          <p:nvPr/>
        </p:nvPicPr>
        <p:blipFill>
          <a:blip r:embed="rId3"/>
          <a:stretch>
            <a:fillRect/>
          </a:stretch>
        </p:blipFill>
        <p:spPr>
          <a:xfrm>
            <a:off x="11777" y="620688"/>
            <a:ext cx="3790305" cy="2692667"/>
          </a:xfrm>
          <a:prstGeom prst="rect">
            <a:avLst/>
          </a:prstGeom>
        </p:spPr>
      </p:pic>
      <p:sp>
        <p:nvSpPr>
          <p:cNvPr id="5" name="Retângulo 4">
            <a:extLst>
              <a:ext uri="{FF2B5EF4-FFF2-40B4-BE49-F238E27FC236}">
                <a16:creationId xmlns:a16="http://schemas.microsoft.com/office/drawing/2014/main" id="{8B4D6DEC-1FCC-4B8C-B600-51D3E73D9CC8}"/>
              </a:ext>
            </a:extLst>
          </p:cNvPr>
          <p:cNvSpPr/>
          <p:nvPr/>
        </p:nvSpPr>
        <p:spPr>
          <a:xfrm>
            <a:off x="11777" y="197687"/>
            <a:ext cx="8081529" cy="338554"/>
          </a:xfrm>
          <a:prstGeom prst="rect">
            <a:avLst/>
          </a:prstGeom>
        </p:spPr>
        <p:txBody>
          <a:bodyPr wrap="square">
            <a:spAutoFit/>
          </a:bodyPr>
          <a:lstStyle/>
          <a:p>
            <a:pPr algn="just"/>
            <a:r>
              <a:rPr lang="pt-PT" sz="1600" dirty="0">
                <a:latin typeface="Arial" panose="020B0604020202020204" pitchFamily="34" charset="0"/>
                <a:ea typeface="Times New Roman" panose="02020603050405020304" pitchFamily="18" charset="0"/>
                <a:cs typeface="Arial" panose="020B0604020202020204" pitchFamily="34" charset="0"/>
              </a:rPr>
              <a:t>As imagens do Rio de Janeiro, apresentadas em duas escalas diferentes </a:t>
            </a:r>
            <a:endParaRPr lang="pt-BR" sz="1600" dirty="0"/>
          </a:p>
        </p:txBody>
      </p:sp>
      <p:pic>
        <p:nvPicPr>
          <p:cNvPr id="7" name="Imagem 6">
            <a:extLst>
              <a:ext uri="{FF2B5EF4-FFF2-40B4-BE49-F238E27FC236}">
                <a16:creationId xmlns:a16="http://schemas.microsoft.com/office/drawing/2014/main" id="{48396E6A-95B5-4513-8409-143D1BF7DD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917" y="3313355"/>
            <a:ext cx="4274269" cy="2893457"/>
          </a:xfrm>
          <a:prstGeom prst="rect">
            <a:avLst/>
          </a:prstGeom>
        </p:spPr>
      </p:pic>
      <p:sp>
        <p:nvSpPr>
          <p:cNvPr id="8" name="Retângulo 7">
            <a:extLst>
              <a:ext uri="{FF2B5EF4-FFF2-40B4-BE49-F238E27FC236}">
                <a16:creationId xmlns:a16="http://schemas.microsoft.com/office/drawing/2014/main" id="{31D1E32B-040A-4AE8-84C5-806C9671FEE5}"/>
              </a:ext>
            </a:extLst>
          </p:cNvPr>
          <p:cNvSpPr/>
          <p:nvPr/>
        </p:nvSpPr>
        <p:spPr>
          <a:xfrm>
            <a:off x="3776324" y="2437729"/>
            <a:ext cx="7982103" cy="791179"/>
          </a:xfrm>
          <a:prstGeom prst="rect">
            <a:avLst/>
          </a:prstGeom>
        </p:spPr>
        <p:txBody>
          <a:bodyPr wrap="square">
            <a:spAutoFit/>
          </a:bodyPr>
          <a:lstStyle/>
          <a:p>
            <a:pPr algn="just">
              <a:lnSpc>
                <a:spcPct val="150000"/>
              </a:lnSpc>
            </a:pPr>
            <a:r>
              <a:rPr lang="pt-PT" sz="1600" dirty="0">
                <a:latin typeface="Arial" panose="020B0604020202020204" pitchFamily="34" charset="0"/>
                <a:ea typeface="Times New Roman" panose="02020603050405020304" pitchFamily="18" charset="0"/>
                <a:cs typeface="Arial" panose="020B0604020202020204" pitchFamily="34" charset="0"/>
              </a:rPr>
              <a:t>Assim, por exemplo, se uma ponte mede 1.000 m (= 1 km = 100.000 cm) e na imagem mede 1 cm, a escala desta imagem é de 1:100.000. </a:t>
            </a:r>
            <a:endParaRPr lang="pt-BR" sz="1600" dirty="0"/>
          </a:p>
        </p:txBody>
      </p:sp>
      <p:sp>
        <p:nvSpPr>
          <p:cNvPr id="9" name="Retângulo 8">
            <a:extLst>
              <a:ext uri="{FF2B5EF4-FFF2-40B4-BE49-F238E27FC236}">
                <a16:creationId xmlns:a16="http://schemas.microsoft.com/office/drawing/2014/main" id="{D8FEEBCD-8F9A-4516-AC44-9CB02CAAE996}"/>
              </a:ext>
            </a:extLst>
          </p:cNvPr>
          <p:cNvSpPr/>
          <p:nvPr/>
        </p:nvSpPr>
        <p:spPr>
          <a:xfrm>
            <a:off x="122095" y="3513215"/>
            <a:ext cx="1255472" cy="338554"/>
          </a:xfrm>
          <a:prstGeom prst="rect">
            <a:avLst/>
          </a:prstGeom>
        </p:spPr>
        <p:txBody>
          <a:bodyPr wrap="none">
            <a:spAutoFit/>
          </a:bodyPr>
          <a:lstStyle/>
          <a:p>
            <a:pPr algn="just" hangingPunct="0">
              <a:spcAft>
                <a:spcPts val="0"/>
              </a:spcAft>
            </a:pPr>
            <a:r>
              <a:rPr lang="pt-BR" sz="1600" b="1" dirty="0">
                <a:latin typeface="Arial" panose="020B0604020202020204" pitchFamily="34" charset="0"/>
                <a:ea typeface="Times New Roman" panose="02020603050405020304" pitchFamily="18" charset="0"/>
                <a:cs typeface="Arial" panose="020B0604020202020204" pitchFamily="34" charset="0"/>
              </a:rPr>
              <a:t>Perguntas:</a:t>
            </a:r>
            <a:endParaRPr lang="pt-BR" sz="1600" dirty="0">
              <a:latin typeface="Arial" panose="020B0604020202020204" pitchFamily="34" charset="0"/>
              <a:ea typeface="Times New Roman" panose="02020603050405020304" pitchFamily="18" charset="0"/>
              <a:cs typeface="Arial" panose="020B0604020202020204" pitchFamily="34" charset="0"/>
            </a:endParaRPr>
          </a:p>
        </p:txBody>
      </p:sp>
      <p:sp>
        <p:nvSpPr>
          <p:cNvPr id="10" name="Retângulo 9">
            <a:extLst>
              <a:ext uri="{FF2B5EF4-FFF2-40B4-BE49-F238E27FC236}">
                <a16:creationId xmlns:a16="http://schemas.microsoft.com/office/drawing/2014/main" id="{94143EF3-B559-421B-8EF6-424F9AC9DC07}"/>
              </a:ext>
            </a:extLst>
          </p:cNvPr>
          <p:cNvSpPr/>
          <p:nvPr/>
        </p:nvSpPr>
        <p:spPr>
          <a:xfrm>
            <a:off x="118889" y="3860730"/>
            <a:ext cx="7848872" cy="1154675"/>
          </a:xfrm>
          <a:prstGeom prst="rect">
            <a:avLst/>
          </a:prstGeom>
        </p:spPr>
        <p:txBody>
          <a:bodyPr wrap="square">
            <a:spAutoFit/>
          </a:bodyPr>
          <a:lstStyle/>
          <a:p>
            <a:pPr algn="just" hangingPunct="0">
              <a:lnSpc>
                <a:spcPct val="150000"/>
              </a:lnSpc>
              <a:spcAft>
                <a:spcPts val="0"/>
              </a:spcAft>
            </a:pPr>
            <a:r>
              <a:rPr lang="pt-BR" sz="1600" b="1" dirty="0">
                <a:latin typeface="Arial" panose="020B0604020202020204" pitchFamily="34" charset="0"/>
                <a:ea typeface="Times New Roman" panose="02020603050405020304" pitchFamily="18" charset="0"/>
                <a:cs typeface="Arial" panose="020B0604020202020204" pitchFamily="34" charset="0"/>
              </a:rPr>
              <a:t>9a) (0,75 ponto) </a:t>
            </a:r>
            <a:r>
              <a:rPr lang="pt-BR" sz="1600" dirty="0">
                <a:latin typeface="Arial" panose="020B0604020202020204" pitchFamily="34" charset="0"/>
                <a:ea typeface="Times New Roman" panose="02020603050405020304" pitchFamily="18" charset="0"/>
                <a:cs typeface="Arial" panose="020B0604020202020204" pitchFamily="34" charset="0"/>
              </a:rPr>
              <a:t>Com base no que foi exposto acima e na análise das imagens A e B, apresentadas em escalas diferentes, assinale </a:t>
            </a:r>
            <a:r>
              <a:rPr lang="pt-BR" sz="1600" b="1" dirty="0">
                <a:latin typeface="Arial" panose="020B0604020202020204" pitchFamily="34" charset="0"/>
                <a:ea typeface="Times New Roman" panose="02020603050405020304" pitchFamily="18" charset="0"/>
                <a:cs typeface="Arial" panose="020B0604020202020204" pitchFamily="34" charset="0"/>
              </a:rPr>
              <a:t>V</a:t>
            </a:r>
            <a:r>
              <a:rPr lang="pt-BR" sz="1600" dirty="0">
                <a:latin typeface="Arial" panose="020B0604020202020204" pitchFamily="34" charset="0"/>
                <a:ea typeface="Times New Roman" panose="02020603050405020304" pitchFamily="18" charset="0"/>
                <a:cs typeface="Arial" panose="020B0604020202020204" pitchFamily="34" charset="0"/>
              </a:rPr>
              <a:t> (verdadeiro) ou </a:t>
            </a:r>
            <a:r>
              <a:rPr lang="pt-BR" sz="1600" b="1" dirty="0">
                <a:latin typeface="Arial" panose="020B0604020202020204" pitchFamily="34" charset="0"/>
                <a:ea typeface="Times New Roman" panose="02020603050405020304" pitchFamily="18" charset="0"/>
                <a:cs typeface="Arial" panose="020B0604020202020204" pitchFamily="34" charset="0"/>
              </a:rPr>
              <a:t>F</a:t>
            </a:r>
            <a:r>
              <a:rPr lang="pt-BR" sz="1600" dirty="0">
                <a:latin typeface="Arial" panose="020B0604020202020204" pitchFamily="34" charset="0"/>
                <a:ea typeface="Times New Roman" panose="02020603050405020304" pitchFamily="18" charset="0"/>
                <a:cs typeface="Arial" panose="020B0604020202020204" pitchFamily="34" charset="0"/>
              </a:rPr>
              <a:t> (falso)  para as sentenças abaixo. (</a:t>
            </a:r>
            <a:r>
              <a:rPr lang="pt-PT" sz="1600" dirty="0">
                <a:latin typeface="Arial" panose="020B0604020202020204" pitchFamily="34" charset="0"/>
                <a:ea typeface="Times New Roman" panose="02020603050405020304" pitchFamily="18" charset="0"/>
                <a:cs typeface="Arial" panose="020B0604020202020204" pitchFamily="34" charset="0"/>
              </a:rPr>
              <a:t>0,25 ponto cada item correto</a:t>
            </a:r>
            <a:r>
              <a:rPr lang="pt-BR" sz="1600" dirty="0">
                <a:latin typeface="Arial" panose="020B0604020202020204" pitchFamily="34" charset="0"/>
                <a:ea typeface="Times New Roman" panose="02020603050405020304" pitchFamily="18" charset="0"/>
                <a:cs typeface="Arial" panose="020B0604020202020204" pitchFamily="34" charset="0"/>
              </a:rPr>
              <a:t>)</a:t>
            </a:r>
          </a:p>
        </p:txBody>
      </p:sp>
      <p:sp>
        <p:nvSpPr>
          <p:cNvPr id="11" name="Retângulo 10">
            <a:extLst>
              <a:ext uri="{FF2B5EF4-FFF2-40B4-BE49-F238E27FC236}">
                <a16:creationId xmlns:a16="http://schemas.microsoft.com/office/drawing/2014/main" id="{89174775-B6D2-46C1-A139-4F7CBB32C354}"/>
              </a:ext>
            </a:extLst>
          </p:cNvPr>
          <p:cNvSpPr/>
          <p:nvPr/>
        </p:nvSpPr>
        <p:spPr>
          <a:xfrm>
            <a:off x="1559967" y="5369498"/>
            <a:ext cx="5949950" cy="1154675"/>
          </a:xfrm>
          <a:prstGeom prst="rect">
            <a:avLst/>
          </a:prstGeom>
        </p:spPr>
        <p:txBody>
          <a:bodyPr>
            <a:spAutoFit/>
          </a:bodyPr>
          <a:lstStyle/>
          <a:p>
            <a:pPr algn="just" hangingPunct="0">
              <a:lnSpc>
                <a:spcPct val="150000"/>
              </a:lnSpc>
              <a:spcAft>
                <a:spcPts val="0"/>
              </a:spcAft>
            </a:pPr>
            <a:r>
              <a:rPr lang="pt-BR" sz="1600" dirty="0">
                <a:latin typeface="Arial" panose="020B0604020202020204" pitchFamily="34" charset="0"/>
                <a:ea typeface="Times New Roman" panose="02020603050405020304" pitchFamily="18" charset="0"/>
                <a:cs typeface="Arial" panose="020B0604020202020204" pitchFamily="34" charset="0"/>
              </a:rPr>
              <a:t>(    ) A imagem A representa uma área maior.</a:t>
            </a:r>
          </a:p>
          <a:p>
            <a:pPr algn="just" hangingPunct="0">
              <a:lnSpc>
                <a:spcPct val="150000"/>
              </a:lnSpc>
              <a:spcAft>
                <a:spcPts val="0"/>
              </a:spcAft>
            </a:pPr>
            <a:r>
              <a:rPr lang="pt-BR" sz="1600" dirty="0">
                <a:latin typeface="Arial" panose="020B0604020202020204" pitchFamily="34" charset="0"/>
                <a:ea typeface="Times New Roman" panose="02020603050405020304" pitchFamily="18" charset="0"/>
                <a:cs typeface="Arial" panose="020B0604020202020204" pitchFamily="34" charset="0"/>
              </a:rPr>
              <a:t>(    ) Na imagem B o tamanho dos objetos aparece maior.</a:t>
            </a:r>
          </a:p>
          <a:p>
            <a:pPr algn="just" hangingPunct="0">
              <a:lnSpc>
                <a:spcPct val="150000"/>
              </a:lnSpc>
              <a:spcAft>
                <a:spcPts val="0"/>
              </a:spcAft>
            </a:pPr>
            <a:r>
              <a:rPr lang="pt-BR" sz="1600" dirty="0">
                <a:latin typeface="Arial" panose="020B0604020202020204" pitchFamily="34" charset="0"/>
                <a:ea typeface="Times New Roman" panose="02020603050405020304" pitchFamily="18" charset="0"/>
                <a:cs typeface="Arial" panose="020B0604020202020204" pitchFamily="34" charset="0"/>
              </a:rPr>
              <a:t>(    ) Na imagem A vemos melhor os detalhes.</a:t>
            </a:r>
          </a:p>
        </p:txBody>
      </p:sp>
      <p:sp>
        <p:nvSpPr>
          <p:cNvPr id="12" name="Retângulo 11">
            <a:extLst>
              <a:ext uri="{FF2B5EF4-FFF2-40B4-BE49-F238E27FC236}">
                <a16:creationId xmlns:a16="http://schemas.microsoft.com/office/drawing/2014/main" id="{8E300047-8A57-48A4-AF3E-08AD9A1DF5A3}"/>
              </a:ext>
            </a:extLst>
          </p:cNvPr>
          <p:cNvSpPr/>
          <p:nvPr/>
        </p:nvSpPr>
        <p:spPr>
          <a:xfrm>
            <a:off x="1670175" y="6200899"/>
            <a:ext cx="320922" cy="338554"/>
          </a:xfrm>
          <a:prstGeom prst="rect">
            <a:avLst/>
          </a:prstGeom>
        </p:spPr>
        <p:txBody>
          <a:bodyPr wrap="none">
            <a:spAutoFit/>
          </a:bodyPr>
          <a:lstStyle/>
          <a:p>
            <a:r>
              <a:rPr lang="pt-BR"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F</a:t>
            </a:r>
            <a:endParaRPr lang="pt-BR" sz="1600" dirty="0">
              <a:solidFill>
                <a:srgbClr val="FF0000"/>
              </a:solidFill>
            </a:endParaRPr>
          </a:p>
        </p:txBody>
      </p:sp>
      <p:sp>
        <p:nvSpPr>
          <p:cNvPr id="14" name="Retângulo 13">
            <a:extLst>
              <a:ext uri="{FF2B5EF4-FFF2-40B4-BE49-F238E27FC236}">
                <a16:creationId xmlns:a16="http://schemas.microsoft.com/office/drawing/2014/main" id="{768A9687-8CB9-4143-A30C-E229C71399F2}"/>
              </a:ext>
            </a:extLst>
          </p:cNvPr>
          <p:cNvSpPr/>
          <p:nvPr/>
        </p:nvSpPr>
        <p:spPr>
          <a:xfrm>
            <a:off x="1670175" y="5831784"/>
            <a:ext cx="320922" cy="338554"/>
          </a:xfrm>
          <a:prstGeom prst="rect">
            <a:avLst/>
          </a:prstGeom>
        </p:spPr>
        <p:txBody>
          <a:bodyPr wrap="none">
            <a:spAutoFit/>
          </a:bodyPr>
          <a:lstStyle/>
          <a:p>
            <a:r>
              <a:rPr lang="pt-BR"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V</a:t>
            </a:r>
            <a:endParaRPr lang="pt-BR" sz="1600" dirty="0">
              <a:solidFill>
                <a:srgbClr val="FF0000"/>
              </a:solidFill>
            </a:endParaRPr>
          </a:p>
        </p:txBody>
      </p:sp>
      <p:sp>
        <p:nvSpPr>
          <p:cNvPr id="15" name="Retângulo 14">
            <a:extLst>
              <a:ext uri="{FF2B5EF4-FFF2-40B4-BE49-F238E27FC236}">
                <a16:creationId xmlns:a16="http://schemas.microsoft.com/office/drawing/2014/main" id="{95293B3B-BD11-4BCE-8950-812A5934F8A5}"/>
              </a:ext>
            </a:extLst>
          </p:cNvPr>
          <p:cNvSpPr/>
          <p:nvPr/>
        </p:nvSpPr>
        <p:spPr>
          <a:xfrm>
            <a:off x="1670175" y="5477950"/>
            <a:ext cx="320922" cy="338554"/>
          </a:xfrm>
          <a:prstGeom prst="rect">
            <a:avLst/>
          </a:prstGeom>
        </p:spPr>
        <p:txBody>
          <a:bodyPr wrap="none">
            <a:spAutoFit/>
          </a:bodyPr>
          <a:lstStyle/>
          <a:p>
            <a:r>
              <a:rPr lang="pt-BR"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V</a:t>
            </a:r>
            <a:endParaRPr lang="pt-BR" sz="1600" dirty="0">
              <a:solidFill>
                <a:srgbClr val="FF0000"/>
              </a:solidFill>
            </a:endParaRPr>
          </a:p>
        </p:txBody>
      </p:sp>
    </p:spTree>
    <p:extLst>
      <p:ext uri="{BB962C8B-B14F-4D97-AF65-F5344CB8AC3E}">
        <p14:creationId xmlns:p14="http://schemas.microsoft.com/office/powerpoint/2010/main" val="203816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D0E08026-3305-428D-B9B0-43181F3A825B}"/>
              </a:ext>
            </a:extLst>
          </p:cNvPr>
          <p:cNvSpPr/>
          <p:nvPr/>
        </p:nvSpPr>
        <p:spPr>
          <a:xfrm>
            <a:off x="298509" y="548680"/>
            <a:ext cx="7560840" cy="1287532"/>
          </a:xfrm>
          <a:prstGeom prst="rect">
            <a:avLst/>
          </a:prstGeom>
        </p:spPr>
        <p:txBody>
          <a:bodyPr wrap="square">
            <a:spAutoFit/>
          </a:bodyPr>
          <a:lstStyle/>
          <a:p>
            <a:pPr algn="just">
              <a:lnSpc>
                <a:spcPct val="150000"/>
              </a:lnSpc>
            </a:pPr>
            <a:r>
              <a:rPr lang="pt-PT" b="1" dirty="0">
                <a:latin typeface="Arial" panose="020B0604020202020204" pitchFamily="34" charset="0"/>
                <a:ea typeface="Times New Roman" panose="02020603050405020304" pitchFamily="18" charset="0"/>
                <a:cs typeface="Arial" panose="020B0604020202020204" pitchFamily="34" charset="0"/>
              </a:rPr>
              <a:t>9b) (0,25 ponto) </a:t>
            </a:r>
            <a:r>
              <a:rPr lang="pt-PT" dirty="0">
                <a:latin typeface="Arial" panose="020B0604020202020204" pitchFamily="34" charset="0"/>
                <a:ea typeface="Times New Roman" panose="02020603050405020304" pitchFamily="18" charset="0"/>
                <a:cs typeface="Arial" panose="020B0604020202020204" pitchFamily="34" charset="0"/>
              </a:rPr>
              <a:t>Considerando que a extensão da ponte Rio-Niterói é de 13 km e em uma determinada imagem ela mede 13 cm, calcule a escala da imagem.</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79964B79-7228-4582-B4FC-2481DC394C69}"/>
              </a:ext>
            </a:extLst>
          </p:cNvPr>
          <p:cNvSpPr/>
          <p:nvPr/>
        </p:nvSpPr>
        <p:spPr>
          <a:xfrm>
            <a:off x="298509" y="2420888"/>
            <a:ext cx="1774845" cy="369332"/>
          </a:xfrm>
          <a:prstGeom prst="rect">
            <a:avLst/>
          </a:prstGeom>
        </p:spPr>
        <p:txBody>
          <a:bodyPr wrap="none">
            <a:spAutoFit/>
          </a:bodyPr>
          <a:lstStyle/>
          <a:p>
            <a:pPr algn="just"/>
            <a:r>
              <a:rPr lang="pt-PT" b="1" dirty="0">
                <a:latin typeface="Arial" panose="020B0604020202020204" pitchFamily="34" charset="0"/>
                <a:ea typeface="Times New Roman" panose="02020603050405020304" pitchFamily="18" charset="0"/>
                <a:cs typeface="Arial" panose="020B0604020202020204" pitchFamily="34" charset="0"/>
              </a:rPr>
              <a:t>Resposta 9b): </a:t>
            </a:r>
            <a:endParaRPr lang="pt-BR" dirty="0">
              <a:latin typeface="Arial" panose="020B0604020202020204" pitchFamily="34" charset="0"/>
              <a:cs typeface="Arial" panose="020B0604020202020204" pitchFamily="34" charset="0"/>
            </a:endParaRPr>
          </a:p>
        </p:txBody>
      </p:sp>
      <p:sp>
        <p:nvSpPr>
          <p:cNvPr id="9" name="Retângulo 8">
            <a:extLst>
              <a:ext uri="{FF2B5EF4-FFF2-40B4-BE49-F238E27FC236}">
                <a16:creationId xmlns:a16="http://schemas.microsoft.com/office/drawing/2014/main" id="{886B5D40-60F0-4A1F-AD54-70844B75509E}"/>
              </a:ext>
            </a:extLst>
          </p:cNvPr>
          <p:cNvSpPr/>
          <p:nvPr/>
        </p:nvSpPr>
        <p:spPr>
          <a:xfrm>
            <a:off x="298509" y="3140968"/>
            <a:ext cx="10765596" cy="1287532"/>
          </a:xfrm>
          <a:prstGeom prst="rect">
            <a:avLst/>
          </a:prstGeom>
        </p:spPr>
        <p:txBody>
          <a:bodyPr wrap="square">
            <a:spAutoFit/>
          </a:bodyPr>
          <a:lstStyle/>
          <a:p>
            <a:pPr algn="just">
              <a:lnSpc>
                <a:spcPct val="150000"/>
              </a:lnSpc>
            </a:pPr>
            <a:r>
              <a:rPr lang="pt-PT" dirty="0">
                <a:solidFill>
                  <a:srgbClr val="FF0000"/>
                </a:solidFill>
                <a:latin typeface="Arial" panose="020B0604020202020204" pitchFamily="34" charset="0"/>
                <a:ea typeface="Times New Roman" panose="02020603050405020304" pitchFamily="18" charset="0"/>
                <a:cs typeface="Arial" panose="020B0604020202020204" pitchFamily="34" charset="0"/>
              </a:rPr>
              <a:t>13 km para 13 cm, ou seja, 13.000 m para cada 13 cm, ou seja, 1.300.000 cm para cada 13 cm. Dividindo 1.300.000 cm e 13 cm por 13 obtemos a </a:t>
            </a:r>
            <a:r>
              <a:rPr lang="pt-PT" b="1" dirty="0">
                <a:solidFill>
                  <a:srgbClr val="FF0000"/>
                </a:solidFill>
                <a:latin typeface="Arial" panose="020B0604020202020204" pitchFamily="34" charset="0"/>
                <a:ea typeface="Times New Roman" panose="02020603050405020304" pitchFamily="18" charset="0"/>
                <a:cs typeface="Arial" panose="020B0604020202020204" pitchFamily="34" charset="0"/>
              </a:rPr>
              <a:t>escala de 100.000 cm para cada 1 cm ou 1:100.000</a:t>
            </a:r>
            <a:endParaRPr lang="pt-BR"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815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0C9D5E68-C194-4997-B378-7EA93264737B}"/>
              </a:ext>
            </a:extLst>
          </p:cNvPr>
          <p:cNvSpPr/>
          <p:nvPr/>
        </p:nvSpPr>
        <p:spPr>
          <a:xfrm>
            <a:off x="118889" y="228485"/>
            <a:ext cx="8136904" cy="1703030"/>
          </a:xfrm>
          <a:prstGeom prst="rect">
            <a:avLst/>
          </a:prstGeom>
        </p:spPr>
        <p:txBody>
          <a:bodyPr wrap="square">
            <a:spAutoFit/>
          </a:bodyPr>
          <a:lstStyle/>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Questão 10) (1 ponto) Comentários:  </a:t>
            </a:r>
            <a:r>
              <a:rPr lang="pt-BR" dirty="0">
                <a:latin typeface="Arial" panose="020B0604020202020204" pitchFamily="34" charset="0"/>
                <a:ea typeface="Times New Roman" panose="02020603050405020304" pitchFamily="18" charset="0"/>
                <a:cs typeface="Arial" panose="020B0604020202020204" pitchFamily="34" charset="0"/>
              </a:rPr>
              <a:t>O Veículo Lançador de Satélites (VLS) do Brasil está em fase de qualificação no Instituto de Aeronáutica e Espaço (IAE).  O VLS é composto por 4 estágios contendo motores a combustível sólido. </a:t>
            </a:r>
            <a:endParaRPr lang="pt-BR" dirty="0">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F1338FFB-0AF5-4C11-A046-23368F70E1CC}"/>
              </a:ext>
            </a:extLst>
          </p:cNvPr>
          <p:cNvPicPr>
            <a:picLocks noChangeAspect="1"/>
          </p:cNvPicPr>
          <p:nvPr/>
        </p:nvPicPr>
        <p:blipFill>
          <a:blip r:embed="rId3"/>
          <a:stretch>
            <a:fillRect/>
          </a:stretch>
        </p:blipFill>
        <p:spPr>
          <a:xfrm>
            <a:off x="7535713" y="2564904"/>
            <a:ext cx="3715209" cy="3441711"/>
          </a:xfrm>
          <a:prstGeom prst="rect">
            <a:avLst/>
          </a:prstGeom>
        </p:spPr>
      </p:pic>
      <p:sp>
        <p:nvSpPr>
          <p:cNvPr id="5" name="Retângulo 4">
            <a:extLst>
              <a:ext uri="{FF2B5EF4-FFF2-40B4-BE49-F238E27FC236}">
                <a16:creationId xmlns:a16="http://schemas.microsoft.com/office/drawing/2014/main" id="{A57802BB-C144-4F1B-820D-4AA6FEF3476B}"/>
              </a:ext>
            </a:extLst>
          </p:cNvPr>
          <p:cNvSpPr/>
          <p:nvPr/>
        </p:nvSpPr>
        <p:spPr>
          <a:xfrm>
            <a:off x="123066" y="2348880"/>
            <a:ext cx="7058189" cy="2949525"/>
          </a:xfrm>
          <a:prstGeom prst="rect">
            <a:avLst/>
          </a:prstGeom>
        </p:spPr>
        <p:txBody>
          <a:bodyPr wrap="square">
            <a:spAutoFit/>
          </a:bodyPr>
          <a:lstStyle/>
          <a:p>
            <a:pPr algn="just">
              <a:lnSpc>
                <a:spcPct val="150000"/>
              </a:lnSpc>
            </a:pPr>
            <a:r>
              <a:rPr lang="pt-BR" dirty="0">
                <a:latin typeface="Arial" panose="020B0604020202020204" pitchFamily="34" charset="0"/>
                <a:ea typeface="Times New Roman" panose="02020603050405020304" pitchFamily="18" charset="0"/>
                <a:cs typeface="Arial" panose="020B0604020202020204" pitchFamily="34" charset="0"/>
              </a:rPr>
              <a:t>O 1</a:t>
            </a:r>
            <a:r>
              <a:rPr lang="pt-BR" u="sng" baseline="30000" dirty="0">
                <a:latin typeface="Arial" panose="020B0604020202020204" pitchFamily="34" charset="0"/>
                <a:ea typeface="Times New Roman" panose="02020603050405020304" pitchFamily="18" charset="0"/>
                <a:cs typeface="Arial" panose="020B0604020202020204" pitchFamily="34" charset="0"/>
              </a:rPr>
              <a:t>o</a:t>
            </a:r>
            <a:r>
              <a:rPr lang="pt-BR" dirty="0">
                <a:latin typeface="Arial" panose="020B0604020202020204" pitchFamily="34" charset="0"/>
                <a:ea typeface="Times New Roman" panose="02020603050405020304" pitchFamily="18" charset="0"/>
                <a:cs typeface="Arial" panose="020B0604020202020204" pitchFamily="34" charset="0"/>
              </a:rPr>
              <a:t> estágio é composto de 4 motores. Eles são fixados lateralmente em relação ao corpo central composto pelos 2</a:t>
            </a:r>
            <a:r>
              <a:rPr lang="pt-BR" u="sng" baseline="30000" dirty="0">
                <a:latin typeface="Arial" panose="020B0604020202020204" pitchFamily="34" charset="0"/>
                <a:ea typeface="Times New Roman" panose="02020603050405020304" pitchFamily="18" charset="0"/>
                <a:cs typeface="Arial" panose="020B0604020202020204" pitchFamily="34" charset="0"/>
              </a:rPr>
              <a:t>o</a:t>
            </a:r>
            <a:r>
              <a:rPr lang="pt-BR" dirty="0">
                <a:latin typeface="Arial" panose="020B0604020202020204" pitchFamily="34" charset="0"/>
                <a:ea typeface="Times New Roman" panose="02020603050405020304" pitchFamily="18" charset="0"/>
                <a:cs typeface="Arial" panose="020B0604020202020204" pitchFamily="34" charset="0"/>
              </a:rPr>
              <a:t>, 3</a:t>
            </a:r>
            <a:r>
              <a:rPr lang="pt-BR" u="sng" baseline="30000" dirty="0">
                <a:latin typeface="Arial" panose="020B0604020202020204" pitchFamily="34" charset="0"/>
                <a:ea typeface="Times New Roman" panose="02020603050405020304" pitchFamily="18" charset="0"/>
                <a:cs typeface="Arial" panose="020B0604020202020204" pitchFamily="34" charset="0"/>
              </a:rPr>
              <a:t>o</a:t>
            </a:r>
            <a:r>
              <a:rPr lang="pt-BR" dirty="0">
                <a:latin typeface="Arial" panose="020B0604020202020204" pitchFamily="34" charset="0"/>
                <a:ea typeface="Times New Roman" panose="02020603050405020304" pitchFamily="18" charset="0"/>
                <a:cs typeface="Arial" panose="020B0604020202020204" pitchFamily="34" charset="0"/>
              </a:rPr>
              <a:t> e 4</a:t>
            </a:r>
            <a:r>
              <a:rPr lang="pt-BR" u="sng" baseline="30000" dirty="0">
                <a:latin typeface="Arial" panose="020B0604020202020204" pitchFamily="34" charset="0"/>
                <a:ea typeface="Times New Roman" panose="02020603050405020304" pitchFamily="18" charset="0"/>
                <a:cs typeface="Arial" panose="020B0604020202020204" pitchFamily="34" charset="0"/>
              </a:rPr>
              <a:t>o</a:t>
            </a:r>
            <a:r>
              <a:rPr lang="pt-BR" dirty="0">
                <a:latin typeface="Arial" panose="020B0604020202020204" pitchFamily="34" charset="0"/>
                <a:ea typeface="Times New Roman" panose="02020603050405020304" pitchFamily="18" charset="0"/>
                <a:cs typeface="Arial" panose="020B0604020202020204" pitchFamily="34" charset="0"/>
              </a:rPr>
              <a:t> estágios e pela carga útil (satélite). Após a combustão do 1</a:t>
            </a:r>
            <a:r>
              <a:rPr lang="pt-BR" u="sng" baseline="30000" dirty="0">
                <a:latin typeface="Arial" panose="020B0604020202020204" pitchFamily="34" charset="0"/>
                <a:ea typeface="Times New Roman" panose="02020603050405020304" pitchFamily="18" charset="0"/>
                <a:cs typeface="Arial" panose="020B0604020202020204" pitchFamily="34" charset="0"/>
              </a:rPr>
              <a:t>o</a:t>
            </a:r>
            <a:r>
              <a:rPr lang="pt-BR" dirty="0">
                <a:latin typeface="Arial" panose="020B0604020202020204" pitchFamily="34" charset="0"/>
                <a:ea typeface="Times New Roman" panose="02020603050405020304" pitchFamily="18" charset="0"/>
                <a:cs typeface="Arial" panose="020B0604020202020204" pitchFamily="34" charset="0"/>
              </a:rPr>
              <a:t> estágio seus propulsores são descartados e o </a:t>
            </a:r>
            <a:r>
              <a:rPr lang="pt-BR" dirty="0" err="1">
                <a:latin typeface="Arial" panose="020B0604020202020204" pitchFamily="34" charset="0"/>
                <a:ea typeface="Times New Roman" panose="02020603050405020304" pitchFamily="18" charset="0"/>
                <a:cs typeface="Arial" panose="020B0604020202020204" pitchFamily="34" charset="0"/>
              </a:rPr>
              <a:t>vôo</a:t>
            </a:r>
            <a:r>
              <a:rPr lang="pt-BR" dirty="0">
                <a:latin typeface="Arial" panose="020B0604020202020204" pitchFamily="34" charset="0"/>
                <a:ea typeface="Times New Roman" panose="02020603050405020304" pitchFamily="18" charset="0"/>
                <a:cs typeface="Arial" panose="020B0604020202020204" pitchFamily="34" charset="0"/>
              </a:rPr>
              <a:t> continua, com o acionamento sucessivo dos propulsores do 2</a:t>
            </a:r>
            <a:r>
              <a:rPr lang="pt-BR" u="sng" baseline="30000" dirty="0">
                <a:latin typeface="Arial" panose="020B0604020202020204" pitchFamily="34" charset="0"/>
                <a:ea typeface="Times New Roman" panose="02020603050405020304" pitchFamily="18" charset="0"/>
                <a:cs typeface="Arial" panose="020B0604020202020204" pitchFamily="34" charset="0"/>
              </a:rPr>
              <a:t>o</a:t>
            </a:r>
            <a:r>
              <a:rPr lang="pt-BR" dirty="0">
                <a:latin typeface="Arial" panose="020B0604020202020204" pitchFamily="34" charset="0"/>
                <a:ea typeface="Times New Roman" panose="02020603050405020304" pitchFamily="18" charset="0"/>
                <a:cs typeface="Arial" panose="020B0604020202020204" pitchFamily="34" charset="0"/>
              </a:rPr>
              <a:t>, 3</a:t>
            </a:r>
            <a:r>
              <a:rPr lang="pt-BR" u="sng" baseline="30000" dirty="0">
                <a:latin typeface="Arial" panose="020B0604020202020204" pitchFamily="34" charset="0"/>
                <a:ea typeface="Times New Roman" panose="02020603050405020304" pitchFamily="18" charset="0"/>
                <a:cs typeface="Arial" panose="020B0604020202020204" pitchFamily="34" charset="0"/>
              </a:rPr>
              <a:t>o</a:t>
            </a:r>
            <a:r>
              <a:rPr lang="pt-BR" dirty="0">
                <a:latin typeface="Arial" panose="020B0604020202020204" pitchFamily="34" charset="0"/>
                <a:ea typeface="Times New Roman" panose="02020603050405020304" pitchFamily="18" charset="0"/>
                <a:cs typeface="Arial" panose="020B0604020202020204" pitchFamily="34" charset="0"/>
              </a:rPr>
              <a:t> e 4</a:t>
            </a:r>
            <a:r>
              <a:rPr lang="pt-BR" u="sng" baseline="30000" dirty="0">
                <a:latin typeface="Arial" panose="020B0604020202020204" pitchFamily="34" charset="0"/>
                <a:ea typeface="Times New Roman" panose="02020603050405020304" pitchFamily="18" charset="0"/>
                <a:cs typeface="Arial" panose="020B0604020202020204" pitchFamily="34" charset="0"/>
              </a:rPr>
              <a:t>o</a:t>
            </a:r>
            <a:r>
              <a:rPr lang="pt-BR" dirty="0">
                <a:latin typeface="Arial" panose="020B0604020202020204" pitchFamily="34" charset="0"/>
                <a:ea typeface="Times New Roman" panose="02020603050405020304" pitchFamily="18" charset="0"/>
                <a:cs typeface="Arial" panose="020B0604020202020204" pitchFamily="34" charset="0"/>
              </a:rPr>
              <a:t> estágios, com os respectivos descartes desses estágios, logo que o combustível seja consumido.</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5202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C6ECA337-9AB8-4EE1-AEFA-D1527DB01AE5}"/>
              </a:ext>
            </a:extLst>
          </p:cNvPr>
          <p:cNvSpPr/>
          <p:nvPr/>
        </p:nvSpPr>
        <p:spPr>
          <a:xfrm>
            <a:off x="61610" y="137238"/>
            <a:ext cx="1255472" cy="338554"/>
          </a:xfrm>
          <a:prstGeom prst="rect">
            <a:avLst/>
          </a:prstGeom>
        </p:spPr>
        <p:txBody>
          <a:bodyPr wrap="none">
            <a:spAutoFit/>
          </a:bodyPr>
          <a:lstStyle/>
          <a:p>
            <a:pPr algn="just"/>
            <a:r>
              <a:rPr lang="pt-BR" sz="1600" b="1" dirty="0">
                <a:latin typeface="Arial" panose="020B0604020202020204" pitchFamily="34" charset="0"/>
                <a:ea typeface="Times New Roman" panose="02020603050405020304" pitchFamily="18" charset="0"/>
                <a:cs typeface="Arial" panose="020B0604020202020204" pitchFamily="34" charset="0"/>
              </a:rPr>
              <a:t>Perguntas:</a:t>
            </a:r>
            <a:endParaRPr lang="pt-BR" sz="1600"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9EB1209F-55A3-420C-8C47-F12BB7168873}"/>
              </a:ext>
            </a:extLst>
          </p:cNvPr>
          <p:cNvSpPr/>
          <p:nvPr/>
        </p:nvSpPr>
        <p:spPr>
          <a:xfrm>
            <a:off x="33665" y="633665"/>
            <a:ext cx="7992888" cy="785343"/>
          </a:xfrm>
          <a:prstGeom prst="rect">
            <a:avLst/>
          </a:prstGeom>
        </p:spPr>
        <p:txBody>
          <a:bodyPr wrap="square">
            <a:spAutoFit/>
          </a:bodyPr>
          <a:lstStyle/>
          <a:p>
            <a:pPr algn="just" hangingPunct="0">
              <a:lnSpc>
                <a:spcPct val="150000"/>
              </a:lnSpc>
              <a:spcAft>
                <a:spcPts val="0"/>
              </a:spcAft>
            </a:pPr>
            <a:r>
              <a:rPr lang="pt-BR" sz="1600" b="1" dirty="0">
                <a:latin typeface="Arial" panose="020B0604020202020204" pitchFamily="34" charset="0"/>
                <a:ea typeface="Times New Roman" panose="02020603050405020304" pitchFamily="18" charset="0"/>
                <a:cs typeface="Arial" panose="020B0604020202020204" pitchFamily="34" charset="0"/>
              </a:rPr>
              <a:t>10a) (0,5 ponto) </a:t>
            </a:r>
            <a:r>
              <a:rPr lang="pt-BR" sz="1600" dirty="0">
                <a:latin typeface="Arial" panose="020B0604020202020204" pitchFamily="34" charset="0"/>
                <a:ea typeface="Times New Roman" panose="02020603050405020304" pitchFamily="18" charset="0"/>
                <a:cs typeface="Arial" panose="020B0604020202020204" pitchFamily="34" charset="0"/>
              </a:rPr>
              <a:t>Baseado nessas informações marque a alternativa que representa o número de motores que compõem o VLS.</a:t>
            </a:r>
          </a:p>
        </p:txBody>
      </p:sp>
      <p:sp>
        <p:nvSpPr>
          <p:cNvPr id="6" name="Retângulo 5">
            <a:extLst>
              <a:ext uri="{FF2B5EF4-FFF2-40B4-BE49-F238E27FC236}">
                <a16:creationId xmlns:a16="http://schemas.microsoft.com/office/drawing/2014/main" id="{8D098286-CFB1-4320-8CF5-7C1928962BF0}"/>
              </a:ext>
            </a:extLst>
          </p:cNvPr>
          <p:cNvSpPr/>
          <p:nvPr/>
        </p:nvSpPr>
        <p:spPr>
          <a:xfrm>
            <a:off x="1689564" y="1576881"/>
            <a:ext cx="4681090" cy="338554"/>
          </a:xfrm>
          <a:prstGeom prst="rect">
            <a:avLst/>
          </a:prstGeom>
        </p:spPr>
        <p:txBody>
          <a:bodyPr wrap="none">
            <a:spAutoFit/>
          </a:bodyPr>
          <a:lstStyle/>
          <a:p>
            <a:r>
              <a:rPr lang="pt-BR" sz="1600" dirty="0">
                <a:latin typeface="Arial" panose="020B0604020202020204" pitchFamily="34" charset="0"/>
                <a:ea typeface="Times New Roman" panose="02020603050405020304" pitchFamily="18" charset="0"/>
              </a:rPr>
              <a:t>a) (    ) 4        b) (    ) 5        c) (    ) 6        d) (    ) 7</a:t>
            </a:r>
            <a:endParaRPr lang="pt-BR" sz="1600" dirty="0"/>
          </a:p>
        </p:txBody>
      </p:sp>
      <p:sp>
        <p:nvSpPr>
          <p:cNvPr id="7" name="CaixaDeTexto 6">
            <a:extLst>
              <a:ext uri="{FF2B5EF4-FFF2-40B4-BE49-F238E27FC236}">
                <a16:creationId xmlns:a16="http://schemas.microsoft.com/office/drawing/2014/main" id="{F8F495A1-4EEA-4D13-B857-FA6DA3D9C1EC}"/>
              </a:ext>
            </a:extLst>
          </p:cNvPr>
          <p:cNvSpPr txBox="1"/>
          <p:nvPr/>
        </p:nvSpPr>
        <p:spPr>
          <a:xfrm>
            <a:off x="5697805" y="1545003"/>
            <a:ext cx="288032" cy="400110"/>
          </a:xfrm>
          <a:prstGeom prst="rect">
            <a:avLst/>
          </a:prstGeom>
          <a:noFill/>
        </p:spPr>
        <p:txBody>
          <a:bodyPr wrap="square" rtlCol="0">
            <a:spAutoFit/>
          </a:bodyPr>
          <a:lstStyle/>
          <a:p>
            <a:r>
              <a:rPr lang="pt-BR" sz="2000" b="1" dirty="0">
                <a:solidFill>
                  <a:srgbClr val="FF0000"/>
                </a:solidFill>
                <a:latin typeface="Arial" panose="020B0604020202020204" pitchFamily="34" charset="0"/>
                <a:cs typeface="Arial" panose="020B0604020202020204" pitchFamily="34" charset="0"/>
              </a:rPr>
              <a:t>X</a:t>
            </a:r>
          </a:p>
        </p:txBody>
      </p:sp>
      <p:sp>
        <p:nvSpPr>
          <p:cNvPr id="8" name="Retângulo 7">
            <a:extLst>
              <a:ext uri="{FF2B5EF4-FFF2-40B4-BE49-F238E27FC236}">
                <a16:creationId xmlns:a16="http://schemas.microsoft.com/office/drawing/2014/main" id="{1550AABD-476E-4618-AB62-1A1D531A8B6E}"/>
              </a:ext>
            </a:extLst>
          </p:cNvPr>
          <p:cNvSpPr/>
          <p:nvPr/>
        </p:nvSpPr>
        <p:spPr>
          <a:xfrm>
            <a:off x="46881" y="2132856"/>
            <a:ext cx="11549434" cy="1088311"/>
          </a:xfrm>
          <a:prstGeom prst="rect">
            <a:avLst/>
          </a:prstGeom>
        </p:spPr>
        <p:txBody>
          <a:bodyPr wrap="square">
            <a:spAutoFit/>
          </a:bodyPr>
          <a:lstStyle/>
          <a:p>
            <a:pPr algn="just">
              <a:lnSpc>
                <a:spcPct val="150000"/>
              </a:lnSpc>
            </a:pPr>
            <a:r>
              <a:rPr lang="pt-BR" sz="1500" b="1" dirty="0">
                <a:latin typeface="Arial" panose="020B0604020202020204" pitchFamily="34" charset="0"/>
                <a:ea typeface="Times New Roman" panose="02020603050405020304" pitchFamily="18" charset="0"/>
                <a:cs typeface="Arial" panose="020B0604020202020204" pitchFamily="34" charset="0"/>
              </a:rPr>
              <a:t>10b) (0,5 ponto)</a:t>
            </a:r>
            <a:r>
              <a:rPr lang="pt-BR" sz="1500" dirty="0">
                <a:latin typeface="Arial" panose="020B0604020202020204" pitchFamily="34" charset="0"/>
                <a:ea typeface="Times New Roman" panose="02020603050405020304" pitchFamily="18" charset="0"/>
                <a:cs typeface="Arial" panose="020B0604020202020204" pitchFamily="34" charset="0"/>
              </a:rPr>
              <a:t> Para sair do solo, a força gerada pelos gases resultantes da queima do combustível deve ser superior ao peso do VLS.  Cerca de 80% do combustível de um foguete é consumido para vencer a gravidade.  Os outros 20% são consumidos para vencer a força de arrasto que resulta da resistência ao avanço do foguete imposta pelo ar atmosférico.  </a:t>
            </a:r>
            <a:endParaRPr lang="pt-BR" sz="1500" dirty="0">
              <a:latin typeface="Arial" panose="020B0604020202020204" pitchFamily="34" charset="0"/>
              <a:cs typeface="Arial" panose="020B0604020202020204" pitchFamily="34" charset="0"/>
            </a:endParaRPr>
          </a:p>
        </p:txBody>
      </p:sp>
      <p:pic>
        <p:nvPicPr>
          <p:cNvPr id="12" name="Imagem 11">
            <a:extLst>
              <a:ext uri="{FF2B5EF4-FFF2-40B4-BE49-F238E27FC236}">
                <a16:creationId xmlns:a16="http://schemas.microsoft.com/office/drawing/2014/main" id="{E3BA31B7-6DBC-4254-BBC9-AB7F0EFF4E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5834" y="3200990"/>
            <a:ext cx="4508351" cy="2373701"/>
          </a:xfrm>
          <a:prstGeom prst="rect">
            <a:avLst/>
          </a:prstGeom>
        </p:spPr>
      </p:pic>
      <p:sp>
        <p:nvSpPr>
          <p:cNvPr id="13" name="Retângulo 12">
            <a:extLst>
              <a:ext uri="{FF2B5EF4-FFF2-40B4-BE49-F238E27FC236}">
                <a16:creationId xmlns:a16="http://schemas.microsoft.com/office/drawing/2014/main" id="{A37D1E87-F861-43F1-B075-0FF74143EA58}"/>
              </a:ext>
            </a:extLst>
          </p:cNvPr>
          <p:cNvSpPr/>
          <p:nvPr/>
        </p:nvSpPr>
        <p:spPr>
          <a:xfrm>
            <a:off x="51003" y="3200991"/>
            <a:ext cx="7224831" cy="2268506"/>
          </a:xfrm>
          <a:prstGeom prst="rect">
            <a:avLst/>
          </a:prstGeom>
        </p:spPr>
        <p:txBody>
          <a:bodyPr wrap="square">
            <a:spAutoFit/>
          </a:bodyPr>
          <a:lstStyle/>
          <a:p>
            <a:pPr algn="just">
              <a:lnSpc>
                <a:spcPct val="150000"/>
              </a:lnSpc>
            </a:pPr>
            <a:r>
              <a:rPr lang="pt-BR" sz="1600" dirty="0">
                <a:latin typeface="Arial" panose="020B0604020202020204" pitchFamily="34" charset="0"/>
                <a:ea typeface="Times New Roman" panose="02020603050405020304" pitchFamily="18" charset="0"/>
                <a:cs typeface="Arial" panose="020B0604020202020204" pitchFamily="34" charset="0"/>
              </a:rPr>
              <a:t>Ao caminhar você quase não percebe essa resistência.  Entretanto, você já deve ter percebido que alguns corredores olímpicos usam roupas especiais para reduzir o arrasto.  O ramo da engenharia que estuda a interação do foguete com a atmosfera terrestre denomina-se aerodinâmica e um de seus objetivos é a obtenção de uma forma geométrica que reduza o arrasto entre o foguete e a atmosfera.  </a:t>
            </a:r>
            <a:endParaRPr lang="pt-BR" sz="1600" dirty="0"/>
          </a:p>
        </p:txBody>
      </p:sp>
      <p:sp>
        <p:nvSpPr>
          <p:cNvPr id="14" name="Retângulo 13">
            <a:extLst>
              <a:ext uri="{FF2B5EF4-FFF2-40B4-BE49-F238E27FC236}">
                <a16:creationId xmlns:a16="http://schemas.microsoft.com/office/drawing/2014/main" id="{038DF118-6C8C-4A71-9D37-0140D1BE4643}"/>
              </a:ext>
            </a:extLst>
          </p:cNvPr>
          <p:cNvSpPr/>
          <p:nvPr/>
        </p:nvSpPr>
        <p:spPr>
          <a:xfrm>
            <a:off x="1228831" y="5560251"/>
            <a:ext cx="9301396" cy="1160511"/>
          </a:xfrm>
          <a:prstGeom prst="rect">
            <a:avLst/>
          </a:prstGeom>
        </p:spPr>
        <p:txBody>
          <a:bodyPr wrap="square">
            <a:spAutoFit/>
          </a:bodyPr>
          <a:lstStyle/>
          <a:p>
            <a:pPr algn="just">
              <a:lnSpc>
                <a:spcPct val="150000"/>
              </a:lnSpc>
            </a:pPr>
            <a:r>
              <a:rPr lang="pt-BR" sz="1600" dirty="0">
                <a:latin typeface="Arial" panose="020B0604020202020204" pitchFamily="34" charset="0"/>
                <a:ea typeface="Times New Roman" panose="02020603050405020304" pitchFamily="18" charset="0"/>
                <a:cs typeface="Arial" panose="020B0604020202020204" pitchFamily="34" charset="0"/>
              </a:rPr>
              <a:t>Suponha que você seja um engenheiro do Instituto de Aeronáutica e Espaço (IAE) e tenha que decidir sobre o formato aerodinâmico que apresenta o menor arrasto.  </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Dentre as alternativas acima, assinale aquela que você</a:t>
            </a:r>
            <a:r>
              <a:rPr lang="pt-BR" sz="1600" dirty="0">
                <a:latin typeface="Arial" panose="020B0604020202020204" pitchFamily="34" charset="0"/>
                <a:ea typeface="Times New Roman" panose="02020603050405020304" pitchFamily="18" charset="0"/>
                <a:cs typeface="Arial" panose="020B0604020202020204" pitchFamily="34" charset="0"/>
              </a:rPr>
              <a:t>  </a:t>
            </a:r>
            <a:r>
              <a:rPr lang="pt-BR"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escolheria.</a:t>
            </a:r>
            <a:endParaRPr lang="pt-BR" sz="1600" dirty="0"/>
          </a:p>
        </p:txBody>
      </p:sp>
      <p:sp>
        <p:nvSpPr>
          <p:cNvPr id="15" name="CaixaDeTexto 14">
            <a:extLst>
              <a:ext uri="{FF2B5EF4-FFF2-40B4-BE49-F238E27FC236}">
                <a16:creationId xmlns:a16="http://schemas.microsoft.com/office/drawing/2014/main" id="{02EF7ED2-D2A6-4C85-B673-E9FEE7158F9B}"/>
              </a:ext>
            </a:extLst>
          </p:cNvPr>
          <p:cNvSpPr txBox="1"/>
          <p:nvPr/>
        </p:nvSpPr>
        <p:spPr>
          <a:xfrm>
            <a:off x="10012266" y="5141746"/>
            <a:ext cx="288032" cy="400110"/>
          </a:xfrm>
          <a:prstGeom prst="rect">
            <a:avLst/>
          </a:prstGeom>
          <a:noFill/>
        </p:spPr>
        <p:txBody>
          <a:bodyPr wrap="square" rtlCol="0">
            <a:spAutoFit/>
          </a:bodyPr>
          <a:lstStyle/>
          <a:p>
            <a:r>
              <a:rPr lang="pt-BR" sz="2000" b="1" dirty="0">
                <a:solidFill>
                  <a:srgbClr val="FF0000"/>
                </a:solidFill>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16508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a 21"/>
          <p:cNvGraphicFramePr>
            <a:graphicFrameLocks noGrp="1"/>
          </p:cNvGraphicFramePr>
          <p:nvPr>
            <p:extLst>
              <p:ext uri="{D42A27DB-BD31-4B8C-83A1-F6EECF244321}">
                <p14:modId xmlns:p14="http://schemas.microsoft.com/office/powerpoint/2010/main" val="2830284050"/>
              </p:ext>
            </p:extLst>
          </p:nvPr>
        </p:nvGraphicFramePr>
        <p:xfrm>
          <a:off x="3858579" y="748162"/>
          <a:ext cx="4167068" cy="5442318"/>
        </p:xfrm>
        <a:graphic>
          <a:graphicData uri="http://schemas.openxmlformats.org/drawingml/2006/table">
            <a:tbl>
              <a:tblPr firstRow="1" bandRow="1">
                <a:tableStyleId>{5C22544A-7EE6-4342-B048-85BDC9FD1C3A}</a:tableStyleId>
              </a:tblPr>
              <a:tblGrid>
                <a:gridCol w="685419">
                  <a:extLst>
                    <a:ext uri="{9D8B030D-6E8A-4147-A177-3AD203B41FA5}">
                      <a16:colId xmlns:a16="http://schemas.microsoft.com/office/drawing/2014/main" val="77620037"/>
                    </a:ext>
                  </a:extLst>
                </a:gridCol>
                <a:gridCol w="3481649">
                  <a:extLst>
                    <a:ext uri="{9D8B030D-6E8A-4147-A177-3AD203B41FA5}">
                      <a16:colId xmlns:a16="http://schemas.microsoft.com/office/drawing/2014/main" val="3578718802"/>
                    </a:ext>
                  </a:extLst>
                </a:gridCol>
              </a:tblGrid>
              <a:tr h="386817">
                <a:tc gridSpan="2">
                  <a:txBody>
                    <a:bodyPr/>
                    <a:lstStyle/>
                    <a:p>
                      <a:pPr algn="ctr"/>
                      <a:r>
                        <a:rPr lang="pt-BR" sz="1800" dirty="0">
                          <a:solidFill>
                            <a:schemeClr val="tx1"/>
                          </a:solidFill>
                        </a:rPr>
                        <a:t>Contatos:</a:t>
                      </a:r>
                    </a:p>
                  </a:txBody>
                  <a:tcPr marL="89273" marR="89273" marT="44637" marB="44637">
                    <a:solidFill>
                      <a:schemeClr val="accent5">
                        <a:lumMod val="60000"/>
                        <a:lumOff val="40000"/>
                      </a:schemeClr>
                    </a:solidFill>
                  </a:tcPr>
                </a:tc>
                <a:tc hMerge="1">
                  <a:txBody>
                    <a:bodyPr/>
                    <a:lstStyle/>
                    <a:p>
                      <a:endParaRPr lang="pt-BR" dirty="0"/>
                    </a:p>
                  </a:txBody>
                  <a:tcPr/>
                </a:tc>
                <a:extLst>
                  <a:ext uri="{0D108BD9-81ED-4DB2-BD59-A6C34878D82A}">
                    <a16:rowId xmlns:a16="http://schemas.microsoft.com/office/drawing/2014/main" val="1427671705"/>
                  </a:ext>
                </a:extLst>
              </a:tr>
              <a:tr h="624615">
                <a:tc>
                  <a:txBody>
                    <a:bodyPr/>
                    <a:lstStyle/>
                    <a:p>
                      <a:endParaRPr lang="pt-BR" sz="1800"/>
                    </a:p>
                  </a:txBody>
                  <a:tcPr marL="89273" marR="89273" marT="44637" marB="44637">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800" dirty="0">
                          <a:latin typeface="Arial" panose="020B0604020202020204" pitchFamily="34" charset="0"/>
                          <a:cs typeface="Arial" panose="020B0604020202020204" pitchFamily="34" charset="0"/>
                        </a:rPr>
                        <a:t>@</a:t>
                      </a:r>
                      <a:r>
                        <a:rPr lang="pt-BR" sz="1800" dirty="0" err="1">
                          <a:latin typeface="Arial" panose="020B0604020202020204" pitchFamily="34" charset="0"/>
                          <a:cs typeface="Arial" panose="020B0604020202020204" pitchFamily="34" charset="0"/>
                        </a:rPr>
                        <a:t>obabr</a:t>
                      </a:r>
                      <a:endParaRPr lang="pt-BR" sz="1800" dirty="0">
                        <a:latin typeface="Arial" panose="020B0604020202020204" pitchFamily="34" charset="0"/>
                        <a:cs typeface="Arial" panose="020B0604020202020204" pitchFamily="34" charset="0"/>
                      </a:endParaRPr>
                    </a:p>
                  </a:txBody>
                  <a:tcPr marL="89273" marR="89273" marT="44637" marB="44637" anchor="ctr">
                    <a:solidFill>
                      <a:schemeClr val="accent1">
                        <a:lumMod val="20000"/>
                        <a:lumOff val="80000"/>
                      </a:schemeClr>
                    </a:solidFill>
                  </a:tcPr>
                </a:tc>
                <a:extLst>
                  <a:ext uri="{0D108BD9-81ED-4DB2-BD59-A6C34878D82A}">
                    <a16:rowId xmlns:a16="http://schemas.microsoft.com/office/drawing/2014/main" val="2640790837"/>
                  </a:ext>
                </a:extLst>
              </a:tr>
              <a:tr h="607057">
                <a:tc>
                  <a:txBody>
                    <a:bodyPr/>
                    <a:lstStyle/>
                    <a:p>
                      <a:endParaRPr lang="pt-BR" sz="1800"/>
                    </a:p>
                  </a:txBody>
                  <a:tcPr marL="89273" marR="89273" marT="44637" marB="44637">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800" dirty="0">
                          <a:latin typeface="Arial" panose="020B0604020202020204" pitchFamily="34" charset="0"/>
                          <a:cs typeface="Arial" panose="020B0604020202020204" pitchFamily="34" charset="0"/>
                        </a:rPr>
                        <a:t>@</a:t>
                      </a:r>
                      <a:r>
                        <a:rPr lang="pt-BR" sz="1800" dirty="0" err="1">
                          <a:latin typeface="Arial" panose="020B0604020202020204" pitchFamily="34" charset="0"/>
                          <a:cs typeface="Arial" panose="020B0604020202020204" pitchFamily="34" charset="0"/>
                        </a:rPr>
                        <a:t>oba_olimpiada</a:t>
                      </a:r>
                      <a:endParaRPr lang="pt-BR" sz="1800" dirty="0">
                        <a:latin typeface="Arial" panose="020B0604020202020204" pitchFamily="34" charset="0"/>
                        <a:cs typeface="Arial" panose="020B0604020202020204" pitchFamily="34" charset="0"/>
                      </a:endParaRPr>
                    </a:p>
                  </a:txBody>
                  <a:tcPr marL="89273" marR="89273" marT="44637" marB="44637" anchor="ctr">
                    <a:solidFill>
                      <a:schemeClr val="accent1">
                        <a:lumMod val="20000"/>
                        <a:lumOff val="80000"/>
                      </a:schemeClr>
                    </a:solidFill>
                  </a:tcPr>
                </a:tc>
                <a:extLst>
                  <a:ext uri="{0D108BD9-81ED-4DB2-BD59-A6C34878D82A}">
                    <a16:rowId xmlns:a16="http://schemas.microsoft.com/office/drawing/2014/main" val="1203746611"/>
                  </a:ext>
                </a:extLst>
              </a:tr>
              <a:tr h="562420">
                <a:tc>
                  <a:txBody>
                    <a:bodyPr/>
                    <a:lstStyle/>
                    <a:p>
                      <a:endParaRPr lang="pt-BR" sz="1800"/>
                    </a:p>
                  </a:txBody>
                  <a:tcPr marL="89273" marR="89273" marT="44637" marB="44637">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800" dirty="0" err="1">
                          <a:latin typeface="Arial" panose="020B0604020202020204" pitchFamily="34" charset="0"/>
                          <a:cs typeface="Arial" panose="020B0604020202020204" pitchFamily="34" charset="0"/>
                        </a:rPr>
                        <a:t>obaoficial</a:t>
                      </a:r>
                      <a:endParaRPr lang="pt-BR" sz="1800" dirty="0">
                        <a:latin typeface="Arial" panose="020B0604020202020204" pitchFamily="34" charset="0"/>
                        <a:cs typeface="Arial" panose="020B0604020202020204" pitchFamily="34" charset="0"/>
                      </a:endParaRPr>
                    </a:p>
                  </a:txBody>
                  <a:tcPr marL="89273" marR="89273" marT="44637" marB="44637" anchor="ctr">
                    <a:solidFill>
                      <a:schemeClr val="accent1">
                        <a:lumMod val="20000"/>
                        <a:lumOff val="80000"/>
                      </a:schemeClr>
                    </a:solidFill>
                  </a:tcPr>
                </a:tc>
                <a:extLst>
                  <a:ext uri="{0D108BD9-81ED-4DB2-BD59-A6C34878D82A}">
                    <a16:rowId xmlns:a16="http://schemas.microsoft.com/office/drawing/2014/main" val="3635729194"/>
                  </a:ext>
                </a:extLst>
              </a:tr>
              <a:tr h="624911">
                <a:tc>
                  <a:txBody>
                    <a:bodyPr/>
                    <a:lstStyle/>
                    <a:p>
                      <a:endParaRPr lang="pt-BR" sz="1800"/>
                    </a:p>
                  </a:txBody>
                  <a:tcPr marL="89273" marR="89273" marT="44637" marB="44637">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800" dirty="0" err="1">
                          <a:latin typeface="Arial" panose="020B0604020202020204" pitchFamily="34" charset="0"/>
                          <a:cs typeface="Arial" panose="020B0604020202020204" pitchFamily="34" charset="0"/>
                        </a:rPr>
                        <a:t>canal_oba_mobfog</a:t>
                      </a:r>
                      <a:endParaRPr lang="pt-BR" sz="1800" dirty="0">
                        <a:latin typeface="Arial" panose="020B0604020202020204" pitchFamily="34" charset="0"/>
                        <a:cs typeface="Arial" panose="020B0604020202020204" pitchFamily="34" charset="0"/>
                      </a:endParaRPr>
                    </a:p>
                  </a:txBody>
                  <a:tcPr marL="89273" marR="89273" marT="44637" marB="44637" anchor="ctr">
                    <a:solidFill>
                      <a:schemeClr val="accent1">
                        <a:lumMod val="20000"/>
                        <a:lumOff val="80000"/>
                      </a:schemeClr>
                    </a:solidFill>
                  </a:tcPr>
                </a:tc>
                <a:extLst>
                  <a:ext uri="{0D108BD9-81ED-4DB2-BD59-A6C34878D82A}">
                    <a16:rowId xmlns:a16="http://schemas.microsoft.com/office/drawing/2014/main" val="2510419485"/>
                  </a:ext>
                </a:extLst>
              </a:tr>
              <a:tr h="553200">
                <a:tc>
                  <a:txBody>
                    <a:bodyPr/>
                    <a:lstStyle/>
                    <a:p>
                      <a:endParaRPr lang="pt-BR" sz="1800"/>
                    </a:p>
                  </a:txBody>
                  <a:tcPr marL="89273" marR="89273" marT="44637" marB="44637">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800" dirty="0">
                          <a:latin typeface="Arial" panose="020B0604020202020204" pitchFamily="34" charset="0"/>
                          <a:cs typeface="Arial" panose="020B0604020202020204" pitchFamily="34" charset="0"/>
                        </a:rPr>
                        <a:t>oba.secretaria@gmail.com</a:t>
                      </a:r>
                    </a:p>
                  </a:txBody>
                  <a:tcPr marL="89273" marR="89273" marT="44637" marB="44637" anchor="ctr">
                    <a:solidFill>
                      <a:schemeClr val="accent1">
                        <a:lumMod val="20000"/>
                        <a:lumOff val="80000"/>
                      </a:schemeClr>
                    </a:solidFill>
                  </a:tcPr>
                </a:tc>
                <a:extLst>
                  <a:ext uri="{0D108BD9-81ED-4DB2-BD59-A6C34878D82A}">
                    <a16:rowId xmlns:a16="http://schemas.microsoft.com/office/drawing/2014/main" val="2571587587"/>
                  </a:ext>
                </a:extLst>
              </a:tr>
              <a:tr h="601451">
                <a:tc>
                  <a:txBody>
                    <a:bodyPr/>
                    <a:lstStyle/>
                    <a:p>
                      <a:endParaRPr lang="pt-BR" sz="1800"/>
                    </a:p>
                  </a:txBody>
                  <a:tcPr marL="89273" marR="89273" marT="44637" marB="44637">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800" dirty="0">
                          <a:latin typeface="Arial" panose="020B0604020202020204" pitchFamily="34" charset="0"/>
                          <a:cs typeface="Arial" panose="020B0604020202020204" pitchFamily="34" charset="0"/>
                        </a:rPr>
                        <a:t>(21) 98272-3810</a:t>
                      </a:r>
                    </a:p>
                  </a:txBody>
                  <a:tcPr marL="89273" marR="89273" marT="44637" marB="44637" anchor="ctr">
                    <a:solidFill>
                      <a:schemeClr val="accent1">
                        <a:lumMod val="20000"/>
                        <a:lumOff val="80000"/>
                      </a:schemeClr>
                    </a:solidFill>
                  </a:tcPr>
                </a:tc>
                <a:extLst>
                  <a:ext uri="{0D108BD9-81ED-4DB2-BD59-A6C34878D82A}">
                    <a16:rowId xmlns:a16="http://schemas.microsoft.com/office/drawing/2014/main" val="1529904417"/>
                  </a:ext>
                </a:extLst>
              </a:tr>
              <a:tr h="1095030">
                <a:tc>
                  <a:txBody>
                    <a:bodyPr/>
                    <a:lstStyle/>
                    <a:p>
                      <a:endParaRPr lang="pt-BR" sz="1800" dirty="0"/>
                    </a:p>
                  </a:txBody>
                  <a:tcPr marL="89273" marR="89273" marT="44637" marB="44637">
                    <a:solidFill>
                      <a:schemeClr val="bg1"/>
                    </a:solidFill>
                  </a:tcPr>
                </a:tc>
                <a:tc>
                  <a:txBody>
                    <a:bodyPr/>
                    <a:lstStyle/>
                    <a:p>
                      <a:r>
                        <a:rPr lang="pt-BR" sz="1800" dirty="0">
                          <a:latin typeface="Arial" panose="020B0604020202020204" pitchFamily="34" charset="0"/>
                          <a:cs typeface="Arial" panose="020B0604020202020204" pitchFamily="34" charset="0"/>
                        </a:rPr>
                        <a:t>(21) 2334-0082</a:t>
                      </a:r>
                    </a:p>
                    <a:p>
                      <a:r>
                        <a:rPr lang="pt-BR" sz="1800" dirty="0">
                          <a:latin typeface="Arial" panose="020B0604020202020204" pitchFamily="34" charset="0"/>
                          <a:cs typeface="Arial" panose="020B0604020202020204" pitchFamily="34" charset="0"/>
                        </a:rPr>
                        <a:t>(21) 4104-4047</a:t>
                      </a:r>
                    </a:p>
                    <a:p>
                      <a:r>
                        <a:rPr lang="pt-BR" sz="1800" dirty="0">
                          <a:latin typeface="Arial" panose="020B0604020202020204" pitchFamily="34" charset="0"/>
                          <a:cs typeface="Arial" panose="020B0604020202020204" pitchFamily="34" charset="0"/>
                        </a:rPr>
                        <a:t>(21) 2254-1139</a:t>
                      </a:r>
                    </a:p>
                  </a:txBody>
                  <a:tcPr marL="89273" marR="89273" marT="44637" marB="44637" anchor="ctr">
                    <a:solidFill>
                      <a:schemeClr val="accent1">
                        <a:lumMod val="20000"/>
                        <a:lumOff val="80000"/>
                      </a:schemeClr>
                    </a:solidFill>
                  </a:tcPr>
                </a:tc>
                <a:extLst>
                  <a:ext uri="{0D108BD9-81ED-4DB2-BD59-A6C34878D82A}">
                    <a16:rowId xmlns:a16="http://schemas.microsoft.com/office/drawing/2014/main" val="1146621586"/>
                  </a:ext>
                </a:extLst>
              </a:tr>
              <a:tr h="38681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800" dirty="0">
                          <a:latin typeface="Arial" panose="020B0604020202020204" pitchFamily="34" charset="0"/>
                          <a:cs typeface="Arial" panose="020B0604020202020204" pitchFamily="34" charset="0"/>
                        </a:rPr>
                        <a:t>www.oba.org.br</a:t>
                      </a:r>
                    </a:p>
                  </a:txBody>
                  <a:tcPr marL="89273" marR="89273" marT="44637" marB="44637">
                    <a:solidFill>
                      <a:schemeClr val="accent5">
                        <a:lumMod val="60000"/>
                        <a:lumOff val="4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t-BR" sz="18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288160636"/>
                  </a:ext>
                </a:extLst>
              </a:tr>
            </a:tbl>
          </a:graphicData>
        </a:graphic>
      </p:graphicFrame>
      <p:grpSp>
        <p:nvGrpSpPr>
          <p:cNvPr id="2" name="Agrupar 1"/>
          <p:cNvGrpSpPr/>
          <p:nvPr/>
        </p:nvGrpSpPr>
        <p:grpSpPr>
          <a:xfrm>
            <a:off x="3892430" y="1221538"/>
            <a:ext cx="651692" cy="4341089"/>
            <a:chOff x="3960784" y="1167955"/>
            <a:chExt cx="667511" cy="4446461"/>
          </a:xfrm>
        </p:grpSpPr>
        <p:pic>
          <p:nvPicPr>
            <p:cNvPr id="7" name="Imagem 6"/>
            <p:cNvPicPr>
              <a:picLocks noChangeAspect="1"/>
            </p:cNvPicPr>
            <p:nvPr/>
          </p:nvPicPr>
          <p:blipFill>
            <a:blip r:embed="rId2"/>
            <a:stretch>
              <a:fillRect/>
            </a:stretch>
          </p:blipFill>
          <p:spPr>
            <a:xfrm>
              <a:off x="4009233" y="4171188"/>
              <a:ext cx="530717" cy="528828"/>
            </a:xfrm>
            <a:prstGeom prst="rect">
              <a:avLst/>
            </a:prstGeom>
          </p:spPr>
        </p:pic>
        <p:pic>
          <p:nvPicPr>
            <p:cNvPr id="8" name="Imagem 7"/>
            <p:cNvPicPr>
              <a:picLocks noChangeAspect="1"/>
            </p:cNvPicPr>
            <p:nvPr/>
          </p:nvPicPr>
          <p:blipFill>
            <a:blip r:embed="rId3"/>
            <a:stretch>
              <a:fillRect/>
            </a:stretch>
          </p:blipFill>
          <p:spPr>
            <a:xfrm>
              <a:off x="4041810" y="2391918"/>
              <a:ext cx="477018" cy="470154"/>
            </a:xfrm>
            <a:prstGeom prst="rect">
              <a:avLst/>
            </a:prstGeom>
          </p:spPr>
        </p:pic>
        <p:pic>
          <p:nvPicPr>
            <p:cNvPr id="9" name="Imagem 8"/>
            <p:cNvPicPr>
              <a:picLocks noChangeAspect="1"/>
            </p:cNvPicPr>
            <p:nvPr/>
          </p:nvPicPr>
          <p:blipFill>
            <a:blip r:embed="rId4"/>
            <a:stretch>
              <a:fillRect/>
            </a:stretch>
          </p:blipFill>
          <p:spPr>
            <a:xfrm>
              <a:off x="4035524" y="1773936"/>
              <a:ext cx="508521" cy="512064"/>
            </a:xfrm>
            <a:prstGeom prst="rect">
              <a:avLst/>
            </a:prstGeom>
          </p:spPr>
        </p:pic>
        <p:pic>
          <p:nvPicPr>
            <p:cNvPr id="10" name="Imagem 9"/>
            <p:cNvPicPr>
              <a:picLocks noChangeAspect="1"/>
            </p:cNvPicPr>
            <p:nvPr/>
          </p:nvPicPr>
          <p:blipFill>
            <a:blip r:embed="rId5"/>
            <a:stretch>
              <a:fillRect/>
            </a:stretch>
          </p:blipFill>
          <p:spPr>
            <a:xfrm>
              <a:off x="3988470" y="2969133"/>
              <a:ext cx="580515" cy="551307"/>
            </a:xfrm>
            <a:prstGeom prst="rect">
              <a:avLst/>
            </a:prstGeom>
          </p:spPr>
        </p:pic>
        <p:pic>
          <p:nvPicPr>
            <p:cNvPr id="11" name="Imagem 10"/>
            <p:cNvPicPr>
              <a:picLocks noChangeAspect="1"/>
            </p:cNvPicPr>
            <p:nvPr/>
          </p:nvPicPr>
          <p:blipFill>
            <a:blip r:embed="rId6"/>
            <a:stretch>
              <a:fillRect/>
            </a:stretch>
          </p:blipFill>
          <p:spPr>
            <a:xfrm>
              <a:off x="3997422" y="3632454"/>
              <a:ext cx="564933" cy="436626"/>
            </a:xfrm>
            <a:prstGeom prst="rect">
              <a:avLst/>
            </a:prstGeom>
          </p:spPr>
        </p:pic>
        <p:pic>
          <p:nvPicPr>
            <p:cNvPr id="1026" name="Picture 2" descr="Telefone, redondo, ícone - Baixar PNG/SVG Transparen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0784" y="4946905"/>
              <a:ext cx="667511" cy="667511"/>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m 23"/>
            <p:cNvPicPr>
              <a:picLocks noChangeAspect="1"/>
            </p:cNvPicPr>
            <p:nvPr/>
          </p:nvPicPr>
          <p:blipFill>
            <a:blip r:embed="rId8"/>
            <a:stretch>
              <a:fillRect/>
            </a:stretch>
          </p:blipFill>
          <p:spPr>
            <a:xfrm>
              <a:off x="4050954" y="1167955"/>
              <a:ext cx="470514" cy="468821"/>
            </a:xfrm>
            <a:prstGeom prst="rect">
              <a:avLst/>
            </a:prstGeom>
          </p:spPr>
        </p:pic>
      </p:grpSp>
      <p:pic>
        <p:nvPicPr>
          <p:cNvPr id="26" name="Imagem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6239" y="2164725"/>
            <a:ext cx="4022027" cy="2669263"/>
          </a:xfrm>
          <a:prstGeom prst="rect">
            <a:avLst/>
          </a:prstGeom>
        </p:spPr>
      </p:pic>
      <p:pic>
        <p:nvPicPr>
          <p:cNvPr id="27" name="Imagem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84485" y="2593994"/>
            <a:ext cx="2734749" cy="1746866"/>
          </a:xfrm>
          <a:prstGeom prst="rect">
            <a:avLst/>
          </a:prstGeom>
        </p:spPr>
      </p:pic>
    </p:spTree>
    <p:extLst>
      <p:ext uri="{BB962C8B-B14F-4D97-AF65-F5344CB8AC3E}">
        <p14:creationId xmlns:p14="http://schemas.microsoft.com/office/powerpoint/2010/main" val="323931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0"/>
                                        <p:tgtEl>
                                          <p:spTgt spid="27"/>
                                        </p:tgtEl>
                                      </p:cBhvr>
                                    </p:animEffect>
                                    <p:anim calcmode="lin" valueType="num">
                                      <p:cBhvr>
                                        <p:cTn id="13" dur="2000" fill="hold"/>
                                        <p:tgtEl>
                                          <p:spTgt spid="27"/>
                                        </p:tgtEl>
                                        <p:attrNameLst>
                                          <p:attrName>ppt_w</p:attrName>
                                        </p:attrNameLst>
                                      </p:cBhvr>
                                      <p:tavLst>
                                        <p:tav tm="0" fmla="#ppt_w*sin(2.5*pi*$)">
                                          <p:val>
                                            <p:fltVal val="0"/>
                                          </p:val>
                                        </p:tav>
                                        <p:tav tm="100000">
                                          <p:val>
                                            <p:fltVal val="1"/>
                                          </p:val>
                                        </p:tav>
                                      </p:tavLst>
                                    </p:anim>
                                    <p:anim calcmode="lin" valueType="num">
                                      <p:cBhvr>
                                        <p:cTn id="14" dur="2000" fill="hold"/>
                                        <p:tgtEl>
                                          <p:spTgt spid="27"/>
                                        </p:tgtEl>
                                        <p:attrNameLst>
                                          <p:attrName>ppt_h</p:attrName>
                                        </p:attrNameLst>
                                      </p:cBhvr>
                                      <p:tavLst>
                                        <p:tav tm="0">
                                          <p:val>
                                            <p:strVal val="#ppt_h"/>
                                          </p:val>
                                        </p:tav>
                                        <p:tav tm="100000">
                                          <p:val>
                                            <p:strVal val="#ppt_h"/>
                                          </p:val>
                                        </p:tav>
                                      </p:tavLst>
                                    </p:anim>
                                  </p:childTnLst>
                                </p:cTn>
                              </p:par>
                              <p:par>
                                <p:cTn id="15" presetID="16" presetClass="entr" presetSubtype="2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4201FB6-5E6D-4DBD-B899-A848481BC26C}"/>
              </a:ext>
            </a:extLst>
          </p:cNvPr>
          <p:cNvSpPr/>
          <p:nvPr/>
        </p:nvSpPr>
        <p:spPr>
          <a:xfrm>
            <a:off x="118889" y="1790668"/>
            <a:ext cx="3070071" cy="369332"/>
          </a:xfrm>
          <a:prstGeom prst="rect">
            <a:avLst/>
          </a:prstGeom>
        </p:spPr>
        <p:txBody>
          <a:bodyPr wrap="none">
            <a:spAutoFit/>
          </a:bodyPr>
          <a:lstStyle/>
          <a:p>
            <a:pPr algn="just"/>
            <a:r>
              <a:rPr lang="pt-BR" b="1" dirty="0">
                <a:latin typeface="Arial" panose="020B0604020202020204" pitchFamily="34" charset="0"/>
                <a:ea typeface="Times New Roman" panose="02020603050405020304" pitchFamily="18" charset="0"/>
                <a:cs typeface="Arial" panose="020B0604020202020204" pitchFamily="34" charset="0"/>
              </a:rPr>
              <a:t>Resposta 1a) (0,3 pontos):</a:t>
            </a:r>
            <a:endParaRPr lang="pt-BR"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652F035F-790E-4777-B80E-80962505311F}"/>
              </a:ext>
            </a:extLst>
          </p:cNvPr>
          <p:cNvSpPr/>
          <p:nvPr/>
        </p:nvSpPr>
        <p:spPr>
          <a:xfrm>
            <a:off x="118889" y="260648"/>
            <a:ext cx="7996207" cy="1287532"/>
          </a:xfrm>
          <a:prstGeom prst="rect">
            <a:avLst/>
          </a:prstGeom>
        </p:spPr>
        <p:txBody>
          <a:bodyPr wrap="square">
            <a:spAutoFit/>
          </a:bodyPr>
          <a:lstStyle/>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Pergunta 1a) (0,3 pontos ) </a:t>
            </a:r>
            <a:r>
              <a:rPr lang="pt-BR" dirty="0">
                <a:latin typeface="Arial" panose="020B0604020202020204" pitchFamily="34" charset="0"/>
                <a:ea typeface="Times New Roman" panose="02020603050405020304" pitchFamily="18" charset="0"/>
                <a:cs typeface="Arial" panose="020B0604020202020204" pitchFamily="34" charset="0"/>
              </a:rPr>
              <a:t>Desenhe (pinte) as posição dos dias e noites em cada uma dos posições da figura 2. Cubra o hemisfério correspondente à noite como na figura 1</a:t>
            </a:r>
            <a:endParaRPr lang="pt-BR" dirty="0">
              <a:latin typeface="Arial" panose="020B0604020202020204" pitchFamily="34" charset="0"/>
              <a:cs typeface="Arial" panose="020B0604020202020204" pitchFamily="34" charset="0"/>
            </a:endParaRPr>
          </a:p>
        </p:txBody>
      </p:sp>
      <p:pic>
        <p:nvPicPr>
          <p:cNvPr id="6" name="Imagem 5">
            <a:extLst>
              <a:ext uri="{FF2B5EF4-FFF2-40B4-BE49-F238E27FC236}">
                <a16:creationId xmlns:a16="http://schemas.microsoft.com/office/drawing/2014/main" id="{5046E720-19E9-487D-95BD-55BA51D24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2786" y="3429000"/>
            <a:ext cx="5857500" cy="3081543"/>
          </a:xfrm>
          <a:prstGeom prst="rect">
            <a:avLst/>
          </a:prstGeom>
        </p:spPr>
      </p:pic>
      <p:sp>
        <p:nvSpPr>
          <p:cNvPr id="7" name="Retângulo 6">
            <a:extLst>
              <a:ext uri="{FF2B5EF4-FFF2-40B4-BE49-F238E27FC236}">
                <a16:creationId xmlns:a16="http://schemas.microsoft.com/office/drawing/2014/main" id="{4733C245-C3AE-4E10-B828-35637765DEA0}"/>
              </a:ext>
            </a:extLst>
          </p:cNvPr>
          <p:cNvSpPr/>
          <p:nvPr/>
        </p:nvSpPr>
        <p:spPr>
          <a:xfrm>
            <a:off x="172248" y="2503412"/>
            <a:ext cx="11558577" cy="872034"/>
          </a:xfrm>
          <a:prstGeom prst="rect">
            <a:avLst/>
          </a:prstGeom>
        </p:spPr>
        <p:txBody>
          <a:bodyPr wrap="square">
            <a:spAutoFit/>
          </a:bodyPr>
          <a:lstStyle/>
          <a:p>
            <a:pPr algn="just">
              <a:lnSpc>
                <a:spcPct val="150000"/>
              </a:lnSpc>
            </a:pPr>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Na figura 2, estão sombreados os hemisférios não expostos à iluminação solar, como deve ser a resposta.</a:t>
            </a:r>
            <a:endParaRPr lang="pt-BR" b="1" dirty="0">
              <a:solidFill>
                <a:srgbClr val="FF0000"/>
              </a:solidFill>
              <a:latin typeface="Arial" panose="020B0604020202020204" pitchFamily="34" charset="0"/>
              <a:cs typeface="Arial" panose="020B0604020202020204" pitchFamily="34" charset="0"/>
            </a:endParaRPr>
          </a:p>
        </p:txBody>
      </p:sp>
      <p:sp>
        <p:nvSpPr>
          <p:cNvPr id="11" name="Corda 10">
            <a:extLst>
              <a:ext uri="{FF2B5EF4-FFF2-40B4-BE49-F238E27FC236}">
                <a16:creationId xmlns:a16="http://schemas.microsoft.com/office/drawing/2014/main" id="{B6E4D800-03DB-40B5-A286-7EEE1946A610}"/>
              </a:ext>
            </a:extLst>
          </p:cNvPr>
          <p:cNvSpPr/>
          <p:nvPr/>
        </p:nvSpPr>
        <p:spPr>
          <a:xfrm rot="6807662">
            <a:off x="7353762" y="3752931"/>
            <a:ext cx="216024" cy="216024"/>
          </a:xfrm>
          <a:prstGeom prst="chor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orda 12">
            <a:extLst>
              <a:ext uri="{FF2B5EF4-FFF2-40B4-BE49-F238E27FC236}">
                <a16:creationId xmlns:a16="http://schemas.microsoft.com/office/drawing/2014/main" id="{E44CF245-1A56-4584-A784-14FB08EB80D2}"/>
              </a:ext>
            </a:extLst>
          </p:cNvPr>
          <p:cNvSpPr/>
          <p:nvPr/>
        </p:nvSpPr>
        <p:spPr>
          <a:xfrm rot="14058351">
            <a:off x="8223161" y="5280454"/>
            <a:ext cx="238762" cy="219427"/>
          </a:xfrm>
          <a:prstGeom prst="chor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orda 13">
            <a:extLst>
              <a:ext uri="{FF2B5EF4-FFF2-40B4-BE49-F238E27FC236}">
                <a16:creationId xmlns:a16="http://schemas.microsoft.com/office/drawing/2014/main" id="{2738CD1F-65A5-45C7-9C9A-EAAFC1DE0989}"/>
              </a:ext>
            </a:extLst>
          </p:cNvPr>
          <p:cNvSpPr/>
          <p:nvPr/>
        </p:nvSpPr>
        <p:spPr>
          <a:xfrm rot="21030207">
            <a:off x="6485693" y="5285936"/>
            <a:ext cx="216024" cy="216024"/>
          </a:xfrm>
          <a:prstGeom prst="chor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3151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6545EFB2-763E-48E3-ADB0-93FA894B8988}"/>
              </a:ext>
            </a:extLst>
          </p:cNvPr>
          <p:cNvSpPr/>
          <p:nvPr/>
        </p:nvSpPr>
        <p:spPr>
          <a:xfrm>
            <a:off x="190897" y="260648"/>
            <a:ext cx="7848872" cy="1287532"/>
          </a:xfrm>
          <a:prstGeom prst="rect">
            <a:avLst/>
          </a:prstGeom>
        </p:spPr>
        <p:txBody>
          <a:bodyPr wrap="square">
            <a:spAutoFit/>
          </a:bodyPr>
          <a:lstStyle/>
          <a:p>
            <a:pPr algn="just">
              <a:lnSpc>
                <a:spcPct val="150000"/>
              </a:lnSpc>
            </a:pPr>
            <a:r>
              <a:rPr lang="pt-BR" b="1" dirty="0">
                <a:latin typeface="Arial" panose="020B0604020202020204" pitchFamily="34" charset="0"/>
                <a:cs typeface="Arial" panose="020B0604020202020204" pitchFamily="34" charset="0"/>
              </a:rPr>
              <a:t>Pergunta 1b) (0,7 pontos) </a:t>
            </a:r>
            <a:r>
              <a:rPr lang="pt-BR" dirty="0">
                <a:latin typeface="Arial" panose="020B0604020202020204" pitchFamily="34" charset="0"/>
                <a:cs typeface="Arial" panose="020B0604020202020204" pitchFamily="34" charset="0"/>
              </a:rPr>
              <a:t>Desenhe na figura 2 o local exato da protuberância no equador de Mercúrio nas posições M4, M5 e M6, isto é, decorridos uma órbita completa a partir de M1, M2, M3, respectivamente.</a:t>
            </a:r>
          </a:p>
        </p:txBody>
      </p:sp>
      <p:sp>
        <p:nvSpPr>
          <p:cNvPr id="4" name="Retângulo 3">
            <a:extLst>
              <a:ext uri="{FF2B5EF4-FFF2-40B4-BE49-F238E27FC236}">
                <a16:creationId xmlns:a16="http://schemas.microsoft.com/office/drawing/2014/main" id="{7CAF34A4-2480-47DA-A4C8-108F69250120}"/>
              </a:ext>
            </a:extLst>
          </p:cNvPr>
          <p:cNvSpPr/>
          <p:nvPr/>
        </p:nvSpPr>
        <p:spPr>
          <a:xfrm>
            <a:off x="190897" y="1975334"/>
            <a:ext cx="3147015" cy="369332"/>
          </a:xfrm>
          <a:prstGeom prst="rect">
            <a:avLst/>
          </a:prstGeom>
        </p:spPr>
        <p:txBody>
          <a:bodyPr wrap="none">
            <a:spAutoFit/>
          </a:bodyPr>
          <a:lstStyle/>
          <a:p>
            <a:pPr algn="just"/>
            <a:r>
              <a:rPr lang="pt-BR" b="1" dirty="0">
                <a:latin typeface="Arial" panose="020B0604020202020204" pitchFamily="34" charset="0"/>
                <a:ea typeface="Times New Roman" panose="02020603050405020304" pitchFamily="18" charset="0"/>
                <a:cs typeface="Arial" panose="020B0604020202020204" pitchFamily="34" charset="0"/>
              </a:rPr>
              <a:t>Resposta 1b) (0,7 pontos): </a:t>
            </a:r>
            <a:endParaRPr lang="pt-BR"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356AA6FC-9DCA-4EA0-A454-4DD1FE0A13E6}"/>
              </a:ext>
            </a:extLst>
          </p:cNvPr>
          <p:cNvSpPr/>
          <p:nvPr/>
        </p:nvSpPr>
        <p:spPr>
          <a:xfrm>
            <a:off x="175849" y="2755581"/>
            <a:ext cx="11536327" cy="2118529"/>
          </a:xfrm>
          <a:prstGeom prst="rect">
            <a:avLst/>
          </a:prstGeom>
        </p:spPr>
        <p:txBody>
          <a:bodyPr wrap="square">
            <a:spAutoFit/>
          </a:bodyPr>
          <a:lstStyle/>
          <a:p>
            <a:pPr algn="just" hangingPunct="0">
              <a:lnSpc>
                <a:spcPct val="150000"/>
              </a:lnSpc>
              <a:spcAft>
                <a:spcPts val="0"/>
              </a:spcAft>
            </a:pPr>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Também na figura 2 estão desenhadas as posições corretas do planeta em M4, M5 e M6. A cada 1/3 da órbita em torno do Sol, o planeta dá 1/2 volta sobre seu eixo de rotação. Assim, após M3, as posições na sequência M4, M5 e M6 apresentar-se-ão giradas de 1/2 volta com relação às posições M1, M2 e M3, pois em um ano de Mercúrio o planeta dá uma volta e meia sobre seu eixo. (Cada posição desenhada corretamente vale 0,2 pontos e acertando as 3 posições o aluno leva 0,7 pontos.)</a:t>
            </a:r>
          </a:p>
        </p:txBody>
      </p:sp>
    </p:spTree>
    <p:extLst>
      <p:ext uri="{BB962C8B-B14F-4D97-AF65-F5344CB8AC3E}">
        <p14:creationId xmlns:p14="http://schemas.microsoft.com/office/powerpoint/2010/main" val="262027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D9CE6A5E-0872-4765-B7FE-ECCC1BF9202C}"/>
              </a:ext>
            </a:extLst>
          </p:cNvPr>
          <p:cNvSpPr/>
          <p:nvPr/>
        </p:nvSpPr>
        <p:spPr>
          <a:xfrm>
            <a:off x="118889" y="116632"/>
            <a:ext cx="8136904" cy="2534027"/>
          </a:xfrm>
          <a:prstGeom prst="rect">
            <a:avLst/>
          </a:prstGeom>
        </p:spPr>
        <p:txBody>
          <a:bodyPr wrap="square">
            <a:spAutoFit/>
          </a:bodyPr>
          <a:lstStyle/>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Questão 2) (1 ponto)</a:t>
            </a:r>
            <a:r>
              <a:rPr lang="pt-BR" dirty="0">
                <a:latin typeface="Arial" panose="020B0604020202020204" pitchFamily="34" charset="0"/>
                <a:ea typeface="Times New Roman" panose="02020603050405020304" pitchFamily="18" charset="0"/>
                <a:cs typeface="Arial" panose="020B0604020202020204" pitchFamily="34" charset="0"/>
              </a:rPr>
              <a:t> Na pergunta 5, da prova do nível 3, da VIII OBA, que ocorreu em 2005, informamos que sobre o estado de São Paulo passava a linha imaginária do Trópico de Capricórnio e que uma outra linha imaginária importante, também passava sobre o Brasil e que sobre esta faríamos uma pergunta na IX OBA. Como avisamos que iríamos perguntar, abaixo está a pergunta.</a:t>
            </a:r>
            <a:endParaRPr lang="pt-BR" dirty="0">
              <a:latin typeface="Arial" panose="020B0604020202020204" pitchFamily="34" charset="0"/>
              <a:cs typeface="Arial" panose="020B0604020202020204" pitchFamily="34" charset="0"/>
            </a:endParaRPr>
          </a:p>
        </p:txBody>
      </p:sp>
      <p:sp>
        <p:nvSpPr>
          <p:cNvPr id="4" name="Retângulo 3">
            <a:extLst>
              <a:ext uri="{FF2B5EF4-FFF2-40B4-BE49-F238E27FC236}">
                <a16:creationId xmlns:a16="http://schemas.microsoft.com/office/drawing/2014/main" id="{1E647079-20DC-4872-84E7-23A6D4A0DA3D}"/>
              </a:ext>
            </a:extLst>
          </p:cNvPr>
          <p:cNvSpPr/>
          <p:nvPr/>
        </p:nvSpPr>
        <p:spPr>
          <a:xfrm>
            <a:off x="54769" y="2924944"/>
            <a:ext cx="1390124" cy="369332"/>
          </a:xfrm>
          <a:prstGeom prst="rect">
            <a:avLst/>
          </a:prstGeom>
        </p:spPr>
        <p:txBody>
          <a:bodyPr wrap="none">
            <a:spAutoFit/>
          </a:bodyPr>
          <a:lstStyle/>
          <a:p>
            <a:pPr algn="just" hangingPunct="0">
              <a:spcAft>
                <a:spcPts val="0"/>
              </a:spcAft>
            </a:pPr>
            <a:r>
              <a:rPr lang="pt-BR" b="1" dirty="0">
                <a:latin typeface="Arial" panose="020B0604020202020204" pitchFamily="34" charset="0"/>
                <a:ea typeface="Times New Roman" panose="02020603050405020304" pitchFamily="18" charset="0"/>
                <a:cs typeface="Arial" panose="020B0604020202020204" pitchFamily="34" charset="0"/>
              </a:rPr>
              <a:t>Perguntas</a:t>
            </a:r>
            <a:r>
              <a:rPr lang="pt-BR" b="1" dirty="0">
                <a:latin typeface="Times New Roman" panose="02020603050405020304" pitchFamily="18" charset="0"/>
                <a:ea typeface="Times New Roman" panose="02020603050405020304" pitchFamily="18" charset="0"/>
              </a:rPr>
              <a:t>:</a:t>
            </a:r>
            <a:endParaRPr lang="pt-BR" dirty="0">
              <a:latin typeface="Times New Roman" panose="02020603050405020304" pitchFamily="18" charset="0"/>
              <a:ea typeface="Times New Roman" panose="02020603050405020304" pitchFamily="18" charset="0"/>
            </a:endParaRPr>
          </a:p>
        </p:txBody>
      </p:sp>
      <p:sp>
        <p:nvSpPr>
          <p:cNvPr id="5" name="Retângulo 4">
            <a:extLst>
              <a:ext uri="{FF2B5EF4-FFF2-40B4-BE49-F238E27FC236}">
                <a16:creationId xmlns:a16="http://schemas.microsoft.com/office/drawing/2014/main" id="{19E9137C-D10E-42FF-AFA5-7AA94E4ADAA9}"/>
              </a:ext>
            </a:extLst>
          </p:cNvPr>
          <p:cNvSpPr/>
          <p:nvPr/>
        </p:nvSpPr>
        <p:spPr>
          <a:xfrm>
            <a:off x="118889" y="3502350"/>
            <a:ext cx="5949950" cy="1287532"/>
          </a:xfrm>
          <a:prstGeom prst="rect">
            <a:avLst/>
          </a:prstGeom>
        </p:spPr>
        <p:txBody>
          <a:bodyPr>
            <a:spAutoFit/>
          </a:bodyPr>
          <a:lstStyle/>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2a) (0,5 ponto) </a:t>
            </a:r>
            <a:r>
              <a:rPr lang="pt-BR" dirty="0">
                <a:latin typeface="Arial" panose="020B0604020202020204" pitchFamily="34" charset="0"/>
                <a:ea typeface="Times New Roman" panose="02020603050405020304" pitchFamily="18" charset="0"/>
                <a:cs typeface="Arial" panose="020B0604020202020204" pitchFamily="34" charset="0"/>
              </a:rPr>
              <a:t>(0,25 cada item correto)</a:t>
            </a:r>
            <a:r>
              <a:rPr lang="pt-BR" b="1" dirty="0">
                <a:latin typeface="Arial" panose="020B0604020202020204" pitchFamily="34" charset="0"/>
                <a:ea typeface="Times New Roman" panose="02020603050405020304" pitchFamily="18" charset="0"/>
                <a:cs typeface="Arial" panose="020B0604020202020204" pitchFamily="34" charset="0"/>
              </a:rPr>
              <a:t> </a:t>
            </a:r>
            <a:r>
              <a:rPr lang="pt-BR" dirty="0">
                <a:latin typeface="Arial" panose="020B0604020202020204" pitchFamily="34" charset="0"/>
                <a:ea typeface="Times New Roman" panose="02020603050405020304" pitchFamily="18" charset="0"/>
                <a:cs typeface="Arial" panose="020B0604020202020204" pitchFamily="34" charset="0"/>
              </a:rPr>
              <a:t>Desenhe no mapa do Brasil ao lado: </a:t>
            </a:r>
            <a:r>
              <a:rPr lang="pt-BR" b="1" dirty="0">
                <a:latin typeface="Arial" panose="020B0604020202020204" pitchFamily="34" charset="0"/>
                <a:ea typeface="Times New Roman" panose="02020603050405020304" pitchFamily="18" charset="0"/>
                <a:cs typeface="Arial" panose="020B0604020202020204" pitchFamily="34" charset="0"/>
              </a:rPr>
              <a:t>i)</a:t>
            </a:r>
            <a:r>
              <a:rPr lang="pt-BR" dirty="0">
                <a:latin typeface="Arial" panose="020B0604020202020204" pitchFamily="34" charset="0"/>
                <a:ea typeface="Times New Roman" panose="02020603050405020304" pitchFamily="18" charset="0"/>
                <a:cs typeface="Arial" panose="020B0604020202020204" pitchFamily="34" charset="0"/>
              </a:rPr>
              <a:t> a </a:t>
            </a:r>
            <a:r>
              <a:rPr lang="pt-BR" b="1" dirty="0">
                <a:latin typeface="Arial" panose="020B0604020202020204" pitchFamily="34" charset="0"/>
                <a:ea typeface="Times New Roman" panose="02020603050405020304" pitchFamily="18" charset="0"/>
                <a:cs typeface="Arial" panose="020B0604020202020204" pitchFamily="34" charset="0"/>
              </a:rPr>
              <a:t>linha do Equador</a:t>
            </a:r>
            <a:r>
              <a:rPr lang="pt-BR" dirty="0">
                <a:latin typeface="Arial" panose="020B0604020202020204" pitchFamily="34" charset="0"/>
                <a:ea typeface="Times New Roman" panose="02020603050405020304" pitchFamily="18" charset="0"/>
                <a:cs typeface="Arial" panose="020B0604020202020204" pitchFamily="34" charset="0"/>
              </a:rPr>
              <a:t> e </a:t>
            </a:r>
            <a:r>
              <a:rPr lang="pt-BR" b="1" dirty="0" err="1">
                <a:latin typeface="Arial" panose="020B0604020202020204" pitchFamily="34" charset="0"/>
                <a:ea typeface="Times New Roman" panose="02020603050405020304" pitchFamily="18" charset="0"/>
                <a:cs typeface="Arial" panose="020B0604020202020204" pitchFamily="34" charset="0"/>
              </a:rPr>
              <a:t>ii</a:t>
            </a:r>
            <a:r>
              <a:rPr lang="pt-BR" b="1" dirty="0">
                <a:latin typeface="Arial" panose="020B0604020202020204" pitchFamily="34" charset="0"/>
                <a:ea typeface="Times New Roman" panose="02020603050405020304" pitchFamily="18" charset="0"/>
                <a:cs typeface="Arial" panose="020B0604020202020204" pitchFamily="34" charset="0"/>
              </a:rPr>
              <a:t>) </a:t>
            </a:r>
            <a:r>
              <a:rPr lang="pt-BR" dirty="0">
                <a:latin typeface="Arial" panose="020B0604020202020204" pitchFamily="34" charset="0"/>
                <a:ea typeface="Times New Roman" panose="02020603050405020304" pitchFamily="18" charset="0"/>
                <a:cs typeface="Arial" panose="020B0604020202020204" pitchFamily="34" charset="0"/>
              </a:rPr>
              <a:t>a linha do </a:t>
            </a:r>
            <a:r>
              <a:rPr lang="pt-BR" b="1" dirty="0">
                <a:latin typeface="Arial" panose="020B0604020202020204" pitchFamily="34" charset="0"/>
                <a:ea typeface="Times New Roman" panose="02020603050405020304" pitchFamily="18" charset="0"/>
                <a:cs typeface="Arial" panose="020B0604020202020204" pitchFamily="34" charset="0"/>
              </a:rPr>
              <a:t>Trópico de Capricórnio</a:t>
            </a:r>
            <a:r>
              <a:rPr lang="pt-BR" dirty="0">
                <a:latin typeface="Arial" panose="020B0604020202020204" pitchFamily="34" charset="0"/>
                <a:ea typeface="Times New Roman" panose="02020603050405020304" pitchFamily="18" charset="0"/>
                <a:cs typeface="Arial" panose="020B0604020202020204" pitchFamily="34" charset="0"/>
              </a:rPr>
              <a:t>.</a:t>
            </a:r>
            <a:endParaRPr lang="pt-BR" dirty="0">
              <a:latin typeface="Arial" panose="020B0604020202020204" pitchFamily="34" charset="0"/>
              <a:cs typeface="Arial" panose="020B0604020202020204" pitchFamily="34" charset="0"/>
            </a:endParaRPr>
          </a:p>
        </p:txBody>
      </p:sp>
      <p:sp>
        <p:nvSpPr>
          <p:cNvPr id="6" name="Rectangle 4">
            <a:extLst>
              <a:ext uri="{FF2B5EF4-FFF2-40B4-BE49-F238E27FC236}">
                <a16:creationId xmlns:a16="http://schemas.microsoft.com/office/drawing/2014/main" id="{6AAC3930-068B-44D9-A199-CE54B252D264}"/>
              </a:ext>
            </a:extLst>
          </p:cNvPr>
          <p:cNvSpPr>
            <a:spLocks noChangeArrowheads="1"/>
          </p:cNvSpPr>
          <p:nvPr/>
        </p:nvSpPr>
        <p:spPr bwMode="auto">
          <a:xfrm>
            <a:off x="1445840" y="1194569"/>
            <a:ext cx="119030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17411" name="Picture 3">
            <a:extLst>
              <a:ext uri="{FF2B5EF4-FFF2-40B4-BE49-F238E27FC236}">
                <a16:creationId xmlns:a16="http://schemas.microsoft.com/office/drawing/2014/main" id="{85BE7368-72E7-4D7E-AFCA-661DBAA38EB9}"/>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7031657" y="2418195"/>
            <a:ext cx="3960439" cy="3747290"/>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4223345" y="6228020"/>
            <a:ext cx="4176464" cy="369332"/>
          </a:xfrm>
          <a:prstGeom prst="rect">
            <a:avLst/>
          </a:prstGeom>
          <a:noFill/>
        </p:spPr>
        <p:txBody>
          <a:bodyPr wrap="square" rtlCol="0">
            <a:spAutoFit/>
          </a:bodyPr>
          <a:lstStyle/>
          <a:p>
            <a:r>
              <a:rPr lang="pt-BR" b="1" i="1" dirty="0">
                <a:solidFill>
                  <a:srgbClr val="FF0000"/>
                </a:solidFill>
              </a:rPr>
              <a:t>Resposta do próximo slide...</a:t>
            </a:r>
          </a:p>
        </p:txBody>
      </p:sp>
      <p:cxnSp>
        <p:nvCxnSpPr>
          <p:cNvPr id="9" name="Conector de Seta Reta 8"/>
          <p:cNvCxnSpPr/>
          <p:nvPr/>
        </p:nvCxnSpPr>
        <p:spPr>
          <a:xfrm>
            <a:off x="7175673" y="6444044"/>
            <a:ext cx="57606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66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D2109EB3-190E-4B57-92F0-53CD1E83FD56}"/>
              </a:ext>
            </a:extLst>
          </p:cNvPr>
          <p:cNvSpPr/>
          <p:nvPr/>
        </p:nvSpPr>
        <p:spPr>
          <a:xfrm>
            <a:off x="167527" y="404664"/>
            <a:ext cx="4198585" cy="369332"/>
          </a:xfrm>
          <a:prstGeom prst="rect">
            <a:avLst/>
          </a:prstGeom>
        </p:spPr>
        <p:txBody>
          <a:bodyPr wrap="none">
            <a:spAutoFit/>
          </a:bodyPr>
          <a:lstStyle/>
          <a:p>
            <a:pPr algn="just"/>
            <a:r>
              <a:rPr lang="pt-BR" b="1" dirty="0">
                <a:latin typeface="Arial" panose="020B0604020202020204" pitchFamily="34" charset="0"/>
                <a:ea typeface="Times New Roman" panose="02020603050405020304" pitchFamily="18" charset="0"/>
                <a:cs typeface="Arial" panose="020B0604020202020204" pitchFamily="34" charset="0"/>
              </a:rPr>
              <a:t>Resposta 2a) </a:t>
            </a:r>
            <a:r>
              <a:rPr lang="pt-BR" dirty="0">
                <a:latin typeface="Arial" panose="020B0604020202020204" pitchFamily="34" charset="0"/>
                <a:cs typeface="Arial" panose="020B0604020202020204" pitchFamily="34" charset="0"/>
              </a:rPr>
              <a:t>(0,25 cada item correto):</a:t>
            </a:r>
          </a:p>
        </p:txBody>
      </p:sp>
      <p:sp>
        <p:nvSpPr>
          <p:cNvPr id="4" name="Retângulo 3">
            <a:extLst>
              <a:ext uri="{FF2B5EF4-FFF2-40B4-BE49-F238E27FC236}">
                <a16:creationId xmlns:a16="http://schemas.microsoft.com/office/drawing/2014/main" id="{F6DF3980-1E31-452A-B26B-267C8027EACC}"/>
              </a:ext>
            </a:extLst>
          </p:cNvPr>
          <p:cNvSpPr/>
          <p:nvPr/>
        </p:nvSpPr>
        <p:spPr>
          <a:xfrm>
            <a:off x="185520" y="1340768"/>
            <a:ext cx="7872242" cy="456535"/>
          </a:xfrm>
          <a:prstGeom prst="rect">
            <a:avLst/>
          </a:prstGeom>
        </p:spPr>
        <p:txBody>
          <a:bodyPr wrap="square">
            <a:spAutoFit/>
          </a:bodyPr>
          <a:lstStyle/>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i)</a:t>
            </a:r>
            <a:r>
              <a:rPr lang="pt-BR" dirty="0">
                <a:latin typeface="Arial" panose="020B0604020202020204" pitchFamily="34" charset="0"/>
                <a:ea typeface="Times New Roman" panose="02020603050405020304" pitchFamily="18" charset="0"/>
                <a:cs typeface="Arial" panose="020B0604020202020204" pitchFamily="34" charset="0"/>
              </a:rPr>
              <a:t> a </a:t>
            </a:r>
            <a:r>
              <a:rPr lang="pt-BR" b="1" dirty="0">
                <a:latin typeface="Arial" panose="020B0604020202020204" pitchFamily="34" charset="0"/>
                <a:ea typeface="Times New Roman" panose="02020603050405020304" pitchFamily="18" charset="0"/>
                <a:cs typeface="Arial" panose="020B0604020202020204" pitchFamily="34" charset="0"/>
              </a:rPr>
              <a:t>linha do Equador:</a:t>
            </a:r>
            <a:endParaRPr lang="pt-BR" dirty="0">
              <a:latin typeface="Arial" panose="020B0604020202020204" pitchFamily="34" charset="0"/>
              <a:cs typeface="Arial" panose="020B0604020202020204" pitchFamily="34" charset="0"/>
            </a:endParaRPr>
          </a:p>
        </p:txBody>
      </p:sp>
      <p:pic>
        <p:nvPicPr>
          <p:cNvPr id="5" name="Picture 3">
            <a:extLst>
              <a:ext uri="{FF2B5EF4-FFF2-40B4-BE49-F238E27FC236}">
                <a16:creationId xmlns:a16="http://schemas.microsoft.com/office/drawing/2014/main" id="{4714D9C7-FC9C-43C9-8CD5-657309E238C8}"/>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7031657" y="2418195"/>
            <a:ext cx="3960439" cy="374729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ctor reto 8">
            <a:extLst>
              <a:ext uri="{FF2B5EF4-FFF2-40B4-BE49-F238E27FC236}">
                <a16:creationId xmlns:a16="http://schemas.microsoft.com/office/drawing/2014/main" id="{DA7D5782-0F42-44B7-A58B-6F29203DD6A6}"/>
              </a:ext>
            </a:extLst>
          </p:cNvPr>
          <p:cNvCxnSpPr>
            <a:cxnSpLocks/>
          </p:cNvCxnSpPr>
          <p:nvPr/>
        </p:nvCxnSpPr>
        <p:spPr>
          <a:xfrm>
            <a:off x="7247681" y="2852936"/>
            <a:ext cx="36724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tângulo 9">
            <a:extLst>
              <a:ext uri="{FF2B5EF4-FFF2-40B4-BE49-F238E27FC236}">
                <a16:creationId xmlns:a16="http://schemas.microsoft.com/office/drawing/2014/main" id="{88B2CC2E-BA85-4CB7-BDD0-41A353373764}"/>
              </a:ext>
            </a:extLst>
          </p:cNvPr>
          <p:cNvSpPr/>
          <p:nvPr/>
        </p:nvSpPr>
        <p:spPr>
          <a:xfrm>
            <a:off x="9363621" y="2548312"/>
            <a:ext cx="1917513" cy="338554"/>
          </a:xfrm>
          <a:prstGeom prst="rect">
            <a:avLst/>
          </a:prstGeom>
        </p:spPr>
        <p:txBody>
          <a:bodyPr wrap="none">
            <a:spAutoFit/>
          </a:bodyPr>
          <a:lstStyle/>
          <a:p>
            <a:r>
              <a:rPr lang="pt-BR"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linha do Equador</a:t>
            </a:r>
            <a:r>
              <a:rPr lang="pt-BR" sz="16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pt-BR" sz="1600" dirty="0">
              <a:solidFill>
                <a:srgbClr val="FF0000"/>
              </a:solidFill>
            </a:endParaRPr>
          </a:p>
        </p:txBody>
      </p:sp>
      <p:sp>
        <p:nvSpPr>
          <p:cNvPr id="13" name="Retângulo 12">
            <a:extLst>
              <a:ext uri="{FF2B5EF4-FFF2-40B4-BE49-F238E27FC236}">
                <a16:creationId xmlns:a16="http://schemas.microsoft.com/office/drawing/2014/main" id="{A201FEBA-7B5C-4EC6-BA8D-D602BCEE6D52}"/>
              </a:ext>
            </a:extLst>
          </p:cNvPr>
          <p:cNvSpPr/>
          <p:nvPr/>
        </p:nvSpPr>
        <p:spPr>
          <a:xfrm>
            <a:off x="167527" y="2852936"/>
            <a:ext cx="6576098" cy="456535"/>
          </a:xfrm>
          <a:prstGeom prst="rect">
            <a:avLst/>
          </a:prstGeom>
        </p:spPr>
        <p:txBody>
          <a:bodyPr wrap="square">
            <a:spAutoFit/>
          </a:bodyPr>
          <a:lstStyle/>
          <a:p>
            <a:pPr algn="just" hangingPunct="0">
              <a:lnSpc>
                <a:spcPct val="150000"/>
              </a:lnSpc>
              <a:spcAft>
                <a:spcPts val="0"/>
              </a:spcAft>
            </a:pPr>
            <a:r>
              <a:rPr lang="pt-BR" b="1" dirty="0" err="1">
                <a:latin typeface="Arial" panose="020B0604020202020204" pitchFamily="34" charset="0"/>
                <a:ea typeface="Times New Roman" panose="02020603050405020304" pitchFamily="18" charset="0"/>
                <a:cs typeface="Arial" panose="020B0604020202020204" pitchFamily="34" charset="0"/>
              </a:rPr>
              <a:t>ii</a:t>
            </a:r>
            <a:r>
              <a:rPr lang="pt-BR" b="1" dirty="0">
                <a:latin typeface="Arial" panose="020B0604020202020204" pitchFamily="34" charset="0"/>
                <a:ea typeface="Times New Roman" panose="02020603050405020304" pitchFamily="18" charset="0"/>
                <a:cs typeface="Arial" panose="020B0604020202020204" pitchFamily="34" charset="0"/>
              </a:rPr>
              <a:t>) </a:t>
            </a:r>
            <a:r>
              <a:rPr lang="pt-BR" dirty="0">
                <a:latin typeface="Arial" panose="020B0604020202020204" pitchFamily="34" charset="0"/>
                <a:ea typeface="Times New Roman" panose="02020603050405020304" pitchFamily="18" charset="0"/>
                <a:cs typeface="Arial" panose="020B0604020202020204" pitchFamily="34" charset="0"/>
              </a:rPr>
              <a:t>a linha do </a:t>
            </a:r>
            <a:r>
              <a:rPr lang="pt-BR" b="1" dirty="0">
                <a:latin typeface="Arial" panose="020B0604020202020204" pitchFamily="34" charset="0"/>
                <a:ea typeface="Times New Roman" panose="02020603050405020304" pitchFamily="18" charset="0"/>
                <a:cs typeface="Arial" panose="020B0604020202020204" pitchFamily="34" charset="0"/>
              </a:rPr>
              <a:t>Trópico de Capricórnio:</a:t>
            </a:r>
            <a:endParaRPr lang="pt-BR" dirty="0">
              <a:latin typeface="Arial" panose="020B0604020202020204" pitchFamily="34" charset="0"/>
              <a:ea typeface="Times New Roman" panose="02020603050405020304" pitchFamily="18" charset="0"/>
              <a:cs typeface="Arial" panose="020B0604020202020204" pitchFamily="34" charset="0"/>
            </a:endParaRPr>
          </a:p>
        </p:txBody>
      </p:sp>
      <p:cxnSp>
        <p:nvCxnSpPr>
          <p:cNvPr id="14" name="Conector reto 13">
            <a:extLst>
              <a:ext uri="{FF2B5EF4-FFF2-40B4-BE49-F238E27FC236}">
                <a16:creationId xmlns:a16="http://schemas.microsoft.com/office/drawing/2014/main" id="{1FFCC642-9B73-4B7F-B788-2DE812DE5A4B}"/>
              </a:ext>
            </a:extLst>
          </p:cNvPr>
          <p:cNvCxnSpPr>
            <a:cxnSpLocks/>
          </p:cNvCxnSpPr>
          <p:nvPr/>
        </p:nvCxnSpPr>
        <p:spPr>
          <a:xfrm>
            <a:off x="7247681" y="5085184"/>
            <a:ext cx="36724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tângulo 14">
            <a:extLst>
              <a:ext uri="{FF2B5EF4-FFF2-40B4-BE49-F238E27FC236}">
                <a16:creationId xmlns:a16="http://schemas.microsoft.com/office/drawing/2014/main" id="{71B98190-0158-485B-A263-0161B6257C0C}"/>
              </a:ext>
            </a:extLst>
          </p:cNvPr>
          <p:cNvSpPr/>
          <p:nvPr/>
        </p:nvSpPr>
        <p:spPr>
          <a:xfrm>
            <a:off x="6302341" y="4800166"/>
            <a:ext cx="2430345" cy="338554"/>
          </a:xfrm>
          <a:prstGeom prst="rect">
            <a:avLst/>
          </a:prstGeom>
        </p:spPr>
        <p:txBody>
          <a:bodyPr wrap="none">
            <a:spAutoFit/>
          </a:bodyPr>
          <a:lstStyle/>
          <a:p>
            <a:r>
              <a:rPr lang="pt-BR"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Trópico de Capricórnio</a:t>
            </a:r>
            <a:endParaRPr lang="pt-BR" sz="1600" dirty="0">
              <a:solidFill>
                <a:srgbClr val="FF0000"/>
              </a:solidFill>
            </a:endParaRPr>
          </a:p>
        </p:txBody>
      </p:sp>
      <p:sp>
        <p:nvSpPr>
          <p:cNvPr id="16" name="Retângulo 15">
            <a:extLst>
              <a:ext uri="{FF2B5EF4-FFF2-40B4-BE49-F238E27FC236}">
                <a16:creationId xmlns:a16="http://schemas.microsoft.com/office/drawing/2014/main" id="{71851775-DCFE-4A46-AF0D-1E51636720EA}"/>
              </a:ext>
            </a:extLst>
          </p:cNvPr>
          <p:cNvSpPr/>
          <p:nvPr/>
        </p:nvSpPr>
        <p:spPr>
          <a:xfrm>
            <a:off x="167527" y="2008481"/>
            <a:ext cx="5750292" cy="369332"/>
          </a:xfrm>
          <a:prstGeom prst="rect">
            <a:avLst/>
          </a:prstGeom>
        </p:spPr>
        <p:txBody>
          <a:bodyPr wrap="none">
            <a:spAutoFit/>
          </a:bodyPr>
          <a:lstStyle/>
          <a:p>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está desenhada na parte superior do mapa ao lado</a:t>
            </a:r>
            <a:endParaRPr lang="pt-BR" b="1" dirty="0">
              <a:solidFill>
                <a:srgbClr val="FF0000"/>
              </a:solidFill>
            </a:endParaRPr>
          </a:p>
        </p:txBody>
      </p:sp>
      <p:sp>
        <p:nvSpPr>
          <p:cNvPr id="17" name="Retângulo 16">
            <a:extLst>
              <a:ext uri="{FF2B5EF4-FFF2-40B4-BE49-F238E27FC236}">
                <a16:creationId xmlns:a16="http://schemas.microsoft.com/office/drawing/2014/main" id="{950CF9BF-F45F-45A7-AB93-FCF2F390FF76}"/>
              </a:ext>
            </a:extLst>
          </p:cNvPr>
          <p:cNvSpPr/>
          <p:nvPr/>
        </p:nvSpPr>
        <p:spPr>
          <a:xfrm>
            <a:off x="167527" y="3612298"/>
            <a:ext cx="5949950" cy="1709571"/>
          </a:xfrm>
          <a:prstGeom prst="rect">
            <a:avLst/>
          </a:prstGeom>
        </p:spPr>
        <p:txBody>
          <a:bodyPr>
            <a:spAutoFit/>
          </a:bodyPr>
          <a:lstStyle/>
          <a:p>
            <a:pPr algn="just">
              <a:lnSpc>
                <a:spcPct val="150000"/>
              </a:lnSpc>
            </a:pPr>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está desenhada na parte inferior do mapa. Caberá ao professor avaliar o quanto poderá dar ao aluno em função do quão próximo ele traçou as retas das linhas do Equador e do trópico de Capricórnio.</a:t>
            </a:r>
            <a:r>
              <a:rPr lang="pt-PT"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pt-BR" b="1" dirty="0">
              <a:solidFill>
                <a:srgbClr val="FF0000"/>
              </a:solidFill>
            </a:endParaRPr>
          </a:p>
        </p:txBody>
      </p:sp>
    </p:spTree>
    <p:extLst>
      <p:ext uri="{BB962C8B-B14F-4D97-AF65-F5344CB8AC3E}">
        <p14:creationId xmlns:p14="http://schemas.microsoft.com/office/powerpoint/2010/main" val="348613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8ED3096-3F89-4F7E-89FD-B6C97E34E09E}"/>
              </a:ext>
            </a:extLst>
          </p:cNvPr>
          <p:cNvSpPr/>
          <p:nvPr/>
        </p:nvSpPr>
        <p:spPr>
          <a:xfrm>
            <a:off x="190897" y="2345169"/>
            <a:ext cx="8424936" cy="456535"/>
          </a:xfrm>
          <a:prstGeom prst="rect">
            <a:avLst/>
          </a:prstGeom>
        </p:spPr>
        <p:txBody>
          <a:bodyPr wrap="square">
            <a:spAutoFit/>
          </a:bodyPr>
          <a:lstStyle/>
          <a:p>
            <a:pPr algn="just" hangingPunct="0">
              <a:lnSpc>
                <a:spcPct val="150000"/>
              </a:lnSpc>
              <a:spcAft>
                <a:spcPts val="0"/>
              </a:spcAft>
            </a:pPr>
            <a:r>
              <a:rPr lang="pt-BR" b="1" dirty="0">
                <a:latin typeface="Arial" panose="020B0604020202020204" pitchFamily="34" charset="0"/>
                <a:ea typeface="Times New Roman" panose="02020603050405020304" pitchFamily="18" charset="0"/>
                <a:cs typeface="Arial" panose="020B0604020202020204" pitchFamily="34" charset="0"/>
              </a:rPr>
              <a:t>Resposta 2b) </a:t>
            </a:r>
            <a:r>
              <a:rPr lang="pt-BR" dirty="0">
                <a:latin typeface="Arial" panose="020B0604020202020204" pitchFamily="34" charset="0"/>
                <a:ea typeface="Times New Roman" panose="02020603050405020304" pitchFamily="18" charset="0"/>
                <a:cs typeface="Arial" panose="020B0604020202020204" pitchFamily="34" charset="0"/>
              </a:rPr>
              <a:t>(0,1 cada item certo, se acertar todos ganha 0,5). </a:t>
            </a:r>
          </a:p>
        </p:txBody>
      </p:sp>
      <p:sp>
        <p:nvSpPr>
          <p:cNvPr id="4" name="Retângulo 3">
            <a:extLst>
              <a:ext uri="{FF2B5EF4-FFF2-40B4-BE49-F238E27FC236}">
                <a16:creationId xmlns:a16="http://schemas.microsoft.com/office/drawing/2014/main" id="{783BFAAE-E883-4144-9F3A-7FAC931CFCA0}"/>
              </a:ext>
            </a:extLst>
          </p:cNvPr>
          <p:cNvSpPr/>
          <p:nvPr/>
        </p:nvSpPr>
        <p:spPr>
          <a:xfrm>
            <a:off x="190897" y="436234"/>
            <a:ext cx="7862639" cy="1287532"/>
          </a:xfrm>
          <a:prstGeom prst="rect">
            <a:avLst/>
          </a:prstGeom>
        </p:spPr>
        <p:txBody>
          <a:bodyPr wrap="square">
            <a:spAutoFit/>
          </a:bodyPr>
          <a:lstStyle/>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2b) (0,5 ponto)</a:t>
            </a:r>
            <a:r>
              <a:rPr lang="pt-BR" dirty="0">
                <a:latin typeface="Arial" panose="020B0604020202020204" pitchFamily="34" charset="0"/>
                <a:ea typeface="Times New Roman" panose="02020603050405020304" pitchFamily="18" charset="0"/>
                <a:cs typeface="Arial" panose="020B0604020202020204" pitchFamily="34" charset="0"/>
              </a:rPr>
              <a:t> Escreva no mapa do Brasil ao lado, onde está o Norte, o Sul, o Leste e o Oeste do Brasil, tendo Brasília como o centro do Brasil. (0,1 cada item certo, se acertar todos ganha 0,5)</a:t>
            </a:r>
            <a:endParaRPr lang="pt-BR" dirty="0">
              <a:latin typeface="Arial" panose="020B0604020202020204" pitchFamily="34" charset="0"/>
              <a:cs typeface="Arial" panose="020B0604020202020204" pitchFamily="34" charset="0"/>
            </a:endParaRPr>
          </a:p>
        </p:txBody>
      </p:sp>
      <p:sp>
        <p:nvSpPr>
          <p:cNvPr id="5" name="Retângulo 4">
            <a:extLst>
              <a:ext uri="{FF2B5EF4-FFF2-40B4-BE49-F238E27FC236}">
                <a16:creationId xmlns:a16="http://schemas.microsoft.com/office/drawing/2014/main" id="{B033256D-5A99-41E8-882C-AEF362F3BF3D}"/>
              </a:ext>
            </a:extLst>
          </p:cNvPr>
          <p:cNvSpPr/>
          <p:nvPr/>
        </p:nvSpPr>
        <p:spPr>
          <a:xfrm>
            <a:off x="168146" y="3099941"/>
            <a:ext cx="5949950" cy="878574"/>
          </a:xfrm>
          <a:prstGeom prst="rect">
            <a:avLst/>
          </a:prstGeom>
        </p:spPr>
        <p:txBody>
          <a:bodyPr>
            <a:spAutoFit/>
          </a:bodyPr>
          <a:lstStyle/>
          <a:p>
            <a:pPr algn="just">
              <a:lnSpc>
                <a:spcPct val="150000"/>
              </a:lnSpc>
            </a:pPr>
            <a:r>
              <a:rPr lang="pt-BR" b="1" dirty="0">
                <a:solidFill>
                  <a:srgbClr val="FF0000"/>
                </a:solidFill>
                <a:latin typeface="Arial" panose="020B0604020202020204" pitchFamily="34" charset="0"/>
                <a:ea typeface="Times New Roman" panose="02020603050405020304" pitchFamily="18" charset="0"/>
                <a:cs typeface="Arial" panose="020B0604020202020204" pitchFamily="34" charset="0"/>
              </a:rPr>
              <a:t>No mapa ao lado indicamos os pontos cardeais Norte, Sul, Leste e Oeste.</a:t>
            </a:r>
            <a:endParaRPr lang="pt-BR" b="1" dirty="0">
              <a:solidFill>
                <a:srgbClr val="FF0000"/>
              </a:solidFill>
            </a:endParaRPr>
          </a:p>
        </p:txBody>
      </p:sp>
      <p:pic>
        <p:nvPicPr>
          <p:cNvPr id="6" name="Picture 3">
            <a:extLst>
              <a:ext uri="{FF2B5EF4-FFF2-40B4-BE49-F238E27FC236}">
                <a16:creationId xmlns:a16="http://schemas.microsoft.com/office/drawing/2014/main" id="{0C155B5F-AB2E-4FAF-8E26-A7C0E8D7A7D4}"/>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7103665" y="3165019"/>
            <a:ext cx="3240359" cy="3065964"/>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48147FEA-764E-4D45-96D5-658C5F910A58}"/>
              </a:ext>
            </a:extLst>
          </p:cNvPr>
          <p:cNvSpPr txBox="1"/>
          <p:nvPr/>
        </p:nvSpPr>
        <p:spPr>
          <a:xfrm>
            <a:off x="8303228" y="3105200"/>
            <a:ext cx="1152128" cy="323165"/>
          </a:xfrm>
          <a:prstGeom prst="rect">
            <a:avLst/>
          </a:prstGeom>
          <a:noFill/>
        </p:spPr>
        <p:txBody>
          <a:bodyPr wrap="square" rtlCol="0">
            <a:spAutoFit/>
          </a:bodyPr>
          <a:lstStyle/>
          <a:p>
            <a:r>
              <a:rPr lang="pt-BR" sz="1500" b="1" dirty="0">
                <a:solidFill>
                  <a:srgbClr val="FF0000"/>
                </a:solidFill>
                <a:latin typeface="Arial" panose="020B0604020202020204" pitchFamily="34" charset="0"/>
                <a:cs typeface="Arial" panose="020B0604020202020204" pitchFamily="34" charset="0"/>
              </a:rPr>
              <a:t>Norte</a:t>
            </a:r>
          </a:p>
        </p:txBody>
      </p:sp>
      <p:sp>
        <p:nvSpPr>
          <p:cNvPr id="8" name="CaixaDeTexto 7">
            <a:extLst>
              <a:ext uri="{FF2B5EF4-FFF2-40B4-BE49-F238E27FC236}">
                <a16:creationId xmlns:a16="http://schemas.microsoft.com/office/drawing/2014/main" id="{6ACBD18C-0DEC-4394-8B65-23D1BD00ABFA}"/>
              </a:ext>
            </a:extLst>
          </p:cNvPr>
          <p:cNvSpPr txBox="1"/>
          <p:nvPr/>
        </p:nvSpPr>
        <p:spPr>
          <a:xfrm>
            <a:off x="8332900" y="5990082"/>
            <a:ext cx="1152128" cy="323165"/>
          </a:xfrm>
          <a:prstGeom prst="rect">
            <a:avLst/>
          </a:prstGeom>
          <a:noFill/>
        </p:spPr>
        <p:txBody>
          <a:bodyPr wrap="square" rtlCol="0">
            <a:spAutoFit/>
          </a:bodyPr>
          <a:lstStyle/>
          <a:p>
            <a:r>
              <a:rPr lang="pt-BR" sz="1500" b="1" dirty="0">
                <a:solidFill>
                  <a:srgbClr val="FF0000"/>
                </a:solidFill>
                <a:latin typeface="Arial" panose="020B0604020202020204" pitchFamily="34" charset="0"/>
                <a:cs typeface="Arial" panose="020B0604020202020204" pitchFamily="34" charset="0"/>
              </a:rPr>
              <a:t>Sul</a:t>
            </a:r>
          </a:p>
        </p:txBody>
      </p:sp>
      <p:sp>
        <p:nvSpPr>
          <p:cNvPr id="9" name="CaixaDeTexto 8">
            <a:extLst>
              <a:ext uri="{FF2B5EF4-FFF2-40B4-BE49-F238E27FC236}">
                <a16:creationId xmlns:a16="http://schemas.microsoft.com/office/drawing/2014/main" id="{ADEA97DE-4B2F-45FC-98F8-49A9B353A79D}"/>
              </a:ext>
            </a:extLst>
          </p:cNvPr>
          <p:cNvSpPr txBox="1"/>
          <p:nvPr/>
        </p:nvSpPr>
        <p:spPr>
          <a:xfrm>
            <a:off x="7022228" y="4698000"/>
            <a:ext cx="1152128" cy="323165"/>
          </a:xfrm>
          <a:prstGeom prst="rect">
            <a:avLst/>
          </a:prstGeom>
          <a:noFill/>
        </p:spPr>
        <p:txBody>
          <a:bodyPr wrap="square" rtlCol="0">
            <a:spAutoFit/>
          </a:bodyPr>
          <a:lstStyle/>
          <a:p>
            <a:r>
              <a:rPr lang="pt-BR" sz="1500" b="1" dirty="0">
                <a:solidFill>
                  <a:srgbClr val="FF0000"/>
                </a:solidFill>
                <a:latin typeface="Arial" panose="020B0604020202020204" pitchFamily="34" charset="0"/>
                <a:cs typeface="Arial" panose="020B0604020202020204" pitchFamily="34" charset="0"/>
              </a:rPr>
              <a:t>Oeste</a:t>
            </a:r>
          </a:p>
        </p:txBody>
      </p:sp>
      <p:sp>
        <p:nvSpPr>
          <p:cNvPr id="10" name="CaixaDeTexto 9">
            <a:extLst>
              <a:ext uri="{FF2B5EF4-FFF2-40B4-BE49-F238E27FC236}">
                <a16:creationId xmlns:a16="http://schemas.microsoft.com/office/drawing/2014/main" id="{A37FAF8B-98CF-44C3-9FDF-72C2D96164BE}"/>
              </a:ext>
            </a:extLst>
          </p:cNvPr>
          <p:cNvSpPr txBox="1"/>
          <p:nvPr/>
        </p:nvSpPr>
        <p:spPr>
          <a:xfrm>
            <a:off x="9849397" y="4698000"/>
            <a:ext cx="1152128" cy="323165"/>
          </a:xfrm>
          <a:prstGeom prst="rect">
            <a:avLst/>
          </a:prstGeom>
          <a:noFill/>
        </p:spPr>
        <p:txBody>
          <a:bodyPr wrap="square" rtlCol="0">
            <a:spAutoFit/>
          </a:bodyPr>
          <a:lstStyle/>
          <a:p>
            <a:r>
              <a:rPr lang="pt-BR" sz="1500" b="1" dirty="0">
                <a:solidFill>
                  <a:srgbClr val="FF0000"/>
                </a:solidFill>
                <a:latin typeface="Arial" panose="020B0604020202020204" pitchFamily="34" charset="0"/>
                <a:cs typeface="Arial" panose="020B0604020202020204" pitchFamily="34" charset="0"/>
              </a:rPr>
              <a:t>Leste</a:t>
            </a:r>
          </a:p>
        </p:txBody>
      </p:sp>
    </p:spTree>
    <p:extLst>
      <p:ext uri="{BB962C8B-B14F-4D97-AF65-F5344CB8AC3E}">
        <p14:creationId xmlns:p14="http://schemas.microsoft.com/office/powerpoint/2010/main" val="344294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5393D3C8-A014-48F2-9054-2CD58B7F46E3}"/>
              </a:ext>
            </a:extLst>
          </p:cNvPr>
          <p:cNvSpPr/>
          <p:nvPr/>
        </p:nvSpPr>
        <p:spPr>
          <a:xfrm>
            <a:off x="118889" y="188640"/>
            <a:ext cx="8064896" cy="1287532"/>
          </a:xfrm>
          <a:prstGeom prst="rect">
            <a:avLst/>
          </a:prstGeom>
        </p:spPr>
        <p:txBody>
          <a:bodyPr wrap="square">
            <a:spAutoFit/>
          </a:bodyPr>
          <a:lstStyle/>
          <a:p>
            <a:pPr algn="just" hangingPunct="0">
              <a:lnSpc>
                <a:spcPct val="150000"/>
              </a:lnSpc>
              <a:spcAft>
                <a:spcPts val="0"/>
              </a:spcAft>
            </a:pPr>
            <a:r>
              <a:rPr lang="pt-BR" b="1" dirty="0">
                <a:latin typeface="Arial" panose="020B0604020202020204" pitchFamily="34" charset="0"/>
                <a:ea typeface="Times New Roman" panose="02020603050405020304" pitchFamily="18" charset="0"/>
                <a:cs typeface="Arial" panose="020B0604020202020204" pitchFamily="34" charset="0"/>
              </a:rPr>
              <a:t>Questão 3) (1 ponto) </a:t>
            </a:r>
            <a:r>
              <a:rPr lang="pt-BR" dirty="0">
                <a:latin typeface="Arial" panose="020B0604020202020204" pitchFamily="34" charset="0"/>
                <a:ea typeface="Times New Roman" panose="02020603050405020304" pitchFamily="18" charset="0"/>
                <a:cs typeface="Arial" panose="020B0604020202020204" pitchFamily="34" charset="0"/>
              </a:rPr>
              <a:t>Quando você está viajando num ônibus, você é passageiro daquele ônibus e pode descer quando chega ao seu destino. Quem dirige o ônibus é o motorista.</a:t>
            </a:r>
          </a:p>
        </p:txBody>
      </p:sp>
      <p:sp>
        <p:nvSpPr>
          <p:cNvPr id="4" name="Retângulo 3">
            <a:extLst>
              <a:ext uri="{FF2B5EF4-FFF2-40B4-BE49-F238E27FC236}">
                <a16:creationId xmlns:a16="http://schemas.microsoft.com/office/drawing/2014/main" id="{AC193D66-1412-4A7E-9248-6A1AEE1B1F60}"/>
              </a:ext>
            </a:extLst>
          </p:cNvPr>
          <p:cNvSpPr/>
          <p:nvPr/>
        </p:nvSpPr>
        <p:spPr>
          <a:xfrm>
            <a:off x="87650" y="2027861"/>
            <a:ext cx="1390124" cy="456535"/>
          </a:xfrm>
          <a:prstGeom prst="rect">
            <a:avLst/>
          </a:prstGeom>
        </p:spPr>
        <p:txBody>
          <a:bodyPr wrap="none">
            <a:spAutoFit/>
          </a:bodyPr>
          <a:lstStyle/>
          <a:p>
            <a:pPr algn="just" hangingPunct="0">
              <a:lnSpc>
                <a:spcPct val="150000"/>
              </a:lnSpc>
              <a:spcAft>
                <a:spcPts val="0"/>
              </a:spcAft>
            </a:pPr>
            <a:r>
              <a:rPr lang="pt-PT" b="1" dirty="0">
                <a:latin typeface="Arial" panose="020B0604020202020204" pitchFamily="34" charset="0"/>
                <a:ea typeface="Times New Roman" panose="02020603050405020304" pitchFamily="18" charset="0"/>
                <a:cs typeface="Arial" panose="020B0604020202020204" pitchFamily="34" charset="0"/>
              </a:rPr>
              <a:t>Perguntas:</a:t>
            </a:r>
            <a:endParaRPr lang="pt-BR" dirty="0">
              <a:latin typeface="Arial" panose="020B0604020202020204" pitchFamily="34" charset="0"/>
              <a:ea typeface="Times New Roman" panose="02020603050405020304" pitchFamily="18" charset="0"/>
              <a:cs typeface="Arial" panose="020B0604020202020204" pitchFamily="34" charset="0"/>
            </a:endParaRPr>
          </a:p>
        </p:txBody>
      </p:sp>
      <p:sp>
        <p:nvSpPr>
          <p:cNvPr id="5" name="Retângulo 4">
            <a:extLst>
              <a:ext uri="{FF2B5EF4-FFF2-40B4-BE49-F238E27FC236}">
                <a16:creationId xmlns:a16="http://schemas.microsoft.com/office/drawing/2014/main" id="{2A934D92-C627-4062-B8C9-844AA622FD04}"/>
              </a:ext>
            </a:extLst>
          </p:cNvPr>
          <p:cNvSpPr/>
          <p:nvPr/>
        </p:nvSpPr>
        <p:spPr>
          <a:xfrm>
            <a:off x="130770" y="3023926"/>
            <a:ext cx="11665296" cy="2118529"/>
          </a:xfrm>
          <a:prstGeom prst="rect">
            <a:avLst/>
          </a:prstGeom>
        </p:spPr>
        <p:txBody>
          <a:bodyPr wrap="square">
            <a:spAutoFit/>
          </a:bodyPr>
          <a:lstStyle/>
          <a:p>
            <a:pPr algn="just">
              <a:lnSpc>
                <a:spcPct val="150000"/>
              </a:lnSpc>
            </a:pPr>
            <a:r>
              <a:rPr lang="pt-BR" b="1" dirty="0">
                <a:latin typeface="Arial" panose="020B0604020202020204" pitchFamily="34" charset="0"/>
                <a:ea typeface="Times New Roman" panose="02020603050405020304" pitchFamily="18" charset="0"/>
                <a:cs typeface="Arial" panose="020B0604020202020204" pitchFamily="34" charset="0"/>
              </a:rPr>
              <a:t>3a) (0,5 ponto) </a:t>
            </a:r>
            <a:r>
              <a:rPr lang="pt-BR" dirty="0">
                <a:latin typeface="Arial" panose="020B0604020202020204" pitchFamily="34" charset="0"/>
                <a:ea typeface="Times New Roman" panose="02020603050405020304" pitchFamily="18" charset="0"/>
                <a:cs typeface="Arial" panose="020B0604020202020204" pitchFamily="34" charset="0"/>
              </a:rPr>
              <a:t>Todos nós moramos num grande “ônibus”, chamado planeta Terra, que nos leva ao redor do Sol o tempo todo e do qual não podemos descer e nele não há nenhum motorista</a:t>
            </a:r>
            <a:r>
              <a:rPr lang="pt-BR" b="1" dirty="0">
                <a:latin typeface="Arial" panose="020B0604020202020204" pitchFamily="34" charset="0"/>
                <a:ea typeface="Times New Roman" panose="02020603050405020304" pitchFamily="18" charset="0"/>
                <a:cs typeface="Arial" panose="020B0604020202020204" pitchFamily="34" charset="0"/>
              </a:rPr>
              <a:t>!</a:t>
            </a:r>
            <a:r>
              <a:rPr lang="pt-BR" dirty="0">
                <a:latin typeface="Arial" panose="020B0604020202020204" pitchFamily="34" charset="0"/>
                <a:ea typeface="Times New Roman" panose="02020603050405020304" pitchFamily="18" charset="0"/>
                <a:cs typeface="Arial" panose="020B0604020202020204" pitchFamily="34" charset="0"/>
              </a:rPr>
              <a:t> Como vê, estamos numa grande enrascada! Desenhe a trajetória, isto é, o caminho que este “ônibus”, digo, planeta Terra, faz ao redor do Sol ao longo de um ano, supondo que o Sol fique sempre parado. Não use perspectiva, ou seja, desenhe imaginando que está vendo o movimento da Terra, bem de cima do Sol, mas bem longe dele, claro.</a:t>
            </a:r>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7938043"/>
      </p:ext>
    </p:extLst>
  </p:cSld>
  <p:clrMapOvr>
    <a:masterClrMapping/>
  </p:clrMapOvr>
</p:sld>
</file>

<file path=ppt/theme/theme1.xml><?xml version="1.0" encoding="utf-8"?>
<a:theme xmlns:a="http://schemas.openxmlformats.org/drawingml/2006/main" name="Tema do Office">
  <a:themeElements>
    <a:clrScheme name="Median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3558</TotalTime>
  <Words>4579</Words>
  <Application>Microsoft Office PowerPoint</Application>
  <PresentationFormat>Personalizar</PresentationFormat>
  <Paragraphs>233</Paragraphs>
  <Slides>35</Slides>
  <Notes>33</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35</vt:i4>
      </vt:variant>
    </vt:vector>
  </HeadingPairs>
  <TitlesOfParts>
    <vt:vector size="39" baseType="lpstr">
      <vt:lpstr>Arial</vt:lpstr>
      <vt:lpstr>Calibri</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OBA</dc:creator>
  <cp:lastModifiedBy>João Canalle</cp:lastModifiedBy>
  <cp:revision>135</cp:revision>
  <dcterms:created xsi:type="dcterms:W3CDTF">2020-08-01T16:25:14Z</dcterms:created>
  <dcterms:modified xsi:type="dcterms:W3CDTF">2020-09-08T02:29:13Z</dcterms:modified>
</cp:coreProperties>
</file>