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256" r:id="rId3"/>
    <p:sldId id="257" r:id="rId4"/>
    <p:sldId id="258" r:id="rId5"/>
    <p:sldId id="259" r:id="rId6"/>
    <p:sldId id="260" r:id="rId7"/>
    <p:sldId id="261" r:id="rId8"/>
    <p:sldId id="262" r:id="rId9"/>
    <p:sldId id="263" r:id="rId10"/>
    <p:sldId id="264" r:id="rId11"/>
    <p:sldId id="273" r:id="rId12"/>
    <p:sldId id="265" r:id="rId13"/>
    <p:sldId id="266" r:id="rId14"/>
    <p:sldId id="267" r:id="rId15"/>
    <p:sldId id="268" r:id="rId16"/>
    <p:sldId id="269" r:id="rId17"/>
    <p:sldId id="270" r:id="rId18"/>
    <p:sldId id="272" r:id="rId19"/>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4" d="100"/>
          <a:sy n="84" d="100"/>
        </p:scale>
        <p:origin x="139"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5621FB-F9F8-4E8A-805F-ED33873F1713}"/>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0A0A57C1-0CA3-4F76-8F03-632D828310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B4538B99-0B55-447D-9C96-226A4FF28ADA}"/>
              </a:ext>
            </a:extLst>
          </p:cNvPr>
          <p:cNvSpPr>
            <a:spLocks noGrp="1"/>
          </p:cNvSpPr>
          <p:nvPr>
            <p:ph type="dt" sz="half" idx="10"/>
          </p:nvPr>
        </p:nvSpPr>
        <p:spPr/>
        <p:txBody>
          <a:bodyPr/>
          <a:lstStyle/>
          <a:p>
            <a:fld id="{C0D92214-CA97-47B4-8685-2B447D68AF30}" type="datetimeFigureOut">
              <a:rPr lang="pt-BR" smtClean="0"/>
              <a:t>21/08/2020</a:t>
            </a:fld>
            <a:endParaRPr lang="pt-BR"/>
          </a:p>
        </p:txBody>
      </p:sp>
      <p:sp>
        <p:nvSpPr>
          <p:cNvPr id="5" name="Espaço Reservado para Rodapé 4">
            <a:extLst>
              <a:ext uri="{FF2B5EF4-FFF2-40B4-BE49-F238E27FC236}">
                <a16:creationId xmlns:a16="http://schemas.microsoft.com/office/drawing/2014/main" id="{0C22BCAD-59AF-418B-9A35-34EFA5177E34}"/>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739D4D3B-408D-4053-AD40-A198049C2302}"/>
              </a:ext>
            </a:extLst>
          </p:cNvPr>
          <p:cNvSpPr>
            <a:spLocks noGrp="1"/>
          </p:cNvSpPr>
          <p:nvPr>
            <p:ph type="sldNum" sz="quarter" idx="12"/>
          </p:nvPr>
        </p:nvSpPr>
        <p:spPr/>
        <p:txBody>
          <a:bodyPr/>
          <a:lstStyle/>
          <a:p>
            <a:fld id="{55E6E642-E040-4105-B3B2-22A56F117EBE}" type="slidenum">
              <a:rPr lang="pt-BR" smtClean="0"/>
              <a:t>‹nº›</a:t>
            </a:fld>
            <a:endParaRPr lang="pt-BR"/>
          </a:p>
        </p:txBody>
      </p:sp>
    </p:spTree>
    <p:extLst>
      <p:ext uri="{BB962C8B-B14F-4D97-AF65-F5344CB8AC3E}">
        <p14:creationId xmlns:p14="http://schemas.microsoft.com/office/powerpoint/2010/main" val="10865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B6A7A6-66A2-48B0-8EA1-B860BAAFE3E7}"/>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8A97A8DC-C3C5-4B4B-90F7-BB0091DA7038}"/>
              </a:ext>
            </a:extLst>
          </p:cNvPr>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88D7F474-1EFF-4A84-A8BD-56C69BE0C6E3}"/>
              </a:ext>
            </a:extLst>
          </p:cNvPr>
          <p:cNvSpPr>
            <a:spLocks noGrp="1"/>
          </p:cNvSpPr>
          <p:nvPr>
            <p:ph type="dt" sz="half" idx="10"/>
          </p:nvPr>
        </p:nvSpPr>
        <p:spPr/>
        <p:txBody>
          <a:bodyPr/>
          <a:lstStyle/>
          <a:p>
            <a:fld id="{C0D92214-CA97-47B4-8685-2B447D68AF30}" type="datetimeFigureOut">
              <a:rPr lang="pt-BR" smtClean="0"/>
              <a:t>21/08/2020</a:t>
            </a:fld>
            <a:endParaRPr lang="pt-BR"/>
          </a:p>
        </p:txBody>
      </p:sp>
      <p:sp>
        <p:nvSpPr>
          <p:cNvPr id="5" name="Espaço Reservado para Rodapé 4">
            <a:extLst>
              <a:ext uri="{FF2B5EF4-FFF2-40B4-BE49-F238E27FC236}">
                <a16:creationId xmlns:a16="http://schemas.microsoft.com/office/drawing/2014/main" id="{3BB0CE5B-A5A1-4ABD-86DB-585B115DBAEF}"/>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8C10208B-989D-4BC4-849B-A4EB98ECE26A}"/>
              </a:ext>
            </a:extLst>
          </p:cNvPr>
          <p:cNvSpPr>
            <a:spLocks noGrp="1"/>
          </p:cNvSpPr>
          <p:nvPr>
            <p:ph type="sldNum" sz="quarter" idx="12"/>
          </p:nvPr>
        </p:nvSpPr>
        <p:spPr/>
        <p:txBody>
          <a:bodyPr/>
          <a:lstStyle/>
          <a:p>
            <a:fld id="{55E6E642-E040-4105-B3B2-22A56F117EBE}" type="slidenum">
              <a:rPr lang="pt-BR" smtClean="0"/>
              <a:t>‹nº›</a:t>
            </a:fld>
            <a:endParaRPr lang="pt-BR"/>
          </a:p>
        </p:txBody>
      </p:sp>
    </p:spTree>
    <p:extLst>
      <p:ext uri="{BB962C8B-B14F-4D97-AF65-F5344CB8AC3E}">
        <p14:creationId xmlns:p14="http://schemas.microsoft.com/office/powerpoint/2010/main" val="1097304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2AF58AD-D421-4930-BBDC-8A60BE79901E}"/>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9ECEF66B-70AD-4ED5-850F-7426C53768C2}"/>
              </a:ext>
            </a:extLst>
          </p:cNvPr>
          <p:cNvSpPr>
            <a:spLocks noGrp="1"/>
          </p:cNvSpPr>
          <p:nvPr>
            <p:ph type="body" orient="vert" idx="1"/>
          </p:nvPr>
        </p:nvSpPr>
        <p:spPr>
          <a:xfrm>
            <a:off x="838200" y="365125"/>
            <a:ext cx="7734300" cy="5811838"/>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D14D5FC1-92B9-4EB8-90FE-502A0D79992C}"/>
              </a:ext>
            </a:extLst>
          </p:cNvPr>
          <p:cNvSpPr>
            <a:spLocks noGrp="1"/>
          </p:cNvSpPr>
          <p:nvPr>
            <p:ph type="dt" sz="half" idx="10"/>
          </p:nvPr>
        </p:nvSpPr>
        <p:spPr/>
        <p:txBody>
          <a:bodyPr/>
          <a:lstStyle/>
          <a:p>
            <a:fld id="{C0D92214-CA97-47B4-8685-2B447D68AF30}" type="datetimeFigureOut">
              <a:rPr lang="pt-BR" smtClean="0"/>
              <a:t>21/08/2020</a:t>
            </a:fld>
            <a:endParaRPr lang="pt-BR"/>
          </a:p>
        </p:txBody>
      </p:sp>
      <p:sp>
        <p:nvSpPr>
          <p:cNvPr id="5" name="Espaço Reservado para Rodapé 4">
            <a:extLst>
              <a:ext uri="{FF2B5EF4-FFF2-40B4-BE49-F238E27FC236}">
                <a16:creationId xmlns:a16="http://schemas.microsoft.com/office/drawing/2014/main" id="{497BD7C8-1819-4C63-9AF9-837A1FA6C95F}"/>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74495DFE-9393-42F0-85CF-FEE05998C475}"/>
              </a:ext>
            </a:extLst>
          </p:cNvPr>
          <p:cNvSpPr>
            <a:spLocks noGrp="1"/>
          </p:cNvSpPr>
          <p:nvPr>
            <p:ph type="sldNum" sz="quarter" idx="12"/>
          </p:nvPr>
        </p:nvSpPr>
        <p:spPr/>
        <p:txBody>
          <a:bodyPr/>
          <a:lstStyle/>
          <a:p>
            <a:fld id="{55E6E642-E040-4105-B3B2-22A56F117EBE}" type="slidenum">
              <a:rPr lang="pt-BR" smtClean="0"/>
              <a:t>‹nº›</a:t>
            </a:fld>
            <a:endParaRPr lang="pt-BR"/>
          </a:p>
        </p:txBody>
      </p:sp>
    </p:spTree>
    <p:extLst>
      <p:ext uri="{BB962C8B-B14F-4D97-AF65-F5344CB8AC3E}">
        <p14:creationId xmlns:p14="http://schemas.microsoft.com/office/powerpoint/2010/main" val="4239028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07C624-B4F3-4D49-8E9D-E223F49CDFEE}"/>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88F9EDD3-88D1-4348-BB42-C9150BBD44DA}"/>
              </a:ext>
            </a:extLst>
          </p:cNvPr>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6250CCA8-1DBD-46E0-B5B6-2298D8E5BD41}"/>
              </a:ext>
            </a:extLst>
          </p:cNvPr>
          <p:cNvSpPr>
            <a:spLocks noGrp="1"/>
          </p:cNvSpPr>
          <p:nvPr>
            <p:ph type="dt" sz="half" idx="10"/>
          </p:nvPr>
        </p:nvSpPr>
        <p:spPr/>
        <p:txBody>
          <a:bodyPr/>
          <a:lstStyle/>
          <a:p>
            <a:fld id="{C0D92214-CA97-47B4-8685-2B447D68AF30}" type="datetimeFigureOut">
              <a:rPr lang="pt-BR" smtClean="0"/>
              <a:t>21/08/2020</a:t>
            </a:fld>
            <a:endParaRPr lang="pt-BR"/>
          </a:p>
        </p:txBody>
      </p:sp>
      <p:sp>
        <p:nvSpPr>
          <p:cNvPr id="5" name="Espaço Reservado para Rodapé 4">
            <a:extLst>
              <a:ext uri="{FF2B5EF4-FFF2-40B4-BE49-F238E27FC236}">
                <a16:creationId xmlns:a16="http://schemas.microsoft.com/office/drawing/2014/main" id="{798872DF-A812-402B-87BE-F288E421B9DB}"/>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F6C1FB81-EFC5-4C0C-AAF5-E51A223FDFB9}"/>
              </a:ext>
            </a:extLst>
          </p:cNvPr>
          <p:cNvSpPr>
            <a:spLocks noGrp="1"/>
          </p:cNvSpPr>
          <p:nvPr>
            <p:ph type="sldNum" sz="quarter" idx="12"/>
          </p:nvPr>
        </p:nvSpPr>
        <p:spPr/>
        <p:txBody>
          <a:bodyPr/>
          <a:lstStyle/>
          <a:p>
            <a:fld id="{55E6E642-E040-4105-B3B2-22A56F117EBE}" type="slidenum">
              <a:rPr lang="pt-BR" smtClean="0"/>
              <a:t>‹nº›</a:t>
            </a:fld>
            <a:endParaRPr lang="pt-BR"/>
          </a:p>
        </p:txBody>
      </p:sp>
    </p:spTree>
    <p:extLst>
      <p:ext uri="{BB962C8B-B14F-4D97-AF65-F5344CB8AC3E}">
        <p14:creationId xmlns:p14="http://schemas.microsoft.com/office/powerpoint/2010/main" val="3790003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268E91-9EC3-4472-96EA-1E4C8B9DDF15}"/>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05D7C618-5792-4426-AA03-365F9A77D6C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Editar estilos de texto Mestre</a:t>
            </a:r>
          </a:p>
        </p:txBody>
      </p:sp>
      <p:sp>
        <p:nvSpPr>
          <p:cNvPr id="4" name="Espaço Reservado para Data 3">
            <a:extLst>
              <a:ext uri="{FF2B5EF4-FFF2-40B4-BE49-F238E27FC236}">
                <a16:creationId xmlns:a16="http://schemas.microsoft.com/office/drawing/2014/main" id="{2230E177-0062-4664-9764-9058D56B8442}"/>
              </a:ext>
            </a:extLst>
          </p:cNvPr>
          <p:cNvSpPr>
            <a:spLocks noGrp="1"/>
          </p:cNvSpPr>
          <p:nvPr>
            <p:ph type="dt" sz="half" idx="10"/>
          </p:nvPr>
        </p:nvSpPr>
        <p:spPr/>
        <p:txBody>
          <a:bodyPr/>
          <a:lstStyle/>
          <a:p>
            <a:fld id="{C0D92214-CA97-47B4-8685-2B447D68AF30}" type="datetimeFigureOut">
              <a:rPr lang="pt-BR" smtClean="0"/>
              <a:t>21/08/2020</a:t>
            </a:fld>
            <a:endParaRPr lang="pt-BR"/>
          </a:p>
        </p:txBody>
      </p:sp>
      <p:sp>
        <p:nvSpPr>
          <p:cNvPr id="5" name="Espaço Reservado para Rodapé 4">
            <a:extLst>
              <a:ext uri="{FF2B5EF4-FFF2-40B4-BE49-F238E27FC236}">
                <a16:creationId xmlns:a16="http://schemas.microsoft.com/office/drawing/2014/main" id="{5FA3118C-3A5A-4AA6-9444-08D93025B718}"/>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8E30FBDB-654A-4B02-A30F-68E19942928C}"/>
              </a:ext>
            </a:extLst>
          </p:cNvPr>
          <p:cNvSpPr>
            <a:spLocks noGrp="1"/>
          </p:cNvSpPr>
          <p:nvPr>
            <p:ph type="sldNum" sz="quarter" idx="12"/>
          </p:nvPr>
        </p:nvSpPr>
        <p:spPr/>
        <p:txBody>
          <a:bodyPr/>
          <a:lstStyle/>
          <a:p>
            <a:fld id="{55E6E642-E040-4105-B3B2-22A56F117EBE}" type="slidenum">
              <a:rPr lang="pt-BR" smtClean="0"/>
              <a:t>‹nº›</a:t>
            </a:fld>
            <a:endParaRPr lang="pt-BR"/>
          </a:p>
        </p:txBody>
      </p:sp>
    </p:spTree>
    <p:extLst>
      <p:ext uri="{BB962C8B-B14F-4D97-AF65-F5344CB8AC3E}">
        <p14:creationId xmlns:p14="http://schemas.microsoft.com/office/powerpoint/2010/main" val="404240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CC57E3-B2D3-4E5E-B726-DB5943665931}"/>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C3D39AAF-58B8-449A-8092-FD942F9B79F2}"/>
              </a:ext>
            </a:extLst>
          </p:cNvPr>
          <p:cNvSpPr>
            <a:spLocks noGrp="1"/>
          </p:cNvSpPr>
          <p:nvPr>
            <p:ph sz="half" idx="1"/>
          </p:nvPr>
        </p:nvSpPr>
        <p:spPr>
          <a:xfrm>
            <a:off x="838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9F3970AA-11D8-4D51-9F33-BD37F16594FC}"/>
              </a:ext>
            </a:extLst>
          </p:cNvPr>
          <p:cNvSpPr>
            <a:spLocks noGrp="1"/>
          </p:cNvSpPr>
          <p:nvPr>
            <p:ph sz="half" idx="2"/>
          </p:nvPr>
        </p:nvSpPr>
        <p:spPr>
          <a:xfrm>
            <a:off x="6172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AA1F28EB-5319-4195-B2C2-8787E846A151}"/>
              </a:ext>
            </a:extLst>
          </p:cNvPr>
          <p:cNvSpPr>
            <a:spLocks noGrp="1"/>
          </p:cNvSpPr>
          <p:nvPr>
            <p:ph type="dt" sz="half" idx="10"/>
          </p:nvPr>
        </p:nvSpPr>
        <p:spPr/>
        <p:txBody>
          <a:bodyPr/>
          <a:lstStyle/>
          <a:p>
            <a:fld id="{C0D92214-CA97-47B4-8685-2B447D68AF30}" type="datetimeFigureOut">
              <a:rPr lang="pt-BR" smtClean="0"/>
              <a:t>21/08/2020</a:t>
            </a:fld>
            <a:endParaRPr lang="pt-BR"/>
          </a:p>
        </p:txBody>
      </p:sp>
      <p:sp>
        <p:nvSpPr>
          <p:cNvPr id="6" name="Espaço Reservado para Rodapé 5">
            <a:extLst>
              <a:ext uri="{FF2B5EF4-FFF2-40B4-BE49-F238E27FC236}">
                <a16:creationId xmlns:a16="http://schemas.microsoft.com/office/drawing/2014/main" id="{2939E911-341B-4E37-BD46-28338C344745}"/>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3114E11F-37BA-4DC7-B472-E84713A158F1}"/>
              </a:ext>
            </a:extLst>
          </p:cNvPr>
          <p:cNvSpPr>
            <a:spLocks noGrp="1"/>
          </p:cNvSpPr>
          <p:nvPr>
            <p:ph type="sldNum" sz="quarter" idx="12"/>
          </p:nvPr>
        </p:nvSpPr>
        <p:spPr/>
        <p:txBody>
          <a:bodyPr/>
          <a:lstStyle/>
          <a:p>
            <a:fld id="{55E6E642-E040-4105-B3B2-22A56F117EBE}" type="slidenum">
              <a:rPr lang="pt-BR" smtClean="0"/>
              <a:t>‹nº›</a:t>
            </a:fld>
            <a:endParaRPr lang="pt-BR"/>
          </a:p>
        </p:txBody>
      </p:sp>
    </p:spTree>
    <p:extLst>
      <p:ext uri="{BB962C8B-B14F-4D97-AF65-F5344CB8AC3E}">
        <p14:creationId xmlns:p14="http://schemas.microsoft.com/office/powerpoint/2010/main" val="1525322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0E7AAF-4106-46CE-B62D-3A65B5CF201B}"/>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120B3847-F793-4F5B-90B8-8E7532FE77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Espaço Reservado para Conteúdo 3">
            <a:extLst>
              <a:ext uri="{FF2B5EF4-FFF2-40B4-BE49-F238E27FC236}">
                <a16:creationId xmlns:a16="http://schemas.microsoft.com/office/drawing/2014/main" id="{22C44F65-7377-459A-B1B3-87607987AEDB}"/>
              </a:ext>
            </a:extLst>
          </p:cNvPr>
          <p:cNvSpPr>
            <a:spLocks noGrp="1"/>
          </p:cNvSpPr>
          <p:nvPr>
            <p:ph sz="half" idx="2"/>
          </p:nvPr>
        </p:nvSpPr>
        <p:spPr>
          <a:xfrm>
            <a:off x="839788" y="2505075"/>
            <a:ext cx="5157787"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58FBB51E-A803-4E3A-999F-9D7C876158D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Espaço Reservado para Conteúdo 5">
            <a:extLst>
              <a:ext uri="{FF2B5EF4-FFF2-40B4-BE49-F238E27FC236}">
                <a16:creationId xmlns:a16="http://schemas.microsoft.com/office/drawing/2014/main" id="{48CF2517-3ED1-40EF-8BBF-9A8FD764A44E}"/>
              </a:ext>
            </a:extLst>
          </p:cNvPr>
          <p:cNvSpPr>
            <a:spLocks noGrp="1"/>
          </p:cNvSpPr>
          <p:nvPr>
            <p:ph sz="quarter" idx="4"/>
          </p:nvPr>
        </p:nvSpPr>
        <p:spPr>
          <a:xfrm>
            <a:off x="6172200" y="2505075"/>
            <a:ext cx="5183188"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841FFFA0-906F-42EF-AC66-C0178613B342}"/>
              </a:ext>
            </a:extLst>
          </p:cNvPr>
          <p:cNvSpPr>
            <a:spLocks noGrp="1"/>
          </p:cNvSpPr>
          <p:nvPr>
            <p:ph type="dt" sz="half" idx="10"/>
          </p:nvPr>
        </p:nvSpPr>
        <p:spPr/>
        <p:txBody>
          <a:bodyPr/>
          <a:lstStyle/>
          <a:p>
            <a:fld id="{C0D92214-CA97-47B4-8685-2B447D68AF30}" type="datetimeFigureOut">
              <a:rPr lang="pt-BR" smtClean="0"/>
              <a:t>21/08/2020</a:t>
            </a:fld>
            <a:endParaRPr lang="pt-BR"/>
          </a:p>
        </p:txBody>
      </p:sp>
      <p:sp>
        <p:nvSpPr>
          <p:cNvPr id="8" name="Espaço Reservado para Rodapé 7">
            <a:extLst>
              <a:ext uri="{FF2B5EF4-FFF2-40B4-BE49-F238E27FC236}">
                <a16:creationId xmlns:a16="http://schemas.microsoft.com/office/drawing/2014/main" id="{99D9FECA-A577-4912-AB2E-AB86610A61D2}"/>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F01017F3-4141-46AA-859D-A78770BF4B1E}"/>
              </a:ext>
            </a:extLst>
          </p:cNvPr>
          <p:cNvSpPr>
            <a:spLocks noGrp="1"/>
          </p:cNvSpPr>
          <p:nvPr>
            <p:ph type="sldNum" sz="quarter" idx="12"/>
          </p:nvPr>
        </p:nvSpPr>
        <p:spPr/>
        <p:txBody>
          <a:bodyPr/>
          <a:lstStyle/>
          <a:p>
            <a:fld id="{55E6E642-E040-4105-B3B2-22A56F117EBE}" type="slidenum">
              <a:rPr lang="pt-BR" smtClean="0"/>
              <a:t>‹nº›</a:t>
            </a:fld>
            <a:endParaRPr lang="pt-BR"/>
          </a:p>
        </p:txBody>
      </p:sp>
    </p:spTree>
    <p:extLst>
      <p:ext uri="{BB962C8B-B14F-4D97-AF65-F5344CB8AC3E}">
        <p14:creationId xmlns:p14="http://schemas.microsoft.com/office/powerpoint/2010/main" val="2341710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CAF96E-87AB-4A8E-AFC8-BD314DA1F1C9}"/>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58202129-4AAD-43DC-AE11-15134146F2D7}"/>
              </a:ext>
            </a:extLst>
          </p:cNvPr>
          <p:cNvSpPr>
            <a:spLocks noGrp="1"/>
          </p:cNvSpPr>
          <p:nvPr>
            <p:ph type="dt" sz="half" idx="10"/>
          </p:nvPr>
        </p:nvSpPr>
        <p:spPr/>
        <p:txBody>
          <a:bodyPr/>
          <a:lstStyle/>
          <a:p>
            <a:fld id="{C0D92214-CA97-47B4-8685-2B447D68AF30}" type="datetimeFigureOut">
              <a:rPr lang="pt-BR" smtClean="0"/>
              <a:t>21/08/2020</a:t>
            </a:fld>
            <a:endParaRPr lang="pt-BR"/>
          </a:p>
        </p:txBody>
      </p:sp>
      <p:sp>
        <p:nvSpPr>
          <p:cNvPr id="4" name="Espaço Reservado para Rodapé 3">
            <a:extLst>
              <a:ext uri="{FF2B5EF4-FFF2-40B4-BE49-F238E27FC236}">
                <a16:creationId xmlns:a16="http://schemas.microsoft.com/office/drawing/2014/main" id="{2C51B558-5AF4-4B90-839C-940DF64DEB29}"/>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07FD5CDB-484A-4D29-86FE-6ABE2ED858B9}"/>
              </a:ext>
            </a:extLst>
          </p:cNvPr>
          <p:cNvSpPr>
            <a:spLocks noGrp="1"/>
          </p:cNvSpPr>
          <p:nvPr>
            <p:ph type="sldNum" sz="quarter" idx="12"/>
          </p:nvPr>
        </p:nvSpPr>
        <p:spPr/>
        <p:txBody>
          <a:bodyPr/>
          <a:lstStyle/>
          <a:p>
            <a:fld id="{55E6E642-E040-4105-B3B2-22A56F117EBE}" type="slidenum">
              <a:rPr lang="pt-BR" smtClean="0"/>
              <a:t>‹nº›</a:t>
            </a:fld>
            <a:endParaRPr lang="pt-BR"/>
          </a:p>
        </p:txBody>
      </p:sp>
    </p:spTree>
    <p:extLst>
      <p:ext uri="{BB962C8B-B14F-4D97-AF65-F5344CB8AC3E}">
        <p14:creationId xmlns:p14="http://schemas.microsoft.com/office/powerpoint/2010/main" val="2985331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9073D008-B9BC-4E14-A57A-59F74FA46B31}"/>
              </a:ext>
            </a:extLst>
          </p:cNvPr>
          <p:cNvSpPr>
            <a:spLocks noGrp="1"/>
          </p:cNvSpPr>
          <p:nvPr>
            <p:ph type="dt" sz="half" idx="10"/>
          </p:nvPr>
        </p:nvSpPr>
        <p:spPr/>
        <p:txBody>
          <a:bodyPr/>
          <a:lstStyle/>
          <a:p>
            <a:fld id="{C0D92214-CA97-47B4-8685-2B447D68AF30}" type="datetimeFigureOut">
              <a:rPr lang="pt-BR" smtClean="0"/>
              <a:t>21/08/2020</a:t>
            </a:fld>
            <a:endParaRPr lang="pt-BR"/>
          </a:p>
        </p:txBody>
      </p:sp>
      <p:sp>
        <p:nvSpPr>
          <p:cNvPr id="3" name="Espaço Reservado para Rodapé 2">
            <a:extLst>
              <a:ext uri="{FF2B5EF4-FFF2-40B4-BE49-F238E27FC236}">
                <a16:creationId xmlns:a16="http://schemas.microsoft.com/office/drawing/2014/main" id="{CAB6A440-B6EE-44FC-96B8-28AD0DE1EFA0}"/>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FB1D6042-7EE5-4977-97F5-EC1F215050DB}"/>
              </a:ext>
            </a:extLst>
          </p:cNvPr>
          <p:cNvSpPr>
            <a:spLocks noGrp="1"/>
          </p:cNvSpPr>
          <p:nvPr>
            <p:ph type="sldNum" sz="quarter" idx="12"/>
          </p:nvPr>
        </p:nvSpPr>
        <p:spPr/>
        <p:txBody>
          <a:bodyPr/>
          <a:lstStyle/>
          <a:p>
            <a:fld id="{55E6E642-E040-4105-B3B2-22A56F117EBE}" type="slidenum">
              <a:rPr lang="pt-BR" smtClean="0"/>
              <a:t>‹nº›</a:t>
            </a:fld>
            <a:endParaRPr lang="pt-BR"/>
          </a:p>
        </p:txBody>
      </p:sp>
    </p:spTree>
    <p:extLst>
      <p:ext uri="{BB962C8B-B14F-4D97-AF65-F5344CB8AC3E}">
        <p14:creationId xmlns:p14="http://schemas.microsoft.com/office/powerpoint/2010/main" val="578714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7FC8EF-CAB0-4FD5-B650-157528250041}"/>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783DFE7C-B930-44AA-BAC9-8AC36F5C23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6C0F8242-FB84-4BC9-AB5E-E0D3E4B0A7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a:extLst>
              <a:ext uri="{FF2B5EF4-FFF2-40B4-BE49-F238E27FC236}">
                <a16:creationId xmlns:a16="http://schemas.microsoft.com/office/drawing/2014/main" id="{31C5FA48-4B6A-4A89-8079-E2EB8BBF1B56}"/>
              </a:ext>
            </a:extLst>
          </p:cNvPr>
          <p:cNvSpPr>
            <a:spLocks noGrp="1"/>
          </p:cNvSpPr>
          <p:nvPr>
            <p:ph type="dt" sz="half" idx="10"/>
          </p:nvPr>
        </p:nvSpPr>
        <p:spPr/>
        <p:txBody>
          <a:bodyPr/>
          <a:lstStyle/>
          <a:p>
            <a:fld id="{C0D92214-CA97-47B4-8685-2B447D68AF30}" type="datetimeFigureOut">
              <a:rPr lang="pt-BR" smtClean="0"/>
              <a:t>21/08/2020</a:t>
            </a:fld>
            <a:endParaRPr lang="pt-BR"/>
          </a:p>
        </p:txBody>
      </p:sp>
      <p:sp>
        <p:nvSpPr>
          <p:cNvPr id="6" name="Espaço Reservado para Rodapé 5">
            <a:extLst>
              <a:ext uri="{FF2B5EF4-FFF2-40B4-BE49-F238E27FC236}">
                <a16:creationId xmlns:a16="http://schemas.microsoft.com/office/drawing/2014/main" id="{B689FB11-E8F2-433F-8B3B-EC01376F6ACB}"/>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A10D3CD4-9A15-4457-A683-1FC2923209D0}"/>
              </a:ext>
            </a:extLst>
          </p:cNvPr>
          <p:cNvSpPr>
            <a:spLocks noGrp="1"/>
          </p:cNvSpPr>
          <p:nvPr>
            <p:ph type="sldNum" sz="quarter" idx="12"/>
          </p:nvPr>
        </p:nvSpPr>
        <p:spPr/>
        <p:txBody>
          <a:bodyPr/>
          <a:lstStyle/>
          <a:p>
            <a:fld id="{55E6E642-E040-4105-B3B2-22A56F117EBE}" type="slidenum">
              <a:rPr lang="pt-BR" smtClean="0"/>
              <a:t>‹nº›</a:t>
            </a:fld>
            <a:endParaRPr lang="pt-BR"/>
          </a:p>
        </p:txBody>
      </p:sp>
    </p:spTree>
    <p:extLst>
      <p:ext uri="{BB962C8B-B14F-4D97-AF65-F5344CB8AC3E}">
        <p14:creationId xmlns:p14="http://schemas.microsoft.com/office/powerpoint/2010/main" val="376547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C8E7D9-CCBA-406F-87A3-7E4E5C26F76B}"/>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5E667CD2-E2C2-40F1-9368-E08481EB2A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1DD61BB4-CC65-4FBA-AA77-B13B5BE64C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a:extLst>
              <a:ext uri="{FF2B5EF4-FFF2-40B4-BE49-F238E27FC236}">
                <a16:creationId xmlns:a16="http://schemas.microsoft.com/office/drawing/2014/main" id="{CC9CAE64-C292-4424-BE06-A365CA14F1D9}"/>
              </a:ext>
            </a:extLst>
          </p:cNvPr>
          <p:cNvSpPr>
            <a:spLocks noGrp="1"/>
          </p:cNvSpPr>
          <p:nvPr>
            <p:ph type="dt" sz="half" idx="10"/>
          </p:nvPr>
        </p:nvSpPr>
        <p:spPr/>
        <p:txBody>
          <a:bodyPr/>
          <a:lstStyle/>
          <a:p>
            <a:fld id="{C0D92214-CA97-47B4-8685-2B447D68AF30}" type="datetimeFigureOut">
              <a:rPr lang="pt-BR" smtClean="0"/>
              <a:t>21/08/2020</a:t>
            </a:fld>
            <a:endParaRPr lang="pt-BR"/>
          </a:p>
        </p:txBody>
      </p:sp>
      <p:sp>
        <p:nvSpPr>
          <p:cNvPr id="6" name="Espaço Reservado para Rodapé 5">
            <a:extLst>
              <a:ext uri="{FF2B5EF4-FFF2-40B4-BE49-F238E27FC236}">
                <a16:creationId xmlns:a16="http://schemas.microsoft.com/office/drawing/2014/main" id="{DB7FABB4-6936-4CBE-A3BA-D27972937C16}"/>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DE93FBEB-5D78-49BF-87D7-E6076B4F7AAD}"/>
              </a:ext>
            </a:extLst>
          </p:cNvPr>
          <p:cNvSpPr>
            <a:spLocks noGrp="1"/>
          </p:cNvSpPr>
          <p:nvPr>
            <p:ph type="sldNum" sz="quarter" idx="12"/>
          </p:nvPr>
        </p:nvSpPr>
        <p:spPr/>
        <p:txBody>
          <a:bodyPr/>
          <a:lstStyle/>
          <a:p>
            <a:fld id="{55E6E642-E040-4105-B3B2-22A56F117EBE}" type="slidenum">
              <a:rPr lang="pt-BR" smtClean="0"/>
              <a:t>‹nº›</a:t>
            </a:fld>
            <a:endParaRPr lang="pt-BR"/>
          </a:p>
        </p:txBody>
      </p:sp>
    </p:spTree>
    <p:extLst>
      <p:ext uri="{BB962C8B-B14F-4D97-AF65-F5344CB8AC3E}">
        <p14:creationId xmlns:p14="http://schemas.microsoft.com/office/powerpoint/2010/main" val="4260685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8FAADC"/>
            </a:gs>
            <a:gs pos="14000">
              <a:schemeClr val="accent5">
                <a:lumMod val="40000"/>
                <a:lumOff val="60000"/>
              </a:schemeClr>
            </a:gs>
            <a:gs pos="100000">
              <a:schemeClr val="accent5">
                <a:lumMod val="40000"/>
                <a:lumOff val="60000"/>
              </a:schemeClr>
            </a:gs>
            <a:gs pos="50000">
              <a:srgbClr val="EFF5FB"/>
            </a:gs>
          </a:gsLst>
          <a:lin ang="5400000" scaled="1"/>
          <a:tileRect/>
        </a:gradFill>
        <a:effectLst/>
      </p:bgPr>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8275BAAB-0E31-43AF-A9DB-6FAB22803B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777AB827-D520-4C5F-9FF6-2345297046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922267D8-26F3-4603-80C2-83C668FD99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D92214-CA97-47B4-8685-2B447D68AF30}" type="datetimeFigureOut">
              <a:rPr lang="pt-BR" smtClean="0"/>
              <a:t>21/08/2020</a:t>
            </a:fld>
            <a:endParaRPr lang="pt-BR"/>
          </a:p>
        </p:txBody>
      </p:sp>
      <p:sp>
        <p:nvSpPr>
          <p:cNvPr id="5" name="Espaço Reservado para Rodapé 4">
            <a:extLst>
              <a:ext uri="{FF2B5EF4-FFF2-40B4-BE49-F238E27FC236}">
                <a16:creationId xmlns:a16="http://schemas.microsoft.com/office/drawing/2014/main" id="{D6FA5A15-48A6-4B29-B4E3-8B26EE6850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F9B9EF8B-E79D-424D-9A78-8144A1140D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E6E642-E040-4105-B3B2-22A56F117EBE}" type="slidenum">
              <a:rPr lang="pt-BR" smtClean="0"/>
              <a:t>‹nº›</a:t>
            </a:fld>
            <a:endParaRPr lang="pt-BR"/>
          </a:p>
        </p:txBody>
      </p:sp>
      <p:sp>
        <p:nvSpPr>
          <p:cNvPr id="7" name="Retângulo 6"/>
          <p:cNvSpPr/>
          <p:nvPr userDrawn="1"/>
        </p:nvSpPr>
        <p:spPr>
          <a:xfrm>
            <a:off x="-17418" y="6061163"/>
            <a:ext cx="1186186" cy="735874"/>
          </a:xfrm>
          <a:prstGeom prst="rect">
            <a:avLst/>
          </a:prstGeom>
          <a:blipFill dpi="0" rotWithShape="1">
            <a:blip r:embed="rId1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Retângulo 7"/>
          <p:cNvSpPr/>
          <p:nvPr userDrawn="1"/>
        </p:nvSpPr>
        <p:spPr>
          <a:xfrm>
            <a:off x="10585723" y="5895703"/>
            <a:ext cx="1745614" cy="1110343"/>
          </a:xfrm>
          <a:prstGeom prst="rect">
            <a:avLst/>
          </a:prstGeom>
          <a:blipFill dpi="0" rotWithShape="1">
            <a:blip r:embed="rId14" cstate="hq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153192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1.png"/><Relationship Id="rId4" Type="http://schemas.openxmlformats.org/officeDocument/2006/relationships/image" Target="../media/image14.png"/><Relationship Id="rId9"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gi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9646" y="2595153"/>
            <a:ext cx="7255828" cy="4815409"/>
          </a:xfrm>
          <a:prstGeom prst="rect">
            <a:avLst/>
          </a:prstGeom>
        </p:spPr>
      </p:pic>
      <p:sp>
        <p:nvSpPr>
          <p:cNvPr id="6" name="CaixaDeTexto 5"/>
          <p:cNvSpPr txBox="1"/>
          <p:nvPr/>
        </p:nvSpPr>
        <p:spPr>
          <a:xfrm>
            <a:off x="2485112" y="135327"/>
            <a:ext cx="6040589" cy="2954655"/>
          </a:xfrm>
          <a:prstGeom prst="rect">
            <a:avLst/>
          </a:prstGeom>
          <a:noFill/>
        </p:spPr>
        <p:txBody>
          <a:bodyPr wrap="square" rtlCol="0">
            <a:spAutoFit/>
          </a:bodyPr>
          <a:lstStyle/>
          <a:p>
            <a:pPr algn="ctr"/>
            <a:r>
              <a:rPr lang="pt-BR" sz="4400" b="1" dirty="0">
                <a:solidFill>
                  <a:schemeClr val="tx2">
                    <a:lumMod val="50000"/>
                  </a:schemeClr>
                </a:solidFill>
                <a:effectLst>
                  <a:outerShdw blurRad="38100" dist="38100" dir="2700000" algn="tl">
                    <a:srgbClr val="000000">
                      <a:alpha val="43137"/>
                    </a:srgbClr>
                  </a:outerShdw>
                </a:effectLst>
              </a:rPr>
              <a:t>GABARITO </a:t>
            </a:r>
            <a:r>
              <a:rPr lang="pt-BR" sz="4400" b="1" dirty="0" smtClean="0">
                <a:solidFill>
                  <a:schemeClr val="tx2">
                    <a:lumMod val="50000"/>
                  </a:schemeClr>
                </a:solidFill>
                <a:effectLst>
                  <a:outerShdw blurRad="38100" dist="38100" dir="2700000" algn="tl">
                    <a:srgbClr val="000000">
                      <a:alpha val="43137"/>
                    </a:srgbClr>
                  </a:outerShdw>
                </a:effectLst>
              </a:rPr>
              <a:t>COMENTADO </a:t>
            </a:r>
          </a:p>
          <a:p>
            <a:pPr algn="ctr"/>
            <a:r>
              <a:rPr lang="pt-BR" sz="4400" b="1" dirty="0" smtClean="0">
                <a:solidFill>
                  <a:schemeClr val="tx2">
                    <a:lumMod val="50000"/>
                  </a:schemeClr>
                </a:solidFill>
                <a:effectLst>
                  <a:outerShdw blurRad="38100" dist="38100" dir="2700000" algn="tl">
                    <a:srgbClr val="000000">
                      <a:alpha val="43137"/>
                    </a:srgbClr>
                  </a:outerShdw>
                </a:effectLst>
              </a:rPr>
              <a:t>DA PROVA</a:t>
            </a:r>
          </a:p>
          <a:p>
            <a:pPr algn="ctr"/>
            <a:endParaRPr lang="pt-BR" sz="4400" b="1" dirty="0" smtClean="0">
              <a:solidFill>
                <a:schemeClr val="tx2">
                  <a:lumMod val="50000"/>
                </a:schemeClr>
              </a:solidFill>
              <a:effectLst>
                <a:outerShdw blurRad="38100" dist="38100" dir="2700000" algn="tl">
                  <a:srgbClr val="000000">
                    <a:alpha val="43137"/>
                  </a:srgbClr>
                </a:outerShdw>
              </a:effectLst>
            </a:endParaRPr>
          </a:p>
          <a:p>
            <a:pPr algn="ctr"/>
            <a:r>
              <a:rPr lang="pt-BR" sz="5400" b="1" dirty="0" smtClean="0">
                <a:solidFill>
                  <a:schemeClr val="tx2">
                    <a:lumMod val="50000"/>
                  </a:schemeClr>
                </a:solidFill>
                <a:effectLst>
                  <a:outerShdw blurRad="38100" dist="38100" dir="2700000" algn="tl">
                    <a:srgbClr val="000000">
                      <a:alpha val="43137"/>
                    </a:srgbClr>
                  </a:outerShdw>
                </a:effectLst>
              </a:rPr>
              <a:t>OBA </a:t>
            </a:r>
            <a:r>
              <a:rPr lang="pt-BR" sz="5400" b="1" dirty="0" smtClean="0">
                <a:solidFill>
                  <a:schemeClr val="tx2">
                    <a:lumMod val="50000"/>
                  </a:schemeClr>
                </a:solidFill>
                <a:effectLst>
                  <a:outerShdw blurRad="38100" dist="38100" dir="2700000" algn="tl">
                    <a:srgbClr val="000000">
                      <a:alpha val="43137"/>
                    </a:srgbClr>
                  </a:outerShdw>
                </a:effectLst>
              </a:rPr>
              <a:t>2010 </a:t>
            </a:r>
            <a:r>
              <a:rPr lang="pt-BR" sz="5400" b="1" dirty="0" smtClean="0">
                <a:solidFill>
                  <a:schemeClr val="tx2">
                    <a:lumMod val="50000"/>
                  </a:schemeClr>
                </a:solidFill>
                <a:effectLst>
                  <a:outerShdw blurRad="38100" dist="38100" dir="2700000" algn="tl">
                    <a:srgbClr val="000000">
                      <a:alpha val="43137"/>
                    </a:srgbClr>
                  </a:outerShdw>
                </a:effectLst>
              </a:rPr>
              <a:t>- </a:t>
            </a:r>
            <a:r>
              <a:rPr lang="pt-BR" sz="5400" b="1" dirty="0">
                <a:solidFill>
                  <a:schemeClr val="tx2">
                    <a:lumMod val="50000"/>
                  </a:schemeClr>
                </a:solidFill>
                <a:effectLst>
                  <a:outerShdw blurRad="38100" dist="38100" dir="2700000" algn="tl">
                    <a:srgbClr val="000000">
                      <a:alpha val="43137"/>
                    </a:srgbClr>
                  </a:outerShdw>
                </a:effectLst>
              </a:rPr>
              <a:t>NÍVEL </a:t>
            </a:r>
            <a:r>
              <a:rPr lang="pt-BR" sz="5400" b="1" dirty="0" smtClean="0">
                <a:solidFill>
                  <a:schemeClr val="tx2">
                    <a:lumMod val="50000"/>
                  </a:schemeClr>
                </a:solidFill>
                <a:effectLst>
                  <a:outerShdw blurRad="38100" dist="38100" dir="2700000" algn="tl">
                    <a:srgbClr val="000000">
                      <a:alpha val="43137"/>
                    </a:srgbClr>
                  </a:outerShdw>
                </a:effectLst>
              </a:rPr>
              <a:t>3</a:t>
            </a:r>
            <a:endParaRPr lang="pt-BR" sz="5400" b="1" dirty="0">
              <a:solidFill>
                <a:schemeClr val="tx2">
                  <a:lumMod val="50000"/>
                </a:schemeClr>
              </a:solidFill>
              <a:effectLst>
                <a:outerShdw blurRad="38100" dist="38100" dir="2700000" algn="tl">
                  <a:srgbClr val="000000">
                    <a:alpha val="43137"/>
                  </a:srgbClr>
                </a:outerShdw>
              </a:effectLst>
            </a:endParaRPr>
          </a:p>
        </p:txBody>
      </p:sp>
      <p:pic>
        <p:nvPicPr>
          <p:cNvPr id="7" name="Image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8625" y="3727269"/>
            <a:ext cx="3942102" cy="2518084"/>
          </a:xfrm>
          <a:prstGeom prst="rect">
            <a:avLst/>
          </a:prstGeom>
        </p:spPr>
      </p:pic>
    </p:spTree>
    <p:extLst>
      <p:ext uri="{BB962C8B-B14F-4D97-AF65-F5344CB8AC3E}">
        <p14:creationId xmlns:p14="http://schemas.microsoft.com/office/powerpoint/2010/main" val="2231662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anim calcmode="lin" valueType="num">
                                      <p:cBhvr>
                                        <p:cTn id="10" dur="500" fill="hold"/>
                                        <p:tgtEl>
                                          <p:spTgt spid="5"/>
                                        </p:tgtEl>
                                        <p:attrNameLst>
                                          <p:attrName>ppt_x</p:attrName>
                                        </p:attrNameLst>
                                      </p:cBhvr>
                                      <p:tavLst>
                                        <p:tav tm="0">
                                          <p:val>
                                            <p:fltVal val="0.5"/>
                                          </p:val>
                                        </p:tav>
                                        <p:tav tm="100000">
                                          <p:val>
                                            <p:strVal val="#ppt_x"/>
                                          </p:val>
                                        </p:tav>
                                      </p:tavLst>
                                    </p:anim>
                                    <p:anim calcmode="lin" valueType="num">
                                      <p:cBhvr>
                                        <p:cTn id="11" dur="500" fill="hold"/>
                                        <p:tgtEl>
                                          <p:spTgt spid="5"/>
                                        </p:tgtEl>
                                        <p:attrNameLst>
                                          <p:attrName>ppt_y</p:attrName>
                                        </p:attrNameLst>
                                      </p:cBhvr>
                                      <p:tavLst>
                                        <p:tav tm="0">
                                          <p:val>
                                            <p:fltVal val="0.5"/>
                                          </p:val>
                                        </p:tav>
                                        <p:tav tm="100000">
                                          <p:val>
                                            <p:strVal val="#ppt_y"/>
                                          </p:val>
                                        </p:tav>
                                      </p:tavLst>
                                    </p:anim>
                                  </p:childTnLst>
                                </p:cTn>
                              </p:par>
                              <p:par>
                                <p:cTn id="12" presetID="16" presetClass="entr" presetSubtype="37"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outVertical)">
                                      <p:cBhvr>
                                        <p:cTn id="14" dur="500"/>
                                        <p:tgtEl>
                                          <p:spTgt spid="6"/>
                                        </p:tgtEl>
                                      </p:cBhvr>
                                    </p:animEffect>
                                  </p:childTnLst>
                                </p:cTn>
                              </p:par>
                              <p:par>
                                <p:cTn id="15" presetID="53" presetClass="entr" presetSubtype="16"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83FF6CD6-12FB-45D1-8A9D-7546A80A6F5D}"/>
              </a:ext>
            </a:extLst>
          </p:cNvPr>
          <p:cNvSpPr/>
          <p:nvPr/>
        </p:nvSpPr>
        <p:spPr>
          <a:xfrm>
            <a:off x="233082" y="147040"/>
            <a:ext cx="8050306" cy="867930"/>
          </a:xfrm>
          <a:prstGeom prst="rect">
            <a:avLst/>
          </a:prstGeom>
        </p:spPr>
        <p:txBody>
          <a:bodyPr wrap="square">
            <a:spAutoFit/>
          </a:bodyPr>
          <a:lstStyle/>
          <a:p>
            <a:pPr algn="just" hangingPunct="0">
              <a:lnSpc>
                <a:spcPct val="120000"/>
              </a:lnSpc>
              <a:spcAft>
                <a:spcPts val="0"/>
              </a:spcAft>
            </a:pPr>
            <a:r>
              <a:rPr lang="pt-BR" sz="1400" b="1" dirty="0">
                <a:latin typeface="Arial" panose="020B0604020202020204" pitchFamily="34" charset="0"/>
                <a:ea typeface="Times New Roman" panose="02020603050405020304" pitchFamily="18" charset="0"/>
              </a:rPr>
              <a:t>ATENÇÃO: SOMENTE OS ALUNOS DOS DOIS ÚLTIMOS ANOS/SÉRIES DO  ENSINO FUNDAMENTAL </a:t>
            </a:r>
            <a:r>
              <a:rPr lang="pt-BR" sz="1400" b="1" u="sng" dirty="0">
                <a:latin typeface="Arial" panose="020B0604020202020204" pitchFamily="34" charset="0"/>
                <a:ea typeface="Times New Roman" panose="02020603050405020304" pitchFamily="18" charset="0"/>
              </a:rPr>
              <a:t>DEVEM</a:t>
            </a:r>
            <a:r>
              <a:rPr lang="pt-BR" sz="1400" b="1" dirty="0">
                <a:latin typeface="Arial" panose="020B0604020202020204" pitchFamily="34" charset="0"/>
                <a:ea typeface="Times New Roman" panose="02020603050405020304" pitchFamily="18" charset="0"/>
              </a:rPr>
              <a:t> RESPONDER A ESTA QUESTÃO, A 5*. OS OUTROS NÃO PODEM RESPONDER A ESTA QUESTÃO.</a:t>
            </a:r>
            <a:endParaRPr lang="pt-BR" sz="1400" dirty="0">
              <a:effectLst/>
              <a:latin typeface="Times New Roman" panose="02020603050405020304" pitchFamily="18" charset="0"/>
              <a:ea typeface="Times New Roman" panose="02020603050405020304" pitchFamily="18" charset="0"/>
            </a:endParaRPr>
          </a:p>
        </p:txBody>
      </p:sp>
      <p:sp>
        <p:nvSpPr>
          <p:cNvPr id="3" name="Retângulo 2">
            <a:extLst>
              <a:ext uri="{FF2B5EF4-FFF2-40B4-BE49-F238E27FC236}">
                <a16:creationId xmlns:a16="http://schemas.microsoft.com/office/drawing/2014/main" id="{EF35D6AF-106B-4803-B82D-EEE53F75AA81}"/>
              </a:ext>
            </a:extLst>
          </p:cNvPr>
          <p:cNvSpPr/>
          <p:nvPr/>
        </p:nvSpPr>
        <p:spPr>
          <a:xfrm>
            <a:off x="355556" y="1037447"/>
            <a:ext cx="7999553" cy="1421928"/>
          </a:xfrm>
          <a:prstGeom prst="rect">
            <a:avLst/>
          </a:prstGeom>
        </p:spPr>
        <p:txBody>
          <a:bodyPr wrap="square">
            <a:spAutoFit/>
          </a:bodyPr>
          <a:lstStyle/>
          <a:p>
            <a:pPr algn="just">
              <a:lnSpc>
                <a:spcPct val="120000"/>
              </a:lnSpc>
            </a:pPr>
            <a:r>
              <a:rPr lang="pt-BR" b="1" dirty="0">
                <a:latin typeface="Arial" panose="020B0604020202020204" pitchFamily="34" charset="0"/>
                <a:ea typeface="Times New Roman" panose="02020603050405020304" pitchFamily="18" charset="0"/>
              </a:rPr>
              <a:t>Questão 5*) (1 ponto) </a:t>
            </a:r>
            <a:r>
              <a:rPr lang="pt-BR" dirty="0">
                <a:latin typeface="Arial" panose="020B0604020202020204" pitchFamily="34" charset="0"/>
                <a:ea typeface="Times New Roman" panose="02020603050405020304" pitchFamily="18" charset="0"/>
              </a:rPr>
              <a:t>No passado as caravanas que cruzavam os desertos se guiavam pelas estrelas. Colombo se guiou pelas estrelas para chegar na América. Ainda hoje nossas naves espaciais que vão para outros planetas se guiam pelas estrelas! Vamos mostrar um pouco disso para você. Não </a:t>
            </a:r>
            <a:r>
              <a:rPr lang="pt-BR" dirty="0" smtClean="0">
                <a:latin typeface="Arial" panose="020B0604020202020204" pitchFamily="34" charset="0"/>
                <a:ea typeface="Times New Roman" panose="02020603050405020304" pitchFamily="18" charset="0"/>
              </a:rPr>
              <a:t>se</a:t>
            </a:r>
            <a:endParaRPr lang="pt-BR" dirty="0"/>
          </a:p>
        </p:txBody>
      </p:sp>
      <p:sp>
        <p:nvSpPr>
          <p:cNvPr id="6" name="Retângulo 5">
            <a:extLst>
              <a:ext uri="{FF2B5EF4-FFF2-40B4-BE49-F238E27FC236}">
                <a16:creationId xmlns:a16="http://schemas.microsoft.com/office/drawing/2014/main" id="{01322829-56A0-42DE-AD67-5ED6D5E81E39}"/>
              </a:ext>
            </a:extLst>
          </p:cNvPr>
          <p:cNvSpPr/>
          <p:nvPr/>
        </p:nvSpPr>
        <p:spPr>
          <a:xfrm>
            <a:off x="335873" y="2362929"/>
            <a:ext cx="11616646" cy="1754326"/>
          </a:xfrm>
          <a:prstGeom prst="rect">
            <a:avLst/>
          </a:prstGeom>
        </p:spPr>
        <p:txBody>
          <a:bodyPr wrap="square">
            <a:spAutoFit/>
          </a:bodyPr>
          <a:lstStyle/>
          <a:p>
            <a:pPr algn="just">
              <a:lnSpc>
                <a:spcPct val="120000"/>
              </a:lnSpc>
            </a:pPr>
            <a:r>
              <a:rPr lang="pt-BR" dirty="0">
                <a:latin typeface="Arial" panose="020B0604020202020204" pitchFamily="34" charset="0"/>
                <a:ea typeface="Times New Roman" panose="02020603050405020304" pitchFamily="18" charset="0"/>
              </a:rPr>
              <a:t>assuste! Mostramos em </a:t>
            </a:r>
            <a:r>
              <a:rPr lang="pt-BR" dirty="0" err="1">
                <a:latin typeface="Arial" panose="020B0604020202020204" pitchFamily="34" charset="0"/>
                <a:ea typeface="Times New Roman" panose="02020603050405020304" pitchFamily="18" charset="0"/>
              </a:rPr>
              <a:t>OBAs</a:t>
            </a:r>
            <a:r>
              <a:rPr lang="pt-BR" dirty="0">
                <a:latin typeface="Arial" panose="020B0604020202020204" pitchFamily="34" charset="0"/>
                <a:ea typeface="Times New Roman" panose="02020603050405020304" pitchFamily="18" charset="0"/>
              </a:rPr>
              <a:t> passadas (mas isso também está em livros didáticos) como encontrar o </a:t>
            </a:r>
            <a:r>
              <a:rPr lang="pt-BR" dirty="0" err="1">
                <a:latin typeface="Arial" panose="020B0604020202020204" pitchFamily="34" charset="0"/>
                <a:ea typeface="Times New Roman" panose="02020603050405020304" pitchFamily="18" charset="0"/>
              </a:rPr>
              <a:t>Pólo</a:t>
            </a:r>
            <a:r>
              <a:rPr lang="pt-BR" dirty="0">
                <a:latin typeface="Arial" panose="020B0604020202020204" pitchFamily="34" charset="0"/>
                <a:ea typeface="Times New Roman" panose="02020603050405020304" pitchFamily="18" charset="0"/>
              </a:rPr>
              <a:t> Sul Celeste (PSC): basta prolongar a distância entre as estrelas da “haste” principal da constelação do Cruzeiro do Sul, a </a:t>
            </a:r>
            <a:r>
              <a:rPr lang="pt-BR" dirty="0" smtClean="0">
                <a:latin typeface="Arial" panose="020B0604020202020204" pitchFamily="34" charset="0"/>
                <a:ea typeface="Times New Roman" panose="02020603050405020304" pitchFamily="18" charset="0"/>
              </a:rPr>
              <a:t>partir</a:t>
            </a:r>
            <a:r>
              <a:rPr lang="pt-BR" dirty="0" smtClean="0"/>
              <a:t> </a:t>
            </a:r>
            <a:r>
              <a:rPr lang="pt-BR" dirty="0" smtClean="0">
                <a:latin typeface="Arial" panose="020B0604020202020204" pitchFamily="34" charset="0"/>
                <a:ea typeface="Times New Roman" panose="02020603050405020304" pitchFamily="18" charset="0"/>
              </a:rPr>
              <a:t>do </a:t>
            </a:r>
            <a:r>
              <a:rPr lang="pt-BR" dirty="0">
                <a:latin typeface="Arial" panose="020B0604020202020204" pitchFamily="34" charset="0"/>
                <a:ea typeface="Times New Roman" panose="02020603050405020304" pitchFamily="18" charset="0"/>
              </a:rPr>
              <a:t>pé da cruz, por </a:t>
            </a:r>
            <a:r>
              <a:rPr lang="pt-BR" dirty="0" smtClean="0">
                <a:latin typeface="Arial" panose="020B0604020202020204" pitchFamily="34" charset="0"/>
                <a:ea typeface="Times New Roman" panose="02020603050405020304" pitchFamily="18" charset="0"/>
              </a:rPr>
              <a:t>4,5</a:t>
            </a:r>
            <a:r>
              <a:rPr lang="pt-BR" dirty="0" smtClean="0"/>
              <a:t> </a:t>
            </a:r>
            <a:r>
              <a:rPr lang="pt-BR" dirty="0" smtClean="0">
                <a:latin typeface="Arial" panose="020B0604020202020204" pitchFamily="34" charset="0"/>
                <a:ea typeface="Times New Roman" panose="02020603050405020304" pitchFamily="18" charset="0"/>
              </a:rPr>
              <a:t>vezes </a:t>
            </a:r>
            <a:r>
              <a:rPr lang="pt-BR" dirty="0">
                <a:latin typeface="Arial" panose="020B0604020202020204" pitchFamily="34" charset="0"/>
                <a:ea typeface="Times New Roman" panose="02020603050405020304" pitchFamily="18" charset="0"/>
              </a:rPr>
              <a:t>no sentido da estrela da cabeça da cruz para aquela do pé da cruz que você chega ao PSC. Este é um ponto imóvel da esfera celeste. No hemisfério norte, no </a:t>
            </a:r>
            <a:r>
              <a:rPr lang="pt-BR" dirty="0" err="1">
                <a:latin typeface="Arial" panose="020B0604020202020204" pitchFamily="34" charset="0"/>
                <a:ea typeface="Times New Roman" panose="02020603050405020304" pitchFamily="18" charset="0"/>
              </a:rPr>
              <a:t>Pólo</a:t>
            </a:r>
            <a:r>
              <a:rPr lang="pt-BR" dirty="0">
                <a:latin typeface="Arial" panose="020B0604020202020204" pitchFamily="34" charset="0"/>
                <a:ea typeface="Times New Roman" panose="02020603050405020304" pitchFamily="18" charset="0"/>
              </a:rPr>
              <a:t> Norte Celeste (PNC), tem uma estrela brilhante, imóvel também, claro, chamada </a:t>
            </a:r>
            <a:r>
              <a:rPr lang="pt-BR" u="sng" dirty="0">
                <a:latin typeface="Arial" panose="020B0604020202020204" pitchFamily="34" charset="0"/>
                <a:ea typeface="Times New Roman" panose="02020603050405020304" pitchFamily="18" charset="0"/>
              </a:rPr>
              <a:t>Polar</a:t>
            </a:r>
            <a:r>
              <a:rPr lang="pt-BR" dirty="0">
                <a:latin typeface="Arial" panose="020B0604020202020204" pitchFamily="34" charset="0"/>
                <a:ea typeface="Times New Roman" panose="02020603050405020304" pitchFamily="18" charset="0"/>
              </a:rPr>
              <a:t>.</a:t>
            </a:r>
            <a:endParaRPr lang="pt-BR" dirty="0"/>
          </a:p>
        </p:txBody>
      </p:sp>
      <p:sp>
        <p:nvSpPr>
          <p:cNvPr id="7" name="Retângulo 6">
            <a:extLst>
              <a:ext uri="{FF2B5EF4-FFF2-40B4-BE49-F238E27FC236}">
                <a16:creationId xmlns:a16="http://schemas.microsoft.com/office/drawing/2014/main" id="{814ACC27-27BD-4D7C-8B26-83A9F661C451}"/>
              </a:ext>
            </a:extLst>
          </p:cNvPr>
          <p:cNvSpPr/>
          <p:nvPr/>
        </p:nvSpPr>
        <p:spPr>
          <a:xfrm>
            <a:off x="358588" y="4377222"/>
            <a:ext cx="11582400" cy="757130"/>
          </a:xfrm>
          <a:prstGeom prst="rect">
            <a:avLst/>
          </a:prstGeom>
        </p:spPr>
        <p:txBody>
          <a:bodyPr wrap="square">
            <a:spAutoFit/>
          </a:bodyPr>
          <a:lstStyle/>
          <a:p>
            <a:pPr algn="just" hangingPunct="0">
              <a:lnSpc>
                <a:spcPct val="120000"/>
              </a:lnSpc>
              <a:spcAft>
                <a:spcPts val="0"/>
              </a:spcAft>
            </a:pPr>
            <a:r>
              <a:rPr lang="pt-BR" b="1" dirty="0">
                <a:latin typeface="Arial" panose="020B0604020202020204" pitchFamily="34" charset="0"/>
                <a:ea typeface="Times New Roman" panose="02020603050405020304" pitchFamily="18" charset="0"/>
              </a:rPr>
              <a:t>Pergunta 5*a) (0,2 ponto) </a:t>
            </a:r>
            <a:r>
              <a:rPr lang="pt-BR" dirty="0">
                <a:latin typeface="Arial" panose="020B0604020202020204" pitchFamily="34" charset="0"/>
                <a:ea typeface="Times New Roman" panose="02020603050405020304" pitchFamily="18" charset="0"/>
              </a:rPr>
              <a:t>Suponha que você esteja num barco exatamente sobre a linha do Equador. Neste caso, a quantos graus acima do horizonte você vai ver a Polar e o PSC?</a:t>
            </a:r>
            <a:endParaRPr lang="pt-BR" dirty="0">
              <a:latin typeface="Times New Roman" panose="02020603050405020304" pitchFamily="18" charset="0"/>
              <a:ea typeface="Times New Roman" panose="02020603050405020304" pitchFamily="18" charset="0"/>
            </a:endParaRPr>
          </a:p>
        </p:txBody>
      </p:sp>
      <p:sp>
        <p:nvSpPr>
          <p:cNvPr id="8" name="Retângulo 7">
            <a:extLst>
              <a:ext uri="{FF2B5EF4-FFF2-40B4-BE49-F238E27FC236}">
                <a16:creationId xmlns:a16="http://schemas.microsoft.com/office/drawing/2014/main" id="{B0C85F67-0F60-44E3-99DA-D137A0CB0601}"/>
              </a:ext>
            </a:extLst>
          </p:cNvPr>
          <p:cNvSpPr/>
          <p:nvPr/>
        </p:nvSpPr>
        <p:spPr>
          <a:xfrm>
            <a:off x="358116" y="5280475"/>
            <a:ext cx="1787669" cy="424732"/>
          </a:xfrm>
          <a:prstGeom prst="rect">
            <a:avLst/>
          </a:prstGeom>
        </p:spPr>
        <p:txBody>
          <a:bodyPr wrap="none">
            <a:spAutoFit/>
          </a:bodyPr>
          <a:lstStyle/>
          <a:p>
            <a:pPr algn="just">
              <a:lnSpc>
                <a:spcPct val="120000"/>
              </a:lnSpc>
            </a:pPr>
            <a:r>
              <a:rPr lang="pt-PT" b="1" dirty="0">
                <a:latin typeface="Arial" panose="020B0604020202020204" pitchFamily="34" charset="0"/>
                <a:ea typeface="Times New Roman" panose="02020603050405020304" pitchFamily="18" charset="0"/>
                <a:cs typeface="Arial" panose="020B0604020202020204" pitchFamily="34" charset="0"/>
              </a:rPr>
              <a:t>Resposta 5</a:t>
            </a:r>
            <a:r>
              <a:rPr lang="pt-BR" b="1" dirty="0">
                <a:latin typeface="Arial" panose="020B0604020202020204" pitchFamily="34" charset="0"/>
                <a:ea typeface="Times New Roman" panose="02020603050405020304" pitchFamily="18" charset="0"/>
                <a:cs typeface="Arial" panose="020B0604020202020204" pitchFamily="34" charset="0"/>
              </a:rPr>
              <a:t>*</a:t>
            </a:r>
            <a:r>
              <a:rPr lang="pt-PT" b="1" dirty="0">
                <a:latin typeface="Arial" panose="020B0604020202020204" pitchFamily="34" charset="0"/>
                <a:ea typeface="Times New Roman" panose="02020603050405020304" pitchFamily="18" charset="0"/>
                <a:cs typeface="Arial" panose="020B0604020202020204" pitchFamily="34" charset="0"/>
              </a:rPr>
              <a:t>a)</a:t>
            </a:r>
            <a:r>
              <a:rPr lang="pt-BR" b="1" dirty="0">
                <a:latin typeface="Arial" panose="020B0604020202020204" pitchFamily="34" charset="0"/>
                <a:ea typeface="Times New Roman" panose="02020603050405020304" pitchFamily="18" charset="0"/>
                <a:cs typeface="Arial" panose="020B0604020202020204" pitchFamily="34" charset="0"/>
              </a:rPr>
              <a:t>:</a:t>
            </a:r>
            <a:endParaRPr lang="pt-BR" b="1" dirty="0">
              <a:latin typeface="Arial" panose="020B0604020202020204" pitchFamily="34" charset="0"/>
              <a:cs typeface="Arial" panose="020B0604020202020204" pitchFamily="34" charset="0"/>
            </a:endParaRPr>
          </a:p>
        </p:txBody>
      </p:sp>
      <p:sp>
        <p:nvSpPr>
          <p:cNvPr id="9" name="Retângulo 8">
            <a:extLst>
              <a:ext uri="{FF2B5EF4-FFF2-40B4-BE49-F238E27FC236}">
                <a16:creationId xmlns:a16="http://schemas.microsoft.com/office/drawing/2014/main" id="{017F9DD1-1C4E-4990-B9C1-5B360B84D116}"/>
              </a:ext>
            </a:extLst>
          </p:cNvPr>
          <p:cNvSpPr/>
          <p:nvPr/>
        </p:nvSpPr>
        <p:spPr>
          <a:xfrm>
            <a:off x="2100407" y="5280475"/>
            <a:ext cx="9831617" cy="757130"/>
          </a:xfrm>
          <a:prstGeom prst="rect">
            <a:avLst/>
          </a:prstGeom>
        </p:spPr>
        <p:txBody>
          <a:bodyPr wrap="square">
            <a:spAutoFit/>
          </a:bodyPr>
          <a:lstStyle/>
          <a:p>
            <a:pPr algn="just">
              <a:lnSpc>
                <a:spcPct val="120000"/>
              </a:lnSpc>
            </a:pPr>
            <a:r>
              <a:rPr lang="pt-BR" dirty="0">
                <a:solidFill>
                  <a:srgbClr val="FF0000"/>
                </a:solidFill>
                <a:latin typeface="Arial" panose="020B0604020202020204" pitchFamily="34" charset="0"/>
                <a:ea typeface="Times New Roman" panose="02020603050405020304" pitchFamily="18" charset="0"/>
                <a:cs typeface="Arial" panose="020B0604020202020204" pitchFamily="34" charset="0"/>
              </a:rPr>
              <a:t>A Polar e o PSC vão estar a ZERO grau acima do horizonte.</a:t>
            </a:r>
            <a:r>
              <a:rPr lang="pt-BR" dirty="0">
                <a:latin typeface="Arial" panose="020B0604020202020204" pitchFamily="34" charset="0"/>
                <a:ea typeface="Times New Roman" panose="02020603050405020304" pitchFamily="18" charset="0"/>
                <a:cs typeface="Arial" panose="020B0604020202020204" pitchFamily="34" charset="0"/>
              </a:rPr>
              <a:t> </a:t>
            </a:r>
            <a:r>
              <a:rPr lang="pt-BR" dirty="0">
                <a:solidFill>
                  <a:srgbClr val="FF0000"/>
                </a:solidFill>
                <a:latin typeface="Arial" panose="020B0604020202020204" pitchFamily="34" charset="0"/>
                <a:ea typeface="Times New Roman" panose="02020603050405020304" pitchFamily="18" charset="0"/>
                <a:cs typeface="Arial" panose="020B0604020202020204" pitchFamily="34" charset="0"/>
              </a:rPr>
              <a:t>(Ou: a Polar e o PSC vão estar no horizonte.)</a:t>
            </a:r>
            <a:r>
              <a:rPr lang="pt-BR" dirty="0">
                <a:latin typeface="Arial" panose="020B0604020202020204" pitchFamily="34" charset="0"/>
                <a:ea typeface="Times New Roman" panose="02020603050405020304" pitchFamily="18" charset="0"/>
                <a:cs typeface="Arial" panose="020B0604020202020204" pitchFamily="34" charset="0"/>
              </a:rPr>
              <a:t> </a:t>
            </a:r>
            <a:endParaRPr lang="pt-B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9180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5B910FBA-971B-472E-B5AE-CE2C156576D7}"/>
              </a:ext>
            </a:extLst>
          </p:cNvPr>
          <p:cNvSpPr/>
          <p:nvPr/>
        </p:nvSpPr>
        <p:spPr>
          <a:xfrm>
            <a:off x="344283" y="453384"/>
            <a:ext cx="8085614" cy="1421928"/>
          </a:xfrm>
          <a:prstGeom prst="rect">
            <a:avLst/>
          </a:prstGeom>
        </p:spPr>
        <p:txBody>
          <a:bodyPr wrap="square">
            <a:spAutoFit/>
          </a:bodyPr>
          <a:lstStyle/>
          <a:p>
            <a:pPr algn="just" hangingPunct="0">
              <a:lnSpc>
                <a:spcPct val="120000"/>
              </a:lnSpc>
              <a:spcAft>
                <a:spcPts val="0"/>
              </a:spcAft>
            </a:pPr>
            <a:r>
              <a:rPr lang="pt-BR" b="1" dirty="0">
                <a:latin typeface="Arial" panose="020B0604020202020204" pitchFamily="34" charset="0"/>
                <a:ea typeface="Times New Roman" panose="02020603050405020304" pitchFamily="18" charset="0"/>
              </a:rPr>
              <a:t>Pergunta 5*b) (0,3 ponto) </a:t>
            </a:r>
            <a:r>
              <a:rPr lang="pt-BR" dirty="0">
                <a:latin typeface="Arial" panose="020B0604020202020204" pitchFamily="34" charset="0"/>
                <a:ea typeface="Times New Roman" panose="02020603050405020304" pitchFamily="18" charset="0"/>
              </a:rPr>
              <a:t>Suponha que as correntes oceânicas moveram seu barco sem seu controle durante o dia, mas quando a noite chegou você viu que a Polar estava bem acima do horizonte e não via mais o PSC. Para qual hemisfério o seu barco foi levado? Norte ou Sul?</a:t>
            </a:r>
            <a:endParaRPr lang="pt-BR" dirty="0">
              <a:latin typeface="Times New Roman" panose="02020603050405020304" pitchFamily="18" charset="0"/>
              <a:ea typeface="Times New Roman" panose="02020603050405020304" pitchFamily="18" charset="0"/>
            </a:endParaRPr>
          </a:p>
        </p:txBody>
      </p:sp>
      <p:sp>
        <p:nvSpPr>
          <p:cNvPr id="3" name="Retângulo 2">
            <a:extLst>
              <a:ext uri="{FF2B5EF4-FFF2-40B4-BE49-F238E27FC236}">
                <a16:creationId xmlns:a16="http://schemas.microsoft.com/office/drawing/2014/main" id="{D3E274E9-2FF3-4E25-9AFB-FF9A8D2FA165}"/>
              </a:ext>
            </a:extLst>
          </p:cNvPr>
          <p:cNvSpPr/>
          <p:nvPr/>
        </p:nvSpPr>
        <p:spPr>
          <a:xfrm>
            <a:off x="361699" y="2046038"/>
            <a:ext cx="1800493" cy="424732"/>
          </a:xfrm>
          <a:prstGeom prst="rect">
            <a:avLst/>
          </a:prstGeom>
        </p:spPr>
        <p:txBody>
          <a:bodyPr wrap="none">
            <a:spAutoFit/>
          </a:bodyPr>
          <a:lstStyle/>
          <a:p>
            <a:pPr algn="just">
              <a:lnSpc>
                <a:spcPct val="120000"/>
              </a:lnSpc>
            </a:pPr>
            <a:r>
              <a:rPr lang="pt-PT" b="1" dirty="0">
                <a:latin typeface="Arial" panose="020B0604020202020204" pitchFamily="34" charset="0"/>
                <a:ea typeface="Times New Roman" panose="02020603050405020304" pitchFamily="18" charset="0"/>
                <a:cs typeface="Arial" panose="020B0604020202020204" pitchFamily="34" charset="0"/>
              </a:rPr>
              <a:t>Resposta 5</a:t>
            </a:r>
            <a:r>
              <a:rPr lang="pt-BR" b="1" dirty="0">
                <a:latin typeface="Arial" panose="020B0604020202020204" pitchFamily="34" charset="0"/>
                <a:ea typeface="Times New Roman" panose="02020603050405020304" pitchFamily="18" charset="0"/>
                <a:cs typeface="Arial" panose="020B0604020202020204" pitchFamily="34" charset="0"/>
              </a:rPr>
              <a:t>*</a:t>
            </a:r>
            <a:r>
              <a:rPr lang="pt-PT" b="1" dirty="0">
                <a:latin typeface="Arial" panose="020B0604020202020204" pitchFamily="34" charset="0"/>
                <a:ea typeface="Times New Roman" panose="02020603050405020304" pitchFamily="18" charset="0"/>
                <a:cs typeface="Arial" panose="020B0604020202020204" pitchFamily="34" charset="0"/>
              </a:rPr>
              <a:t>b)</a:t>
            </a:r>
            <a:r>
              <a:rPr lang="pt-BR" b="1" dirty="0">
                <a:latin typeface="Arial" panose="020B0604020202020204" pitchFamily="34" charset="0"/>
                <a:ea typeface="Times New Roman" panose="02020603050405020304" pitchFamily="18" charset="0"/>
                <a:cs typeface="Arial" panose="020B0604020202020204" pitchFamily="34" charset="0"/>
              </a:rPr>
              <a:t>:</a:t>
            </a:r>
            <a:endParaRPr lang="pt-BR" b="1" dirty="0">
              <a:latin typeface="Arial" panose="020B0604020202020204" pitchFamily="34" charset="0"/>
              <a:cs typeface="Arial" panose="020B0604020202020204" pitchFamily="34" charset="0"/>
            </a:endParaRPr>
          </a:p>
        </p:txBody>
      </p:sp>
      <p:sp>
        <p:nvSpPr>
          <p:cNvPr id="4" name="Retângulo 3">
            <a:extLst>
              <a:ext uri="{FF2B5EF4-FFF2-40B4-BE49-F238E27FC236}">
                <a16:creationId xmlns:a16="http://schemas.microsoft.com/office/drawing/2014/main" id="{FF09DAE4-7A03-4108-B92C-E1B221353D4E}"/>
              </a:ext>
            </a:extLst>
          </p:cNvPr>
          <p:cNvSpPr/>
          <p:nvPr/>
        </p:nvSpPr>
        <p:spPr>
          <a:xfrm>
            <a:off x="2013365" y="2069151"/>
            <a:ext cx="4916731" cy="394210"/>
          </a:xfrm>
          <a:prstGeom prst="rect">
            <a:avLst/>
          </a:prstGeom>
        </p:spPr>
        <p:txBody>
          <a:bodyPr wrap="none">
            <a:spAutoFit/>
          </a:bodyPr>
          <a:lstStyle/>
          <a:p>
            <a:pPr algn="just">
              <a:lnSpc>
                <a:spcPct val="120000"/>
              </a:lnSpc>
            </a:pPr>
            <a:r>
              <a:rPr lang="pt-BR" b="1" dirty="0">
                <a:solidFill>
                  <a:srgbClr val="FF0000"/>
                </a:solidFill>
                <a:latin typeface="Arial" panose="020B0604020202020204" pitchFamily="34" charset="0"/>
                <a:ea typeface="Times New Roman" panose="02020603050405020304" pitchFamily="18" charset="0"/>
                <a:cs typeface="Arial" panose="020B0604020202020204" pitchFamily="34" charset="0"/>
              </a:rPr>
              <a:t>O barco foi levado para o hemisfério Norte.</a:t>
            </a:r>
            <a:endParaRPr lang="pt-BR" b="1" dirty="0">
              <a:latin typeface="Arial" panose="020B0604020202020204" pitchFamily="34" charset="0"/>
              <a:cs typeface="Arial" panose="020B0604020202020204" pitchFamily="34" charset="0"/>
            </a:endParaRPr>
          </a:p>
        </p:txBody>
      </p:sp>
      <p:sp>
        <p:nvSpPr>
          <p:cNvPr id="5" name="Retângulo 4">
            <a:extLst>
              <a:ext uri="{FF2B5EF4-FFF2-40B4-BE49-F238E27FC236}">
                <a16:creationId xmlns:a16="http://schemas.microsoft.com/office/drawing/2014/main" id="{32065E1A-D0B0-4B6E-9ED8-29BB0CE1D36D}"/>
              </a:ext>
            </a:extLst>
          </p:cNvPr>
          <p:cNvSpPr/>
          <p:nvPr/>
        </p:nvSpPr>
        <p:spPr>
          <a:xfrm>
            <a:off x="357932" y="3044981"/>
            <a:ext cx="11477020" cy="1089529"/>
          </a:xfrm>
          <a:prstGeom prst="rect">
            <a:avLst/>
          </a:prstGeom>
        </p:spPr>
        <p:txBody>
          <a:bodyPr wrap="square">
            <a:spAutoFit/>
          </a:bodyPr>
          <a:lstStyle/>
          <a:p>
            <a:pPr algn="just" hangingPunct="0">
              <a:lnSpc>
                <a:spcPct val="120000"/>
              </a:lnSpc>
              <a:spcAft>
                <a:spcPts val="0"/>
              </a:spcAft>
            </a:pPr>
            <a:r>
              <a:rPr lang="pt-BR" b="1" dirty="0">
                <a:latin typeface="Arial" panose="020B0604020202020204" pitchFamily="34" charset="0"/>
                <a:ea typeface="Times New Roman" panose="02020603050405020304" pitchFamily="18" charset="0"/>
              </a:rPr>
              <a:t>Pergunta 5*c) (0,5 ponto) </a:t>
            </a:r>
            <a:r>
              <a:rPr lang="pt-BR" dirty="0">
                <a:latin typeface="Arial" panose="020B0604020202020204" pitchFamily="34" charset="0"/>
                <a:ea typeface="Times New Roman" panose="02020603050405020304" pitchFamily="18" charset="0"/>
              </a:rPr>
              <a:t>Suponha que as correntes oceânicas moveram seu barco sem seu controle durante muitos dias e noites nubladas. Quando você finalmente conseguiu ver estrelas observou a </a:t>
            </a:r>
            <a:r>
              <a:rPr lang="pt-BR" u="sng" dirty="0">
                <a:latin typeface="Arial" panose="020B0604020202020204" pitchFamily="34" charset="0"/>
                <a:ea typeface="Times New Roman" panose="02020603050405020304" pitchFamily="18" charset="0"/>
              </a:rPr>
              <a:t>Polar</a:t>
            </a:r>
            <a:r>
              <a:rPr lang="pt-BR" dirty="0">
                <a:latin typeface="Arial" panose="020B0604020202020204" pitchFamily="34" charset="0"/>
                <a:ea typeface="Times New Roman" panose="02020603050405020304" pitchFamily="18" charset="0"/>
              </a:rPr>
              <a:t> exatamente sobre sua cabeça (o zênite). Em que lugar da Terra você está?</a:t>
            </a:r>
            <a:endParaRPr lang="pt-BR" dirty="0">
              <a:latin typeface="Times New Roman" panose="02020603050405020304" pitchFamily="18" charset="0"/>
              <a:ea typeface="Times New Roman" panose="02020603050405020304" pitchFamily="18" charset="0"/>
            </a:endParaRPr>
          </a:p>
        </p:txBody>
      </p:sp>
      <p:sp>
        <p:nvSpPr>
          <p:cNvPr id="6" name="Retângulo 5">
            <a:extLst>
              <a:ext uri="{FF2B5EF4-FFF2-40B4-BE49-F238E27FC236}">
                <a16:creationId xmlns:a16="http://schemas.microsoft.com/office/drawing/2014/main" id="{C9B30751-5A80-48CE-BE83-9F4540500CFF}"/>
              </a:ext>
            </a:extLst>
          </p:cNvPr>
          <p:cNvSpPr/>
          <p:nvPr/>
        </p:nvSpPr>
        <p:spPr>
          <a:xfrm>
            <a:off x="375346" y="4421589"/>
            <a:ext cx="1787669" cy="424732"/>
          </a:xfrm>
          <a:prstGeom prst="rect">
            <a:avLst/>
          </a:prstGeom>
        </p:spPr>
        <p:txBody>
          <a:bodyPr wrap="none">
            <a:spAutoFit/>
          </a:bodyPr>
          <a:lstStyle/>
          <a:p>
            <a:pPr algn="just">
              <a:lnSpc>
                <a:spcPct val="120000"/>
              </a:lnSpc>
            </a:pPr>
            <a:r>
              <a:rPr lang="pt-PT" b="1" dirty="0">
                <a:latin typeface="Arial" panose="020B0604020202020204" pitchFamily="34" charset="0"/>
                <a:ea typeface="Times New Roman" panose="02020603050405020304" pitchFamily="18" charset="0"/>
                <a:cs typeface="Arial" panose="020B0604020202020204" pitchFamily="34" charset="0"/>
              </a:rPr>
              <a:t>Resposta 5</a:t>
            </a:r>
            <a:r>
              <a:rPr lang="pt-BR" b="1" dirty="0">
                <a:latin typeface="Arial" panose="020B0604020202020204" pitchFamily="34" charset="0"/>
                <a:ea typeface="Times New Roman" panose="02020603050405020304" pitchFamily="18" charset="0"/>
                <a:cs typeface="Arial" panose="020B0604020202020204" pitchFamily="34" charset="0"/>
              </a:rPr>
              <a:t>*</a:t>
            </a:r>
            <a:r>
              <a:rPr lang="pt-PT" b="1" dirty="0">
                <a:latin typeface="Arial" panose="020B0604020202020204" pitchFamily="34" charset="0"/>
                <a:ea typeface="Times New Roman" panose="02020603050405020304" pitchFamily="18" charset="0"/>
                <a:cs typeface="Arial" panose="020B0604020202020204" pitchFamily="34" charset="0"/>
              </a:rPr>
              <a:t>c)</a:t>
            </a:r>
            <a:r>
              <a:rPr lang="pt-BR" b="1" dirty="0">
                <a:latin typeface="Arial" panose="020B0604020202020204" pitchFamily="34" charset="0"/>
                <a:ea typeface="Times New Roman" panose="02020603050405020304" pitchFamily="18" charset="0"/>
                <a:cs typeface="Arial" panose="020B0604020202020204" pitchFamily="34" charset="0"/>
              </a:rPr>
              <a:t>:</a:t>
            </a:r>
            <a:endParaRPr lang="pt-BR" b="1" dirty="0">
              <a:latin typeface="Arial" panose="020B0604020202020204" pitchFamily="34" charset="0"/>
              <a:cs typeface="Arial" panose="020B0604020202020204" pitchFamily="34" charset="0"/>
            </a:endParaRPr>
          </a:p>
        </p:txBody>
      </p:sp>
      <p:sp>
        <p:nvSpPr>
          <p:cNvPr id="7" name="Retângulo 6">
            <a:extLst>
              <a:ext uri="{FF2B5EF4-FFF2-40B4-BE49-F238E27FC236}">
                <a16:creationId xmlns:a16="http://schemas.microsoft.com/office/drawing/2014/main" id="{BEC3728E-966F-4CE3-9BA0-77F9131DDEEB}"/>
              </a:ext>
            </a:extLst>
          </p:cNvPr>
          <p:cNvSpPr/>
          <p:nvPr/>
        </p:nvSpPr>
        <p:spPr>
          <a:xfrm>
            <a:off x="2073363" y="4451958"/>
            <a:ext cx="3557384" cy="394210"/>
          </a:xfrm>
          <a:prstGeom prst="rect">
            <a:avLst/>
          </a:prstGeom>
        </p:spPr>
        <p:txBody>
          <a:bodyPr wrap="none">
            <a:spAutoFit/>
          </a:bodyPr>
          <a:lstStyle/>
          <a:p>
            <a:pPr algn="just">
              <a:lnSpc>
                <a:spcPct val="120000"/>
              </a:lnSpc>
            </a:pPr>
            <a:r>
              <a:rPr lang="pt-BR" b="1" dirty="0">
                <a:solidFill>
                  <a:srgbClr val="FF0000"/>
                </a:solidFill>
                <a:latin typeface="Arial" panose="020B0604020202020204" pitchFamily="34" charset="0"/>
                <a:ea typeface="Times New Roman" panose="02020603050405020304" pitchFamily="18" charset="0"/>
                <a:cs typeface="Arial" panose="020B0604020202020204" pitchFamily="34" charset="0"/>
              </a:rPr>
              <a:t>Sobre o </a:t>
            </a:r>
            <a:r>
              <a:rPr lang="pt-BR"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Pólo</a:t>
            </a:r>
            <a:r>
              <a:rPr lang="pt-BR" b="1" dirty="0">
                <a:solidFill>
                  <a:srgbClr val="FF0000"/>
                </a:solidFill>
                <a:latin typeface="Arial" panose="020B0604020202020204" pitchFamily="34" charset="0"/>
                <a:ea typeface="Times New Roman" panose="02020603050405020304" pitchFamily="18" charset="0"/>
                <a:cs typeface="Arial" panose="020B0604020202020204" pitchFamily="34" charset="0"/>
              </a:rPr>
              <a:t> Geográfico Norte</a:t>
            </a:r>
            <a:endParaRPr lang="pt-BR"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4945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815FB155-B958-4B0F-B0F0-F3D251DB2870}"/>
              </a:ext>
            </a:extLst>
          </p:cNvPr>
          <p:cNvSpPr/>
          <p:nvPr/>
        </p:nvSpPr>
        <p:spPr>
          <a:xfrm>
            <a:off x="313676" y="166559"/>
            <a:ext cx="8173375" cy="2276521"/>
          </a:xfrm>
          <a:prstGeom prst="rect">
            <a:avLst/>
          </a:prstGeom>
        </p:spPr>
        <p:txBody>
          <a:bodyPr wrap="square">
            <a:spAutoFit/>
          </a:bodyPr>
          <a:lstStyle/>
          <a:p>
            <a:pPr algn="just" hangingPunct="0">
              <a:lnSpc>
                <a:spcPct val="114000"/>
              </a:lnSpc>
              <a:spcAft>
                <a:spcPts val="0"/>
              </a:spcAft>
            </a:pPr>
            <a:r>
              <a:rPr lang="pt-BR" b="1" dirty="0">
                <a:latin typeface="Arial" panose="020B0604020202020204" pitchFamily="34" charset="0"/>
                <a:ea typeface="Times New Roman" panose="02020603050405020304" pitchFamily="18" charset="0"/>
                <a:cs typeface="Arial" panose="020B0604020202020204" pitchFamily="34" charset="0"/>
              </a:rPr>
              <a:t>Questão 6) (1 ponto) </a:t>
            </a:r>
            <a:r>
              <a:rPr lang="pt-BR" dirty="0">
                <a:latin typeface="Arial" panose="020B0604020202020204" pitchFamily="34" charset="0"/>
                <a:ea typeface="Times New Roman" panose="02020603050405020304" pitchFamily="18" charset="0"/>
                <a:cs typeface="Arial" panose="020B0604020202020204" pitchFamily="34" charset="0"/>
              </a:rPr>
              <a:t>O veículo de sondagem VS-30 é desenvolvido pelo Instituto de Aeronáutica e Espaço (IAE) para realizar experimentos em ambiente de microgravidade. Não possuindo energia suficiente para atingir a velocidade orbital, tais foguetes descrevem uma trajetória aproximadamente parabólica e retornam à superfície terrestre, conforme ilustrado na Figura abaixo.  O VS-30 possui um único motor-foguete, denominado S30.  Este motor funciona por 30 segundos, levando o foguete a 25 km de altitude.  </a:t>
            </a:r>
            <a:r>
              <a:rPr lang="pt-BR" dirty="0" smtClean="0">
                <a:latin typeface="Arial" panose="020B0604020202020204" pitchFamily="34" charset="0"/>
                <a:ea typeface="Times New Roman" panose="02020603050405020304" pitchFamily="18" charset="0"/>
                <a:cs typeface="Arial" panose="020B0604020202020204" pitchFamily="34" charset="0"/>
              </a:rPr>
              <a:t>Findo</a:t>
            </a:r>
            <a:endParaRPr lang="pt-BR" dirty="0">
              <a:latin typeface="Arial" panose="020B0604020202020204" pitchFamily="34" charset="0"/>
              <a:ea typeface="Times New Roman" panose="02020603050405020304" pitchFamily="18" charset="0"/>
              <a:cs typeface="Arial" panose="020B0604020202020204" pitchFamily="34" charset="0"/>
            </a:endParaRPr>
          </a:p>
        </p:txBody>
      </p:sp>
      <p:sp>
        <p:nvSpPr>
          <p:cNvPr id="5" name="Retângulo 4">
            <a:extLst>
              <a:ext uri="{FF2B5EF4-FFF2-40B4-BE49-F238E27FC236}">
                <a16:creationId xmlns:a16="http://schemas.microsoft.com/office/drawing/2014/main" id="{CB640552-1A4F-4410-868E-95D4E42AFE69}"/>
              </a:ext>
            </a:extLst>
          </p:cNvPr>
          <p:cNvSpPr/>
          <p:nvPr/>
        </p:nvSpPr>
        <p:spPr>
          <a:xfrm>
            <a:off x="313675" y="2364503"/>
            <a:ext cx="11582490" cy="1987082"/>
          </a:xfrm>
          <a:prstGeom prst="rect">
            <a:avLst/>
          </a:prstGeom>
        </p:spPr>
        <p:txBody>
          <a:bodyPr wrap="square">
            <a:spAutoFit/>
          </a:bodyPr>
          <a:lstStyle/>
          <a:p>
            <a:pPr algn="just">
              <a:lnSpc>
                <a:spcPct val="114000"/>
              </a:lnSpc>
            </a:pPr>
            <a:r>
              <a:rPr lang="pt-BR" dirty="0">
                <a:latin typeface="Arial" panose="020B0604020202020204" pitchFamily="34" charset="0"/>
                <a:ea typeface="Times New Roman" panose="02020603050405020304" pitchFamily="18" charset="0"/>
                <a:cs typeface="Arial" panose="020B0604020202020204" pitchFamily="34" charset="0"/>
              </a:rPr>
              <a:t>o combustível, o S30 é descartado e cai.  Conforme mostrado na Figura abaixo, o que restou do foguete, a carga útil, continua, por inércia, o seu </a:t>
            </a:r>
            <a:r>
              <a:rPr lang="pt-BR" dirty="0" err="1" smtClean="0">
                <a:latin typeface="Arial" panose="020B0604020202020204" pitchFamily="34" charset="0"/>
                <a:ea typeface="Times New Roman" panose="02020603050405020304" pitchFamily="18" charset="0"/>
                <a:cs typeface="Arial" panose="020B0604020202020204" pitchFamily="34" charset="0"/>
              </a:rPr>
              <a:t>vôo</a:t>
            </a:r>
            <a:r>
              <a:rPr lang="pt-BR" dirty="0" smtClean="0">
                <a:latin typeface="Arial" panose="020B0604020202020204" pitchFamily="34" charset="0"/>
                <a:ea typeface="Times New Roman" panose="02020603050405020304" pitchFamily="18" charset="0"/>
                <a:cs typeface="Arial" panose="020B0604020202020204" pitchFamily="34" charset="0"/>
              </a:rPr>
              <a:t> ascendente</a:t>
            </a:r>
            <a:r>
              <a:rPr lang="pt-BR" dirty="0">
                <a:latin typeface="Arial" panose="020B0604020202020204" pitchFamily="34" charset="0"/>
                <a:ea typeface="Times New Roman" panose="02020603050405020304" pitchFamily="18" charset="0"/>
                <a:cs typeface="Arial" panose="020B0604020202020204" pitchFamily="34" charset="0"/>
              </a:rPr>
              <a:t>, mas, em função da </a:t>
            </a:r>
            <a:r>
              <a:rPr lang="pt-BR" dirty="0" smtClean="0">
                <a:latin typeface="Arial" panose="020B0604020202020204" pitchFamily="34" charset="0"/>
                <a:ea typeface="Times New Roman" panose="02020603050405020304" pitchFamily="18" charset="0"/>
                <a:cs typeface="Arial" panose="020B0604020202020204" pitchFamily="34" charset="0"/>
              </a:rPr>
              <a:t>ação</a:t>
            </a:r>
            <a:r>
              <a:rPr lang="pt-BR" dirty="0" smtClean="0">
                <a:latin typeface="Arial" panose="020B0604020202020204" pitchFamily="34" charset="0"/>
                <a:cs typeface="Arial" panose="020B0604020202020204" pitchFamily="34" charset="0"/>
              </a:rPr>
              <a:t> </a:t>
            </a:r>
            <a:r>
              <a:rPr lang="pt-BR" dirty="0" smtClean="0">
                <a:latin typeface="Arial" panose="020B0604020202020204" pitchFamily="34" charset="0"/>
                <a:ea typeface="Times New Roman" panose="02020603050405020304" pitchFamily="18" charset="0"/>
                <a:cs typeface="Arial" panose="020B0604020202020204" pitchFamily="34" charset="0"/>
              </a:rPr>
              <a:t>da </a:t>
            </a:r>
            <a:r>
              <a:rPr lang="pt-BR" dirty="0">
                <a:latin typeface="Arial" panose="020B0604020202020204" pitchFamily="34" charset="0"/>
                <a:ea typeface="Times New Roman" panose="02020603050405020304" pitchFamily="18" charset="0"/>
                <a:cs typeface="Arial" panose="020B0604020202020204" pitchFamily="34" charset="0"/>
              </a:rPr>
              <a:t>gravidade e do atrito com a atmosfera terrestre (até 100 km de altitude), sua velocidade é reduzida até alcançar a altitude máxima (apogeu).  A partir do apogeu a carga útil, atraída pela gravidade terrestre, inicia o seu movimento de retorno à superfície terrestre.  Para atenuar a velocidade de impacto com a superfície terrestre, a carga-útil é dotada de um sistema de paraquedas.  Caso contrário, o impacto com o solo danificaria os experimentos levados ao espaço.</a:t>
            </a:r>
            <a:endParaRPr lang="pt-BR" dirty="0">
              <a:latin typeface="Arial" panose="020B06040202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3F7FC5C4-9176-49F2-A01E-6233216EDB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6238" y="4291519"/>
            <a:ext cx="6060692" cy="2497740"/>
          </a:xfrm>
          <a:prstGeom prst="rect">
            <a:avLst/>
          </a:prstGeom>
        </p:spPr>
      </p:pic>
    </p:spTree>
    <p:extLst>
      <p:ext uri="{BB962C8B-B14F-4D97-AF65-F5344CB8AC3E}">
        <p14:creationId xmlns:p14="http://schemas.microsoft.com/office/powerpoint/2010/main" val="10126918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a:extLst>
              <a:ext uri="{FF2B5EF4-FFF2-40B4-BE49-F238E27FC236}">
                <a16:creationId xmlns:a16="http://schemas.microsoft.com/office/drawing/2014/main" id="{54863FB4-91BB-4B8D-AEC4-2B2A951DB9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726" y="214727"/>
            <a:ext cx="5809706" cy="2394303"/>
          </a:xfrm>
          <a:prstGeom prst="rect">
            <a:avLst/>
          </a:prstGeom>
        </p:spPr>
      </p:pic>
      <p:sp>
        <p:nvSpPr>
          <p:cNvPr id="7" name="Retângulo 6">
            <a:extLst>
              <a:ext uri="{FF2B5EF4-FFF2-40B4-BE49-F238E27FC236}">
                <a16:creationId xmlns:a16="http://schemas.microsoft.com/office/drawing/2014/main" id="{F3D01EEA-94CB-43CB-9DB4-C1874014D5D4}"/>
              </a:ext>
            </a:extLst>
          </p:cNvPr>
          <p:cNvSpPr/>
          <p:nvPr/>
        </p:nvSpPr>
        <p:spPr>
          <a:xfrm>
            <a:off x="140208" y="2575483"/>
            <a:ext cx="10576560" cy="338554"/>
          </a:xfrm>
          <a:prstGeom prst="rect">
            <a:avLst/>
          </a:prstGeom>
        </p:spPr>
        <p:txBody>
          <a:bodyPr wrap="square">
            <a:spAutoFit/>
          </a:bodyPr>
          <a:lstStyle/>
          <a:p>
            <a:r>
              <a:rPr lang="pt-BR" sz="1600" b="1" dirty="0">
                <a:latin typeface="Arial" panose="020B0604020202020204" pitchFamily="34" charset="0"/>
                <a:ea typeface="Times New Roman" panose="02020603050405020304" pitchFamily="18" charset="0"/>
              </a:rPr>
              <a:t>Pergunta 6a) (0,25 pontos)</a:t>
            </a:r>
            <a:r>
              <a:rPr lang="pt-PT" sz="1600" b="1" dirty="0">
                <a:solidFill>
                  <a:srgbClr val="000000"/>
                </a:solidFill>
                <a:latin typeface="Times New Roman" panose="02020603050405020304" pitchFamily="18" charset="0"/>
                <a:ea typeface="Times New Roman" panose="02020603050405020304" pitchFamily="18" charset="0"/>
              </a:rPr>
              <a:t>:</a:t>
            </a:r>
            <a:r>
              <a:rPr lang="pt-PT" sz="1600" dirty="0">
                <a:solidFill>
                  <a:srgbClr val="000000"/>
                </a:solidFill>
                <a:latin typeface="Times New Roman" panose="02020603050405020304" pitchFamily="18" charset="0"/>
                <a:ea typeface="Times New Roman" panose="02020603050405020304" pitchFamily="18" charset="0"/>
              </a:rPr>
              <a:t> </a:t>
            </a:r>
            <a:r>
              <a:rPr lang="pt-BR" sz="1600" dirty="0">
                <a:latin typeface="Arial" panose="020B0604020202020204" pitchFamily="34" charset="0"/>
                <a:ea typeface="Times New Roman" panose="02020603050405020304" pitchFamily="18" charset="0"/>
              </a:rPr>
              <a:t>A partir da Figura acima qual é o apogeu da carga útil do VS-30?</a:t>
            </a:r>
            <a:endParaRPr lang="pt-BR" sz="1600" dirty="0"/>
          </a:p>
        </p:txBody>
      </p:sp>
      <p:sp>
        <p:nvSpPr>
          <p:cNvPr id="8" name="Retângulo 7">
            <a:extLst>
              <a:ext uri="{FF2B5EF4-FFF2-40B4-BE49-F238E27FC236}">
                <a16:creationId xmlns:a16="http://schemas.microsoft.com/office/drawing/2014/main" id="{097CC61B-2EC7-4D95-AC3C-C7391CFFDABD}"/>
              </a:ext>
            </a:extLst>
          </p:cNvPr>
          <p:cNvSpPr/>
          <p:nvPr/>
        </p:nvSpPr>
        <p:spPr>
          <a:xfrm>
            <a:off x="140208" y="2879731"/>
            <a:ext cx="1529586" cy="338554"/>
          </a:xfrm>
          <a:prstGeom prst="rect">
            <a:avLst/>
          </a:prstGeom>
        </p:spPr>
        <p:txBody>
          <a:bodyPr wrap="none">
            <a:spAutoFit/>
          </a:bodyPr>
          <a:lstStyle/>
          <a:p>
            <a:r>
              <a:rPr lang="pt-BR" sz="1600" b="1" dirty="0">
                <a:latin typeface="Arial" panose="020B0604020202020204" pitchFamily="34" charset="0"/>
                <a:ea typeface="Times New Roman" panose="02020603050405020304" pitchFamily="18" charset="0"/>
                <a:cs typeface="Arial" panose="020B0604020202020204" pitchFamily="34" charset="0"/>
              </a:rPr>
              <a:t>Resposta 6a):</a:t>
            </a:r>
            <a:endParaRPr lang="pt-BR" sz="1600" dirty="0">
              <a:latin typeface="Arial" panose="020B0604020202020204" pitchFamily="34" charset="0"/>
              <a:cs typeface="Arial" panose="020B0604020202020204" pitchFamily="34" charset="0"/>
            </a:endParaRPr>
          </a:p>
        </p:txBody>
      </p:sp>
      <p:sp>
        <p:nvSpPr>
          <p:cNvPr id="9" name="Retângulo 8">
            <a:extLst>
              <a:ext uri="{FF2B5EF4-FFF2-40B4-BE49-F238E27FC236}">
                <a16:creationId xmlns:a16="http://schemas.microsoft.com/office/drawing/2014/main" id="{BABEDE99-CA40-4D9B-8B80-2772ADD52689}"/>
              </a:ext>
            </a:extLst>
          </p:cNvPr>
          <p:cNvSpPr/>
          <p:nvPr/>
        </p:nvSpPr>
        <p:spPr>
          <a:xfrm>
            <a:off x="1499619" y="2880166"/>
            <a:ext cx="10439832" cy="653769"/>
          </a:xfrm>
          <a:prstGeom prst="rect">
            <a:avLst/>
          </a:prstGeom>
        </p:spPr>
        <p:txBody>
          <a:bodyPr wrap="square">
            <a:spAutoFit/>
          </a:bodyPr>
          <a:lstStyle/>
          <a:p>
            <a:pPr algn="just">
              <a:lnSpc>
                <a:spcPct val="114000"/>
              </a:lnSpc>
            </a:pPr>
            <a:r>
              <a:rPr lang="pt-BR" sz="1600" b="1" dirty="0">
                <a:solidFill>
                  <a:srgbClr val="FF0000"/>
                </a:solidFill>
                <a:latin typeface="Arial" panose="020B0604020202020204" pitchFamily="34" charset="0"/>
                <a:ea typeface="Times New Roman" panose="02020603050405020304" pitchFamily="18" charset="0"/>
                <a:cs typeface="Arial" panose="020B0604020202020204" pitchFamily="34" charset="0"/>
              </a:rPr>
              <a:t>158 km</a:t>
            </a:r>
            <a:r>
              <a:rPr lang="pt-BR" sz="1600"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pt-PT" sz="1600" dirty="0">
                <a:solidFill>
                  <a:srgbClr val="FF0000"/>
                </a:solidFill>
                <a:latin typeface="Arial" panose="020B0604020202020204" pitchFamily="34" charset="0"/>
                <a:ea typeface="Times New Roman" panose="02020603050405020304" pitchFamily="18" charset="0"/>
                <a:cs typeface="Arial" panose="020B0604020202020204" pitchFamily="34" charset="0"/>
              </a:rPr>
              <a:t>O enunciado informa que o apogeu é o ponto de altitude máxima.  Temos, portanto, a resposta lendo a questão e observando o gráfico. </a:t>
            </a:r>
            <a:endParaRPr lang="pt-BR" sz="1600" dirty="0">
              <a:latin typeface="Arial" panose="020B0604020202020204" pitchFamily="34" charset="0"/>
              <a:cs typeface="Arial" panose="020B0604020202020204" pitchFamily="34" charset="0"/>
            </a:endParaRPr>
          </a:p>
        </p:txBody>
      </p:sp>
      <p:sp>
        <p:nvSpPr>
          <p:cNvPr id="10" name="Retângulo 9">
            <a:extLst>
              <a:ext uri="{FF2B5EF4-FFF2-40B4-BE49-F238E27FC236}">
                <a16:creationId xmlns:a16="http://schemas.microsoft.com/office/drawing/2014/main" id="{66CA9DCE-BA2D-4962-A267-CC59A1783CB4}"/>
              </a:ext>
            </a:extLst>
          </p:cNvPr>
          <p:cNvSpPr/>
          <p:nvPr/>
        </p:nvSpPr>
        <p:spPr>
          <a:xfrm>
            <a:off x="140207" y="3550186"/>
            <a:ext cx="11799243" cy="653769"/>
          </a:xfrm>
          <a:prstGeom prst="rect">
            <a:avLst/>
          </a:prstGeom>
        </p:spPr>
        <p:txBody>
          <a:bodyPr wrap="square">
            <a:spAutoFit/>
          </a:bodyPr>
          <a:lstStyle/>
          <a:p>
            <a:pPr algn="just">
              <a:lnSpc>
                <a:spcPct val="114000"/>
              </a:lnSpc>
            </a:pPr>
            <a:r>
              <a:rPr lang="pt-BR" sz="1600" b="1" dirty="0">
                <a:latin typeface="Arial" panose="020B0604020202020204" pitchFamily="34" charset="0"/>
                <a:ea typeface="Times New Roman" panose="02020603050405020304" pitchFamily="18" charset="0"/>
              </a:rPr>
              <a:t>Pergunta 6b) (0,25 pontos) </a:t>
            </a:r>
            <a:r>
              <a:rPr lang="pt-BR" sz="1600" dirty="0">
                <a:latin typeface="Arial" panose="020B0604020202020204" pitchFamily="34" charset="0"/>
                <a:ea typeface="Times New Roman" panose="02020603050405020304" pitchFamily="18" charset="0"/>
              </a:rPr>
              <a:t>A distância entre o ponto de lançamento do foguete e o ponto de impacto da carga útil é denominada alcance.  A partir da Figura acima qual é o alcance do VS-30?</a:t>
            </a:r>
            <a:endParaRPr lang="pt-BR" sz="1600" dirty="0"/>
          </a:p>
        </p:txBody>
      </p:sp>
      <p:sp>
        <p:nvSpPr>
          <p:cNvPr id="11" name="Retângulo 10">
            <a:extLst>
              <a:ext uri="{FF2B5EF4-FFF2-40B4-BE49-F238E27FC236}">
                <a16:creationId xmlns:a16="http://schemas.microsoft.com/office/drawing/2014/main" id="{BE982738-9FF3-41D1-97CC-D28F3D286F65}"/>
              </a:ext>
            </a:extLst>
          </p:cNvPr>
          <p:cNvSpPr/>
          <p:nvPr/>
        </p:nvSpPr>
        <p:spPr>
          <a:xfrm>
            <a:off x="140208" y="4116567"/>
            <a:ext cx="1540806" cy="338554"/>
          </a:xfrm>
          <a:prstGeom prst="rect">
            <a:avLst/>
          </a:prstGeom>
        </p:spPr>
        <p:txBody>
          <a:bodyPr wrap="none">
            <a:spAutoFit/>
          </a:bodyPr>
          <a:lstStyle/>
          <a:p>
            <a:r>
              <a:rPr lang="pt-BR" sz="1600" b="1" dirty="0">
                <a:latin typeface="Arial" panose="020B0604020202020204" pitchFamily="34" charset="0"/>
                <a:ea typeface="Times New Roman" panose="02020603050405020304" pitchFamily="18" charset="0"/>
                <a:cs typeface="Arial" panose="020B0604020202020204" pitchFamily="34" charset="0"/>
              </a:rPr>
              <a:t>Resposta 6b):</a:t>
            </a:r>
            <a:endParaRPr lang="pt-BR" sz="1600" dirty="0">
              <a:latin typeface="Arial" panose="020B0604020202020204" pitchFamily="34" charset="0"/>
              <a:cs typeface="Arial" panose="020B0604020202020204" pitchFamily="34" charset="0"/>
            </a:endParaRPr>
          </a:p>
        </p:txBody>
      </p:sp>
      <p:sp>
        <p:nvSpPr>
          <p:cNvPr id="12" name="Retângulo 11">
            <a:extLst>
              <a:ext uri="{FF2B5EF4-FFF2-40B4-BE49-F238E27FC236}">
                <a16:creationId xmlns:a16="http://schemas.microsoft.com/office/drawing/2014/main" id="{0BBD53D2-BED8-4E5B-A621-D909AE5591EC}"/>
              </a:ext>
            </a:extLst>
          </p:cNvPr>
          <p:cNvSpPr/>
          <p:nvPr/>
        </p:nvSpPr>
        <p:spPr>
          <a:xfrm>
            <a:off x="1517037" y="4117005"/>
            <a:ext cx="10474666" cy="653769"/>
          </a:xfrm>
          <a:prstGeom prst="rect">
            <a:avLst/>
          </a:prstGeom>
        </p:spPr>
        <p:txBody>
          <a:bodyPr wrap="square">
            <a:spAutoFit/>
          </a:bodyPr>
          <a:lstStyle/>
          <a:p>
            <a:pPr algn="just">
              <a:lnSpc>
                <a:spcPct val="114000"/>
              </a:lnSpc>
            </a:pPr>
            <a:r>
              <a:rPr lang="pt-BR" sz="1600" b="1" dirty="0">
                <a:solidFill>
                  <a:srgbClr val="FF0000"/>
                </a:solidFill>
                <a:latin typeface="Arial" panose="020B0604020202020204" pitchFamily="34" charset="0"/>
                <a:ea typeface="Times New Roman" panose="02020603050405020304" pitchFamily="18" charset="0"/>
                <a:cs typeface="Arial" panose="020B0604020202020204" pitchFamily="34" charset="0"/>
              </a:rPr>
              <a:t>94 km</a:t>
            </a:r>
            <a:r>
              <a:rPr lang="pt-PT" sz="1600" b="1" dirty="0">
                <a:solidFill>
                  <a:srgbClr val="FF0000"/>
                </a:solidFill>
                <a:latin typeface="Arial" panose="020B0604020202020204" pitchFamily="34" charset="0"/>
                <a:ea typeface="Times New Roman" panose="02020603050405020304" pitchFamily="18" charset="0"/>
                <a:cs typeface="Arial" panose="020B0604020202020204" pitchFamily="34" charset="0"/>
              </a:rPr>
              <a:t>.</a:t>
            </a:r>
            <a:r>
              <a:rPr lang="pt-PT" sz="1600" dirty="0">
                <a:solidFill>
                  <a:srgbClr val="FF0000"/>
                </a:solidFill>
                <a:latin typeface="Arial" panose="020B0604020202020204" pitchFamily="34" charset="0"/>
                <a:ea typeface="Times New Roman" panose="02020603050405020304" pitchFamily="18" charset="0"/>
                <a:cs typeface="Arial" panose="020B0604020202020204" pitchFamily="34" charset="0"/>
              </a:rPr>
              <a:t> O enunciado informa que a distância entre o ponto de lançamento do foguete e o ponto de impacto da carga-útil é denominado alcance.  Observando a Figura vemos que a resposta é 94 km</a:t>
            </a:r>
            <a:endParaRPr lang="pt-BR" sz="1600" dirty="0">
              <a:latin typeface="Arial" panose="020B0604020202020204" pitchFamily="34" charset="0"/>
              <a:cs typeface="Arial" panose="020B0604020202020204" pitchFamily="34" charset="0"/>
            </a:endParaRPr>
          </a:p>
        </p:txBody>
      </p:sp>
      <p:sp>
        <p:nvSpPr>
          <p:cNvPr id="13" name="Retângulo 12">
            <a:extLst>
              <a:ext uri="{FF2B5EF4-FFF2-40B4-BE49-F238E27FC236}">
                <a16:creationId xmlns:a16="http://schemas.microsoft.com/office/drawing/2014/main" id="{B067B23E-49CF-42B6-A681-6A62D220531B}"/>
              </a:ext>
            </a:extLst>
          </p:cNvPr>
          <p:cNvSpPr/>
          <p:nvPr/>
        </p:nvSpPr>
        <p:spPr>
          <a:xfrm>
            <a:off x="140208" y="4751122"/>
            <a:ext cx="11911584" cy="934487"/>
          </a:xfrm>
          <a:prstGeom prst="rect">
            <a:avLst/>
          </a:prstGeom>
        </p:spPr>
        <p:txBody>
          <a:bodyPr wrap="square">
            <a:spAutoFit/>
          </a:bodyPr>
          <a:lstStyle/>
          <a:p>
            <a:pPr algn="just">
              <a:lnSpc>
                <a:spcPct val="114000"/>
              </a:lnSpc>
            </a:pPr>
            <a:r>
              <a:rPr lang="pt-BR" sz="1600" b="1" dirty="0">
                <a:latin typeface="Arial" panose="020B0604020202020204" pitchFamily="34" charset="0"/>
                <a:ea typeface="Times New Roman" panose="02020603050405020304" pitchFamily="18" charset="0"/>
              </a:rPr>
              <a:t>Pergunta 6c) (0,5 ponto) </a:t>
            </a:r>
            <a:r>
              <a:rPr lang="pt-BR" sz="1600" dirty="0">
                <a:latin typeface="Arial" panose="020B0604020202020204" pitchFamily="34" charset="0"/>
                <a:ea typeface="Times New Roman" panose="02020603050405020304" pitchFamily="18" charset="0"/>
              </a:rPr>
              <a:t>Acima dos 100 km de altitude, são estabelecidas as condições de microgravidade, ou seja, qualquer objeto solto no interior da carga útil do foguete flutuará, tal qual os astronautas flutuam no interior das suas espaçonaves.  A partir da Figura acima qual é o tempo de microgravidade (em segundos) proporcionado pelo </a:t>
            </a:r>
            <a:r>
              <a:rPr lang="pt-BR" sz="1600" dirty="0" err="1">
                <a:latin typeface="Arial" panose="020B0604020202020204" pitchFamily="34" charset="0"/>
                <a:ea typeface="Times New Roman" panose="02020603050405020304" pitchFamily="18" charset="0"/>
              </a:rPr>
              <a:t>vôo</a:t>
            </a:r>
            <a:r>
              <a:rPr lang="pt-BR" sz="1600" dirty="0">
                <a:latin typeface="Arial" panose="020B0604020202020204" pitchFamily="34" charset="0"/>
                <a:ea typeface="Times New Roman" panose="02020603050405020304" pitchFamily="18" charset="0"/>
              </a:rPr>
              <a:t> do VS-30?</a:t>
            </a:r>
            <a:endParaRPr lang="pt-BR" sz="1600" dirty="0"/>
          </a:p>
        </p:txBody>
      </p:sp>
      <p:sp>
        <p:nvSpPr>
          <p:cNvPr id="14" name="Retângulo 13">
            <a:extLst>
              <a:ext uri="{FF2B5EF4-FFF2-40B4-BE49-F238E27FC236}">
                <a16:creationId xmlns:a16="http://schemas.microsoft.com/office/drawing/2014/main" id="{CC1079E5-E131-4D68-B0BF-4C9517E35123}"/>
              </a:ext>
            </a:extLst>
          </p:cNvPr>
          <p:cNvSpPr/>
          <p:nvPr/>
        </p:nvSpPr>
        <p:spPr>
          <a:xfrm>
            <a:off x="140208" y="5596850"/>
            <a:ext cx="1529586" cy="338554"/>
          </a:xfrm>
          <a:prstGeom prst="rect">
            <a:avLst/>
          </a:prstGeom>
        </p:spPr>
        <p:txBody>
          <a:bodyPr wrap="none">
            <a:spAutoFit/>
          </a:bodyPr>
          <a:lstStyle/>
          <a:p>
            <a:r>
              <a:rPr lang="pt-PT" sz="1600" b="1" dirty="0">
                <a:latin typeface="Arial" panose="020B0604020202020204" pitchFamily="34" charset="0"/>
                <a:ea typeface="Times New Roman" panose="02020603050405020304" pitchFamily="18" charset="0"/>
                <a:cs typeface="Arial" panose="020B0604020202020204" pitchFamily="34" charset="0"/>
              </a:rPr>
              <a:t>Resposta 6c)</a:t>
            </a:r>
            <a:r>
              <a:rPr lang="pt-BR" sz="1600" b="1" dirty="0">
                <a:latin typeface="Arial" panose="020B0604020202020204" pitchFamily="34" charset="0"/>
                <a:ea typeface="Times New Roman" panose="02020603050405020304" pitchFamily="18" charset="0"/>
                <a:cs typeface="Arial" panose="020B0604020202020204" pitchFamily="34" charset="0"/>
              </a:rPr>
              <a:t>:</a:t>
            </a:r>
            <a:endParaRPr lang="pt-BR" sz="1600" dirty="0">
              <a:latin typeface="Arial" panose="020B0604020202020204" pitchFamily="34" charset="0"/>
              <a:cs typeface="Arial" panose="020B0604020202020204" pitchFamily="34" charset="0"/>
            </a:endParaRPr>
          </a:p>
        </p:txBody>
      </p:sp>
      <p:sp>
        <p:nvSpPr>
          <p:cNvPr id="15" name="Retângulo 14">
            <a:extLst>
              <a:ext uri="{FF2B5EF4-FFF2-40B4-BE49-F238E27FC236}">
                <a16:creationId xmlns:a16="http://schemas.microsoft.com/office/drawing/2014/main" id="{F4B5B874-7BFA-4230-8B93-BE3DDA1F0CD7}"/>
              </a:ext>
            </a:extLst>
          </p:cNvPr>
          <p:cNvSpPr/>
          <p:nvPr/>
        </p:nvSpPr>
        <p:spPr>
          <a:xfrm>
            <a:off x="1499619" y="5599900"/>
            <a:ext cx="9246758" cy="1215204"/>
          </a:xfrm>
          <a:prstGeom prst="rect">
            <a:avLst/>
          </a:prstGeom>
        </p:spPr>
        <p:txBody>
          <a:bodyPr wrap="square">
            <a:spAutoFit/>
          </a:bodyPr>
          <a:lstStyle/>
          <a:p>
            <a:pPr algn="just">
              <a:lnSpc>
                <a:spcPct val="114000"/>
              </a:lnSpc>
            </a:pPr>
            <a:r>
              <a:rPr lang="pt-BR" sz="1600" b="1" dirty="0">
                <a:solidFill>
                  <a:srgbClr val="FF0000"/>
                </a:solidFill>
                <a:latin typeface="Arial" panose="020B0604020202020204" pitchFamily="34" charset="0"/>
                <a:ea typeface="Times New Roman" panose="02020603050405020304" pitchFamily="18" charset="0"/>
                <a:cs typeface="Arial" panose="020B0604020202020204" pitchFamily="34" charset="0"/>
              </a:rPr>
              <a:t>225 s.</a:t>
            </a:r>
            <a:r>
              <a:rPr lang="pt-BR" sz="1600"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pt-PT" sz="1600" dirty="0">
                <a:solidFill>
                  <a:srgbClr val="FF0000"/>
                </a:solidFill>
                <a:latin typeface="Arial" panose="020B0604020202020204" pitchFamily="34" charset="0"/>
                <a:ea typeface="Times New Roman" panose="02020603050405020304" pitchFamily="18" charset="0"/>
                <a:cs typeface="Arial" panose="020B0604020202020204" pitchFamily="34" charset="0"/>
              </a:rPr>
              <a:t>O enunciado afirma que acima dos 100 km de altitude, são estabelecidas as condições de microgravidade.  Observando a Figura fornecida, tem-se que a carga-útil do VS-30 voa acima dos 100 km entre 85 e 310 segundos.  Portanto, o tempo de microgravidade é dado pela diferença entre esses tempos, isto é, 310 – 85 = 225 s.</a:t>
            </a:r>
            <a:endParaRPr lang="pt-BR"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4939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1+#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1+#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D17A1597-B6ED-4766-9360-D6C32953F834}"/>
              </a:ext>
            </a:extLst>
          </p:cNvPr>
          <p:cNvSpPr/>
          <p:nvPr/>
        </p:nvSpPr>
        <p:spPr>
          <a:xfrm>
            <a:off x="191589" y="72303"/>
            <a:ext cx="8194765" cy="2776337"/>
          </a:xfrm>
          <a:prstGeom prst="rect">
            <a:avLst/>
          </a:prstGeom>
        </p:spPr>
        <p:txBody>
          <a:bodyPr wrap="square">
            <a:spAutoFit/>
          </a:bodyPr>
          <a:lstStyle/>
          <a:p>
            <a:pPr algn="just">
              <a:lnSpc>
                <a:spcPct val="114000"/>
              </a:lnSpc>
            </a:pPr>
            <a:r>
              <a:rPr lang="pt-BR" sz="1700" b="1" dirty="0">
                <a:latin typeface="Arial" panose="020B0604020202020204" pitchFamily="34" charset="0"/>
                <a:ea typeface="Times New Roman" panose="02020603050405020304" pitchFamily="18" charset="0"/>
              </a:rPr>
              <a:t>Questão 7) (1 ponto) </a:t>
            </a:r>
            <a:r>
              <a:rPr lang="pt-BR" sz="1700" dirty="0">
                <a:latin typeface="Arial" panose="020B0604020202020204" pitchFamily="34" charset="0"/>
                <a:ea typeface="Times New Roman" panose="02020603050405020304" pitchFamily="18" charset="0"/>
              </a:rPr>
              <a:t>Desde o lançamento do Sputnik, em 1957, foram colocados em órbita da Terra 5.000 satélites, aproximadamente.  Desses, apenas uma parcela continua operacional.  A Figura ao lado apresenta a quantidade de satélites atualmente em operação, de acordo com o tipo de órbita que descrevem ao redor da Terra.  Os satélites de órbita baixa (LEO) orbitam entre 200 e 10.000 km acima da superfície da Terra.  Aqueles de órbita intermediária (MEO) situam-se entre 10.000 e 35.786 km, enquanto os geoestacionários (GEO) localizam-se a 35.786 km.  Há ainda uma classe especial, que ocupam órbitas de grande excentricidade, denominadas HEO.</a:t>
            </a:r>
            <a:endParaRPr lang="pt-BR" sz="1700" dirty="0"/>
          </a:p>
        </p:txBody>
      </p:sp>
      <p:pic>
        <p:nvPicPr>
          <p:cNvPr id="4098" name="Picture 2">
            <a:extLst>
              <a:ext uri="{FF2B5EF4-FFF2-40B4-BE49-F238E27FC236}">
                <a16:creationId xmlns:a16="http://schemas.microsoft.com/office/drawing/2014/main" id="{20DC8853-8E57-470F-A2EA-35EEF68FB1CC}"/>
              </a:ext>
            </a:extLst>
          </p:cNvPr>
          <p:cNvPicPr>
            <a:picLocks noChangeAspect="1" noChangeArrowheads="1"/>
          </p:cNvPicPr>
          <p:nvPr/>
        </p:nvPicPr>
        <p:blipFill>
          <a:blip r:embed="rId2">
            <a:lum bright="4000" contrast="14000"/>
            <a:extLst>
              <a:ext uri="{28A0092B-C50C-407E-A947-70E740481C1C}">
                <a14:useLocalDpi xmlns:a14="http://schemas.microsoft.com/office/drawing/2010/main" val="0"/>
              </a:ext>
            </a:extLst>
          </a:blip>
          <a:srcRect l="11499" t="18141" r="22897" b="15622"/>
          <a:stretch>
            <a:fillRect/>
          </a:stretch>
        </p:blipFill>
        <p:spPr bwMode="auto">
          <a:xfrm>
            <a:off x="9104419" y="2305875"/>
            <a:ext cx="2608874" cy="2083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tângulo 2">
            <a:extLst>
              <a:ext uri="{FF2B5EF4-FFF2-40B4-BE49-F238E27FC236}">
                <a16:creationId xmlns:a16="http://schemas.microsoft.com/office/drawing/2014/main" id="{1BCB72C3-C4EC-498F-86F8-980C2864E78F}"/>
              </a:ext>
            </a:extLst>
          </p:cNvPr>
          <p:cNvSpPr/>
          <p:nvPr/>
        </p:nvSpPr>
        <p:spPr>
          <a:xfrm>
            <a:off x="182445" y="2793555"/>
            <a:ext cx="8735132" cy="688778"/>
          </a:xfrm>
          <a:prstGeom prst="rect">
            <a:avLst/>
          </a:prstGeom>
        </p:spPr>
        <p:txBody>
          <a:bodyPr wrap="square">
            <a:spAutoFit/>
          </a:bodyPr>
          <a:lstStyle/>
          <a:p>
            <a:pPr algn="just">
              <a:lnSpc>
                <a:spcPct val="114000"/>
              </a:lnSpc>
            </a:pPr>
            <a:r>
              <a:rPr lang="pt-BR" sz="1700" b="1" dirty="0">
                <a:latin typeface="Arial" panose="020B0604020202020204" pitchFamily="34" charset="0"/>
                <a:ea typeface="Times New Roman" panose="02020603050405020304" pitchFamily="18" charset="0"/>
              </a:rPr>
              <a:t>Pergunta 7a) (0,5 ponto) </a:t>
            </a:r>
            <a:r>
              <a:rPr lang="pt-BR" sz="1700" dirty="0">
                <a:latin typeface="Arial" panose="020B0604020202020204" pitchFamily="34" charset="0"/>
                <a:ea typeface="Times New Roman" panose="02020603050405020304" pitchFamily="18" charset="0"/>
              </a:rPr>
              <a:t>Qual o total de satélites operacionais existentes em órbita da Terra?</a:t>
            </a:r>
            <a:endParaRPr lang="pt-BR" sz="1700" dirty="0"/>
          </a:p>
        </p:txBody>
      </p:sp>
      <p:sp>
        <p:nvSpPr>
          <p:cNvPr id="5" name="Retângulo 4">
            <a:extLst>
              <a:ext uri="{FF2B5EF4-FFF2-40B4-BE49-F238E27FC236}">
                <a16:creationId xmlns:a16="http://schemas.microsoft.com/office/drawing/2014/main" id="{C27AAD59-D4A7-418F-8389-240C66EB069F}"/>
              </a:ext>
            </a:extLst>
          </p:cNvPr>
          <p:cNvSpPr/>
          <p:nvPr/>
        </p:nvSpPr>
        <p:spPr>
          <a:xfrm>
            <a:off x="173736" y="3423403"/>
            <a:ext cx="1611522" cy="390556"/>
          </a:xfrm>
          <a:prstGeom prst="rect">
            <a:avLst/>
          </a:prstGeom>
        </p:spPr>
        <p:txBody>
          <a:bodyPr wrap="square">
            <a:spAutoFit/>
          </a:bodyPr>
          <a:lstStyle/>
          <a:p>
            <a:pPr algn="just">
              <a:lnSpc>
                <a:spcPct val="114000"/>
              </a:lnSpc>
            </a:pPr>
            <a:r>
              <a:rPr lang="pt-PT" sz="1700" b="1" dirty="0">
                <a:latin typeface="Arial" panose="020B0604020202020204" pitchFamily="34" charset="0"/>
                <a:ea typeface="Times New Roman" panose="02020603050405020304" pitchFamily="18" charset="0"/>
                <a:cs typeface="Arial" panose="020B0604020202020204" pitchFamily="34" charset="0"/>
              </a:rPr>
              <a:t>Resposta 7a)</a:t>
            </a:r>
            <a:r>
              <a:rPr lang="pt-BR" sz="1700" b="1" dirty="0">
                <a:latin typeface="Arial" panose="020B0604020202020204" pitchFamily="34" charset="0"/>
                <a:ea typeface="Times New Roman" panose="02020603050405020304" pitchFamily="18" charset="0"/>
                <a:cs typeface="Arial" panose="020B0604020202020204" pitchFamily="34" charset="0"/>
              </a:rPr>
              <a:t>:</a:t>
            </a:r>
            <a:endParaRPr lang="pt-BR" sz="1700" dirty="0">
              <a:latin typeface="Arial" panose="020B0604020202020204" pitchFamily="34" charset="0"/>
              <a:cs typeface="Arial" panose="020B0604020202020204" pitchFamily="34" charset="0"/>
            </a:endParaRPr>
          </a:p>
        </p:txBody>
      </p:sp>
      <p:sp>
        <p:nvSpPr>
          <p:cNvPr id="6" name="Retângulo 5">
            <a:extLst>
              <a:ext uri="{FF2B5EF4-FFF2-40B4-BE49-F238E27FC236}">
                <a16:creationId xmlns:a16="http://schemas.microsoft.com/office/drawing/2014/main" id="{C0A6AABD-6F19-46C7-BE71-AC8020C22312}"/>
              </a:ext>
            </a:extLst>
          </p:cNvPr>
          <p:cNvSpPr/>
          <p:nvPr/>
        </p:nvSpPr>
        <p:spPr>
          <a:xfrm>
            <a:off x="1637211" y="3441692"/>
            <a:ext cx="7315200" cy="1285224"/>
          </a:xfrm>
          <a:prstGeom prst="rect">
            <a:avLst/>
          </a:prstGeom>
        </p:spPr>
        <p:txBody>
          <a:bodyPr wrap="square">
            <a:spAutoFit/>
          </a:bodyPr>
          <a:lstStyle/>
          <a:p>
            <a:pPr algn="just">
              <a:lnSpc>
                <a:spcPct val="114000"/>
              </a:lnSpc>
            </a:pPr>
            <a:r>
              <a:rPr lang="pt-BR" sz="1700" b="1" dirty="0">
                <a:solidFill>
                  <a:srgbClr val="FF0000"/>
                </a:solidFill>
                <a:latin typeface="Arial" panose="020B0604020202020204" pitchFamily="34" charset="0"/>
                <a:ea typeface="Times New Roman" panose="02020603050405020304" pitchFamily="18" charset="0"/>
                <a:cs typeface="Arial" panose="020B0604020202020204" pitchFamily="34" charset="0"/>
              </a:rPr>
              <a:t>888 satélites.</a:t>
            </a:r>
            <a:r>
              <a:rPr lang="pt-BR" sz="1700"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pt-PT" sz="1700" dirty="0">
                <a:solidFill>
                  <a:srgbClr val="FF0000"/>
                </a:solidFill>
                <a:latin typeface="Arial" panose="020B0604020202020204" pitchFamily="34" charset="0"/>
                <a:ea typeface="Times New Roman" panose="02020603050405020304" pitchFamily="18" charset="0"/>
                <a:cs typeface="Arial" panose="020B0604020202020204" pitchFamily="34" charset="0"/>
              </a:rPr>
              <a:t>O enunciado informa que a Figura apresenta a quantidade de satélites operacionais, de acordo com diferentes tipos de órbitas.</a:t>
            </a:r>
            <a:r>
              <a:rPr lang="pt-PT" sz="17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pt-PT" sz="1700" dirty="0">
                <a:solidFill>
                  <a:srgbClr val="FF0000"/>
                </a:solidFill>
                <a:latin typeface="Arial" panose="020B0604020202020204" pitchFamily="34" charset="0"/>
                <a:ea typeface="Times New Roman" panose="02020603050405020304" pitchFamily="18" charset="0"/>
                <a:cs typeface="Arial" panose="020B0604020202020204" pitchFamily="34" charset="0"/>
              </a:rPr>
              <a:t>O total deles em operação é, portanto, dado pela soma, 371 + 422 + 56 + 39 = 888 satélites.</a:t>
            </a:r>
            <a:endParaRPr lang="pt-BR" sz="1700" dirty="0">
              <a:latin typeface="Arial" panose="020B0604020202020204" pitchFamily="34" charset="0"/>
              <a:cs typeface="Arial" panose="020B0604020202020204" pitchFamily="34" charset="0"/>
            </a:endParaRPr>
          </a:p>
        </p:txBody>
      </p:sp>
      <p:sp>
        <p:nvSpPr>
          <p:cNvPr id="7" name="Retângulo 6">
            <a:extLst>
              <a:ext uri="{FF2B5EF4-FFF2-40B4-BE49-F238E27FC236}">
                <a16:creationId xmlns:a16="http://schemas.microsoft.com/office/drawing/2014/main" id="{BDE0BE85-D04E-4EBB-B134-F9BDB019DC32}"/>
              </a:ext>
            </a:extLst>
          </p:cNvPr>
          <p:cNvSpPr/>
          <p:nvPr/>
        </p:nvSpPr>
        <p:spPr>
          <a:xfrm>
            <a:off x="135376" y="4720663"/>
            <a:ext cx="11838910" cy="987001"/>
          </a:xfrm>
          <a:prstGeom prst="rect">
            <a:avLst/>
          </a:prstGeom>
        </p:spPr>
        <p:txBody>
          <a:bodyPr wrap="square">
            <a:spAutoFit/>
          </a:bodyPr>
          <a:lstStyle/>
          <a:p>
            <a:pPr algn="just" hangingPunct="0">
              <a:lnSpc>
                <a:spcPct val="114000"/>
              </a:lnSpc>
              <a:spcAft>
                <a:spcPts val="0"/>
              </a:spcAft>
            </a:pPr>
            <a:r>
              <a:rPr lang="pt-BR" sz="1700" b="1" dirty="0">
                <a:latin typeface="Arial" panose="020B0604020202020204" pitchFamily="34" charset="0"/>
                <a:ea typeface="Times New Roman" panose="02020603050405020304" pitchFamily="18" charset="0"/>
              </a:rPr>
              <a:t>Pergunta 7b) (0,5 ponto) </a:t>
            </a:r>
            <a:r>
              <a:rPr lang="pt-BR" sz="1700" dirty="0">
                <a:latin typeface="Arial" panose="020B0604020202020204" pitchFamily="34" charset="0"/>
                <a:ea typeface="Times New Roman" panose="02020603050405020304" pitchFamily="18" charset="0"/>
              </a:rPr>
              <a:t>Na maior parte dos casos, os satélites continuam em órbita ao redor da Terra, mesmo depois de pararem de funcionar. Eles viram lixo espacial.  Considerando-se o número de satélites já lançados e a quantidade dos satélites operacionais, estime a quantidade de lixo espacial existente em órbita ao redor da Terra.</a:t>
            </a:r>
            <a:endParaRPr lang="pt-BR" sz="1700" dirty="0">
              <a:latin typeface="Times New Roman" panose="02020603050405020304" pitchFamily="18" charset="0"/>
              <a:ea typeface="Times New Roman" panose="02020603050405020304" pitchFamily="18" charset="0"/>
            </a:endParaRPr>
          </a:p>
        </p:txBody>
      </p:sp>
      <p:sp>
        <p:nvSpPr>
          <p:cNvPr id="10" name="Retângulo 9">
            <a:extLst>
              <a:ext uri="{FF2B5EF4-FFF2-40B4-BE49-F238E27FC236}">
                <a16:creationId xmlns:a16="http://schemas.microsoft.com/office/drawing/2014/main" id="{DF8A166F-1710-4D58-8C55-A2050000BCD8}"/>
              </a:ext>
            </a:extLst>
          </p:cNvPr>
          <p:cNvSpPr/>
          <p:nvPr/>
        </p:nvSpPr>
        <p:spPr>
          <a:xfrm>
            <a:off x="161502" y="5704654"/>
            <a:ext cx="1824052" cy="390556"/>
          </a:xfrm>
          <a:prstGeom prst="rect">
            <a:avLst/>
          </a:prstGeom>
        </p:spPr>
        <p:txBody>
          <a:bodyPr wrap="square">
            <a:spAutoFit/>
          </a:bodyPr>
          <a:lstStyle/>
          <a:p>
            <a:pPr algn="just">
              <a:lnSpc>
                <a:spcPct val="114000"/>
              </a:lnSpc>
            </a:pPr>
            <a:r>
              <a:rPr lang="pt-PT" sz="1700" b="1" dirty="0">
                <a:latin typeface="Arial" panose="020B0604020202020204" pitchFamily="34" charset="0"/>
                <a:ea typeface="Times New Roman" panose="02020603050405020304" pitchFamily="18" charset="0"/>
                <a:cs typeface="Arial" panose="020B0604020202020204" pitchFamily="34" charset="0"/>
              </a:rPr>
              <a:t>Resposta 7b)</a:t>
            </a:r>
            <a:r>
              <a:rPr lang="pt-BR" sz="1700" b="1" dirty="0">
                <a:latin typeface="Arial" panose="020B0604020202020204" pitchFamily="34" charset="0"/>
                <a:ea typeface="Times New Roman" panose="02020603050405020304" pitchFamily="18" charset="0"/>
                <a:cs typeface="Arial" panose="020B0604020202020204" pitchFamily="34" charset="0"/>
              </a:rPr>
              <a:t>:</a:t>
            </a:r>
            <a:endParaRPr lang="pt-BR" sz="1700" dirty="0">
              <a:latin typeface="Arial" panose="020B0604020202020204" pitchFamily="34" charset="0"/>
              <a:cs typeface="Arial" panose="020B0604020202020204" pitchFamily="34" charset="0"/>
            </a:endParaRPr>
          </a:p>
        </p:txBody>
      </p:sp>
      <p:sp>
        <p:nvSpPr>
          <p:cNvPr id="9" name="Retângulo 8">
            <a:extLst>
              <a:ext uri="{FF2B5EF4-FFF2-40B4-BE49-F238E27FC236}">
                <a16:creationId xmlns:a16="http://schemas.microsoft.com/office/drawing/2014/main" id="{E45955FB-7344-4785-BA6B-CF1F321D6A30}"/>
              </a:ext>
            </a:extLst>
          </p:cNvPr>
          <p:cNvSpPr/>
          <p:nvPr/>
        </p:nvSpPr>
        <p:spPr>
          <a:xfrm>
            <a:off x="1645916" y="5728382"/>
            <a:ext cx="9109167" cy="987001"/>
          </a:xfrm>
          <a:prstGeom prst="rect">
            <a:avLst/>
          </a:prstGeom>
        </p:spPr>
        <p:txBody>
          <a:bodyPr wrap="square">
            <a:spAutoFit/>
          </a:bodyPr>
          <a:lstStyle/>
          <a:p>
            <a:pPr algn="just">
              <a:lnSpc>
                <a:spcPct val="114000"/>
              </a:lnSpc>
            </a:pPr>
            <a:r>
              <a:rPr lang="pt-BR" sz="1700" b="1" dirty="0">
                <a:solidFill>
                  <a:srgbClr val="FF0000"/>
                </a:solidFill>
                <a:latin typeface="Arial" panose="020B0604020202020204" pitchFamily="34" charset="0"/>
                <a:ea typeface="Times New Roman" panose="02020603050405020304" pitchFamily="18" charset="0"/>
                <a:cs typeface="Arial" panose="020B0604020202020204" pitchFamily="34" charset="0"/>
              </a:rPr>
              <a:t>4.112 satélites.</a:t>
            </a:r>
            <a:r>
              <a:rPr lang="pt-BR" sz="1700"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pt-PT" sz="1700" dirty="0">
                <a:solidFill>
                  <a:srgbClr val="FF0000"/>
                </a:solidFill>
                <a:latin typeface="Arial" panose="020B0604020202020204" pitchFamily="34" charset="0"/>
                <a:ea typeface="Times New Roman" panose="02020603050405020304" pitchFamily="18" charset="0"/>
                <a:cs typeface="Arial" panose="020B0604020202020204" pitchFamily="34" charset="0"/>
              </a:rPr>
              <a:t>O enunciado afirma que, desde 1957, 5.000 satélites foram colocados em órbita.  No item anterior determinamos que 888 estão operacionais.  Portanto, a estimativa da quantidade de satélites que virou lixo espacial é 5.000 – 888 = 4.112.</a:t>
            </a:r>
            <a:endParaRPr lang="pt-BR" sz="1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7942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C40F05B7-4362-4196-AF93-C0A773A12038}"/>
              </a:ext>
            </a:extLst>
          </p:cNvPr>
          <p:cNvSpPr/>
          <p:nvPr/>
        </p:nvSpPr>
        <p:spPr>
          <a:xfrm>
            <a:off x="180600" y="262630"/>
            <a:ext cx="8183471" cy="1987082"/>
          </a:xfrm>
          <a:prstGeom prst="rect">
            <a:avLst/>
          </a:prstGeom>
        </p:spPr>
        <p:txBody>
          <a:bodyPr wrap="square">
            <a:spAutoFit/>
          </a:bodyPr>
          <a:lstStyle/>
          <a:p>
            <a:pPr algn="just">
              <a:lnSpc>
                <a:spcPct val="114000"/>
              </a:lnSpc>
            </a:pPr>
            <a:r>
              <a:rPr lang="pt-BR" b="1" dirty="0">
                <a:latin typeface="Arial" panose="020B0604020202020204" pitchFamily="34" charset="0"/>
                <a:ea typeface="Times New Roman" panose="02020603050405020304" pitchFamily="18" charset="0"/>
                <a:cs typeface="Arial" panose="020B0604020202020204" pitchFamily="34" charset="0"/>
              </a:rPr>
              <a:t>Questão 8) (1 ponto) </a:t>
            </a:r>
            <a:r>
              <a:rPr lang="pt-BR" dirty="0">
                <a:latin typeface="Arial" panose="020B0604020202020204" pitchFamily="34" charset="0"/>
                <a:ea typeface="Times New Roman" panose="02020603050405020304" pitchFamily="18" charset="0"/>
                <a:cs typeface="Arial" panose="020B0604020202020204" pitchFamily="34" charset="0"/>
              </a:rPr>
              <a:t>Os satélites de sensoriamento remoto levam a bordo sensores que captam imagens da superfície terrestre. Uma das características dos sensores é a resolução espacial, a qual é sua capacidade de identificar objetos em função do tamanho destes. Um sensor com resolução espacial de 1 metro, por exemplo, é capaz de detectar objetos como árvores, casas, etc. Imagens obtidas por um sensor com resolução espacial acima de 250 m, </a:t>
            </a:r>
            <a:endParaRPr lang="pt-BR" dirty="0">
              <a:latin typeface="Arial" panose="020B0604020202020204" pitchFamily="34" charset="0"/>
              <a:cs typeface="Arial" panose="020B0604020202020204" pitchFamily="34" charset="0"/>
            </a:endParaRPr>
          </a:p>
        </p:txBody>
      </p:sp>
      <p:sp>
        <p:nvSpPr>
          <p:cNvPr id="5" name="Retângulo 4">
            <a:extLst>
              <a:ext uri="{FF2B5EF4-FFF2-40B4-BE49-F238E27FC236}">
                <a16:creationId xmlns:a16="http://schemas.microsoft.com/office/drawing/2014/main" id="{8D25FC53-1104-414D-BE01-57C904B2CB79}"/>
              </a:ext>
            </a:extLst>
          </p:cNvPr>
          <p:cNvSpPr/>
          <p:nvPr/>
        </p:nvSpPr>
        <p:spPr>
          <a:xfrm>
            <a:off x="171635" y="2154860"/>
            <a:ext cx="11867965" cy="1355499"/>
          </a:xfrm>
          <a:prstGeom prst="rect">
            <a:avLst/>
          </a:prstGeom>
        </p:spPr>
        <p:txBody>
          <a:bodyPr wrap="square">
            <a:spAutoFit/>
          </a:bodyPr>
          <a:lstStyle/>
          <a:p>
            <a:pPr algn="just">
              <a:lnSpc>
                <a:spcPct val="114000"/>
              </a:lnSpc>
            </a:pPr>
            <a:r>
              <a:rPr lang="pt-BR" dirty="0">
                <a:latin typeface="Arial" panose="020B0604020202020204" pitchFamily="34" charset="0"/>
                <a:ea typeface="Times New Roman" panose="02020603050405020304" pitchFamily="18" charset="0"/>
                <a:cs typeface="Arial" panose="020B0604020202020204" pitchFamily="34" charset="0"/>
              </a:rPr>
              <a:t>podem ser utilizadas para estudar áreas e fenômenos continentais e oceânicos de grande proporção, por exemplo, correntes marítimas e o deslocamento de massas de ar. Desse modo, dependendo da resolução espacial, e de </a:t>
            </a:r>
            <a:r>
              <a:rPr lang="pt-BR" dirty="0" smtClean="0">
                <a:latin typeface="Arial" panose="020B0604020202020204" pitchFamily="34" charset="0"/>
                <a:ea typeface="Times New Roman" panose="02020603050405020304" pitchFamily="18" charset="0"/>
                <a:cs typeface="Arial" panose="020B0604020202020204" pitchFamily="34" charset="0"/>
              </a:rPr>
              <a:t>outras características </a:t>
            </a:r>
            <a:r>
              <a:rPr lang="pt-BR" dirty="0">
                <a:latin typeface="Arial" panose="020B0604020202020204" pitchFamily="34" charset="0"/>
                <a:ea typeface="Times New Roman" panose="02020603050405020304" pitchFamily="18" charset="0"/>
                <a:cs typeface="Arial" panose="020B0604020202020204" pitchFamily="34" charset="0"/>
              </a:rPr>
              <a:t>dos sensores, </a:t>
            </a:r>
            <a:r>
              <a:rPr lang="pt-BR" dirty="0" smtClean="0">
                <a:latin typeface="Arial" panose="020B0604020202020204" pitchFamily="34" charset="0"/>
                <a:ea typeface="Times New Roman" panose="02020603050405020304" pitchFamily="18" charset="0"/>
                <a:cs typeface="Arial" panose="020B0604020202020204" pitchFamily="34" charset="0"/>
              </a:rPr>
              <a:t>as </a:t>
            </a:r>
            <a:r>
              <a:rPr lang="pt-BR" dirty="0">
                <a:latin typeface="Arial" panose="020B0604020202020204" pitchFamily="34" charset="0"/>
                <a:ea typeface="Times New Roman" panose="02020603050405020304" pitchFamily="18" charset="0"/>
                <a:cs typeface="Arial" panose="020B0604020202020204" pitchFamily="34" charset="0"/>
              </a:rPr>
              <a:t>imagens de satélite são utilizadas no estudo de diferentes objetos, áreas, fenômenos e ambientes da superfície terrestre. </a:t>
            </a:r>
            <a:endParaRPr lang="pt-BR" dirty="0"/>
          </a:p>
        </p:txBody>
      </p:sp>
      <p:sp>
        <p:nvSpPr>
          <p:cNvPr id="6" name="Retângulo 5">
            <a:extLst>
              <a:ext uri="{FF2B5EF4-FFF2-40B4-BE49-F238E27FC236}">
                <a16:creationId xmlns:a16="http://schemas.microsoft.com/office/drawing/2014/main" id="{A5D7A464-EBC0-4B4B-A2B6-3EBF2B8D6F73}"/>
              </a:ext>
            </a:extLst>
          </p:cNvPr>
          <p:cNvSpPr/>
          <p:nvPr/>
        </p:nvSpPr>
        <p:spPr>
          <a:xfrm>
            <a:off x="171634" y="3446930"/>
            <a:ext cx="11850038" cy="1039708"/>
          </a:xfrm>
          <a:prstGeom prst="rect">
            <a:avLst/>
          </a:prstGeom>
        </p:spPr>
        <p:txBody>
          <a:bodyPr wrap="square">
            <a:spAutoFit/>
          </a:bodyPr>
          <a:lstStyle/>
          <a:p>
            <a:pPr algn="just">
              <a:lnSpc>
                <a:spcPct val="114000"/>
              </a:lnSpc>
            </a:pPr>
            <a:r>
              <a:rPr lang="pt-BR" b="1" dirty="0">
                <a:latin typeface="Arial" panose="020B0604020202020204" pitchFamily="34" charset="0"/>
                <a:ea typeface="Times New Roman" panose="02020603050405020304" pitchFamily="18" charset="0"/>
              </a:rPr>
              <a:t>Pergunta 8) (0,3 ponto para cada acerto) (0,1 de bônus se acertar os 3)</a:t>
            </a:r>
            <a:r>
              <a:rPr lang="pt-BR" dirty="0">
                <a:latin typeface="Arial" panose="020B0604020202020204" pitchFamily="34" charset="0"/>
                <a:ea typeface="Times New Roman" panose="02020603050405020304" pitchFamily="18" charset="0"/>
              </a:rPr>
              <a:t> Com base nessas informações, associe as imagens com diferentes tipos de resolução espacial (coluna da esquerda) com a aplicação mais adequada (coluna da direita).</a:t>
            </a:r>
            <a:endParaRPr lang="pt-BR" dirty="0"/>
          </a:p>
        </p:txBody>
      </p:sp>
      <p:sp>
        <p:nvSpPr>
          <p:cNvPr id="8" name="Retângulo 7">
            <a:extLst>
              <a:ext uri="{FF2B5EF4-FFF2-40B4-BE49-F238E27FC236}">
                <a16:creationId xmlns:a16="http://schemas.microsoft.com/office/drawing/2014/main" id="{697F3172-277F-469E-9503-378AEFC9DC40}"/>
              </a:ext>
            </a:extLst>
          </p:cNvPr>
          <p:cNvSpPr/>
          <p:nvPr/>
        </p:nvSpPr>
        <p:spPr>
          <a:xfrm>
            <a:off x="192825" y="4574372"/>
            <a:ext cx="4852610" cy="369332"/>
          </a:xfrm>
          <a:prstGeom prst="rect">
            <a:avLst/>
          </a:prstGeom>
        </p:spPr>
        <p:txBody>
          <a:bodyPr wrap="none">
            <a:spAutoFit/>
          </a:bodyPr>
          <a:lstStyle/>
          <a:p>
            <a:r>
              <a:rPr lang="pt-BR" dirty="0">
                <a:latin typeface="Arial" panose="020B0604020202020204" pitchFamily="34" charset="0"/>
                <a:ea typeface="Times New Roman" panose="02020603050405020304" pitchFamily="18" charset="0"/>
              </a:rPr>
              <a:t>(  1  ) Imagens com resolução espacial de 1m</a:t>
            </a:r>
            <a:endParaRPr lang="pt-BR" dirty="0"/>
          </a:p>
        </p:txBody>
      </p:sp>
      <p:sp>
        <p:nvSpPr>
          <p:cNvPr id="9" name="Retângulo 8">
            <a:extLst>
              <a:ext uri="{FF2B5EF4-FFF2-40B4-BE49-F238E27FC236}">
                <a16:creationId xmlns:a16="http://schemas.microsoft.com/office/drawing/2014/main" id="{83184217-B8AF-4C21-B0B1-CA03A4CB239B}"/>
              </a:ext>
            </a:extLst>
          </p:cNvPr>
          <p:cNvSpPr/>
          <p:nvPr/>
        </p:nvSpPr>
        <p:spPr>
          <a:xfrm>
            <a:off x="207493" y="5104538"/>
            <a:ext cx="5044971" cy="369332"/>
          </a:xfrm>
          <a:prstGeom prst="rect">
            <a:avLst/>
          </a:prstGeom>
        </p:spPr>
        <p:txBody>
          <a:bodyPr wrap="none">
            <a:spAutoFit/>
          </a:bodyPr>
          <a:lstStyle/>
          <a:p>
            <a:r>
              <a:rPr lang="pt-BR" dirty="0">
                <a:latin typeface="Arial" panose="020B0604020202020204" pitchFamily="34" charset="0"/>
                <a:ea typeface="Times New Roman" panose="02020603050405020304" pitchFamily="18" charset="0"/>
              </a:rPr>
              <a:t>(  2  ) Imagens com resolução espacial de 30 m</a:t>
            </a:r>
            <a:endParaRPr lang="pt-BR" dirty="0"/>
          </a:p>
        </p:txBody>
      </p:sp>
      <p:sp>
        <p:nvSpPr>
          <p:cNvPr id="10" name="Retângulo 9">
            <a:extLst>
              <a:ext uri="{FF2B5EF4-FFF2-40B4-BE49-F238E27FC236}">
                <a16:creationId xmlns:a16="http://schemas.microsoft.com/office/drawing/2014/main" id="{4410B6C3-03CB-429E-9104-28A92C8E2756}"/>
              </a:ext>
            </a:extLst>
          </p:cNvPr>
          <p:cNvSpPr/>
          <p:nvPr/>
        </p:nvSpPr>
        <p:spPr>
          <a:xfrm>
            <a:off x="207493" y="5625739"/>
            <a:ext cx="5365571" cy="369332"/>
          </a:xfrm>
          <a:prstGeom prst="rect">
            <a:avLst/>
          </a:prstGeom>
        </p:spPr>
        <p:txBody>
          <a:bodyPr wrap="none">
            <a:spAutoFit/>
          </a:bodyPr>
          <a:lstStyle/>
          <a:p>
            <a:r>
              <a:rPr lang="pt-BR" dirty="0">
                <a:latin typeface="Arial" panose="020B0604020202020204" pitchFamily="34" charset="0"/>
                <a:ea typeface="Times New Roman" panose="02020603050405020304" pitchFamily="18" charset="0"/>
              </a:rPr>
              <a:t>(  3  ) Imagens com resolução espacial de 1.000 m</a:t>
            </a:r>
            <a:endParaRPr lang="pt-BR" dirty="0"/>
          </a:p>
        </p:txBody>
      </p:sp>
      <p:sp>
        <p:nvSpPr>
          <p:cNvPr id="11" name="Retângulo 10">
            <a:extLst>
              <a:ext uri="{FF2B5EF4-FFF2-40B4-BE49-F238E27FC236}">
                <a16:creationId xmlns:a16="http://schemas.microsoft.com/office/drawing/2014/main" id="{C097EE62-5AA3-46B0-830B-946AB6CBB52C}"/>
              </a:ext>
            </a:extLst>
          </p:cNvPr>
          <p:cNvSpPr/>
          <p:nvPr/>
        </p:nvSpPr>
        <p:spPr>
          <a:xfrm>
            <a:off x="5622524" y="4525522"/>
            <a:ext cx="6192958" cy="646331"/>
          </a:xfrm>
          <a:prstGeom prst="rect">
            <a:avLst/>
          </a:prstGeom>
        </p:spPr>
        <p:txBody>
          <a:bodyPr wrap="square">
            <a:spAutoFit/>
          </a:bodyPr>
          <a:lstStyle/>
          <a:p>
            <a:pPr algn="just" hangingPunct="0">
              <a:spcAft>
                <a:spcPts val="0"/>
              </a:spcAft>
            </a:pPr>
            <a:r>
              <a:rPr lang="pt-BR" dirty="0">
                <a:latin typeface="Arial" panose="020B0604020202020204" pitchFamily="34" charset="0"/>
                <a:ea typeface="Times New Roman" panose="02020603050405020304" pitchFamily="18" charset="0"/>
              </a:rPr>
              <a:t>(  </a:t>
            </a:r>
            <a:r>
              <a:rPr lang="pt-BR" dirty="0" smtClean="0">
                <a:latin typeface="Arial" panose="020B0604020202020204" pitchFamily="34" charset="0"/>
                <a:ea typeface="Times New Roman" panose="02020603050405020304" pitchFamily="18" charset="0"/>
              </a:rPr>
              <a:t>) </a:t>
            </a:r>
            <a:r>
              <a:rPr lang="pt-BR" dirty="0">
                <a:latin typeface="Arial" panose="020B0604020202020204" pitchFamily="34" charset="0"/>
                <a:ea typeface="Times New Roman" panose="02020603050405020304" pitchFamily="18" charset="0"/>
              </a:rPr>
              <a:t>Mapear áreas desmatadas (Considerando a área mínima mapeada de 900 m</a:t>
            </a:r>
            <a:r>
              <a:rPr lang="pt-BR" baseline="30000" dirty="0">
                <a:latin typeface="Arial" panose="020B0604020202020204" pitchFamily="34" charset="0"/>
                <a:ea typeface="Times New Roman" panose="02020603050405020304" pitchFamily="18" charset="0"/>
              </a:rPr>
              <a:t>2</a:t>
            </a:r>
            <a:r>
              <a:rPr lang="pt-BR" dirty="0">
                <a:latin typeface="Arial" panose="020B0604020202020204" pitchFamily="34" charset="0"/>
                <a:ea typeface="Times New Roman" panose="02020603050405020304" pitchFamily="18" charset="0"/>
              </a:rPr>
              <a:t>, isto é, 30 x 30 m)</a:t>
            </a:r>
            <a:endParaRPr lang="pt-BR" dirty="0"/>
          </a:p>
        </p:txBody>
      </p:sp>
      <p:sp>
        <p:nvSpPr>
          <p:cNvPr id="12" name="Retângulo 11">
            <a:extLst>
              <a:ext uri="{FF2B5EF4-FFF2-40B4-BE49-F238E27FC236}">
                <a16:creationId xmlns:a16="http://schemas.microsoft.com/office/drawing/2014/main" id="{630E988E-5B31-4953-9F40-1B3B36A33FD5}"/>
              </a:ext>
            </a:extLst>
          </p:cNvPr>
          <p:cNvSpPr/>
          <p:nvPr/>
        </p:nvSpPr>
        <p:spPr>
          <a:xfrm>
            <a:off x="5622524" y="5194187"/>
            <a:ext cx="4762842" cy="369332"/>
          </a:xfrm>
          <a:prstGeom prst="rect">
            <a:avLst/>
          </a:prstGeom>
        </p:spPr>
        <p:txBody>
          <a:bodyPr wrap="none">
            <a:spAutoFit/>
          </a:bodyPr>
          <a:lstStyle/>
          <a:p>
            <a:r>
              <a:rPr lang="pt-BR" dirty="0">
                <a:latin typeface="Arial" panose="020B0604020202020204" pitchFamily="34" charset="0"/>
                <a:ea typeface="Times New Roman" panose="02020603050405020304" pitchFamily="18" charset="0"/>
              </a:rPr>
              <a:t>(     ) Identificar aviões em pista de aeroporto</a:t>
            </a:r>
            <a:endParaRPr lang="pt-BR" dirty="0"/>
          </a:p>
        </p:txBody>
      </p:sp>
      <p:sp>
        <p:nvSpPr>
          <p:cNvPr id="13" name="Retângulo 12">
            <a:extLst>
              <a:ext uri="{FF2B5EF4-FFF2-40B4-BE49-F238E27FC236}">
                <a16:creationId xmlns:a16="http://schemas.microsoft.com/office/drawing/2014/main" id="{2C3870FC-755F-4E07-A2D3-9B99071A83B9}"/>
              </a:ext>
            </a:extLst>
          </p:cNvPr>
          <p:cNvSpPr/>
          <p:nvPr/>
        </p:nvSpPr>
        <p:spPr>
          <a:xfrm>
            <a:off x="5622524" y="5630363"/>
            <a:ext cx="5224572" cy="369332"/>
          </a:xfrm>
          <a:prstGeom prst="rect">
            <a:avLst/>
          </a:prstGeom>
        </p:spPr>
        <p:txBody>
          <a:bodyPr wrap="none">
            <a:spAutoFit/>
          </a:bodyPr>
          <a:lstStyle/>
          <a:p>
            <a:r>
              <a:rPr lang="pt-BR" dirty="0">
                <a:latin typeface="Arial" panose="020B0604020202020204" pitchFamily="34" charset="0"/>
                <a:ea typeface="Times New Roman" panose="02020603050405020304" pitchFamily="18" charset="0"/>
              </a:rPr>
              <a:t>(     ) Acompanhar deslocamentos de frentes frias</a:t>
            </a:r>
            <a:endParaRPr lang="pt-BR" dirty="0"/>
          </a:p>
        </p:txBody>
      </p:sp>
      <p:sp>
        <p:nvSpPr>
          <p:cNvPr id="14" name="Retângulo 13">
            <a:extLst>
              <a:ext uri="{FF2B5EF4-FFF2-40B4-BE49-F238E27FC236}">
                <a16:creationId xmlns:a16="http://schemas.microsoft.com/office/drawing/2014/main" id="{FCC6E65C-D406-446C-B28A-E376CE0E2E12}"/>
              </a:ext>
            </a:extLst>
          </p:cNvPr>
          <p:cNvSpPr/>
          <p:nvPr/>
        </p:nvSpPr>
        <p:spPr>
          <a:xfrm>
            <a:off x="5795141" y="4543278"/>
            <a:ext cx="312906" cy="369332"/>
          </a:xfrm>
          <a:prstGeom prst="rect">
            <a:avLst/>
          </a:prstGeom>
        </p:spPr>
        <p:txBody>
          <a:bodyPr wrap="none">
            <a:spAutoFit/>
          </a:bodyPr>
          <a:lstStyle/>
          <a:p>
            <a:r>
              <a:rPr lang="pt-BR" b="1" dirty="0">
                <a:solidFill>
                  <a:srgbClr val="FF0000"/>
                </a:solidFill>
                <a:latin typeface="Arial" panose="020B0604020202020204" pitchFamily="34" charset="0"/>
                <a:ea typeface="Times New Roman" panose="02020603050405020304" pitchFamily="18" charset="0"/>
              </a:rPr>
              <a:t>2</a:t>
            </a:r>
            <a:endParaRPr lang="pt-BR" b="1" dirty="0">
              <a:solidFill>
                <a:srgbClr val="FF0000"/>
              </a:solidFill>
            </a:endParaRPr>
          </a:p>
        </p:txBody>
      </p:sp>
      <p:sp>
        <p:nvSpPr>
          <p:cNvPr id="15" name="Retângulo 14">
            <a:extLst>
              <a:ext uri="{FF2B5EF4-FFF2-40B4-BE49-F238E27FC236}">
                <a16:creationId xmlns:a16="http://schemas.microsoft.com/office/drawing/2014/main" id="{3C7B4CC3-1722-43EE-8BB9-9F81C9361399}"/>
              </a:ext>
            </a:extLst>
          </p:cNvPr>
          <p:cNvSpPr/>
          <p:nvPr/>
        </p:nvSpPr>
        <p:spPr>
          <a:xfrm>
            <a:off x="5795315" y="5203065"/>
            <a:ext cx="312906" cy="369332"/>
          </a:xfrm>
          <a:prstGeom prst="rect">
            <a:avLst/>
          </a:prstGeom>
        </p:spPr>
        <p:txBody>
          <a:bodyPr wrap="none">
            <a:spAutoFit/>
          </a:bodyPr>
          <a:lstStyle/>
          <a:p>
            <a:r>
              <a:rPr lang="pt-BR" b="1" dirty="0">
                <a:solidFill>
                  <a:srgbClr val="FF0000"/>
                </a:solidFill>
                <a:latin typeface="Arial" panose="020B0604020202020204" pitchFamily="34" charset="0"/>
              </a:rPr>
              <a:t>1</a:t>
            </a:r>
            <a:endParaRPr lang="pt-BR" b="1" dirty="0">
              <a:solidFill>
                <a:srgbClr val="FF0000"/>
              </a:solidFill>
            </a:endParaRPr>
          </a:p>
        </p:txBody>
      </p:sp>
      <p:sp>
        <p:nvSpPr>
          <p:cNvPr id="16" name="Retângulo 15">
            <a:extLst>
              <a:ext uri="{FF2B5EF4-FFF2-40B4-BE49-F238E27FC236}">
                <a16:creationId xmlns:a16="http://schemas.microsoft.com/office/drawing/2014/main" id="{54B4BC0E-F884-4C23-9409-C84DEA2B8D9E}"/>
              </a:ext>
            </a:extLst>
          </p:cNvPr>
          <p:cNvSpPr/>
          <p:nvPr/>
        </p:nvSpPr>
        <p:spPr>
          <a:xfrm>
            <a:off x="5804367" y="5652961"/>
            <a:ext cx="312906" cy="369332"/>
          </a:xfrm>
          <a:prstGeom prst="rect">
            <a:avLst/>
          </a:prstGeom>
        </p:spPr>
        <p:txBody>
          <a:bodyPr wrap="none">
            <a:spAutoFit/>
          </a:bodyPr>
          <a:lstStyle/>
          <a:p>
            <a:r>
              <a:rPr lang="pt-BR" b="1" dirty="0">
                <a:solidFill>
                  <a:srgbClr val="FF0000"/>
                </a:solidFill>
                <a:latin typeface="Arial" panose="020B0604020202020204" pitchFamily="34" charset="0"/>
                <a:ea typeface="Times New Roman" panose="02020603050405020304" pitchFamily="18" charset="0"/>
              </a:rPr>
              <a:t>3</a:t>
            </a:r>
            <a:endParaRPr lang="pt-BR" b="1" dirty="0">
              <a:solidFill>
                <a:srgbClr val="FF0000"/>
              </a:solidFill>
            </a:endParaRPr>
          </a:p>
        </p:txBody>
      </p:sp>
    </p:spTree>
    <p:extLst>
      <p:ext uri="{BB962C8B-B14F-4D97-AF65-F5344CB8AC3E}">
        <p14:creationId xmlns:p14="http://schemas.microsoft.com/office/powerpoint/2010/main" val="1735789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500" fill="hold"/>
                                        <p:tgtEl>
                                          <p:spTgt spid="15"/>
                                        </p:tgtEl>
                                        <p:attrNameLst>
                                          <p:attrName>ppt_w</p:attrName>
                                        </p:attrNameLst>
                                      </p:cBhvr>
                                      <p:tavLst>
                                        <p:tav tm="0">
                                          <p:val>
                                            <p:fltVal val="0"/>
                                          </p:val>
                                        </p:tav>
                                        <p:tav tm="100000">
                                          <p:val>
                                            <p:strVal val="#ppt_w"/>
                                          </p:val>
                                        </p:tav>
                                      </p:tavLst>
                                    </p:anim>
                                    <p:anim calcmode="lin" valueType="num">
                                      <p:cBhvr>
                                        <p:cTn id="15" dur="500" fill="hold"/>
                                        <p:tgtEl>
                                          <p:spTgt spid="15"/>
                                        </p:tgtEl>
                                        <p:attrNameLst>
                                          <p:attrName>ppt_h</p:attrName>
                                        </p:attrNameLst>
                                      </p:cBhvr>
                                      <p:tavLst>
                                        <p:tav tm="0">
                                          <p:val>
                                            <p:fltVal val="0"/>
                                          </p:val>
                                        </p:tav>
                                        <p:tav tm="100000">
                                          <p:val>
                                            <p:strVal val="#ppt_h"/>
                                          </p:val>
                                        </p:tav>
                                      </p:tavLst>
                                    </p:anim>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D0AFCC6C-C2CB-4F43-908C-5BD58A180638}"/>
              </a:ext>
            </a:extLst>
          </p:cNvPr>
          <p:cNvSpPr/>
          <p:nvPr/>
        </p:nvSpPr>
        <p:spPr>
          <a:xfrm>
            <a:off x="189390" y="195672"/>
            <a:ext cx="8183646" cy="2973122"/>
          </a:xfrm>
          <a:prstGeom prst="rect">
            <a:avLst/>
          </a:prstGeom>
        </p:spPr>
        <p:txBody>
          <a:bodyPr wrap="square">
            <a:spAutoFit/>
          </a:bodyPr>
          <a:lstStyle/>
          <a:p>
            <a:pPr algn="just">
              <a:lnSpc>
                <a:spcPct val="130000"/>
              </a:lnSpc>
            </a:pPr>
            <a:r>
              <a:rPr lang="pt-BR" b="1" dirty="0">
                <a:latin typeface="Arial" panose="020B0604020202020204" pitchFamily="34" charset="0"/>
                <a:ea typeface="Times New Roman" panose="02020603050405020304" pitchFamily="18" charset="0"/>
              </a:rPr>
              <a:t>Questão 9) (1 ponto) </a:t>
            </a:r>
            <a:r>
              <a:rPr lang="pt-BR" dirty="0">
                <a:latin typeface="Arial" panose="020B0604020202020204" pitchFamily="34" charset="0"/>
                <a:ea typeface="Times New Roman" panose="02020603050405020304" pitchFamily="18" charset="0"/>
              </a:rPr>
              <a:t>Para ajudar a população a escolher eletrodomésticos mais econômicos ou produtos que apresentem os melhores níveis de eficiência energética dentro de cada categoria, proporcionando assim economia na conta de energia elétrica, a ELETROBRAS disponibiliza aos fabricantes um selo de qualidade, chamado selo </a:t>
            </a:r>
            <a:r>
              <a:rPr lang="pt-BR" b="1" dirty="0">
                <a:latin typeface="Arial" panose="020B0604020202020204" pitchFamily="34" charset="0"/>
                <a:ea typeface="Times New Roman" panose="02020603050405020304" pitchFamily="18" charset="0"/>
              </a:rPr>
              <a:t>PROCEL</a:t>
            </a:r>
            <a:r>
              <a:rPr lang="pt-BR" dirty="0">
                <a:latin typeface="Arial" panose="020B0604020202020204" pitchFamily="34" charset="0"/>
                <a:ea typeface="Times New Roman" panose="02020603050405020304" pitchFamily="18" charset="0"/>
              </a:rPr>
              <a:t>. Este selo também estimula a fabricação e a comercialização de produtos mais eficientes, contribuindo para o desenvolvimento tecnológico e a preservação do meio ambiente.</a:t>
            </a:r>
            <a:endParaRPr lang="pt-BR" dirty="0"/>
          </a:p>
        </p:txBody>
      </p:sp>
      <p:pic>
        <p:nvPicPr>
          <p:cNvPr id="10242" name="Picture 2">
            <a:extLst>
              <a:ext uri="{FF2B5EF4-FFF2-40B4-BE49-F238E27FC236}">
                <a16:creationId xmlns:a16="http://schemas.microsoft.com/office/drawing/2014/main" id="{33760252-E1AB-4BF8-8ACD-0EF96E00C6E4}"/>
              </a:ext>
            </a:extLst>
          </p:cNvPr>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9451162" y="2314153"/>
            <a:ext cx="1594806" cy="3749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tângulo 2">
            <a:extLst>
              <a:ext uri="{FF2B5EF4-FFF2-40B4-BE49-F238E27FC236}">
                <a16:creationId xmlns:a16="http://schemas.microsoft.com/office/drawing/2014/main" id="{18BA0E5C-149B-48AD-9FD4-2E21B4B12FCA}"/>
              </a:ext>
            </a:extLst>
          </p:cNvPr>
          <p:cNvSpPr/>
          <p:nvPr/>
        </p:nvSpPr>
        <p:spPr>
          <a:xfrm>
            <a:off x="189388" y="3219825"/>
            <a:ext cx="9017365" cy="812530"/>
          </a:xfrm>
          <a:prstGeom prst="rect">
            <a:avLst/>
          </a:prstGeom>
        </p:spPr>
        <p:txBody>
          <a:bodyPr wrap="square">
            <a:spAutoFit/>
          </a:bodyPr>
          <a:lstStyle/>
          <a:p>
            <a:pPr algn="just" hangingPunct="0">
              <a:lnSpc>
                <a:spcPct val="130000"/>
              </a:lnSpc>
              <a:spcAft>
                <a:spcPts val="0"/>
              </a:spcAft>
            </a:pPr>
            <a:r>
              <a:rPr lang="pt-BR" b="1" dirty="0">
                <a:latin typeface="Arial" panose="020B0604020202020204" pitchFamily="34" charset="0"/>
                <a:ea typeface="Times New Roman" panose="02020603050405020304" pitchFamily="18" charset="0"/>
              </a:rPr>
              <a:t>Pergunta 9) </a:t>
            </a:r>
            <a:r>
              <a:rPr lang="pt-BR" dirty="0">
                <a:latin typeface="Arial" panose="020B0604020202020204" pitchFamily="34" charset="0"/>
                <a:ea typeface="Times New Roman" panose="02020603050405020304" pitchFamily="18" charset="0"/>
              </a:rPr>
              <a:t>Explique quais são as vantagens de se comprar produtos eletrodomésticos que tenham o selo PROCEL.</a:t>
            </a:r>
            <a:endParaRPr lang="pt-BR" dirty="0">
              <a:latin typeface="Times New Roman" panose="02020603050405020304" pitchFamily="18" charset="0"/>
              <a:ea typeface="Times New Roman" panose="02020603050405020304" pitchFamily="18" charset="0"/>
            </a:endParaRPr>
          </a:p>
        </p:txBody>
      </p:sp>
      <p:sp>
        <p:nvSpPr>
          <p:cNvPr id="5" name="Retângulo 4">
            <a:extLst>
              <a:ext uri="{FF2B5EF4-FFF2-40B4-BE49-F238E27FC236}">
                <a16:creationId xmlns:a16="http://schemas.microsoft.com/office/drawing/2014/main" id="{788EB86E-6FCB-4091-B3A1-679BE3329BF4}"/>
              </a:ext>
            </a:extLst>
          </p:cNvPr>
          <p:cNvSpPr/>
          <p:nvPr/>
        </p:nvSpPr>
        <p:spPr>
          <a:xfrm>
            <a:off x="217767" y="4264353"/>
            <a:ext cx="1569660" cy="369332"/>
          </a:xfrm>
          <a:prstGeom prst="rect">
            <a:avLst/>
          </a:prstGeom>
        </p:spPr>
        <p:txBody>
          <a:bodyPr wrap="none">
            <a:spAutoFit/>
          </a:bodyPr>
          <a:lstStyle/>
          <a:p>
            <a:r>
              <a:rPr lang="pt-BR" b="1" dirty="0">
                <a:latin typeface="Arial" panose="020B0604020202020204" pitchFamily="34" charset="0"/>
                <a:ea typeface="Times New Roman" panose="02020603050405020304" pitchFamily="18" charset="0"/>
              </a:rPr>
              <a:t>Resposta 9):</a:t>
            </a:r>
            <a:endParaRPr lang="pt-BR" dirty="0"/>
          </a:p>
        </p:txBody>
      </p:sp>
      <p:sp>
        <p:nvSpPr>
          <p:cNvPr id="6" name="Retângulo 5">
            <a:extLst>
              <a:ext uri="{FF2B5EF4-FFF2-40B4-BE49-F238E27FC236}">
                <a16:creationId xmlns:a16="http://schemas.microsoft.com/office/drawing/2014/main" id="{BE36303B-E5D7-44D1-84A2-FE93644B535E}"/>
              </a:ext>
            </a:extLst>
          </p:cNvPr>
          <p:cNvSpPr/>
          <p:nvPr/>
        </p:nvSpPr>
        <p:spPr>
          <a:xfrm>
            <a:off x="1685446" y="4228406"/>
            <a:ext cx="7494413" cy="2252924"/>
          </a:xfrm>
          <a:prstGeom prst="rect">
            <a:avLst/>
          </a:prstGeom>
        </p:spPr>
        <p:txBody>
          <a:bodyPr wrap="square">
            <a:spAutoFit/>
          </a:bodyPr>
          <a:lstStyle/>
          <a:p>
            <a:pPr algn="just">
              <a:lnSpc>
                <a:spcPct val="130000"/>
              </a:lnSpc>
            </a:pPr>
            <a:r>
              <a:rPr lang="pt-BR" dirty="0">
                <a:solidFill>
                  <a:srgbClr val="FF0000"/>
                </a:solidFill>
                <a:latin typeface="Arial" panose="020B0604020202020204" pitchFamily="34" charset="0"/>
                <a:ea typeface="Times New Roman" panose="02020603050405020304" pitchFamily="18" charset="0"/>
              </a:rPr>
              <a:t>Do próprio enunciado podemos ver que as vantagens são: produtos mais eficientes e maior economia de energia elétrica. Pode-se acrescentar, contudo, que outra vantagem é o estímulo ao desenvolvimento tecnológico e a preservação do meio ambiente. Observação: se o aluno der apenas UMA vantagem, então obtém só 0,5 ponto.</a:t>
            </a:r>
            <a:endParaRPr lang="pt-BR" dirty="0"/>
          </a:p>
        </p:txBody>
      </p:sp>
    </p:spTree>
    <p:extLst>
      <p:ext uri="{BB962C8B-B14F-4D97-AF65-F5344CB8AC3E}">
        <p14:creationId xmlns:p14="http://schemas.microsoft.com/office/powerpoint/2010/main" val="294139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2265FB70-76C0-4CE6-9F82-E515D84B5E65}"/>
              </a:ext>
            </a:extLst>
          </p:cNvPr>
          <p:cNvSpPr/>
          <p:nvPr/>
        </p:nvSpPr>
        <p:spPr>
          <a:xfrm>
            <a:off x="277907" y="433786"/>
            <a:ext cx="7978588" cy="1532727"/>
          </a:xfrm>
          <a:prstGeom prst="rect">
            <a:avLst/>
          </a:prstGeom>
        </p:spPr>
        <p:txBody>
          <a:bodyPr wrap="square">
            <a:spAutoFit/>
          </a:bodyPr>
          <a:lstStyle/>
          <a:p>
            <a:pPr algn="just">
              <a:lnSpc>
                <a:spcPct val="130000"/>
              </a:lnSpc>
            </a:pPr>
            <a:r>
              <a:rPr lang="pt-BR" b="1" dirty="0">
                <a:latin typeface="Arial" panose="020B0604020202020204" pitchFamily="34" charset="0"/>
                <a:ea typeface="Times New Roman" panose="02020603050405020304" pitchFamily="18" charset="0"/>
              </a:rPr>
              <a:t>Questão 10) (1 ponto) </a:t>
            </a:r>
            <a:r>
              <a:rPr lang="pt-BR" dirty="0">
                <a:latin typeface="Arial" panose="020B0604020202020204" pitchFamily="34" charset="0"/>
                <a:ea typeface="Times New Roman" panose="02020603050405020304" pitchFamily="18" charset="0"/>
              </a:rPr>
              <a:t>Toda residência tem lâmpadas, as quais ficam acesas por várias horas, todos os dias do ano, durante a noite. No valor da conta de luz, cerca de ¼ (um quarto) é relacionado com a iluminação da residência. </a:t>
            </a:r>
            <a:endParaRPr lang="pt-BR" dirty="0"/>
          </a:p>
        </p:txBody>
      </p:sp>
      <p:sp>
        <p:nvSpPr>
          <p:cNvPr id="3" name="Retângulo 2">
            <a:extLst>
              <a:ext uri="{FF2B5EF4-FFF2-40B4-BE49-F238E27FC236}">
                <a16:creationId xmlns:a16="http://schemas.microsoft.com/office/drawing/2014/main" id="{33CFCDC4-3E59-41A7-8027-5FC09D4E55C7}"/>
              </a:ext>
            </a:extLst>
          </p:cNvPr>
          <p:cNvSpPr/>
          <p:nvPr/>
        </p:nvSpPr>
        <p:spPr>
          <a:xfrm>
            <a:off x="277906" y="2200647"/>
            <a:ext cx="11663083" cy="1172629"/>
          </a:xfrm>
          <a:prstGeom prst="rect">
            <a:avLst/>
          </a:prstGeom>
        </p:spPr>
        <p:txBody>
          <a:bodyPr wrap="square">
            <a:spAutoFit/>
          </a:bodyPr>
          <a:lstStyle/>
          <a:p>
            <a:pPr algn="just">
              <a:lnSpc>
                <a:spcPct val="130000"/>
              </a:lnSpc>
            </a:pPr>
            <a:r>
              <a:rPr lang="pt-BR" b="1" dirty="0">
                <a:latin typeface="Arial" panose="020B0604020202020204" pitchFamily="34" charset="0"/>
                <a:ea typeface="Times New Roman" panose="02020603050405020304" pitchFamily="18" charset="0"/>
              </a:rPr>
              <a:t>Pergunta 10a) (0,5 ponto)</a:t>
            </a:r>
            <a:r>
              <a:rPr lang="pt-BR" dirty="0">
                <a:latin typeface="Arial" panose="020B0604020202020204" pitchFamily="34" charset="0"/>
                <a:ea typeface="Times New Roman" panose="02020603050405020304" pitchFamily="18" charset="0"/>
              </a:rPr>
              <a:t> As lâmpadas incandescentes mais comuns são de 40 W, 60 W e 100 W (W = Watts e representa a potência consumida </a:t>
            </a:r>
            <a:r>
              <a:rPr lang="pt-BR" dirty="0">
                <a:latin typeface="Arial" panose="020B0604020202020204" pitchFamily="34" charset="0"/>
                <a:ea typeface="Times New Roman" panose="02020603050405020304" pitchFamily="18" charset="0"/>
              </a:rPr>
              <a:t>pela lâmpada). Elas gastam mais energia do que as fluorescentes compactas equivalentes de 9 W, 15 W e 25 W. Como podemos diminuir o consumo com a iluminação nas residências</a:t>
            </a:r>
            <a:r>
              <a:rPr lang="pt-BR" dirty="0" smtClean="0">
                <a:latin typeface="Arial" panose="020B0604020202020204" pitchFamily="34" charset="0"/>
                <a:ea typeface="Times New Roman" panose="02020603050405020304" pitchFamily="18" charset="0"/>
              </a:rPr>
              <a:t>?</a:t>
            </a:r>
            <a:endParaRPr lang="pt-BR" dirty="0"/>
          </a:p>
        </p:txBody>
      </p:sp>
      <p:sp>
        <p:nvSpPr>
          <p:cNvPr id="6" name="Retângulo 5">
            <a:extLst>
              <a:ext uri="{FF2B5EF4-FFF2-40B4-BE49-F238E27FC236}">
                <a16:creationId xmlns:a16="http://schemas.microsoft.com/office/drawing/2014/main" id="{CEEB82EB-FCAD-4264-8FB6-968660E1838C}"/>
              </a:ext>
            </a:extLst>
          </p:cNvPr>
          <p:cNvSpPr/>
          <p:nvPr/>
        </p:nvSpPr>
        <p:spPr>
          <a:xfrm>
            <a:off x="286765" y="3432675"/>
            <a:ext cx="1826141" cy="369332"/>
          </a:xfrm>
          <a:prstGeom prst="rect">
            <a:avLst/>
          </a:prstGeom>
        </p:spPr>
        <p:txBody>
          <a:bodyPr wrap="none">
            <a:spAutoFit/>
          </a:bodyPr>
          <a:lstStyle/>
          <a:p>
            <a:pPr algn="just"/>
            <a:r>
              <a:rPr lang="pt-PT" b="1" dirty="0">
                <a:latin typeface="Arial" panose="020B0604020202020204" pitchFamily="34" charset="0"/>
                <a:ea typeface="Times New Roman" panose="02020603050405020304" pitchFamily="18" charset="0"/>
                <a:cs typeface="Arial" panose="020B0604020202020204" pitchFamily="34" charset="0"/>
              </a:rPr>
              <a:t>Resposta 10a)</a:t>
            </a:r>
            <a:r>
              <a:rPr lang="pt-BR" b="1" dirty="0" smtClean="0">
                <a:latin typeface="Arial" panose="020B0604020202020204" pitchFamily="34" charset="0"/>
                <a:ea typeface="Times New Roman" panose="02020603050405020304" pitchFamily="18" charset="0"/>
                <a:cs typeface="Arial" panose="020B0604020202020204" pitchFamily="34" charset="0"/>
              </a:rPr>
              <a:t>:</a:t>
            </a:r>
            <a:endParaRPr lang="pt-BR" dirty="0">
              <a:latin typeface="Arial" panose="020B0604020202020204" pitchFamily="34" charset="0"/>
              <a:cs typeface="Arial" panose="020B0604020202020204" pitchFamily="34" charset="0"/>
            </a:endParaRPr>
          </a:p>
        </p:txBody>
      </p:sp>
      <p:sp>
        <p:nvSpPr>
          <p:cNvPr id="7" name="Retângulo 6">
            <a:extLst>
              <a:ext uri="{FF2B5EF4-FFF2-40B4-BE49-F238E27FC236}">
                <a16:creationId xmlns:a16="http://schemas.microsoft.com/office/drawing/2014/main" id="{51C7FC5E-86CA-466D-916A-A39FC4A9483B}"/>
              </a:ext>
            </a:extLst>
          </p:cNvPr>
          <p:cNvSpPr/>
          <p:nvPr/>
        </p:nvSpPr>
        <p:spPr>
          <a:xfrm>
            <a:off x="1987577" y="3440920"/>
            <a:ext cx="3724096" cy="369332"/>
          </a:xfrm>
          <a:prstGeom prst="rect">
            <a:avLst/>
          </a:prstGeom>
        </p:spPr>
        <p:txBody>
          <a:bodyPr wrap="none">
            <a:spAutoFit/>
          </a:bodyPr>
          <a:lstStyle/>
          <a:p>
            <a:r>
              <a:rPr lang="pt-BR" b="1" dirty="0">
                <a:solidFill>
                  <a:srgbClr val="FF0000"/>
                </a:solidFill>
                <a:latin typeface="Arial" panose="020B0604020202020204" pitchFamily="34" charset="0"/>
                <a:ea typeface="Times New Roman" panose="02020603050405020304" pitchFamily="18" charset="0"/>
                <a:cs typeface="Arial" panose="020B0604020202020204" pitchFamily="34" charset="0"/>
              </a:rPr>
              <a:t>Usando lâmpadas fluorescentes</a:t>
            </a:r>
            <a:endParaRPr lang="pt-BR" b="1" dirty="0">
              <a:latin typeface="Arial" panose="020B0604020202020204" pitchFamily="34" charset="0"/>
              <a:cs typeface="Arial" panose="020B0604020202020204" pitchFamily="34" charset="0"/>
            </a:endParaRPr>
          </a:p>
        </p:txBody>
      </p:sp>
      <p:sp>
        <p:nvSpPr>
          <p:cNvPr id="8" name="Retângulo 7">
            <a:extLst>
              <a:ext uri="{FF2B5EF4-FFF2-40B4-BE49-F238E27FC236}">
                <a16:creationId xmlns:a16="http://schemas.microsoft.com/office/drawing/2014/main" id="{57621B75-CE10-47D4-BABD-21E40B7FBB6F}"/>
              </a:ext>
            </a:extLst>
          </p:cNvPr>
          <p:cNvSpPr/>
          <p:nvPr/>
        </p:nvSpPr>
        <p:spPr>
          <a:xfrm>
            <a:off x="286871" y="4093672"/>
            <a:ext cx="11663082" cy="1172629"/>
          </a:xfrm>
          <a:prstGeom prst="rect">
            <a:avLst/>
          </a:prstGeom>
        </p:spPr>
        <p:txBody>
          <a:bodyPr wrap="square">
            <a:spAutoFit/>
          </a:bodyPr>
          <a:lstStyle/>
          <a:p>
            <a:pPr algn="just">
              <a:lnSpc>
                <a:spcPct val="130000"/>
              </a:lnSpc>
            </a:pPr>
            <a:r>
              <a:rPr lang="pt-BR" b="1" dirty="0">
                <a:latin typeface="Arial" panose="020B0604020202020204" pitchFamily="34" charset="0"/>
                <a:ea typeface="Times New Roman" panose="02020603050405020304" pitchFamily="18" charset="0"/>
              </a:rPr>
              <a:t>Pergunta 10b) (0,5 ponto) </a:t>
            </a:r>
            <a:r>
              <a:rPr lang="pt-BR" dirty="0">
                <a:latin typeface="Arial" panose="020B0604020202020204" pitchFamily="34" charset="0"/>
                <a:ea typeface="Times New Roman" panose="02020603050405020304" pitchFamily="18" charset="0"/>
              </a:rPr>
              <a:t>Sabendo que o consumo da lâmpada fluorescente é cerca de ¼ (um quarto) do consumo da lâmpada incandescente, se você possui uma lâmpada de 100 W numa sala, por qual lâmpada fluorescente você precisa substituir?</a:t>
            </a:r>
            <a:endParaRPr lang="pt-BR" dirty="0"/>
          </a:p>
        </p:txBody>
      </p:sp>
      <p:sp>
        <p:nvSpPr>
          <p:cNvPr id="9" name="Retângulo 8">
            <a:extLst>
              <a:ext uri="{FF2B5EF4-FFF2-40B4-BE49-F238E27FC236}">
                <a16:creationId xmlns:a16="http://schemas.microsoft.com/office/drawing/2014/main" id="{F34299A2-1E47-4DC9-98FB-0506279887F7}"/>
              </a:ext>
            </a:extLst>
          </p:cNvPr>
          <p:cNvSpPr/>
          <p:nvPr/>
        </p:nvSpPr>
        <p:spPr>
          <a:xfrm>
            <a:off x="289323" y="5256450"/>
            <a:ext cx="1838965" cy="369332"/>
          </a:xfrm>
          <a:prstGeom prst="rect">
            <a:avLst/>
          </a:prstGeom>
        </p:spPr>
        <p:txBody>
          <a:bodyPr wrap="none">
            <a:spAutoFit/>
          </a:bodyPr>
          <a:lstStyle/>
          <a:p>
            <a:pPr algn="just"/>
            <a:r>
              <a:rPr lang="pt-PT" b="1" dirty="0">
                <a:latin typeface="Arial" panose="020B0604020202020204" pitchFamily="34" charset="0"/>
                <a:ea typeface="Times New Roman" panose="02020603050405020304" pitchFamily="18" charset="0"/>
                <a:cs typeface="Arial" panose="020B0604020202020204" pitchFamily="34" charset="0"/>
              </a:rPr>
              <a:t>Resposta 10b)</a:t>
            </a:r>
            <a:r>
              <a:rPr lang="pt-BR" b="1" dirty="0" smtClean="0">
                <a:latin typeface="Arial" panose="020B0604020202020204" pitchFamily="34" charset="0"/>
                <a:ea typeface="Times New Roman" panose="02020603050405020304" pitchFamily="18" charset="0"/>
                <a:cs typeface="Arial" panose="020B0604020202020204" pitchFamily="34" charset="0"/>
              </a:rPr>
              <a:t>:</a:t>
            </a:r>
            <a:endParaRPr lang="pt-BR" dirty="0">
              <a:latin typeface="Arial" panose="020B0604020202020204" pitchFamily="34" charset="0"/>
              <a:cs typeface="Arial" panose="020B0604020202020204" pitchFamily="34" charset="0"/>
            </a:endParaRPr>
          </a:p>
        </p:txBody>
      </p:sp>
      <p:sp>
        <p:nvSpPr>
          <p:cNvPr id="10" name="Retângulo 9">
            <a:extLst>
              <a:ext uri="{FF2B5EF4-FFF2-40B4-BE49-F238E27FC236}">
                <a16:creationId xmlns:a16="http://schemas.microsoft.com/office/drawing/2014/main" id="{24186460-9ED8-4195-80AA-D93E566ACDFC}"/>
              </a:ext>
            </a:extLst>
          </p:cNvPr>
          <p:cNvSpPr/>
          <p:nvPr/>
        </p:nvSpPr>
        <p:spPr>
          <a:xfrm>
            <a:off x="2022976" y="5260592"/>
            <a:ext cx="9762744" cy="775084"/>
          </a:xfrm>
          <a:prstGeom prst="rect">
            <a:avLst/>
          </a:prstGeom>
        </p:spPr>
        <p:txBody>
          <a:bodyPr wrap="square">
            <a:spAutoFit/>
          </a:bodyPr>
          <a:lstStyle/>
          <a:p>
            <a:pPr algn="just">
              <a:lnSpc>
                <a:spcPct val="130000"/>
              </a:lnSpc>
            </a:pPr>
            <a:r>
              <a:rPr lang="pt-BR" b="1" dirty="0">
                <a:solidFill>
                  <a:srgbClr val="FF0000"/>
                </a:solidFill>
                <a:latin typeface="Arial" panose="020B0604020202020204" pitchFamily="34" charset="0"/>
                <a:ea typeface="Times New Roman" panose="02020603050405020304" pitchFamily="18" charset="0"/>
                <a:cs typeface="Arial" panose="020B0604020202020204" pitchFamily="34" charset="0"/>
              </a:rPr>
              <a:t>¼ de 100 W = 25 W, logo trocaria a lâmpada de 100 W incandescente pela de 25 W fluorescente.</a:t>
            </a:r>
            <a:endParaRPr lang="pt-BR"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00812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2" name="Tabela 21"/>
          <p:cNvGraphicFramePr>
            <a:graphicFrameLocks noGrp="1"/>
          </p:cNvGraphicFramePr>
          <p:nvPr>
            <p:extLst>
              <p:ext uri="{D42A27DB-BD31-4B8C-83A1-F6EECF244321}">
                <p14:modId xmlns:p14="http://schemas.microsoft.com/office/powerpoint/2010/main" val="1024167284"/>
              </p:ext>
            </p:extLst>
          </p:nvPr>
        </p:nvGraphicFramePr>
        <p:xfrm>
          <a:off x="3952239" y="683090"/>
          <a:ext cx="4268216" cy="5574420"/>
        </p:xfrm>
        <a:graphic>
          <a:graphicData uri="http://schemas.openxmlformats.org/drawingml/2006/table">
            <a:tbl>
              <a:tblPr firstRow="1" bandRow="1">
                <a:tableStyleId>{5C22544A-7EE6-4342-B048-85BDC9FD1C3A}</a:tableStyleId>
              </a:tblPr>
              <a:tblGrid>
                <a:gridCol w="702056">
                  <a:extLst>
                    <a:ext uri="{9D8B030D-6E8A-4147-A177-3AD203B41FA5}">
                      <a16:colId xmlns:a16="http://schemas.microsoft.com/office/drawing/2014/main" val="77620037"/>
                    </a:ext>
                  </a:extLst>
                </a:gridCol>
                <a:gridCol w="3566160">
                  <a:extLst>
                    <a:ext uri="{9D8B030D-6E8A-4147-A177-3AD203B41FA5}">
                      <a16:colId xmlns:a16="http://schemas.microsoft.com/office/drawing/2014/main" val="3578718802"/>
                    </a:ext>
                  </a:extLst>
                </a:gridCol>
              </a:tblGrid>
              <a:tr h="396206">
                <a:tc gridSpan="2">
                  <a:txBody>
                    <a:bodyPr/>
                    <a:lstStyle/>
                    <a:p>
                      <a:pPr algn="ctr"/>
                      <a:r>
                        <a:rPr lang="pt-BR" sz="1800" dirty="0" smtClean="0">
                          <a:solidFill>
                            <a:schemeClr val="tx1"/>
                          </a:solidFill>
                        </a:rPr>
                        <a:t>Contatos:</a:t>
                      </a:r>
                      <a:endParaRPr lang="pt-BR" dirty="0">
                        <a:solidFill>
                          <a:schemeClr val="tx1"/>
                        </a:solidFill>
                      </a:endParaRPr>
                    </a:p>
                  </a:txBody>
                  <a:tcPr>
                    <a:solidFill>
                      <a:schemeClr val="accent1">
                        <a:lumMod val="60000"/>
                        <a:lumOff val="40000"/>
                      </a:schemeClr>
                    </a:solidFill>
                  </a:tcPr>
                </a:tc>
                <a:tc hMerge="1">
                  <a:txBody>
                    <a:bodyPr/>
                    <a:lstStyle/>
                    <a:p>
                      <a:endParaRPr lang="pt-BR" dirty="0"/>
                    </a:p>
                  </a:txBody>
                  <a:tcPr/>
                </a:tc>
                <a:extLst>
                  <a:ext uri="{0D108BD9-81ED-4DB2-BD59-A6C34878D82A}">
                    <a16:rowId xmlns:a16="http://schemas.microsoft.com/office/drawing/2014/main" val="1427671705"/>
                  </a:ext>
                </a:extLst>
              </a:tr>
              <a:tr h="639776">
                <a:tc>
                  <a:txBody>
                    <a:bodyPr/>
                    <a:lstStyle/>
                    <a:p>
                      <a:endParaRPr lang="pt-B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dirty="0" smtClean="0">
                          <a:latin typeface="Arial" panose="020B0604020202020204" pitchFamily="34" charset="0"/>
                          <a:cs typeface="Arial" panose="020B0604020202020204" pitchFamily="34" charset="0"/>
                        </a:rPr>
                        <a:t>@</a:t>
                      </a:r>
                      <a:r>
                        <a:rPr lang="pt-BR" sz="1800" dirty="0" err="1" smtClean="0">
                          <a:latin typeface="Arial" panose="020B0604020202020204" pitchFamily="34" charset="0"/>
                          <a:cs typeface="Arial" panose="020B0604020202020204" pitchFamily="34" charset="0"/>
                        </a:rPr>
                        <a:t>obabr</a:t>
                      </a:r>
                      <a:endParaRPr lang="pt-BR" sz="1800" dirty="0" smtClean="0">
                        <a:latin typeface="Arial" panose="020B0604020202020204" pitchFamily="34" charset="0"/>
                        <a:cs typeface="Arial" panose="020B0604020202020204" pitchFamily="34" charset="0"/>
                      </a:endParaRPr>
                    </a:p>
                  </a:txBody>
                  <a:tcPr anchor="ctr">
                    <a:solidFill>
                      <a:schemeClr val="accent5">
                        <a:lumMod val="40000"/>
                        <a:lumOff val="60000"/>
                      </a:schemeClr>
                    </a:solidFill>
                  </a:tcPr>
                </a:tc>
                <a:extLst>
                  <a:ext uri="{0D108BD9-81ED-4DB2-BD59-A6C34878D82A}">
                    <a16:rowId xmlns:a16="http://schemas.microsoft.com/office/drawing/2014/main" val="2640790837"/>
                  </a:ext>
                </a:extLst>
              </a:tr>
              <a:tr h="621792">
                <a:tc>
                  <a:txBody>
                    <a:bodyPr/>
                    <a:lstStyle/>
                    <a:p>
                      <a:endParaRPr lang="pt-B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dirty="0" smtClean="0">
                          <a:latin typeface="Arial" panose="020B0604020202020204" pitchFamily="34" charset="0"/>
                          <a:cs typeface="Arial" panose="020B0604020202020204" pitchFamily="34" charset="0"/>
                        </a:rPr>
                        <a:t>@</a:t>
                      </a:r>
                      <a:r>
                        <a:rPr lang="pt-BR" sz="1800" dirty="0" err="1" smtClean="0">
                          <a:latin typeface="Arial" panose="020B0604020202020204" pitchFamily="34" charset="0"/>
                          <a:cs typeface="Arial" panose="020B0604020202020204" pitchFamily="34" charset="0"/>
                        </a:rPr>
                        <a:t>oba_olimpiada</a:t>
                      </a:r>
                      <a:endParaRPr lang="pt-BR" sz="1800" dirty="0" smtClean="0">
                        <a:latin typeface="Arial" panose="020B0604020202020204" pitchFamily="34" charset="0"/>
                        <a:cs typeface="Arial" panose="020B0604020202020204" pitchFamily="34" charset="0"/>
                      </a:endParaRPr>
                    </a:p>
                  </a:txBody>
                  <a:tcPr anchor="ctr">
                    <a:solidFill>
                      <a:schemeClr val="accent5">
                        <a:lumMod val="40000"/>
                        <a:lumOff val="60000"/>
                      </a:schemeClr>
                    </a:solidFill>
                  </a:tcPr>
                </a:tc>
                <a:extLst>
                  <a:ext uri="{0D108BD9-81ED-4DB2-BD59-A6C34878D82A}">
                    <a16:rowId xmlns:a16="http://schemas.microsoft.com/office/drawing/2014/main" val="1203746611"/>
                  </a:ext>
                </a:extLst>
              </a:tr>
              <a:tr h="576072">
                <a:tc>
                  <a:txBody>
                    <a:bodyPr/>
                    <a:lstStyle/>
                    <a:p>
                      <a:endParaRPr lang="pt-B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dirty="0" err="1" smtClean="0">
                          <a:latin typeface="Arial" panose="020B0604020202020204" pitchFamily="34" charset="0"/>
                          <a:cs typeface="Arial" panose="020B0604020202020204" pitchFamily="34" charset="0"/>
                        </a:rPr>
                        <a:t>obaoficial</a:t>
                      </a:r>
                      <a:endParaRPr lang="pt-BR" sz="1800" dirty="0" smtClean="0">
                        <a:latin typeface="Arial" panose="020B0604020202020204" pitchFamily="34" charset="0"/>
                        <a:cs typeface="Arial" panose="020B0604020202020204" pitchFamily="34" charset="0"/>
                      </a:endParaRPr>
                    </a:p>
                  </a:txBody>
                  <a:tcPr anchor="ctr">
                    <a:solidFill>
                      <a:schemeClr val="accent5">
                        <a:lumMod val="40000"/>
                        <a:lumOff val="60000"/>
                      </a:schemeClr>
                    </a:solidFill>
                  </a:tcPr>
                </a:tc>
                <a:extLst>
                  <a:ext uri="{0D108BD9-81ED-4DB2-BD59-A6C34878D82A}">
                    <a16:rowId xmlns:a16="http://schemas.microsoft.com/office/drawing/2014/main" val="3635729194"/>
                  </a:ext>
                </a:extLst>
              </a:tr>
              <a:tr h="640080">
                <a:tc>
                  <a:txBody>
                    <a:bodyPr/>
                    <a:lstStyle/>
                    <a:p>
                      <a:endParaRPr lang="pt-B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dirty="0" err="1" smtClean="0">
                          <a:latin typeface="Arial" panose="020B0604020202020204" pitchFamily="34" charset="0"/>
                          <a:cs typeface="Arial" panose="020B0604020202020204" pitchFamily="34" charset="0"/>
                        </a:rPr>
                        <a:t>canal_oba_mobfog</a:t>
                      </a:r>
                      <a:endParaRPr lang="pt-BR" sz="1800" dirty="0" smtClean="0">
                        <a:latin typeface="Arial" panose="020B0604020202020204" pitchFamily="34" charset="0"/>
                        <a:cs typeface="Arial" panose="020B0604020202020204" pitchFamily="34" charset="0"/>
                      </a:endParaRPr>
                    </a:p>
                  </a:txBody>
                  <a:tcPr anchor="ctr">
                    <a:solidFill>
                      <a:schemeClr val="accent5">
                        <a:lumMod val="40000"/>
                        <a:lumOff val="60000"/>
                      </a:schemeClr>
                    </a:solidFill>
                  </a:tcPr>
                </a:tc>
                <a:extLst>
                  <a:ext uri="{0D108BD9-81ED-4DB2-BD59-A6C34878D82A}">
                    <a16:rowId xmlns:a16="http://schemas.microsoft.com/office/drawing/2014/main" val="2510419485"/>
                  </a:ext>
                </a:extLst>
              </a:tr>
              <a:tr h="566628">
                <a:tc>
                  <a:txBody>
                    <a:bodyPr/>
                    <a:lstStyle/>
                    <a:p>
                      <a:endParaRPr lang="pt-B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dirty="0" smtClean="0">
                          <a:latin typeface="Arial" panose="020B0604020202020204" pitchFamily="34" charset="0"/>
                          <a:cs typeface="Arial" panose="020B0604020202020204" pitchFamily="34" charset="0"/>
                        </a:rPr>
                        <a:t>oba.secretaria@gmail.com</a:t>
                      </a:r>
                    </a:p>
                  </a:txBody>
                  <a:tcPr anchor="ctr">
                    <a:solidFill>
                      <a:schemeClr val="accent5">
                        <a:lumMod val="40000"/>
                        <a:lumOff val="60000"/>
                      </a:schemeClr>
                    </a:solidFill>
                  </a:tcPr>
                </a:tc>
                <a:extLst>
                  <a:ext uri="{0D108BD9-81ED-4DB2-BD59-A6C34878D82A}">
                    <a16:rowId xmlns:a16="http://schemas.microsoft.com/office/drawing/2014/main" val="2571587587"/>
                  </a:ext>
                </a:extLst>
              </a:tr>
              <a:tr h="616050">
                <a:tc>
                  <a:txBody>
                    <a:bodyPr/>
                    <a:lstStyle/>
                    <a:p>
                      <a:endParaRPr lang="pt-B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dirty="0" smtClean="0">
                          <a:latin typeface="Arial" panose="020B0604020202020204" pitchFamily="34" charset="0"/>
                          <a:cs typeface="Arial" panose="020B0604020202020204" pitchFamily="34" charset="0"/>
                        </a:rPr>
                        <a:t>(21) 98272-3810</a:t>
                      </a:r>
                    </a:p>
                  </a:txBody>
                  <a:tcPr anchor="ctr">
                    <a:solidFill>
                      <a:schemeClr val="accent5">
                        <a:lumMod val="40000"/>
                        <a:lumOff val="60000"/>
                      </a:schemeClr>
                    </a:solidFill>
                  </a:tcPr>
                </a:tc>
                <a:extLst>
                  <a:ext uri="{0D108BD9-81ED-4DB2-BD59-A6C34878D82A}">
                    <a16:rowId xmlns:a16="http://schemas.microsoft.com/office/drawing/2014/main" val="1529904417"/>
                  </a:ext>
                </a:extLst>
              </a:tr>
              <a:tr h="1121610">
                <a:tc>
                  <a:txBody>
                    <a:bodyPr/>
                    <a:lstStyle/>
                    <a:p>
                      <a:endParaRPr lang="pt-BR" dirty="0"/>
                    </a:p>
                  </a:txBody>
                  <a:tcPr>
                    <a:solidFill>
                      <a:schemeClr val="bg1"/>
                    </a:solidFill>
                  </a:tcPr>
                </a:tc>
                <a:tc>
                  <a:txBody>
                    <a:bodyPr/>
                    <a:lstStyle/>
                    <a:p>
                      <a:r>
                        <a:rPr lang="pt-BR" sz="1800" dirty="0" smtClean="0">
                          <a:latin typeface="Arial" panose="020B0604020202020204" pitchFamily="34" charset="0"/>
                          <a:cs typeface="Arial" panose="020B0604020202020204" pitchFamily="34" charset="0"/>
                        </a:rPr>
                        <a:t>(21) 2334-0082</a:t>
                      </a:r>
                    </a:p>
                    <a:p>
                      <a:r>
                        <a:rPr lang="pt-BR" sz="1800" dirty="0" smtClean="0">
                          <a:latin typeface="Arial" panose="020B0604020202020204" pitchFamily="34" charset="0"/>
                          <a:cs typeface="Arial" panose="020B0604020202020204" pitchFamily="34" charset="0"/>
                        </a:rPr>
                        <a:t>(21) 4104-4047</a:t>
                      </a:r>
                    </a:p>
                    <a:p>
                      <a:r>
                        <a:rPr lang="pt-BR" sz="1800" dirty="0" smtClean="0">
                          <a:latin typeface="Arial" panose="020B0604020202020204" pitchFamily="34" charset="0"/>
                          <a:cs typeface="Arial" panose="020B0604020202020204" pitchFamily="34" charset="0"/>
                        </a:rPr>
                        <a:t>(21) 2254-1139</a:t>
                      </a:r>
                    </a:p>
                  </a:txBody>
                  <a:tcPr anchor="ctr">
                    <a:solidFill>
                      <a:schemeClr val="accent5">
                        <a:lumMod val="40000"/>
                        <a:lumOff val="60000"/>
                      </a:schemeClr>
                    </a:solidFill>
                  </a:tcPr>
                </a:tc>
                <a:extLst>
                  <a:ext uri="{0D108BD9-81ED-4DB2-BD59-A6C34878D82A}">
                    <a16:rowId xmlns:a16="http://schemas.microsoft.com/office/drawing/2014/main" val="1146621586"/>
                  </a:ext>
                </a:extLst>
              </a:tr>
              <a:tr h="396206">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800" dirty="0" smtClean="0">
                          <a:latin typeface="Arial" panose="020B0604020202020204" pitchFamily="34" charset="0"/>
                          <a:cs typeface="Arial" panose="020B0604020202020204" pitchFamily="34" charset="0"/>
                        </a:rPr>
                        <a:t>www.oba.org.br</a:t>
                      </a:r>
                    </a:p>
                  </a:txBody>
                  <a:tcPr>
                    <a:solidFill>
                      <a:schemeClr val="accent1">
                        <a:lumMod val="60000"/>
                        <a:lumOff val="4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t-BR" sz="1800" dirty="0" smtClean="0">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1288160636"/>
                  </a:ext>
                </a:extLst>
              </a:tr>
            </a:tbl>
          </a:graphicData>
        </a:graphic>
      </p:graphicFrame>
      <p:grpSp>
        <p:nvGrpSpPr>
          <p:cNvPr id="2" name="Agrupar 1"/>
          <p:cNvGrpSpPr/>
          <p:nvPr/>
        </p:nvGrpSpPr>
        <p:grpSpPr>
          <a:xfrm>
            <a:off x="3986911" y="1167955"/>
            <a:ext cx="667511" cy="4446461"/>
            <a:chOff x="3960784" y="1167955"/>
            <a:chExt cx="667511" cy="4446461"/>
          </a:xfrm>
        </p:grpSpPr>
        <p:pic>
          <p:nvPicPr>
            <p:cNvPr id="7" name="Imagem 6"/>
            <p:cNvPicPr>
              <a:picLocks noChangeAspect="1"/>
            </p:cNvPicPr>
            <p:nvPr/>
          </p:nvPicPr>
          <p:blipFill>
            <a:blip r:embed="rId2"/>
            <a:stretch>
              <a:fillRect/>
            </a:stretch>
          </p:blipFill>
          <p:spPr>
            <a:xfrm>
              <a:off x="4009233" y="4171188"/>
              <a:ext cx="530717" cy="528828"/>
            </a:xfrm>
            <a:prstGeom prst="rect">
              <a:avLst/>
            </a:prstGeom>
          </p:spPr>
        </p:pic>
        <p:pic>
          <p:nvPicPr>
            <p:cNvPr id="8" name="Imagem 7"/>
            <p:cNvPicPr>
              <a:picLocks noChangeAspect="1"/>
            </p:cNvPicPr>
            <p:nvPr/>
          </p:nvPicPr>
          <p:blipFill>
            <a:blip r:embed="rId3"/>
            <a:stretch>
              <a:fillRect/>
            </a:stretch>
          </p:blipFill>
          <p:spPr>
            <a:xfrm>
              <a:off x="4041810" y="2391918"/>
              <a:ext cx="477018" cy="470154"/>
            </a:xfrm>
            <a:prstGeom prst="rect">
              <a:avLst/>
            </a:prstGeom>
          </p:spPr>
        </p:pic>
        <p:pic>
          <p:nvPicPr>
            <p:cNvPr id="9" name="Imagem 8"/>
            <p:cNvPicPr>
              <a:picLocks noChangeAspect="1"/>
            </p:cNvPicPr>
            <p:nvPr/>
          </p:nvPicPr>
          <p:blipFill>
            <a:blip r:embed="rId4"/>
            <a:stretch>
              <a:fillRect/>
            </a:stretch>
          </p:blipFill>
          <p:spPr>
            <a:xfrm>
              <a:off x="4035524" y="1773936"/>
              <a:ext cx="508521" cy="512064"/>
            </a:xfrm>
            <a:prstGeom prst="rect">
              <a:avLst/>
            </a:prstGeom>
          </p:spPr>
        </p:pic>
        <p:pic>
          <p:nvPicPr>
            <p:cNvPr id="10" name="Imagem 9"/>
            <p:cNvPicPr>
              <a:picLocks noChangeAspect="1"/>
            </p:cNvPicPr>
            <p:nvPr/>
          </p:nvPicPr>
          <p:blipFill>
            <a:blip r:embed="rId5"/>
            <a:stretch>
              <a:fillRect/>
            </a:stretch>
          </p:blipFill>
          <p:spPr>
            <a:xfrm>
              <a:off x="3988470" y="2969133"/>
              <a:ext cx="580515" cy="551307"/>
            </a:xfrm>
            <a:prstGeom prst="rect">
              <a:avLst/>
            </a:prstGeom>
          </p:spPr>
        </p:pic>
        <p:pic>
          <p:nvPicPr>
            <p:cNvPr id="11" name="Imagem 10"/>
            <p:cNvPicPr>
              <a:picLocks noChangeAspect="1"/>
            </p:cNvPicPr>
            <p:nvPr/>
          </p:nvPicPr>
          <p:blipFill>
            <a:blip r:embed="rId6"/>
            <a:stretch>
              <a:fillRect/>
            </a:stretch>
          </p:blipFill>
          <p:spPr>
            <a:xfrm>
              <a:off x="3997422" y="3632454"/>
              <a:ext cx="564933" cy="436626"/>
            </a:xfrm>
            <a:prstGeom prst="rect">
              <a:avLst/>
            </a:prstGeom>
          </p:spPr>
        </p:pic>
        <p:pic>
          <p:nvPicPr>
            <p:cNvPr id="1026" name="Picture 2" descr="Telefone, redondo, ícone - Baixar PNG/SVG Transparente"/>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3960784" y="4946905"/>
              <a:ext cx="667511" cy="667511"/>
            </a:xfrm>
            <a:prstGeom prst="rect">
              <a:avLst/>
            </a:prstGeom>
            <a:noFill/>
            <a:extLst>
              <a:ext uri="{909E8E84-426E-40DD-AFC4-6F175D3DCCD1}">
                <a14:hiddenFill xmlns:a14="http://schemas.microsoft.com/office/drawing/2010/main">
                  <a:solidFill>
                    <a:srgbClr val="FFFFFF"/>
                  </a:solidFill>
                </a14:hiddenFill>
              </a:ext>
            </a:extLst>
          </p:spPr>
        </p:pic>
        <p:pic>
          <p:nvPicPr>
            <p:cNvPr id="24" name="Imagem 23"/>
            <p:cNvPicPr>
              <a:picLocks noChangeAspect="1"/>
            </p:cNvPicPr>
            <p:nvPr/>
          </p:nvPicPr>
          <p:blipFill>
            <a:blip r:embed="rId8"/>
            <a:stretch>
              <a:fillRect/>
            </a:stretch>
          </p:blipFill>
          <p:spPr>
            <a:xfrm>
              <a:off x="4050954" y="1167955"/>
              <a:ext cx="470514" cy="468821"/>
            </a:xfrm>
            <a:prstGeom prst="rect">
              <a:avLst/>
            </a:prstGeom>
          </p:spPr>
        </p:pic>
      </p:grpSp>
      <p:pic>
        <p:nvPicPr>
          <p:cNvPr id="26" name="Imagem 2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03429" y="2134037"/>
            <a:ext cx="4119654" cy="2734054"/>
          </a:xfrm>
          <a:prstGeom prst="rect">
            <a:avLst/>
          </a:prstGeom>
        </p:spPr>
      </p:pic>
      <p:pic>
        <p:nvPicPr>
          <p:cNvPr id="27" name="Imagem 2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690431" y="2573726"/>
            <a:ext cx="2801130" cy="1789268"/>
          </a:xfrm>
          <a:prstGeom prst="rect">
            <a:avLst/>
          </a:prstGeom>
        </p:spPr>
      </p:pic>
    </p:spTree>
    <p:extLst>
      <p:ext uri="{BB962C8B-B14F-4D97-AF65-F5344CB8AC3E}">
        <p14:creationId xmlns:p14="http://schemas.microsoft.com/office/powerpoint/2010/main" val="2812046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2000"/>
                                        <p:tgtEl>
                                          <p:spTgt spid="26"/>
                                        </p:tgtEl>
                                      </p:cBhvr>
                                    </p:animEffect>
                                    <p:anim calcmode="lin" valueType="num">
                                      <p:cBhvr>
                                        <p:cTn id="8" dur="2000" fill="hold"/>
                                        <p:tgtEl>
                                          <p:spTgt spid="26"/>
                                        </p:tgtEl>
                                        <p:attrNameLst>
                                          <p:attrName>ppt_w</p:attrName>
                                        </p:attrNameLst>
                                      </p:cBhvr>
                                      <p:tavLst>
                                        <p:tav tm="0" fmla="#ppt_w*sin(2.5*pi*$)">
                                          <p:val>
                                            <p:fltVal val="0"/>
                                          </p:val>
                                        </p:tav>
                                        <p:tav tm="100000">
                                          <p:val>
                                            <p:fltVal val="1"/>
                                          </p:val>
                                        </p:tav>
                                      </p:tavLst>
                                    </p:anim>
                                    <p:anim calcmode="lin" valueType="num">
                                      <p:cBhvr>
                                        <p:cTn id="9" dur="2000" fill="hold"/>
                                        <p:tgtEl>
                                          <p:spTgt spid="26"/>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2000"/>
                                        <p:tgtEl>
                                          <p:spTgt spid="27"/>
                                        </p:tgtEl>
                                      </p:cBhvr>
                                    </p:animEffect>
                                    <p:anim calcmode="lin" valueType="num">
                                      <p:cBhvr>
                                        <p:cTn id="13" dur="2000" fill="hold"/>
                                        <p:tgtEl>
                                          <p:spTgt spid="27"/>
                                        </p:tgtEl>
                                        <p:attrNameLst>
                                          <p:attrName>ppt_w</p:attrName>
                                        </p:attrNameLst>
                                      </p:cBhvr>
                                      <p:tavLst>
                                        <p:tav tm="0" fmla="#ppt_w*sin(2.5*pi*$)">
                                          <p:val>
                                            <p:fltVal val="0"/>
                                          </p:val>
                                        </p:tav>
                                        <p:tav tm="100000">
                                          <p:val>
                                            <p:fltVal val="1"/>
                                          </p:val>
                                        </p:tav>
                                      </p:tavLst>
                                    </p:anim>
                                    <p:anim calcmode="lin" valueType="num">
                                      <p:cBhvr>
                                        <p:cTn id="14" dur="2000" fill="hold"/>
                                        <p:tgtEl>
                                          <p:spTgt spid="27"/>
                                        </p:tgtEl>
                                        <p:attrNameLst>
                                          <p:attrName>ppt_h</p:attrName>
                                        </p:attrNameLst>
                                      </p:cBhvr>
                                      <p:tavLst>
                                        <p:tav tm="0">
                                          <p:val>
                                            <p:strVal val="#ppt_h"/>
                                          </p:val>
                                        </p:tav>
                                        <p:tav tm="100000">
                                          <p:val>
                                            <p:strVal val="#ppt_h"/>
                                          </p:val>
                                        </p:tav>
                                      </p:tavLst>
                                    </p:anim>
                                  </p:childTnLst>
                                </p:cTn>
                              </p:par>
                              <p:par>
                                <p:cTn id="15" presetID="16" presetClass="entr" presetSubtype="21"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inVertical)">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6C10CA82-9F43-4EFD-AECC-6BF0B8D05EF4}"/>
              </a:ext>
            </a:extLst>
          </p:cNvPr>
          <p:cNvSpPr/>
          <p:nvPr/>
        </p:nvSpPr>
        <p:spPr>
          <a:xfrm>
            <a:off x="331432" y="362596"/>
            <a:ext cx="8057965" cy="1861920"/>
          </a:xfrm>
          <a:prstGeom prst="rect">
            <a:avLst/>
          </a:prstGeom>
        </p:spPr>
        <p:txBody>
          <a:bodyPr wrap="square">
            <a:spAutoFit/>
          </a:bodyPr>
          <a:lstStyle/>
          <a:p>
            <a:pPr algn="just">
              <a:lnSpc>
                <a:spcPct val="130000"/>
              </a:lnSpc>
            </a:pPr>
            <a:r>
              <a:rPr lang="pt-BR" b="1" dirty="0">
                <a:latin typeface="Arial" panose="020B0604020202020204" pitchFamily="34" charset="0"/>
                <a:ea typeface="Times New Roman" panose="02020603050405020304" pitchFamily="18" charset="0"/>
              </a:rPr>
              <a:t>Questão 1) (1 ponto) </a:t>
            </a:r>
            <a:r>
              <a:rPr lang="pt-BR" dirty="0">
                <a:latin typeface="Arial" panose="020B0604020202020204" pitchFamily="34" charset="0"/>
                <a:ea typeface="Times New Roman" panose="02020603050405020304" pitchFamily="18" charset="0"/>
              </a:rPr>
              <a:t>Em 2009 comemoramos o Ano Internacional da Astronomia e com a ajuda do Conselho Nacional de Desenvolvimento Científico e Tecnológico, CNPQ, conseguimos recursos para enviar para cada escola participante da OBA de 2009 e 2010, uma luneta chamada </a:t>
            </a:r>
            <a:r>
              <a:rPr lang="pt-BR" dirty="0" err="1">
                <a:latin typeface="Arial" panose="020B0604020202020204" pitchFamily="34" charset="0"/>
                <a:ea typeface="Times New Roman" panose="02020603050405020304" pitchFamily="18" charset="0"/>
              </a:rPr>
              <a:t>Galileoscópio</a:t>
            </a:r>
            <a:r>
              <a:rPr lang="pt-BR" dirty="0">
                <a:latin typeface="Arial" panose="020B0604020202020204" pitchFamily="34" charset="0"/>
                <a:ea typeface="Times New Roman" panose="02020603050405020304" pitchFamily="18" charset="0"/>
              </a:rPr>
              <a:t>, como esta mostrada na figura ao lado.</a:t>
            </a:r>
            <a:endParaRPr lang="pt-BR" dirty="0"/>
          </a:p>
        </p:txBody>
      </p:sp>
      <p:pic>
        <p:nvPicPr>
          <p:cNvPr id="1026" name="Picture 2">
            <a:extLst>
              <a:ext uri="{FF2B5EF4-FFF2-40B4-BE49-F238E27FC236}">
                <a16:creationId xmlns:a16="http://schemas.microsoft.com/office/drawing/2014/main" id="{0306AF33-D967-425A-B0B9-E746B3270B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609" t="27037" r="6764" b="34320"/>
          <a:stretch>
            <a:fillRect/>
          </a:stretch>
        </p:blipFill>
        <p:spPr bwMode="auto">
          <a:xfrm>
            <a:off x="6676484" y="3193434"/>
            <a:ext cx="5054630" cy="979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tângulo 2">
            <a:extLst>
              <a:ext uri="{FF2B5EF4-FFF2-40B4-BE49-F238E27FC236}">
                <a16:creationId xmlns:a16="http://schemas.microsoft.com/office/drawing/2014/main" id="{FEEC2D66-B580-41BB-B9F3-497D421448C1}"/>
              </a:ext>
            </a:extLst>
          </p:cNvPr>
          <p:cNvSpPr/>
          <p:nvPr/>
        </p:nvSpPr>
        <p:spPr>
          <a:xfrm>
            <a:off x="331432" y="2413337"/>
            <a:ext cx="6096000" cy="2582117"/>
          </a:xfrm>
          <a:prstGeom prst="rect">
            <a:avLst/>
          </a:prstGeom>
        </p:spPr>
        <p:txBody>
          <a:bodyPr>
            <a:spAutoFit/>
          </a:bodyPr>
          <a:lstStyle/>
          <a:p>
            <a:pPr algn="just">
              <a:lnSpc>
                <a:spcPct val="130000"/>
              </a:lnSpc>
            </a:pPr>
            <a:r>
              <a:rPr lang="pt-BR" b="1" dirty="0">
                <a:latin typeface="Arial" panose="020B0604020202020204" pitchFamily="34" charset="0"/>
                <a:ea typeface="Times New Roman" panose="02020603050405020304" pitchFamily="18" charset="0"/>
              </a:rPr>
              <a:t>Pergunta 1a) (0,25 pontos) </a:t>
            </a:r>
            <a:r>
              <a:rPr lang="pt-BR" dirty="0">
                <a:latin typeface="Arial" panose="020B0604020202020204" pitchFamily="34" charset="0"/>
                <a:ea typeface="Times New Roman" panose="02020603050405020304" pitchFamily="18" charset="0"/>
              </a:rPr>
              <a:t>Depois que sua escola receber o </a:t>
            </a:r>
            <a:r>
              <a:rPr lang="pt-BR" dirty="0" err="1">
                <a:latin typeface="Arial" panose="020B0604020202020204" pitchFamily="34" charset="0"/>
                <a:ea typeface="Times New Roman" panose="02020603050405020304" pitchFamily="18" charset="0"/>
              </a:rPr>
              <a:t>Galileoscópio</a:t>
            </a:r>
            <a:r>
              <a:rPr lang="pt-BR" dirty="0">
                <a:latin typeface="Arial" panose="020B0604020202020204" pitchFamily="34" charset="0"/>
                <a:ea typeface="Times New Roman" panose="02020603050405020304" pitchFamily="18" charset="0"/>
              </a:rPr>
              <a:t>, deverá montar duas oculares (as lentes onde encostamos os olhos). A ocular principal permite aumento de 25 vezes, a secundária ou </a:t>
            </a:r>
            <a:r>
              <a:rPr lang="pt-BR" dirty="0" err="1">
                <a:latin typeface="Arial" panose="020B0604020202020204" pitchFamily="34" charset="0"/>
                <a:ea typeface="Times New Roman" panose="02020603050405020304" pitchFamily="18" charset="0"/>
              </a:rPr>
              <a:t>galileana</a:t>
            </a:r>
            <a:r>
              <a:rPr lang="pt-BR" dirty="0">
                <a:latin typeface="Arial" panose="020B0604020202020204" pitchFamily="34" charset="0"/>
                <a:ea typeface="Times New Roman" panose="02020603050405020304" pitchFamily="18" charset="0"/>
              </a:rPr>
              <a:t> permite aumento de 17 vezes, mas se juntarmos as duas no tubo Barlow dobra o aumento da ocular principal. Qual é o aumento máximo do </a:t>
            </a:r>
            <a:r>
              <a:rPr lang="pt-BR" dirty="0" err="1">
                <a:latin typeface="Arial" panose="020B0604020202020204" pitchFamily="34" charset="0"/>
                <a:ea typeface="Times New Roman" panose="02020603050405020304" pitchFamily="18" charset="0"/>
              </a:rPr>
              <a:t>Galileoscópio</a:t>
            </a:r>
            <a:r>
              <a:rPr lang="pt-BR" dirty="0">
                <a:latin typeface="Arial" panose="020B0604020202020204" pitchFamily="34" charset="0"/>
                <a:ea typeface="Times New Roman" panose="02020603050405020304" pitchFamily="18" charset="0"/>
              </a:rPr>
              <a:t>? </a:t>
            </a:r>
            <a:endParaRPr lang="pt-BR" dirty="0"/>
          </a:p>
        </p:txBody>
      </p:sp>
      <p:sp>
        <p:nvSpPr>
          <p:cNvPr id="5" name="Retângulo 4">
            <a:extLst>
              <a:ext uri="{FF2B5EF4-FFF2-40B4-BE49-F238E27FC236}">
                <a16:creationId xmlns:a16="http://schemas.microsoft.com/office/drawing/2014/main" id="{41891AC0-28D6-4161-9AF9-88D8386C2B42}"/>
              </a:ext>
            </a:extLst>
          </p:cNvPr>
          <p:cNvSpPr/>
          <p:nvPr/>
        </p:nvSpPr>
        <p:spPr>
          <a:xfrm>
            <a:off x="331432" y="5331581"/>
            <a:ext cx="1697901" cy="369332"/>
          </a:xfrm>
          <a:prstGeom prst="rect">
            <a:avLst/>
          </a:prstGeom>
        </p:spPr>
        <p:txBody>
          <a:bodyPr wrap="none">
            <a:spAutoFit/>
          </a:bodyPr>
          <a:lstStyle/>
          <a:p>
            <a:r>
              <a:rPr lang="pt-PT" b="1" dirty="0">
                <a:latin typeface="Arial" panose="020B0604020202020204" pitchFamily="34" charset="0"/>
                <a:ea typeface="Times New Roman" panose="02020603050405020304" pitchFamily="18" charset="0"/>
                <a:cs typeface="Arial" panose="020B0604020202020204" pitchFamily="34" charset="0"/>
              </a:rPr>
              <a:t>Resposta 1a)</a:t>
            </a:r>
            <a:r>
              <a:rPr lang="pt-BR" b="1" dirty="0">
                <a:latin typeface="Arial" panose="020B0604020202020204" pitchFamily="34" charset="0"/>
                <a:ea typeface="Times New Roman" panose="02020603050405020304" pitchFamily="18" charset="0"/>
                <a:cs typeface="Arial" panose="020B0604020202020204" pitchFamily="34" charset="0"/>
              </a:rPr>
              <a:t>:</a:t>
            </a:r>
            <a:endParaRPr lang="pt-BR" dirty="0">
              <a:latin typeface="Arial" panose="020B0604020202020204" pitchFamily="34" charset="0"/>
              <a:cs typeface="Arial" panose="020B0604020202020204" pitchFamily="34" charset="0"/>
            </a:endParaRPr>
          </a:p>
        </p:txBody>
      </p:sp>
      <p:sp>
        <p:nvSpPr>
          <p:cNvPr id="6" name="Retângulo 5">
            <a:extLst>
              <a:ext uri="{FF2B5EF4-FFF2-40B4-BE49-F238E27FC236}">
                <a16:creationId xmlns:a16="http://schemas.microsoft.com/office/drawing/2014/main" id="{CF5ADB1A-9EE2-4B29-8CE9-A59B015F7F44}"/>
              </a:ext>
            </a:extLst>
          </p:cNvPr>
          <p:cNvSpPr/>
          <p:nvPr/>
        </p:nvSpPr>
        <p:spPr>
          <a:xfrm>
            <a:off x="1940556" y="5357323"/>
            <a:ext cx="9859558" cy="369332"/>
          </a:xfrm>
          <a:prstGeom prst="rect">
            <a:avLst/>
          </a:prstGeom>
        </p:spPr>
        <p:txBody>
          <a:bodyPr wrap="square">
            <a:spAutoFit/>
          </a:bodyPr>
          <a:lstStyle/>
          <a:p>
            <a:r>
              <a:rPr lang="pt-BR" dirty="0">
                <a:solidFill>
                  <a:srgbClr val="FF0000"/>
                </a:solidFill>
                <a:latin typeface="Arial" panose="020B0604020202020204" pitchFamily="34" charset="0"/>
                <a:ea typeface="Times New Roman" panose="02020603050405020304" pitchFamily="18" charset="0"/>
                <a:cs typeface="Arial" panose="020B0604020202020204" pitchFamily="34" charset="0"/>
              </a:rPr>
              <a:t>50 vezes, pois está escrito que dobra o aumento da ocular principal, o qual é de 25 </a:t>
            </a:r>
            <a:r>
              <a:rPr lang="pt-BR"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vezes</a:t>
            </a:r>
            <a:r>
              <a:rPr lang="pt-BR" dirty="0">
                <a:solidFill>
                  <a:srgbClr val="FF0000"/>
                </a:solidFill>
                <a:latin typeface="Arial" panose="020B0604020202020204" pitchFamily="34" charset="0"/>
                <a:ea typeface="Times New Roman" panose="02020603050405020304" pitchFamily="18" charset="0"/>
                <a:cs typeface="Arial" panose="020B0604020202020204" pitchFamily="34" charset="0"/>
              </a:rPr>
              <a:t>.</a:t>
            </a:r>
            <a:endParaRPr lang="pt-B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054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22691C72-FF5A-4407-A51B-92A26AAF2338}"/>
              </a:ext>
            </a:extLst>
          </p:cNvPr>
          <p:cNvSpPr/>
          <p:nvPr/>
        </p:nvSpPr>
        <p:spPr>
          <a:xfrm>
            <a:off x="403634" y="166001"/>
            <a:ext cx="8013577" cy="2119747"/>
          </a:xfrm>
          <a:prstGeom prst="rect">
            <a:avLst/>
          </a:prstGeom>
        </p:spPr>
        <p:txBody>
          <a:bodyPr wrap="square">
            <a:spAutoFit/>
          </a:bodyPr>
          <a:lstStyle/>
          <a:p>
            <a:pPr algn="just" hangingPunct="0">
              <a:lnSpc>
                <a:spcPct val="150000"/>
              </a:lnSpc>
              <a:spcAft>
                <a:spcPts val="0"/>
              </a:spcAft>
            </a:pPr>
            <a:r>
              <a:rPr lang="pt-BR" b="1" dirty="0">
                <a:latin typeface="Arial" panose="020B0604020202020204" pitchFamily="34" charset="0"/>
                <a:ea typeface="Times New Roman" panose="02020603050405020304" pitchFamily="18" charset="0"/>
              </a:rPr>
              <a:t>Pergunta 1b) (0,75 pontos)(0,25 pontos cada acerto) </a:t>
            </a:r>
            <a:r>
              <a:rPr lang="pt-BR" dirty="0">
                <a:latin typeface="Arial" panose="020B0604020202020204" pitchFamily="34" charset="0"/>
                <a:ea typeface="Times New Roman" panose="02020603050405020304" pitchFamily="18" charset="0"/>
              </a:rPr>
              <a:t>Desde que a luneta seja usada sobre um tripé você poderá ver a Lua, aglomerados estelares e Planetas. Coloque abaixo de cada imagem observada com o </a:t>
            </a:r>
            <a:r>
              <a:rPr lang="pt-BR" dirty="0" err="1">
                <a:latin typeface="Arial" panose="020B0604020202020204" pitchFamily="34" charset="0"/>
                <a:ea typeface="Times New Roman" panose="02020603050405020304" pitchFamily="18" charset="0"/>
              </a:rPr>
              <a:t>Galileoscópio</a:t>
            </a:r>
            <a:r>
              <a:rPr lang="pt-BR" dirty="0">
                <a:latin typeface="Arial" panose="020B0604020202020204" pitchFamily="34" charset="0"/>
                <a:ea typeface="Times New Roman" panose="02020603050405020304" pitchFamily="18" charset="0"/>
              </a:rPr>
              <a:t>, o nome do que está sendo observado. (Dica: as estrelas da imagem do meio são azuis, novinhas, com temperatura superficial de 30.000 </a:t>
            </a:r>
            <a:r>
              <a:rPr lang="pt-BR" baseline="30000" dirty="0" err="1">
                <a:latin typeface="Arial" panose="020B0604020202020204" pitchFamily="34" charset="0"/>
                <a:ea typeface="Times New Roman" panose="02020603050405020304" pitchFamily="18" charset="0"/>
              </a:rPr>
              <a:t>o</a:t>
            </a:r>
            <a:r>
              <a:rPr lang="pt-BR" dirty="0" err="1">
                <a:latin typeface="Arial" panose="020B0604020202020204" pitchFamily="34" charset="0"/>
                <a:ea typeface="Times New Roman" panose="02020603050405020304" pitchFamily="18" charset="0"/>
              </a:rPr>
              <a:t>C.</a:t>
            </a:r>
            <a:r>
              <a:rPr lang="pt-BR" dirty="0">
                <a:latin typeface="Arial" panose="020B0604020202020204" pitchFamily="34" charset="0"/>
                <a:ea typeface="Times New Roman" panose="02020603050405020304" pitchFamily="18" charset="0"/>
              </a:rPr>
              <a:t>)</a:t>
            </a:r>
            <a:endParaRPr lang="pt-BR" dirty="0">
              <a:latin typeface="Times New Roman" panose="02020603050405020304" pitchFamily="18" charset="0"/>
              <a:ea typeface="Times New Roman" panose="02020603050405020304" pitchFamily="18" charset="0"/>
            </a:endParaRPr>
          </a:p>
        </p:txBody>
      </p:sp>
      <p:pic>
        <p:nvPicPr>
          <p:cNvPr id="2050" name="Picture 2">
            <a:extLst>
              <a:ext uri="{FF2B5EF4-FFF2-40B4-BE49-F238E27FC236}">
                <a16:creationId xmlns:a16="http://schemas.microsoft.com/office/drawing/2014/main" id="{9D3070BD-FC39-4FC0-843E-7F0AC21E52AA}"/>
              </a:ext>
            </a:extLst>
          </p:cNvPr>
          <p:cNvPicPr>
            <a:picLocks noChangeAspect="1" noChangeArrowheads="1"/>
          </p:cNvPicPr>
          <p:nvPr/>
        </p:nvPicPr>
        <p:blipFill>
          <a:blip r:embed="rId2">
            <a:lum bright="18000" contrast="36000"/>
            <a:extLst>
              <a:ext uri="{28A0092B-C50C-407E-A947-70E740481C1C}">
                <a14:useLocalDpi xmlns:a14="http://schemas.microsoft.com/office/drawing/2010/main" val="0"/>
              </a:ext>
            </a:extLst>
          </a:blip>
          <a:srcRect b="13379"/>
          <a:stretch>
            <a:fillRect/>
          </a:stretch>
        </p:blipFill>
        <p:spPr bwMode="auto">
          <a:xfrm>
            <a:off x="2287911" y="2682038"/>
            <a:ext cx="7033642" cy="22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tângulo 2">
            <a:extLst>
              <a:ext uri="{FF2B5EF4-FFF2-40B4-BE49-F238E27FC236}">
                <a16:creationId xmlns:a16="http://schemas.microsoft.com/office/drawing/2014/main" id="{597F854C-94E5-4CD9-A4AD-ECAF6ACBBCD7}"/>
              </a:ext>
            </a:extLst>
          </p:cNvPr>
          <p:cNvSpPr/>
          <p:nvPr/>
        </p:nvSpPr>
        <p:spPr>
          <a:xfrm>
            <a:off x="572892" y="5580665"/>
            <a:ext cx="3526928" cy="369332"/>
          </a:xfrm>
          <a:prstGeom prst="rect">
            <a:avLst/>
          </a:prstGeom>
        </p:spPr>
        <p:txBody>
          <a:bodyPr wrap="none">
            <a:spAutoFit/>
          </a:bodyPr>
          <a:lstStyle/>
          <a:p>
            <a:r>
              <a:rPr lang="pt-BR" b="1" dirty="0">
                <a:latin typeface="Arial" panose="020B0604020202020204" pitchFamily="34" charset="0"/>
                <a:ea typeface="Times New Roman" panose="02020603050405020304" pitchFamily="18" charset="0"/>
              </a:rPr>
              <a:t>Resposta 1b</a:t>
            </a:r>
            <a:r>
              <a:rPr lang="pt-BR" b="1" baseline="-25000" dirty="0">
                <a:latin typeface="Arial" panose="020B0604020202020204" pitchFamily="34" charset="0"/>
                <a:ea typeface="Times New Roman" panose="02020603050405020304" pitchFamily="18" charset="0"/>
              </a:rPr>
              <a:t>1</a:t>
            </a:r>
            <a:r>
              <a:rPr lang="pt-BR" b="1" dirty="0">
                <a:latin typeface="Arial" panose="020B0604020202020204" pitchFamily="34" charset="0"/>
                <a:ea typeface="Times New Roman" panose="02020603050405020304" pitchFamily="18" charset="0"/>
              </a:rPr>
              <a:t>): . . . . . . . . . . . . . </a:t>
            </a:r>
            <a:endParaRPr lang="pt-BR" dirty="0"/>
          </a:p>
        </p:txBody>
      </p:sp>
      <p:sp>
        <p:nvSpPr>
          <p:cNvPr id="6" name="Retângulo 5">
            <a:extLst>
              <a:ext uri="{FF2B5EF4-FFF2-40B4-BE49-F238E27FC236}">
                <a16:creationId xmlns:a16="http://schemas.microsoft.com/office/drawing/2014/main" id="{6E112C78-EA2F-4B9D-8108-FDBFB99A2172}"/>
              </a:ext>
            </a:extLst>
          </p:cNvPr>
          <p:cNvSpPr/>
          <p:nvPr/>
        </p:nvSpPr>
        <p:spPr>
          <a:xfrm>
            <a:off x="4099820" y="5580665"/>
            <a:ext cx="3526928" cy="369332"/>
          </a:xfrm>
          <a:prstGeom prst="rect">
            <a:avLst/>
          </a:prstGeom>
        </p:spPr>
        <p:txBody>
          <a:bodyPr wrap="none">
            <a:spAutoFit/>
          </a:bodyPr>
          <a:lstStyle/>
          <a:p>
            <a:r>
              <a:rPr lang="pt-BR" b="1" dirty="0">
                <a:latin typeface="Arial" panose="020B0604020202020204" pitchFamily="34" charset="0"/>
                <a:ea typeface="Times New Roman" panose="02020603050405020304" pitchFamily="18" charset="0"/>
              </a:rPr>
              <a:t>Resposta 1b</a:t>
            </a:r>
            <a:r>
              <a:rPr lang="pt-BR" b="1" baseline="-25000" dirty="0">
                <a:latin typeface="Arial" panose="020B0604020202020204" pitchFamily="34" charset="0"/>
                <a:ea typeface="Times New Roman" panose="02020603050405020304" pitchFamily="18" charset="0"/>
              </a:rPr>
              <a:t>2</a:t>
            </a:r>
            <a:r>
              <a:rPr lang="pt-BR" b="1" dirty="0">
                <a:latin typeface="Arial" panose="020B0604020202020204" pitchFamily="34" charset="0"/>
                <a:ea typeface="Times New Roman" panose="02020603050405020304" pitchFamily="18" charset="0"/>
              </a:rPr>
              <a:t>): . . . . . . . . . . . . . </a:t>
            </a:r>
            <a:endParaRPr lang="pt-BR" dirty="0"/>
          </a:p>
        </p:txBody>
      </p:sp>
      <p:sp>
        <p:nvSpPr>
          <p:cNvPr id="7" name="Retângulo 6">
            <a:extLst>
              <a:ext uri="{FF2B5EF4-FFF2-40B4-BE49-F238E27FC236}">
                <a16:creationId xmlns:a16="http://schemas.microsoft.com/office/drawing/2014/main" id="{E00E2CB0-A854-484B-89BE-3F0758DE8510}"/>
              </a:ext>
            </a:extLst>
          </p:cNvPr>
          <p:cNvSpPr/>
          <p:nvPr/>
        </p:nvSpPr>
        <p:spPr>
          <a:xfrm>
            <a:off x="7626748" y="5573745"/>
            <a:ext cx="3526928" cy="369332"/>
          </a:xfrm>
          <a:prstGeom prst="rect">
            <a:avLst/>
          </a:prstGeom>
        </p:spPr>
        <p:txBody>
          <a:bodyPr wrap="none">
            <a:spAutoFit/>
          </a:bodyPr>
          <a:lstStyle/>
          <a:p>
            <a:r>
              <a:rPr lang="pt-BR" b="1" dirty="0">
                <a:latin typeface="Arial" panose="020B0604020202020204" pitchFamily="34" charset="0"/>
                <a:ea typeface="Times New Roman" panose="02020603050405020304" pitchFamily="18" charset="0"/>
              </a:rPr>
              <a:t>Resposta 1b</a:t>
            </a:r>
            <a:r>
              <a:rPr lang="pt-BR" b="1" baseline="-25000" dirty="0">
                <a:latin typeface="Arial" panose="020B0604020202020204" pitchFamily="34" charset="0"/>
                <a:ea typeface="Times New Roman" panose="02020603050405020304" pitchFamily="18" charset="0"/>
              </a:rPr>
              <a:t>3</a:t>
            </a:r>
            <a:r>
              <a:rPr lang="pt-BR" b="1" dirty="0">
                <a:latin typeface="Arial" panose="020B0604020202020204" pitchFamily="34" charset="0"/>
                <a:ea typeface="Times New Roman" panose="02020603050405020304" pitchFamily="18" charset="0"/>
              </a:rPr>
              <a:t>): . . . . . . . . . . . . . </a:t>
            </a:r>
            <a:endParaRPr lang="pt-BR" dirty="0"/>
          </a:p>
        </p:txBody>
      </p:sp>
      <p:sp>
        <p:nvSpPr>
          <p:cNvPr id="5" name="Retângulo 4">
            <a:extLst>
              <a:ext uri="{FF2B5EF4-FFF2-40B4-BE49-F238E27FC236}">
                <a16:creationId xmlns:a16="http://schemas.microsoft.com/office/drawing/2014/main" id="{DE94D564-C85D-4E5E-BEAF-9A57AE19799F}"/>
              </a:ext>
            </a:extLst>
          </p:cNvPr>
          <p:cNvSpPr/>
          <p:nvPr/>
        </p:nvSpPr>
        <p:spPr>
          <a:xfrm>
            <a:off x="2633269" y="5491089"/>
            <a:ext cx="595035" cy="369332"/>
          </a:xfrm>
          <a:prstGeom prst="rect">
            <a:avLst/>
          </a:prstGeom>
        </p:spPr>
        <p:txBody>
          <a:bodyPr wrap="none">
            <a:spAutoFit/>
          </a:bodyPr>
          <a:lstStyle/>
          <a:p>
            <a:r>
              <a:rPr lang="pt-BR" b="1" dirty="0">
                <a:solidFill>
                  <a:srgbClr val="FF0000"/>
                </a:solidFill>
                <a:latin typeface="Arial" panose="020B0604020202020204" pitchFamily="34" charset="0"/>
                <a:ea typeface="Times New Roman" panose="02020603050405020304" pitchFamily="18" charset="0"/>
              </a:rPr>
              <a:t>Lua</a:t>
            </a:r>
            <a:endParaRPr lang="pt-BR" b="1" dirty="0"/>
          </a:p>
        </p:txBody>
      </p:sp>
      <p:sp>
        <p:nvSpPr>
          <p:cNvPr id="8" name="Retângulo 7">
            <a:extLst>
              <a:ext uri="{FF2B5EF4-FFF2-40B4-BE49-F238E27FC236}">
                <a16:creationId xmlns:a16="http://schemas.microsoft.com/office/drawing/2014/main" id="{AD4D673B-897E-4E40-BF6D-65883C0D875D}"/>
              </a:ext>
            </a:extLst>
          </p:cNvPr>
          <p:cNvSpPr/>
          <p:nvPr/>
        </p:nvSpPr>
        <p:spPr>
          <a:xfrm>
            <a:off x="6087291" y="5491089"/>
            <a:ext cx="1120820" cy="369332"/>
          </a:xfrm>
          <a:prstGeom prst="rect">
            <a:avLst/>
          </a:prstGeom>
        </p:spPr>
        <p:txBody>
          <a:bodyPr wrap="none">
            <a:spAutoFit/>
          </a:bodyPr>
          <a:lstStyle/>
          <a:p>
            <a:r>
              <a:rPr lang="pt-BR" b="1" dirty="0">
                <a:solidFill>
                  <a:srgbClr val="FF0000"/>
                </a:solidFill>
                <a:latin typeface="Arial" panose="020B0604020202020204" pitchFamily="34" charset="0"/>
                <a:ea typeface="Times New Roman" panose="02020603050405020304" pitchFamily="18" charset="0"/>
              </a:rPr>
              <a:t>Plêiades</a:t>
            </a:r>
            <a:endParaRPr lang="pt-BR" b="1" dirty="0"/>
          </a:p>
        </p:txBody>
      </p:sp>
      <p:sp>
        <p:nvSpPr>
          <p:cNvPr id="9" name="Retângulo 8">
            <a:extLst>
              <a:ext uri="{FF2B5EF4-FFF2-40B4-BE49-F238E27FC236}">
                <a16:creationId xmlns:a16="http://schemas.microsoft.com/office/drawing/2014/main" id="{A636AE90-A41E-49BF-BF43-4C0604BAAB22}"/>
              </a:ext>
            </a:extLst>
          </p:cNvPr>
          <p:cNvSpPr/>
          <p:nvPr/>
        </p:nvSpPr>
        <p:spPr>
          <a:xfrm>
            <a:off x="9714682" y="5491089"/>
            <a:ext cx="954107" cy="369332"/>
          </a:xfrm>
          <a:prstGeom prst="rect">
            <a:avLst/>
          </a:prstGeom>
        </p:spPr>
        <p:txBody>
          <a:bodyPr wrap="none">
            <a:spAutoFit/>
          </a:bodyPr>
          <a:lstStyle/>
          <a:p>
            <a:r>
              <a:rPr lang="pt-BR" b="1" dirty="0">
                <a:solidFill>
                  <a:srgbClr val="FF0000"/>
                </a:solidFill>
                <a:latin typeface="Arial" panose="020B0604020202020204" pitchFamily="34" charset="0"/>
                <a:ea typeface="Times New Roman" panose="02020603050405020304" pitchFamily="18" charset="0"/>
              </a:rPr>
              <a:t>Júpiter</a:t>
            </a:r>
            <a:endParaRPr lang="pt-BR" b="1" dirty="0"/>
          </a:p>
        </p:txBody>
      </p:sp>
    </p:spTree>
    <p:extLst>
      <p:ext uri="{BB962C8B-B14F-4D97-AF65-F5344CB8AC3E}">
        <p14:creationId xmlns:p14="http://schemas.microsoft.com/office/powerpoint/2010/main" val="3159317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7CFE0F47-DD44-43EE-A30A-2C19C6703DDB}"/>
              </a:ext>
            </a:extLst>
          </p:cNvPr>
          <p:cNvSpPr/>
          <p:nvPr/>
        </p:nvSpPr>
        <p:spPr>
          <a:xfrm>
            <a:off x="463224" y="411392"/>
            <a:ext cx="7864030" cy="1338828"/>
          </a:xfrm>
          <a:prstGeom prst="rect">
            <a:avLst/>
          </a:prstGeom>
        </p:spPr>
        <p:txBody>
          <a:bodyPr wrap="square">
            <a:spAutoFit/>
          </a:bodyPr>
          <a:lstStyle/>
          <a:p>
            <a:pPr algn="just">
              <a:lnSpc>
                <a:spcPct val="150000"/>
              </a:lnSpc>
            </a:pPr>
            <a:r>
              <a:rPr lang="pt-BR" b="1" dirty="0">
                <a:latin typeface="Arial" panose="020B0604020202020204" pitchFamily="34" charset="0"/>
                <a:ea typeface="Times New Roman" panose="02020603050405020304" pitchFamily="18" charset="0"/>
              </a:rPr>
              <a:t>Questão 2) (1 ponto) </a:t>
            </a:r>
            <a:r>
              <a:rPr lang="pt-BR" dirty="0">
                <a:latin typeface="Arial" panose="020B0604020202020204" pitchFamily="34" charset="0"/>
                <a:ea typeface="Times New Roman" panose="02020603050405020304" pitchFamily="18" charset="0"/>
              </a:rPr>
              <a:t>Enviamos às escolas participantes da OBA, todo ano, algumas sugestões de atividades práticas para serem feitas com seus alunos. Esta foi uma delas.</a:t>
            </a:r>
            <a:endParaRPr lang="pt-BR" dirty="0"/>
          </a:p>
        </p:txBody>
      </p:sp>
      <p:pic>
        <p:nvPicPr>
          <p:cNvPr id="3074" name="Picture 2">
            <a:extLst>
              <a:ext uri="{FF2B5EF4-FFF2-40B4-BE49-F238E27FC236}">
                <a16:creationId xmlns:a16="http://schemas.microsoft.com/office/drawing/2014/main" id="{01C51DAA-0DCA-4498-B92E-94D82C7CDB06}"/>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6646845" y="2476761"/>
            <a:ext cx="5236171" cy="3274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tângulo 2">
            <a:extLst>
              <a:ext uri="{FF2B5EF4-FFF2-40B4-BE49-F238E27FC236}">
                <a16:creationId xmlns:a16="http://schemas.microsoft.com/office/drawing/2014/main" id="{9C9E5B34-FFDB-485C-A625-C0460ABE74FC}"/>
              </a:ext>
            </a:extLst>
          </p:cNvPr>
          <p:cNvSpPr/>
          <p:nvPr/>
        </p:nvSpPr>
        <p:spPr>
          <a:xfrm>
            <a:off x="278167" y="1970172"/>
            <a:ext cx="6096000" cy="923330"/>
          </a:xfrm>
          <a:prstGeom prst="rect">
            <a:avLst/>
          </a:prstGeom>
        </p:spPr>
        <p:txBody>
          <a:bodyPr>
            <a:spAutoFit/>
          </a:bodyPr>
          <a:lstStyle/>
          <a:p>
            <a:pPr algn="just">
              <a:lnSpc>
                <a:spcPct val="150000"/>
              </a:lnSpc>
            </a:pPr>
            <a:r>
              <a:rPr lang="pt-BR" b="1" dirty="0">
                <a:latin typeface="Arial" panose="020B0604020202020204" pitchFamily="34" charset="0"/>
                <a:ea typeface="Times New Roman" panose="02020603050405020304" pitchFamily="18" charset="0"/>
              </a:rPr>
              <a:t>Pergunta 2a) (0,5 ponto)</a:t>
            </a:r>
            <a:r>
              <a:rPr lang="pt-BR" dirty="0">
                <a:latin typeface="Arial" panose="020B0604020202020204" pitchFamily="34" charset="0"/>
                <a:ea typeface="Times New Roman" panose="02020603050405020304" pitchFamily="18" charset="0"/>
              </a:rPr>
              <a:t> Faça um </a:t>
            </a:r>
            <a:r>
              <a:rPr lang="pt-BR" b="1" u="sng" dirty="0">
                <a:latin typeface="Arial" panose="020B0604020202020204" pitchFamily="34" charset="0"/>
                <a:ea typeface="Times New Roman" panose="02020603050405020304" pitchFamily="18" charset="0"/>
              </a:rPr>
              <a:t>quadrado</a:t>
            </a:r>
            <a:r>
              <a:rPr lang="pt-BR" dirty="0">
                <a:latin typeface="Arial" panose="020B0604020202020204" pitchFamily="34" charset="0"/>
                <a:ea typeface="Times New Roman" panose="02020603050405020304" pitchFamily="18" charset="0"/>
              </a:rPr>
              <a:t> ao redor da constelação de Órion na imagem ao lado. </a:t>
            </a:r>
            <a:endParaRPr lang="pt-BR" dirty="0"/>
          </a:p>
        </p:txBody>
      </p:sp>
      <p:sp>
        <p:nvSpPr>
          <p:cNvPr id="5" name="Retângulo 4">
            <a:extLst>
              <a:ext uri="{FF2B5EF4-FFF2-40B4-BE49-F238E27FC236}">
                <a16:creationId xmlns:a16="http://schemas.microsoft.com/office/drawing/2014/main" id="{F1CC8FA1-52CD-402B-8A5E-D3EE92EE988C}"/>
              </a:ext>
            </a:extLst>
          </p:cNvPr>
          <p:cNvSpPr/>
          <p:nvPr/>
        </p:nvSpPr>
        <p:spPr>
          <a:xfrm>
            <a:off x="278167" y="3896895"/>
            <a:ext cx="6096000" cy="1061829"/>
          </a:xfrm>
          <a:prstGeom prst="rect">
            <a:avLst/>
          </a:prstGeom>
        </p:spPr>
        <p:txBody>
          <a:bodyPr>
            <a:spAutoFit/>
          </a:bodyPr>
          <a:lstStyle/>
          <a:p>
            <a:pPr algn="just">
              <a:lnSpc>
                <a:spcPct val="150000"/>
              </a:lnSpc>
            </a:pPr>
            <a:r>
              <a:rPr lang="pt-BR" b="1" dirty="0">
                <a:latin typeface="Arial" panose="020B0604020202020204" pitchFamily="34" charset="0"/>
                <a:ea typeface="Times New Roman" panose="02020603050405020304" pitchFamily="18" charset="0"/>
              </a:rPr>
              <a:t>Pergunta 2b) (0,5 ponto) </a:t>
            </a:r>
            <a:r>
              <a:rPr lang="pt-BR" dirty="0">
                <a:latin typeface="Arial" panose="020B0604020202020204" pitchFamily="34" charset="0"/>
                <a:ea typeface="Times New Roman" panose="02020603050405020304" pitchFamily="18" charset="0"/>
              </a:rPr>
              <a:t>Faça um </a:t>
            </a:r>
            <a:r>
              <a:rPr lang="pt-BR" sz="2400" b="1" dirty="0">
                <a:latin typeface="Arial" panose="020B0604020202020204" pitchFamily="34" charset="0"/>
                <a:ea typeface="Times New Roman" panose="02020603050405020304" pitchFamily="18" charset="0"/>
              </a:rPr>
              <a:t>X</a:t>
            </a:r>
            <a:r>
              <a:rPr lang="pt-BR" dirty="0">
                <a:latin typeface="Arial" panose="020B0604020202020204" pitchFamily="34" charset="0"/>
                <a:ea typeface="Times New Roman" panose="02020603050405020304" pitchFamily="18" charset="0"/>
              </a:rPr>
              <a:t> sobre a estrela Sirius na imagem ao lado.</a:t>
            </a:r>
            <a:endParaRPr lang="pt-BR" dirty="0"/>
          </a:p>
        </p:txBody>
      </p:sp>
      <p:sp>
        <p:nvSpPr>
          <p:cNvPr id="6" name="Retângulo 5">
            <a:extLst>
              <a:ext uri="{FF2B5EF4-FFF2-40B4-BE49-F238E27FC236}">
                <a16:creationId xmlns:a16="http://schemas.microsoft.com/office/drawing/2014/main" id="{F996BCC3-F59C-4AFA-B06E-773CB450DA73}"/>
              </a:ext>
            </a:extLst>
          </p:cNvPr>
          <p:cNvSpPr/>
          <p:nvPr/>
        </p:nvSpPr>
        <p:spPr>
          <a:xfrm>
            <a:off x="278167" y="3189279"/>
            <a:ext cx="3108543" cy="369332"/>
          </a:xfrm>
          <a:prstGeom prst="rect">
            <a:avLst/>
          </a:prstGeom>
        </p:spPr>
        <p:txBody>
          <a:bodyPr wrap="none">
            <a:spAutoFit/>
          </a:bodyPr>
          <a:lstStyle/>
          <a:p>
            <a:r>
              <a:rPr lang="pt-BR" b="1" dirty="0">
                <a:latin typeface="Arial" panose="020B0604020202020204" pitchFamily="34" charset="0"/>
                <a:ea typeface="Times New Roman" panose="02020603050405020304" pitchFamily="18" charset="0"/>
              </a:rPr>
              <a:t>Resposta 2a): . . . . . . . . . . .</a:t>
            </a:r>
            <a:endParaRPr lang="pt-BR" dirty="0"/>
          </a:p>
        </p:txBody>
      </p:sp>
      <p:sp>
        <p:nvSpPr>
          <p:cNvPr id="8" name="Retângulo 7">
            <a:extLst>
              <a:ext uri="{FF2B5EF4-FFF2-40B4-BE49-F238E27FC236}">
                <a16:creationId xmlns:a16="http://schemas.microsoft.com/office/drawing/2014/main" id="{CED94D9D-9D20-49A2-89C4-933729F94D14}"/>
              </a:ext>
            </a:extLst>
          </p:cNvPr>
          <p:cNvSpPr/>
          <p:nvPr/>
        </p:nvSpPr>
        <p:spPr>
          <a:xfrm>
            <a:off x="278166" y="5268663"/>
            <a:ext cx="1633781" cy="369332"/>
          </a:xfrm>
          <a:prstGeom prst="rect">
            <a:avLst/>
          </a:prstGeom>
        </p:spPr>
        <p:txBody>
          <a:bodyPr wrap="none">
            <a:spAutoFit/>
          </a:bodyPr>
          <a:lstStyle/>
          <a:p>
            <a:r>
              <a:rPr lang="pt-BR" b="1" dirty="0">
                <a:latin typeface="Arial" panose="020B0604020202020204" pitchFamily="34" charset="0"/>
                <a:ea typeface="Times New Roman" panose="02020603050405020304" pitchFamily="18" charset="0"/>
              </a:rPr>
              <a:t>Resposta 2b)</a:t>
            </a:r>
            <a:endParaRPr lang="pt-BR" dirty="0"/>
          </a:p>
        </p:txBody>
      </p:sp>
      <p:sp>
        <p:nvSpPr>
          <p:cNvPr id="7" name="Retângulo 6">
            <a:extLst>
              <a:ext uri="{FF2B5EF4-FFF2-40B4-BE49-F238E27FC236}">
                <a16:creationId xmlns:a16="http://schemas.microsoft.com/office/drawing/2014/main" id="{CCE8695B-F973-4FA3-80AC-13648809F137}"/>
              </a:ext>
            </a:extLst>
          </p:cNvPr>
          <p:cNvSpPr/>
          <p:nvPr/>
        </p:nvSpPr>
        <p:spPr>
          <a:xfrm>
            <a:off x="1637513" y="5268663"/>
            <a:ext cx="1749197" cy="369332"/>
          </a:xfrm>
          <a:prstGeom prst="rect">
            <a:avLst/>
          </a:prstGeom>
        </p:spPr>
        <p:txBody>
          <a:bodyPr wrap="none">
            <a:spAutoFit/>
          </a:bodyPr>
          <a:lstStyle/>
          <a:p>
            <a:r>
              <a:rPr lang="pt-BR" b="1" dirty="0">
                <a:latin typeface="Arial" panose="020B0604020202020204" pitchFamily="34" charset="0"/>
                <a:ea typeface="Times New Roman" panose="02020603050405020304" pitchFamily="18" charset="0"/>
              </a:rPr>
              <a:t>): . . . . . . . . . . .</a:t>
            </a:r>
            <a:endParaRPr lang="pt-BR" dirty="0"/>
          </a:p>
        </p:txBody>
      </p:sp>
      <p:sp>
        <p:nvSpPr>
          <p:cNvPr id="9" name="Retângulo 8">
            <a:extLst>
              <a:ext uri="{FF2B5EF4-FFF2-40B4-BE49-F238E27FC236}">
                <a16:creationId xmlns:a16="http://schemas.microsoft.com/office/drawing/2014/main" id="{9157AB5E-688F-4231-9BF1-4E2D950660EF}"/>
              </a:ext>
            </a:extLst>
          </p:cNvPr>
          <p:cNvSpPr/>
          <p:nvPr/>
        </p:nvSpPr>
        <p:spPr>
          <a:xfrm>
            <a:off x="1869578" y="3068254"/>
            <a:ext cx="1351717" cy="369332"/>
          </a:xfrm>
          <a:prstGeom prst="rect">
            <a:avLst/>
          </a:prstGeom>
        </p:spPr>
        <p:txBody>
          <a:bodyPr wrap="none">
            <a:spAutoFit/>
          </a:bodyPr>
          <a:lstStyle/>
          <a:p>
            <a:r>
              <a:rPr lang="pt-BR" dirty="0">
                <a:solidFill>
                  <a:srgbClr val="FF0000"/>
                </a:solidFill>
                <a:latin typeface="Arial" panose="020B0604020202020204" pitchFamily="34" charset="0"/>
                <a:ea typeface="Times New Roman" panose="02020603050405020304" pitchFamily="18" charset="0"/>
              </a:rPr>
              <a:t>Veja Figura</a:t>
            </a:r>
            <a:endParaRPr lang="pt-BR" dirty="0"/>
          </a:p>
        </p:txBody>
      </p:sp>
      <p:sp>
        <p:nvSpPr>
          <p:cNvPr id="10" name="Retângulo 9">
            <a:extLst>
              <a:ext uri="{FF2B5EF4-FFF2-40B4-BE49-F238E27FC236}">
                <a16:creationId xmlns:a16="http://schemas.microsoft.com/office/drawing/2014/main" id="{C969886F-6A56-49DA-A0F9-B829143CD091}"/>
              </a:ext>
            </a:extLst>
          </p:cNvPr>
          <p:cNvSpPr/>
          <p:nvPr/>
        </p:nvSpPr>
        <p:spPr>
          <a:xfrm>
            <a:off x="1869578" y="5147638"/>
            <a:ext cx="1351717" cy="369332"/>
          </a:xfrm>
          <a:prstGeom prst="rect">
            <a:avLst/>
          </a:prstGeom>
        </p:spPr>
        <p:txBody>
          <a:bodyPr wrap="none">
            <a:spAutoFit/>
          </a:bodyPr>
          <a:lstStyle/>
          <a:p>
            <a:r>
              <a:rPr lang="pt-BR" dirty="0">
                <a:solidFill>
                  <a:srgbClr val="FF0000"/>
                </a:solidFill>
                <a:latin typeface="Arial" panose="020B0604020202020204" pitchFamily="34" charset="0"/>
                <a:ea typeface="Times New Roman" panose="02020603050405020304" pitchFamily="18" charset="0"/>
              </a:rPr>
              <a:t>Veja Figura</a:t>
            </a:r>
            <a:endParaRPr lang="pt-BR" dirty="0"/>
          </a:p>
        </p:txBody>
      </p:sp>
      <p:sp>
        <p:nvSpPr>
          <p:cNvPr id="11" name="Retângulo 10">
            <a:extLst>
              <a:ext uri="{FF2B5EF4-FFF2-40B4-BE49-F238E27FC236}">
                <a16:creationId xmlns:a16="http://schemas.microsoft.com/office/drawing/2014/main" id="{1119BA8A-4820-46E5-BEEA-1306E309F0EC}"/>
              </a:ext>
            </a:extLst>
          </p:cNvPr>
          <p:cNvSpPr/>
          <p:nvPr/>
        </p:nvSpPr>
        <p:spPr>
          <a:xfrm>
            <a:off x="9045070" y="3413912"/>
            <a:ext cx="526106" cy="553998"/>
          </a:xfrm>
          <a:prstGeom prst="rect">
            <a:avLst/>
          </a:prstGeom>
        </p:spPr>
        <p:txBody>
          <a:bodyPr wrap="square">
            <a:spAutoFit/>
          </a:bodyPr>
          <a:lstStyle/>
          <a:p>
            <a:r>
              <a:rPr lang="pt-BR" sz="3000" b="1" dirty="0">
                <a:solidFill>
                  <a:srgbClr val="FF0000"/>
                </a:solidFill>
                <a:latin typeface="Arial" panose="020B0604020202020204" pitchFamily="34" charset="0"/>
                <a:ea typeface="Times New Roman" panose="02020603050405020304" pitchFamily="18" charset="0"/>
              </a:rPr>
              <a:t>X</a:t>
            </a:r>
            <a:endParaRPr lang="pt-BR" sz="3000" dirty="0">
              <a:solidFill>
                <a:srgbClr val="FF0000"/>
              </a:solidFill>
            </a:endParaRPr>
          </a:p>
        </p:txBody>
      </p:sp>
      <p:sp>
        <p:nvSpPr>
          <p:cNvPr id="12" name="Retângulo 11">
            <a:extLst>
              <a:ext uri="{FF2B5EF4-FFF2-40B4-BE49-F238E27FC236}">
                <a16:creationId xmlns:a16="http://schemas.microsoft.com/office/drawing/2014/main" id="{AE4304E2-CADA-498E-9C97-4151880FEDBB}"/>
              </a:ext>
            </a:extLst>
          </p:cNvPr>
          <p:cNvSpPr/>
          <p:nvPr/>
        </p:nvSpPr>
        <p:spPr>
          <a:xfrm rot="919426">
            <a:off x="9223899" y="4113983"/>
            <a:ext cx="781235" cy="63361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698843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4B43452C-BE52-4BEC-BE5D-1CAEE61CEC23}"/>
              </a:ext>
            </a:extLst>
          </p:cNvPr>
          <p:cNvSpPr/>
          <p:nvPr/>
        </p:nvSpPr>
        <p:spPr>
          <a:xfrm>
            <a:off x="287383" y="202356"/>
            <a:ext cx="8217425" cy="2419124"/>
          </a:xfrm>
          <a:prstGeom prst="rect">
            <a:avLst/>
          </a:prstGeom>
        </p:spPr>
        <p:txBody>
          <a:bodyPr wrap="square">
            <a:spAutoFit/>
          </a:bodyPr>
          <a:lstStyle/>
          <a:p>
            <a:pPr algn="just">
              <a:lnSpc>
                <a:spcPct val="120000"/>
              </a:lnSpc>
            </a:pPr>
            <a:r>
              <a:rPr lang="pt-BR" b="1" dirty="0">
                <a:latin typeface="Arial" panose="020B0604020202020204" pitchFamily="34" charset="0"/>
                <a:ea typeface="Times New Roman" panose="02020603050405020304" pitchFamily="18" charset="0"/>
              </a:rPr>
              <a:t>Questão 3) (1 ponto) </a:t>
            </a:r>
            <a:r>
              <a:rPr lang="pt-BR" dirty="0">
                <a:latin typeface="Arial" panose="020B0604020202020204" pitchFamily="34" charset="0"/>
                <a:ea typeface="Times New Roman" panose="02020603050405020304" pitchFamily="18" charset="0"/>
              </a:rPr>
              <a:t>Nas atividades práticas da OBA de 2009 mostramos aos professores como poderiam representar os volumes dos planetas e estrelas, em escala. Nas atividades práticas de 2010 sugerimos, por escrito, como mostrar as distâncias dos planetas ao Sol, em escala. Nesta pergunta vamos pedir para você fazer algumas comparações em escalas. Depois da prova, se quiser,  pode olhar em </a:t>
            </a:r>
            <a:r>
              <a:rPr lang="pt-BR" b="1" dirty="0">
                <a:latin typeface="Arial" panose="020B0604020202020204" pitchFamily="34" charset="0"/>
                <a:ea typeface="Times New Roman" panose="02020603050405020304" pitchFamily="18" charset="0"/>
              </a:rPr>
              <a:t>www.pontociencia.org.br</a:t>
            </a:r>
            <a:r>
              <a:rPr lang="pt-BR" dirty="0">
                <a:latin typeface="Arial" panose="020B0604020202020204" pitchFamily="34" charset="0"/>
                <a:ea typeface="Times New Roman" panose="02020603050405020304" pitchFamily="18" charset="0"/>
              </a:rPr>
              <a:t> no link de astronomia dentro do link de Física.</a:t>
            </a:r>
            <a:endParaRPr lang="pt-BR" dirty="0"/>
          </a:p>
        </p:txBody>
      </p:sp>
      <p:sp>
        <p:nvSpPr>
          <p:cNvPr id="3" name="Retângulo 2">
            <a:extLst>
              <a:ext uri="{FF2B5EF4-FFF2-40B4-BE49-F238E27FC236}">
                <a16:creationId xmlns:a16="http://schemas.microsoft.com/office/drawing/2014/main" id="{28C59147-2345-4E43-A2DD-342B47913092}"/>
              </a:ext>
            </a:extLst>
          </p:cNvPr>
          <p:cNvSpPr/>
          <p:nvPr/>
        </p:nvSpPr>
        <p:spPr>
          <a:xfrm>
            <a:off x="287384" y="2500024"/>
            <a:ext cx="11704320" cy="1089529"/>
          </a:xfrm>
          <a:prstGeom prst="rect">
            <a:avLst/>
          </a:prstGeom>
        </p:spPr>
        <p:txBody>
          <a:bodyPr wrap="square">
            <a:spAutoFit/>
          </a:bodyPr>
          <a:lstStyle/>
          <a:p>
            <a:pPr algn="just">
              <a:lnSpc>
                <a:spcPct val="120000"/>
              </a:lnSpc>
            </a:pPr>
            <a:r>
              <a:rPr lang="pt-BR" b="1" dirty="0">
                <a:latin typeface="Arial" panose="020B0604020202020204" pitchFamily="34" charset="0"/>
                <a:ea typeface="Times New Roman" panose="02020603050405020304" pitchFamily="18" charset="0"/>
              </a:rPr>
              <a:t>Pergunta 3) (0,2 pontos cada acerto) </a:t>
            </a:r>
            <a:r>
              <a:rPr lang="pt-BR" u="sng" dirty="0">
                <a:latin typeface="Arial" panose="020B0604020202020204" pitchFamily="34" charset="0"/>
                <a:ea typeface="Times New Roman" panose="02020603050405020304" pitchFamily="18" charset="0"/>
              </a:rPr>
              <a:t>Vamos representar a Terra por uma bola de futebol</a:t>
            </a:r>
            <a:r>
              <a:rPr lang="pt-BR" dirty="0">
                <a:latin typeface="Arial" panose="020B0604020202020204" pitchFamily="34" charset="0"/>
                <a:ea typeface="Times New Roman" panose="02020603050405020304" pitchFamily="18" charset="0"/>
              </a:rPr>
              <a:t>. Com esta escala, coloque dentro dos parênteses da direita o número dos objetos da esquerda que deveriam, aproximadamente, ser representados por cada um deles nesta escala adotada.</a:t>
            </a:r>
            <a:endParaRPr lang="pt-BR" dirty="0"/>
          </a:p>
        </p:txBody>
      </p:sp>
      <p:sp>
        <p:nvSpPr>
          <p:cNvPr id="5" name="CaixaDeTexto 4">
            <a:extLst>
              <a:ext uri="{FF2B5EF4-FFF2-40B4-BE49-F238E27FC236}">
                <a16:creationId xmlns:a16="http://schemas.microsoft.com/office/drawing/2014/main" id="{260BC02E-D131-4919-B7AB-2A73ADA93D21}"/>
              </a:ext>
            </a:extLst>
          </p:cNvPr>
          <p:cNvSpPr txBox="1"/>
          <p:nvPr/>
        </p:nvSpPr>
        <p:spPr>
          <a:xfrm>
            <a:off x="254613" y="3576482"/>
            <a:ext cx="1376039" cy="369332"/>
          </a:xfrm>
          <a:prstGeom prst="rect">
            <a:avLst/>
          </a:prstGeom>
          <a:noFill/>
        </p:spPr>
        <p:txBody>
          <a:bodyPr wrap="square" rtlCol="0">
            <a:spAutoFit/>
          </a:bodyPr>
          <a:lstStyle/>
          <a:p>
            <a:r>
              <a:rPr lang="pt-BR" dirty="0">
                <a:latin typeface="Arial" panose="020B0604020202020204" pitchFamily="34" charset="0"/>
                <a:cs typeface="Arial" panose="020B0604020202020204" pitchFamily="34" charset="0"/>
              </a:rPr>
              <a:t>( 1 ) Sol</a:t>
            </a:r>
          </a:p>
        </p:txBody>
      </p:sp>
      <p:sp>
        <p:nvSpPr>
          <p:cNvPr id="6" name="CaixaDeTexto 5">
            <a:extLst>
              <a:ext uri="{FF2B5EF4-FFF2-40B4-BE49-F238E27FC236}">
                <a16:creationId xmlns:a16="http://schemas.microsoft.com/office/drawing/2014/main" id="{47A8B054-003E-4D1B-A6FB-58A8D7290BBD}"/>
              </a:ext>
            </a:extLst>
          </p:cNvPr>
          <p:cNvSpPr txBox="1"/>
          <p:nvPr/>
        </p:nvSpPr>
        <p:spPr>
          <a:xfrm>
            <a:off x="254613" y="4432870"/>
            <a:ext cx="1862830" cy="369332"/>
          </a:xfrm>
          <a:prstGeom prst="rect">
            <a:avLst/>
          </a:prstGeom>
          <a:noFill/>
        </p:spPr>
        <p:txBody>
          <a:bodyPr wrap="square" rtlCol="0">
            <a:spAutoFit/>
          </a:bodyPr>
          <a:lstStyle/>
          <a:p>
            <a:r>
              <a:rPr lang="pt-BR" dirty="0">
                <a:latin typeface="Arial" panose="020B0604020202020204" pitchFamily="34" charset="0"/>
                <a:cs typeface="Arial" panose="020B0604020202020204" pitchFamily="34" charset="0"/>
              </a:rPr>
              <a:t>( 3 ) Júpiter</a:t>
            </a:r>
          </a:p>
        </p:txBody>
      </p:sp>
      <p:sp>
        <p:nvSpPr>
          <p:cNvPr id="7" name="CaixaDeTexto 6">
            <a:extLst>
              <a:ext uri="{FF2B5EF4-FFF2-40B4-BE49-F238E27FC236}">
                <a16:creationId xmlns:a16="http://schemas.microsoft.com/office/drawing/2014/main" id="{02D9F80A-AC21-46AF-9C2C-4279BB58CB77}"/>
              </a:ext>
            </a:extLst>
          </p:cNvPr>
          <p:cNvSpPr txBox="1"/>
          <p:nvPr/>
        </p:nvSpPr>
        <p:spPr>
          <a:xfrm>
            <a:off x="238335" y="4858281"/>
            <a:ext cx="2414727" cy="369332"/>
          </a:xfrm>
          <a:prstGeom prst="rect">
            <a:avLst/>
          </a:prstGeom>
          <a:noFill/>
        </p:spPr>
        <p:txBody>
          <a:bodyPr wrap="square" rtlCol="0">
            <a:spAutoFit/>
          </a:bodyPr>
          <a:lstStyle/>
          <a:p>
            <a:r>
              <a:rPr lang="pt-BR" dirty="0">
                <a:latin typeface="Arial" panose="020B0604020202020204" pitchFamily="34" charset="0"/>
                <a:cs typeface="Arial" panose="020B0604020202020204" pitchFamily="34" charset="0"/>
              </a:rPr>
              <a:t>( 4 ) Nossa Galáxia</a:t>
            </a:r>
          </a:p>
        </p:txBody>
      </p:sp>
      <p:sp>
        <p:nvSpPr>
          <p:cNvPr id="8" name="Retângulo 7">
            <a:extLst>
              <a:ext uri="{FF2B5EF4-FFF2-40B4-BE49-F238E27FC236}">
                <a16:creationId xmlns:a16="http://schemas.microsoft.com/office/drawing/2014/main" id="{C031BC06-4A6C-4282-9277-2FFAC73A5400}"/>
              </a:ext>
            </a:extLst>
          </p:cNvPr>
          <p:cNvSpPr/>
          <p:nvPr/>
        </p:nvSpPr>
        <p:spPr>
          <a:xfrm>
            <a:off x="754724" y="5330894"/>
            <a:ext cx="5532865" cy="369332"/>
          </a:xfrm>
          <a:prstGeom prst="rect">
            <a:avLst/>
          </a:prstGeom>
        </p:spPr>
        <p:txBody>
          <a:bodyPr wrap="square">
            <a:spAutoFit/>
          </a:bodyPr>
          <a:lstStyle/>
          <a:p>
            <a:pPr algn="just"/>
            <a:r>
              <a:rPr lang="pt-BR" dirty="0">
                <a:latin typeface="Arial" panose="020B0604020202020204" pitchFamily="34" charset="0"/>
                <a:ea typeface="Times New Roman" panose="02020603050405020304" pitchFamily="18" charset="0"/>
              </a:rPr>
              <a:t>Aglomerado das Plêiades (estrelas azuis e novinhas</a:t>
            </a:r>
            <a:endParaRPr lang="pt-BR" dirty="0"/>
          </a:p>
        </p:txBody>
      </p:sp>
      <p:sp>
        <p:nvSpPr>
          <p:cNvPr id="9" name="CaixaDeTexto 8">
            <a:extLst>
              <a:ext uri="{FF2B5EF4-FFF2-40B4-BE49-F238E27FC236}">
                <a16:creationId xmlns:a16="http://schemas.microsoft.com/office/drawing/2014/main" id="{580FC510-DFEB-4424-A63D-6F6B235EA63F}"/>
              </a:ext>
            </a:extLst>
          </p:cNvPr>
          <p:cNvSpPr txBox="1"/>
          <p:nvPr/>
        </p:nvSpPr>
        <p:spPr>
          <a:xfrm>
            <a:off x="229458" y="5304260"/>
            <a:ext cx="2414727" cy="369332"/>
          </a:xfrm>
          <a:prstGeom prst="rect">
            <a:avLst/>
          </a:prstGeom>
          <a:noFill/>
        </p:spPr>
        <p:txBody>
          <a:bodyPr wrap="square" rtlCol="0">
            <a:spAutoFit/>
          </a:bodyPr>
          <a:lstStyle/>
          <a:p>
            <a:r>
              <a:rPr lang="pt-BR" dirty="0">
                <a:latin typeface="Arial" panose="020B0604020202020204" pitchFamily="34" charset="0"/>
                <a:cs typeface="Arial" panose="020B0604020202020204" pitchFamily="34" charset="0"/>
              </a:rPr>
              <a:t>( 5 )</a:t>
            </a:r>
          </a:p>
        </p:txBody>
      </p:sp>
      <p:sp>
        <p:nvSpPr>
          <p:cNvPr id="10" name="CaixaDeTexto 9">
            <a:extLst>
              <a:ext uri="{FF2B5EF4-FFF2-40B4-BE49-F238E27FC236}">
                <a16:creationId xmlns:a16="http://schemas.microsoft.com/office/drawing/2014/main" id="{15A8878A-4676-437D-8194-0F5CA5E89DFE}"/>
              </a:ext>
            </a:extLst>
          </p:cNvPr>
          <p:cNvSpPr txBox="1"/>
          <p:nvPr/>
        </p:nvSpPr>
        <p:spPr>
          <a:xfrm>
            <a:off x="254613" y="4003748"/>
            <a:ext cx="1376039" cy="369332"/>
          </a:xfrm>
          <a:prstGeom prst="rect">
            <a:avLst/>
          </a:prstGeom>
          <a:noFill/>
        </p:spPr>
        <p:txBody>
          <a:bodyPr wrap="square" rtlCol="0">
            <a:spAutoFit/>
          </a:bodyPr>
          <a:lstStyle/>
          <a:p>
            <a:r>
              <a:rPr lang="pt-BR" dirty="0">
                <a:latin typeface="Arial" panose="020B0604020202020204" pitchFamily="34" charset="0"/>
                <a:cs typeface="Arial" panose="020B0604020202020204" pitchFamily="34" charset="0"/>
              </a:rPr>
              <a:t>( 2 ) Lua</a:t>
            </a:r>
          </a:p>
        </p:txBody>
      </p:sp>
      <p:sp>
        <p:nvSpPr>
          <p:cNvPr id="11" name="Retângulo 10">
            <a:extLst>
              <a:ext uri="{FF2B5EF4-FFF2-40B4-BE49-F238E27FC236}">
                <a16:creationId xmlns:a16="http://schemas.microsoft.com/office/drawing/2014/main" id="{DE21F416-3199-4DFD-8134-0D8983E871CD}"/>
              </a:ext>
            </a:extLst>
          </p:cNvPr>
          <p:cNvSpPr/>
          <p:nvPr/>
        </p:nvSpPr>
        <p:spPr>
          <a:xfrm>
            <a:off x="743990" y="5643142"/>
            <a:ext cx="4475905" cy="369332"/>
          </a:xfrm>
          <a:prstGeom prst="rect">
            <a:avLst/>
          </a:prstGeom>
        </p:spPr>
        <p:txBody>
          <a:bodyPr wrap="none">
            <a:spAutoFit/>
          </a:bodyPr>
          <a:lstStyle/>
          <a:p>
            <a:r>
              <a:rPr lang="pt-BR" dirty="0">
                <a:latin typeface="Arial" panose="020B0604020202020204" pitchFamily="34" charset="0"/>
                <a:ea typeface="Times New Roman" panose="02020603050405020304" pitchFamily="18" charset="0"/>
              </a:rPr>
              <a:t>com temperaturas de cerca de 30.000 </a:t>
            </a:r>
            <a:r>
              <a:rPr lang="pt-BR" baseline="30000" dirty="0" err="1">
                <a:latin typeface="Arial" panose="020B0604020202020204" pitchFamily="34" charset="0"/>
                <a:ea typeface="Times New Roman" panose="02020603050405020304" pitchFamily="18" charset="0"/>
              </a:rPr>
              <a:t>o</a:t>
            </a:r>
            <a:r>
              <a:rPr lang="pt-BR" dirty="0" err="1">
                <a:latin typeface="Arial" panose="020B0604020202020204" pitchFamily="34" charset="0"/>
                <a:ea typeface="Times New Roman" panose="02020603050405020304" pitchFamily="18" charset="0"/>
              </a:rPr>
              <a:t>C</a:t>
            </a:r>
            <a:r>
              <a:rPr lang="pt-BR" dirty="0">
                <a:latin typeface="Arial" panose="020B0604020202020204" pitchFamily="34" charset="0"/>
                <a:ea typeface="Times New Roman" panose="02020603050405020304" pitchFamily="18" charset="0"/>
              </a:rPr>
              <a:t>)</a:t>
            </a:r>
            <a:endParaRPr lang="pt-BR" dirty="0"/>
          </a:p>
        </p:txBody>
      </p:sp>
      <p:sp>
        <p:nvSpPr>
          <p:cNvPr id="12" name="Retângulo 11">
            <a:extLst>
              <a:ext uri="{FF2B5EF4-FFF2-40B4-BE49-F238E27FC236}">
                <a16:creationId xmlns:a16="http://schemas.microsoft.com/office/drawing/2014/main" id="{BCB61E9D-AC65-4709-88BB-468E02FFC900}"/>
              </a:ext>
            </a:extLst>
          </p:cNvPr>
          <p:cNvSpPr/>
          <p:nvPr/>
        </p:nvSpPr>
        <p:spPr>
          <a:xfrm>
            <a:off x="7285283" y="3637443"/>
            <a:ext cx="3993401" cy="369332"/>
          </a:xfrm>
          <a:prstGeom prst="rect">
            <a:avLst/>
          </a:prstGeom>
        </p:spPr>
        <p:txBody>
          <a:bodyPr wrap="none">
            <a:spAutoFit/>
          </a:bodyPr>
          <a:lstStyle/>
          <a:p>
            <a:r>
              <a:rPr lang="pt-BR" dirty="0">
                <a:latin typeface="Arial" panose="020B0604020202020204" pitchFamily="34" charset="0"/>
                <a:ea typeface="Times New Roman" panose="02020603050405020304" pitchFamily="18" charset="0"/>
              </a:rPr>
              <a:t>(   ) Área central do campo de futebol</a:t>
            </a:r>
            <a:endParaRPr lang="pt-BR" dirty="0"/>
          </a:p>
        </p:txBody>
      </p:sp>
      <p:sp>
        <p:nvSpPr>
          <p:cNvPr id="13" name="Retângulo 12">
            <a:extLst>
              <a:ext uri="{FF2B5EF4-FFF2-40B4-BE49-F238E27FC236}">
                <a16:creationId xmlns:a16="http://schemas.microsoft.com/office/drawing/2014/main" id="{775CB9E2-719F-401D-A153-193D2D69CC06}"/>
              </a:ext>
            </a:extLst>
          </p:cNvPr>
          <p:cNvSpPr/>
          <p:nvPr/>
        </p:nvSpPr>
        <p:spPr>
          <a:xfrm>
            <a:off x="7285283" y="4064709"/>
            <a:ext cx="2031325" cy="369332"/>
          </a:xfrm>
          <a:prstGeom prst="rect">
            <a:avLst/>
          </a:prstGeom>
        </p:spPr>
        <p:txBody>
          <a:bodyPr wrap="none">
            <a:spAutoFit/>
          </a:bodyPr>
          <a:lstStyle/>
          <a:p>
            <a:r>
              <a:rPr lang="pt-BR" dirty="0">
                <a:latin typeface="Arial" panose="020B0604020202020204" pitchFamily="34" charset="0"/>
                <a:ea typeface="Times New Roman" panose="02020603050405020304" pitchFamily="18" charset="0"/>
              </a:rPr>
              <a:t>(   ) Júpiter	</a:t>
            </a:r>
            <a:endParaRPr lang="pt-BR" dirty="0"/>
          </a:p>
        </p:txBody>
      </p:sp>
      <p:sp>
        <p:nvSpPr>
          <p:cNvPr id="14" name="Retângulo 13">
            <a:extLst>
              <a:ext uri="{FF2B5EF4-FFF2-40B4-BE49-F238E27FC236}">
                <a16:creationId xmlns:a16="http://schemas.microsoft.com/office/drawing/2014/main" id="{631EC1DC-7221-41F5-8A48-CF28D728F5B6}"/>
              </a:ext>
            </a:extLst>
          </p:cNvPr>
          <p:cNvSpPr/>
          <p:nvPr/>
        </p:nvSpPr>
        <p:spPr>
          <a:xfrm>
            <a:off x="7285282" y="4491975"/>
            <a:ext cx="1107996" cy="369332"/>
          </a:xfrm>
          <a:prstGeom prst="rect">
            <a:avLst/>
          </a:prstGeom>
        </p:spPr>
        <p:txBody>
          <a:bodyPr wrap="none">
            <a:spAutoFit/>
          </a:bodyPr>
          <a:lstStyle/>
          <a:p>
            <a:r>
              <a:rPr lang="pt-BR" dirty="0">
                <a:latin typeface="Arial" panose="020B0604020202020204" pitchFamily="34" charset="0"/>
                <a:ea typeface="Times New Roman" panose="02020603050405020304" pitchFamily="18" charset="0"/>
              </a:rPr>
              <a:t>(   ) Vaca	</a:t>
            </a:r>
            <a:endParaRPr lang="pt-BR" dirty="0"/>
          </a:p>
        </p:txBody>
      </p:sp>
      <p:sp>
        <p:nvSpPr>
          <p:cNvPr id="15" name="Retângulo 14">
            <a:extLst>
              <a:ext uri="{FF2B5EF4-FFF2-40B4-BE49-F238E27FC236}">
                <a16:creationId xmlns:a16="http://schemas.microsoft.com/office/drawing/2014/main" id="{5FF97E66-7BC8-4578-BB9C-797E475DB23B}"/>
              </a:ext>
            </a:extLst>
          </p:cNvPr>
          <p:cNvSpPr/>
          <p:nvPr/>
        </p:nvSpPr>
        <p:spPr>
          <a:xfrm>
            <a:off x="7285283" y="4919241"/>
            <a:ext cx="2954655" cy="369332"/>
          </a:xfrm>
          <a:prstGeom prst="rect">
            <a:avLst/>
          </a:prstGeom>
        </p:spPr>
        <p:txBody>
          <a:bodyPr wrap="none">
            <a:spAutoFit/>
          </a:bodyPr>
          <a:lstStyle/>
          <a:p>
            <a:r>
              <a:rPr lang="pt-BR" dirty="0">
                <a:latin typeface="Arial" panose="020B0604020202020204" pitchFamily="34" charset="0"/>
                <a:ea typeface="Times New Roman" panose="02020603050405020304" pitchFamily="18" charset="0"/>
              </a:rPr>
              <a:t>(   ) Órbita da Terra	</a:t>
            </a:r>
            <a:endParaRPr lang="pt-BR" dirty="0"/>
          </a:p>
        </p:txBody>
      </p:sp>
      <p:sp>
        <p:nvSpPr>
          <p:cNvPr id="16" name="Retângulo 15">
            <a:extLst>
              <a:ext uri="{FF2B5EF4-FFF2-40B4-BE49-F238E27FC236}">
                <a16:creationId xmlns:a16="http://schemas.microsoft.com/office/drawing/2014/main" id="{D43E3734-7596-4C67-BDE6-5C2B61A8039F}"/>
              </a:ext>
            </a:extLst>
          </p:cNvPr>
          <p:cNvSpPr/>
          <p:nvPr/>
        </p:nvSpPr>
        <p:spPr>
          <a:xfrm>
            <a:off x="7285283" y="5352832"/>
            <a:ext cx="2031325" cy="369332"/>
          </a:xfrm>
          <a:prstGeom prst="rect">
            <a:avLst/>
          </a:prstGeom>
        </p:spPr>
        <p:txBody>
          <a:bodyPr wrap="none">
            <a:spAutoFit/>
          </a:bodyPr>
          <a:lstStyle/>
          <a:p>
            <a:r>
              <a:rPr lang="pt-BR" dirty="0">
                <a:latin typeface="Arial" panose="020B0604020202020204" pitchFamily="34" charset="0"/>
                <a:ea typeface="Times New Roman" panose="02020603050405020304" pitchFamily="18" charset="0"/>
              </a:rPr>
              <a:t>(   ) Bola de Tênis	</a:t>
            </a:r>
            <a:endParaRPr lang="pt-BR" dirty="0"/>
          </a:p>
        </p:txBody>
      </p:sp>
      <p:sp>
        <p:nvSpPr>
          <p:cNvPr id="17" name="Retângulo 16">
            <a:extLst>
              <a:ext uri="{FF2B5EF4-FFF2-40B4-BE49-F238E27FC236}">
                <a16:creationId xmlns:a16="http://schemas.microsoft.com/office/drawing/2014/main" id="{35335955-D02B-4AE2-8FD5-DEF02B91804A}"/>
              </a:ext>
            </a:extLst>
          </p:cNvPr>
          <p:cNvSpPr/>
          <p:nvPr/>
        </p:nvSpPr>
        <p:spPr>
          <a:xfrm>
            <a:off x="7396073" y="3638936"/>
            <a:ext cx="327334" cy="400110"/>
          </a:xfrm>
          <a:prstGeom prst="rect">
            <a:avLst/>
          </a:prstGeom>
        </p:spPr>
        <p:txBody>
          <a:bodyPr wrap="none">
            <a:spAutoFit/>
          </a:bodyPr>
          <a:lstStyle/>
          <a:p>
            <a:r>
              <a:rPr lang="pt-BR" sz="2000" b="1" dirty="0">
                <a:solidFill>
                  <a:srgbClr val="FF0000"/>
                </a:solidFill>
                <a:latin typeface="Arial" panose="020B0604020202020204" pitchFamily="34" charset="0"/>
                <a:ea typeface="Times New Roman" panose="02020603050405020304" pitchFamily="18" charset="0"/>
              </a:rPr>
              <a:t>1</a:t>
            </a:r>
            <a:endParaRPr lang="pt-BR" sz="2000" b="1" dirty="0"/>
          </a:p>
        </p:txBody>
      </p:sp>
      <p:sp>
        <p:nvSpPr>
          <p:cNvPr id="18" name="Retângulo 17">
            <a:extLst>
              <a:ext uri="{FF2B5EF4-FFF2-40B4-BE49-F238E27FC236}">
                <a16:creationId xmlns:a16="http://schemas.microsoft.com/office/drawing/2014/main" id="{75EAD62A-5E46-475F-8255-A3937AD938F6}"/>
              </a:ext>
            </a:extLst>
          </p:cNvPr>
          <p:cNvSpPr/>
          <p:nvPr/>
        </p:nvSpPr>
        <p:spPr>
          <a:xfrm>
            <a:off x="7396073" y="5352377"/>
            <a:ext cx="327334" cy="400110"/>
          </a:xfrm>
          <a:prstGeom prst="rect">
            <a:avLst/>
          </a:prstGeom>
        </p:spPr>
        <p:txBody>
          <a:bodyPr wrap="none">
            <a:spAutoFit/>
          </a:bodyPr>
          <a:lstStyle/>
          <a:p>
            <a:r>
              <a:rPr lang="pt-BR" sz="2000" b="1" dirty="0">
                <a:solidFill>
                  <a:srgbClr val="FF0000"/>
                </a:solidFill>
                <a:latin typeface="Arial" panose="020B0604020202020204" pitchFamily="34" charset="0"/>
                <a:ea typeface="Times New Roman" panose="02020603050405020304" pitchFamily="18" charset="0"/>
              </a:rPr>
              <a:t>2</a:t>
            </a:r>
            <a:endParaRPr lang="pt-BR" sz="2000" b="1" dirty="0"/>
          </a:p>
        </p:txBody>
      </p:sp>
      <p:sp>
        <p:nvSpPr>
          <p:cNvPr id="19" name="Retângulo 18">
            <a:extLst>
              <a:ext uri="{FF2B5EF4-FFF2-40B4-BE49-F238E27FC236}">
                <a16:creationId xmlns:a16="http://schemas.microsoft.com/office/drawing/2014/main" id="{AC148CAD-D14D-466A-9F6E-54DA22CD2980}"/>
              </a:ext>
            </a:extLst>
          </p:cNvPr>
          <p:cNvSpPr/>
          <p:nvPr/>
        </p:nvSpPr>
        <p:spPr>
          <a:xfrm>
            <a:off x="7396073" y="4481640"/>
            <a:ext cx="327334" cy="400110"/>
          </a:xfrm>
          <a:prstGeom prst="rect">
            <a:avLst/>
          </a:prstGeom>
        </p:spPr>
        <p:txBody>
          <a:bodyPr wrap="none">
            <a:spAutoFit/>
          </a:bodyPr>
          <a:lstStyle/>
          <a:p>
            <a:r>
              <a:rPr lang="pt-BR" sz="2000" b="1" dirty="0">
                <a:solidFill>
                  <a:srgbClr val="FF0000"/>
                </a:solidFill>
                <a:latin typeface="Arial" panose="020B0604020202020204" pitchFamily="34" charset="0"/>
                <a:ea typeface="Times New Roman" panose="02020603050405020304" pitchFamily="18" charset="0"/>
              </a:rPr>
              <a:t>3</a:t>
            </a:r>
            <a:endParaRPr lang="pt-BR" sz="2000" b="1" dirty="0"/>
          </a:p>
        </p:txBody>
      </p:sp>
      <p:sp>
        <p:nvSpPr>
          <p:cNvPr id="20" name="Retângulo 19">
            <a:extLst>
              <a:ext uri="{FF2B5EF4-FFF2-40B4-BE49-F238E27FC236}">
                <a16:creationId xmlns:a16="http://schemas.microsoft.com/office/drawing/2014/main" id="{BACF3D40-34A8-4F25-8D89-1E34E4FA64B1}"/>
              </a:ext>
            </a:extLst>
          </p:cNvPr>
          <p:cNvSpPr/>
          <p:nvPr/>
        </p:nvSpPr>
        <p:spPr>
          <a:xfrm>
            <a:off x="7396073" y="4908906"/>
            <a:ext cx="327334" cy="400110"/>
          </a:xfrm>
          <a:prstGeom prst="rect">
            <a:avLst/>
          </a:prstGeom>
        </p:spPr>
        <p:txBody>
          <a:bodyPr wrap="none">
            <a:spAutoFit/>
          </a:bodyPr>
          <a:lstStyle/>
          <a:p>
            <a:r>
              <a:rPr lang="pt-BR" sz="2000" b="1" dirty="0">
                <a:solidFill>
                  <a:srgbClr val="FF0000"/>
                </a:solidFill>
                <a:latin typeface="Arial" panose="020B0604020202020204" pitchFamily="34" charset="0"/>
                <a:ea typeface="Times New Roman" panose="02020603050405020304" pitchFamily="18" charset="0"/>
              </a:rPr>
              <a:t>4</a:t>
            </a:r>
          </a:p>
        </p:txBody>
      </p:sp>
      <p:sp>
        <p:nvSpPr>
          <p:cNvPr id="21" name="Retângulo 20">
            <a:extLst>
              <a:ext uri="{FF2B5EF4-FFF2-40B4-BE49-F238E27FC236}">
                <a16:creationId xmlns:a16="http://schemas.microsoft.com/office/drawing/2014/main" id="{51525B72-48C4-4F06-9609-068CEC15D85C}"/>
              </a:ext>
            </a:extLst>
          </p:cNvPr>
          <p:cNvSpPr/>
          <p:nvPr/>
        </p:nvSpPr>
        <p:spPr>
          <a:xfrm>
            <a:off x="7396073" y="4054374"/>
            <a:ext cx="327334" cy="400110"/>
          </a:xfrm>
          <a:prstGeom prst="rect">
            <a:avLst/>
          </a:prstGeom>
        </p:spPr>
        <p:txBody>
          <a:bodyPr wrap="none">
            <a:spAutoFit/>
          </a:bodyPr>
          <a:lstStyle/>
          <a:p>
            <a:r>
              <a:rPr lang="pt-BR" sz="2000" b="1" dirty="0">
                <a:solidFill>
                  <a:srgbClr val="FF0000"/>
                </a:solidFill>
                <a:latin typeface="Arial" panose="020B0604020202020204" pitchFamily="34" charset="0"/>
                <a:ea typeface="Times New Roman" panose="02020603050405020304" pitchFamily="18" charset="0"/>
              </a:rPr>
              <a:t>5</a:t>
            </a:r>
          </a:p>
        </p:txBody>
      </p:sp>
    </p:spTree>
    <p:extLst>
      <p:ext uri="{BB962C8B-B14F-4D97-AF65-F5344CB8AC3E}">
        <p14:creationId xmlns:p14="http://schemas.microsoft.com/office/powerpoint/2010/main" val="1585765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1000"/>
                                        <p:tgtEl>
                                          <p:spTgt spid="21"/>
                                        </p:tgtEl>
                                      </p:cBhvr>
                                    </p:animEffect>
                                    <p:anim calcmode="lin" valueType="num">
                                      <p:cBhvr>
                                        <p:cTn id="15" dur="1000" fill="hold"/>
                                        <p:tgtEl>
                                          <p:spTgt spid="21"/>
                                        </p:tgtEl>
                                        <p:attrNameLst>
                                          <p:attrName>ppt_x</p:attrName>
                                        </p:attrNameLst>
                                      </p:cBhvr>
                                      <p:tavLst>
                                        <p:tav tm="0">
                                          <p:val>
                                            <p:strVal val="#ppt_x"/>
                                          </p:val>
                                        </p:tav>
                                        <p:tav tm="100000">
                                          <p:val>
                                            <p:strVal val="#ppt_x"/>
                                          </p:val>
                                        </p:tav>
                                      </p:tavLst>
                                    </p:anim>
                                    <p:anim calcmode="lin" valueType="num">
                                      <p:cBhvr>
                                        <p:cTn id="1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1000"/>
                                        <p:tgtEl>
                                          <p:spTgt spid="20"/>
                                        </p:tgtEl>
                                      </p:cBhvr>
                                    </p:animEffect>
                                    <p:anim calcmode="lin" valueType="num">
                                      <p:cBhvr>
                                        <p:cTn id="29" dur="1000" fill="hold"/>
                                        <p:tgtEl>
                                          <p:spTgt spid="20"/>
                                        </p:tgtEl>
                                        <p:attrNameLst>
                                          <p:attrName>ppt_x</p:attrName>
                                        </p:attrNameLst>
                                      </p:cBhvr>
                                      <p:tavLst>
                                        <p:tav tm="0">
                                          <p:val>
                                            <p:strVal val="#ppt_x"/>
                                          </p:val>
                                        </p:tav>
                                        <p:tav tm="100000">
                                          <p:val>
                                            <p:strVal val="#ppt_x"/>
                                          </p:val>
                                        </p:tav>
                                      </p:tavLst>
                                    </p:anim>
                                    <p:anim calcmode="lin" valueType="num">
                                      <p:cBhvr>
                                        <p:cTn id="3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01D8FA56-6A35-4FDE-9E2B-39B9DBE8CD2F}"/>
              </a:ext>
            </a:extLst>
          </p:cNvPr>
          <p:cNvSpPr/>
          <p:nvPr/>
        </p:nvSpPr>
        <p:spPr>
          <a:xfrm>
            <a:off x="552001" y="408477"/>
            <a:ext cx="7872908" cy="1861920"/>
          </a:xfrm>
          <a:prstGeom prst="rect">
            <a:avLst/>
          </a:prstGeom>
        </p:spPr>
        <p:txBody>
          <a:bodyPr wrap="square">
            <a:spAutoFit/>
          </a:bodyPr>
          <a:lstStyle/>
          <a:p>
            <a:pPr algn="just">
              <a:lnSpc>
                <a:spcPct val="130000"/>
              </a:lnSpc>
            </a:pPr>
            <a:r>
              <a:rPr lang="pt-BR" b="1" dirty="0">
                <a:latin typeface="Arial" panose="020B0604020202020204" pitchFamily="34" charset="0"/>
                <a:ea typeface="Times New Roman" panose="02020603050405020304" pitchFamily="18" charset="0"/>
              </a:rPr>
              <a:t>Questão 4) (1 ponto) </a:t>
            </a:r>
            <a:r>
              <a:rPr lang="pt-BR" dirty="0">
                <a:latin typeface="Arial" panose="020B0604020202020204" pitchFamily="34" charset="0"/>
                <a:ea typeface="Times New Roman" panose="02020603050405020304" pitchFamily="18" charset="0"/>
              </a:rPr>
              <a:t> Você já deve ter reparado que num globo terrestre sempre tem a linha do Equador (divide a Terra em dois hemisférios) e as linhas dos trópicos de Capricórnio e de Câncer (os quais são as latitudes extremas nas quais o Sol ainda fica a pino – nos Solstícios), além dos círculos Polares.</a:t>
            </a:r>
            <a:endParaRPr lang="pt-BR" dirty="0"/>
          </a:p>
        </p:txBody>
      </p:sp>
      <p:sp>
        <p:nvSpPr>
          <p:cNvPr id="3" name="Retângulo 2">
            <a:extLst>
              <a:ext uri="{FF2B5EF4-FFF2-40B4-BE49-F238E27FC236}">
                <a16:creationId xmlns:a16="http://schemas.microsoft.com/office/drawing/2014/main" id="{6EC5EB69-E1A5-46B3-B6FF-6E405691F4BF}"/>
              </a:ext>
            </a:extLst>
          </p:cNvPr>
          <p:cNvSpPr/>
          <p:nvPr/>
        </p:nvSpPr>
        <p:spPr>
          <a:xfrm>
            <a:off x="552001" y="2614823"/>
            <a:ext cx="6096000" cy="1141723"/>
          </a:xfrm>
          <a:prstGeom prst="rect">
            <a:avLst/>
          </a:prstGeom>
        </p:spPr>
        <p:txBody>
          <a:bodyPr>
            <a:spAutoFit/>
          </a:bodyPr>
          <a:lstStyle/>
          <a:p>
            <a:pPr algn="just" hangingPunct="0">
              <a:lnSpc>
                <a:spcPct val="130000"/>
              </a:lnSpc>
              <a:spcAft>
                <a:spcPts val="0"/>
              </a:spcAft>
            </a:pPr>
            <a:r>
              <a:rPr lang="pt-BR" b="1" dirty="0">
                <a:latin typeface="Arial" panose="020B0604020202020204" pitchFamily="34" charset="0"/>
                <a:ea typeface="Times New Roman" panose="02020603050405020304" pitchFamily="18" charset="0"/>
              </a:rPr>
              <a:t>Pergunta 4a) (0,2 pontos) (0,1 ponto cada acerto)</a:t>
            </a:r>
            <a:endParaRPr lang="pt-BR" dirty="0">
              <a:latin typeface="Times New Roman" panose="02020603050405020304" pitchFamily="18" charset="0"/>
              <a:ea typeface="Times New Roman" panose="02020603050405020304" pitchFamily="18" charset="0"/>
            </a:endParaRPr>
          </a:p>
          <a:p>
            <a:pPr algn="just" hangingPunct="0">
              <a:lnSpc>
                <a:spcPct val="130000"/>
              </a:lnSpc>
              <a:spcAft>
                <a:spcPts val="0"/>
              </a:spcAft>
            </a:pPr>
            <a:r>
              <a:rPr lang="pt-BR" dirty="0">
                <a:latin typeface="Arial" panose="020B0604020202020204" pitchFamily="34" charset="0"/>
                <a:ea typeface="Times New Roman" panose="02020603050405020304" pitchFamily="18" charset="0"/>
              </a:rPr>
              <a:t>Desenhe no mapa ao lado as linhas do:</a:t>
            </a:r>
            <a:endParaRPr lang="pt-BR" dirty="0">
              <a:latin typeface="Times New Roman" panose="02020603050405020304" pitchFamily="18" charset="0"/>
              <a:ea typeface="Times New Roman" panose="02020603050405020304" pitchFamily="18" charset="0"/>
            </a:endParaRPr>
          </a:p>
          <a:p>
            <a:pPr algn="just">
              <a:lnSpc>
                <a:spcPct val="130000"/>
              </a:lnSpc>
            </a:pPr>
            <a:r>
              <a:rPr lang="pt-BR" b="1" dirty="0">
                <a:latin typeface="Arial" panose="020B0604020202020204" pitchFamily="34" charset="0"/>
                <a:ea typeface="Times New Roman" panose="02020603050405020304" pitchFamily="18" charset="0"/>
              </a:rPr>
              <a:t>(a) </a:t>
            </a:r>
            <a:r>
              <a:rPr lang="pt-BR" dirty="0">
                <a:latin typeface="Arial" panose="020B0604020202020204" pitchFamily="34" charset="0"/>
                <a:ea typeface="Times New Roman" panose="02020603050405020304" pitchFamily="18" charset="0"/>
              </a:rPr>
              <a:t>Equador e </a:t>
            </a:r>
            <a:r>
              <a:rPr lang="pt-BR" b="1" dirty="0">
                <a:latin typeface="Arial" panose="020B0604020202020204" pitchFamily="34" charset="0"/>
                <a:ea typeface="Times New Roman" panose="02020603050405020304" pitchFamily="18" charset="0"/>
              </a:rPr>
              <a:t>(b)</a:t>
            </a:r>
            <a:r>
              <a:rPr lang="pt-BR" dirty="0">
                <a:latin typeface="Arial" panose="020B0604020202020204" pitchFamily="34" charset="0"/>
                <a:ea typeface="Times New Roman" panose="02020603050405020304" pitchFamily="18" charset="0"/>
              </a:rPr>
              <a:t> Trópico de Capricórnio.</a:t>
            </a:r>
            <a:endParaRPr lang="pt-BR" dirty="0"/>
          </a:p>
        </p:txBody>
      </p:sp>
      <p:pic>
        <p:nvPicPr>
          <p:cNvPr id="8" name="Imagem 7">
            <a:extLst>
              <a:ext uri="{FF2B5EF4-FFF2-40B4-BE49-F238E27FC236}">
                <a16:creationId xmlns:a16="http://schemas.microsoft.com/office/drawing/2014/main" id="{DF294784-EF7F-4E54-B2AD-2DF80F9E5C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0425" y="2444645"/>
            <a:ext cx="3761127" cy="3561149"/>
          </a:xfrm>
          <a:prstGeom prst="rect">
            <a:avLst/>
          </a:prstGeom>
        </p:spPr>
      </p:pic>
      <p:cxnSp>
        <p:nvCxnSpPr>
          <p:cNvPr id="12" name="Conector reto 11">
            <a:extLst>
              <a:ext uri="{FF2B5EF4-FFF2-40B4-BE49-F238E27FC236}">
                <a16:creationId xmlns:a16="http://schemas.microsoft.com/office/drawing/2014/main" id="{68C19054-7764-461D-936E-BA6D06C3D5CC}"/>
              </a:ext>
            </a:extLst>
          </p:cNvPr>
          <p:cNvCxnSpPr>
            <a:cxnSpLocks/>
          </p:cNvCxnSpPr>
          <p:nvPr/>
        </p:nvCxnSpPr>
        <p:spPr>
          <a:xfrm flipH="1">
            <a:off x="7166399" y="2923790"/>
            <a:ext cx="3213716"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Conector reto 14">
            <a:extLst>
              <a:ext uri="{FF2B5EF4-FFF2-40B4-BE49-F238E27FC236}">
                <a16:creationId xmlns:a16="http://schemas.microsoft.com/office/drawing/2014/main" id="{8B33085B-0D0D-4F6C-AB06-AC86E6220EDA}"/>
              </a:ext>
            </a:extLst>
          </p:cNvPr>
          <p:cNvCxnSpPr>
            <a:cxnSpLocks/>
          </p:cNvCxnSpPr>
          <p:nvPr/>
        </p:nvCxnSpPr>
        <p:spPr>
          <a:xfrm flipH="1">
            <a:off x="7255093" y="5011522"/>
            <a:ext cx="3213716"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Retângulo 15">
            <a:extLst>
              <a:ext uri="{FF2B5EF4-FFF2-40B4-BE49-F238E27FC236}">
                <a16:creationId xmlns:a16="http://schemas.microsoft.com/office/drawing/2014/main" id="{D917E333-A916-4F6E-A207-0C8287119858}"/>
              </a:ext>
            </a:extLst>
          </p:cNvPr>
          <p:cNvSpPr/>
          <p:nvPr/>
        </p:nvSpPr>
        <p:spPr>
          <a:xfrm>
            <a:off x="552001" y="4818152"/>
            <a:ext cx="4455066" cy="369332"/>
          </a:xfrm>
          <a:prstGeom prst="rect">
            <a:avLst/>
          </a:prstGeom>
        </p:spPr>
        <p:txBody>
          <a:bodyPr wrap="none">
            <a:spAutoFit/>
          </a:bodyPr>
          <a:lstStyle/>
          <a:p>
            <a:r>
              <a:rPr lang="pt-BR" b="1" dirty="0">
                <a:latin typeface="Arial" panose="020B0604020202020204" pitchFamily="34" charset="0"/>
                <a:ea typeface="Times New Roman" panose="02020603050405020304" pitchFamily="18" charset="0"/>
              </a:rPr>
              <a:t>Resposta 4a): . . . . . . . . . . . . . . . . . . . . . </a:t>
            </a:r>
            <a:endParaRPr lang="pt-BR" dirty="0"/>
          </a:p>
        </p:txBody>
      </p:sp>
      <p:sp>
        <p:nvSpPr>
          <p:cNvPr id="17" name="Retângulo 16">
            <a:extLst>
              <a:ext uri="{FF2B5EF4-FFF2-40B4-BE49-F238E27FC236}">
                <a16:creationId xmlns:a16="http://schemas.microsoft.com/office/drawing/2014/main" id="{FBA1A94D-5269-4B4A-8A13-B6C89964DF86}"/>
              </a:ext>
            </a:extLst>
          </p:cNvPr>
          <p:cNvSpPr/>
          <p:nvPr/>
        </p:nvSpPr>
        <p:spPr>
          <a:xfrm>
            <a:off x="2779534" y="4704495"/>
            <a:ext cx="1274773" cy="369332"/>
          </a:xfrm>
          <a:prstGeom prst="rect">
            <a:avLst/>
          </a:prstGeom>
        </p:spPr>
        <p:txBody>
          <a:bodyPr wrap="none">
            <a:spAutoFit/>
          </a:bodyPr>
          <a:lstStyle/>
          <a:p>
            <a:r>
              <a:rPr lang="pt-PT" dirty="0">
                <a:solidFill>
                  <a:srgbClr val="FF0000"/>
                </a:solidFill>
                <a:latin typeface="Arial" panose="020B0604020202020204" pitchFamily="34" charset="0"/>
                <a:ea typeface="Times New Roman" panose="02020603050405020304" pitchFamily="18" charset="0"/>
                <a:cs typeface="Arial" panose="020B0604020202020204" pitchFamily="34" charset="0"/>
              </a:rPr>
              <a:t>Veja figura</a:t>
            </a:r>
            <a:endParaRPr lang="pt-BR" dirty="0">
              <a:latin typeface="Arial" panose="020B0604020202020204" pitchFamily="34" charset="0"/>
              <a:cs typeface="Arial" panose="020B0604020202020204" pitchFamily="34" charset="0"/>
            </a:endParaRPr>
          </a:p>
        </p:txBody>
      </p:sp>
      <p:sp>
        <p:nvSpPr>
          <p:cNvPr id="18" name="Retângulo 17">
            <a:extLst>
              <a:ext uri="{FF2B5EF4-FFF2-40B4-BE49-F238E27FC236}">
                <a16:creationId xmlns:a16="http://schemas.microsoft.com/office/drawing/2014/main" id="{5444459E-A517-4ECB-9E71-EE0A524211A3}"/>
              </a:ext>
            </a:extLst>
          </p:cNvPr>
          <p:cNvSpPr/>
          <p:nvPr/>
        </p:nvSpPr>
        <p:spPr>
          <a:xfrm>
            <a:off x="6762952" y="2654168"/>
            <a:ext cx="466794" cy="369332"/>
          </a:xfrm>
          <a:prstGeom prst="rect">
            <a:avLst/>
          </a:prstGeom>
        </p:spPr>
        <p:txBody>
          <a:bodyPr wrap="none">
            <a:spAutoFit/>
          </a:bodyPr>
          <a:lstStyle/>
          <a:p>
            <a:r>
              <a:rPr lang="pt-BR" b="1" dirty="0">
                <a:solidFill>
                  <a:srgbClr val="FF0000"/>
                </a:solidFill>
                <a:latin typeface="Arial" panose="020B0604020202020204" pitchFamily="34" charset="0"/>
                <a:ea typeface="Times New Roman" panose="02020603050405020304" pitchFamily="18" charset="0"/>
              </a:rPr>
              <a:t>(a)</a:t>
            </a:r>
            <a:endParaRPr lang="pt-BR" dirty="0">
              <a:solidFill>
                <a:srgbClr val="FF0000"/>
              </a:solidFill>
            </a:endParaRPr>
          </a:p>
        </p:txBody>
      </p:sp>
      <p:sp>
        <p:nvSpPr>
          <p:cNvPr id="19" name="Retângulo 18">
            <a:extLst>
              <a:ext uri="{FF2B5EF4-FFF2-40B4-BE49-F238E27FC236}">
                <a16:creationId xmlns:a16="http://schemas.microsoft.com/office/drawing/2014/main" id="{E2CEA024-1A56-4C52-94EC-06051309DBED}"/>
              </a:ext>
            </a:extLst>
          </p:cNvPr>
          <p:cNvSpPr/>
          <p:nvPr/>
        </p:nvSpPr>
        <p:spPr>
          <a:xfrm>
            <a:off x="6860822" y="4689176"/>
            <a:ext cx="479618" cy="369332"/>
          </a:xfrm>
          <a:prstGeom prst="rect">
            <a:avLst/>
          </a:prstGeom>
        </p:spPr>
        <p:txBody>
          <a:bodyPr wrap="none">
            <a:spAutoFit/>
          </a:bodyPr>
          <a:lstStyle/>
          <a:p>
            <a:r>
              <a:rPr lang="pt-BR" b="1" dirty="0">
                <a:solidFill>
                  <a:srgbClr val="FF0000"/>
                </a:solidFill>
                <a:latin typeface="Arial" panose="020B0604020202020204" pitchFamily="34" charset="0"/>
                <a:ea typeface="Times New Roman" panose="02020603050405020304" pitchFamily="18" charset="0"/>
              </a:rPr>
              <a:t>(b)</a:t>
            </a:r>
            <a:endParaRPr lang="pt-BR" dirty="0">
              <a:solidFill>
                <a:srgbClr val="FF0000"/>
              </a:solidFill>
            </a:endParaRPr>
          </a:p>
        </p:txBody>
      </p:sp>
    </p:spTree>
    <p:extLst>
      <p:ext uri="{BB962C8B-B14F-4D97-AF65-F5344CB8AC3E}">
        <p14:creationId xmlns:p14="http://schemas.microsoft.com/office/powerpoint/2010/main" val="3680753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6" presetClass="entr" presetSubtype="21"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animEffect transition="in" filter="barn(inVertical)">
                                      <p:cBhvr>
                                        <p:cTn id="9" dur="500"/>
                                        <p:tgtEl>
                                          <p:spTgt spid="18"/>
                                        </p:tgtEl>
                                      </p:cBhvr>
                                    </p:animEffect>
                                  </p:childTnLst>
                                </p:cTn>
                              </p:par>
                              <p:par>
                                <p:cTn id="10" presetID="16" presetClass="entr" presetSubtype="21"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arn(inVertical)">
                                      <p:cBhvr>
                                        <p:cTn id="17" dur="500"/>
                                        <p:tgtEl>
                                          <p:spTgt spid="19"/>
                                        </p:tgtEl>
                                      </p:cBhvr>
                                    </p:animEffect>
                                  </p:childTnLst>
                                </p:cTn>
                              </p:par>
                              <p:par>
                                <p:cTn id="18" presetID="16" presetClass="entr" presetSubtype="21"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arn(inVertical)">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9F887FD7-0B5B-4B31-974C-E33AA8ADCEB9}"/>
              </a:ext>
            </a:extLst>
          </p:cNvPr>
          <p:cNvSpPr/>
          <p:nvPr/>
        </p:nvSpPr>
        <p:spPr>
          <a:xfrm>
            <a:off x="235132" y="249044"/>
            <a:ext cx="8154266" cy="1671291"/>
          </a:xfrm>
          <a:prstGeom prst="rect">
            <a:avLst/>
          </a:prstGeom>
        </p:spPr>
        <p:txBody>
          <a:bodyPr wrap="square">
            <a:spAutoFit/>
          </a:bodyPr>
          <a:lstStyle/>
          <a:p>
            <a:pPr algn="just">
              <a:lnSpc>
                <a:spcPct val="114000"/>
              </a:lnSpc>
            </a:pPr>
            <a:r>
              <a:rPr lang="pt-BR" b="1" dirty="0">
                <a:latin typeface="Arial" panose="020B0604020202020204" pitchFamily="34" charset="0"/>
                <a:ea typeface="Times New Roman" panose="02020603050405020304" pitchFamily="18" charset="0"/>
              </a:rPr>
              <a:t>Pergunta 4b) (0,3 pontos) </a:t>
            </a:r>
            <a:r>
              <a:rPr lang="pt-BR" dirty="0">
                <a:latin typeface="Arial" panose="020B0604020202020204" pitchFamily="34" charset="0"/>
                <a:ea typeface="Times New Roman" panose="02020603050405020304" pitchFamily="18" charset="0"/>
              </a:rPr>
              <a:t>Em recente visita a Porto Alegre (que está abaixo do Trópico de Capricórnio, como você sabe), vimos uma casa quadrada cujas paredes estavam perfeitamente alinhadas com os pontos cardeais principais. Em cada parede havia uma janela. Por qual delas o Sol jamais entra diretamente? Sugestão: desenhe a tal casa sobre o RS no mapa dado!</a:t>
            </a:r>
            <a:endParaRPr lang="pt-BR" dirty="0"/>
          </a:p>
        </p:txBody>
      </p:sp>
      <p:sp>
        <p:nvSpPr>
          <p:cNvPr id="3" name="Retângulo 2">
            <a:extLst>
              <a:ext uri="{FF2B5EF4-FFF2-40B4-BE49-F238E27FC236}">
                <a16:creationId xmlns:a16="http://schemas.microsoft.com/office/drawing/2014/main" id="{1A5A5A4E-5AEA-4202-A7AC-3411297668CE}"/>
              </a:ext>
            </a:extLst>
          </p:cNvPr>
          <p:cNvSpPr/>
          <p:nvPr/>
        </p:nvSpPr>
        <p:spPr>
          <a:xfrm>
            <a:off x="210338" y="2054980"/>
            <a:ext cx="4198585" cy="381771"/>
          </a:xfrm>
          <a:prstGeom prst="rect">
            <a:avLst/>
          </a:prstGeom>
        </p:spPr>
        <p:txBody>
          <a:bodyPr wrap="none">
            <a:spAutoFit/>
          </a:bodyPr>
          <a:lstStyle/>
          <a:p>
            <a:pPr algn="just">
              <a:lnSpc>
                <a:spcPct val="114000"/>
              </a:lnSpc>
            </a:pPr>
            <a:r>
              <a:rPr lang="pt-PT" b="1" dirty="0">
                <a:latin typeface="Arial" panose="020B0604020202020204" pitchFamily="34" charset="0"/>
                <a:ea typeface="Times New Roman" panose="02020603050405020304" pitchFamily="18" charset="0"/>
                <a:cs typeface="Arial" panose="020B0604020202020204" pitchFamily="34" charset="0"/>
              </a:rPr>
              <a:t>Resposta 4b)</a:t>
            </a:r>
            <a:r>
              <a:rPr lang="pt-BR" b="1" dirty="0">
                <a:latin typeface="Arial" panose="020B0604020202020204" pitchFamily="34" charset="0"/>
                <a:ea typeface="Times New Roman" panose="02020603050405020304" pitchFamily="18" charset="0"/>
                <a:cs typeface="Arial" panose="020B0604020202020204" pitchFamily="34" charset="0"/>
              </a:rPr>
              <a:t>: </a:t>
            </a:r>
            <a:r>
              <a:rPr lang="pt-BR" dirty="0">
                <a:latin typeface="Arial" panose="020B0604020202020204" pitchFamily="34" charset="0"/>
                <a:ea typeface="Times New Roman" panose="02020603050405020304" pitchFamily="18" charset="0"/>
                <a:cs typeface="Arial" panose="020B0604020202020204" pitchFamily="34" charset="0"/>
              </a:rPr>
              <a:t>Justifique sua resposta.</a:t>
            </a:r>
            <a:endParaRPr lang="pt-BR" dirty="0">
              <a:latin typeface="Arial" panose="020B0604020202020204" pitchFamily="34" charset="0"/>
              <a:cs typeface="Arial" panose="020B0604020202020204" pitchFamily="34" charset="0"/>
            </a:endParaRPr>
          </a:p>
        </p:txBody>
      </p:sp>
      <p:pic>
        <p:nvPicPr>
          <p:cNvPr id="5" name="Imagem 4">
            <a:extLst>
              <a:ext uri="{FF2B5EF4-FFF2-40B4-BE49-F238E27FC236}">
                <a16:creationId xmlns:a16="http://schemas.microsoft.com/office/drawing/2014/main" id="{8851925B-6689-41D7-A0A7-255DDDF052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4849" y="2709909"/>
            <a:ext cx="3761127" cy="3561149"/>
          </a:xfrm>
          <a:prstGeom prst="rect">
            <a:avLst/>
          </a:prstGeom>
        </p:spPr>
      </p:pic>
      <p:sp>
        <p:nvSpPr>
          <p:cNvPr id="6" name="Retângulo 5">
            <a:extLst>
              <a:ext uri="{FF2B5EF4-FFF2-40B4-BE49-F238E27FC236}">
                <a16:creationId xmlns:a16="http://schemas.microsoft.com/office/drawing/2014/main" id="{F6B56557-DD11-4E40-99D0-2A21BFC7B6A1}"/>
              </a:ext>
            </a:extLst>
          </p:cNvPr>
          <p:cNvSpPr/>
          <p:nvPr/>
        </p:nvSpPr>
        <p:spPr>
          <a:xfrm>
            <a:off x="245171" y="2502639"/>
            <a:ext cx="7769426" cy="3539687"/>
          </a:xfrm>
          <a:prstGeom prst="rect">
            <a:avLst/>
          </a:prstGeom>
        </p:spPr>
        <p:txBody>
          <a:bodyPr wrap="square">
            <a:spAutoFit/>
          </a:bodyPr>
          <a:lstStyle/>
          <a:p>
            <a:pPr algn="just">
              <a:lnSpc>
                <a:spcPct val="114000"/>
              </a:lnSpc>
            </a:pPr>
            <a:r>
              <a:rPr lang="pt-BR" dirty="0">
                <a:solidFill>
                  <a:srgbClr val="FF0000"/>
                </a:solidFill>
                <a:latin typeface="Arial" panose="020B0604020202020204" pitchFamily="34" charset="0"/>
                <a:ea typeface="Times New Roman" panose="02020603050405020304" pitchFamily="18" charset="0"/>
                <a:cs typeface="Arial" panose="020B0604020202020204" pitchFamily="34" charset="0"/>
              </a:rPr>
              <a:t>O extremo Sul do Brasil está abaixo do Trópico de Capricórnio, o qual passa pela cidade de São Paulo e o Oeste do Paraná.  Os trópicos são as latitudes extremas nas quais o Sol fica a pino. As janelas voltadas para o Leste e para o Oeste sempre receberão luz direta do Sol em algum momento de todo dia do ano. A janela voltada para o Norte receberá luz direta do Sol também todos os dias do ano. A janela Sul receberá luz direta do Sol, entre o Equinócio de Primavera e o Solstício de Verão e deste ao Equinócio de Outono, ao amanhecer entre o nascer do Sol no horizonte e sua passagem pelo plano imaginário que passa pelos pontos Leste, Zênite e Oeste e quando o Sol cruza novamente este plano, ao entardecer, e até ele se pôr no horizonte oeste.</a:t>
            </a:r>
            <a:endParaRPr lang="pt-BR" dirty="0">
              <a:latin typeface="Arial" panose="020B0604020202020204" pitchFamily="34" charset="0"/>
              <a:cs typeface="Arial" panose="020B0604020202020204" pitchFamily="34" charset="0"/>
            </a:endParaRPr>
          </a:p>
        </p:txBody>
      </p:sp>
      <p:pic>
        <p:nvPicPr>
          <p:cNvPr id="9" name="Imagem 8">
            <a:extLst>
              <a:ext uri="{FF2B5EF4-FFF2-40B4-BE49-F238E27FC236}">
                <a16:creationId xmlns:a16="http://schemas.microsoft.com/office/drawing/2014/main" id="{F1FC29E1-E0CB-4624-BB63-84DBC3FCE3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56881" y="5350505"/>
            <a:ext cx="960812" cy="814020"/>
          </a:xfrm>
          <a:prstGeom prst="rect">
            <a:avLst/>
          </a:prstGeom>
        </p:spPr>
      </p:pic>
    </p:spTree>
    <p:extLst>
      <p:ext uri="{BB962C8B-B14F-4D97-AF65-F5344CB8AC3E}">
        <p14:creationId xmlns:p14="http://schemas.microsoft.com/office/powerpoint/2010/main" val="4145452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7" dur="500"/>
                                        <p:tgtEl>
                                          <p:spTgt spid="6">
                                            <p:txEl>
                                              <p:pRg st="0" end="0"/>
                                            </p:txEl>
                                          </p:spTgt>
                                        </p:tgtEl>
                                      </p:cBhvr>
                                    </p:animEffect>
                                  </p:childTnLst>
                                </p:cTn>
                              </p:par>
                              <p:par>
                                <p:cTn id="8" presetID="1"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9FC5441B-5DE9-4A6E-A58A-A4AFDA2A2B5B}"/>
              </a:ext>
            </a:extLst>
          </p:cNvPr>
          <p:cNvSpPr/>
          <p:nvPr/>
        </p:nvSpPr>
        <p:spPr>
          <a:xfrm>
            <a:off x="525367" y="341810"/>
            <a:ext cx="7872908" cy="1496500"/>
          </a:xfrm>
          <a:prstGeom prst="rect">
            <a:avLst/>
          </a:prstGeom>
        </p:spPr>
        <p:txBody>
          <a:bodyPr wrap="square">
            <a:spAutoFit/>
          </a:bodyPr>
          <a:lstStyle/>
          <a:p>
            <a:pPr algn="just" hangingPunct="0">
              <a:lnSpc>
                <a:spcPct val="130000"/>
              </a:lnSpc>
              <a:spcAft>
                <a:spcPts val="0"/>
              </a:spcAft>
            </a:pPr>
            <a:r>
              <a:rPr lang="pt-BR" b="1" dirty="0">
                <a:latin typeface="Arial" panose="020B0604020202020204" pitchFamily="34" charset="0"/>
                <a:ea typeface="Times New Roman" panose="02020603050405020304" pitchFamily="18" charset="0"/>
              </a:rPr>
              <a:t>Pergunta 4c) (0,5 ponto) </a:t>
            </a:r>
            <a:r>
              <a:rPr lang="pt-BR" dirty="0">
                <a:latin typeface="Arial" panose="020B0604020202020204" pitchFamily="34" charset="0"/>
                <a:ea typeface="Times New Roman" panose="02020603050405020304" pitchFamily="18" charset="0"/>
              </a:rPr>
              <a:t>Imagine que exista uma casa idêntica, porém em Boa Vista, capital de Roraima, a qual está no hemisfério norte. Por que não existe nesta casa uma janela pela qual o Sol jamais entra diretamente? Sugestão: desenhe a tal casa sobre RR no mapa dado!</a:t>
            </a:r>
            <a:endParaRPr lang="pt-BR" dirty="0">
              <a:latin typeface="Times New Roman" panose="02020603050405020304" pitchFamily="18" charset="0"/>
              <a:ea typeface="Times New Roman" panose="02020603050405020304" pitchFamily="18" charset="0"/>
            </a:endParaRPr>
          </a:p>
        </p:txBody>
      </p:sp>
      <p:sp>
        <p:nvSpPr>
          <p:cNvPr id="3" name="Retângulo 2">
            <a:extLst>
              <a:ext uri="{FF2B5EF4-FFF2-40B4-BE49-F238E27FC236}">
                <a16:creationId xmlns:a16="http://schemas.microsoft.com/office/drawing/2014/main" id="{B01C5BEC-A391-4E9C-9509-C1A44916B706}"/>
              </a:ext>
            </a:extLst>
          </p:cNvPr>
          <p:cNvSpPr/>
          <p:nvPr/>
        </p:nvSpPr>
        <p:spPr>
          <a:xfrm>
            <a:off x="525367" y="2122278"/>
            <a:ext cx="4185761" cy="369332"/>
          </a:xfrm>
          <a:prstGeom prst="rect">
            <a:avLst/>
          </a:prstGeom>
        </p:spPr>
        <p:txBody>
          <a:bodyPr wrap="none">
            <a:spAutoFit/>
          </a:bodyPr>
          <a:lstStyle/>
          <a:p>
            <a:r>
              <a:rPr lang="pt-PT" b="1" dirty="0">
                <a:latin typeface="Arial" panose="020B0604020202020204" pitchFamily="34" charset="0"/>
                <a:ea typeface="Times New Roman" panose="02020603050405020304" pitchFamily="18" charset="0"/>
                <a:cs typeface="Arial" panose="020B0604020202020204" pitchFamily="34" charset="0"/>
              </a:rPr>
              <a:t>Resposta 4c)</a:t>
            </a:r>
            <a:r>
              <a:rPr lang="pt-BR" b="1" dirty="0">
                <a:latin typeface="Arial" panose="020B0604020202020204" pitchFamily="34" charset="0"/>
                <a:ea typeface="Times New Roman" panose="02020603050405020304" pitchFamily="18" charset="0"/>
                <a:cs typeface="Arial" panose="020B0604020202020204" pitchFamily="34" charset="0"/>
              </a:rPr>
              <a:t>:</a:t>
            </a:r>
            <a:r>
              <a:rPr lang="pt-BR" dirty="0">
                <a:latin typeface="Arial" panose="020B0604020202020204" pitchFamily="34" charset="0"/>
                <a:ea typeface="Times New Roman" panose="02020603050405020304" pitchFamily="18" charset="0"/>
                <a:cs typeface="Arial" panose="020B0604020202020204" pitchFamily="34" charset="0"/>
              </a:rPr>
              <a:t> Justifique sua resposta.</a:t>
            </a:r>
            <a:endParaRPr lang="pt-BR" dirty="0">
              <a:latin typeface="Arial" panose="020B0604020202020204" pitchFamily="34" charset="0"/>
              <a:cs typeface="Arial" panose="020B0604020202020204" pitchFamily="34" charset="0"/>
            </a:endParaRPr>
          </a:p>
        </p:txBody>
      </p:sp>
      <p:sp>
        <p:nvSpPr>
          <p:cNvPr id="5" name="Retângulo 4">
            <a:extLst>
              <a:ext uri="{FF2B5EF4-FFF2-40B4-BE49-F238E27FC236}">
                <a16:creationId xmlns:a16="http://schemas.microsoft.com/office/drawing/2014/main" id="{54590DCB-FB54-4058-B91E-A03ADED92DD0}"/>
              </a:ext>
            </a:extLst>
          </p:cNvPr>
          <p:cNvSpPr/>
          <p:nvPr/>
        </p:nvSpPr>
        <p:spPr>
          <a:xfrm>
            <a:off x="525366" y="2716883"/>
            <a:ext cx="11308567" cy="1135183"/>
          </a:xfrm>
          <a:prstGeom prst="rect">
            <a:avLst/>
          </a:prstGeom>
        </p:spPr>
        <p:txBody>
          <a:bodyPr wrap="square">
            <a:spAutoFit/>
          </a:bodyPr>
          <a:lstStyle/>
          <a:p>
            <a:pPr algn="just">
              <a:lnSpc>
                <a:spcPct val="130000"/>
              </a:lnSpc>
            </a:pPr>
            <a:r>
              <a:rPr lang="pt-BR" dirty="0">
                <a:solidFill>
                  <a:srgbClr val="FF0000"/>
                </a:solidFill>
                <a:latin typeface="Arial" panose="020B0604020202020204" pitchFamily="34" charset="0"/>
                <a:ea typeface="Times New Roman" panose="02020603050405020304" pitchFamily="18" charset="0"/>
                <a:cs typeface="Arial" panose="020B0604020202020204" pitchFamily="34" charset="0"/>
              </a:rPr>
              <a:t>Como Boa Vista está próximo da linha do equador, o Sol ora vai estar ao Sul ora vai estar ao Norte desta casa, logo, sempre entrará luz pelas janelas Norte ou Sul e pelas outras duas, pela mesma razão do item anterior.</a:t>
            </a:r>
            <a:endParaRPr lang="pt-BR" dirty="0">
              <a:latin typeface="Arial" panose="020B0604020202020204" pitchFamily="34" charset="0"/>
              <a:cs typeface="Arial" panose="020B0604020202020204" pitchFamily="34" charset="0"/>
            </a:endParaRPr>
          </a:p>
        </p:txBody>
      </p:sp>
      <p:sp>
        <p:nvSpPr>
          <p:cNvPr id="6" name="Retângulo 5">
            <a:extLst>
              <a:ext uri="{FF2B5EF4-FFF2-40B4-BE49-F238E27FC236}">
                <a16:creationId xmlns:a16="http://schemas.microsoft.com/office/drawing/2014/main" id="{588C150B-13F7-4D5D-9F22-52598B819AED}"/>
              </a:ext>
            </a:extLst>
          </p:cNvPr>
          <p:cNvSpPr/>
          <p:nvPr/>
        </p:nvSpPr>
        <p:spPr>
          <a:xfrm>
            <a:off x="490533" y="4621098"/>
            <a:ext cx="11308567" cy="964559"/>
          </a:xfrm>
          <a:prstGeom prst="rect">
            <a:avLst/>
          </a:prstGeom>
        </p:spPr>
        <p:txBody>
          <a:bodyPr wrap="square">
            <a:spAutoFit/>
          </a:bodyPr>
          <a:lstStyle/>
          <a:p>
            <a:pPr algn="just">
              <a:lnSpc>
                <a:spcPct val="130000"/>
              </a:lnSpc>
            </a:pPr>
            <a:r>
              <a:rPr lang="pt-BR" b="1" dirty="0">
                <a:latin typeface="Arial" panose="020B0604020202020204" pitchFamily="34" charset="0"/>
                <a:ea typeface="Times New Roman" panose="02020603050405020304" pitchFamily="18" charset="0"/>
              </a:rPr>
              <a:t>ATENÇÃO: ALUNOS DOS DOIS ÚLTIMOS ANOS/SÉRIES DO  ENSINO FUNDAMENTAL </a:t>
            </a:r>
            <a:r>
              <a:rPr lang="pt-BR" b="1" u="sng" dirty="0">
                <a:latin typeface="Arial" panose="020B0604020202020204" pitchFamily="34" charset="0"/>
                <a:ea typeface="Times New Roman" panose="02020603050405020304" pitchFamily="18" charset="0"/>
              </a:rPr>
              <a:t>NÃO PODEM</a:t>
            </a:r>
            <a:r>
              <a:rPr lang="pt-BR" b="1" dirty="0">
                <a:latin typeface="Arial" panose="020B0604020202020204" pitchFamily="34" charset="0"/>
                <a:ea typeface="Times New Roman" panose="02020603050405020304" pitchFamily="18" charset="0"/>
              </a:rPr>
              <a:t> RESPONDER A ESTA QUESTÃO. ESTES ALUNOS DEVEM RESPONDER A QUESTÃO SEGUINTE, A 5</a:t>
            </a:r>
            <a:r>
              <a:rPr lang="pt-BR" sz="2800" b="1" dirty="0">
                <a:latin typeface="Arial" panose="020B0604020202020204" pitchFamily="34" charset="0"/>
                <a:ea typeface="Times New Roman" panose="02020603050405020304" pitchFamily="18" charset="0"/>
              </a:rPr>
              <a:t>*.</a:t>
            </a:r>
            <a:endParaRPr lang="pt-BR" dirty="0"/>
          </a:p>
        </p:txBody>
      </p:sp>
    </p:spTree>
    <p:extLst>
      <p:ext uri="{BB962C8B-B14F-4D97-AF65-F5344CB8AC3E}">
        <p14:creationId xmlns:p14="http://schemas.microsoft.com/office/powerpoint/2010/main" val="184596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84418D0E-0767-4223-96FF-CF73A8540253}"/>
              </a:ext>
            </a:extLst>
          </p:cNvPr>
          <p:cNvSpPr/>
          <p:nvPr/>
        </p:nvSpPr>
        <p:spPr>
          <a:xfrm>
            <a:off x="287042" y="279198"/>
            <a:ext cx="8200008" cy="2057358"/>
          </a:xfrm>
          <a:prstGeom prst="rect">
            <a:avLst/>
          </a:prstGeom>
        </p:spPr>
        <p:txBody>
          <a:bodyPr wrap="square">
            <a:spAutoFit/>
          </a:bodyPr>
          <a:lstStyle/>
          <a:p>
            <a:pPr algn="just" hangingPunct="0">
              <a:lnSpc>
                <a:spcPct val="114000"/>
              </a:lnSpc>
              <a:spcAft>
                <a:spcPts val="0"/>
              </a:spcAft>
            </a:pPr>
            <a:r>
              <a:rPr lang="pt-BR" sz="1600" b="1" dirty="0">
                <a:latin typeface="Arial" panose="020B0604020202020204" pitchFamily="34" charset="0"/>
                <a:ea typeface="Times New Roman" panose="02020603050405020304" pitchFamily="18" charset="0"/>
              </a:rPr>
              <a:t>Questão 5) (1 ponto) </a:t>
            </a:r>
            <a:r>
              <a:rPr lang="pt-BR" sz="1600" dirty="0">
                <a:latin typeface="Arial" panose="020B0604020202020204" pitchFamily="34" charset="0"/>
                <a:ea typeface="Times New Roman" panose="02020603050405020304" pitchFamily="18" charset="0"/>
              </a:rPr>
              <a:t>Em quase todo livro didático podemos ler sobre a “cintilação das estrelas”, além do que, qualquer um que olhar para o céu verá as estrelas cintilarem, ou seja, elas parecem “dançar” ou “piscar”. A luz das estrelas somente cintila, pisca ou dança quando atravessa nossa atmosfera, porque esta é composta de camadas de diferentes temperaturas e densidades e que estão em movimento todo o tempo. A luz, quando passa por estas camadas vai sendo desviada para um lado e para o outro, do seu caminho original, dando a impressão de que a estrela está “piscando” . </a:t>
            </a:r>
            <a:endParaRPr lang="pt-BR" sz="1600" dirty="0">
              <a:latin typeface="Times New Roman" panose="02020603050405020304" pitchFamily="18" charset="0"/>
              <a:ea typeface="Times New Roman" panose="02020603050405020304" pitchFamily="18" charset="0"/>
            </a:endParaRPr>
          </a:p>
        </p:txBody>
      </p:sp>
      <p:sp>
        <p:nvSpPr>
          <p:cNvPr id="3" name="Retângulo 2">
            <a:extLst>
              <a:ext uri="{FF2B5EF4-FFF2-40B4-BE49-F238E27FC236}">
                <a16:creationId xmlns:a16="http://schemas.microsoft.com/office/drawing/2014/main" id="{375DBD96-3979-42B3-B1AB-651CE0A66848}"/>
              </a:ext>
            </a:extLst>
          </p:cNvPr>
          <p:cNvSpPr/>
          <p:nvPr/>
        </p:nvSpPr>
        <p:spPr>
          <a:xfrm>
            <a:off x="287042" y="2409710"/>
            <a:ext cx="11724443" cy="653769"/>
          </a:xfrm>
          <a:prstGeom prst="rect">
            <a:avLst/>
          </a:prstGeom>
        </p:spPr>
        <p:txBody>
          <a:bodyPr wrap="square">
            <a:spAutoFit/>
          </a:bodyPr>
          <a:lstStyle/>
          <a:p>
            <a:pPr algn="just">
              <a:lnSpc>
                <a:spcPct val="114000"/>
              </a:lnSpc>
            </a:pPr>
            <a:r>
              <a:rPr lang="pt-BR" sz="1600" b="1" dirty="0">
                <a:latin typeface="Arial" panose="020B0604020202020204" pitchFamily="34" charset="0"/>
                <a:ea typeface="Times New Roman" panose="02020603050405020304" pitchFamily="18" charset="0"/>
              </a:rPr>
              <a:t>Pergunta 5a) (0,2 ponto) </a:t>
            </a:r>
            <a:r>
              <a:rPr lang="pt-BR" sz="1600" dirty="0">
                <a:latin typeface="Arial" panose="020B0604020202020204" pitchFamily="34" charset="0"/>
                <a:ea typeface="Times New Roman" panose="02020603050405020304" pitchFamily="18" charset="0"/>
              </a:rPr>
              <a:t>Um astronauta, quando em órbita ao redor da Terra, também vê as estrelas cintilarem? Justifique sua resposta!</a:t>
            </a:r>
            <a:endParaRPr lang="pt-BR" sz="1600" dirty="0"/>
          </a:p>
        </p:txBody>
      </p:sp>
      <p:sp>
        <p:nvSpPr>
          <p:cNvPr id="5" name="Retângulo 4">
            <a:extLst>
              <a:ext uri="{FF2B5EF4-FFF2-40B4-BE49-F238E27FC236}">
                <a16:creationId xmlns:a16="http://schemas.microsoft.com/office/drawing/2014/main" id="{02BD8990-6E19-4A59-A743-6EC0B6D4A0F1}"/>
              </a:ext>
            </a:extLst>
          </p:cNvPr>
          <p:cNvSpPr/>
          <p:nvPr/>
        </p:nvSpPr>
        <p:spPr>
          <a:xfrm>
            <a:off x="302724" y="3097126"/>
            <a:ext cx="7069564" cy="373051"/>
          </a:xfrm>
          <a:prstGeom prst="rect">
            <a:avLst/>
          </a:prstGeom>
        </p:spPr>
        <p:txBody>
          <a:bodyPr wrap="none">
            <a:spAutoFit/>
          </a:bodyPr>
          <a:lstStyle/>
          <a:p>
            <a:pPr algn="just">
              <a:lnSpc>
                <a:spcPct val="114000"/>
              </a:lnSpc>
            </a:pPr>
            <a:r>
              <a:rPr lang="pt-PT" sz="1600" b="1" dirty="0">
                <a:latin typeface="Arial" panose="020B0604020202020204" pitchFamily="34" charset="0"/>
                <a:ea typeface="Times New Roman" panose="02020603050405020304" pitchFamily="18" charset="0"/>
                <a:cs typeface="Arial" panose="020B0604020202020204" pitchFamily="34" charset="0"/>
              </a:rPr>
              <a:t>Resposta 5a)</a:t>
            </a:r>
            <a:r>
              <a:rPr lang="pt-BR" sz="1600" b="1" dirty="0">
                <a:latin typeface="Arial" panose="020B0604020202020204" pitchFamily="34" charset="0"/>
                <a:ea typeface="Times New Roman" panose="02020603050405020304" pitchFamily="18" charset="0"/>
                <a:cs typeface="Arial" panose="020B0604020202020204" pitchFamily="34" charset="0"/>
              </a:rPr>
              <a:t>: . . . . . . . . . . . . . . . . . . . . . . . . . . . . . . . . . . . . . . . . . . . . . . .  </a:t>
            </a:r>
            <a:endParaRPr lang="pt-BR" sz="1600" dirty="0">
              <a:latin typeface="Arial" panose="020B0604020202020204" pitchFamily="34" charset="0"/>
              <a:cs typeface="Arial" panose="020B0604020202020204" pitchFamily="34" charset="0"/>
            </a:endParaRPr>
          </a:p>
        </p:txBody>
      </p:sp>
      <p:sp>
        <p:nvSpPr>
          <p:cNvPr id="6" name="Retângulo 5">
            <a:extLst>
              <a:ext uri="{FF2B5EF4-FFF2-40B4-BE49-F238E27FC236}">
                <a16:creationId xmlns:a16="http://schemas.microsoft.com/office/drawing/2014/main" id="{38FEBF73-8B49-4737-812B-0340E73E4D63}"/>
              </a:ext>
            </a:extLst>
          </p:cNvPr>
          <p:cNvSpPr/>
          <p:nvPr/>
        </p:nvSpPr>
        <p:spPr>
          <a:xfrm>
            <a:off x="1957855" y="2985277"/>
            <a:ext cx="3903633" cy="408125"/>
          </a:xfrm>
          <a:prstGeom prst="rect">
            <a:avLst/>
          </a:prstGeom>
        </p:spPr>
        <p:txBody>
          <a:bodyPr wrap="none">
            <a:spAutoFit/>
          </a:bodyPr>
          <a:lstStyle/>
          <a:p>
            <a:pPr algn="just">
              <a:lnSpc>
                <a:spcPct val="114000"/>
              </a:lnSpc>
            </a:pPr>
            <a:r>
              <a:rPr lang="pt-BR" b="1" dirty="0">
                <a:solidFill>
                  <a:srgbClr val="FF0000"/>
                </a:solidFill>
                <a:latin typeface="Arial" panose="020B0604020202020204" pitchFamily="34" charset="0"/>
                <a:ea typeface="Times New Roman" panose="02020603050405020304" pitchFamily="18" charset="0"/>
                <a:cs typeface="Arial" panose="020B0604020202020204" pitchFamily="34" charset="0"/>
              </a:rPr>
              <a:t>Não, porque lá não tem atmosfera</a:t>
            </a:r>
            <a:endParaRPr lang="pt-BR" b="1" dirty="0">
              <a:latin typeface="Arial" panose="020B0604020202020204" pitchFamily="34" charset="0"/>
              <a:cs typeface="Arial" panose="020B0604020202020204" pitchFamily="34" charset="0"/>
            </a:endParaRPr>
          </a:p>
        </p:txBody>
      </p:sp>
      <p:sp>
        <p:nvSpPr>
          <p:cNvPr id="7" name="Retângulo 6">
            <a:extLst>
              <a:ext uri="{FF2B5EF4-FFF2-40B4-BE49-F238E27FC236}">
                <a16:creationId xmlns:a16="http://schemas.microsoft.com/office/drawing/2014/main" id="{52B12030-4289-4D19-976F-FE434845CBA3}"/>
              </a:ext>
            </a:extLst>
          </p:cNvPr>
          <p:cNvSpPr/>
          <p:nvPr/>
        </p:nvSpPr>
        <p:spPr>
          <a:xfrm>
            <a:off x="304800" y="3660839"/>
            <a:ext cx="11706686" cy="653769"/>
          </a:xfrm>
          <a:prstGeom prst="rect">
            <a:avLst/>
          </a:prstGeom>
        </p:spPr>
        <p:txBody>
          <a:bodyPr wrap="square">
            <a:spAutoFit/>
          </a:bodyPr>
          <a:lstStyle/>
          <a:p>
            <a:pPr algn="just">
              <a:lnSpc>
                <a:spcPct val="114000"/>
              </a:lnSpc>
            </a:pPr>
            <a:r>
              <a:rPr lang="pt-BR" sz="1600" b="1" dirty="0">
                <a:latin typeface="Arial" panose="020B0604020202020204" pitchFamily="34" charset="0"/>
                <a:ea typeface="Times New Roman" panose="02020603050405020304" pitchFamily="18" charset="0"/>
              </a:rPr>
              <a:t>Pergunta 5b) (0,4 ponto) </a:t>
            </a:r>
            <a:r>
              <a:rPr lang="pt-BR" sz="1600" dirty="0">
                <a:latin typeface="Arial" panose="020B0604020202020204" pitchFamily="34" charset="0"/>
                <a:ea typeface="Times New Roman" panose="02020603050405020304" pitchFamily="18" charset="0"/>
              </a:rPr>
              <a:t>Quando em 20/07/1969 Neil Armstrong e Edwin </a:t>
            </a:r>
            <a:r>
              <a:rPr lang="pt-BR" sz="1600" dirty="0" err="1">
                <a:latin typeface="Arial" panose="020B0604020202020204" pitchFamily="34" charset="0"/>
                <a:ea typeface="Times New Roman" panose="02020603050405020304" pitchFamily="18" charset="0"/>
              </a:rPr>
              <a:t>Aldrin</a:t>
            </a:r>
            <a:r>
              <a:rPr lang="pt-BR" sz="1600" dirty="0">
                <a:latin typeface="Arial" panose="020B0604020202020204" pitchFamily="34" charset="0"/>
                <a:ea typeface="Times New Roman" panose="02020603050405020304" pitchFamily="18" charset="0"/>
              </a:rPr>
              <a:t>, pousaram na Lua, eles viram as estrelas piscando para eles? Justifique sua resposta!</a:t>
            </a:r>
            <a:endParaRPr lang="pt-BR" sz="1600" dirty="0"/>
          </a:p>
        </p:txBody>
      </p:sp>
      <p:sp>
        <p:nvSpPr>
          <p:cNvPr id="8" name="Retângulo 7">
            <a:extLst>
              <a:ext uri="{FF2B5EF4-FFF2-40B4-BE49-F238E27FC236}">
                <a16:creationId xmlns:a16="http://schemas.microsoft.com/office/drawing/2014/main" id="{0879A9AA-6AD8-428B-9625-53B62EEF1EC9}"/>
              </a:ext>
            </a:extLst>
          </p:cNvPr>
          <p:cNvSpPr/>
          <p:nvPr/>
        </p:nvSpPr>
        <p:spPr>
          <a:xfrm>
            <a:off x="314528" y="4423387"/>
            <a:ext cx="7080785" cy="373051"/>
          </a:xfrm>
          <a:prstGeom prst="rect">
            <a:avLst/>
          </a:prstGeom>
        </p:spPr>
        <p:txBody>
          <a:bodyPr wrap="none">
            <a:spAutoFit/>
          </a:bodyPr>
          <a:lstStyle/>
          <a:p>
            <a:pPr algn="just">
              <a:lnSpc>
                <a:spcPct val="114000"/>
              </a:lnSpc>
            </a:pPr>
            <a:r>
              <a:rPr lang="pt-PT" sz="1600" b="1" dirty="0">
                <a:latin typeface="Arial" panose="020B0604020202020204" pitchFamily="34" charset="0"/>
                <a:ea typeface="Times New Roman" panose="02020603050405020304" pitchFamily="18" charset="0"/>
                <a:cs typeface="Arial" panose="020B0604020202020204" pitchFamily="34" charset="0"/>
              </a:rPr>
              <a:t>Resposta 5b)</a:t>
            </a:r>
            <a:r>
              <a:rPr lang="pt-BR" sz="1600" b="1" dirty="0">
                <a:latin typeface="Arial" panose="020B0604020202020204" pitchFamily="34" charset="0"/>
                <a:ea typeface="Times New Roman" panose="02020603050405020304" pitchFamily="18" charset="0"/>
                <a:cs typeface="Arial" panose="020B0604020202020204" pitchFamily="34" charset="0"/>
              </a:rPr>
              <a:t>: . . . . . . . . . . . . . . . . . . . . . . . . . . . . . . . . . . . . . . . . . . . . . . .  </a:t>
            </a:r>
            <a:endParaRPr lang="pt-BR" sz="1600" dirty="0">
              <a:latin typeface="Arial" panose="020B0604020202020204" pitchFamily="34" charset="0"/>
              <a:cs typeface="Arial" panose="020B0604020202020204" pitchFamily="34" charset="0"/>
            </a:endParaRPr>
          </a:p>
        </p:txBody>
      </p:sp>
      <p:sp>
        <p:nvSpPr>
          <p:cNvPr id="9" name="Retângulo 8">
            <a:extLst>
              <a:ext uri="{FF2B5EF4-FFF2-40B4-BE49-F238E27FC236}">
                <a16:creationId xmlns:a16="http://schemas.microsoft.com/office/drawing/2014/main" id="{972D1D8D-8476-4DA9-B0B3-7E35F1F89811}"/>
              </a:ext>
            </a:extLst>
          </p:cNvPr>
          <p:cNvSpPr/>
          <p:nvPr/>
        </p:nvSpPr>
        <p:spPr>
          <a:xfrm>
            <a:off x="313507" y="4955106"/>
            <a:ext cx="11671851" cy="653769"/>
          </a:xfrm>
          <a:prstGeom prst="rect">
            <a:avLst/>
          </a:prstGeom>
        </p:spPr>
        <p:txBody>
          <a:bodyPr wrap="square">
            <a:spAutoFit/>
          </a:bodyPr>
          <a:lstStyle/>
          <a:p>
            <a:pPr algn="just">
              <a:lnSpc>
                <a:spcPct val="114000"/>
              </a:lnSpc>
            </a:pPr>
            <a:r>
              <a:rPr lang="pt-BR" sz="1600" b="1" dirty="0">
                <a:latin typeface="Arial" panose="020B0604020202020204" pitchFamily="34" charset="0"/>
                <a:ea typeface="Times New Roman" panose="02020603050405020304" pitchFamily="18" charset="0"/>
              </a:rPr>
              <a:t>Pergunta 5c) (0,4 ponto) </a:t>
            </a:r>
            <a:r>
              <a:rPr lang="pt-BR" sz="1600" dirty="0">
                <a:latin typeface="Arial" panose="020B0604020202020204" pitchFamily="34" charset="0"/>
                <a:ea typeface="Times New Roman" panose="02020603050405020304" pitchFamily="18" charset="0"/>
              </a:rPr>
              <a:t>Quando algum astronauta (talvez você) pousar em Marte, ele verá as estrelas cintilando para ele? Justifique sua resposta!</a:t>
            </a:r>
            <a:endParaRPr lang="pt-BR" sz="1600" dirty="0"/>
          </a:p>
        </p:txBody>
      </p:sp>
      <p:sp>
        <p:nvSpPr>
          <p:cNvPr id="10" name="Retângulo 9">
            <a:extLst>
              <a:ext uri="{FF2B5EF4-FFF2-40B4-BE49-F238E27FC236}">
                <a16:creationId xmlns:a16="http://schemas.microsoft.com/office/drawing/2014/main" id="{076B6F6D-5D4A-40CB-BFE7-2713E8CFB5F0}"/>
              </a:ext>
            </a:extLst>
          </p:cNvPr>
          <p:cNvSpPr/>
          <p:nvPr/>
        </p:nvSpPr>
        <p:spPr>
          <a:xfrm>
            <a:off x="317381" y="5600529"/>
            <a:ext cx="7069564" cy="373051"/>
          </a:xfrm>
          <a:prstGeom prst="rect">
            <a:avLst/>
          </a:prstGeom>
        </p:spPr>
        <p:txBody>
          <a:bodyPr wrap="none">
            <a:spAutoFit/>
          </a:bodyPr>
          <a:lstStyle/>
          <a:p>
            <a:pPr algn="just">
              <a:lnSpc>
                <a:spcPct val="114000"/>
              </a:lnSpc>
            </a:pPr>
            <a:r>
              <a:rPr lang="pt-PT" sz="1600" b="1" dirty="0">
                <a:latin typeface="Arial" panose="020B0604020202020204" pitchFamily="34" charset="0"/>
                <a:ea typeface="Times New Roman" panose="02020603050405020304" pitchFamily="18" charset="0"/>
                <a:cs typeface="Arial" panose="020B0604020202020204" pitchFamily="34" charset="0"/>
              </a:rPr>
              <a:t>Resposta 5c)</a:t>
            </a:r>
            <a:r>
              <a:rPr lang="pt-BR" sz="1600" b="1" dirty="0">
                <a:latin typeface="Arial" panose="020B0604020202020204" pitchFamily="34" charset="0"/>
                <a:ea typeface="Times New Roman" panose="02020603050405020304" pitchFamily="18" charset="0"/>
                <a:cs typeface="Arial" panose="020B0604020202020204" pitchFamily="34" charset="0"/>
              </a:rPr>
              <a:t>: . . . . . . . . . . . . . . . . . . . . . . . . . . . . . . . . . . . . . . . . . . . . . . .  </a:t>
            </a:r>
            <a:endParaRPr lang="pt-BR" sz="1600" dirty="0">
              <a:latin typeface="Arial" panose="020B0604020202020204" pitchFamily="34" charset="0"/>
              <a:cs typeface="Arial" panose="020B0604020202020204" pitchFamily="34" charset="0"/>
            </a:endParaRPr>
          </a:p>
        </p:txBody>
      </p:sp>
      <p:sp>
        <p:nvSpPr>
          <p:cNvPr id="11" name="Retângulo 10">
            <a:extLst>
              <a:ext uri="{FF2B5EF4-FFF2-40B4-BE49-F238E27FC236}">
                <a16:creationId xmlns:a16="http://schemas.microsoft.com/office/drawing/2014/main" id="{69FEBC52-D157-410F-B41B-67E1E37DD070}"/>
              </a:ext>
            </a:extLst>
          </p:cNvPr>
          <p:cNvSpPr/>
          <p:nvPr/>
        </p:nvSpPr>
        <p:spPr>
          <a:xfrm>
            <a:off x="1903104" y="4314962"/>
            <a:ext cx="3903633" cy="408125"/>
          </a:xfrm>
          <a:prstGeom prst="rect">
            <a:avLst/>
          </a:prstGeom>
        </p:spPr>
        <p:txBody>
          <a:bodyPr wrap="none">
            <a:spAutoFit/>
          </a:bodyPr>
          <a:lstStyle/>
          <a:p>
            <a:pPr algn="just">
              <a:lnSpc>
                <a:spcPct val="114000"/>
              </a:lnSpc>
            </a:pPr>
            <a:r>
              <a:rPr lang="pt-BR" b="1" dirty="0">
                <a:solidFill>
                  <a:srgbClr val="FF0000"/>
                </a:solidFill>
                <a:latin typeface="Arial" panose="020B0604020202020204" pitchFamily="34" charset="0"/>
                <a:ea typeface="Times New Roman" panose="02020603050405020304" pitchFamily="18" charset="0"/>
                <a:cs typeface="Arial" panose="020B0604020202020204" pitchFamily="34" charset="0"/>
              </a:rPr>
              <a:t>Não, porque lá não tem atmosfera</a:t>
            </a:r>
            <a:endParaRPr lang="pt-BR" b="1" dirty="0">
              <a:latin typeface="Arial" panose="020B0604020202020204" pitchFamily="34" charset="0"/>
              <a:cs typeface="Arial" panose="020B0604020202020204" pitchFamily="34" charset="0"/>
            </a:endParaRPr>
          </a:p>
        </p:txBody>
      </p:sp>
      <p:sp>
        <p:nvSpPr>
          <p:cNvPr id="12" name="Retângulo 11">
            <a:extLst>
              <a:ext uri="{FF2B5EF4-FFF2-40B4-BE49-F238E27FC236}">
                <a16:creationId xmlns:a16="http://schemas.microsoft.com/office/drawing/2014/main" id="{7CDCD9F9-1587-4EF7-8910-F8E766D9779E}"/>
              </a:ext>
            </a:extLst>
          </p:cNvPr>
          <p:cNvSpPr/>
          <p:nvPr/>
        </p:nvSpPr>
        <p:spPr>
          <a:xfrm>
            <a:off x="1945231" y="5484252"/>
            <a:ext cx="3416320" cy="408125"/>
          </a:xfrm>
          <a:prstGeom prst="rect">
            <a:avLst/>
          </a:prstGeom>
        </p:spPr>
        <p:txBody>
          <a:bodyPr wrap="none">
            <a:spAutoFit/>
          </a:bodyPr>
          <a:lstStyle/>
          <a:p>
            <a:pPr algn="just">
              <a:lnSpc>
                <a:spcPct val="114000"/>
              </a:lnSpc>
            </a:pPr>
            <a:r>
              <a:rPr lang="pt-BR" b="1" dirty="0">
                <a:solidFill>
                  <a:srgbClr val="FF0000"/>
                </a:solidFill>
                <a:latin typeface="Arial" panose="020B0604020202020204" pitchFamily="34" charset="0"/>
                <a:ea typeface="Times New Roman" panose="02020603050405020304" pitchFamily="18" charset="0"/>
                <a:cs typeface="Arial" panose="020B0604020202020204" pitchFamily="34" charset="0"/>
              </a:rPr>
              <a:t>Sim, porque lá tem atmosfera</a:t>
            </a:r>
            <a:endParaRPr lang="pt-BR"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9891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2" grpId="0"/>
    </p:bldLst>
  </p:timing>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4349</TotalTime>
  <Words>1438</Words>
  <Application>Microsoft Office PowerPoint</Application>
  <PresentationFormat>Widescreen</PresentationFormat>
  <Paragraphs>132</Paragraphs>
  <Slides>18</Slides>
  <Notes>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18</vt:i4>
      </vt:variant>
    </vt:vector>
  </HeadingPairs>
  <TitlesOfParts>
    <vt:vector size="23" baseType="lpstr">
      <vt:lpstr>Arial</vt:lpstr>
      <vt:lpstr>Calibri</vt:lpstr>
      <vt:lpstr>Calibri Light</vt:lpstr>
      <vt:lpstr>Times New Roman</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DVM</dc:creator>
  <cp:lastModifiedBy>DVM Informatica</cp:lastModifiedBy>
  <cp:revision>37</cp:revision>
  <dcterms:created xsi:type="dcterms:W3CDTF">2020-08-17T19:38:18Z</dcterms:created>
  <dcterms:modified xsi:type="dcterms:W3CDTF">2020-08-24T21:20:12Z</dcterms:modified>
</cp:coreProperties>
</file>