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3A4DD-B56F-444D-9A49-8EC41223D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C7137C-0552-44F1-97C8-B26A9B15F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36FE8-4E31-402B-AA17-3C22701A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7B660A-53F5-4AC9-A077-4A13B2F6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C824EF-7D4A-42CA-804B-6D1EAA7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89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844A5-701F-4309-8F04-FBC4B58C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15F617-4765-466B-BFC4-6685557C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C4039E-E04E-4B0C-9A13-BE782138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B1E3A-D12C-4986-9DFD-38B04D07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DDBD20-5EDD-4EC7-B5BF-A23E1945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02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E95F8F-1365-4A61-A712-AFBD78360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DB89D0-6098-4612-A897-A98E8A13B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B14718-690F-452E-8347-DCE36A4F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938C79-6F9A-4205-A03A-8A1302A1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0E5A39-84FF-47A9-8DA3-C575532C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1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4D6A1-EFCB-48F4-B823-858FA5F6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9FA0E1-853D-4CCA-8B40-795BFBA4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28F4D4-B3B0-424C-8B87-28ACE5AC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6A5DC-F241-41AD-BDBB-D9A09C14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1F68E6-A056-4B2F-91EB-67E5EE9A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12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5AD9B-D76C-4CD6-8674-5B6A6805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97E55F-D8C3-4501-BE0A-0257B8BD7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0BC18D-C04C-4F45-A4D5-DCF0754B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EC9EC-642F-4CE7-B63E-044DA394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25C07-81B7-448D-BC27-C3906A12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73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5BE6D-7736-444D-8476-89DA2568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7A9E63-0218-4925-99CC-133F02F5F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31DFE8-DFD5-4667-88C9-4F0398AC2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8651D9-FF76-4D0E-A920-6CD01C9D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F46A6E-8DAA-4A52-B086-125DAB7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EF2299-9FDA-47C9-93B6-975AD5DC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46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03F0F-D54C-49E6-8680-0D0094FA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965FBE-4534-4971-8129-FE7BE42AF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3211E0-8067-4B81-8611-25CD01D48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5B068A-CCDD-4D42-9D78-9A099179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F65827-5F74-493E-A623-0FB1EEDF0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05862A-548F-4672-B19B-37A17D19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679073F-EA62-41BE-9D9A-768B9D15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B7158B-942D-4C7D-9E7D-C166140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0B763-F1DC-41B9-90FA-CDA92CDF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D7D684-600C-4760-8B74-3F36A12D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75D6CB-4A6C-44A2-9BDD-D1053C88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505277-F36D-42B8-B72F-A674CB51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1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C8E061-E17B-4051-B8F0-E0B5AE74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A14BC7-E33D-4886-811D-DA3AF8C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9D3028-064A-4F2E-855D-4696386B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B962207-96A5-4F45-B7F3-274D13088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93" y="5928310"/>
            <a:ext cx="1490280" cy="9890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AE2DC8-5838-4364-ABCC-A05EBB1BCE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6" y="6034644"/>
            <a:ext cx="1292472" cy="77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4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27BA4-4B81-49FE-B973-F4DC8C71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2BE733-8F84-4C7F-907F-AC423FDB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5A5BB2-79FC-484D-911F-E243F4A3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FD4B8A-856C-421E-A4B3-398D3E5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737F67-E1A2-459B-86BD-B009273B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8EF744-85D8-47A8-B252-8522453A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7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5D44A-5130-4D1C-ABDA-5EFF344B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2ABBAC-4A9B-41DD-97C7-6182B1C93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EB86BB-2B57-4223-8D79-C4C54D3E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2E1AC3-23AE-4DF9-8EE4-A91435B9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911E8B-15F1-417E-BF5F-D29BF95D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EED59B-C33A-4D86-8429-900F9036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70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00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1CC355-A682-4221-94E7-3940276E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6FF3B3-506C-4F48-8CA2-6AFA619EA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2E63FA-A6BC-4823-9ECA-6FE02B477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1FFA-47D8-4E0D-A594-957594AE7F50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03444C-3A34-44CA-ABD2-04B17514C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3AFFC4-9CAB-4775-A71C-3128B2BA1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A52F-EB7A-489A-9F64-F954AFA33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8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2016 - NÍVEL 3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0BF3A61-96A0-43CA-A2A1-BAE16A65048B}"/>
              </a:ext>
            </a:extLst>
          </p:cNvPr>
          <p:cNvSpPr txBox="1"/>
          <p:nvPr/>
        </p:nvSpPr>
        <p:spPr>
          <a:xfrm>
            <a:off x="97358" y="119270"/>
            <a:ext cx="8297705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Em 2016 ocorrerão os Jogos Olímpicos no Rio de Janeiro. Satélites geoestacionários transmitirão as imagens dos jogos para o Brasil e para o 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mundo. Esses</a:t>
            </a:r>
            <a:endParaRPr lang="pt-BR" sz="15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7EE7EF-4F00-4E9C-B11C-05FA7FA552D4}"/>
              </a:ext>
            </a:extLst>
          </p:cNvPr>
          <p:cNvSpPr txBox="1"/>
          <p:nvPr/>
        </p:nvSpPr>
        <p:spPr>
          <a:xfrm>
            <a:off x="88650" y="2090093"/>
            <a:ext cx="5615464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9a) (0,5 ponto)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solenidade de abertura será no Rio de Janeiro,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Ponto A,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figura ao lado e transmitida para Tóquio (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Mogadíscio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(C)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A transmissão via satélite entre Rio de Janeiro e Tóquio, ocorre da seguinte forma: o sinal é</a:t>
            </a:r>
            <a:endParaRPr lang="pt-BR" sz="1500" dirty="0"/>
          </a:p>
        </p:txBody>
      </p:sp>
      <p:pic>
        <p:nvPicPr>
          <p:cNvPr id="7" name="Imagem 6" descr="3 satelites 22-03-16">
            <a:extLst>
              <a:ext uri="{FF2B5EF4-FFF2-40B4-BE49-F238E27FC236}">
                <a16:creationId xmlns:a16="http://schemas.microsoft.com/office/drawing/2014/main" id="{764F1E5E-D77C-451C-9E79-B920C248008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835968"/>
            <a:ext cx="2729564" cy="23646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BA46A7-11FB-4C23-ADC4-28A0273F13A7}"/>
              </a:ext>
            </a:extLst>
          </p:cNvPr>
          <p:cNvSpPr txBox="1"/>
          <p:nvPr/>
        </p:nvSpPr>
        <p:spPr>
          <a:xfrm>
            <a:off x="97354" y="3940194"/>
            <a:ext cx="5876726" cy="216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</a:pP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9b) (0,5 ponto) 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Conforme ilustrado na figura acima, com 3 satélites corretamente “estacionados” é possível cobrir todo o globo terrestre. Sabendo-se que os satélites geoestacionários estão situados na latitude zero (mesmo plano do Equador terrestre), escreva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500" b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S1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X</a:t>
            </a:r>
            <a:r>
              <a:rPr lang="pt-PT" sz="1500" b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S2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lang="pt-PT" sz="1500" b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S3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figura ao lado onde estão os satélites, sabendo-se que o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Satélite S1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 situado a 60</a:t>
            </a:r>
            <a:r>
              <a:rPr lang="pt-PT" sz="15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Oeste de longitude, o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Satélite S2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179º a Leste e o </a:t>
            </a:r>
            <a:r>
              <a:rPr lang="pt-PT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Satélite S3</a:t>
            </a: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60º a Leste de longitude. </a:t>
            </a:r>
            <a:endParaRPr lang="pt-BR" sz="1500" dirty="0"/>
          </a:p>
        </p:txBody>
      </p:sp>
      <p:pic>
        <p:nvPicPr>
          <p:cNvPr id="10" name="Imagem 9" descr="Mapa Terra 22-03-16">
            <a:extLst>
              <a:ext uri="{FF2B5EF4-FFF2-40B4-BE49-F238E27FC236}">
                <a16:creationId xmlns:a16="http://schemas.microsoft.com/office/drawing/2014/main" id="{8A2EC04A-3D00-4E04-9E3C-E9B45E66B727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 t="3737" r="2310" b="3708"/>
          <a:stretch/>
        </p:blipFill>
        <p:spPr bwMode="auto">
          <a:xfrm>
            <a:off x="6017623" y="4036238"/>
            <a:ext cx="4995684" cy="25524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9A43311-EEE3-4CB3-B644-F4A92BC5B0EB}"/>
              </a:ext>
            </a:extLst>
          </p:cNvPr>
          <p:cNvCxnSpPr>
            <a:cxnSpLocks/>
          </p:cNvCxnSpPr>
          <p:nvPr/>
        </p:nvCxnSpPr>
        <p:spPr>
          <a:xfrm flipH="1">
            <a:off x="6328383" y="2218301"/>
            <a:ext cx="569843" cy="31490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8F29923-7FA4-441D-B00A-2E6E34AA9BB2}"/>
              </a:ext>
            </a:extLst>
          </p:cNvPr>
          <p:cNvCxnSpPr>
            <a:cxnSpLocks/>
          </p:cNvCxnSpPr>
          <p:nvPr/>
        </p:nvCxnSpPr>
        <p:spPr>
          <a:xfrm>
            <a:off x="6407038" y="2558016"/>
            <a:ext cx="143294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3A90431-EEB2-404B-8C17-2A397DC5EF4C}"/>
              </a:ext>
            </a:extLst>
          </p:cNvPr>
          <p:cNvCxnSpPr>
            <a:cxnSpLocks/>
          </p:cNvCxnSpPr>
          <p:nvPr/>
        </p:nvCxnSpPr>
        <p:spPr>
          <a:xfrm flipH="1" flipV="1">
            <a:off x="7358149" y="2247456"/>
            <a:ext cx="481838" cy="28575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8FECF13-EF99-4E15-B9E3-35611D2B2B78}"/>
              </a:ext>
            </a:extLst>
          </p:cNvPr>
          <p:cNvSpPr txBox="1"/>
          <p:nvPr/>
        </p:nvSpPr>
        <p:spPr>
          <a:xfrm>
            <a:off x="7790088" y="4940131"/>
            <a:ext cx="490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lang="pt-BR" sz="14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s1</a:t>
            </a:r>
            <a:endParaRPr lang="pt-BR" sz="14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9F90348-F6E2-4153-BDAB-419CEA640760}"/>
              </a:ext>
            </a:extLst>
          </p:cNvPr>
          <p:cNvSpPr txBox="1"/>
          <p:nvPr/>
        </p:nvSpPr>
        <p:spPr>
          <a:xfrm>
            <a:off x="9265072" y="4940131"/>
            <a:ext cx="490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4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s3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6956538-C4C4-426D-A594-D0B6E908FEA2}"/>
              </a:ext>
            </a:extLst>
          </p:cNvPr>
          <p:cNvSpPr txBox="1"/>
          <p:nvPr/>
        </p:nvSpPr>
        <p:spPr>
          <a:xfrm>
            <a:off x="10491974" y="4948306"/>
            <a:ext cx="848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pt-BR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4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s2</a:t>
            </a:r>
            <a:endParaRPr lang="pt-BR" sz="1400" dirty="0"/>
          </a:p>
        </p:txBody>
      </p:sp>
      <p:sp>
        <p:nvSpPr>
          <p:cNvPr id="3" name="Retângulo 2"/>
          <p:cNvSpPr/>
          <p:nvPr/>
        </p:nvSpPr>
        <p:spPr>
          <a:xfrm>
            <a:off x="104503" y="668760"/>
            <a:ext cx="5582194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satélites estão situados a 35.800 km acima da superfície terrestre e giram em torno da Terra com a mesma velocidade com que o nosso planeta gira em torno do seu eixo. Tudo se passa como se esses satélites permanecessem “estacionados” sobre a Terra.</a:t>
            </a:r>
            <a:endParaRPr lang="pt-BR" sz="1500" dirty="0"/>
          </a:p>
        </p:txBody>
      </p:sp>
      <p:sp>
        <p:nvSpPr>
          <p:cNvPr id="5" name="Retângulo 4"/>
          <p:cNvSpPr/>
          <p:nvPr/>
        </p:nvSpPr>
        <p:spPr>
          <a:xfrm>
            <a:off x="87085" y="3140853"/>
            <a:ext cx="11948160" cy="86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transmitido de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para o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Satélite S1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; deste para o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Satélite S2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, que finalmente o transmite para Tóquio,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, conforme mostram as linhas tracejadas na figura ao lado. Utilizando esse exemplo, represente na mesma figura qual o caminho percorrido pelo sinal para ir do Rio de Janeiro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(A)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 para Mogadíscio </a:t>
            </a:r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</a:rPr>
              <a:t>(C)</a:t>
            </a:r>
            <a:r>
              <a:rPr lang="pt-PT" sz="1500" dirty="0">
                <a:latin typeface="Arial" panose="020B0604020202020204" pitchFamily="34" charset="0"/>
                <a:ea typeface="Times New Roman" panose="02020603050405020304" pitchFamily="18" charset="0"/>
              </a:rPr>
              <a:t> utilizando só dois satélites.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5672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809359-9097-4B7C-AC36-B34CD902442A}"/>
              </a:ext>
            </a:extLst>
          </p:cNvPr>
          <p:cNvSpPr txBox="1"/>
          <p:nvPr/>
        </p:nvSpPr>
        <p:spPr>
          <a:xfrm>
            <a:off x="97358" y="119269"/>
            <a:ext cx="8397284" cy="291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10) (1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portal “Monitoramento de queimadas e incêndios por satélite em tempo quase-real,” desenvolvido pelo Instituto Nacional de Pesquisas Espaciais (INPE), faz o monitoramento de focos de queimadas e de incêndios florestais detectados por imagens de satélites de todo o território nacional, incluindo as regiões do Cerrado e da Amazônia. Os dados são atualizados a cada três horas. Os dados gerados são distribuídos para o público em geral por meio da internet: </a:t>
            </a:r>
            <a:r>
              <a:rPr lang="pt-PT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http://www.inpe.br/queimadas/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O combate às queimadas é de responsabilidade de outros órgãos governamentais, para os quais o INPE disponibiliza seus dados.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A06AAD-FE33-44CF-B53B-A70BE33BE6B1}"/>
              </a:ext>
            </a:extLst>
          </p:cNvPr>
          <p:cNvSpPr txBox="1"/>
          <p:nvPr/>
        </p:nvSpPr>
        <p:spPr>
          <a:xfrm>
            <a:off x="97358" y="3019589"/>
            <a:ext cx="11259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10) (0,2 ponto cada acerto)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falso (F) ou verdadeiro (V) na frente das afirmações abaixo.</a:t>
            </a: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CDD505F-F710-4124-B51C-835E46349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27131"/>
              </p:ext>
            </p:extLst>
          </p:nvPr>
        </p:nvGraphicFramePr>
        <p:xfrm>
          <a:off x="177951" y="3486197"/>
          <a:ext cx="11099650" cy="2329740"/>
        </p:xfrm>
        <a:graphic>
          <a:graphicData uri="http://schemas.openxmlformats.org/drawingml/2006/table">
            <a:tbl>
              <a:tblPr firstRow="1" firstCol="1" bandRow="1"/>
              <a:tblGrid>
                <a:gridCol w="719955">
                  <a:extLst>
                    <a:ext uri="{9D8B030D-6E8A-4147-A177-3AD203B41FA5}">
                      <a16:colId xmlns:a16="http://schemas.microsoft.com/office/drawing/2014/main" val="1750104296"/>
                    </a:ext>
                  </a:extLst>
                </a:gridCol>
                <a:gridCol w="10379695">
                  <a:extLst>
                    <a:ext uri="{9D8B030D-6E8A-4147-A177-3AD203B41FA5}">
                      <a16:colId xmlns:a16="http://schemas.microsoft.com/office/drawing/2014/main" val="941988588"/>
                    </a:ext>
                  </a:extLst>
                </a:gridCol>
              </a:tblGrid>
              <a:tr h="73746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uso de imagens de satélites é conveniente para monitorar grandes biomas como o Cerrado e a Amazônia, que possuem grandes extensões territoriais.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65854"/>
                  </a:ext>
                </a:extLst>
              </a:tr>
              <a:tr h="39807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 focos de queimadas são identificados a partir de imagens obtidas por satélites.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42384"/>
                  </a:ext>
                </a:extLst>
              </a:tr>
              <a:tr h="39807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 informações disponibilizadas no portal </a:t>
                      </a:r>
                      <a:r>
                        <a:rPr lang="pt-P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INPE são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atualizadas 8 vezes por dia.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20499"/>
                  </a:ext>
                </a:extLst>
              </a:tr>
              <a:tr h="39807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Os satélites contribuem para o controle das queimadas.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075089"/>
                  </a:ext>
                </a:extLst>
              </a:tr>
              <a:tr h="39807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combate às queimadas é de responsabilidade do INPE.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41398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C1F7C40-1988-4DBE-9729-FBA9F7952DC4}"/>
              </a:ext>
            </a:extLst>
          </p:cNvPr>
          <p:cNvSpPr txBox="1"/>
          <p:nvPr/>
        </p:nvSpPr>
        <p:spPr>
          <a:xfrm>
            <a:off x="283969" y="3542187"/>
            <a:ext cx="31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C10837-80E7-4AB1-BF6E-12BBF65A46F5}"/>
              </a:ext>
            </a:extLst>
          </p:cNvPr>
          <p:cNvSpPr txBox="1"/>
          <p:nvPr/>
        </p:nvSpPr>
        <p:spPr>
          <a:xfrm>
            <a:off x="230959" y="4248106"/>
            <a:ext cx="42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V</a:t>
            </a:r>
            <a:r>
              <a:rPr lang="pt-BR" dirty="0"/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47893A-82AF-487F-81B8-A3E2D09AC705}"/>
              </a:ext>
            </a:extLst>
          </p:cNvPr>
          <p:cNvSpPr txBox="1"/>
          <p:nvPr/>
        </p:nvSpPr>
        <p:spPr>
          <a:xfrm>
            <a:off x="283969" y="4649654"/>
            <a:ext cx="318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F57F9E-974D-4935-86C5-CE987A6F2A50}"/>
              </a:ext>
            </a:extLst>
          </p:cNvPr>
          <p:cNvSpPr txBox="1"/>
          <p:nvPr/>
        </p:nvSpPr>
        <p:spPr>
          <a:xfrm>
            <a:off x="283969" y="5046024"/>
            <a:ext cx="274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FF6F5C9-5A25-4F40-930E-59965F28EDA2}"/>
              </a:ext>
            </a:extLst>
          </p:cNvPr>
          <p:cNvSpPr txBox="1"/>
          <p:nvPr/>
        </p:nvSpPr>
        <p:spPr>
          <a:xfrm>
            <a:off x="297221" y="5446664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840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8214F3-ADF6-48F9-99B6-4166971E5A60}"/>
              </a:ext>
            </a:extLst>
          </p:cNvPr>
          <p:cNvSpPr txBox="1"/>
          <p:nvPr/>
        </p:nvSpPr>
        <p:spPr>
          <a:xfrm>
            <a:off x="97357" y="119270"/>
            <a:ext cx="839728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 (0,1 cada acerto, acertando todos ganha 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estão os planetas do sistema solar em escala correta de volume. Escreva os seus nomes nas linhas pontilhadas.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39F34A-61DA-459D-97BE-E4EF9AAB0BED}"/>
              </a:ext>
            </a:extLst>
          </p:cNvPr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46" y="2471711"/>
            <a:ext cx="6400800" cy="3710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28">
            <a:extLst>
              <a:ext uri="{FF2B5EF4-FFF2-40B4-BE49-F238E27FC236}">
                <a16:creationId xmlns:a16="http://schemas.microsoft.com/office/drawing/2014/main" id="{E7A3E52A-5F67-4EB6-A0A2-10E00392DBCB}"/>
              </a:ext>
            </a:extLst>
          </p:cNvPr>
          <p:cNvGrpSpPr/>
          <p:nvPr/>
        </p:nvGrpSpPr>
        <p:grpSpPr>
          <a:xfrm>
            <a:off x="461529" y="3582067"/>
            <a:ext cx="9833113" cy="2248889"/>
            <a:chOff x="0" y="0"/>
            <a:chExt cx="6617678" cy="1740535"/>
          </a:xfrm>
        </p:grpSpPr>
        <p:cxnSp>
          <p:nvCxnSpPr>
            <p:cNvPr id="7" name="Conector de seta reta 7">
              <a:extLst>
                <a:ext uri="{FF2B5EF4-FFF2-40B4-BE49-F238E27FC236}">
                  <a16:creationId xmlns:a16="http://schemas.microsoft.com/office/drawing/2014/main" id="{5C1E4D3F-95A5-4229-869C-6F6AFB7C65EA}"/>
                </a:ext>
              </a:extLst>
            </p:cNvPr>
            <p:cNvCxnSpPr/>
            <p:nvPr/>
          </p:nvCxnSpPr>
          <p:spPr>
            <a:xfrm>
              <a:off x="0" y="0"/>
              <a:ext cx="14419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11">
              <a:extLst>
                <a:ext uri="{FF2B5EF4-FFF2-40B4-BE49-F238E27FC236}">
                  <a16:creationId xmlns:a16="http://schemas.microsoft.com/office/drawing/2014/main" id="{C6EADBAC-2475-47DF-8B88-405E9B7A52DB}"/>
                </a:ext>
              </a:extLst>
            </p:cNvPr>
            <p:cNvCxnSpPr/>
            <p:nvPr/>
          </p:nvCxnSpPr>
          <p:spPr>
            <a:xfrm>
              <a:off x="0" y="1296598"/>
              <a:ext cx="270789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12">
              <a:extLst>
                <a:ext uri="{FF2B5EF4-FFF2-40B4-BE49-F238E27FC236}">
                  <a16:creationId xmlns:a16="http://schemas.microsoft.com/office/drawing/2014/main" id="{3BEA3C19-D28A-4843-A8A4-4DB3DFFFA88D}"/>
                </a:ext>
              </a:extLst>
            </p:cNvPr>
            <p:cNvCxnSpPr/>
            <p:nvPr/>
          </p:nvCxnSpPr>
          <p:spPr>
            <a:xfrm>
              <a:off x="0" y="1504961"/>
              <a:ext cx="342882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13">
              <a:extLst>
                <a:ext uri="{FF2B5EF4-FFF2-40B4-BE49-F238E27FC236}">
                  <a16:creationId xmlns:a16="http://schemas.microsoft.com/office/drawing/2014/main" id="{147B95AD-A455-474B-858E-2FAED2D68377}"/>
                </a:ext>
              </a:extLst>
            </p:cNvPr>
            <p:cNvCxnSpPr/>
            <p:nvPr/>
          </p:nvCxnSpPr>
          <p:spPr>
            <a:xfrm>
              <a:off x="0" y="1740535"/>
              <a:ext cx="36105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4">
              <a:extLst>
                <a:ext uri="{FF2B5EF4-FFF2-40B4-BE49-F238E27FC236}">
                  <a16:creationId xmlns:a16="http://schemas.microsoft.com/office/drawing/2014/main" id="{E0C4D496-0388-4060-847D-CF397F071FFE}"/>
                </a:ext>
              </a:extLst>
            </p:cNvPr>
            <p:cNvCxnSpPr/>
            <p:nvPr/>
          </p:nvCxnSpPr>
          <p:spPr>
            <a:xfrm flipH="1">
              <a:off x="4864825" y="76200"/>
              <a:ext cx="17525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7">
              <a:extLst>
                <a:ext uri="{FF2B5EF4-FFF2-40B4-BE49-F238E27FC236}">
                  <a16:creationId xmlns:a16="http://schemas.microsoft.com/office/drawing/2014/main" id="{036CEB9B-C930-4C56-B216-EBC49D9812C6}"/>
                </a:ext>
              </a:extLst>
            </p:cNvPr>
            <p:cNvCxnSpPr/>
            <p:nvPr/>
          </p:nvCxnSpPr>
          <p:spPr>
            <a:xfrm flipH="1">
              <a:off x="5175739" y="1008185"/>
              <a:ext cx="14419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9">
              <a:extLst>
                <a:ext uri="{FF2B5EF4-FFF2-40B4-BE49-F238E27FC236}">
                  <a16:creationId xmlns:a16="http://schemas.microsoft.com/office/drawing/2014/main" id="{7F0BC1AF-591E-4573-B915-423FD700D466}"/>
                </a:ext>
              </a:extLst>
            </p:cNvPr>
            <p:cNvCxnSpPr/>
            <p:nvPr/>
          </p:nvCxnSpPr>
          <p:spPr>
            <a:xfrm flipH="1">
              <a:off x="4120448" y="1488831"/>
              <a:ext cx="24968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25">
              <a:extLst>
                <a:ext uri="{FF2B5EF4-FFF2-40B4-BE49-F238E27FC236}">
                  <a16:creationId xmlns:a16="http://schemas.microsoft.com/office/drawing/2014/main" id="{3A030F74-B624-433D-8B20-F707E4E8028D}"/>
                </a:ext>
              </a:extLst>
            </p:cNvPr>
            <p:cNvCxnSpPr/>
            <p:nvPr/>
          </p:nvCxnSpPr>
          <p:spPr>
            <a:xfrm flipH="1">
              <a:off x="3985639" y="1705708"/>
              <a:ext cx="26316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FF6992-2D41-4FAA-A428-D14EAC60A6B1}"/>
              </a:ext>
            </a:extLst>
          </p:cNvPr>
          <p:cNvSpPr txBox="1"/>
          <p:nvPr/>
        </p:nvSpPr>
        <p:spPr>
          <a:xfrm>
            <a:off x="8864923" y="3388975"/>
            <a:ext cx="111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SATURNO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E002EC6-BC29-40D8-B02F-A056B42F5D1A}"/>
              </a:ext>
            </a:extLst>
          </p:cNvPr>
          <p:cNvSpPr txBox="1"/>
          <p:nvPr/>
        </p:nvSpPr>
        <p:spPr>
          <a:xfrm>
            <a:off x="8944204" y="4582998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NETUNO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111370-3DC6-4F25-AE4B-322FA157E1F5}"/>
              </a:ext>
            </a:extLst>
          </p:cNvPr>
          <p:cNvSpPr txBox="1"/>
          <p:nvPr/>
        </p:nvSpPr>
        <p:spPr>
          <a:xfrm>
            <a:off x="9050221" y="5208525"/>
            <a:ext cx="92765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VÊNUS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7DA543F-6914-4165-A29D-D111FD06C8FD}"/>
              </a:ext>
            </a:extLst>
          </p:cNvPr>
          <p:cNvSpPr txBox="1"/>
          <p:nvPr/>
        </p:nvSpPr>
        <p:spPr>
          <a:xfrm>
            <a:off x="8864923" y="5486398"/>
            <a:ext cx="128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MERCÚRIO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7A53CD8-822D-43DF-A241-8EEB7B0F0655}"/>
              </a:ext>
            </a:extLst>
          </p:cNvPr>
          <p:cNvSpPr txBox="1"/>
          <p:nvPr/>
        </p:nvSpPr>
        <p:spPr>
          <a:xfrm>
            <a:off x="717179" y="3252112"/>
            <a:ext cx="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JÚPITER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E330673-B713-484D-90B2-80E2FF9C036E}"/>
              </a:ext>
            </a:extLst>
          </p:cNvPr>
          <p:cNvSpPr txBox="1"/>
          <p:nvPr/>
        </p:nvSpPr>
        <p:spPr>
          <a:xfrm>
            <a:off x="743019" y="4940467"/>
            <a:ext cx="92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URANO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C34C483-F650-46CB-8E67-027468FEB4DC}"/>
              </a:ext>
            </a:extLst>
          </p:cNvPr>
          <p:cNvSpPr txBox="1"/>
          <p:nvPr/>
        </p:nvSpPr>
        <p:spPr>
          <a:xfrm>
            <a:off x="784569" y="5230055"/>
            <a:ext cx="80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4D0AE14-2AD2-4204-83EC-8300A1A35B6F}"/>
              </a:ext>
            </a:extLst>
          </p:cNvPr>
          <p:cNvSpPr txBox="1"/>
          <p:nvPr/>
        </p:nvSpPr>
        <p:spPr>
          <a:xfrm>
            <a:off x="784569" y="5512903"/>
            <a:ext cx="92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MARTE</a:t>
            </a:r>
          </a:p>
        </p:txBody>
      </p:sp>
    </p:spTree>
    <p:extLst>
      <p:ext uri="{BB962C8B-B14F-4D97-AF65-F5344CB8AC3E}">
        <p14:creationId xmlns:p14="http://schemas.microsoft.com/office/powerpoint/2010/main" val="41521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ED5EFA-385B-4A27-B8E1-2B8AB601D161}"/>
              </a:ext>
            </a:extLst>
          </p:cNvPr>
          <p:cNvSpPr txBox="1"/>
          <p:nvPr/>
        </p:nvSpPr>
        <p:spPr>
          <a:xfrm>
            <a:off x="97358" y="119269"/>
            <a:ext cx="8167076" cy="72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planeta Terra é o mais bem estudado de todos. Abaixo tem o tradicional modelo dele montado num suporte.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A8504B-81A5-42E1-BEF7-F76ED0D3CF63}"/>
              </a:ext>
            </a:extLst>
          </p:cNvPr>
          <p:cNvSpPr txBox="1"/>
          <p:nvPr/>
        </p:nvSpPr>
        <p:spPr>
          <a:xfrm>
            <a:off x="97358" y="876104"/>
            <a:ext cx="8219328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2a) (0,5 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sobre a figura abaixo onde está o Polo Geográfico Norte (PGN) e o Polo Geográfico Sul (PGS) e faça uma seta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pt-P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indicando onde eles estão!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FE9401-2F98-456D-B808-49854B097FED}"/>
              </a:ext>
            </a:extLst>
          </p:cNvPr>
          <p:cNvSpPr txBox="1"/>
          <p:nvPr/>
        </p:nvSpPr>
        <p:spPr>
          <a:xfrm>
            <a:off x="97358" y="1932571"/>
            <a:ext cx="32302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</a:t>
            </a:r>
            <a:r>
              <a:rPr lang="pt-BR" sz="1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 só fizer as setas não recebe nenhum ponto.</a:t>
            </a:r>
            <a:endParaRPr lang="pt-BR" sz="1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A6864D-C559-4800-A2AC-6A351516AEA6}"/>
              </a:ext>
            </a:extLst>
          </p:cNvPr>
          <p:cNvSpPr txBox="1"/>
          <p:nvPr/>
        </p:nvSpPr>
        <p:spPr>
          <a:xfrm>
            <a:off x="97358" y="2312362"/>
            <a:ext cx="8210619" cy="1039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2b) (0,5 ponto) 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Desenhe sobre a figura abaixo: o eixo de rotação da Terra (faça uma reta contínua) e o Equador terrestre (faça uma reta pontilhada).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063683-BCAF-4D36-98FC-EF67B30EEFA1}"/>
              </a:ext>
            </a:extLst>
          </p:cNvPr>
          <p:cNvSpPr txBox="1"/>
          <p:nvPr/>
        </p:nvSpPr>
        <p:spPr>
          <a:xfrm>
            <a:off x="97358" y="3307043"/>
            <a:ext cx="51252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</a:t>
            </a:r>
            <a:r>
              <a:rPr lang="pt-BR" sz="1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 desenhar duas retas contínuas ou duas pontilhadas não recebe nenhum ponto.</a:t>
            </a:r>
            <a:endParaRPr lang="pt-BR" sz="12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9434E8F-DF44-416E-9689-2E74B80AB62E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95" y="2991785"/>
            <a:ext cx="3217670" cy="3648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F887153-3F46-4C83-A102-8B9C94F04D91}"/>
              </a:ext>
            </a:extLst>
          </p:cNvPr>
          <p:cNvCxnSpPr>
            <a:cxnSpLocks/>
          </p:cNvCxnSpPr>
          <p:nvPr/>
        </p:nvCxnSpPr>
        <p:spPr>
          <a:xfrm flipV="1">
            <a:off x="6096000" y="4081670"/>
            <a:ext cx="1961322" cy="8348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6521C94-508D-4CA1-B2A1-34529CA55969}"/>
              </a:ext>
            </a:extLst>
          </p:cNvPr>
          <p:cNvCxnSpPr>
            <a:cxnSpLocks/>
          </p:cNvCxnSpPr>
          <p:nvPr/>
        </p:nvCxnSpPr>
        <p:spPr>
          <a:xfrm>
            <a:off x="6679096" y="3429000"/>
            <a:ext cx="874643" cy="21104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8B18970-B8DF-4C28-8D26-E5E3D63067AC}"/>
              </a:ext>
            </a:extLst>
          </p:cNvPr>
          <p:cNvCxnSpPr>
            <a:cxnSpLocks/>
          </p:cNvCxnSpPr>
          <p:nvPr/>
        </p:nvCxnSpPr>
        <p:spPr>
          <a:xfrm flipH="1">
            <a:off x="6721567" y="3189052"/>
            <a:ext cx="339235" cy="1995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4E0C6B0-3636-4E8A-925A-B67873E33BA8}"/>
              </a:ext>
            </a:extLst>
          </p:cNvPr>
          <p:cNvCxnSpPr>
            <a:cxnSpLocks/>
          </p:cNvCxnSpPr>
          <p:nvPr/>
        </p:nvCxnSpPr>
        <p:spPr>
          <a:xfrm flipH="1" flipV="1">
            <a:off x="7588197" y="5539409"/>
            <a:ext cx="548638" cy="62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35BFEF1-CDD1-478B-9935-10DD2DF01443}"/>
              </a:ext>
            </a:extLst>
          </p:cNvPr>
          <p:cNvSpPr txBox="1"/>
          <p:nvPr/>
        </p:nvSpPr>
        <p:spPr>
          <a:xfrm>
            <a:off x="6969365" y="2955579"/>
            <a:ext cx="5400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PGN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D2DE798-4C52-47CA-8EDE-C1E5BC631527}"/>
              </a:ext>
            </a:extLst>
          </p:cNvPr>
          <p:cNvSpPr txBox="1"/>
          <p:nvPr/>
        </p:nvSpPr>
        <p:spPr>
          <a:xfrm>
            <a:off x="7914532" y="5613414"/>
            <a:ext cx="5135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PGS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45E8852-58A8-4F89-ABBA-5B310C60A8A6}"/>
              </a:ext>
            </a:extLst>
          </p:cNvPr>
          <p:cNvSpPr txBox="1"/>
          <p:nvPr/>
        </p:nvSpPr>
        <p:spPr>
          <a:xfrm>
            <a:off x="97358" y="119270"/>
            <a:ext cx="814095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3 ) (1 ponto) 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o globo terrestre mostrado na Questão 2 tem duas linhas paralelas ao Equador terrestre, sobre as quais está escrito “Trópico de Câncer” numa e  “Trópico de Capricórnio” na outra.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D9F230-D5BB-4A6D-9974-3D5683C6A239}"/>
              </a:ext>
            </a:extLst>
          </p:cNvPr>
          <p:cNvSpPr txBox="1"/>
          <p:nvPr/>
        </p:nvSpPr>
        <p:spPr>
          <a:xfrm>
            <a:off x="97357" y="1538906"/>
            <a:ext cx="82106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3)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respeito destas “linhas” escreva CERTO ou ERRADO nas afirmações abaixo.</a:t>
            </a:r>
            <a:endParaRPr lang="pt-BR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2F4A28A-415A-4EB8-A6A5-FF7EDFAC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9464"/>
              </p:ext>
            </p:extLst>
          </p:nvPr>
        </p:nvGraphicFramePr>
        <p:xfrm>
          <a:off x="490330" y="2703443"/>
          <a:ext cx="11224592" cy="2690192"/>
        </p:xfrm>
        <a:graphic>
          <a:graphicData uri="http://schemas.openxmlformats.org/drawingml/2006/table">
            <a:tbl>
              <a:tblPr firstRow="1" firstCol="1" bandRow="1"/>
              <a:tblGrid>
                <a:gridCol w="1337645">
                  <a:extLst>
                    <a:ext uri="{9D8B030D-6E8A-4147-A177-3AD203B41FA5}">
                      <a16:colId xmlns:a16="http://schemas.microsoft.com/office/drawing/2014/main" val="2248706363"/>
                    </a:ext>
                  </a:extLst>
                </a:gridCol>
                <a:gridCol w="9886947">
                  <a:extLst>
                    <a:ext uri="{9D8B030D-6E8A-4147-A177-3AD203B41FA5}">
                      <a16:colId xmlns:a16="http://schemas.microsoft.com/office/drawing/2014/main" val="3775792709"/>
                    </a:ext>
                  </a:extLst>
                </a:gridCol>
              </a:tblGrid>
              <a:tr h="6725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. . . . . . 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Trópico de Capricórnio fica no Hemisfério Sul.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42509"/>
                  </a:ext>
                </a:extLst>
              </a:tr>
              <a:tr h="6725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. . . . . . 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Trópico de Câncer é a máxima latitude ao norte em que o Sol fica a pino.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467798"/>
                  </a:ext>
                </a:extLst>
              </a:tr>
              <a:tr h="6725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. . . . . . 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Entre os Trópicos de Câncer e Capricórnio o Sol pode passar “a pino”.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674148"/>
                  </a:ext>
                </a:extLst>
              </a:tr>
              <a:tr h="6725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. . . . . . 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Fora da região “intertropical” o Sol nunca é visto.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98345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E3FCDE85-E1E6-4454-937C-9BCD8DBCA7F6}"/>
              </a:ext>
            </a:extLst>
          </p:cNvPr>
          <p:cNvSpPr txBox="1"/>
          <p:nvPr/>
        </p:nvSpPr>
        <p:spPr>
          <a:xfrm>
            <a:off x="622853" y="3286943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CERTO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9609C8-40C4-482D-B777-87B61893CF59}"/>
              </a:ext>
            </a:extLst>
          </p:cNvPr>
          <p:cNvSpPr txBox="1"/>
          <p:nvPr/>
        </p:nvSpPr>
        <p:spPr>
          <a:xfrm>
            <a:off x="627396" y="2591025"/>
            <a:ext cx="88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CERTO</a:t>
            </a:r>
            <a:endParaRPr lang="pt-BR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0800AB-2142-451C-A7C1-AAE654C7169A}"/>
              </a:ext>
            </a:extLst>
          </p:cNvPr>
          <p:cNvSpPr txBox="1"/>
          <p:nvPr/>
        </p:nvSpPr>
        <p:spPr>
          <a:xfrm>
            <a:off x="622853" y="3948025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CERTO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E239362-7E1E-4525-8128-7E2466D00DF6}"/>
              </a:ext>
            </a:extLst>
          </p:cNvPr>
          <p:cNvSpPr txBox="1"/>
          <p:nvPr/>
        </p:nvSpPr>
        <p:spPr>
          <a:xfrm>
            <a:off x="522444" y="4603782"/>
            <a:ext cx="99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ERRADO</a:t>
            </a:r>
          </a:p>
        </p:txBody>
      </p:sp>
    </p:spTree>
    <p:extLst>
      <p:ext uri="{BB962C8B-B14F-4D97-AF65-F5344CB8AC3E}">
        <p14:creationId xmlns:p14="http://schemas.microsoft.com/office/powerpoint/2010/main" val="18165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838690A-A15F-4B9A-B456-F484CC8357FC}"/>
              </a:ext>
            </a:extLst>
          </p:cNvPr>
          <p:cNvSpPr txBox="1"/>
          <p:nvPr/>
        </p:nvSpPr>
        <p:spPr>
          <a:xfrm>
            <a:off x="97358" y="267323"/>
            <a:ext cx="8184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4 )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Abaixo tem uma sequência de fotos de um eclipse solar quase total, também chamado de eclipse anular.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DDE4B5-9CF7-478E-AC28-D77F13739518}"/>
              </a:ext>
            </a:extLst>
          </p:cNvPr>
          <p:cNvSpPr txBox="1"/>
          <p:nvPr/>
        </p:nvSpPr>
        <p:spPr>
          <a:xfrm>
            <a:off x="97358" y="1192233"/>
            <a:ext cx="6182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única afirmação correta.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7FD0FF-7589-43EF-BC3C-5D81E153E9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7385" r="6091" b="9064"/>
          <a:stretch/>
        </p:blipFill>
        <p:spPr bwMode="auto">
          <a:xfrm>
            <a:off x="6659406" y="2548058"/>
            <a:ext cx="4468205" cy="3251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2376C47-CFD3-41B2-AE5D-6A2A5D45BBE2}"/>
              </a:ext>
            </a:extLst>
          </p:cNvPr>
          <p:cNvSpPr txBox="1"/>
          <p:nvPr/>
        </p:nvSpPr>
        <p:spPr>
          <a:xfrm>
            <a:off x="97358" y="2279270"/>
            <a:ext cx="6562048" cy="287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 ) A Lua está passando na sombra da Terra.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 ) A Lua está passando na frente do Sol.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 ) A sombra da Terra está passando sobre o Sol.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 ) Um buraco negro está passando na frente do Sol.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 ) A Terra está passando na frente do Sol.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E0A03C-0582-4940-A834-DC8EBB2DD76E}"/>
              </a:ext>
            </a:extLst>
          </p:cNvPr>
          <p:cNvSpPr txBox="1"/>
          <p:nvPr/>
        </p:nvSpPr>
        <p:spPr>
          <a:xfrm>
            <a:off x="278296" y="2955234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333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6A6606-EB9E-4E2E-A04D-C71423A6C5A9}"/>
              </a:ext>
            </a:extLst>
          </p:cNvPr>
          <p:cNvSpPr txBox="1"/>
          <p:nvPr/>
        </p:nvSpPr>
        <p:spPr>
          <a:xfrm>
            <a:off x="97358" y="119270"/>
            <a:ext cx="8251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 ponto) (0,2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ano tem 365 dias, mas 2016 tem um dia a mais, ou seja, é um ano bissexto. Isso é necessário porque a duração do ano é de aproximadamente 365,25 dias. Ou seja, em cada ano de 365 dias, “falta” 0,25 dia ou ¼ de dia.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41A6DA-D61E-40CF-93A8-9AE69E837F82}"/>
              </a:ext>
            </a:extLst>
          </p:cNvPr>
          <p:cNvSpPr txBox="1"/>
          <p:nvPr/>
        </p:nvSpPr>
        <p:spPr>
          <a:xfrm>
            <a:off x="97358" y="1874773"/>
            <a:ext cx="61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Responda às perguntas abaixo:</a:t>
            </a: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6C827E9-3705-4DFD-B7B4-007146FA3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69355"/>
              </p:ext>
            </p:extLst>
          </p:nvPr>
        </p:nvGraphicFramePr>
        <p:xfrm>
          <a:off x="293056" y="2551994"/>
          <a:ext cx="9939131" cy="3193775"/>
        </p:xfrm>
        <a:graphic>
          <a:graphicData uri="http://schemas.openxmlformats.org/drawingml/2006/table">
            <a:tbl>
              <a:tblPr firstRow="1" firstCol="1" bandRow="1"/>
              <a:tblGrid>
                <a:gridCol w="7680368">
                  <a:extLst>
                    <a:ext uri="{9D8B030D-6E8A-4147-A177-3AD203B41FA5}">
                      <a16:colId xmlns:a16="http://schemas.microsoft.com/office/drawing/2014/main" val="1250598767"/>
                    </a:ext>
                  </a:extLst>
                </a:gridCol>
                <a:gridCol w="2258763">
                  <a:extLst>
                    <a:ext uri="{9D8B030D-6E8A-4147-A177-3AD203B41FA5}">
                      <a16:colId xmlns:a16="http://schemas.microsoft.com/office/drawing/2014/main" val="3535540758"/>
                    </a:ext>
                  </a:extLst>
                </a:gridCol>
              </a:tblGrid>
              <a:tr h="6387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5.a)</a:t>
                      </a:r>
                      <a:r>
                        <a:rPr lang="pt-PT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Quantos dias tem o ano de 2016?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Resposta:..............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51746"/>
                  </a:ext>
                </a:extLst>
              </a:tr>
              <a:tr h="638755">
                <a:tc>
                  <a:txBody>
                    <a:bodyPr/>
                    <a:lstStyle/>
                    <a:p>
                      <a:pPr marL="291465" indent="-29146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5.b) </a:t>
                      </a:r>
                      <a:r>
                        <a:rPr lang="pt-PT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 quantos anos a soma das “faltas” de cada ano competa 1 dia?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Resposta:..............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68485"/>
                  </a:ext>
                </a:extLst>
              </a:tr>
              <a:tr h="63875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5.c)</a:t>
                      </a:r>
                      <a:r>
                        <a:rPr lang="pt-PT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Quando será o próximo ano bissexto?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Resposta:..............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022242"/>
                  </a:ext>
                </a:extLst>
              </a:tr>
              <a:tr h="63875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5.d)</a:t>
                      </a:r>
                      <a:r>
                        <a:rPr lang="pt-PT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Quando foi o último ano bissexto?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Resposta:..............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787066"/>
                  </a:ext>
                </a:extLst>
              </a:tr>
              <a:tr h="63875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5.e)</a:t>
                      </a:r>
                      <a:r>
                        <a:rPr lang="pt-PT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 que mês se adiciona o dia extra do ano bissexto?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Resposta:...................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841183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78E550C-422D-45AC-8F8B-A5A27475049F}"/>
              </a:ext>
            </a:extLst>
          </p:cNvPr>
          <p:cNvSpPr txBox="1"/>
          <p:nvPr/>
        </p:nvSpPr>
        <p:spPr>
          <a:xfrm>
            <a:off x="9132258" y="2617665"/>
            <a:ext cx="5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366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4D1B60-BE4C-4B50-8165-1B93AC9B2C99}"/>
              </a:ext>
            </a:extLst>
          </p:cNvPr>
          <p:cNvSpPr txBox="1"/>
          <p:nvPr/>
        </p:nvSpPr>
        <p:spPr>
          <a:xfrm>
            <a:off x="9235815" y="3248618"/>
            <a:ext cx="4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2BFDE7-3D7B-40A4-83F7-96C8E21DFA56}"/>
              </a:ext>
            </a:extLst>
          </p:cNvPr>
          <p:cNvSpPr txBox="1"/>
          <p:nvPr/>
        </p:nvSpPr>
        <p:spPr>
          <a:xfrm>
            <a:off x="9068079" y="3879882"/>
            <a:ext cx="72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A95163-0D48-46C7-B975-7D485E680917}"/>
              </a:ext>
            </a:extLst>
          </p:cNvPr>
          <p:cNvSpPr txBox="1"/>
          <p:nvPr/>
        </p:nvSpPr>
        <p:spPr>
          <a:xfrm>
            <a:off x="9068079" y="4530340"/>
            <a:ext cx="6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07B836-0F2E-4F39-8A75-A1653D8D1A0B}"/>
              </a:ext>
            </a:extLst>
          </p:cNvPr>
          <p:cNvSpPr txBox="1"/>
          <p:nvPr/>
        </p:nvSpPr>
        <p:spPr>
          <a:xfrm>
            <a:off x="8949349" y="5164225"/>
            <a:ext cx="124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FEVEREIRO</a:t>
            </a:r>
          </a:p>
        </p:txBody>
      </p:sp>
    </p:spTree>
    <p:extLst>
      <p:ext uri="{BB962C8B-B14F-4D97-AF65-F5344CB8AC3E}">
        <p14:creationId xmlns:p14="http://schemas.microsoft.com/office/powerpoint/2010/main" val="32022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64404C9-5254-463B-B0B5-FDA29BCD7693}"/>
              </a:ext>
            </a:extLst>
          </p:cNvPr>
          <p:cNvSpPr txBox="1"/>
          <p:nvPr/>
        </p:nvSpPr>
        <p:spPr>
          <a:xfrm>
            <a:off x="97358" y="119270"/>
            <a:ext cx="8262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 ponto) (0,25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figura abaixo mostra uma parte do céu, tal como é visto no início da noite no final de março. As “bolinhas” pretas são estrelas e quanto maior a “bolinha”, mais brilhante é a estrela. As linhas delimitam áreas no céu, que chamamos de constelações. Tudo que está na direção daquela área pertence àquela constelação.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1CD69D-943A-4483-B6B5-CC5612435F3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400"/>
                    </a14:imgEffect>
                    <a14:imgEffect>
                      <a14:saturation sat="104000"/>
                    </a14:imgEffect>
                    <a14:imgEffect>
                      <a14:brightnessContrast bright="-39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73" b="3216"/>
          <a:stretch/>
        </p:blipFill>
        <p:spPr bwMode="auto">
          <a:xfrm>
            <a:off x="278296" y="2008617"/>
            <a:ext cx="6761920" cy="356438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5279DB6-1211-45E5-8774-8B8973D93A2F}"/>
              </a:ext>
            </a:extLst>
          </p:cNvPr>
          <p:cNvSpPr txBox="1"/>
          <p:nvPr/>
        </p:nvSpPr>
        <p:spPr>
          <a:xfrm>
            <a:off x="7057636" y="2478510"/>
            <a:ext cx="4855692" cy="315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6a) 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ocupando toda a área da constelação do Cruzeiro do Sul.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6b) 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Sirius, a estrela mais brilhante de todo o céu.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6c) 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Canopus a segunda estrela mais brilhante do céu.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6d) 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Mintaka, a estrela menos brilhante das “Três Marias”.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Obrigatório: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Desenhe uma seta  “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” para indicar exatamente qual é a estrela 1, 2, 3.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BED0FD-2FDF-4C67-9FAD-11B242FD56E2}"/>
              </a:ext>
            </a:extLst>
          </p:cNvPr>
          <p:cNvSpPr txBox="1"/>
          <p:nvPr/>
        </p:nvSpPr>
        <p:spPr>
          <a:xfrm>
            <a:off x="7040216" y="5674540"/>
            <a:ext cx="37868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Atenção:</a:t>
            </a:r>
            <a:r>
              <a:rPr lang="pt-P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Sem as setas não recebem nenhum ponto.</a:t>
            </a:r>
            <a:endParaRPr lang="pt-BR" sz="1200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97ECB18-D805-4AD2-BA80-C6BF4786B6DB}"/>
              </a:ext>
            </a:extLst>
          </p:cNvPr>
          <p:cNvCxnSpPr/>
          <p:nvPr/>
        </p:nvCxnSpPr>
        <p:spPr>
          <a:xfrm>
            <a:off x="4295999" y="3329365"/>
            <a:ext cx="76200" cy="290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724A15A-B1A2-4B4D-A1A9-507FCEDF10F7}"/>
              </a:ext>
            </a:extLst>
          </p:cNvPr>
          <p:cNvCxnSpPr/>
          <p:nvPr/>
        </p:nvCxnSpPr>
        <p:spPr>
          <a:xfrm flipH="1" flipV="1">
            <a:off x="5421367" y="4147143"/>
            <a:ext cx="315595" cy="100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7CDFBF9-7F7D-4E03-9E19-815A37B87821}"/>
              </a:ext>
            </a:extLst>
          </p:cNvPr>
          <p:cNvCxnSpPr/>
          <p:nvPr/>
        </p:nvCxnSpPr>
        <p:spPr>
          <a:xfrm flipH="1">
            <a:off x="3191289" y="4197625"/>
            <a:ext cx="190500" cy="217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AA73D5D-779B-40F9-BAA0-A46722234C39}"/>
              </a:ext>
            </a:extLst>
          </p:cNvPr>
          <p:cNvCxnSpPr/>
          <p:nvPr/>
        </p:nvCxnSpPr>
        <p:spPr>
          <a:xfrm flipH="1">
            <a:off x="1100759" y="3269454"/>
            <a:ext cx="342900" cy="429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23CADD3-BEFA-4905-99D1-57BC24882E34}"/>
              </a:ext>
            </a:extLst>
          </p:cNvPr>
          <p:cNvCxnSpPr/>
          <p:nvPr/>
        </p:nvCxnSpPr>
        <p:spPr>
          <a:xfrm>
            <a:off x="1045045" y="3252889"/>
            <a:ext cx="372110" cy="4025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33A4F7-4213-4097-A95E-5D21597ED5FD}"/>
              </a:ext>
            </a:extLst>
          </p:cNvPr>
          <p:cNvSpPr txBox="1"/>
          <p:nvPr/>
        </p:nvSpPr>
        <p:spPr>
          <a:xfrm>
            <a:off x="4200749" y="3029283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3733666-52B5-4DD8-8890-9E3419AF5495}"/>
              </a:ext>
            </a:extLst>
          </p:cNvPr>
          <p:cNvSpPr txBox="1"/>
          <p:nvPr/>
        </p:nvSpPr>
        <p:spPr>
          <a:xfrm>
            <a:off x="3286539" y="388895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81144CF-E9BB-4888-A424-D78E0D6F4D07}"/>
              </a:ext>
            </a:extLst>
          </p:cNvPr>
          <p:cNvSpPr txBox="1"/>
          <p:nvPr/>
        </p:nvSpPr>
        <p:spPr>
          <a:xfrm>
            <a:off x="5695976" y="3962477"/>
            <a:ext cx="330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C71FE63-1298-4EEB-B2D6-8D467FB79C3F}"/>
              </a:ext>
            </a:extLst>
          </p:cNvPr>
          <p:cNvSpPr txBox="1"/>
          <p:nvPr/>
        </p:nvSpPr>
        <p:spPr>
          <a:xfrm>
            <a:off x="97358" y="119269"/>
            <a:ext cx="82280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7)  (1 ponto)(0,5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sonda espacial “Novos Horizontes”, da NASA, depois de quase dez anos de </a:t>
            </a:r>
            <a:r>
              <a:rPr lang="pt-BR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viagem interplanetária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foi a primeira espaçonave a sobrevoar Plutão, em 14 de julho de 2015, e a fotografar suas luas </a:t>
            </a:r>
            <a:r>
              <a:rPr lang="pt-BR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Caronte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pt-BR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pt-BR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Hydra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Cérbero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 </a:t>
            </a:r>
            <a:r>
              <a:rPr lang="pt-BR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Estige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C7FA31-07EF-4158-BF35-6A14957D97DD}"/>
              </a:ext>
            </a:extLst>
          </p:cNvPr>
          <p:cNvSpPr txBox="1"/>
          <p:nvPr/>
        </p:nvSpPr>
        <p:spPr>
          <a:xfrm>
            <a:off x="88649" y="1763617"/>
            <a:ext cx="821932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7)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debaixo da foto de Plutão e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debaixo da foto da sua lua Caronte.</a:t>
            </a:r>
            <a:endParaRPr lang="pt-BR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634AA64-EF61-4883-B4CB-CF6F072A5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3668"/>
              </p:ext>
            </p:extLst>
          </p:nvPr>
        </p:nvGraphicFramePr>
        <p:xfrm>
          <a:off x="373001" y="2921034"/>
          <a:ext cx="11445997" cy="331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3" imgW="6845191" imgH="1981151" progId="Word.Document.12">
                  <p:embed/>
                </p:oleObj>
              </mc:Choice>
              <mc:Fallback>
                <p:oleObj name="Document" r:id="rId3" imgW="6845191" imgH="19811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001" y="2921034"/>
                        <a:ext cx="11445997" cy="331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3AF688D3-1802-415D-95A5-4AFEAEC83AA8}"/>
              </a:ext>
            </a:extLst>
          </p:cNvPr>
          <p:cNvSpPr txBox="1"/>
          <p:nvPr/>
        </p:nvSpPr>
        <p:spPr>
          <a:xfrm>
            <a:off x="1444487" y="5138414"/>
            <a:ext cx="331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41C3428-D7C9-432F-81E6-1775BA3843DF}"/>
              </a:ext>
            </a:extLst>
          </p:cNvPr>
          <p:cNvSpPr txBox="1"/>
          <p:nvPr/>
        </p:nvSpPr>
        <p:spPr>
          <a:xfrm>
            <a:off x="10416210" y="5138414"/>
            <a:ext cx="27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5332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A9471-6C38-48A2-A9BA-69DE1CA0CC74}"/>
              </a:ext>
            </a:extLst>
          </p:cNvPr>
          <p:cNvSpPr txBox="1"/>
          <p:nvPr/>
        </p:nvSpPr>
        <p:spPr>
          <a:xfrm>
            <a:off x="106066" y="171524"/>
            <a:ext cx="5040699" cy="278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8)  (1 ponto) 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que os foguetes levem pessoas ou satélites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(de até 5.000 kg)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ao espaço (região além da atmosfera)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precisam atravessar a atmosfera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(camada de 100 km), a qual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oferece muito atrito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ainda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precisam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atingir a velocidade de 27.000 km/h.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tanto usam 450.000 kg de propelente (combustível mais oxidante). No lançamento têm 500.000 kg de massa total inicial (= propelente + satélite + estruturas) e altura aproximada de um prédio de 20 andares. Para não</a:t>
            </a:r>
            <a:endParaRPr lang="pt-BR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2DE58A-F8A1-4051-8A79-42DB7098EE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44" y="152683"/>
            <a:ext cx="3118011" cy="27908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2EBA2F8-2BD9-4C7C-B6DC-95F104BF9CB4}"/>
              </a:ext>
            </a:extLst>
          </p:cNvPr>
          <p:cNvSpPr txBox="1"/>
          <p:nvPr/>
        </p:nvSpPr>
        <p:spPr>
          <a:xfrm>
            <a:off x="128168" y="4028079"/>
            <a:ext cx="11898369" cy="65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8) (0,2 ponto cada acerto)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e figura acima marque verdadeiro (V) ou falso (F) em cada uma das seguintes afirmações:</a:t>
            </a:r>
            <a:endParaRPr lang="pt-BR" sz="1600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ED48975-2772-42EF-92F6-C0299A1B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83384"/>
              </p:ext>
            </p:extLst>
          </p:nvPr>
        </p:nvGraphicFramePr>
        <p:xfrm>
          <a:off x="1402077" y="4604151"/>
          <a:ext cx="8203478" cy="2029521"/>
        </p:xfrm>
        <a:graphic>
          <a:graphicData uri="http://schemas.openxmlformats.org/drawingml/2006/table">
            <a:tbl>
              <a:tblPr firstRow="1" firstCol="1" bandRow="1"/>
              <a:tblGrid>
                <a:gridCol w="532100">
                  <a:extLst>
                    <a:ext uri="{9D8B030D-6E8A-4147-A177-3AD203B41FA5}">
                      <a16:colId xmlns:a16="http://schemas.microsoft.com/office/drawing/2014/main" val="2959251076"/>
                    </a:ext>
                  </a:extLst>
                </a:gridCol>
                <a:gridCol w="7671378">
                  <a:extLst>
                    <a:ext uri="{9D8B030D-6E8A-4147-A177-3AD203B41FA5}">
                      <a16:colId xmlns:a16="http://schemas.microsoft.com/office/drawing/2014/main" val="3767906868"/>
                    </a:ext>
                  </a:extLst>
                </a:gridCol>
              </a:tblGrid>
              <a:tr h="62099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coifa que protege o satélite do atrito com a atmosfera terrestre é descartada quando o foguete se encontra dentro da atmosfera terrestre.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083542"/>
                  </a:ext>
                </a:extLst>
              </a:tr>
              <a:tr h="23999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o andar de um prédio tem 3 m de altura, o foguete tem 75 metros de altura.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793854"/>
                  </a:ext>
                </a:extLst>
              </a:tr>
              <a:tr h="20189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tanque vazio do motor do segundo estágio vira lixo espacial.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979248"/>
                  </a:ext>
                </a:extLst>
              </a:tr>
              <a:tr h="2944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massa do satélite representa 10% da massa total inicial do foguete.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271982"/>
                  </a:ext>
                </a:extLst>
              </a:tr>
              <a:tr h="37699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  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foguete tem estágios para chegar “leve” ao espaço.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819895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2A6E15CA-85B8-47DA-9706-D40E6AD61BBA}"/>
              </a:ext>
            </a:extLst>
          </p:cNvPr>
          <p:cNvSpPr txBox="1"/>
          <p:nvPr/>
        </p:nvSpPr>
        <p:spPr>
          <a:xfrm>
            <a:off x="1513204" y="4642204"/>
            <a:ext cx="30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658B3A-5113-487F-83BF-624B7C2E43E5}"/>
              </a:ext>
            </a:extLst>
          </p:cNvPr>
          <p:cNvSpPr txBox="1"/>
          <p:nvPr/>
        </p:nvSpPr>
        <p:spPr>
          <a:xfrm>
            <a:off x="1520162" y="5309871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CE6D71-8475-4CF8-A801-3DCA2AA8EBA8}"/>
              </a:ext>
            </a:extLst>
          </p:cNvPr>
          <p:cNvSpPr txBox="1"/>
          <p:nvPr/>
        </p:nvSpPr>
        <p:spPr>
          <a:xfrm>
            <a:off x="1495404" y="5662085"/>
            <a:ext cx="28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7C25FB2-078F-4880-A963-AB4F35B8B713}"/>
              </a:ext>
            </a:extLst>
          </p:cNvPr>
          <p:cNvSpPr txBox="1"/>
          <p:nvPr/>
        </p:nvSpPr>
        <p:spPr>
          <a:xfrm>
            <a:off x="1514961" y="5984042"/>
            <a:ext cx="30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030F9B-29B9-4CE5-93B8-15231238E123}"/>
              </a:ext>
            </a:extLst>
          </p:cNvPr>
          <p:cNvSpPr txBox="1"/>
          <p:nvPr/>
        </p:nvSpPr>
        <p:spPr>
          <a:xfrm>
            <a:off x="1504117" y="6314266"/>
            <a:ext cx="35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21B3E8-E85C-4C2B-86BC-D1F0E2CC1BF3}"/>
              </a:ext>
            </a:extLst>
          </p:cNvPr>
          <p:cNvSpPr txBox="1"/>
          <p:nvPr/>
        </p:nvSpPr>
        <p:spPr>
          <a:xfrm>
            <a:off x="5216435" y="139349"/>
            <a:ext cx="3121819" cy="2804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5794" y="2892449"/>
            <a:ext cx="1199170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levar “peso” inútil ao espaço o foguete é feito em dois estágios (= dois tanques com um motor em cada tanque). Quando acaba o primeiro tanque, ele e seu motor são ejetados e caem no mar, conforme ilustra a figura ao lado. Quando termina a atmosfera, também a coifa é ejetada para o foguete ficar ainda mais “leve”. O segundo estágio, finalmente, consegue atingir a velocidade de 27.000 km/h e então ejeta o satélite, que entra em órbita. O segundo estágio também fica em órbita e é chamado de lixo espacial.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708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1774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</dc:creator>
  <cp:lastModifiedBy>João Canalle</cp:lastModifiedBy>
  <cp:revision>34</cp:revision>
  <dcterms:created xsi:type="dcterms:W3CDTF">2020-07-06T22:42:54Z</dcterms:created>
  <dcterms:modified xsi:type="dcterms:W3CDTF">2020-07-20T03:03:11Z</dcterms:modified>
</cp:coreProperties>
</file>