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8" r:id="rId3"/>
    <p:sldId id="260" r:id="rId4"/>
    <p:sldId id="261" r:id="rId5"/>
    <p:sldId id="262" r:id="rId6"/>
    <p:sldId id="263" r:id="rId7"/>
    <p:sldId id="265" r:id="rId8"/>
    <p:sldId id="266" r:id="rId9"/>
    <p:sldId id="267" r:id="rId10"/>
    <p:sldId id="268" r:id="rId11"/>
    <p:sldId id="269" r:id="rId12"/>
    <p:sldId id="270" r:id="rId13"/>
    <p:sldId id="271" r:id="rId14"/>
    <p:sldId id="272" r:id="rId15"/>
    <p:sldId id="273" r:id="rId16"/>
    <p:sldId id="276" r:id="rId17"/>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97" y="62"/>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a:t>Clique para editar o título mestre</a:t>
            </a: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40448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151848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32692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58596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94084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19334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8309242-9193-4273-B0D7-7FE2F9C71754}" type="datetimeFigureOut">
              <a:rPr lang="pt-BR" smtClean="0"/>
              <a:t>07/08/2020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33153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A8309242-9193-4273-B0D7-7FE2F9C71754}" type="datetimeFigureOut">
              <a:rPr lang="pt-BR" smtClean="0"/>
              <a:t>07/08/2020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3850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8309242-9193-4273-B0D7-7FE2F9C71754}" type="datetimeFigureOut">
              <a:rPr lang="pt-BR" smtClean="0"/>
              <a:t>07/08/2020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16843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53017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A8309242-9193-4273-B0D7-7FE2F9C71754}" type="datetimeFigureOut">
              <a:rPr lang="pt-BR" smtClean="0"/>
              <a:t>07/08/2020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15156A2-D3E4-4CCD-9DFE-3630F3FE6277}" type="slidenum">
              <a:rPr lang="pt-BR" smtClean="0"/>
              <a:t>‹nº›</a:t>
            </a:fld>
            <a:endParaRPr lang="pt-BR"/>
          </a:p>
        </p:txBody>
      </p:sp>
    </p:spTree>
    <p:extLst>
      <p:ext uri="{BB962C8B-B14F-4D97-AF65-F5344CB8AC3E}">
        <p14:creationId xmlns:p14="http://schemas.microsoft.com/office/powerpoint/2010/main" val="213152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75000"/>
              </a:schemeClr>
            </a:gs>
            <a:gs pos="50000">
              <a:srgbClr val="F9F9EE"/>
            </a:gs>
            <a:gs pos="100000">
              <a:schemeClr val="bg2">
                <a:lumMod val="75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09242-9193-4273-B0D7-7FE2F9C71754}" type="datetimeFigureOut">
              <a:rPr lang="pt-BR" smtClean="0"/>
              <a:t>07/08/2020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156A2-D3E4-4CCD-9DFE-3630F3FE6277}" type="slidenum">
              <a:rPr lang="pt-BR" smtClean="0"/>
              <a:t>‹nº›</a:t>
            </a:fld>
            <a:endParaRPr lang="pt-BR"/>
          </a:p>
        </p:txBody>
      </p:sp>
      <p:pic>
        <p:nvPicPr>
          <p:cNvPr id="7" name="Picture 3" descr="C:\Users\OBA\Downloads\mobfog 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47" y="6093296"/>
            <a:ext cx="1127448" cy="7399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OBA\Downloads\LOGOTIPO_OBA_pn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16033" y="5949280"/>
            <a:ext cx="1644219" cy="109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1.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2013 - NÍVEL 3</a:t>
            </a: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39006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2460674"/>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Questão 7) (1 ponto</a:t>
            </a:r>
            <a:r>
              <a:rPr lang="pt-BR" sz="1500" dirty="0">
                <a:latin typeface="Arial" pitchFamily="34" charset="0"/>
                <a:cs typeface="Arial" pitchFamily="34" charset="0"/>
              </a:rPr>
              <a:t>) </a:t>
            </a:r>
            <a:r>
              <a:rPr lang="pt-PT" sz="1500" dirty="0">
                <a:latin typeface="Arial" pitchFamily="34" charset="0"/>
                <a:cs typeface="Arial" pitchFamily="34" charset="0"/>
              </a:rPr>
              <a:t>Desde que a União Soviética colocou em órbita o satélite Sputnik, em 1957, quase seis mil satélites foram lançados ao espaço.  Em média são colocados em órbita dois satélites por semana.  Dentre as aplicações desses satélites, vale destacar: Comunicações, Meteorologia, Observação da Terra, Transmissão de Dados e Sistema de Posicionamento Global, conhecidos no mundo ocidental pela sigla GPS. As linhas tracejadas mostradas na figura ilustram as órbitas de satélites em torno da Terra.  As órbitas polares são aquelas que passam pelos polos Norte e Sul da Terra.  Os satélites de </a:t>
            </a:r>
            <a:r>
              <a:rPr lang="pt-PT" sz="1500" b="1" dirty="0">
                <a:latin typeface="Arial" pitchFamily="34" charset="0"/>
                <a:cs typeface="Arial" pitchFamily="34" charset="0"/>
              </a:rPr>
              <a:t>Observação da Terra</a:t>
            </a:r>
            <a:r>
              <a:rPr lang="pt-PT" sz="1500" dirty="0">
                <a:latin typeface="Arial" pitchFamily="34" charset="0"/>
                <a:cs typeface="Arial" pitchFamily="34" charset="0"/>
              </a:rPr>
              <a:t> fazem uso de órbitas polares distantes cerca de 800 km da superfície da Terra.  Tais órbitas também são utilizadas pelos satélites </a:t>
            </a:r>
            <a:r>
              <a:rPr lang="pt-PT" sz="1500" b="1" dirty="0">
                <a:latin typeface="Arial" pitchFamily="34" charset="0"/>
                <a:cs typeface="Arial" pitchFamily="34" charset="0"/>
              </a:rPr>
              <a:t>Militares</a:t>
            </a:r>
            <a:r>
              <a:rPr lang="pt-PT" sz="1500" dirty="0">
                <a:latin typeface="Arial" pitchFamily="34" charset="0"/>
                <a:cs typeface="Arial" pitchFamily="34" charset="0"/>
              </a:rPr>
              <a:t>, que neste caso</a:t>
            </a:r>
            <a:endParaRPr lang="pt-BR" sz="1500" dirty="0">
              <a:latin typeface="Arial" pitchFamily="34" charset="0"/>
              <a:cs typeface="Arial" pitchFamily="34" charset="0"/>
            </a:endParaRPr>
          </a:p>
        </p:txBody>
      </p:sp>
      <p:pic>
        <p:nvPicPr>
          <p:cNvPr id="4" name="Imagem 3"/>
          <p:cNvPicPr/>
          <p:nvPr/>
        </p:nvPicPr>
        <p:blipFill>
          <a:blip r:embed="rId2" cstate="print">
            <a:extLst>
              <a:ext uri="{BEBA8EAE-BF5A-486C-A8C5-ECC9F3942E4B}">
                <a14:imgProps xmlns:a14="http://schemas.microsoft.com/office/drawing/2010/main">
                  <a14:imgLayer r:embed="rId3">
                    <a14:imgEffect>
                      <a14:sharpenSoften amount="39000"/>
                    </a14:imgEffect>
                    <a14:imgEffect>
                      <a14:brightnessContrast bright="-42000" contrast="86000"/>
                    </a14:imgEffect>
                  </a14:imgLayer>
                </a14:imgProps>
              </a:ext>
              <a:ext uri="{28A0092B-C50C-407E-A947-70E740481C1C}">
                <a14:useLocalDpi xmlns:a14="http://schemas.microsoft.com/office/drawing/2010/main" val="0"/>
              </a:ext>
            </a:extLst>
          </a:blip>
          <a:srcRect/>
          <a:stretch>
            <a:fillRect/>
          </a:stretch>
        </p:blipFill>
        <p:spPr bwMode="auto">
          <a:xfrm>
            <a:off x="5807521" y="2564904"/>
            <a:ext cx="5894171" cy="1872208"/>
          </a:xfrm>
          <a:prstGeom prst="rect">
            <a:avLst/>
          </a:prstGeom>
          <a:noFill/>
          <a:ln>
            <a:noFill/>
          </a:ln>
        </p:spPr>
      </p:pic>
      <p:sp>
        <p:nvSpPr>
          <p:cNvPr id="5" name="Retângulo 4"/>
          <p:cNvSpPr/>
          <p:nvPr/>
        </p:nvSpPr>
        <p:spPr>
          <a:xfrm>
            <a:off x="118889" y="4647439"/>
            <a:ext cx="11665296" cy="653769"/>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7a) (0,6 ponto)</a:t>
            </a:r>
            <a:r>
              <a:rPr lang="pt-BR" sz="1600" dirty="0">
                <a:latin typeface="Arial" pitchFamily="34" charset="0"/>
                <a:cs typeface="Arial" pitchFamily="34" charset="0"/>
              </a:rPr>
              <a:t> Considerando-se que o ano tem cerca de 52 semanas, quantos satélites em média serão lançados entre 1 de janeiro e 31 de dezembro deste ano?</a:t>
            </a:r>
          </a:p>
        </p:txBody>
      </p:sp>
      <p:sp>
        <p:nvSpPr>
          <p:cNvPr id="6" name="Retângulo 5"/>
          <p:cNvSpPr/>
          <p:nvPr/>
        </p:nvSpPr>
        <p:spPr>
          <a:xfrm>
            <a:off x="118889" y="5250686"/>
            <a:ext cx="1208985" cy="338554"/>
          </a:xfrm>
          <a:prstGeom prst="rect">
            <a:avLst/>
          </a:prstGeom>
        </p:spPr>
        <p:txBody>
          <a:bodyPr wrap="none">
            <a:spAutoFit/>
          </a:bodyPr>
          <a:lstStyle/>
          <a:p>
            <a:r>
              <a:rPr lang="pt-BR" sz="1600" i="1" dirty="0">
                <a:solidFill>
                  <a:srgbClr val="FF0000"/>
                </a:solidFill>
                <a:latin typeface="Arial" pitchFamily="34" charset="0"/>
                <a:cs typeface="Arial" pitchFamily="34" charset="0"/>
              </a:rPr>
              <a:t>Resolução:</a:t>
            </a:r>
            <a:endParaRPr lang="pt-BR" sz="1600" dirty="0">
              <a:solidFill>
                <a:srgbClr val="FF0000"/>
              </a:solidFill>
              <a:latin typeface="Arial" pitchFamily="34" charset="0"/>
              <a:cs typeface="Arial" pitchFamily="34" charset="0"/>
            </a:endParaRPr>
          </a:p>
        </p:txBody>
      </p:sp>
      <p:sp>
        <p:nvSpPr>
          <p:cNvPr id="7" name="Retângulo 6"/>
          <p:cNvSpPr/>
          <p:nvPr/>
        </p:nvSpPr>
        <p:spPr>
          <a:xfrm>
            <a:off x="118889" y="5517232"/>
            <a:ext cx="7175673" cy="584775"/>
          </a:xfrm>
          <a:prstGeom prst="rect">
            <a:avLst/>
          </a:prstGeom>
        </p:spPr>
        <p:txBody>
          <a:bodyPr wrap="square">
            <a:spAutoFit/>
          </a:bodyPr>
          <a:lstStyle/>
          <a:p>
            <a:pPr hangingPunct="0"/>
            <a:r>
              <a:rPr lang="pt-BR" sz="1600" dirty="0">
                <a:solidFill>
                  <a:srgbClr val="FF0000"/>
                </a:solidFill>
                <a:latin typeface="Arial" pitchFamily="34" charset="0"/>
                <a:cs typeface="Arial" pitchFamily="34" charset="0"/>
              </a:rPr>
              <a:t>O enunciado informa que são lançados dois satélites por semana.</a:t>
            </a:r>
          </a:p>
          <a:p>
            <a:pPr hangingPunct="0"/>
            <a:r>
              <a:rPr lang="pt-BR" sz="1600" dirty="0">
                <a:solidFill>
                  <a:srgbClr val="FF0000"/>
                </a:solidFill>
                <a:latin typeface="Arial" pitchFamily="34" charset="0"/>
                <a:cs typeface="Arial" pitchFamily="34" charset="0"/>
              </a:rPr>
              <a:t>Portanto, em 52 semanas serão lançados 104 satélites (= 52 x 2).</a:t>
            </a:r>
          </a:p>
        </p:txBody>
      </p:sp>
      <p:sp>
        <p:nvSpPr>
          <p:cNvPr id="8" name="Retângulo 7"/>
          <p:cNvSpPr/>
          <p:nvPr/>
        </p:nvSpPr>
        <p:spPr>
          <a:xfrm>
            <a:off x="1199009" y="6329738"/>
            <a:ext cx="3244799" cy="338554"/>
          </a:xfrm>
          <a:prstGeom prst="rect">
            <a:avLst/>
          </a:prstGeom>
        </p:spPr>
        <p:txBody>
          <a:bodyPr wrap="none">
            <a:spAutoFit/>
          </a:bodyPr>
          <a:lstStyle/>
          <a:p>
            <a:r>
              <a:rPr lang="pt-BR" sz="1600" b="1" dirty="0">
                <a:latin typeface="Arial" pitchFamily="34" charset="0"/>
                <a:cs typeface="Arial" pitchFamily="34" charset="0"/>
              </a:rPr>
              <a:t>Resposta 7a): </a:t>
            </a:r>
            <a:r>
              <a:rPr lang="pt-BR" sz="1600" dirty="0">
                <a:latin typeface="Arial" pitchFamily="34" charset="0"/>
                <a:cs typeface="Arial" pitchFamily="34" charset="0"/>
              </a:rPr>
              <a:t>_ _ _ _ _ _ _ _ _ _</a:t>
            </a:r>
          </a:p>
        </p:txBody>
      </p:sp>
      <p:sp>
        <p:nvSpPr>
          <p:cNvPr id="9" name="Retângulo 8"/>
          <p:cNvSpPr/>
          <p:nvPr/>
        </p:nvSpPr>
        <p:spPr>
          <a:xfrm>
            <a:off x="2770993" y="6309320"/>
            <a:ext cx="1406154"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104 satélites</a:t>
            </a:r>
            <a:endParaRPr lang="pt-BR" sz="1600" dirty="0">
              <a:solidFill>
                <a:srgbClr val="FF0000"/>
              </a:solidFill>
            </a:endParaRPr>
          </a:p>
        </p:txBody>
      </p:sp>
      <p:sp>
        <p:nvSpPr>
          <p:cNvPr id="10" name="Retângulo 9"/>
          <p:cNvSpPr/>
          <p:nvPr/>
        </p:nvSpPr>
        <p:spPr>
          <a:xfrm>
            <a:off x="118889" y="2502132"/>
            <a:ext cx="5544616" cy="2197525"/>
          </a:xfrm>
          <a:prstGeom prst="rect">
            <a:avLst/>
          </a:prstGeom>
        </p:spPr>
        <p:txBody>
          <a:bodyPr wrap="square">
            <a:spAutoFit/>
          </a:bodyPr>
          <a:lstStyle/>
          <a:p>
            <a:pPr algn="just">
              <a:lnSpc>
                <a:spcPct val="114000"/>
              </a:lnSpc>
            </a:pPr>
            <a:r>
              <a:rPr lang="pt-PT" sz="1500" dirty="0">
                <a:latin typeface="Arial" pitchFamily="34" charset="0"/>
                <a:cs typeface="Arial" pitchFamily="34" charset="0"/>
              </a:rPr>
              <a:t>situam-se a cerca de 500 km de altitude.  Órbitas equatoriais são típicas de satélites de </a:t>
            </a:r>
            <a:r>
              <a:rPr lang="pt-PT" sz="1500" b="1" dirty="0">
                <a:latin typeface="Arial" pitchFamily="34" charset="0"/>
                <a:cs typeface="Arial" pitchFamily="34" charset="0"/>
              </a:rPr>
              <a:t>Comunicações</a:t>
            </a:r>
            <a:r>
              <a:rPr lang="pt-PT" sz="1500" dirty="0">
                <a:latin typeface="Arial" pitchFamily="34" charset="0"/>
                <a:cs typeface="Arial" pitchFamily="34" charset="0"/>
              </a:rPr>
              <a:t>, que se encontram a aproximadamente 35.800 km da superfície terrestre.  Como o nome sugere, essas órbitas encontram-se no plano do Equador terrestre.  As órbitas inclinadas são aquelas situadas entre as órbitas polares e equatoriais, sendo bastante utilizadas por satélites de </a:t>
            </a:r>
            <a:r>
              <a:rPr lang="pt-PT" sz="1500" b="1" dirty="0">
                <a:latin typeface="Arial" pitchFamily="34" charset="0"/>
                <a:cs typeface="Arial" pitchFamily="34" charset="0"/>
              </a:rPr>
              <a:t>Coleta de Dados</a:t>
            </a:r>
            <a:r>
              <a:rPr lang="pt-PT" sz="1500" dirty="0">
                <a:latin typeface="Arial" pitchFamily="34" charset="0"/>
                <a:cs typeface="Arial" pitchFamily="34" charset="0"/>
              </a:rPr>
              <a:t>, que se encontram abaixo dos 1.000 km de altitude.</a:t>
            </a:r>
            <a:endParaRPr lang="pt-BR" sz="1500" dirty="0">
              <a:latin typeface="Arial" pitchFamily="34" charset="0"/>
              <a:cs typeface="Arial" pitchFamily="34" charset="0"/>
            </a:endParaRPr>
          </a:p>
        </p:txBody>
      </p:sp>
    </p:spTree>
    <p:extLst>
      <p:ext uri="{BB962C8B-B14F-4D97-AF65-F5344CB8AC3E}">
        <p14:creationId xmlns:p14="http://schemas.microsoft.com/office/powerpoint/2010/main" val="281482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60648"/>
            <a:ext cx="7920880" cy="3083921"/>
          </a:xfrm>
          <a:prstGeom prst="rect">
            <a:avLst/>
          </a:prstGeom>
        </p:spPr>
        <p:txBody>
          <a:bodyPr wrap="square">
            <a:spAutoFit/>
          </a:bodyPr>
          <a:lstStyle/>
          <a:p>
            <a:pPr algn="just">
              <a:lnSpc>
                <a:spcPct val="120000"/>
              </a:lnSpc>
            </a:pPr>
            <a:r>
              <a:rPr lang="pt-BR" b="1" dirty="0">
                <a:latin typeface="Arial" pitchFamily="34" charset="0"/>
                <a:cs typeface="Arial" pitchFamily="34" charset="0"/>
              </a:rPr>
              <a:t>Pergunta 7b) (0,4 ponto – 0,1 cada acerto)</a:t>
            </a:r>
            <a:r>
              <a:rPr lang="pt-BR" dirty="0">
                <a:latin typeface="Arial" pitchFamily="34" charset="0"/>
                <a:cs typeface="Arial" pitchFamily="34" charset="0"/>
              </a:rPr>
              <a:t> Baseado no enunciado da questão e nos dados apresentados na tabela, escreva na frente de cada satélite a sua aplicação (Militar, Comunicações, Coleta de dados e Observação da Terra). Vale destacar que dentre os satélites da lista, o CBERS-3 é o quarto satélite de uma série desenvolvida pela parceria entre Brasil e China. Já foram lançados o CBERS-1 (1999), o CBERS-2 (2003) e o CBERS-2B (2007). O CBERS-3 deverá ser lançado em 2013. O SCD-2 foi o segundo satélite integralmente desenvolvido no Brasil, e seu lançamento ocorreu em 1998.</a:t>
            </a:r>
          </a:p>
        </p:txBody>
      </p:sp>
      <p:graphicFrame>
        <p:nvGraphicFramePr>
          <p:cNvPr id="5" name="Tabela 4"/>
          <p:cNvGraphicFramePr>
            <a:graphicFrameLocks noGrp="1"/>
          </p:cNvGraphicFramePr>
          <p:nvPr>
            <p:extLst>
              <p:ext uri="{D42A27DB-BD31-4B8C-83A1-F6EECF244321}">
                <p14:modId xmlns:p14="http://schemas.microsoft.com/office/powerpoint/2010/main" val="271558269"/>
              </p:ext>
            </p:extLst>
          </p:nvPr>
        </p:nvGraphicFramePr>
        <p:xfrm>
          <a:off x="617384" y="3573016"/>
          <a:ext cx="10712448" cy="1809435"/>
        </p:xfrm>
        <a:graphic>
          <a:graphicData uri="http://schemas.openxmlformats.org/drawingml/2006/table">
            <a:tbl>
              <a:tblPr firstRow="1" firstCol="1" bandRow="1"/>
              <a:tblGrid>
                <a:gridCol w="2678112">
                  <a:extLst>
                    <a:ext uri="{9D8B030D-6E8A-4147-A177-3AD203B41FA5}">
                      <a16:colId xmlns:a16="http://schemas.microsoft.com/office/drawing/2014/main" val="20000"/>
                    </a:ext>
                  </a:extLst>
                </a:gridCol>
                <a:gridCol w="2678112">
                  <a:extLst>
                    <a:ext uri="{9D8B030D-6E8A-4147-A177-3AD203B41FA5}">
                      <a16:colId xmlns:a16="http://schemas.microsoft.com/office/drawing/2014/main" val="20001"/>
                    </a:ext>
                  </a:extLst>
                </a:gridCol>
                <a:gridCol w="2678112">
                  <a:extLst>
                    <a:ext uri="{9D8B030D-6E8A-4147-A177-3AD203B41FA5}">
                      <a16:colId xmlns:a16="http://schemas.microsoft.com/office/drawing/2014/main" val="20002"/>
                    </a:ext>
                  </a:extLst>
                </a:gridCol>
                <a:gridCol w="2678112">
                  <a:extLst>
                    <a:ext uri="{9D8B030D-6E8A-4147-A177-3AD203B41FA5}">
                      <a16:colId xmlns:a16="http://schemas.microsoft.com/office/drawing/2014/main" val="20003"/>
                    </a:ext>
                  </a:extLst>
                </a:gridCol>
              </a:tblGrid>
              <a:tr h="274320">
                <a:tc>
                  <a:txBody>
                    <a:bodyPr/>
                    <a:lstStyle/>
                    <a:p>
                      <a:pPr hangingPunct="0">
                        <a:lnSpc>
                          <a:spcPct val="150000"/>
                        </a:lnSpc>
                        <a:spcAft>
                          <a:spcPts val="0"/>
                        </a:spcAft>
                      </a:pPr>
                      <a:r>
                        <a:rPr lang="pt-BR" sz="1800" b="1" dirty="0">
                          <a:effectLst/>
                          <a:latin typeface="Arial"/>
                          <a:ea typeface="Times New Roman"/>
                        </a:rPr>
                        <a:t>Aplicação</a:t>
                      </a:r>
                      <a:endParaRPr lang="pt-BR"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b="1">
                          <a:effectLst/>
                          <a:latin typeface="Arial"/>
                          <a:ea typeface="Times New Roman"/>
                        </a:rPr>
                        <a:t>Nome do Satélite</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b="1">
                          <a:effectLst/>
                          <a:latin typeface="Arial"/>
                          <a:ea typeface="Times New Roman"/>
                        </a:rPr>
                        <a:t>Tipo de órbita</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b="1">
                          <a:effectLst/>
                          <a:latin typeface="Arial"/>
                          <a:ea typeface="Times New Roman"/>
                        </a:rPr>
                        <a:t>Altitude média (km)</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4320">
                <a:tc>
                  <a:txBody>
                    <a:bodyPr/>
                    <a:lstStyle/>
                    <a:p>
                      <a:pP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effectLst/>
                          <a:latin typeface="Arial"/>
                          <a:ea typeface="Times New Roman"/>
                        </a:rPr>
                        <a:t>CBERS-3</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5275" hangingPunct="0">
                        <a:lnSpc>
                          <a:spcPct val="150000"/>
                        </a:lnSpc>
                        <a:spcAft>
                          <a:spcPts val="0"/>
                        </a:spcAft>
                      </a:pPr>
                      <a:r>
                        <a:rPr lang="pt-BR" sz="1800">
                          <a:effectLst/>
                          <a:latin typeface="Arial"/>
                          <a:ea typeface="Times New Roman"/>
                        </a:rPr>
                        <a:t>Polar</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solidFill>
                            <a:srgbClr val="FFFFFF"/>
                          </a:solidFill>
                          <a:effectLst/>
                          <a:latin typeface="Arial"/>
                          <a:ea typeface="Times New Roman"/>
                        </a:rPr>
                        <a:t>00.</a:t>
                      </a:r>
                      <a:r>
                        <a:rPr lang="pt-BR" sz="1800">
                          <a:effectLst/>
                          <a:latin typeface="Arial"/>
                          <a:ea typeface="Times New Roman"/>
                        </a:rPr>
                        <a:t>780</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effectLst/>
                          <a:latin typeface="Arial"/>
                          <a:ea typeface="Times New Roman"/>
                        </a:rPr>
                        <a:t>Star One C3</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5275" hangingPunct="0">
                        <a:lnSpc>
                          <a:spcPct val="150000"/>
                        </a:lnSpc>
                        <a:spcAft>
                          <a:spcPts val="0"/>
                        </a:spcAft>
                      </a:pPr>
                      <a:r>
                        <a:rPr lang="pt-BR" sz="1800">
                          <a:effectLst/>
                          <a:latin typeface="Arial"/>
                          <a:ea typeface="Times New Roman"/>
                        </a:rPr>
                        <a:t>Equatorial</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effectLst/>
                          <a:latin typeface="Arial"/>
                          <a:ea typeface="Times New Roman"/>
                        </a:rPr>
                        <a:t>35.800</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effectLst/>
                          <a:latin typeface="Arial"/>
                          <a:ea typeface="Times New Roman"/>
                        </a:rPr>
                        <a:t>SCD-2</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5275" hangingPunct="0">
                        <a:lnSpc>
                          <a:spcPct val="150000"/>
                        </a:lnSpc>
                        <a:spcAft>
                          <a:spcPts val="0"/>
                        </a:spcAft>
                      </a:pPr>
                      <a:r>
                        <a:rPr lang="pt-BR" sz="1800">
                          <a:effectLst/>
                          <a:latin typeface="Arial"/>
                          <a:ea typeface="Times New Roman"/>
                        </a:rPr>
                        <a:t>Inclinada</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a:solidFill>
                            <a:srgbClr val="FFFFFF"/>
                          </a:solidFill>
                          <a:effectLst/>
                          <a:latin typeface="Arial"/>
                          <a:ea typeface="Times New Roman"/>
                        </a:rPr>
                        <a:t>00.</a:t>
                      </a:r>
                      <a:r>
                        <a:rPr lang="pt-BR" sz="1800">
                          <a:effectLst/>
                          <a:latin typeface="Arial"/>
                          <a:ea typeface="Times New Roman"/>
                        </a:rPr>
                        <a:t>750</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320">
                <a:tc>
                  <a:txBody>
                    <a:bodyPr/>
                    <a:lstStyle/>
                    <a:p>
                      <a:pP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dirty="0" err="1">
                          <a:effectLst/>
                          <a:latin typeface="Arial"/>
                          <a:ea typeface="Times New Roman"/>
                        </a:rPr>
                        <a:t>Yaogan</a:t>
                      </a:r>
                      <a:r>
                        <a:rPr lang="pt-BR" sz="1800" dirty="0">
                          <a:effectLst/>
                          <a:latin typeface="Arial"/>
                          <a:ea typeface="Times New Roman"/>
                        </a:rPr>
                        <a:t> 13</a:t>
                      </a:r>
                      <a:endParaRPr lang="pt-BR"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5275" hangingPunct="0">
                        <a:lnSpc>
                          <a:spcPct val="150000"/>
                        </a:lnSpc>
                        <a:spcAft>
                          <a:spcPts val="0"/>
                        </a:spcAft>
                      </a:pPr>
                      <a:r>
                        <a:rPr lang="pt-BR" sz="1800">
                          <a:effectLst/>
                          <a:latin typeface="Arial"/>
                          <a:ea typeface="Times New Roman"/>
                        </a:rPr>
                        <a:t>Polar</a:t>
                      </a:r>
                      <a:endParaRPr lang="pt-BR" sz="18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50000"/>
                        </a:lnSpc>
                        <a:spcAft>
                          <a:spcPts val="0"/>
                        </a:spcAft>
                      </a:pPr>
                      <a:r>
                        <a:rPr lang="pt-BR" sz="1800" dirty="0">
                          <a:solidFill>
                            <a:srgbClr val="FFFFFF"/>
                          </a:solidFill>
                          <a:effectLst/>
                          <a:latin typeface="Arial"/>
                          <a:ea typeface="Times New Roman"/>
                        </a:rPr>
                        <a:t>00.</a:t>
                      </a:r>
                      <a:r>
                        <a:rPr lang="pt-BR" sz="1800" dirty="0">
                          <a:effectLst/>
                          <a:latin typeface="Arial"/>
                          <a:ea typeface="Times New Roman"/>
                        </a:rPr>
                        <a:t>500</a:t>
                      </a:r>
                      <a:endParaRPr lang="pt-BR"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Retângulo 5"/>
          <p:cNvSpPr/>
          <p:nvPr/>
        </p:nvSpPr>
        <p:spPr>
          <a:xfrm>
            <a:off x="617384" y="3937315"/>
            <a:ext cx="2334998" cy="369332"/>
          </a:xfrm>
          <a:prstGeom prst="rect">
            <a:avLst/>
          </a:prstGeom>
        </p:spPr>
        <p:txBody>
          <a:bodyPr wrap="none">
            <a:spAutoFit/>
          </a:bodyPr>
          <a:lstStyle/>
          <a:p>
            <a:pPr hangingPunct="0">
              <a:spcAft>
                <a:spcPts val="0"/>
              </a:spcAft>
            </a:pPr>
            <a:r>
              <a:rPr lang="pt-BR" dirty="0">
                <a:solidFill>
                  <a:srgbClr val="FF0000"/>
                </a:solidFill>
                <a:latin typeface="Arial"/>
                <a:ea typeface="Times New Roman"/>
              </a:rPr>
              <a:t>Observação da Terra</a:t>
            </a:r>
            <a:endParaRPr lang="pt-BR" dirty="0">
              <a:latin typeface="Times New Roman"/>
              <a:ea typeface="Times New Roman"/>
            </a:endParaRPr>
          </a:p>
        </p:txBody>
      </p:sp>
      <p:sp>
        <p:nvSpPr>
          <p:cNvPr id="7" name="Retângulo 6"/>
          <p:cNvSpPr/>
          <p:nvPr/>
        </p:nvSpPr>
        <p:spPr>
          <a:xfrm>
            <a:off x="848241" y="4300298"/>
            <a:ext cx="1710725" cy="369332"/>
          </a:xfrm>
          <a:prstGeom prst="rect">
            <a:avLst/>
          </a:prstGeom>
        </p:spPr>
        <p:txBody>
          <a:bodyPr wrap="none">
            <a:spAutoFit/>
          </a:bodyPr>
          <a:lstStyle/>
          <a:p>
            <a:pPr hangingPunct="0">
              <a:spcAft>
                <a:spcPts val="0"/>
              </a:spcAft>
            </a:pPr>
            <a:r>
              <a:rPr lang="pt-BR" dirty="0">
                <a:solidFill>
                  <a:srgbClr val="FF0000"/>
                </a:solidFill>
                <a:latin typeface="Arial"/>
                <a:ea typeface="Times New Roman"/>
              </a:rPr>
              <a:t>Comunicações</a:t>
            </a:r>
            <a:endParaRPr lang="pt-BR" dirty="0">
              <a:latin typeface="Times New Roman"/>
              <a:ea typeface="Times New Roman"/>
            </a:endParaRPr>
          </a:p>
        </p:txBody>
      </p:sp>
      <p:sp>
        <p:nvSpPr>
          <p:cNvPr id="8" name="Retângulo 7"/>
          <p:cNvSpPr/>
          <p:nvPr/>
        </p:nvSpPr>
        <p:spPr>
          <a:xfrm>
            <a:off x="752060" y="4643787"/>
            <a:ext cx="1903085" cy="369332"/>
          </a:xfrm>
          <a:prstGeom prst="rect">
            <a:avLst/>
          </a:prstGeom>
        </p:spPr>
        <p:txBody>
          <a:bodyPr wrap="none">
            <a:spAutoFit/>
          </a:bodyPr>
          <a:lstStyle/>
          <a:p>
            <a:pPr hangingPunct="0">
              <a:spcAft>
                <a:spcPts val="0"/>
              </a:spcAft>
            </a:pPr>
            <a:r>
              <a:rPr lang="pt-BR" dirty="0">
                <a:solidFill>
                  <a:srgbClr val="FF0000"/>
                </a:solidFill>
                <a:latin typeface="Arial"/>
                <a:ea typeface="Times New Roman"/>
              </a:rPr>
              <a:t>Coleta de Dados</a:t>
            </a:r>
            <a:endParaRPr lang="pt-BR" dirty="0">
              <a:latin typeface="Times New Roman"/>
              <a:ea typeface="Times New Roman"/>
            </a:endParaRPr>
          </a:p>
        </p:txBody>
      </p:sp>
      <p:sp>
        <p:nvSpPr>
          <p:cNvPr id="9" name="Retângulo 8"/>
          <p:cNvSpPr/>
          <p:nvPr/>
        </p:nvSpPr>
        <p:spPr>
          <a:xfrm>
            <a:off x="1303492" y="5006770"/>
            <a:ext cx="800219" cy="369332"/>
          </a:xfrm>
          <a:prstGeom prst="rect">
            <a:avLst/>
          </a:prstGeom>
        </p:spPr>
        <p:txBody>
          <a:bodyPr wrap="none">
            <a:spAutoFit/>
          </a:bodyPr>
          <a:lstStyle/>
          <a:p>
            <a:pPr hangingPunct="0">
              <a:spcAft>
                <a:spcPts val="0"/>
              </a:spcAft>
            </a:pPr>
            <a:r>
              <a:rPr lang="pt-BR" dirty="0">
                <a:solidFill>
                  <a:srgbClr val="FF0000"/>
                </a:solidFill>
                <a:latin typeface="Arial"/>
                <a:ea typeface="Times New Roman"/>
              </a:rPr>
              <a:t>Militar</a:t>
            </a:r>
            <a:endParaRPr lang="pt-BR" dirty="0">
              <a:latin typeface="Times New Roman"/>
              <a:ea typeface="Times New Roman"/>
            </a:endParaRPr>
          </a:p>
        </p:txBody>
      </p:sp>
      <p:sp>
        <p:nvSpPr>
          <p:cNvPr id="10" name="Retângulo 9"/>
          <p:cNvSpPr/>
          <p:nvPr/>
        </p:nvSpPr>
        <p:spPr>
          <a:xfrm>
            <a:off x="2135113" y="5949280"/>
            <a:ext cx="7560840" cy="584775"/>
          </a:xfrm>
          <a:prstGeom prst="rect">
            <a:avLst/>
          </a:prstGeom>
        </p:spPr>
        <p:txBody>
          <a:bodyPr wrap="square">
            <a:spAutoFit/>
          </a:bodyPr>
          <a:lstStyle/>
          <a:p>
            <a:r>
              <a:rPr lang="pt-BR" sz="1600" i="1" dirty="0">
                <a:solidFill>
                  <a:srgbClr val="FF0000"/>
                </a:solidFill>
                <a:latin typeface="Arial" pitchFamily="34" charset="0"/>
                <a:cs typeface="Arial" pitchFamily="34" charset="0"/>
              </a:rPr>
              <a:t>Observação: Essa questão não exige qualquer conhecimento prévio do aluno.  Para respondê-la, basta que ele releia o enunciado.</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986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6632"/>
            <a:ext cx="7992888" cy="2595326"/>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Questão 8) (1 ponto) </a:t>
            </a:r>
            <a:r>
              <a:rPr lang="pt-PT" sz="1600" dirty="0">
                <a:latin typeface="Arial" pitchFamily="34" charset="0"/>
                <a:cs typeface="Arial" pitchFamily="34" charset="0"/>
              </a:rPr>
              <a:t>Bioma é um conjunto de tipos de vegetações definidas por condições específicas de clima, relevo, rochas e solos. No território brasileiro destacam-se os biomas: Amazônia, Cerrado, Mata Atlântica, Caatinga, Pampa e Pantanal. O Instituto Nacional de Pesquisas Espaciais (INPE) utiliza imagens de satélites para mapear e monitorar biomas por meio dos projetos PRODES (Projeto de Monitoramento do Desflorestamento na Amazônia Legal) e Atlas dos Remanescentes Florestais da Mata Atlântica. A Tabela mostra os resultados obtidos pelo PRODES entre os anos de 2004 e 2012, para as áreas desmatadas na Amazônia Legal (Acre, Amazonas, Amapá, Maranhão, Mato Grosso, Pará, Rondônia, Roraima e Tocantins).</a:t>
            </a:r>
            <a:endParaRPr lang="pt-BR" sz="1600" dirty="0">
              <a:latin typeface="Arial" pitchFamily="34" charset="0"/>
              <a:cs typeface="Arial"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3535463413"/>
              </p:ext>
            </p:extLst>
          </p:nvPr>
        </p:nvGraphicFramePr>
        <p:xfrm>
          <a:off x="1664389" y="2941320"/>
          <a:ext cx="7887548" cy="487680"/>
        </p:xfrm>
        <a:graphic>
          <a:graphicData uri="http://schemas.openxmlformats.org/drawingml/2006/table">
            <a:tbl>
              <a:tblPr firstRow="1" firstCol="1" bandRow="1"/>
              <a:tblGrid>
                <a:gridCol w="1284971">
                  <a:extLst>
                    <a:ext uri="{9D8B030D-6E8A-4147-A177-3AD203B41FA5}">
                      <a16:colId xmlns:a16="http://schemas.microsoft.com/office/drawing/2014/main" val="20000"/>
                    </a:ext>
                  </a:extLst>
                </a:gridCol>
                <a:gridCol w="763143">
                  <a:extLst>
                    <a:ext uri="{9D8B030D-6E8A-4147-A177-3AD203B41FA5}">
                      <a16:colId xmlns:a16="http://schemas.microsoft.com/office/drawing/2014/main" val="20001"/>
                    </a:ext>
                  </a:extLst>
                </a:gridCol>
                <a:gridCol w="763143">
                  <a:extLst>
                    <a:ext uri="{9D8B030D-6E8A-4147-A177-3AD203B41FA5}">
                      <a16:colId xmlns:a16="http://schemas.microsoft.com/office/drawing/2014/main" val="20002"/>
                    </a:ext>
                  </a:extLst>
                </a:gridCol>
                <a:gridCol w="819768">
                  <a:extLst>
                    <a:ext uri="{9D8B030D-6E8A-4147-A177-3AD203B41FA5}">
                      <a16:colId xmlns:a16="http://schemas.microsoft.com/office/drawing/2014/main" val="20003"/>
                    </a:ext>
                  </a:extLst>
                </a:gridCol>
                <a:gridCol w="763143">
                  <a:extLst>
                    <a:ext uri="{9D8B030D-6E8A-4147-A177-3AD203B41FA5}">
                      <a16:colId xmlns:a16="http://schemas.microsoft.com/office/drawing/2014/main" val="20004"/>
                    </a:ext>
                  </a:extLst>
                </a:gridCol>
                <a:gridCol w="763143">
                  <a:extLst>
                    <a:ext uri="{9D8B030D-6E8A-4147-A177-3AD203B41FA5}">
                      <a16:colId xmlns:a16="http://schemas.microsoft.com/office/drawing/2014/main" val="20005"/>
                    </a:ext>
                  </a:extLst>
                </a:gridCol>
                <a:gridCol w="699547">
                  <a:extLst>
                    <a:ext uri="{9D8B030D-6E8A-4147-A177-3AD203B41FA5}">
                      <a16:colId xmlns:a16="http://schemas.microsoft.com/office/drawing/2014/main" val="20006"/>
                    </a:ext>
                  </a:extLst>
                </a:gridCol>
                <a:gridCol w="658602">
                  <a:extLst>
                    <a:ext uri="{9D8B030D-6E8A-4147-A177-3AD203B41FA5}">
                      <a16:colId xmlns:a16="http://schemas.microsoft.com/office/drawing/2014/main" val="20007"/>
                    </a:ext>
                  </a:extLst>
                </a:gridCol>
                <a:gridCol w="713486">
                  <a:extLst>
                    <a:ext uri="{9D8B030D-6E8A-4147-A177-3AD203B41FA5}">
                      <a16:colId xmlns:a16="http://schemas.microsoft.com/office/drawing/2014/main" val="20008"/>
                    </a:ext>
                  </a:extLst>
                </a:gridCol>
                <a:gridCol w="658602">
                  <a:extLst>
                    <a:ext uri="{9D8B030D-6E8A-4147-A177-3AD203B41FA5}">
                      <a16:colId xmlns:a16="http://schemas.microsoft.com/office/drawing/2014/main" val="20009"/>
                    </a:ext>
                  </a:extLst>
                </a:gridCol>
              </a:tblGrid>
              <a:tr h="0">
                <a:tc>
                  <a:txBody>
                    <a:bodyPr/>
                    <a:lstStyle/>
                    <a:p>
                      <a:pPr algn="ctr" hangingPunct="0">
                        <a:spcBef>
                          <a:spcPts val="300"/>
                        </a:spcBef>
                        <a:spcAft>
                          <a:spcPts val="300"/>
                        </a:spcAft>
                      </a:pPr>
                      <a:r>
                        <a:rPr lang="pt-PT" sz="1600" b="1" dirty="0">
                          <a:effectLst/>
                          <a:latin typeface="Arial"/>
                          <a:ea typeface="Times New Roman"/>
                        </a:rPr>
                        <a:t>Ano</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2004</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2005</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2006</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2007</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2008</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2009</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2010</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2011</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b="1">
                          <a:effectLst/>
                          <a:latin typeface="Arial"/>
                          <a:ea typeface="Times New Roman"/>
                        </a:rPr>
                        <a:t>2012</a:t>
                      </a:r>
                      <a:endParaRPr lang="pt-BR"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hangingPunct="0">
                        <a:spcBef>
                          <a:spcPts val="300"/>
                        </a:spcBef>
                        <a:spcAft>
                          <a:spcPts val="300"/>
                        </a:spcAft>
                      </a:pPr>
                      <a:r>
                        <a:rPr lang="pt-PT" sz="1600" b="1" dirty="0">
                          <a:effectLst/>
                          <a:latin typeface="Arial"/>
                          <a:ea typeface="Times New Roman"/>
                        </a:rPr>
                        <a:t>Área (km</a:t>
                      </a:r>
                      <a:r>
                        <a:rPr lang="pt-PT" sz="1600" b="1" baseline="30000" dirty="0">
                          <a:effectLst/>
                          <a:latin typeface="Arial"/>
                          <a:ea typeface="Times New Roman"/>
                        </a:rPr>
                        <a:t>2</a:t>
                      </a:r>
                      <a:r>
                        <a:rPr lang="pt-PT" sz="1600" b="1" dirty="0">
                          <a:effectLst/>
                          <a:latin typeface="Arial"/>
                          <a:ea typeface="Times New Roman"/>
                        </a:rPr>
                        <a:t>)</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27.772</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19.014</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14.286</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11.651</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12.911</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7.464</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7.000</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6.418</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Bef>
                          <a:spcPts val="300"/>
                        </a:spcBef>
                        <a:spcAft>
                          <a:spcPts val="300"/>
                        </a:spcAft>
                      </a:pPr>
                      <a:r>
                        <a:rPr lang="pt-PT" sz="1600" dirty="0">
                          <a:effectLst/>
                          <a:latin typeface="Arial"/>
                          <a:ea typeface="Times New Roman"/>
                        </a:rPr>
                        <a:t>4.656</a:t>
                      </a:r>
                      <a:endParaRPr lang="pt-BR"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tângulo 4"/>
          <p:cNvSpPr/>
          <p:nvPr/>
        </p:nvSpPr>
        <p:spPr>
          <a:xfrm>
            <a:off x="134613" y="3666510"/>
            <a:ext cx="8928992" cy="338554"/>
          </a:xfrm>
          <a:prstGeom prst="rect">
            <a:avLst/>
          </a:prstGeom>
        </p:spPr>
        <p:txBody>
          <a:bodyPr wrap="square">
            <a:spAutoFit/>
          </a:bodyPr>
          <a:lstStyle/>
          <a:p>
            <a:r>
              <a:rPr lang="pt-BR" sz="1600" b="1" dirty="0">
                <a:latin typeface="Arial" pitchFamily="34" charset="0"/>
                <a:cs typeface="Arial" pitchFamily="34" charset="0"/>
              </a:rPr>
              <a:t>Pergunta 8) </a:t>
            </a:r>
            <a:r>
              <a:rPr lang="pt-PT" sz="1600" dirty="0">
                <a:latin typeface="Arial" pitchFamily="34" charset="0"/>
                <a:cs typeface="Arial" pitchFamily="34" charset="0"/>
              </a:rPr>
              <a:t>Baseado na informação da Tabela coloque um </a:t>
            </a:r>
            <a:r>
              <a:rPr lang="pt-PT" sz="1600" b="1" dirty="0">
                <a:latin typeface="Arial" pitchFamily="34" charset="0"/>
                <a:cs typeface="Arial" pitchFamily="34" charset="0"/>
              </a:rPr>
              <a:t>X</a:t>
            </a:r>
            <a:r>
              <a:rPr lang="pt-PT" sz="1600" dirty="0">
                <a:latin typeface="Arial" pitchFamily="34" charset="0"/>
                <a:cs typeface="Arial" pitchFamily="34" charset="0"/>
              </a:rPr>
              <a:t> onde é correto afirmar que:</a:t>
            </a:r>
            <a:endParaRPr lang="pt-BR" sz="1600" dirty="0">
              <a:latin typeface="Arial" pitchFamily="34" charset="0"/>
              <a:cs typeface="Arial"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409877232"/>
              </p:ext>
            </p:extLst>
          </p:nvPr>
        </p:nvGraphicFramePr>
        <p:xfrm>
          <a:off x="262905" y="4120480"/>
          <a:ext cx="10297144" cy="1608455"/>
        </p:xfrm>
        <a:graphic>
          <a:graphicData uri="http://schemas.openxmlformats.org/drawingml/2006/table">
            <a:tbl>
              <a:tblPr firstRow="1" firstCol="1" bandRow="1"/>
              <a:tblGrid>
                <a:gridCol w="707842">
                  <a:extLst>
                    <a:ext uri="{9D8B030D-6E8A-4147-A177-3AD203B41FA5}">
                      <a16:colId xmlns:a16="http://schemas.microsoft.com/office/drawing/2014/main" val="20000"/>
                    </a:ext>
                  </a:extLst>
                </a:gridCol>
                <a:gridCol w="9589302">
                  <a:extLst>
                    <a:ext uri="{9D8B030D-6E8A-4147-A177-3AD203B41FA5}">
                      <a16:colId xmlns:a16="http://schemas.microsoft.com/office/drawing/2014/main" val="20001"/>
                    </a:ext>
                  </a:extLst>
                </a:gridCol>
              </a:tblGrid>
              <a:tr h="0">
                <a:tc>
                  <a:txBody>
                    <a:bodyPr/>
                    <a:lstStyle/>
                    <a:p>
                      <a:pPr algn="just" hangingPunct="0">
                        <a:lnSpc>
                          <a:spcPct val="150000"/>
                        </a:lnSpc>
                        <a:spcAft>
                          <a:spcPts val="0"/>
                        </a:spcAft>
                      </a:pPr>
                      <a:r>
                        <a:rPr lang="pt-PT" sz="1600" dirty="0">
                          <a:effectLst/>
                          <a:latin typeface="Arial"/>
                          <a:ea typeface="Times New Roman"/>
                        </a:rPr>
                        <a:t>(</a:t>
                      </a:r>
                      <a:r>
                        <a:rPr lang="pt-PT" sz="1600" dirty="0">
                          <a:solidFill>
                            <a:srgbClr val="FFFFFF"/>
                          </a:solidFill>
                          <a:effectLst/>
                          <a:latin typeface="Arial"/>
                          <a:ea typeface="Times New Roman"/>
                        </a:rPr>
                        <a:t>... </a:t>
                      </a:r>
                      <a:r>
                        <a:rPr lang="pt-PT" sz="1600" dirty="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PT" sz="1600">
                          <a:effectLst/>
                          <a:latin typeface="Arial"/>
                          <a:ea typeface="Times New Roman"/>
                        </a:rPr>
                        <a:t>A área desmatada em 2012 foi maior que aquela desmatada em 2004.</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50000"/>
                        </a:lnSpc>
                        <a:spcAft>
                          <a:spcPts val="0"/>
                        </a:spcAft>
                      </a:pPr>
                      <a:r>
                        <a:rPr lang="pt-PT" sz="1600">
                          <a:effectLst/>
                          <a:latin typeface="Arial"/>
                          <a:ea typeface="Times New Roman"/>
                        </a:rPr>
                        <a:t>(</a:t>
                      </a:r>
                      <a:r>
                        <a:rPr lang="pt-PT" sz="1600">
                          <a:solidFill>
                            <a:srgbClr val="FFFFFF"/>
                          </a:solidFill>
                          <a:effectLst/>
                          <a:latin typeface="Arial"/>
                          <a:ea typeface="Times New Roman"/>
                        </a:rPr>
                        <a:t>... </a:t>
                      </a:r>
                      <a:r>
                        <a:rPr lang="pt-PT" sz="1600">
                          <a:effectLst/>
                          <a:latin typeface="Arial"/>
                          <a:ea typeface="Times New Roman"/>
                        </a:rPr>
                        <a:t>)</a:t>
                      </a:r>
                      <a:endParaRPr lang="pt-BR" sz="160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PT" sz="1600">
                          <a:effectLst/>
                          <a:latin typeface="Arial"/>
                          <a:ea typeface="Times New Roman"/>
                        </a:rPr>
                        <a:t>O desmatamento ocorrido em 2008 foi menor que o de 2007.</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lnSpc>
                          <a:spcPct val="150000"/>
                        </a:lnSpc>
                        <a:spcAft>
                          <a:spcPts val="0"/>
                        </a:spcAft>
                      </a:pPr>
                      <a:r>
                        <a:rPr lang="pt-PT" sz="1600" dirty="0">
                          <a:effectLst/>
                          <a:latin typeface="Arial"/>
                          <a:ea typeface="Times New Roman"/>
                        </a:rPr>
                        <a:t>(</a:t>
                      </a:r>
                      <a:r>
                        <a:rPr lang="pt-PT" sz="1600" dirty="0">
                          <a:solidFill>
                            <a:srgbClr val="FFFFFF"/>
                          </a:solidFill>
                          <a:effectLst/>
                          <a:latin typeface="Arial"/>
                          <a:ea typeface="Times New Roman"/>
                        </a:rPr>
                        <a:t>.  .</a:t>
                      </a:r>
                      <a:r>
                        <a:rPr lang="pt-PT" sz="1600" dirty="0">
                          <a:effectLst/>
                          <a:latin typeface="Arial"/>
                          <a:ea typeface="Times New Roman"/>
                        </a:rPr>
                        <a:t>)</a:t>
                      </a:r>
                      <a:endParaRPr lang="pt-BR" sz="16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PT" sz="1600">
                          <a:effectLst/>
                          <a:latin typeface="Arial"/>
                          <a:ea typeface="Times New Roman"/>
                        </a:rPr>
                        <a:t>A soma das áreas desmatadas nos últimos quatro anos é menor do que a área desmatada em 2004.</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lnSpc>
                          <a:spcPct val="150000"/>
                        </a:lnSpc>
                        <a:spcAft>
                          <a:spcPts val="0"/>
                        </a:spcAft>
                      </a:pPr>
                      <a:r>
                        <a:rPr lang="pt-PT" sz="1600">
                          <a:effectLst/>
                          <a:latin typeface="Arial"/>
                          <a:ea typeface="Times New Roman"/>
                        </a:rPr>
                        <a:t>(</a:t>
                      </a:r>
                      <a:r>
                        <a:rPr lang="pt-PT" sz="1600">
                          <a:solidFill>
                            <a:srgbClr val="FFFFFF"/>
                          </a:solidFill>
                          <a:effectLst/>
                          <a:latin typeface="Arial"/>
                          <a:ea typeface="Times New Roman"/>
                        </a:rPr>
                        <a:t>... </a:t>
                      </a:r>
                      <a:r>
                        <a:rPr lang="pt-PT" sz="1600">
                          <a:effectLst/>
                          <a:latin typeface="Arial"/>
                          <a:ea typeface="Times New Roman"/>
                        </a:rPr>
                        <a:t>)</a:t>
                      </a:r>
                      <a:endParaRPr lang="pt-BR" sz="160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pPr>
                      <a:r>
                        <a:rPr lang="pt-PT" sz="1600">
                          <a:effectLst/>
                          <a:latin typeface="Arial"/>
                          <a:ea typeface="Times New Roman"/>
                        </a:rPr>
                        <a:t>A área desmatada tem aumentado ano após ano.</a:t>
                      </a:r>
                      <a:endParaRPr lang="pt-BR" sz="160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69545">
                <a:tc>
                  <a:txBody>
                    <a:bodyPr/>
                    <a:lstStyle/>
                    <a:p>
                      <a:pPr algn="just" hangingPunct="0">
                        <a:lnSpc>
                          <a:spcPct val="150000"/>
                        </a:lnSpc>
                        <a:spcAft>
                          <a:spcPts val="0"/>
                        </a:spcAft>
                      </a:pPr>
                      <a:r>
                        <a:rPr lang="pt-PT" sz="1600">
                          <a:effectLst/>
                          <a:latin typeface="Arial"/>
                          <a:ea typeface="Times New Roman"/>
                        </a:rPr>
                        <a:t>(</a:t>
                      </a:r>
                      <a:r>
                        <a:rPr lang="pt-PT" sz="1600">
                          <a:solidFill>
                            <a:srgbClr val="FFFFFF"/>
                          </a:solidFill>
                          <a:effectLst/>
                          <a:latin typeface="Arial"/>
                          <a:ea typeface="Times New Roman"/>
                        </a:rPr>
                        <a:t>... </a:t>
                      </a:r>
                      <a:r>
                        <a:rPr lang="pt-PT" sz="1600">
                          <a:effectLst/>
                          <a:latin typeface="Arial"/>
                          <a:ea typeface="Times New Roman"/>
                        </a:rPr>
                        <a:t>)</a:t>
                      </a:r>
                      <a:endParaRPr lang="pt-BR" sz="160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50000"/>
                        </a:lnSpc>
                        <a:spcAft>
                          <a:spcPts val="0"/>
                        </a:spcAft>
                        <a:tabLst>
                          <a:tab pos="5962015" algn="r"/>
                        </a:tabLst>
                      </a:pPr>
                      <a:r>
                        <a:rPr lang="pt-PT" sz="1600" dirty="0">
                          <a:effectLst/>
                          <a:latin typeface="Arial"/>
                          <a:ea typeface="Times New Roman"/>
                        </a:rPr>
                        <a:t>O desmatamento não é mais um problema.	</a:t>
                      </a:r>
                      <a:endParaRPr lang="pt-BR" sz="16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7" name="Retângulo 6"/>
          <p:cNvSpPr/>
          <p:nvPr/>
        </p:nvSpPr>
        <p:spPr>
          <a:xfrm>
            <a:off x="377899" y="4850214"/>
            <a:ext cx="312906" cy="369332"/>
          </a:xfrm>
          <a:prstGeom prst="rect">
            <a:avLst/>
          </a:prstGeom>
        </p:spPr>
        <p:txBody>
          <a:bodyPr wrap="none">
            <a:spAutoFit/>
          </a:bodyPr>
          <a:lstStyle/>
          <a:p>
            <a:r>
              <a:rPr lang="pt-PT" b="1" dirty="0">
                <a:solidFill>
                  <a:srgbClr val="FF0000"/>
                </a:solidFill>
                <a:latin typeface="Arial"/>
                <a:ea typeface="Times New Roman"/>
              </a:rPr>
              <a:t>x</a:t>
            </a:r>
            <a:endParaRPr lang="pt-BR" dirty="0"/>
          </a:p>
        </p:txBody>
      </p:sp>
    </p:spTree>
    <p:extLst>
      <p:ext uri="{BB962C8B-B14F-4D97-AF65-F5344CB8AC3E}">
        <p14:creationId xmlns:p14="http://schemas.microsoft.com/office/powerpoint/2010/main" val="383126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920880" cy="830997"/>
          </a:xfrm>
          <a:prstGeom prst="rect">
            <a:avLst/>
          </a:prstGeom>
        </p:spPr>
        <p:txBody>
          <a:bodyPr wrap="square">
            <a:spAutoFit/>
          </a:bodyPr>
          <a:lstStyle/>
          <a:p>
            <a:pPr algn="just">
              <a:lnSpc>
                <a:spcPct val="150000"/>
              </a:lnSpc>
            </a:pPr>
            <a:r>
              <a:rPr lang="pt-BR" sz="1600" b="1" dirty="0">
                <a:latin typeface="Arial" pitchFamily="34" charset="0"/>
                <a:cs typeface="Arial" pitchFamily="34" charset="0"/>
              </a:rPr>
              <a:t>Questão 9) (1 ponto) </a:t>
            </a:r>
            <a:r>
              <a:rPr lang="pt-BR" sz="1600" dirty="0">
                <a:latin typeface="Arial" pitchFamily="34" charset="0"/>
                <a:cs typeface="Arial" pitchFamily="34" charset="0"/>
              </a:rPr>
              <a:t>Em 2013 comemora-se o Ano Internacional de Cooperação pela Água. No Brasil a água é a maior fonte de geração de energia elétrica.</a:t>
            </a:r>
          </a:p>
        </p:txBody>
      </p:sp>
      <p:sp>
        <p:nvSpPr>
          <p:cNvPr id="4" name="Retângulo 3"/>
          <p:cNvSpPr/>
          <p:nvPr/>
        </p:nvSpPr>
        <p:spPr>
          <a:xfrm>
            <a:off x="190897" y="1124744"/>
            <a:ext cx="7920880" cy="1200329"/>
          </a:xfrm>
          <a:prstGeom prst="rect">
            <a:avLst/>
          </a:prstGeom>
        </p:spPr>
        <p:txBody>
          <a:bodyPr wrap="square">
            <a:spAutoFit/>
          </a:bodyPr>
          <a:lstStyle/>
          <a:p>
            <a:pPr algn="just">
              <a:lnSpc>
                <a:spcPct val="150000"/>
              </a:lnSpc>
            </a:pPr>
            <a:r>
              <a:rPr lang="pt-BR" sz="1600" b="1" dirty="0">
                <a:latin typeface="Arial" pitchFamily="34" charset="0"/>
                <a:cs typeface="Arial" pitchFamily="34" charset="0"/>
              </a:rPr>
              <a:t>Pergunta 9) (1 ponto) (0,25 cada acerto)</a:t>
            </a:r>
            <a:r>
              <a:rPr lang="pt-BR" sz="1600" dirty="0">
                <a:latin typeface="Arial" pitchFamily="34" charset="0"/>
                <a:cs typeface="Arial" pitchFamily="34" charset="0"/>
              </a:rPr>
              <a:t> O desperdício de energia elétrica e de água estão relacionados em muitos casos. Escreva </a:t>
            </a:r>
            <a:r>
              <a:rPr lang="pt-BR" sz="1600" b="1" dirty="0">
                <a:latin typeface="Arial" pitchFamily="34" charset="0"/>
                <a:cs typeface="Arial" pitchFamily="34" charset="0"/>
              </a:rPr>
              <a:t>CERTO</a:t>
            </a:r>
            <a:r>
              <a:rPr lang="pt-BR" sz="1600" dirty="0">
                <a:latin typeface="Arial" pitchFamily="34" charset="0"/>
                <a:cs typeface="Arial" pitchFamily="34" charset="0"/>
              </a:rPr>
              <a:t> ou </a:t>
            </a:r>
            <a:r>
              <a:rPr lang="pt-BR" sz="1600" b="1" dirty="0">
                <a:latin typeface="Arial" pitchFamily="34" charset="0"/>
                <a:cs typeface="Arial" pitchFamily="34" charset="0"/>
              </a:rPr>
              <a:t>ERRADO</a:t>
            </a:r>
            <a:r>
              <a:rPr lang="pt-BR" sz="1600" dirty="0">
                <a:latin typeface="Arial" pitchFamily="34" charset="0"/>
                <a:cs typeface="Arial" pitchFamily="34" charset="0"/>
              </a:rPr>
              <a:t> na frente de cada frase.</a:t>
            </a:r>
          </a:p>
        </p:txBody>
      </p:sp>
      <p:graphicFrame>
        <p:nvGraphicFramePr>
          <p:cNvPr id="6" name="Tabela 5"/>
          <p:cNvGraphicFramePr>
            <a:graphicFrameLocks noGrp="1"/>
          </p:cNvGraphicFramePr>
          <p:nvPr>
            <p:extLst>
              <p:ext uri="{D42A27DB-BD31-4B8C-83A1-F6EECF244321}">
                <p14:modId xmlns:p14="http://schemas.microsoft.com/office/powerpoint/2010/main" val="3958269240"/>
              </p:ext>
            </p:extLst>
          </p:nvPr>
        </p:nvGraphicFramePr>
        <p:xfrm>
          <a:off x="334913" y="2564904"/>
          <a:ext cx="11170962" cy="3116580"/>
        </p:xfrm>
        <a:graphic>
          <a:graphicData uri="http://schemas.openxmlformats.org/drawingml/2006/table">
            <a:tbl>
              <a:tblPr/>
              <a:tblGrid>
                <a:gridCol w="978479">
                  <a:extLst>
                    <a:ext uri="{9D8B030D-6E8A-4147-A177-3AD203B41FA5}">
                      <a16:colId xmlns:a16="http://schemas.microsoft.com/office/drawing/2014/main" val="20000"/>
                    </a:ext>
                  </a:extLst>
                </a:gridCol>
                <a:gridCol w="10192483">
                  <a:extLst>
                    <a:ext uri="{9D8B030D-6E8A-4147-A177-3AD203B41FA5}">
                      <a16:colId xmlns:a16="http://schemas.microsoft.com/office/drawing/2014/main" val="20001"/>
                    </a:ext>
                  </a:extLst>
                </a:gridCol>
              </a:tblGrid>
              <a:tr h="0">
                <a:tc>
                  <a:txBody>
                    <a:bodyPr/>
                    <a:lstStyle/>
                    <a:p>
                      <a:pPr algn="just" hangingPunct="0">
                        <a:lnSpc>
                          <a:spcPct val="150000"/>
                        </a:lnSpc>
                        <a:spcAft>
                          <a:spcPts val="0"/>
                        </a:spcAft>
                      </a:pPr>
                      <a:r>
                        <a:rPr lang="pt-BR" sz="1600" dirty="0">
                          <a:effectLst/>
                          <a:latin typeface="Times New Roman"/>
                          <a:ea typeface="Times New Roman"/>
                        </a:rPr>
                        <a:t>_ _ _ _ _ _ </a:t>
                      </a:r>
                    </a:p>
                  </a:txBody>
                  <a:tcPr marL="44450" marR="44450" marT="0" marB="0">
                    <a:lnL>
                      <a:noFill/>
                    </a:lnL>
                    <a:lnR>
                      <a:noFill/>
                    </a:lnR>
                    <a:lnT>
                      <a:noFill/>
                    </a:lnT>
                    <a:lnB>
                      <a:noFill/>
                    </a:lnB>
                  </a:tcPr>
                </a:tc>
                <a:tc>
                  <a:txBody>
                    <a:bodyPr/>
                    <a:lstStyle/>
                    <a:p>
                      <a:pPr algn="just" hangingPunct="0">
                        <a:lnSpc>
                          <a:spcPct val="150000"/>
                        </a:lnSpc>
                        <a:spcAft>
                          <a:spcPts val="0"/>
                        </a:spcAft>
                      </a:pPr>
                      <a:r>
                        <a:rPr lang="pt-BR" sz="1600" dirty="0">
                          <a:effectLst/>
                          <a:latin typeface="Arial"/>
                          <a:ea typeface="Times New Roman"/>
                        </a:rPr>
                        <a:t>Nos prédios a água vai para os apartamentos graças ao motor elétrico que bombeia a água até a caixa de água no topo do prédio.</a:t>
                      </a:r>
                    </a:p>
                    <a:p>
                      <a:pPr algn="just" hangingPunct="0">
                        <a:lnSpc>
                          <a:spcPct val="150000"/>
                        </a:lnSpc>
                        <a:spcAft>
                          <a:spcPts val="0"/>
                        </a:spcAft>
                      </a:pPr>
                      <a:endParaRPr lang="pt-BR" sz="16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50000"/>
                        </a:lnSpc>
                        <a:spcAft>
                          <a:spcPts val="0"/>
                        </a:spcAft>
                      </a:pPr>
                      <a:r>
                        <a:rPr lang="pt-BR" sz="1600" dirty="0">
                          <a:effectLst/>
                          <a:latin typeface="Times New Roman"/>
                          <a:ea typeface="Times New Roman"/>
                        </a:rPr>
                        <a:t>_ _ _ _ _ _</a:t>
                      </a:r>
                    </a:p>
                  </a:txBody>
                  <a:tcPr marL="44450" marR="44450" marT="0" marB="0">
                    <a:lnL>
                      <a:noFill/>
                    </a:lnL>
                    <a:lnR>
                      <a:noFill/>
                    </a:lnR>
                    <a:lnT>
                      <a:noFill/>
                    </a:lnT>
                    <a:lnB>
                      <a:noFill/>
                    </a:lnB>
                  </a:tcPr>
                </a:tc>
                <a:tc>
                  <a:txBody>
                    <a:bodyPr/>
                    <a:lstStyle/>
                    <a:p>
                      <a:pPr algn="just" hangingPunct="0">
                        <a:lnSpc>
                          <a:spcPct val="150000"/>
                        </a:lnSpc>
                        <a:spcAft>
                          <a:spcPts val="0"/>
                        </a:spcAft>
                      </a:pPr>
                      <a:r>
                        <a:rPr lang="pt-BR" sz="1600" dirty="0">
                          <a:effectLst/>
                          <a:latin typeface="Arial"/>
                          <a:ea typeface="Times New Roman"/>
                        </a:rPr>
                        <a:t>Num prédio, até mesmo uma descarga no vaso sanitário implica em consumo de energia elétrica. </a:t>
                      </a:r>
                    </a:p>
                    <a:p>
                      <a:pPr algn="just" hangingPunct="0">
                        <a:lnSpc>
                          <a:spcPct val="150000"/>
                        </a:lnSpc>
                        <a:spcAft>
                          <a:spcPts val="0"/>
                        </a:spcAft>
                      </a:pPr>
                      <a:endParaRPr lang="pt-BR" sz="16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lnSpc>
                          <a:spcPct val="150000"/>
                        </a:lnSpc>
                        <a:spcAft>
                          <a:spcPts val="0"/>
                        </a:spcAft>
                      </a:pPr>
                      <a:r>
                        <a:rPr lang="pt-BR" sz="1600" dirty="0">
                          <a:effectLst/>
                          <a:latin typeface="Times New Roman"/>
                          <a:ea typeface="Times New Roman"/>
                        </a:rPr>
                        <a:t>_ _ _ _ _ _</a:t>
                      </a:r>
                    </a:p>
                  </a:txBody>
                  <a:tcPr marL="44450" marR="44450" marT="0" marB="0">
                    <a:lnL>
                      <a:noFill/>
                    </a:lnL>
                    <a:lnR>
                      <a:noFill/>
                    </a:lnR>
                    <a:lnT>
                      <a:noFill/>
                    </a:lnT>
                    <a:lnB>
                      <a:noFill/>
                    </a:lnB>
                  </a:tcPr>
                </a:tc>
                <a:tc>
                  <a:txBody>
                    <a:bodyPr/>
                    <a:lstStyle/>
                    <a:p>
                      <a:pPr algn="just" hangingPunct="0">
                        <a:lnSpc>
                          <a:spcPct val="150000"/>
                        </a:lnSpc>
                        <a:spcAft>
                          <a:spcPts val="0"/>
                        </a:spcAft>
                      </a:pPr>
                      <a:r>
                        <a:rPr lang="pt-BR" sz="1600" dirty="0">
                          <a:effectLst/>
                          <a:latin typeface="Arial"/>
                          <a:ea typeface="Times New Roman"/>
                        </a:rPr>
                        <a:t>Em prédios, substituir torneiras manuais por automáticas (ligam e desligam com a presença e ausência da mão) implica economizar água.</a:t>
                      </a:r>
                    </a:p>
                    <a:p>
                      <a:pPr algn="just" hangingPunct="0">
                        <a:lnSpc>
                          <a:spcPct val="150000"/>
                        </a:lnSpc>
                        <a:spcAft>
                          <a:spcPts val="0"/>
                        </a:spcAft>
                      </a:pPr>
                      <a:endParaRPr lang="pt-BR" sz="16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lnSpc>
                          <a:spcPct val="150000"/>
                        </a:lnSpc>
                        <a:spcAft>
                          <a:spcPts val="0"/>
                        </a:spcAft>
                      </a:pPr>
                      <a:r>
                        <a:rPr lang="pt-BR" sz="1600" dirty="0">
                          <a:effectLst/>
                          <a:latin typeface="Times New Roman"/>
                          <a:ea typeface="Times New Roman"/>
                        </a:rPr>
                        <a:t>_ _ _ _ _ _</a:t>
                      </a:r>
                    </a:p>
                  </a:txBody>
                  <a:tcPr marL="44450" marR="44450" marT="0" marB="0">
                    <a:lnL>
                      <a:noFill/>
                    </a:lnL>
                    <a:lnR>
                      <a:noFill/>
                    </a:lnR>
                    <a:lnT>
                      <a:noFill/>
                    </a:lnT>
                    <a:lnB>
                      <a:noFill/>
                    </a:lnB>
                  </a:tcPr>
                </a:tc>
                <a:tc>
                  <a:txBody>
                    <a:bodyPr/>
                    <a:lstStyle/>
                    <a:p>
                      <a:pPr algn="just" hangingPunct="0">
                        <a:lnSpc>
                          <a:spcPct val="150000"/>
                        </a:lnSpc>
                        <a:spcAft>
                          <a:spcPts val="0"/>
                        </a:spcAft>
                        <a:tabLst>
                          <a:tab pos="5401310" algn="r"/>
                        </a:tabLst>
                      </a:pPr>
                      <a:r>
                        <a:rPr lang="pt-BR" sz="1600" dirty="0">
                          <a:effectLst/>
                          <a:latin typeface="Arial"/>
                          <a:ea typeface="Times New Roman"/>
                        </a:rPr>
                        <a:t>Devemos tomar banho rápido para não desperdiçar água e nem energia elétrica.	</a:t>
                      </a:r>
                      <a:endParaRPr lang="pt-BR" sz="1600" dirty="0">
                        <a:effectLst/>
                        <a:latin typeface="Times New Roman"/>
                        <a:ea typeface="Times New Roman"/>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tângulo 4"/>
          <p:cNvSpPr/>
          <p:nvPr/>
        </p:nvSpPr>
        <p:spPr>
          <a:xfrm>
            <a:off x="325677" y="2580919"/>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7" name="Retângulo 6"/>
          <p:cNvSpPr/>
          <p:nvPr/>
        </p:nvSpPr>
        <p:spPr>
          <a:xfrm>
            <a:off x="325677" y="3663496"/>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8" name="Retângulo 7"/>
          <p:cNvSpPr/>
          <p:nvPr/>
        </p:nvSpPr>
        <p:spPr>
          <a:xfrm>
            <a:off x="325677" y="4396919"/>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9" name="Retângulo 8"/>
          <p:cNvSpPr/>
          <p:nvPr/>
        </p:nvSpPr>
        <p:spPr>
          <a:xfrm>
            <a:off x="325677" y="5474052"/>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Tree>
    <p:extLst>
      <p:ext uri="{BB962C8B-B14F-4D97-AF65-F5344CB8AC3E}">
        <p14:creationId xmlns:p14="http://schemas.microsoft.com/office/powerpoint/2010/main" val="5113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260648"/>
            <a:ext cx="7776864" cy="1154675"/>
          </a:xfrm>
          <a:prstGeom prst="rect">
            <a:avLst/>
          </a:prstGeom>
        </p:spPr>
        <p:txBody>
          <a:bodyPr wrap="square">
            <a:spAutoFit/>
          </a:bodyPr>
          <a:lstStyle/>
          <a:p>
            <a:pPr algn="just">
              <a:lnSpc>
                <a:spcPct val="150000"/>
              </a:lnSpc>
            </a:pPr>
            <a:r>
              <a:rPr lang="pt-BR" sz="1600" b="1" dirty="0">
                <a:latin typeface="Arial" pitchFamily="34" charset="0"/>
                <a:cs typeface="Arial" pitchFamily="34" charset="0"/>
              </a:rPr>
              <a:t>Questão 10) (1 ponto</a:t>
            </a:r>
            <a:r>
              <a:rPr lang="pt-BR" sz="1600" dirty="0">
                <a:latin typeface="Arial" pitchFamily="34" charset="0"/>
                <a:cs typeface="Arial" pitchFamily="34" charset="0"/>
              </a:rPr>
              <a:t>) Como você sabe, existem várias formas de se poluir o meio ambiente, como, por exemplo, poluindo rios, lagos, ruas, terrenos, atmosfera, etc. Porém, também existe a poluição luminosa, a qual afeta a beleza do céu.</a:t>
            </a:r>
          </a:p>
        </p:txBody>
      </p:sp>
      <p:sp>
        <p:nvSpPr>
          <p:cNvPr id="4" name="Retângulo 3"/>
          <p:cNvSpPr/>
          <p:nvPr/>
        </p:nvSpPr>
        <p:spPr>
          <a:xfrm>
            <a:off x="296885" y="1661899"/>
            <a:ext cx="7742884" cy="830997"/>
          </a:xfrm>
          <a:prstGeom prst="rect">
            <a:avLst/>
          </a:prstGeom>
        </p:spPr>
        <p:txBody>
          <a:bodyPr wrap="square">
            <a:spAutoFit/>
          </a:bodyPr>
          <a:lstStyle/>
          <a:p>
            <a:pPr algn="just" hangingPunct="0">
              <a:lnSpc>
                <a:spcPct val="150000"/>
              </a:lnSpc>
            </a:pPr>
            <a:r>
              <a:rPr lang="pt-BR" sz="1600" b="1" dirty="0">
                <a:latin typeface="Arial" pitchFamily="34" charset="0"/>
                <a:cs typeface="Arial" pitchFamily="34" charset="0"/>
              </a:rPr>
              <a:t>Pergunta 10a) (0,5 ponto) (0,1 cada acerto)</a:t>
            </a:r>
            <a:r>
              <a:rPr lang="pt-BR" sz="1600" dirty="0">
                <a:latin typeface="Arial" pitchFamily="34" charset="0"/>
                <a:cs typeface="Arial" pitchFamily="34" charset="0"/>
              </a:rPr>
              <a:t> Escreva CERTO ou ERRADO na frente de cada afirmação.</a:t>
            </a:r>
          </a:p>
        </p:txBody>
      </p:sp>
      <p:graphicFrame>
        <p:nvGraphicFramePr>
          <p:cNvPr id="6" name="Tabela 5"/>
          <p:cNvGraphicFramePr>
            <a:graphicFrameLocks noGrp="1"/>
          </p:cNvGraphicFramePr>
          <p:nvPr>
            <p:extLst>
              <p:ext uri="{D42A27DB-BD31-4B8C-83A1-F6EECF244321}">
                <p14:modId xmlns:p14="http://schemas.microsoft.com/office/powerpoint/2010/main" val="3208560497"/>
              </p:ext>
            </p:extLst>
          </p:nvPr>
        </p:nvGraphicFramePr>
        <p:xfrm>
          <a:off x="334913" y="2774032"/>
          <a:ext cx="8712968" cy="2325370"/>
        </p:xfrm>
        <a:graphic>
          <a:graphicData uri="http://schemas.openxmlformats.org/drawingml/2006/table">
            <a:tbl>
              <a:tblPr firstRow="1" firstCol="1" bandRow="1"/>
              <a:tblGrid>
                <a:gridCol w="1440160">
                  <a:extLst>
                    <a:ext uri="{9D8B030D-6E8A-4147-A177-3AD203B41FA5}">
                      <a16:colId xmlns:a16="http://schemas.microsoft.com/office/drawing/2014/main" val="20000"/>
                    </a:ext>
                  </a:extLst>
                </a:gridCol>
                <a:gridCol w="7272808">
                  <a:extLst>
                    <a:ext uri="{9D8B030D-6E8A-4147-A177-3AD203B41FA5}">
                      <a16:colId xmlns:a16="http://schemas.microsoft.com/office/drawing/2014/main" val="20001"/>
                    </a:ext>
                  </a:extLst>
                </a:gridCol>
              </a:tblGrid>
              <a:tr h="0">
                <a:tc>
                  <a:txBody>
                    <a:bodyPr/>
                    <a:lstStyle/>
                    <a:p>
                      <a:pPr algn="just" hangingPunct="0">
                        <a:lnSpc>
                          <a:spcPct val="200000"/>
                        </a:lnSpc>
                        <a:spcAft>
                          <a:spcPts val="0"/>
                        </a:spcAft>
                      </a:pPr>
                      <a:r>
                        <a:rPr lang="pt-BR" sz="1800" dirty="0">
                          <a:effectLst/>
                          <a:latin typeface="Times New Roman"/>
                          <a:ea typeface="Times New Roman"/>
                        </a:rPr>
                        <a:t>_ 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Iluminando-se o céu prejudica-se o trabalho dos astrônomos.</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Iluminando o céu podemos ver melhor a Lua e os planetas.</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Iluminando a atmosfera estamos desperdiçando dinheiro e energia.</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 _</a:t>
                      </a:r>
                    </a:p>
                  </a:txBody>
                  <a:tcPr marL="68580" marR="68580" marT="0" marB="0">
                    <a:lnL>
                      <a:noFill/>
                    </a:lnL>
                    <a:lnR>
                      <a:noFill/>
                    </a:lnR>
                    <a:lnT>
                      <a:noFill/>
                    </a:lnT>
                    <a:lnB>
                      <a:noFill/>
                    </a:lnB>
                  </a:tcPr>
                </a:tc>
                <a:tc>
                  <a:txBody>
                    <a:bodyPr/>
                    <a:lstStyle/>
                    <a:p>
                      <a:pPr algn="just" hangingPunct="0">
                        <a:lnSpc>
                          <a:spcPct val="200000"/>
                        </a:lnSpc>
                        <a:spcAft>
                          <a:spcPts val="0"/>
                        </a:spcAft>
                      </a:pPr>
                      <a:r>
                        <a:rPr lang="pt-BR" sz="1800" dirty="0">
                          <a:effectLst/>
                          <a:latin typeface="Arial"/>
                          <a:ea typeface="Times New Roman"/>
                        </a:rPr>
                        <a:t>A iluminação pública deveria só iluminar o chão e não o céu.</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indent="0" algn="just" defTabSz="914400" rtl="0" eaLnBrk="1" fontAlgn="auto" latinLnBrk="0" hangingPunct="0">
                        <a:lnSpc>
                          <a:spcPct val="200000"/>
                        </a:lnSpc>
                        <a:spcBef>
                          <a:spcPts val="0"/>
                        </a:spcBef>
                        <a:spcAft>
                          <a:spcPts val="0"/>
                        </a:spcAft>
                        <a:buClrTx/>
                        <a:buSzTx/>
                        <a:buFontTx/>
                        <a:buNone/>
                        <a:tabLst/>
                        <a:defRPr/>
                      </a:pPr>
                      <a:r>
                        <a:rPr lang="pt-BR" sz="1800" dirty="0">
                          <a:effectLst/>
                          <a:latin typeface="Times New Roman"/>
                          <a:ea typeface="Times New Roman"/>
                        </a:rPr>
                        <a:t>_ _ _ _ _ _ _</a:t>
                      </a:r>
                    </a:p>
                  </a:txBody>
                  <a:tcPr marL="68580" marR="68580" marT="0" marB="0">
                    <a:lnL>
                      <a:noFill/>
                    </a:lnL>
                    <a:lnR>
                      <a:noFill/>
                    </a:lnR>
                    <a:lnT>
                      <a:noFill/>
                    </a:lnT>
                    <a:lnB>
                      <a:noFill/>
                    </a:lnB>
                  </a:tcPr>
                </a:tc>
                <a:tc>
                  <a:txBody>
                    <a:bodyPr/>
                    <a:lstStyle/>
                    <a:p>
                      <a:pPr algn="just" hangingPunct="0">
                        <a:lnSpc>
                          <a:spcPct val="200000"/>
                        </a:lnSpc>
                        <a:spcAft>
                          <a:spcPts val="0"/>
                        </a:spcAft>
                        <a:tabLst>
                          <a:tab pos="5692140" algn="r"/>
                        </a:tabLst>
                      </a:pPr>
                      <a:r>
                        <a:rPr lang="pt-BR" sz="1800" dirty="0">
                          <a:effectLst/>
                          <a:latin typeface="Arial"/>
                          <a:ea typeface="Times New Roman"/>
                        </a:rPr>
                        <a:t>Iluminar a atmosfera ajuda a ver os meteoros!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Retângulo 4"/>
          <p:cNvSpPr/>
          <p:nvPr/>
        </p:nvSpPr>
        <p:spPr>
          <a:xfrm>
            <a:off x="478929" y="2918048"/>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7" name="Retângulo 6"/>
          <p:cNvSpPr/>
          <p:nvPr/>
        </p:nvSpPr>
        <p:spPr>
          <a:xfrm>
            <a:off x="399299" y="3372162"/>
            <a:ext cx="1184940" cy="369332"/>
          </a:xfrm>
          <a:prstGeom prst="rect">
            <a:avLst/>
          </a:prstGeom>
        </p:spPr>
        <p:txBody>
          <a:bodyPr wrap="none">
            <a:spAutoFit/>
          </a:bodyPr>
          <a:lstStyle/>
          <a:p>
            <a:r>
              <a:rPr lang="pt-BR" b="1" dirty="0">
                <a:solidFill>
                  <a:srgbClr val="FF0000"/>
                </a:solidFill>
                <a:latin typeface="Arial"/>
                <a:ea typeface="Times New Roman"/>
              </a:rPr>
              <a:t>ERRADO</a:t>
            </a:r>
            <a:endParaRPr lang="pt-BR" dirty="0"/>
          </a:p>
        </p:txBody>
      </p:sp>
      <p:sp>
        <p:nvSpPr>
          <p:cNvPr id="8" name="Retângulo 7"/>
          <p:cNvSpPr/>
          <p:nvPr/>
        </p:nvSpPr>
        <p:spPr>
          <a:xfrm>
            <a:off x="478929" y="3741494"/>
            <a:ext cx="988412" cy="507831"/>
          </a:xfrm>
          <a:prstGeom prst="rect">
            <a:avLst/>
          </a:prstGeom>
        </p:spPr>
        <p:txBody>
          <a:bodyPr wrap="none">
            <a:spAutoFit/>
          </a:bodyPr>
          <a:lstStyle/>
          <a:p>
            <a:pPr algn="just" hangingPunct="0">
              <a:lnSpc>
                <a:spcPct val="150000"/>
              </a:lnSpc>
              <a:spcAft>
                <a:spcPts val="0"/>
              </a:spcAft>
            </a:pPr>
            <a:r>
              <a:rPr lang="pt-BR" b="1" dirty="0">
                <a:solidFill>
                  <a:srgbClr val="FF0000"/>
                </a:solidFill>
                <a:latin typeface="Arial"/>
                <a:ea typeface="Times New Roman"/>
              </a:rPr>
              <a:t>CERTO</a:t>
            </a:r>
            <a:endParaRPr lang="pt-BR" dirty="0">
              <a:latin typeface="Times New Roman"/>
              <a:ea typeface="Times New Roman"/>
            </a:endParaRPr>
          </a:p>
        </p:txBody>
      </p:sp>
      <p:sp>
        <p:nvSpPr>
          <p:cNvPr id="9" name="Retângulo 8"/>
          <p:cNvSpPr/>
          <p:nvPr/>
        </p:nvSpPr>
        <p:spPr>
          <a:xfrm>
            <a:off x="478929" y="4339624"/>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10" name="Retângulo 9"/>
          <p:cNvSpPr/>
          <p:nvPr/>
        </p:nvSpPr>
        <p:spPr>
          <a:xfrm>
            <a:off x="410531" y="4719513"/>
            <a:ext cx="1184940" cy="369332"/>
          </a:xfrm>
          <a:prstGeom prst="rect">
            <a:avLst/>
          </a:prstGeom>
        </p:spPr>
        <p:txBody>
          <a:bodyPr wrap="none">
            <a:spAutoFit/>
          </a:bodyPr>
          <a:lstStyle/>
          <a:p>
            <a:r>
              <a:rPr lang="pt-BR" b="1" dirty="0">
                <a:solidFill>
                  <a:srgbClr val="FF0000"/>
                </a:solidFill>
                <a:latin typeface="Arial"/>
                <a:ea typeface="Times New Roman"/>
              </a:rPr>
              <a:t>ERRADO</a:t>
            </a:r>
            <a:endParaRPr lang="pt-BR" dirty="0"/>
          </a:p>
        </p:txBody>
      </p:sp>
    </p:spTree>
    <p:extLst>
      <p:ext uri="{BB962C8B-B14F-4D97-AF65-F5344CB8AC3E}">
        <p14:creationId xmlns:p14="http://schemas.microsoft.com/office/powerpoint/2010/main" val="24051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37585"/>
            <a:ext cx="7920880" cy="2197525"/>
          </a:xfrm>
          <a:prstGeom prst="rect">
            <a:avLst/>
          </a:prstGeom>
        </p:spPr>
        <p:txBody>
          <a:bodyPr wrap="square">
            <a:spAutoFit/>
          </a:bodyPr>
          <a:lstStyle/>
          <a:p>
            <a:pPr algn="just">
              <a:lnSpc>
                <a:spcPct val="114000"/>
              </a:lnSpc>
            </a:pPr>
            <a:r>
              <a:rPr lang="pt-BR" sz="1500" b="1" dirty="0">
                <a:latin typeface="Arial" pitchFamily="34" charset="0"/>
                <a:cs typeface="Arial" pitchFamily="34" charset="0"/>
              </a:rPr>
              <a:t>Pergunta 10b) (0,5 ponto)</a:t>
            </a:r>
            <a:r>
              <a:rPr lang="pt-BR" sz="1500" dirty="0">
                <a:latin typeface="Arial" pitchFamily="34" charset="0"/>
                <a:cs typeface="Arial" pitchFamily="34" charset="0"/>
              </a:rPr>
              <a:t> O Sol é a estrela mais importante para nós. Inclusive, muitos astrônomos só estudam o Sol. A quase totalidade da radiação que a Terra recebe provém do Sol. A energia emitida pelo Sol chamamos de </a:t>
            </a:r>
            <a:r>
              <a:rPr lang="pt-BR" sz="1500" b="1" dirty="0">
                <a:latin typeface="Arial" pitchFamily="34" charset="0"/>
                <a:cs typeface="Arial" pitchFamily="34" charset="0"/>
              </a:rPr>
              <a:t>radiação solar</a:t>
            </a:r>
            <a:r>
              <a:rPr lang="pt-BR" sz="1500" dirty="0">
                <a:latin typeface="Arial" pitchFamily="34" charset="0"/>
                <a:cs typeface="Arial" pitchFamily="34" charset="0"/>
              </a:rPr>
              <a:t>. Sua natureza é a mesma daquela usadas nos fornos de micro-ondas, ou nos rádios e televisores, nos aparelhos de raio X, etc. Todos elas são chamadas de </a:t>
            </a:r>
            <a:r>
              <a:rPr lang="pt-BR" sz="1500" b="1" dirty="0">
                <a:latin typeface="Arial" pitchFamily="34" charset="0"/>
                <a:cs typeface="Arial" pitchFamily="34" charset="0"/>
              </a:rPr>
              <a:t>radiação eletromagnética.</a:t>
            </a:r>
            <a:r>
              <a:rPr lang="pt-BR" sz="1500" dirty="0">
                <a:latin typeface="Arial" pitchFamily="34" charset="0"/>
                <a:cs typeface="Arial" pitchFamily="34" charset="0"/>
              </a:rPr>
              <a:t> E como você sabe, entre a Terra e o Sol não existe nada exceto vácuo, logo a radiação eletromagnética se propaga também no vácuo e sua velocidade é de </a:t>
            </a:r>
            <a:r>
              <a:rPr lang="pt-BR" sz="1500" b="1" dirty="0">
                <a:latin typeface="Arial" pitchFamily="34" charset="0"/>
                <a:cs typeface="Arial" pitchFamily="34" charset="0"/>
              </a:rPr>
              <a:t>300.000 km/s</a:t>
            </a:r>
            <a:r>
              <a:rPr lang="pt-BR" sz="1500" dirty="0">
                <a:latin typeface="Arial" pitchFamily="34" charset="0"/>
                <a:cs typeface="Arial" pitchFamily="34" charset="0"/>
              </a:rPr>
              <a:t>! É a maior velocidade conhecida na natureza, porém apesar de grande, ainda é pequena para as grandes</a:t>
            </a:r>
          </a:p>
        </p:txBody>
      </p:sp>
      <p:sp>
        <p:nvSpPr>
          <p:cNvPr id="5" name="Retângulo 4"/>
          <p:cNvSpPr/>
          <p:nvPr/>
        </p:nvSpPr>
        <p:spPr>
          <a:xfrm>
            <a:off x="118889" y="3136552"/>
            <a:ext cx="11558504" cy="580480"/>
          </a:xfrm>
          <a:prstGeom prst="rect">
            <a:avLst/>
          </a:prstGeom>
        </p:spPr>
        <p:txBody>
          <a:bodyPr wrap="square">
            <a:spAutoFit/>
          </a:bodyPr>
          <a:lstStyle/>
          <a:p>
            <a:pPr algn="just">
              <a:lnSpc>
                <a:spcPct val="110000"/>
              </a:lnSpc>
            </a:pPr>
            <a:r>
              <a:rPr lang="pt-BR" sz="1500" b="1" dirty="0">
                <a:solidFill>
                  <a:srgbClr val="FF0000"/>
                </a:solidFill>
                <a:latin typeface="Arial" pitchFamily="34" charset="0"/>
                <a:cs typeface="Arial" pitchFamily="34" charset="0"/>
              </a:rPr>
              <a:t>Usando “regra de três”: 300.000 km são percorridos em 1 segundo, logo 150.000.000 km são percorridos em “x” segundos; na forma de comparação de frações temos:</a:t>
            </a:r>
          </a:p>
        </p:txBody>
      </p:sp>
      <mc:AlternateContent xmlns:mc="http://schemas.openxmlformats.org/markup-compatibility/2006" xmlns:a14="http://schemas.microsoft.com/office/drawing/2010/main">
        <mc:Choice Requires="a14">
          <p:sp>
            <p:nvSpPr>
              <p:cNvPr id="6" name="Retângulo 5"/>
              <p:cNvSpPr/>
              <p:nvPr/>
            </p:nvSpPr>
            <p:spPr>
              <a:xfrm>
                <a:off x="46881" y="3877151"/>
                <a:ext cx="3080715"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r>
                            <a:rPr lang="pt-BR" sz="1500" i="1">
                              <a:solidFill>
                                <a:srgbClr val="FF0000"/>
                              </a:solidFill>
                              <a:latin typeface="Cambria Math"/>
                            </a:rPr>
                            <m:t>300.000 </m:t>
                          </m:r>
                          <m:r>
                            <m:rPr>
                              <m:nor/>
                            </m:rPr>
                            <a:rPr lang="pt-BR" sz="1500">
                              <a:solidFill>
                                <a:srgbClr val="FF0000"/>
                              </a:solidFill>
                            </a:rPr>
                            <m:t>km</m:t>
                          </m:r>
                        </m:num>
                        <m:den>
                          <m:r>
                            <a:rPr lang="pt-BR" sz="1500" i="1">
                              <a:solidFill>
                                <a:srgbClr val="FF0000"/>
                              </a:solidFill>
                              <a:latin typeface="Cambria Math"/>
                            </a:rPr>
                            <m:t>150.000.000 </m:t>
                          </m:r>
                          <m:r>
                            <m:rPr>
                              <m:nor/>
                            </m:rPr>
                            <a:rPr lang="pt-BR" sz="1500">
                              <a:solidFill>
                                <a:srgbClr val="FF0000"/>
                              </a:solidFill>
                            </a:rPr>
                            <m:t>km</m:t>
                          </m:r>
                        </m:den>
                      </m:f>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pt-BR" sz="1500" i="1">
                              <a:solidFill>
                                <a:srgbClr val="FF0000"/>
                              </a:solidFill>
                              <a:latin typeface="Cambria Math"/>
                            </a:rPr>
                            <m:t>1 </m:t>
                          </m:r>
                          <m:r>
                            <m:rPr>
                              <m:nor/>
                            </m:rPr>
                            <a:rPr lang="pt-BR" sz="1500">
                              <a:solidFill>
                                <a:srgbClr val="FF0000"/>
                              </a:solidFill>
                            </a:rPr>
                            <m:t>seg</m:t>
                          </m:r>
                        </m:num>
                        <m:den>
                          <m:r>
                            <a:rPr lang="pt-BR" sz="1500" i="1">
                              <a:solidFill>
                                <a:srgbClr val="FF0000"/>
                              </a:solidFill>
                              <a:latin typeface="Cambria Math"/>
                            </a:rPr>
                            <m:t>𝑥</m:t>
                          </m:r>
                          <m:r>
                            <a:rPr lang="pt-BR" sz="1500" i="1">
                              <a:solidFill>
                                <a:srgbClr val="FF0000"/>
                              </a:solidFill>
                              <a:latin typeface="Cambria Math"/>
                            </a:rPr>
                            <m:t> </m:t>
                          </m:r>
                          <m:r>
                            <m:rPr>
                              <m:nor/>
                            </m:rPr>
                            <a:rPr lang="pt-BR" sz="1500">
                              <a:solidFill>
                                <a:srgbClr val="FF0000"/>
                              </a:solidFill>
                            </a:rPr>
                            <m:t>seg</m:t>
                          </m:r>
                        </m:den>
                      </m:f>
                      <m:r>
                        <a:rPr lang="pt-BR" sz="1500" i="1">
                          <a:solidFill>
                            <a:srgbClr val="FF0000"/>
                          </a:solidFill>
                          <a:latin typeface="Cambria Math"/>
                        </a:rPr>
                        <m:t>, </m:t>
                      </m:r>
                      <m:r>
                        <m:rPr>
                          <m:nor/>
                        </m:rPr>
                        <a:rPr lang="pt-BR" sz="1500" b="0" i="0" smtClean="0">
                          <a:solidFill>
                            <a:srgbClr val="FF0000"/>
                          </a:solidFill>
                        </a:rPr>
                        <m:t> </m:t>
                      </m:r>
                      <m:r>
                        <m:rPr>
                          <m:nor/>
                        </m:rPr>
                        <a:rPr lang="pt-BR" sz="1500">
                          <a:solidFill>
                            <a:srgbClr val="FF0000"/>
                          </a:solidFill>
                        </a:rPr>
                        <m:t>logo</m:t>
                      </m:r>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6" name="Retângulo 5"/>
              <p:cNvSpPr>
                <a:spLocks noRot="1" noChangeAspect="1" noMove="1" noResize="1" noEditPoints="1" noAdjustHandles="1" noChangeArrowheads="1" noChangeShapeType="1" noTextEdit="1"/>
              </p:cNvSpPr>
              <p:nvPr/>
            </p:nvSpPr>
            <p:spPr>
              <a:xfrm>
                <a:off x="46881" y="3877151"/>
                <a:ext cx="3080715" cy="559961"/>
              </a:xfrm>
              <a:prstGeom prst="rect">
                <a:avLst/>
              </a:prstGeom>
              <a:blipFill>
                <a:blip r:embed="rId2"/>
                <a:stretch>
                  <a:fillRect b="-32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p:cNvSpPr/>
              <p:nvPr/>
            </p:nvSpPr>
            <p:spPr>
              <a:xfrm>
                <a:off x="2979892" y="3996649"/>
                <a:ext cx="205485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𝑥</m:t>
                      </m:r>
                      <m:r>
                        <a:rPr lang="pt-BR" sz="1500" i="1" smtClean="0">
                          <a:solidFill>
                            <a:srgbClr val="FF0000"/>
                          </a:solidFill>
                          <a:latin typeface="Cambria Math"/>
                        </a:rPr>
                        <m:t> </m:t>
                      </m:r>
                      <m:r>
                        <m:rPr>
                          <m:nor/>
                        </m:rPr>
                        <a:rPr lang="pt-BR" sz="1500">
                          <a:solidFill>
                            <a:srgbClr val="FF0000"/>
                          </a:solidFill>
                        </a:rPr>
                        <m:t>seg</m:t>
                      </m:r>
                      <m:r>
                        <a:rPr lang="pt-BR" sz="1500" i="1">
                          <a:solidFill>
                            <a:srgbClr val="FF0000"/>
                          </a:solidFill>
                          <a:latin typeface="Cambria Math"/>
                        </a:rPr>
                        <m:t> ×300.000 </m:t>
                      </m:r>
                      <m:r>
                        <m:rPr>
                          <m:nor/>
                        </m:rPr>
                        <a:rPr lang="pt-BR" sz="1500">
                          <a:solidFill>
                            <a:srgbClr val="FF0000"/>
                          </a:solidFill>
                        </a:rPr>
                        <m:t>km</m:t>
                      </m:r>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7" name="Retângulo 6"/>
              <p:cNvSpPr>
                <a:spLocks noRot="1" noChangeAspect="1" noMove="1" noResize="1" noEditPoints="1" noAdjustHandles="1" noChangeArrowheads="1" noChangeShapeType="1" noTextEdit="1"/>
              </p:cNvSpPr>
              <p:nvPr/>
            </p:nvSpPr>
            <p:spPr>
              <a:xfrm>
                <a:off x="2979892" y="3996649"/>
                <a:ext cx="2054858" cy="323165"/>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4871417" y="3996649"/>
                <a:ext cx="2217850"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150.000.000 </m:t>
                      </m:r>
                      <m:r>
                        <m:rPr>
                          <m:nor/>
                        </m:rPr>
                        <a:rPr lang="pt-BR" sz="1500">
                          <a:solidFill>
                            <a:srgbClr val="FF0000"/>
                          </a:solidFill>
                        </a:rPr>
                        <m:t>km</m:t>
                      </m:r>
                      <m:r>
                        <a:rPr lang="pt-BR" sz="1500" i="1">
                          <a:solidFill>
                            <a:srgbClr val="FF0000"/>
                          </a:solidFill>
                          <a:latin typeface="Cambria Math"/>
                        </a:rPr>
                        <m:t> ×1 </m:t>
                      </m:r>
                      <m:r>
                        <m:rPr>
                          <m:nor/>
                        </m:rPr>
                        <a:rPr lang="pt-BR" sz="1500">
                          <a:solidFill>
                            <a:srgbClr val="FF0000"/>
                          </a:solidFill>
                        </a:rPr>
                        <m:t>seg</m:t>
                      </m:r>
                    </m:oMath>
                  </m:oMathPara>
                </a14:m>
                <a:endParaRPr lang="pt-BR" sz="1500"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4871417" y="3996649"/>
                <a:ext cx="2217850" cy="323165"/>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6969371" y="3877151"/>
                <a:ext cx="3756669" cy="5306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1500" smtClean="0">
                          <a:solidFill>
                            <a:srgbClr val="FF0000"/>
                          </a:solidFill>
                        </a:rPr>
                        <m:t>finalmente</m:t>
                      </m:r>
                      <m:r>
                        <m:rPr>
                          <m:nor/>
                        </m:rPr>
                        <a:rPr lang="pt-BR" sz="1500" smtClean="0">
                          <a:solidFill>
                            <a:srgbClr val="FF0000"/>
                          </a:solidFill>
                        </a:rPr>
                        <m:t>:</m:t>
                      </m:r>
                      <m:r>
                        <a:rPr lang="pt-BR" sz="1500" i="1">
                          <a:solidFill>
                            <a:srgbClr val="FF0000"/>
                          </a:solidFill>
                          <a:latin typeface="Cambria Math"/>
                        </a:rPr>
                        <m:t>  </m:t>
                      </m:r>
                      <m:r>
                        <a:rPr lang="pt-BR" sz="1500" i="1">
                          <a:solidFill>
                            <a:srgbClr val="FF0000"/>
                          </a:solidFill>
                          <a:latin typeface="Cambria Math"/>
                        </a:rPr>
                        <m:t>𝑥</m:t>
                      </m:r>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pt-BR" sz="1500" i="1">
                              <a:solidFill>
                                <a:srgbClr val="FF0000"/>
                              </a:solidFill>
                              <a:latin typeface="Cambria Math"/>
                            </a:rPr>
                            <m:t>150.000.000 </m:t>
                          </m:r>
                          <m:r>
                            <m:rPr>
                              <m:nor/>
                            </m:rPr>
                            <a:rPr lang="pt-BR" sz="1500">
                              <a:solidFill>
                                <a:srgbClr val="FF0000"/>
                              </a:solidFill>
                            </a:rPr>
                            <m:t>km</m:t>
                          </m:r>
                          <m:r>
                            <a:rPr lang="pt-BR" sz="1500" i="1">
                              <a:solidFill>
                                <a:srgbClr val="FF0000"/>
                              </a:solidFill>
                              <a:latin typeface="Cambria Math"/>
                            </a:rPr>
                            <m:t> ×1 </m:t>
                          </m:r>
                          <m:r>
                            <m:rPr>
                              <m:nor/>
                            </m:rPr>
                            <a:rPr lang="pt-BR" sz="1500">
                              <a:solidFill>
                                <a:srgbClr val="FF0000"/>
                              </a:solidFill>
                            </a:rPr>
                            <m:t>seg</m:t>
                          </m:r>
                        </m:num>
                        <m:den>
                          <m:r>
                            <a:rPr lang="pt-BR" sz="1500" i="1">
                              <a:solidFill>
                                <a:srgbClr val="FF0000"/>
                              </a:solidFill>
                              <a:latin typeface="Cambria Math"/>
                            </a:rPr>
                            <m:t>300.000 </m:t>
                          </m:r>
                          <m:r>
                            <m:rPr>
                              <m:nor/>
                            </m:rPr>
                            <a:rPr lang="pt-BR" sz="1500">
                              <a:solidFill>
                                <a:srgbClr val="FF0000"/>
                              </a:solidFill>
                            </a:rPr>
                            <m:t>km</m:t>
                          </m:r>
                        </m:den>
                      </m:f>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6969371" y="3877151"/>
                <a:ext cx="3756669" cy="530658"/>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10560049" y="3995548"/>
                <a:ext cx="84830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500 </m:t>
                      </m:r>
                      <m:r>
                        <m:rPr>
                          <m:nor/>
                        </m:rPr>
                        <a:rPr lang="pt-BR" sz="1500">
                          <a:solidFill>
                            <a:srgbClr val="FF0000"/>
                          </a:solidFill>
                        </a:rPr>
                        <m:t>seg</m:t>
                      </m:r>
                    </m:oMath>
                  </m:oMathPara>
                </a14:m>
                <a:endParaRPr lang="pt-BR" sz="1500"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10560049" y="3995548"/>
                <a:ext cx="848309" cy="323165"/>
              </a:xfrm>
              <a:prstGeom prst="rect">
                <a:avLst/>
              </a:prstGeom>
              <a:blipFill>
                <a:blip r:embed="rId6"/>
                <a:stretch>
                  <a:fillRect b="-1887"/>
                </a:stretch>
              </a:blipFill>
            </p:spPr>
            <p:txBody>
              <a:bodyPr/>
              <a:lstStyle/>
              <a:p>
                <a:r>
                  <a:rPr lang="pt-BR">
                    <a:noFill/>
                  </a:rPr>
                  <a:t> </a:t>
                </a:r>
              </a:p>
            </p:txBody>
          </p:sp>
        </mc:Fallback>
      </mc:AlternateContent>
      <p:sp>
        <p:nvSpPr>
          <p:cNvPr id="11" name="Retângulo 10"/>
          <p:cNvSpPr/>
          <p:nvPr/>
        </p:nvSpPr>
        <p:spPr>
          <a:xfrm>
            <a:off x="118889" y="4545995"/>
            <a:ext cx="9001000" cy="333553"/>
          </a:xfrm>
          <a:prstGeom prst="rect">
            <a:avLst/>
          </a:prstGeom>
        </p:spPr>
        <p:txBody>
          <a:bodyPr wrap="square">
            <a:spAutoFit/>
          </a:bodyPr>
          <a:lstStyle/>
          <a:p>
            <a:pPr algn="just" hangingPunct="0">
              <a:lnSpc>
                <a:spcPct val="110000"/>
              </a:lnSpc>
            </a:pPr>
            <a:r>
              <a:rPr lang="pt-BR" sz="1500" b="1" dirty="0">
                <a:solidFill>
                  <a:srgbClr val="FF0000"/>
                </a:solidFill>
                <a:latin typeface="Arial" pitchFamily="34" charset="0"/>
                <a:cs typeface="Arial" pitchFamily="34" charset="0"/>
              </a:rPr>
              <a:t>Ou usando a equação dada: espaço = velocidade x tempo, então, tempo = espaço/velocidade.</a:t>
            </a:r>
          </a:p>
        </p:txBody>
      </p:sp>
      <mc:AlternateContent xmlns:mc="http://schemas.openxmlformats.org/markup-compatibility/2006" xmlns:a14="http://schemas.microsoft.com/office/drawing/2010/main">
        <mc:Choice Requires="a14">
          <p:sp>
            <p:nvSpPr>
              <p:cNvPr id="12" name="Retângulo 11"/>
              <p:cNvSpPr/>
              <p:nvPr/>
            </p:nvSpPr>
            <p:spPr>
              <a:xfrm>
                <a:off x="118889" y="4881736"/>
                <a:ext cx="2622769" cy="563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1500" smtClean="0">
                          <a:solidFill>
                            <a:srgbClr val="FF0000"/>
                          </a:solidFill>
                        </a:rPr>
                        <m:t>Tempo</m:t>
                      </m:r>
                      <m:r>
                        <m:rPr>
                          <m:nor/>
                        </m:rPr>
                        <a:rPr lang="pt-BR" sz="1500" smtClean="0">
                          <a:solidFill>
                            <a:srgbClr val="FF0000"/>
                          </a:solidFill>
                        </a:rPr>
                        <m:t> </m:t>
                      </m:r>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pt-BR" sz="1500" i="1">
                              <a:solidFill>
                                <a:srgbClr val="FF0000"/>
                              </a:solidFill>
                              <a:latin typeface="Cambria Math"/>
                            </a:rPr>
                            <m:t>150.000.000 </m:t>
                          </m:r>
                          <m:r>
                            <m:rPr>
                              <m:nor/>
                            </m:rPr>
                            <a:rPr lang="pt-BR" sz="1500">
                              <a:solidFill>
                                <a:srgbClr val="FF0000"/>
                              </a:solidFill>
                            </a:rPr>
                            <m:t>km</m:t>
                          </m:r>
                          <m:r>
                            <a:rPr lang="pt-BR" sz="1500" i="1">
                              <a:solidFill>
                                <a:srgbClr val="FF0000"/>
                              </a:solidFill>
                              <a:latin typeface="Cambria Math"/>
                            </a:rPr>
                            <m:t> </m:t>
                          </m:r>
                        </m:num>
                        <m:den>
                          <m:r>
                            <a:rPr lang="pt-BR" sz="1500" i="1">
                              <a:solidFill>
                                <a:srgbClr val="FF0000"/>
                              </a:solidFill>
                              <a:latin typeface="Cambria Math"/>
                            </a:rPr>
                            <m:t>300.000 </m:t>
                          </m:r>
                          <m:r>
                            <m:rPr>
                              <m:nor/>
                            </m:rPr>
                            <a:rPr lang="pt-BR" sz="1500">
                              <a:solidFill>
                                <a:srgbClr val="FF0000"/>
                              </a:solidFill>
                            </a:rPr>
                            <m:t>km</m:t>
                          </m:r>
                          <m:r>
                            <m:rPr>
                              <m:nor/>
                            </m:rPr>
                            <a:rPr lang="pt-BR" sz="1500">
                              <a:solidFill>
                                <a:srgbClr val="FF0000"/>
                              </a:solidFill>
                            </a:rPr>
                            <m:t>/</m:t>
                          </m:r>
                          <m:r>
                            <m:rPr>
                              <m:nor/>
                            </m:rPr>
                            <a:rPr lang="pt-BR" sz="1500">
                              <a:solidFill>
                                <a:srgbClr val="FF0000"/>
                              </a:solidFill>
                            </a:rPr>
                            <m:t>seg</m:t>
                          </m:r>
                        </m:den>
                      </m:f>
                      <m:r>
                        <a:rPr lang="pt-BR" sz="1500" b="0" i="1" smtClean="0">
                          <a:solidFill>
                            <a:srgbClr val="FF0000"/>
                          </a:solidFill>
                          <a:latin typeface="Cambria Math"/>
                        </a:rPr>
                        <m:t>=</m:t>
                      </m:r>
                    </m:oMath>
                  </m:oMathPara>
                </a14:m>
                <a:endParaRPr lang="pt-BR" sz="1500" dirty="0"/>
              </a:p>
            </p:txBody>
          </p:sp>
        </mc:Choice>
        <mc:Fallback xmlns="">
          <p:sp>
            <p:nvSpPr>
              <p:cNvPr id="12" name="Retângulo 11"/>
              <p:cNvSpPr>
                <a:spLocks noRot="1" noChangeAspect="1" noMove="1" noResize="1" noEditPoints="1" noAdjustHandles="1" noChangeArrowheads="1" noChangeShapeType="1" noTextEdit="1"/>
              </p:cNvSpPr>
              <p:nvPr/>
            </p:nvSpPr>
            <p:spPr>
              <a:xfrm>
                <a:off x="118889" y="4881736"/>
                <a:ext cx="2622769" cy="563488"/>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p:cNvSpPr/>
              <p:nvPr/>
            </p:nvSpPr>
            <p:spPr>
              <a:xfrm>
                <a:off x="2627746" y="5001897"/>
                <a:ext cx="84830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500 </m:t>
                      </m:r>
                      <m:r>
                        <m:rPr>
                          <m:nor/>
                        </m:rPr>
                        <a:rPr lang="pt-BR" sz="1500">
                          <a:solidFill>
                            <a:srgbClr val="FF0000"/>
                          </a:solidFill>
                        </a:rPr>
                        <m:t>seg</m:t>
                      </m:r>
                    </m:oMath>
                  </m:oMathPara>
                </a14:m>
                <a:endParaRPr lang="pt-BR" sz="1500" dirty="0">
                  <a:solidFill>
                    <a:srgbClr val="FF0000"/>
                  </a:solidFill>
                </a:endParaRPr>
              </a:p>
            </p:txBody>
          </p:sp>
        </mc:Choice>
        <mc:Fallback xmlns="">
          <p:sp>
            <p:nvSpPr>
              <p:cNvPr id="13" name="Retângulo 12"/>
              <p:cNvSpPr>
                <a:spLocks noRot="1" noChangeAspect="1" noMove="1" noResize="1" noEditPoints="1" noAdjustHandles="1" noChangeArrowheads="1" noChangeShapeType="1" noTextEdit="1"/>
              </p:cNvSpPr>
              <p:nvPr/>
            </p:nvSpPr>
            <p:spPr>
              <a:xfrm>
                <a:off x="2627746" y="5001897"/>
                <a:ext cx="848309" cy="323165"/>
              </a:xfrm>
              <a:prstGeom prst="rect">
                <a:avLst/>
              </a:prstGeom>
              <a:blipFill>
                <a:blip r:embed="rId8"/>
                <a:stretch>
                  <a:fillRect/>
                </a:stretch>
              </a:blipFill>
            </p:spPr>
            <p:txBody>
              <a:bodyPr/>
              <a:lstStyle/>
              <a:p>
                <a:r>
                  <a:rPr lang="pt-BR">
                    <a:noFill/>
                  </a:rPr>
                  <a:t> </a:t>
                </a:r>
              </a:p>
            </p:txBody>
          </p:sp>
        </mc:Fallback>
      </mc:AlternateContent>
      <p:sp>
        <p:nvSpPr>
          <p:cNvPr id="14" name="Retângulo 13"/>
          <p:cNvSpPr/>
          <p:nvPr/>
        </p:nvSpPr>
        <p:spPr>
          <a:xfrm>
            <a:off x="3575273" y="4869160"/>
            <a:ext cx="8064895" cy="553998"/>
          </a:xfrm>
          <a:prstGeom prst="rect">
            <a:avLst/>
          </a:prstGeom>
        </p:spPr>
        <p:txBody>
          <a:bodyPr wrap="square">
            <a:spAutoFit/>
          </a:bodyPr>
          <a:lstStyle/>
          <a:p>
            <a:pPr algn="just"/>
            <a:r>
              <a:rPr lang="pt-BR" sz="1500" dirty="0">
                <a:solidFill>
                  <a:srgbClr val="FF0000"/>
                </a:solidFill>
                <a:latin typeface="Arial" pitchFamily="34" charset="0"/>
                <a:cs typeface="Arial" pitchFamily="34" charset="0"/>
              </a:rPr>
              <a:t>Como foi pedido o tempo em minutos devemos transformar os 500 </a:t>
            </a:r>
            <a:r>
              <a:rPr lang="pt-BR" sz="1500" dirty="0" err="1">
                <a:solidFill>
                  <a:srgbClr val="FF0000"/>
                </a:solidFill>
                <a:latin typeface="Arial" pitchFamily="34" charset="0"/>
                <a:cs typeface="Arial" pitchFamily="34" charset="0"/>
              </a:rPr>
              <a:t>seg</a:t>
            </a:r>
            <a:r>
              <a:rPr lang="pt-BR" sz="1500" dirty="0">
                <a:solidFill>
                  <a:srgbClr val="FF0000"/>
                </a:solidFill>
                <a:latin typeface="Arial" pitchFamily="34" charset="0"/>
                <a:cs typeface="Arial" pitchFamily="34" charset="0"/>
              </a:rPr>
              <a:t> em minutos, mas todos sabem que em 1 minuto temos 60 segundos, logo, na forma de “regra de três”:</a:t>
            </a:r>
          </a:p>
        </p:txBody>
      </p:sp>
      <mc:AlternateContent xmlns:mc="http://schemas.openxmlformats.org/markup-compatibility/2006" xmlns:a14="http://schemas.microsoft.com/office/drawing/2010/main">
        <mc:Choice Requires="a14">
          <p:sp>
            <p:nvSpPr>
              <p:cNvPr id="15" name="Retângulo 14"/>
              <p:cNvSpPr/>
              <p:nvPr/>
            </p:nvSpPr>
            <p:spPr>
              <a:xfrm>
                <a:off x="116520" y="5517232"/>
                <a:ext cx="2420278" cy="5588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sz="1500" i="1" smtClean="0">
                              <a:solidFill>
                                <a:srgbClr val="FF0000"/>
                              </a:solidFill>
                              <a:latin typeface="Cambria Math" panose="02040503050406030204" pitchFamily="18" charset="0"/>
                            </a:rPr>
                          </m:ctrlPr>
                        </m:fPr>
                        <m:num>
                          <m:r>
                            <m:rPr>
                              <m:nor/>
                            </m:rPr>
                            <a:rPr lang="en-US" sz="1500">
                              <a:solidFill>
                                <a:srgbClr val="FF0000"/>
                              </a:solidFill>
                            </a:rPr>
                            <m:t>1 </m:t>
                          </m:r>
                          <m:r>
                            <m:rPr>
                              <m:nor/>
                            </m:rPr>
                            <a:rPr lang="en-US" sz="1500">
                              <a:solidFill>
                                <a:srgbClr val="FF0000"/>
                              </a:solidFill>
                            </a:rPr>
                            <m:t>min</m:t>
                          </m:r>
                        </m:num>
                        <m:den>
                          <m:r>
                            <a:rPr lang="pt-BR" sz="1500" i="1">
                              <a:solidFill>
                                <a:srgbClr val="FF0000"/>
                              </a:solidFill>
                              <a:latin typeface="Cambria Math"/>
                            </a:rPr>
                            <m:t>𝑥</m:t>
                          </m:r>
                          <m:r>
                            <a:rPr lang="pt-BR" sz="1500" i="1">
                              <a:solidFill>
                                <a:srgbClr val="FF0000"/>
                              </a:solidFill>
                              <a:latin typeface="Cambria Math"/>
                            </a:rPr>
                            <m:t> </m:t>
                          </m:r>
                          <m:r>
                            <m:rPr>
                              <m:nor/>
                            </m:rPr>
                            <a:rPr lang="en-US" sz="1500">
                              <a:solidFill>
                                <a:srgbClr val="FF0000"/>
                              </a:solidFill>
                            </a:rPr>
                            <m:t>min</m:t>
                          </m:r>
                        </m:den>
                      </m:f>
                      <m:r>
                        <a:rPr lang="en-US"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en-US" sz="1500" i="1">
                              <a:solidFill>
                                <a:srgbClr val="FF0000"/>
                              </a:solidFill>
                              <a:latin typeface="Cambria Math"/>
                            </a:rPr>
                            <m:t>60 </m:t>
                          </m:r>
                          <m:r>
                            <m:rPr>
                              <m:nor/>
                            </m:rPr>
                            <a:rPr lang="en-US" sz="1500">
                              <a:solidFill>
                                <a:srgbClr val="FF0000"/>
                              </a:solidFill>
                            </a:rPr>
                            <m:t>seg</m:t>
                          </m:r>
                        </m:num>
                        <m:den>
                          <m:r>
                            <a:rPr lang="en-US" sz="1500" i="1">
                              <a:solidFill>
                                <a:srgbClr val="FF0000"/>
                              </a:solidFill>
                              <a:latin typeface="Cambria Math"/>
                            </a:rPr>
                            <m:t>500 </m:t>
                          </m:r>
                          <m:r>
                            <m:rPr>
                              <m:nor/>
                            </m:rPr>
                            <a:rPr lang="en-US" sz="1500">
                              <a:solidFill>
                                <a:srgbClr val="FF0000"/>
                              </a:solidFill>
                            </a:rPr>
                            <m:t>seg</m:t>
                          </m:r>
                        </m:den>
                      </m:f>
                      <m:r>
                        <a:rPr lang="en-US" sz="1500" i="1">
                          <a:solidFill>
                            <a:srgbClr val="FF0000"/>
                          </a:solidFill>
                          <a:latin typeface="Cambria Math"/>
                        </a:rPr>
                        <m:t>, </m:t>
                      </m:r>
                      <m:r>
                        <m:rPr>
                          <m:nor/>
                        </m:rPr>
                        <a:rPr lang="pt-BR" sz="1500" b="0" i="0" smtClean="0">
                          <a:solidFill>
                            <a:srgbClr val="FF0000"/>
                          </a:solidFill>
                        </a:rPr>
                        <m:t> </m:t>
                      </m:r>
                      <m:r>
                        <m:rPr>
                          <m:nor/>
                        </m:rPr>
                        <a:rPr lang="en-US" sz="1500">
                          <a:solidFill>
                            <a:srgbClr val="FF0000"/>
                          </a:solidFill>
                        </a:rPr>
                        <m:t>logo</m:t>
                      </m:r>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5" name="Retângulo 14"/>
              <p:cNvSpPr>
                <a:spLocks noRot="1" noChangeAspect="1" noMove="1" noResize="1" noEditPoints="1" noAdjustHandles="1" noChangeArrowheads="1" noChangeShapeType="1" noTextEdit="1"/>
              </p:cNvSpPr>
              <p:nvPr/>
            </p:nvSpPr>
            <p:spPr>
              <a:xfrm>
                <a:off x="116520" y="5517232"/>
                <a:ext cx="2420278" cy="558807"/>
              </a:xfrm>
              <a:prstGeom prst="rect">
                <a:avLst/>
              </a:prstGeom>
              <a:blipFill>
                <a:blip r:embed="rId9"/>
                <a:stretch>
                  <a:fillRect b="-32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Retângulo 15"/>
              <p:cNvSpPr/>
              <p:nvPr/>
            </p:nvSpPr>
            <p:spPr>
              <a:xfrm>
                <a:off x="2407828" y="5635052"/>
                <a:ext cx="164929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𝑥</m:t>
                      </m:r>
                      <m:r>
                        <a:rPr lang="pt-BR" sz="1500" i="1" smtClean="0">
                          <a:solidFill>
                            <a:srgbClr val="FF0000"/>
                          </a:solidFill>
                          <a:latin typeface="Cambria Math"/>
                        </a:rPr>
                        <m:t> </m:t>
                      </m:r>
                      <m:r>
                        <m:rPr>
                          <m:nor/>
                        </m:rPr>
                        <a:rPr lang="en-US" sz="1500">
                          <a:solidFill>
                            <a:srgbClr val="FF0000"/>
                          </a:solidFill>
                        </a:rPr>
                        <m:t>min</m:t>
                      </m:r>
                      <m:r>
                        <a:rPr lang="en-US" sz="1500" i="1">
                          <a:solidFill>
                            <a:srgbClr val="FF0000"/>
                          </a:solidFill>
                          <a:latin typeface="Cambria Math"/>
                        </a:rPr>
                        <m:t> ×60 </m:t>
                      </m:r>
                      <m:r>
                        <m:rPr>
                          <m:nor/>
                        </m:rPr>
                        <a:rPr lang="en-US" sz="1500">
                          <a:solidFill>
                            <a:srgbClr val="FF0000"/>
                          </a:solidFill>
                        </a:rPr>
                        <m:t>seg</m:t>
                      </m:r>
                      <m:r>
                        <a:rPr lang="en-US" sz="1500" i="1">
                          <a:solidFill>
                            <a:srgbClr val="FF0000"/>
                          </a:solidFill>
                          <a:latin typeface="Cambria Math"/>
                        </a:rPr>
                        <m:t>=</m:t>
                      </m:r>
                    </m:oMath>
                  </m:oMathPara>
                </a14:m>
                <a:endParaRPr lang="pt-BR" sz="1500" dirty="0">
                  <a:solidFill>
                    <a:srgbClr val="FF0000"/>
                  </a:solidFill>
                </a:endParaRPr>
              </a:p>
            </p:txBody>
          </p:sp>
        </mc:Choice>
        <mc:Fallback xmlns="">
          <p:sp>
            <p:nvSpPr>
              <p:cNvPr id="16" name="Retângulo 15"/>
              <p:cNvSpPr>
                <a:spLocks noRot="1" noChangeAspect="1" noMove="1" noResize="1" noEditPoints="1" noAdjustHandles="1" noChangeArrowheads="1" noChangeShapeType="1" noTextEdit="1"/>
              </p:cNvSpPr>
              <p:nvPr/>
            </p:nvSpPr>
            <p:spPr>
              <a:xfrm>
                <a:off x="2407828" y="5635052"/>
                <a:ext cx="1649298" cy="323165"/>
              </a:xfrm>
              <a:prstGeom prst="rect">
                <a:avLst/>
              </a:prstGeom>
              <a:blipFill>
                <a:blip r:embed="rId10"/>
                <a:stretch>
                  <a:fillRect b="-188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Retângulo 16"/>
              <p:cNvSpPr/>
              <p:nvPr/>
            </p:nvSpPr>
            <p:spPr>
              <a:xfrm>
                <a:off x="3883626" y="5656072"/>
                <a:ext cx="1560619"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500" i="1" smtClean="0">
                          <a:solidFill>
                            <a:srgbClr val="FF0000"/>
                          </a:solidFill>
                          <a:latin typeface="Cambria Math"/>
                        </a:rPr>
                        <m:t>500 </m:t>
                      </m:r>
                      <m:r>
                        <m:rPr>
                          <m:nor/>
                        </m:rPr>
                        <a:rPr lang="en-US" sz="1500">
                          <a:solidFill>
                            <a:srgbClr val="FF0000"/>
                          </a:solidFill>
                        </a:rPr>
                        <m:t>seg</m:t>
                      </m:r>
                      <m:r>
                        <a:rPr lang="en-US" sz="1500" i="1">
                          <a:solidFill>
                            <a:srgbClr val="FF0000"/>
                          </a:solidFill>
                          <a:latin typeface="Cambria Math"/>
                        </a:rPr>
                        <m:t> ×1 </m:t>
                      </m:r>
                      <m:r>
                        <m:rPr>
                          <m:nor/>
                        </m:rPr>
                        <a:rPr lang="en-US" sz="1500">
                          <a:solidFill>
                            <a:srgbClr val="FF0000"/>
                          </a:solidFill>
                        </a:rPr>
                        <m:t>min</m:t>
                      </m:r>
                    </m:oMath>
                  </m:oMathPara>
                </a14:m>
                <a:endParaRPr lang="pt-BR" sz="1500" dirty="0">
                  <a:solidFill>
                    <a:srgbClr val="FF0000"/>
                  </a:solidFill>
                </a:endParaRPr>
              </a:p>
            </p:txBody>
          </p:sp>
        </mc:Choice>
        <mc:Fallback xmlns="">
          <p:sp>
            <p:nvSpPr>
              <p:cNvPr id="17" name="Retângulo 16"/>
              <p:cNvSpPr>
                <a:spLocks noRot="1" noChangeAspect="1" noMove="1" noResize="1" noEditPoints="1" noAdjustHandles="1" noChangeArrowheads="1" noChangeShapeType="1" noTextEdit="1"/>
              </p:cNvSpPr>
              <p:nvPr/>
            </p:nvSpPr>
            <p:spPr>
              <a:xfrm>
                <a:off x="3883626" y="5656072"/>
                <a:ext cx="1560619" cy="323165"/>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Retângulo 17"/>
              <p:cNvSpPr/>
              <p:nvPr/>
            </p:nvSpPr>
            <p:spPr>
              <a:xfrm>
                <a:off x="5360788" y="5535910"/>
                <a:ext cx="3099438" cy="563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1500" smtClean="0">
                          <a:solidFill>
                            <a:srgbClr val="FF0000"/>
                          </a:solidFill>
                        </a:rPr>
                        <m:t>finalmente</m:t>
                      </m:r>
                      <m:r>
                        <m:rPr>
                          <m:nor/>
                        </m:rPr>
                        <a:rPr lang="pt-BR" sz="1500" smtClean="0">
                          <a:solidFill>
                            <a:srgbClr val="FF0000"/>
                          </a:solidFill>
                        </a:rPr>
                        <m:t>:</m:t>
                      </m:r>
                      <m:r>
                        <a:rPr lang="pt-BR" sz="1500" i="1">
                          <a:solidFill>
                            <a:srgbClr val="FF0000"/>
                          </a:solidFill>
                          <a:latin typeface="Cambria Math"/>
                        </a:rPr>
                        <m:t>  </m:t>
                      </m:r>
                      <m:r>
                        <a:rPr lang="pt-BR" sz="1500" i="1">
                          <a:solidFill>
                            <a:srgbClr val="FF0000"/>
                          </a:solidFill>
                          <a:latin typeface="Cambria Math"/>
                        </a:rPr>
                        <m:t>𝑥</m:t>
                      </m:r>
                      <m:r>
                        <a:rPr lang="pt-BR" sz="1500" i="1">
                          <a:solidFill>
                            <a:srgbClr val="FF0000"/>
                          </a:solidFill>
                          <a:latin typeface="Cambria Math"/>
                        </a:rPr>
                        <m:t>=</m:t>
                      </m:r>
                      <m:f>
                        <m:fPr>
                          <m:ctrlPr>
                            <a:rPr lang="pt-BR" sz="1500" i="1">
                              <a:solidFill>
                                <a:srgbClr val="FF0000"/>
                              </a:solidFill>
                              <a:latin typeface="Cambria Math" panose="02040503050406030204" pitchFamily="18" charset="0"/>
                            </a:rPr>
                          </m:ctrlPr>
                        </m:fPr>
                        <m:num>
                          <m:r>
                            <a:rPr lang="pt-BR" sz="1500" i="1">
                              <a:solidFill>
                                <a:srgbClr val="FF0000"/>
                              </a:solidFill>
                              <a:latin typeface="Cambria Math"/>
                            </a:rPr>
                            <m:t>500 </m:t>
                          </m:r>
                          <m:r>
                            <m:rPr>
                              <m:nor/>
                            </m:rPr>
                            <a:rPr lang="pt-BR" sz="1500">
                              <a:solidFill>
                                <a:srgbClr val="FF0000"/>
                              </a:solidFill>
                            </a:rPr>
                            <m:t>seg</m:t>
                          </m:r>
                          <m:r>
                            <a:rPr lang="pt-BR" sz="1500" i="1">
                              <a:solidFill>
                                <a:srgbClr val="FF0000"/>
                              </a:solidFill>
                              <a:latin typeface="Cambria Math"/>
                            </a:rPr>
                            <m:t> ×1 </m:t>
                          </m:r>
                          <m:r>
                            <m:rPr>
                              <m:nor/>
                            </m:rPr>
                            <a:rPr lang="pt-BR" sz="1500">
                              <a:solidFill>
                                <a:srgbClr val="FF0000"/>
                              </a:solidFill>
                            </a:rPr>
                            <m:t>min</m:t>
                          </m:r>
                        </m:num>
                        <m:den>
                          <m:r>
                            <a:rPr lang="pt-BR" sz="1500" i="1">
                              <a:solidFill>
                                <a:srgbClr val="FF0000"/>
                              </a:solidFill>
                              <a:latin typeface="Cambria Math"/>
                            </a:rPr>
                            <m:t>60 </m:t>
                          </m:r>
                          <m:r>
                            <m:rPr>
                              <m:nor/>
                            </m:rPr>
                            <a:rPr lang="pt-BR" sz="1500">
                              <a:solidFill>
                                <a:srgbClr val="FF0000"/>
                              </a:solidFill>
                            </a:rPr>
                            <m:t>seg</m:t>
                          </m:r>
                        </m:den>
                      </m:f>
                      <m:r>
                        <a:rPr lang="pt-BR" sz="1500" i="1">
                          <a:solidFill>
                            <a:srgbClr val="FF0000"/>
                          </a:solidFill>
                          <a:latin typeface="Cambria Math"/>
                        </a:rPr>
                        <m:t>=</m:t>
                      </m:r>
                    </m:oMath>
                  </m:oMathPara>
                </a14:m>
                <a:endParaRPr lang="pt-BR" sz="1500" dirty="0">
                  <a:solidFill>
                    <a:srgbClr val="FF0000"/>
                  </a:solidFill>
                </a:endParaRPr>
              </a:p>
            </p:txBody>
          </p:sp>
        </mc:Choice>
        <mc:Fallback xmlns="">
          <p:sp>
            <p:nvSpPr>
              <p:cNvPr id="18" name="Retângulo 17"/>
              <p:cNvSpPr>
                <a:spLocks noRot="1" noChangeAspect="1" noMove="1" noResize="1" noEditPoints="1" noAdjustHandles="1" noChangeArrowheads="1" noChangeShapeType="1" noTextEdit="1"/>
              </p:cNvSpPr>
              <p:nvPr/>
            </p:nvSpPr>
            <p:spPr>
              <a:xfrm>
                <a:off x="5360788" y="5535910"/>
                <a:ext cx="3099438" cy="563488"/>
              </a:xfrm>
              <a:prstGeom prst="rect">
                <a:avLst/>
              </a:prstGeom>
              <a:blipFill>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Retângulo 18"/>
              <p:cNvSpPr/>
              <p:nvPr/>
            </p:nvSpPr>
            <p:spPr>
              <a:xfrm>
                <a:off x="8460226" y="5667604"/>
                <a:ext cx="947695"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500" i="1" smtClean="0">
                          <a:solidFill>
                            <a:srgbClr val="FF0000"/>
                          </a:solidFill>
                          <a:latin typeface="Cambria Math"/>
                        </a:rPr>
                        <m:t>8,33 </m:t>
                      </m:r>
                      <m:r>
                        <m:rPr>
                          <m:nor/>
                        </m:rPr>
                        <a:rPr lang="pt-BR" sz="1500">
                          <a:solidFill>
                            <a:srgbClr val="FF0000"/>
                          </a:solidFill>
                          <a:latin typeface="Arial" pitchFamily="34" charset="0"/>
                          <a:cs typeface="Arial" pitchFamily="34" charset="0"/>
                        </a:rPr>
                        <m:t>min</m:t>
                      </m:r>
                    </m:oMath>
                  </m:oMathPara>
                </a14:m>
                <a:endParaRPr lang="pt-BR" sz="1500" dirty="0">
                  <a:solidFill>
                    <a:srgbClr val="FF0000"/>
                  </a:solidFill>
                  <a:latin typeface="Arial" pitchFamily="34" charset="0"/>
                  <a:cs typeface="Arial" pitchFamily="34" charset="0"/>
                </a:endParaRPr>
              </a:p>
            </p:txBody>
          </p:sp>
        </mc:Choice>
        <mc:Fallback xmlns="">
          <p:sp>
            <p:nvSpPr>
              <p:cNvPr id="19" name="Retângulo 18"/>
              <p:cNvSpPr>
                <a:spLocks noRot="1" noChangeAspect="1" noMove="1" noResize="1" noEditPoints="1" noAdjustHandles="1" noChangeArrowheads="1" noChangeShapeType="1" noTextEdit="1"/>
              </p:cNvSpPr>
              <p:nvPr/>
            </p:nvSpPr>
            <p:spPr>
              <a:xfrm>
                <a:off x="8460226" y="5667604"/>
                <a:ext cx="947695" cy="323165"/>
              </a:xfrm>
              <a:prstGeom prst="rect">
                <a:avLst/>
              </a:prstGeom>
              <a:blipFill>
                <a:blip r:embed="rId13"/>
                <a:stretch>
                  <a:fillRect/>
                </a:stretch>
              </a:blipFill>
            </p:spPr>
            <p:txBody>
              <a:bodyPr/>
              <a:lstStyle/>
              <a:p>
                <a:r>
                  <a:rPr lang="pt-BR">
                    <a:noFill/>
                  </a:rPr>
                  <a:t> </a:t>
                </a:r>
              </a:p>
            </p:txBody>
          </p:sp>
        </mc:Fallback>
      </mc:AlternateContent>
      <p:sp>
        <p:nvSpPr>
          <p:cNvPr id="20" name="Retângulo 19"/>
          <p:cNvSpPr/>
          <p:nvPr/>
        </p:nvSpPr>
        <p:spPr>
          <a:xfrm>
            <a:off x="4007321" y="6237312"/>
            <a:ext cx="6336704" cy="553998"/>
          </a:xfrm>
          <a:prstGeom prst="rect">
            <a:avLst/>
          </a:prstGeom>
        </p:spPr>
        <p:txBody>
          <a:bodyPr wrap="square">
            <a:spAutoFit/>
          </a:bodyPr>
          <a:lstStyle/>
          <a:p>
            <a:r>
              <a:rPr lang="pt-BR" sz="1500" dirty="0">
                <a:solidFill>
                  <a:srgbClr val="FF0000"/>
                </a:solidFill>
                <a:latin typeface="Arial" pitchFamily="34" charset="0"/>
                <a:cs typeface="Arial" pitchFamily="34" charset="0"/>
              </a:rPr>
              <a:t>Observação: Resposta final em segundos vale só metade dos pontos, se correta.</a:t>
            </a:r>
          </a:p>
        </p:txBody>
      </p:sp>
      <p:sp>
        <p:nvSpPr>
          <p:cNvPr id="21" name="Retângulo 20"/>
          <p:cNvSpPr/>
          <p:nvPr/>
        </p:nvSpPr>
        <p:spPr>
          <a:xfrm>
            <a:off x="1160067" y="6435684"/>
            <a:ext cx="2847254" cy="323165"/>
          </a:xfrm>
          <a:prstGeom prst="rect">
            <a:avLst/>
          </a:prstGeom>
        </p:spPr>
        <p:txBody>
          <a:bodyPr wrap="none">
            <a:spAutoFit/>
          </a:bodyPr>
          <a:lstStyle/>
          <a:p>
            <a:r>
              <a:rPr lang="pt-BR" sz="1500" b="1" dirty="0">
                <a:latin typeface="Arial" pitchFamily="34" charset="0"/>
                <a:cs typeface="Arial" pitchFamily="34" charset="0"/>
              </a:rPr>
              <a:t>Resposta 10b): </a:t>
            </a:r>
            <a:r>
              <a:rPr lang="pt-BR" sz="1500" dirty="0">
                <a:latin typeface="Arial" pitchFamily="34" charset="0"/>
                <a:cs typeface="Arial" pitchFamily="34" charset="0"/>
              </a:rPr>
              <a:t>_ _ _ _ _ _ _ _</a:t>
            </a:r>
          </a:p>
        </p:txBody>
      </p:sp>
      <p:sp>
        <p:nvSpPr>
          <p:cNvPr id="22" name="Retângulo 21"/>
          <p:cNvSpPr/>
          <p:nvPr/>
        </p:nvSpPr>
        <p:spPr>
          <a:xfrm>
            <a:off x="2750311" y="6381328"/>
            <a:ext cx="1107996" cy="369332"/>
          </a:xfrm>
          <a:prstGeom prst="rect">
            <a:avLst/>
          </a:prstGeom>
        </p:spPr>
        <p:txBody>
          <a:bodyPr wrap="none">
            <a:spAutoFit/>
          </a:bodyPr>
          <a:lstStyle/>
          <a:p>
            <a:r>
              <a:rPr lang="pt-BR" b="1" dirty="0">
                <a:solidFill>
                  <a:srgbClr val="FF0000"/>
                </a:solidFill>
                <a:latin typeface="Arial" pitchFamily="34" charset="0"/>
                <a:cs typeface="Arial" pitchFamily="34" charset="0"/>
              </a:rPr>
              <a:t>8,33 min</a:t>
            </a:r>
            <a:endParaRPr lang="pt-BR" dirty="0">
              <a:solidFill>
                <a:srgbClr val="FF0000"/>
              </a:solidFill>
            </a:endParaRPr>
          </a:p>
        </p:txBody>
      </p:sp>
      <p:sp>
        <p:nvSpPr>
          <p:cNvPr id="23" name="Retângulo 22"/>
          <p:cNvSpPr/>
          <p:nvPr/>
        </p:nvSpPr>
        <p:spPr>
          <a:xfrm>
            <a:off x="118889" y="2259188"/>
            <a:ext cx="11593288" cy="881780"/>
          </a:xfrm>
          <a:prstGeom prst="rect">
            <a:avLst/>
          </a:prstGeom>
        </p:spPr>
        <p:txBody>
          <a:bodyPr wrap="square">
            <a:spAutoFit/>
          </a:bodyPr>
          <a:lstStyle/>
          <a:p>
            <a:pPr algn="just">
              <a:lnSpc>
                <a:spcPct val="114000"/>
              </a:lnSpc>
            </a:pPr>
            <a:r>
              <a:rPr lang="pt-BR" sz="1500" dirty="0">
                <a:latin typeface="Arial" pitchFamily="34" charset="0"/>
                <a:cs typeface="Arial" pitchFamily="34" charset="0"/>
              </a:rPr>
              <a:t>distâncias envolvidas na Astronomia. Por exemplo, a distância média da Terra ao Sol é de </a:t>
            </a:r>
            <a:r>
              <a:rPr lang="pt-BR" sz="1500" b="1" dirty="0">
                <a:latin typeface="Arial" pitchFamily="34" charset="0"/>
                <a:cs typeface="Arial" pitchFamily="34" charset="0"/>
              </a:rPr>
              <a:t>150.000.000 km</a:t>
            </a:r>
            <a:r>
              <a:rPr lang="pt-BR" sz="1500" dirty="0">
                <a:latin typeface="Arial" pitchFamily="34" charset="0"/>
                <a:cs typeface="Arial" pitchFamily="34" charset="0"/>
              </a:rPr>
              <a:t>. Calcule quantos </a:t>
            </a:r>
            <a:r>
              <a:rPr lang="pt-BR" sz="1500" b="1" dirty="0">
                <a:latin typeface="Arial" pitchFamily="34" charset="0"/>
                <a:cs typeface="Arial" pitchFamily="34" charset="0"/>
              </a:rPr>
              <a:t>minutos</a:t>
            </a:r>
            <a:r>
              <a:rPr lang="pt-BR" sz="1500" dirty="0">
                <a:latin typeface="Arial" pitchFamily="34" charset="0"/>
                <a:cs typeface="Arial" pitchFamily="34" charset="0"/>
              </a:rPr>
              <a:t> a luz gasta para chegar do Sol à Terra. Dado: espaço = velocidade x tempo. Dica: Calcule o tempo em segundos, depois transforme em minutos. </a:t>
            </a:r>
            <a:r>
              <a:rPr lang="pt-BR" sz="1500" i="1" dirty="0">
                <a:latin typeface="Arial" pitchFamily="34" charset="0"/>
                <a:cs typeface="Arial" pitchFamily="34" charset="0"/>
              </a:rPr>
              <a:t>Dica: você só precisa usar “regra de três”. </a:t>
            </a:r>
          </a:p>
        </p:txBody>
      </p:sp>
      <p:sp>
        <p:nvSpPr>
          <p:cNvPr id="24" name="Retângulo 23"/>
          <p:cNvSpPr/>
          <p:nvPr/>
        </p:nvSpPr>
        <p:spPr>
          <a:xfrm>
            <a:off x="4871417" y="2799400"/>
            <a:ext cx="5949950" cy="326564"/>
          </a:xfrm>
          <a:prstGeom prst="rect">
            <a:avLst/>
          </a:prstGeom>
        </p:spPr>
        <p:txBody>
          <a:bodyPr>
            <a:spAutoFit/>
          </a:bodyPr>
          <a:lstStyle/>
          <a:p>
            <a:pPr algn="just" hangingPunct="0">
              <a:lnSpc>
                <a:spcPct val="110000"/>
              </a:lnSpc>
            </a:pPr>
            <a:r>
              <a:rPr lang="pt-BR" sz="1500" b="1" dirty="0">
                <a:solidFill>
                  <a:srgbClr val="FF0000"/>
                </a:solidFill>
                <a:latin typeface="Arial" pitchFamily="34" charset="0"/>
                <a:cs typeface="Arial" pitchFamily="34" charset="0"/>
              </a:rPr>
              <a:t>Resolução. Vamos resolver de duas maneiras diferentes.</a:t>
            </a:r>
          </a:p>
        </p:txBody>
      </p:sp>
    </p:spTree>
    <p:extLst>
      <p:ext uri="{BB962C8B-B14F-4D97-AF65-F5344CB8AC3E}">
        <p14:creationId xmlns:p14="http://schemas.microsoft.com/office/powerpoint/2010/main" val="9801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 calcmode="lin" valueType="num">
                                      <p:cBhvr>
                                        <p:cTn id="90" dur="500" fill="hold"/>
                                        <p:tgtEl>
                                          <p:spTgt spid="17"/>
                                        </p:tgtEl>
                                        <p:attrNameLst>
                                          <p:attrName>ppt_w</p:attrName>
                                        </p:attrNameLst>
                                      </p:cBhvr>
                                      <p:tavLst>
                                        <p:tav tm="0">
                                          <p:val>
                                            <p:fltVal val="0"/>
                                          </p:val>
                                        </p:tav>
                                        <p:tav tm="100000">
                                          <p:val>
                                            <p:strVal val="#ppt_w"/>
                                          </p:val>
                                        </p:tav>
                                      </p:tavLst>
                                    </p:anim>
                                    <p:anim calcmode="lin" valueType="num">
                                      <p:cBhvr>
                                        <p:cTn id="91" dur="500" fill="hold"/>
                                        <p:tgtEl>
                                          <p:spTgt spid="17"/>
                                        </p:tgtEl>
                                        <p:attrNameLst>
                                          <p:attrName>ppt_h</p:attrName>
                                        </p:attrNameLst>
                                      </p:cBhvr>
                                      <p:tavLst>
                                        <p:tav tm="0">
                                          <p:val>
                                            <p:fltVal val="0"/>
                                          </p:val>
                                        </p:tav>
                                        <p:tav tm="100000">
                                          <p:val>
                                            <p:strVal val="#ppt_h"/>
                                          </p:val>
                                        </p:tav>
                                      </p:tavLst>
                                    </p:anim>
                                    <p:animEffect transition="in" filter="fade">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p:cTn id="104" dur="500" fill="hold"/>
                                        <p:tgtEl>
                                          <p:spTgt spid="19"/>
                                        </p:tgtEl>
                                        <p:attrNameLst>
                                          <p:attrName>ppt_w</p:attrName>
                                        </p:attrNameLst>
                                      </p:cBhvr>
                                      <p:tavLst>
                                        <p:tav tm="0">
                                          <p:val>
                                            <p:fltVal val="0"/>
                                          </p:val>
                                        </p:tav>
                                        <p:tav tm="100000">
                                          <p:val>
                                            <p:strVal val="#ppt_w"/>
                                          </p:val>
                                        </p:tav>
                                      </p:tavLst>
                                    </p:anim>
                                    <p:anim calcmode="lin" valueType="num">
                                      <p:cBhvr>
                                        <p:cTn id="105" dur="500" fill="hold"/>
                                        <p:tgtEl>
                                          <p:spTgt spid="19"/>
                                        </p:tgtEl>
                                        <p:attrNameLst>
                                          <p:attrName>ppt_h</p:attrName>
                                        </p:attrNameLst>
                                      </p:cBhvr>
                                      <p:tavLst>
                                        <p:tav tm="0">
                                          <p:val>
                                            <p:fltVal val="0"/>
                                          </p:val>
                                        </p:tav>
                                        <p:tav tm="100000">
                                          <p:val>
                                            <p:strVal val="#ppt_h"/>
                                          </p:val>
                                        </p:tav>
                                      </p:tavLst>
                                    </p:anim>
                                    <p:animEffect transition="in" filter="fade">
                                      <p:cBhvr>
                                        <p:cTn id="106" dur="5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0"/>
                                        <p:tgtEl>
                                          <p:spTgt spid="22"/>
                                        </p:tgtEl>
                                      </p:cBhvr>
                                    </p:animEffect>
                                    <p:anim calcmode="lin" valueType="num">
                                      <p:cBhvr>
                                        <p:cTn id="112" dur="1000" fill="hold"/>
                                        <p:tgtEl>
                                          <p:spTgt spid="22"/>
                                        </p:tgtEl>
                                        <p:attrNameLst>
                                          <p:attrName>ppt_x</p:attrName>
                                        </p:attrNameLst>
                                      </p:cBhvr>
                                      <p:tavLst>
                                        <p:tav tm="0">
                                          <p:val>
                                            <p:strVal val="#ppt_x"/>
                                          </p:val>
                                        </p:tav>
                                        <p:tav tm="100000">
                                          <p:val>
                                            <p:strVal val="#ppt_x"/>
                                          </p:val>
                                        </p:tav>
                                      </p:tavLst>
                                    </p:anim>
                                    <p:anim calcmode="lin" valueType="num">
                                      <p:cBhvr>
                                        <p:cTn id="113" dur="1000" fill="hold"/>
                                        <p:tgtEl>
                                          <p:spTgt spid="22"/>
                                        </p:tgtEl>
                                        <p:attrNameLst>
                                          <p:attrName>ppt_y</p:attrName>
                                        </p:attrNameLst>
                                      </p:cBhvr>
                                      <p:tavLst>
                                        <p:tav tm="0">
                                          <p:val>
                                            <p:strVal val="#ppt_y-.1"/>
                                          </p:val>
                                        </p:tav>
                                        <p:tav tm="100000">
                                          <p:val>
                                            <p:strVal val="#ppt_y"/>
                                          </p:val>
                                        </p:tav>
                                      </p:tavLst>
                                    </p:anim>
                                  </p:childTnLst>
                                </p:cTn>
                              </p:par>
                            </p:childTnLst>
                          </p:cTn>
                        </p:par>
                        <p:par>
                          <p:cTn id="114" fill="hold">
                            <p:stCondLst>
                              <p:cond delay="1000"/>
                            </p:stCondLst>
                            <p:childTnLst>
                              <p:par>
                                <p:cTn id="115" presetID="2" presetClass="entr" presetSubtype="4"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 calcmode="lin" valueType="num">
                                      <p:cBhvr additive="base">
                                        <p:cTn id="117" dur="500" fill="hold"/>
                                        <p:tgtEl>
                                          <p:spTgt spid="20"/>
                                        </p:tgtEl>
                                        <p:attrNameLst>
                                          <p:attrName>ppt_x</p:attrName>
                                        </p:attrNameLst>
                                      </p:cBhvr>
                                      <p:tavLst>
                                        <p:tav tm="0">
                                          <p:val>
                                            <p:strVal val="#ppt_x"/>
                                          </p:val>
                                        </p:tav>
                                        <p:tav tm="100000">
                                          <p:val>
                                            <p:strVal val="#ppt_x"/>
                                          </p:val>
                                        </p:tav>
                                      </p:tavLst>
                                    </p:anim>
                                    <p:anim calcmode="lin" valueType="num">
                                      <p:cBhvr additive="base">
                                        <p:cTn id="1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a:solidFill>
                            <a:schemeClr val="tx1"/>
                          </a:solidFill>
                        </a:rPr>
                        <a:t>Contatos:</a:t>
                      </a:r>
                    </a:p>
                  </a:txBody>
                  <a:tcPr marL="89273" marR="89273" marT="44637" marB="44637">
                    <a:solidFill>
                      <a:schemeClr val="accent5">
                        <a:lumMod val="40000"/>
                        <a:lumOff val="6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obabr</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a:t>
                      </a:r>
                      <a:r>
                        <a:rPr lang="pt-BR" sz="1800" dirty="0" err="1">
                          <a:latin typeface="Arial" panose="020B0604020202020204" pitchFamily="34" charset="0"/>
                          <a:cs typeface="Arial" panose="020B0604020202020204" pitchFamily="34" charset="0"/>
                        </a:rPr>
                        <a:t>oba_olimpiada</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obaoficial</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a:latin typeface="Arial" panose="020B0604020202020204" pitchFamily="34" charset="0"/>
                          <a:cs typeface="Arial" panose="020B0604020202020204" pitchFamily="34" charset="0"/>
                        </a:rPr>
                        <a:t>canal_oba_mobfog</a:t>
                      </a:r>
                      <a:endParaRPr lang="pt-BR" sz="1800" dirty="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a:latin typeface="Arial" panose="020B0604020202020204" pitchFamily="34" charset="0"/>
                          <a:cs typeface="Arial" panose="020B0604020202020204" pitchFamily="34" charset="0"/>
                        </a:rPr>
                        <a:t>(21) 2334-0082</a:t>
                      </a:r>
                    </a:p>
                    <a:p>
                      <a:r>
                        <a:rPr lang="pt-BR" sz="1800" dirty="0">
                          <a:latin typeface="Arial" panose="020B0604020202020204" pitchFamily="34" charset="0"/>
                          <a:cs typeface="Arial" panose="020B0604020202020204" pitchFamily="34" charset="0"/>
                        </a:rPr>
                        <a:t>(21) 4104-4047</a:t>
                      </a:r>
                    </a:p>
                    <a:p>
                      <a:r>
                        <a:rPr lang="pt-BR" sz="1800" dirty="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a:latin typeface="Arial" panose="020B0604020202020204" pitchFamily="34" charset="0"/>
                          <a:cs typeface="Arial" panose="020B0604020202020204" pitchFamily="34" charset="0"/>
                        </a:rPr>
                        <a:t>www.oba.org.br</a:t>
                      </a:r>
                    </a:p>
                  </a:txBody>
                  <a:tcPr marL="89273" marR="89273" marT="44637" marB="44637">
                    <a:solidFill>
                      <a:schemeClr val="accent5">
                        <a:lumMod val="40000"/>
                        <a:lumOff val="6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213911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0897" y="548680"/>
            <a:ext cx="7776864" cy="923330"/>
          </a:xfrm>
          <a:prstGeom prst="rect">
            <a:avLst/>
          </a:prstGeom>
        </p:spPr>
        <p:txBody>
          <a:bodyPr wrap="square">
            <a:spAutoFit/>
          </a:bodyPr>
          <a:lstStyle/>
          <a:p>
            <a:pPr algn="just">
              <a:lnSpc>
                <a:spcPct val="150000"/>
              </a:lnSpc>
            </a:pPr>
            <a:r>
              <a:rPr lang="pt-BR" b="1" dirty="0"/>
              <a:t>Questão 1) (1 ponto) (0,2 cada acerto) </a:t>
            </a:r>
            <a:r>
              <a:rPr lang="pt-BR" dirty="0"/>
              <a:t>Escreva CERTO ou ERRADO na frente de cada frase.</a:t>
            </a:r>
          </a:p>
        </p:txBody>
      </p:sp>
      <p:graphicFrame>
        <p:nvGraphicFramePr>
          <p:cNvPr id="4" name="Tabela 3"/>
          <p:cNvGraphicFramePr>
            <a:graphicFrameLocks noGrp="1"/>
          </p:cNvGraphicFramePr>
          <p:nvPr>
            <p:extLst>
              <p:ext uri="{D42A27DB-BD31-4B8C-83A1-F6EECF244321}">
                <p14:modId xmlns:p14="http://schemas.microsoft.com/office/powerpoint/2010/main" val="3140562301"/>
              </p:ext>
            </p:extLst>
          </p:nvPr>
        </p:nvGraphicFramePr>
        <p:xfrm>
          <a:off x="495404" y="2492896"/>
          <a:ext cx="8133520" cy="2712847"/>
        </p:xfrm>
        <a:graphic>
          <a:graphicData uri="http://schemas.openxmlformats.org/drawingml/2006/table">
            <a:tbl>
              <a:tblPr firstRow="1" firstCol="1" bandRow="1"/>
              <a:tblGrid>
                <a:gridCol w="969280">
                  <a:extLst>
                    <a:ext uri="{9D8B030D-6E8A-4147-A177-3AD203B41FA5}">
                      <a16:colId xmlns:a16="http://schemas.microsoft.com/office/drawing/2014/main" val="20000"/>
                    </a:ext>
                  </a:extLst>
                </a:gridCol>
                <a:gridCol w="7164240">
                  <a:extLst>
                    <a:ext uri="{9D8B030D-6E8A-4147-A177-3AD203B41FA5}">
                      <a16:colId xmlns:a16="http://schemas.microsoft.com/office/drawing/2014/main" val="20001"/>
                    </a:ext>
                  </a:extLst>
                </a:gridCol>
              </a:tblGrid>
              <a:tr h="0">
                <a:tc>
                  <a:txBody>
                    <a:bodyPr/>
                    <a:lstStyle/>
                    <a:p>
                      <a:pPr algn="just" hangingPunct="0">
                        <a:lnSpc>
                          <a:spcPct val="115000"/>
                        </a:lnSpc>
                        <a:spcAft>
                          <a:spcPts val="0"/>
                        </a:spcAft>
                      </a:pPr>
                      <a:r>
                        <a:rPr lang="pt-BR" sz="1800" dirty="0">
                          <a:effectLst/>
                          <a:latin typeface="Times New Roman"/>
                          <a:ea typeface="Times New Roman"/>
                        </a:rPr>
                        <a:t>_ _ _ _ _ </a:t>
                      </a: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A Lua tem 29 fases, mas só quatro têm nomes especiais.</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algn="just" hangingPunct="0">
                        <a:lnSpc>
                          <a:spcPct val="115000"/>
                        </a:lnSpc>
                        <a:spcAft>
                          <a:spcPts val="0"/>
                        </a:spcAft>
                      </a:pPr>
                      <a:r>
                        <a:rPr lang="pt-BR" sz="1800" dirty="0">
                          <a:effectLst/>
                          <a:latin typeface="Times New Roman"/>
                          <a:ea typeface="Times New Roman"/>
                        </a:rPr>
                        <a:t>_ _ _ _ _</a:t>
                      </a: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Os astronautas nunca pousaram na face oculta da Lua.</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algn="just" hangingPunct="0">
                        <a:lnSpc>
                          <a:spcPct val="115000"/>
                        </a:lnSpc>
                        <a:spcAft>
                          <a:spcPts val="0"/>
                        </a:spcAft>
                      </a:pPr>
                      <a:r>
                        <a:rPr lang="pt-BR" sz="1800" dirty="0">
                          <a:effectLst/>
                          <a:latin typeface="Times New Roman"/>
                          <a:ea typeface="Times New Roman"/>
                        </a:rPr>
                        <a:t>_ _ _ _ _</a:t>
                      </a: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Nos equinócios (Sol sobre o Equador Celeste) a noite dura 12 horas.</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gn="just" hangingPunct="0">
                        <a:lnSpc>
                          <a:spcPct val="115000"/>
                        </a:lnSpc>
                        <a:spcAft>
                          <a:spcPts val="0"/>
                        </a:spcAft>
                      </a:pPr>
                      <a:r>
                        <a:rPr lang="pt-BR" sz="1800" dirty="0">
                          <a:effectLst/>
                          <a:latin typeface="Times New Roman"/>
                          <a:ea typeface="Times New Roman"/>
                        </a:rPr>
                        <a:t>_ _ _ _ _</a:t>
                      </a: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No inverno as noites duram mais de 12 horas.</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algn="just" hangingPunct="0">
                        <a:lnSpc>
                          <a:spcPct val="115000"/>
                        </a:lnSpc>
                        <a:spcAft>
                          <a:spcPts val="0"/>
                        </a:spcAft>
                      </a:pPr>
                      <a:r>
                        <a:rPr lang="pt-BR" sz="1800" dirty="0">
                          <a:effectLst/>
                          <a:latin typeface="Times New Roman"/>
                          <a:ea typeface="Times New Roman"/>
                        </a:rPr>
                        <a:t>_ _ _ _ _</a:t>
                      </a:r>
                    </a:p>
                  </a:txBody>
                  <a:tcPr marL="68580" marR="68580" marT="0" marB="0">
                    <a:lnL>
                      <a:noFill/>
                    </a:lnL>
                    <a:lnR>
                      <a:noFill/>
                    </a:lnR>
                    <a:lnT>
                      <a:noFill/>
                    </a:lnT>
                    <a:lnB>
                      <a:noFill/>
                    </a:lnB>
                  </a:tcPr>
                </a:tc>
                <a:tc>
                  <a:txBody>
                    <a:bodyPr/>
                    <a:lstStyle/>
                    <a:p>
                      <a:pPr algn="just" hangingPunct="0">
                        <a:lnSpc>
                          <a:spcPct val="115000"/>
                        </a:lnSpc>
                        <a:spcAft>
                          <a:spcPts val="0"/>
                        </a:spcAft>
                        <a:tabLst>
                          <a:tab pos="5692140" algn="r"/>
                        </a:tabLst>
                      </a:pPr>
                      <a:r>
                        <a:rPr lang="pt-BR" sz="1800" dirty="0">
                          <a:effectLst/>
                          <a:latin typeface="Arial"/>
                          <a:ea typeface="Times New Roman"/>
                        </a:rPr>
                        <a:t>No verão as noites duram menos de 12 horas.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5" name="Retângulo 4"/>
          <p:cNvSpPr/>
          <p:nvPr/>
        </p:nvSpPr>
        <p:spPr>
          <a:xfrm>
            <a:off x="480508" y="2474424"/>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6" name="Retângulo 5"/>
          <p:cNvSpPr/>
          <p:nvPr/>
        </p:nvSpPr>
        <p:spPr>
          <a:xfrm>
            <a:off x="480508" y="3074291"/>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7" name="Retângulo 6"/>
          <p:cNvSpPr/>
          <p:nvPr/>
        </p:nvSpPr>
        <p:spPr>
          <a:xfrm>
            <a:off x="480508" y="3682448"/>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8" name="Retângulo 7"/>
          <p:cNvSpPr/>
          <p:nvPr/>
        </p:nvSpPr>
        <p:spPr>
          <a:xfrm>
            <a:off x="480508" y="4277767"/>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9" name="Retângulo 8"/>
          <p:cNvSpPr/>
          <p:nvPr/>
        </p:nvSpPr>
        <p:spPr>
          <a:xfrm>
            <a:off x="478929" y="4876192"/>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Tree>
    <p:extLst>
      <p:ext uri="{BB962C8B-B14F-4D97-AF65-F5344CB8AC3E}">
        <p14:creationId xmlns:p14="http://schemas.microsoft.com/office/powerpoint/2010/main" val="14722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2905" y="620688"/>
            <a:ext cx="7632848" cy="923330"/>
          </a:xfrm>
          <a:prstGeom prst="rect">
            <a:avLst/>
          </a:prstGeom>
        </p:spPr>
        <p:txBody>
          <a:bodyPr wrap="square">
            <a:spAutoFit/>
          </a:bodyPr>
          <a:lstStyle/>
          <a:p>
            <a:pPr algn="just">
              <a:lnSpc>
                <a:spcPct val="150000"/>
              </a:lnSpc>
            </a:pPr>
            <a:r>
              <a:rPr lang="pt-BR" b="1" dirty="0"/>
              <a:t>Questão 2) (1 ponto)</a:t>
            </a:r>
            <a:r>
              <a:rPr lang="pt-BR" dirty="0"/>
              <a:t> </a:t>
            </a:r>
            <a:r>
              <a:rPr lang="pt-BR" b="1" dirty="0"/>
              <a:t>(0,2 cada acerto) </a:t>
            </a:r>
            <a:r>
              <a:rPr lang="pt-BR" dirty="0"/>
              <a:t> Escreva CERTO ou ERRADO na frente de cada frase.</a:t>
            </a:r>
          </a:p>
        </p:txBody>
      </p:sp>
      <p:graphicFrame>
        <p:nvGraphicFramePr>
          <p:cNvPr id="5" name="Tabela 4"/>
          <p:cNvGraphicFramePr>
            <a:graphicFrameLocks noGrp="1"/>
          </p:cNvGraphicFramePr>
          <p:nvPr>
            <p:extLst>
              <p:ext uri="{D42A27DB-BD31-4B8C-83A1-F6EECF244321}">
                <p14:modId xmlns:p14="http://schemas.microsoft.com/office/powerpoint/2010/main" val="85540095"/>
              </p:ext>
            </p:extLst>
          </p:nvPr>
        </p:nvGraphicFramePr>
        <p:xfrm>
          <a:off x="262905" y="2658779"/>
          <a:ext cx="11415938" cy="2712530"/>
        </p:xfrm>
        <a:graphic>
          <a:graphicData uri="http://schemas.openxmlformats.org/drawingml/2006/table">
            <a:tbl>
              <a:tblPr firstRow="1" firstCol="1" bandRow="1"/>
              <a:tblGrid>
                <a:gridCol w="1224136">
                  <a:extLst>
                    <a:ext uri="{9D8B030D-6E8A-4147-A177-3AD203B41FA5}">
                      <a16:colId xmlns:a16="http://schemas.microsoft.com/office/drawing/2014/main" val="20000"/>
                    </a:ext>
                  </a:extLst>
                </a:gridCol>
                <a:gridCol w="10191802">
                  <a:extLst>
                    <a:ext uri="{9D8B030D-6E8A-4147-A177-3AD203B41FA5}">
                      <a16:colId xmlns:a16="http://schemas.microsoft.com/office/drawing/2014/main" val="20001"/>
                    </a:ext>
                  </a:extLst>
                </a:gridCol>
              </a:tblGrid>
              <a:tr h="0">
                <a:tc>
                  <a:txBody>
                    <a:bodyPr/>
                    <a:lstStyle/>
                    <a:p>
                      <a:pPr algn="just" hangingPunct="0">
                        <a:lnSpc>
                          <a:spcPct val="115000"/>
                        </a:lnSpc>
                        <a:spcAft>
                          <a:spcPts val="0"/>
                        </a:spcAft>
                      </a:pPr>
                      <a:r>
                        <a:rPr lang="pt-BR" sz="1800" dirty="0">
                          <a:effectLst/>
                          <a:latin typeface="Arial"/>
                          <a:ea typeface="Times New Roman"/>
                        </a:rPr>
                        <a:t>_ _ _ _ _ _</a:t>
                      </a: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O Sol só pode ser visto a pino entre os Trópicos de Câncer e Capricórnio, mas não todo dia.</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0">
                        <a:lnSpc>
                          <a:spcPct val="115000"/>
                        </a:lnSpc>
                        <a:spcBef>
                          <a:spcPts val="0"/>
                        </a:spcBef>
                        <a:spcAft>
                          <a:spcPts val="0"/>
                        </a:spcAft>
                        <a:buClrTx/>
                        <a:buSzTx/>
                        <a:buFontTx/>
                        <a:buNone/>
                        <a:tabLst/>
                        <a:defRPr/>
                      </a:pPr>
                      <a:r>
                        <a:rPr lang="pt-BR" sz="1800" dirty="0">
                          <a:effectLst/>
                          <a:latin typeface="Arial"/>
                          <a:ea typeface="Times New Roman"/>
                        </a:rPr>
                        <a:t>_ _ _ _ _ _</a:t>
                      </a:r>
                      <a:endParaRPr lang="pt-BR" sz="1800" dirty="0">
                        <a:effectLst/>
                        <a:latin typeface="Times New Roman"/>
                        <a:ea typeface="Times New Roman"/>
                      </a:endParaRP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O inverno e o verão dependem da Terra estar mais longe ou mais perto do Sol.</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0">
                <a:tc>
                  <a:txBody>
                    <a:bodyPr/>
                    <a:lstStyle/>
                    <a:p>
                      <a:pPr marL="0" marR="0" indent="0" algn="just" defTabSz="914400" rtl="0" eaLnBrk="1" fontAlgn="auto" latinLnBrk="0" hangingPunct="0">
                        <a:lnSpc>
                          <a:spcPct val="115000"/>
                        </a:lnSpc>
                        <a:spcBef>
                          <a:spcPts val="0"/>
                        </a:spcBef>
                        <a:spcAft>
                          <a:spcPts val="0"/>
                        </a:spcAft>
                        <a:buClrTx/>
                        <a:buSzTx/>
                        <a:buFontTx/>
                        <a:buNone/>
                        <a:tabLst/>
                        <a:defRPr/>
                      </a:pPr>
                      <a:r>
                        <a:rPr lang="pt-BR" sz="1800" dirty="0">
                          <a:effectLst/>
                          <a:latin typeface="Arial"/>
                          <a:ea typeface="Times New Roman"/>
                        </a:rPr>
                        <a:t>_ _ _ _ _ _</a:t>
                      </a:r>
                      <a:endParaRPr lang="pt-BR" sz="1800" dirty="0">
                        <a:effectLst/>
                        <a:latin typeface="Times New Roman"/>
                        <a:ea typeface="Times New Roman"/>
                      </a:endParaRP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A região entre os Trópicos de Câncer e Capricórnio chamamos de intertropical.</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marL="0" marR="0" indent="0" algn="just" defTabSz="914400" rtl="0" eaLnBrk="1" fontAlgn="auto" latinLnBrk="0" hangingPunct="0">
                        <a:lnSpc>
                          <a:spcPct val="115000"/>
                        </a:lnSpc>
                        <a:spcBef>
                          <a:spcPts val="0"/>
                        </a:spcBef>
                        <a:spcAft>
                          <a:spcPts val="0"/>
                        </a:spcAft>
                        <a:buClrTx/>
                        <a:buSzTx/>
                        <a:buFontTx/>
                        <a:buNone/>
                        <a:tabLst/>
                        <a:defRPr/>
                      </a:pPr>
                      <a:r>
                        <a:rPr lang="pt-BR" sz="1800" dirty="0">
                          <a:effectLst/>
                          <a:latin typeface="Arial"/>
                          <a:ea typeface="Times New Roman"/>
                        </a:rPr>
                        <a:t>_ _ _ _ _ _</a:t>
                      </a:r>
                      <a:endParaRPr lang="pt-BR" sz="1800" dirty="0">
                        <a:effectLst/>
                        <a:latin typeface="Times New Roman"/>
                        <a:ea typeface="Times New Roman"/>
                      </a:endParaRPr>
                    </a:p>
                    <a:p>
                      <a:pPr algn="just" hangingPunct="0">
                        <a:lnSpc>
                          <a:spcPct val="115000"/>
                        </a:lnSpc>
                        <a:spcAft>
                          <a:spcPts val="0"/>
                        </a:spcAft>
                      </a:pPr>
                      <a:r>
                        <a:rPr lang="pt-BR" sz="1800" dirty="0">
                          <a:effectLst/>
                          <a:latin typeface="Arial"/>
                          <a:ea typeface="Times New Roman"/>
                        </a:rPr>
                        <a:t> </a:t>
                      </a: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algn="just" hangingPunct="0">
                        <a:lnSpc>
                          <a:spcPct val="115000"/>
                        </a:lnSpc>
                        <a:spcAft>
                          <a:spcPts val="0"/>
                        </a:spcAft>
                      </a:pPr>
                      <a:r>
                        <a:rPr lang="pt-BR" sz="1800" dirty="0">
                          <a:effectLst/>
                          <a:latin typeface="Arial"/>
                          <a:ea typeface="Times New Roman"/>
                        </a:rPr>
                        <a:t>O eclipse lunar total é visto por todos que estão na parte noturna da Terra.</a:t>
                      </a:r>
                    </a:p>
                    <a:p>
                      <a:pPr algn="just" hangingPunct="0">
                        <a:lnSpc>
                          <a:spcPct val="115000"/>
                        </a:lnSpc>
                        <a:spcAft>
                          <a:spcPts val="0"/>
                        </a:spcAft>
                      </a:pP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0">
                <a:tc>
                  <a:txBody>
                    <a:bodyPr/>
                    <a:lstStyle/>
                    <a:p>
                      <a:pPr marL="0" marR="0" indent="0" algn="just" defTabSz="914400" rtl="0" eaLnBrk="1" fontAlgn="auto" latinLnBrk="0" hangingPunct="0">
                        <a:lnSpc>
                          <a:spcPct val="115000"/>
                        </a:lnSpc>
                        <a:spcBef>
                          <a:spcPts val="0"/>
                        </a:spcBef>
                        <a:spcAft>
                          <a:spcPts val="0"/>
                        </a:spcAft>
                        <a:buClrTx/>
                        <a:buSzTx/>
                        <a:buFontTx/>
                        <a:buNone/>
                        <a:tabLst/>
                        <a:defRPr/>
                      </a:pPr>
                      <a:r>
                        <a:rPr lang="pt-BR" sz="1800" dirty="0">
                          <a:effectLst/>
                          <a:latin typeface="Arial"/>
                          <a:ea typeface="Times New Roman"/>
                        </a:rPr>
                        <a:t>_ _ _ _ _ _</a:t>
                      </a:r>
                      <a:endParaRPr lang="pt-BR" sz="1800" dirty="0">
                        <a:effectLst/>
                        <a:latin typeface="Times New Roman"/>
                        <a:ea typeface="Times New Roman"/>
                      </a:endParaRPr>
                    </a:p>
                  </a:txBody>
                  <a:tcPr marL="68580" marR="68580" marT="0" marB="0">
                    <a:lnL>
                      <a:noFill/>
                    </a:lnL>
                    <a:lnR>
                      <a:noFill/>
                    </a:lnR>
                    <a:lnT>
                      <a:noFill/>
                    </a:lnT>
                    <a:lnB>
                      <a:noFill/>
                    </a:lnB>
                  </a:tcPr>
                </a:tc>
                <a:tc>
                  <a:txBody>
                    <a:bodyPr/>
                    <a:lstStyle/>
                    <a:p>
                      <a:pPr hangingPunct="0">
                        <a:lnSpc>
                          <a:spcPct val="115000"/>
                        </a:lnSpc>
                        <a:spcAft>
                          <a:spcPts val="0"/>
                        </a:spcAft>
                        <a:tabLst>
                          <a:tab pos="5781675" algn="r"/>
                        </a:tabLst>
                      </a:pPr>
                      <a:r>
                        <a:rPr lang="pt-BR" sz="1800" dirty="0">
                          <a:effectLst/>
                          <a:latin typeface="Arial"/>
                          <a:ea typeface="Times New Roman"/>
                        </a:rPr>
                        <a:t>O Sol não ilumina a Lua em sua fase nova.	</a:t>
                      </a:r>
                      <a:endParaRPr lang="pt-BR" sz="1800" dirty="0">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4" name="Retângulo 3"/>
          <p:cNvSpPr/>
          <p:nvPr/>
        </p:nvSpPr>
        <p:spPr>
          <a:xfrm>
            <a:off x="406921" y="2627676"/>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6" name="Retângulo 5"/>
          <p:cNvSpPr/>
          <p:nvPr/>
        </p:nvSpPr>
        <p:spPr>
          <a:xfrm>
            <a:off x="308657" y="3205007"/>
            <a:ext cx="1184940" cy="369332"/>
          </a:xfrm>
          <a:prstGeom prst="rect">
            <a:avLst/>
          </a:prstGeom>
        </p:spPr>
        <p:txBody>
          <a:bodyPr wrap="none">
            <a:spAutoFit/>
          </a:bodyPr>
          <a:lstStyle/>
          <a:p>
            <a:r>
              <a:rPr lang="pt-BR" b="1" dirty="0">
                <a:solidFill>
                  <a:srgbClr val="FF0000"/>
                </a:solidFill>
                <a:latin typeface="Arial"/>
                <a:ea typeface="Times New Roman"/>
              </a:rPr>
              <a:t>ERRADO</a:t>
            </a:r>
            <a:endParaRPr lang="pt-BR" dirty="0"/>
          </a:p>
        </p:txBody>
      </p:sp>
      <p:sp>
        <p:nvSpPr>
          <p:cNvPr id="7" name="Retângulo 6"/>
          <p:cNvSpPr/>
          <p:nvPr/>
        </p:nvSpPr>
        <p:spPr>
          <a:xfrm>
            <a:off x="406921" y="3823216"/>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8" name="Retângulo 7"/>
          <p:cNvSpPr/>
          <p:nvPr/>
        </p:nvSpPr>
        <p:spPr>
          <a:xfrm>
            <a:off x="406921" y="4400105"/>
            <a:ext cx="988412" cy="369332"/>
          </a:xfrm>
          <a:prstGeom prst="rect">
            <a:avLst/>
          </a:prstGeom>
        </p:spPr>
        <p:txBody>
          <a:bodyPr wrap="none">
            <a:spAutoFit/>
          </a:bodyPr>
          <a:lstStyle/>
          <a:p>
            <a:r>
              <a:rPr lang="pt-BR" b="1" dirty="0">
                <a:solidFill>
                  <a:srgbClr val="FF0000"/>
                </a:solidFill>
                <a:latin typeface="Arial"/>
                <a:ea typeface="Times New Roman"/>
              </a:rPr>
              <a:t>CERTO</a:t>
            </a:r>
            <a:endParaRPr lang="pt-BR" dirty="0"/>
          </a:p>
        </p:txBody>
      </p:sp>
      <p:sp>
        <p:nvSpPr>
          <p:cNvPr id="9" name="Retângulo 8"/>
          <p:cNvSpPr/>
          <p:nvPr/>
        </p:nvSpPr>
        <p:spPr>
          <a:xfrm>
            <a:off x="308657" y="5001977"/>
            <a:ext cx="1184940" cy="369332"/>
          </a:xfrm>
          <a:prstGeom prst="rect">
            <a:avLst/>
          </a:prstGeom>
        </p:spPr>
        <p:txBody>
          <a:bodyPr wrap="none">
            <a:spAutoFit/>
          </a:bodyPr>
          <a:lstStyle/>
          <a:p>
            <a:r>
              <a:rPr lang="pt-BR" b="1" dirty="0">
                <a:solidFill>
                  <a:srgbClr val="FF0000"/>
                </a:solidFill>
                <a:latin typeface="Arial"/>
                <a:ea typeface="Times New Roman"/>
              </a:rPr>
              <a:t>ERRADO</a:t>
            </a:r>
            <a:endParaRPr lang="pt-BR" dirty="0"/>
          </a:p>
        </p:txBody>
      </p:sp>
    </p:spTree>
    <p:extLst>
      <p:ext uri="{BB962C8B-B14F-4D97-AF65-F5344CB8AC3E}">
        <p14:creationId xmlns:p14="http://schemas.microsoft.com/office/powerpoint/2010/main" val="278527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33266"/>
            <a:ext cx="7920880" cy="1892826"/>
          </a:xfrm>
          <a:prstGeom prst="rect">
            <a:avLst/>
          </a:prstGeom>
        </p:spPr>
        <p:txBody>
          <a:bodyPr wrap="square">
            <a:spAutoFit/>
          </a:bodyPr>
          <a:lstStyle/>
          <a:p>
            <a:pPr algn="just">
              <a:lnSpc>
                <a:spcPct val="130000"/>
              </a:lnSpc>
            </a:pPr>
            <a:r>
              <a:rPr lang="pt-BR" b="1" dirty="0"/>
              <a:t>Questão 3) (1 ponto) </a:t>
            </a:r>
            <a:r>
              <a:rPr lang="pt-BR" dirty="0"/>
              <a:t>Todo o céu foi dividido em 88 áreas de diferentes tamanhos, às quais chamamos de constelações. Todas as estrelas dentro de uma mesma área pertencem à mesma constelação. Ao lado, vemos a representação de uma parte do céu. A imagem foi obtida com o software gratuito “</a:t>
            </a:r>
            <a:r>
              <a:rPr lang="pt-BR" dirty="0" err="1"/>
              <a:t>Stellarium</a:t>
            </a:r>
            <a:r>
              <a:rPr lang="pt-BR" dirty="0"/>
              <a:t>” e nela quanto maior o ponto, mais brilhante é a estrela.</a:t>
            </a:r>
          </a:p>
        </p:txBody>
      </p:sp>
      <p:pic>
        <p:nvPicPr>
          <p:cNvPr id="23" name="Imagem 22"/>
          <p:cNvPicPr>
            <a:picLocks noChangeAspect="1"/>
          </p:cNvPicPr>
          <p:nvPr/>
        </p:nvPicPr>
        <p:blipFill>
          <a:blip r:embed="rId2">
            <a:extLst>
              <a:ext uri="{28A0092B-C50C-407E-A947-70E740481C1C}">
                <a14:useLocalDpi xmlns:a14="http://schemas.microsoft.com/office/drawing/2010/main" val="0"/>
              </a:ext>
            </a:extLst>
          </a:blip>
          <a:srcRect l="24121" b="5121"/>
          <a:stretch>
            <a:fillRect/>
          </a:stretch>
        </p:blipFill>
        <p:spPr bwMode="auto">
          <a:xfrm>
            <a:off x="6311578" y="2377112"/>
            <a:ext cx="5511282" cy="3644175"/>
          </a:xfrm>
          <a:prstGeom prst="rect">
            <a:avLst/>
          </a:prstGeom>
          <a:noFill/>
          <a:ln w="9525">
            <a:solidFill>
              <a:srgbClr val="000000"/>
            </a:solidFill>
            <a:miter lim="800000"/>
            <a:headEnd/>
            <a:tailEnd/>
          </a:ln>
        </p:spPr>
      </p:pic>
      <p:cxnSp>
        <p:nvCxnSpPr>
          <p:cNvPr id="24" name="Conector de seta reta 23"/>
          <p:cNvCxnSpPr/>
          <p:nvPr/>
        </p:nvCxnSpPr>
        <p:spPr>
          <a:xfrm flipH="1">
            <a:off x="8697315" y="3351350"/>
            <a:ext cx="418651" cy="173782"/>
          </a:xfrm>
          <a:prstGeom prst="straightConnector1">
            <a:avLst/>
          </a:prstGeom>
          <a:noFill/>
          <a:ln w="28575" cap="flat" cmpd="sng" algn="ctr">
            <a:solidFill>
              <a:srgbClr val="FF0000"/>
            </a:solidFill>
            <a:prstDash val="solid"/>
            <a:tailEnd type="arrow"/>
          </a:ln>
          <a:effectLst/>
        </p:spPr>
      </p:cxnSp>
      <p:grpSp>
        <p:nvGrpSpPr>
          <p:cNvPr id="6" name="Grupo 5"/>
          <p:cNvGrpSpPr/>
          <p:nvPr/>
        </p:nvGrpSpPr>
        <p:grpSpPr>
          <a:xfrm>
            <a:off x="6604143" y="2424538"/>
            <a:ext cx="2839600" cy="2411289"/>
            <a:chOff x="0" y="0"/>
            <a:chExt cx="2105246" cy="1946142"/>
          </a:xfrm>
        </p:grpSpPr>
        <p:cxnSp>
          <p:nvCxnSpPr>
            <p:cNvPr id="7" name="Conector reto 6"/>
            <p:cNvCxnSpPr/>
            <p:nvPr/>
          </p:nvCxnSpPr>
          <p:spPr>
            <a:xfrm flipH="1">
              <a:off x="0" y="799569"/>
              <a:ext cx="21265" cy="161614"/>
            </a:xfrm>
            <a:prstGeom prst="line">
              <a:avLst/>
            </a:prstGeom>
            <a:noFill/>
            <a:ln w="28575" cap="flat" cmpd="sng" algn="ctr">
              <a:solidFill>
                <a:srgbClr val="FF0000"/>
              </a:solidFill>
              <a:prstDash val="solid"/>
            </a:ln>
            <a:effectLst/>
          </p:spPr>
        </p:cxnSp>
        <p:cxnSp>
          <p:nvCxnSpPr>
            <p:cNvPr id="8" name="Conector reto 7"/>
            <p:cNvCxnSpPr/>
            <p:nvPr/>
          </p:nvCxnSpPr>
          <p:spPr>
            <a:xfrm flipH="1">
              <a:off x="110579" y="714508"/>
              <a:ext cx="46782" cy="395206"/>
            </a:xfrm>
            <a:prstGeom prst="line">
              <a:avLst/>
            </a:prstGeom>
            <a:noFill/>
            <a:ln w="28575" cap="flat" cmpd="sng" algn="ctr">
              <a:solidFill>
                <a:srgbClr val="FF0000"/>
              </a:solidFill>
              <a:prstDash val="solid"/>
            </a:ln>
            <a:effectLst/>
          </p:spPr>
        </p:cxnSp>
        <p:cxnSp>
          <p:nvCxnSpPr>
            <p:cNvPr id="9" name="Conector reto 8"/>
            <p:cNvCxnSpPr/>
            <p:nvPr/>
          </p:nvCxnSpPr>
          <p:spPr>
            <a:xfrm flipH="1">
              <a:off x="204145" y="642207"/>
              <a:ext cx="72301" cy="650151"/>
            </a:xfrm>
            <a:prstGeom prst="line">
              <a:avLst/>
            </a:prstGeom>
            <a:noFill/>
            <a:ln w="28575" cap="flat" cmpd="sng" algn="ctr">
              <a:solidFill>
                <a:srgbClr val="FF0000"/>
              </a:solidFill>
              <a:prstDash val="solid"/>
            </a:ln>
            <a:effectLst/>
          </p:spPr>
        </p:cxnSp>
        <p:cxnSp>
          <p:nvCxnSpPr>
            <p:cNvPr id="10" name="Conector reto 9"/>
            <p:cNvCxnSpPr/>
            <p:nvPr/>
          </p:nvCxnSpPr>
          <p:spPr>
            <a:xfrm flipH="1">
              <a:off x="301965" y="569905"/>
              <a:ext cx="106324" cy="904787"/>
            </a:xfrm>
            <a:prstGeom prst="line">
              <a:avLst/>
            </a:prstGeom>
            <a:noFill/>
            <a:ln w="28575" cap="flat" cmpd="sng" algn="ctr">
              <a:solidFill>
                <a:srgbClr val="FF0000"/>
              </a:solidFill>
              <a:prstDash val="solid"/>
            </a:ln>
            <a:effectLst/>
          </p:spPr>
        </p:cxnSp>
        <p:cxnSp>
          <p:nvCxnSpPr>
            <p:cNvPr id="11" name="Conector reto 10"/>
            <p:cNvCxnSpPr/>
            <p:nvPr/>
          </p:nvCxnSpPr>
          <p:spPr>
            <a:xfrm flipH="1">
              <a:off x="404037" y="497604"/>
              <a:ext cx="144602" cy="1197698"/>
            </a:xfrm>
            <a:prstGeom prst="line">
              <a:avLst/>
            </a:prstGeom>
            <a:noFill/>
            <a:ln w="28575" cap="flat" cmpd="sng" algn="ctr">
              <a:solidFill>
                <a:srgbClr val="FF0000"/>
              </a:solidFill>
              <a:prstDash val="solid"/>
            </a:ln>
            <a:effectLst/>
          </p:spPr>
        </p:cxnSp>
        <p:cxnSp>
          <p:nvCxnSpPr>
            <p:cNvPr id="12" name="Conector reto 11"/>
            <p:cNvCxnSpPr/>
            <p:nvPr/>
          </p:nvCxnSpPr>
          <p:spPr>
            <a:xfrm flipH="1">
              <a:off x="506110" y="404037"/>
              <a:ext cx="187132" cy="1542105"/>
            </a:xfrm>
            <a:prstGeom prst="line">
              <a:avLst/>
            </a:prstGeom>
            <a:noFill/>
            <a:ln w="28575" cap="flat" cmpd="sng" algn="ctr">
              <a:solidFill>
                <a:srgbClr val="FF0000"/>
              </a:solidFill>
              <a:prstDash val="solid"/>
            </a:ln>
            <a:effectLst/>
          </p:spPr>
        </p:cxnSp>
        <p:cxnSp>
          <p:nvCxnSpPr>
            <p:cNvPr id="13" name="Conector reto 12"/>
            <p:cNvCxnSpPr/>
            <p:nvPr/>
          </p:nvCxnSpPr>
          <p:spPr>
            <a:xfrm flipH="1">
              <a:off x="654966" y="314724"/>
              <a:ext cx="186690" cy="1622587"/>
            </a:xfrm>
            <a:prstGeom prst="line">
              <a:avLst/>
            </a:prstGeom>
            <a:noFill/>
            <a:ln w="28575" cap="flat" cmpd="sng" algn="ctr">
              <a:solidFill>
                <a:srgbClr val="FF0000"/>
              </a:solidFill>
              <a:prstDash val="solid"/>
            </a:ln>
            <a:effectLst/>
          </p:spPr>
        </p:cxnSp>
        <p:cxnSp>
          <p:nvCxnSpPr>
            <p:cNvPr id="14" name="Conector reto 13"/>
            <p:cNvCxnSpPr/>
            <p:nvPr/>
          </p:nvCxnSpPr>
          <p:spPr>
            <a:xfrm flipH="1">
              <a:off x="812328" y="250929"/>
              <a:ext cx="186690" cy="1622587"/>
            </a:xfrm>
            <a:prstGeom prst="line">
              <a:avLst/>
            </a:prstGeom>
            <a:noFill/>
            <a:ln w="28575" cap="flat" cmpd="sng" algn="ctr">
              <a:solidFill>
                <a:srgbClr val="FF0000"/>
              </a:solidFill>
              <a:prstDash val="solid"/>
            </a:ln>
            <a:effectLst/>
          </p:spPr>
        </p:cxnSp>
        <p:cxnSp>
          <p:nvCxnSpPr>
            <p:cNvPr id="15" name="Conector reto 14"/>
            <p:cNvCxnSpPr/>
            <p:nvPr/>
          </p:nvCxnSpPr>
          <p:spPr>
            <a:xfrm flipH="1">
              <a:off x="969689" y="144603"/>
              <a:ext cx="186690" cy="1660702"/>
            </a:xfrm>
            <a:prstGeom prst="line">
              <a:avLst/>
            </a:prstGeom>
            <a:noFill/>
            <a:ln w="28575" cap="flat" cmpd="sng" algn="ctr">
              <a:solidFill>
                <a:srgbClr val="FF0000"/>
              </a:solidFill>
              <a:prstDash val="solid"/>
            </a:ln>
            <a:effectLst/>
          </p:spPr>
        </p:cxnSp>
        <p:cxnSp>
          <p:nvCxnSpPr>
            <p:cNvPr id="16" name="Conector reto 15"/>
            <p:cNvCxnSpPr/>
            <p:nvPr/>
          </p:nvCxnSpPr>
          <p:spPr>
            <a:xfrm flipH="1">
              <a:off x="1127051" y="72302"/>
              <a:ext cx="186690" cy="1660702"/>
            </a:xfrm>
            <a:prstGeom prst="line">
              <a:avLst/>
            </a:prstGeom>
            <a:noFill/>
            <a:ln w="28575" cap="flat" cmpd="sng" algn="ctr">
              <a:solidFill>
                <a:srgbClr val="FF0000"/>
              </a:solidFill>
              <a:prstDash val="solid"/>
            </a:ln>
            <a:effectLst/>
          </p:spPr>
        </p:cxnSp>
        <p:cxnSp>
          <p:nvCxnSpPr>
            <p:cNvPr id="17" name="Conector reto 16"/>
            <p:cNvCxnSpPr/>
            <p:nvPr/>
          </p:nvCxnSpPr>
          <p:spPr>
            <a:xfrm flipH="1">
              <a:off x="1280160" y="0"/>
              <a:ext cx="186690" cy="1660702"/>
            </a:xfrm>
            <a:prstGeom prst="line">
              <a:avLst/>
            </a:prstGeom>
            <a:noFill/>
            <a:ln w="28575" cap="flat" cmpd="sng" algn="ctr">
              <a:solidFill>
                <a:srgbClr val="FF0000"/>
              </a:solidFill>
              <a:prstDash val="solid"/>
            </a:ln>
            <a:effectLst/>
          </p:spPr>
        </p:cxnSp>
        <p:cxnSp>
          <p:nvCxnSpPr>
            <p:cNvPr id="18" name="Conector reto 17"/>
            <p:cNvCxnSpPr/>
            <p:nvPr/>
          </p:nvCxnSpPr>
          <p:spPr>
            <a:xfrm flipH="1">
              <a:off x="1441775" y="195639"/>
              <a:ext cx="186690" cy="1404886"/>
            </a:xfrm>
            <a:prstGeom prst="line">
              <a:avLst/>
            </a:prstGeom>
            <a:noFill/>
            <a:ln w="28575" cap="flat" cmpd="sng" algn="ctr">
              <a:solidFill>
                <a:srgbClr val="FF0000"/>
              </a:solidFill>
              <a:prstDash val="solid"/>
            </a:ln>
            <a:effectLst/>
          </p:spPr>
        </p:cxnSp>
        <p:cxnSp>
          <p:nvCxnSpPr>
            <p:cNvPr id="19" name="Conector reto 18"/>
            <p:cNvCxnSpPr/>
            <p:nvPr/>
          </p:nvCxnSpPr>
          <p:spPr>
            <a:xfrm flipH="1">
              <a:off x="1611896" y="459327"/>
              <a:ext cx="144603" cy="1072884"/>
            </a:xfrm>
            <a:prstGeom prst="line">
              <a:avLst/>
            </a:prstGeom>
            <a:noFill/>
            <a:ln w="28575" cap="flat" cmpd="sng" algn="ctr">
              <a:solidFill>
                <a:srgbClr val="FF0000"/>
              </a:solidFill>
              <a:prstDash val="solid"/>
            </a:ln>
            <a:effectLst/>
          </p:spPr>
        </p:cxnSp>
        <p:cxnSp>
          <p:nvCxnSpPr>
            <p:cNvPr id="20" name="Conector reto 19"/>
            <p:cNvCxnSpPr/>
            <p:nvPr/>
          </p:nvCxnSpPr>
          <p:spPr>
            <a:xfrm flipH="1">
              <a:off x="1769258" y="740026"/>
              <a:ext cx="106324" cy="724410"/>
            </a:xfrm>
            <a:prstGeom prst="line">
              <a:avLst/>
            </a:prstGeom>
            <a:noFill/>
            <a:ln w="28575" cap="flat" cmpd="sng" algn="ctr">
              <a:solidFill>
                <a:srgbClr val="FF0000"/>
              </a:solidFill>
              <a:prstDash val="solid"/>
            </a:ln>
            <a:effectLst/>
          </p:spPr>
        </p:cxnSp>
        <p:cxnSp>
          <p:nvCxnSpPr>
            <p:cNvPr id="21" name="Conector reto 20"/>
            <p:cNvCxnSpPr/>
            <p:nvPr/>
          </p:nvCxnSpPr>
          <p:spPr>
            <a:xfrm flipH="1">
              <a:off x="1935126" y="982449"/>
              <a:ext cx="59541" cy="413429"/>
            </a:xfrm>
            <a:prstGeom prst="line">
              <a:avLst/>
            </a:prstGeom>
            <a:noFill/>
            <a:ln w="28575" cap="flat" cmpd="sng" algn="ctr">
              <a:solidFill>
                <a:srgbClr val="FF0000"/>
              </a:solidFill>
              <a:prstDash val="solid"/>
            </a:ln>
            <a:effectLst/>
          </p:spPr>
        </p:cxnSp>
        <p:cxnSp>
          <p:nvCxnSpPr>
            <p:cNvPr id="22" name="Conector reto 21"/>
            <p:cNvCxnSpPr/>
            <p:nvPr/>
          </p:nvCxnSpPr>
          <p:spPr>
            <a:xfrm flipH="1">
              <a:off x="2079729" y="1195100"/>
              <a:ext cx="25517" cy="136938"/>
            </a:xfrm>
            <a:prstGeom prst="line">
              <a:avLst/>
            </a:prstGeom>
            <a:noFill/>
            <a:ln w="28575" cap="flat" cmpd="sng" algn="ctr">
              <a:solidFill>
                <a:srgbClr val="FF0000"/>
              </a:solidFill>
              <a:prstDash val="solid"/>
            </a:ln>
            <a:effectLst/>
          </p:spPr>
        </p:cxnSp>
      </p:grpSp>
      <p:sp>
        <p:nvSpPr>
          <p:cNvPr id="25" name="Retângulo 24"/>
          <p:cNvSpPr/>
          <p:nvPr/>
        </p:nvSpPr>
        <p:spPr>
          <a:xfrm>
            <a:off x="190897" y="2060848"/>
            <a:ext cx="5949950" cy="1863715"/>
          </a:xfrm>
          <a:prstGeom prst="rect">
            <a:avLst/>
          </a:prstGeom>
        </p:spPr>
        <p:txBody>
          <a:bodyPr>
            <a:spAutoFit/>
          </a:bodyPr>
          <a:lstStyle/>
          <a:p>
            <a:pPr algn="just">
              <a:lnSpc>
                <a:spcPct val="130000"/>
              </a:lnSpc>
            </a:pPr>
            <a:r>
              <a:rPr lang="pt-BR" b="1" dirty="0"/>
              <a:t>Pergunta 3a) (0,5 ponto) </a:t>
            </a:r>
            <a:r>
              <a:rPr lang="pt-BR" dirty="0"/>
              <a:t>Faça uma seta → indicando a estrela Sirius, a qual é a mais brilhante de todo o céu noturno e a quinta mais próxima do Sol. Ajuda: Ela fica na área da constelação do Cão Maior. Até desenhamos o “esqueleto” dele para ajudar.</a:t>
            </a:r>
          </a:p>
        </p:txBody>
      </p:sp>
      <p:sp>
        <p:nvSpPr>
          <p:cNvPr id="26" name="Retângulo 25"/>
          <p:cNvSpPr/>
          <p:nvPr/>
        </p:nvSpPr>
        <p:spPr>
          <a:xfrm>
            <a:off x="190897" y="3861048"/>
            <a:ext cx="2756717" cy="368049"/>
          </a:xfrm>
          <a:prstGeom prst="rect">
            <a:avLst/>
          </a:prstGeom>
        </p:spPr>
        <p:txBody>
          <a:bodyPr wrap="none">
            <a:spAutoFit/>
          </a:bodyPr>
          <a:lstStyle/>
          <a:p>
            <a:pPr algn="just">
              <a:lnSpc>
                <a:spcPct val="120000"/>
              </a:lnSpc>
            </a:pPr>
            <a:r>
              <a:rPr lang="pt-BR" sz="1600" dirty="0">
                <a:solidFill>
                  <a:srgbClr val="FF0000"/>
                </a:solidFill>
              </a:rPr>
              <a:t>Resposta: Veja a seta na figura.</a:t>
            </a:r>
          </a:p>
        </p:txBody>
      </p:sp>
      <p:sp>
        <p:nvSpPr>
          <p:cNvPr id="27" name="Retângulo 26"/>
          <p:cNvSpPr/>
          <p:nvPr/>
        </p:nvSpPr>
        <p:spPr>
          <a:xfrm>
            <a:off x="190897" y="4221088"/>
            <a:ext cx="5904656" cy="1172629"/>
          </a:xfrm>
          <a:prstGeom prst="rect">
            <a:avLst/>
          </a:prstGeom>
        </p:spPr>
        <p:txBody>
          <a:bodyPr wrap="square">
            <a:spAutoFit/>
          </a:bodyPr>
          <a:lstStyle/>
          <a:p>
            <a:pPr algn="just">
              <a:lnSpc>
                <a:spcPct val="130000"/>
              </a:lnSpc>
            </a:pPr>
            <a:r>
              <a:rPr lang="pt-BR" b="1" dirty="0"/>
              <a:t>Pergunta 3b) (0,5 ponto)</a:t>
            </a:r>
            <a:r>
              <a:rPr lang="pt-BR" dirty="0"/>
              <a:t> Na área da constelação do Cão Maior os gregos antigos “viam” um cachorro. Pinte de qualquer cor, toda a constelação do Cão Maior.</a:t>
            </a:r>
          </a:p>
        </p:txBody>
      </p:sp>
      <p:sp>
        <p:nvSpPr>
          <p:cNvPr id="28" name="Retângulo 27"/>
          <p:cNvSpPr/>
          <p:nvPr/>
        </p:nvSpPr>
        <p:spPr>
          <a:xfrm>
            <a:off x="190897" y="5301208"/>
            <a:ext cx="5904656" cy="683264"/>
          </a:xfrm>
          <a:prstGeom prst="rect">
            <a:avLst/>
          </a:prstGeom>
        </p:spPr>
        <p:txBody>
          <a:bodyPr wrap="square">
            <a:spAutoFit/>
          </a:bodyPr>
          <a:lstStyle/>
          <a:p>
            <a:pPr algn="just">
              <a:lnSpc>
                <a:spcPct val="120000"/>
              </a:lnSpc>
            </a:pPr>
            <a:r>
              <a:rPr lang="pt-BR" sz="1600" dirty="0">
                <a:solidFill>
                  <a:srgbClr val="FF0000"/>
                </a:solidFill>
              </a:rPr>
              <a:t>Resposta: É preciso pintar toda a área da constelação do Cão Maior e não apenas uma parte dela.</a:t>
            </a:r>
          </a:p>
        </p:txBody>
      </p:sp>
    </p:spTree>
    <p:extLst>
      <p:ext uri="{BB962C8B-B14F-4D97-AF65-F5344CB8AC3E}">
        <p14:creationId xmlns:p14="http://schemas.microsoft.com/office/powerpoint/2010/main" val="33929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0-#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0-#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88640"/>
            <a:ext cx="7920880" cy="1089529"/>
          </a:xfrm>
          <a:prstGeom prst="rect">
            <a:avLst/>
          </a:prstGeom>
        </p:spPr>
        <p:txBody>
          <a:bodyPr wrap="square">
            <a:spAutoFit/>
          </a:bodyPr>
          <a:lstStyle/>
          <a:p>
            <a:pPr algn="just">
              <a:lnSpc>
                <a:spcPct val="120000"/>
              </a:lnSpc>
            </a:pPr>
            <a:r>
              <a:rPr lang="pt-BR" b="1" dirty="0"/>
              <a:t>Questão 4) (1 ponto) </a:t>
            </a:r>
            <a:r>
              <a:rPr lang="pt-BR" dirty="0"/>
              <a:t>Aparentemente a Lua e o Sol têm o mesmo tamanho, pelo menos é o que parece quando comparamos os dois lá no céu, mas isso porque a Lua está muito mais próxima da Terra.</a:t>
            </a:r>
          </a:p>
        </p:txBody>
      </p:sp>
      <p:sp>
        <p:nvSpPr>
          <p:cNvPr id="4" name="Retângulo 3"/>
          <p:cNvSpPr/>
          <p:nvPr/>
        </p:nvSpPr>
        <p:spPr>
          <a:xfrm>
            <a:off x="190897" y="1231816"/>
            <a:ext cx="7992888" cy="978729"/>
          </a:xfrm>
          <a:prstGeom prst="rect">
            <a:avLst/>
          </a:prstGeom>
        </p:spPr>
        <p:txBody>
          <a:bodyPr wrap="square">
            <a:spAutoFit/>
          </a:bodyPr>
          <a:lstStyle/>
          <a:p>
            <a:pPr algn="just">
              <a:lnSpc>
                <a:spcPct val="120000"/>
              </a:lnSpc>
            </a:pPr>
            <a:r>
              <a:rPr lang="pt-BR" sz="1600" b="1" dirty="0">
                <a:latin typeface="Arial" pitchFamily="34" charset="0"/>
                <a:cs typeface="Arial" pitchFamily="34" charset="0"/>
              </a:rPr>
              <a:t>Pergunta 4a) (0,5 ponto) </a:t>
            </a:r>
            <a:r>
              <a:rPr lang="pt-BR" sz="1600" dirty="0">
                <a:latin typeface="Arial" pitchFamily="34" charset="0"/>
                <a:cs typeface="Arial" pitchFamily="34" charset="0"/>
              </a:rPr>
              <a:t>Sabemos que o diâmetro aproximado da Terra é 12.756 km e o da Lua é de 3.476 km. Usamos estes dados para fazer a figura ao lado. Quantas vezes o diâmetro da Terra é maior do que o da Lua?</a:t>
            </a:r>
          </a:p>
        </p:txBody>
      </p:sp>
      <p:sp>
        <p:nvSpPr>
          <p:cNvPr id="5" name="Retângulo 4"/>
          <p:cNvSpPr/>
          <p:nvPr/>
        </p:nvSpPr>
        <p:spPr>
          <a:xfrm>
            <a:off x="190897" y="2132856"/>
            <a:ext cx="1299959" cy="387798"/>
          </a:xfrm>
          <a:prstGeom prst="rect">
            <a:avLst/>
          </a:prstGeom>
        </p:spPr>
        <p:txBody>
          <a:bodyPr wrap="square">
            <a:spAutoFit/>
          </a:bodyPr>
          <a:lstStyle/>
          <a:p>
            <a:pPr algn="just" hangingPunct="0">
              <a:lnSpc>
                <a:spcPct val="120000"/>
              </a:lnSpc>
            </a:pPr>
            <a:r>
              <a:rPr lang="pt-BR" sz="1600" dirty="0">
                <a:solidFill>
                  <a:srgbClr val="FF0000"/>
                </a:solidFill>
                <a:latin typeface="Arial" pitchFamily="34" charset="0"/>
                <a:cs typeface="Arial" pitchFamily="34" charset="0"/>
              </a:rPr>
              <a:t>Resposta: </a:t>
            </a:r>
          </a:p>
        </p:txBody>
      </p:sp>
      <p:sp>
        <p:nvSpPr>
          <p:cNvPr id="7" name="Retângulo 6"/>
          <p:cNvSpPr/>
          <p:nvPr/>
        </p:nvSpPr>
        <p:spPr>
          <a:xfrm>
            <a:off x="190897" y="4769394"/>
            <a:ext cx="2146742" cy="387798"/>
          </a:xfrm>
          <a:prstGeom prst="rect">
            <a:avLst/>
          </a:prstGeom>
        </p:spPr>
        <p:txBody>
          <a:bodyPr wrap="none">
            <a:spAutoFit/>
          </a:bodyPr>
          <a:lstStyle/>
          <a:p>
            <a:pPr algn="just">
              <a:lnSpc>
                <a:spcPct val="120000"/>
              </a:lnSpc>
            </a:pPr>
            <a:r>
              <a:rPr lang="pt-BR" sz="1600" b="1" dirty="0">
                <a:latin typeface="Arial" pitchFamily="34" charset="0"/>
                <a:cs typeface="Arial" pitchFamily="34" charset="0"/>
              </a:rPr>
              <a:t>Resposta 4a) _ _ _ _</a:t>
            </a:r>
            <a:endParaRPr lang="pt-BR" sz="1600" dirty="0">
              <a:latin typeface="Arial" pitchFamily="34" charset="0"/>
              <a:cs typeface="Arial" pitchFamily="34" charset="0"/>
            </a:endParaRPr>
          </a:p>
        </p:txBody>
      </p:sp>
      <p:sp>
        <p:nvSpPr>
          <p:cNvPr id="8" name="Retângulo 7"/>
          <p:cNvSpPr/>
          <p:nvPr/>
        </p:nvSpPr>
        <p:spPr>
          <a:xfrm>
            <a:off x="1681422" y="4767229"/>
            <a:ext cx="470000"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3,7</a:t>
            </a:r>
            <a:endParaRPr lang="pt-BR" sz="1600" dirty="0">
              <a:solidFill>
                <a:srgbClr val="FF0000"/>
              </a:solidFill>
              <a:latin typeface="Arial" pitchFamily="34" charset="0"/>
              <a:cs typeface="Arial" pitchFamily="34" charset="0"/>
            </a:endParaRPr>
          </a:p>
        </p:txBody>
      </p:sp>
      <p:sp>
        <p:nvSpPr>
          <p:cNvPr id="9" name="Retângulo 8"/>
          <p:cNvSpPr/>
          <p:nvPr/>
        </p:nvSpPr>
        <p:spPr>
          <a:xfrm>
            <a:off x="207039" y="5085184"/>
            <a:ext cx="6248554" cy="978729"/>
          </a:xfrm>
          <a:prstGeom prst="rect">
            <a:avLst/>
          </a:prstGeom>
        </p:spPr>
        <p:txBody>
          <a:bodyPr wrap="square">
            <a:spAutoFit/>
          </a:bodyPr>
          <a:lstStyle/>
          <a:p>
            <a:pPr algn="just" hangingPunct="0">
              <a:lnSpc>
                <a:spcPct val="120000"/>
              </a:lnSpc>
            </a:pPr>
            <a:r>
              <a:rPr lang="pt-BR" sz="1600" b="1" dirty="0">
                <a:latin typeface="Arial" pitchFamily="34" charset="0"/>
                <a:cs typeface="Arial" pitchFamily="34" charset="0"/>
              </a:rPr>
              <a:t>Pergunta 4b) (0,5 ponto) </a:t>
            </a:r>
            <a:r>
              <a:rPr lang="pt-BR" sz="1600" dirty="0">
                <a:latin typeface="Arial" pitchFamily="34" charset="0"/>
                <a:cs typeface="Arial" pitchFamily="34" charset="0"/>
              </a:rPr>
              <a:t>A distância entre as superfícies da Terra e da Lua é de aproximadamente 384.000 km. Quantas Terras caberiam enfileiradas, lado a lado, entre ambas?</a:t>
            </a:r>
          </a:p>
        </p:txBody>
      </p:sp>
      <p:sp>
        <p:nvSpPr>
          <p:cNvPr id="10" name="Retângulo 9"/>
          <p:cNvSpPr/>
          <p:nvPr/>
        </p:nvSpPr>
        <p:spPr>
          <a:xfrm>
            <a:off x="2322304" y="6021288"/>
            <a:ext cx="3366135" cy="387798"/>
          </a:xfrm>
          <a:prstGeom prst="rect">
            <a:avLst/>
          </a:prstGeom>
        </p:spPr>
        <p:txBody>
          <a:bodyPr wrap="square">
            <a:spAutoFit/>
          </a:bodyPr>
          <a:lstStyle/>
          <a:p>
            <a:pPr algn="just" hangingPunct="0">
              <a:lnSpc>
                <a:spcPct val="120000"/>
              </a:lnSpc>
            </a:pPr>
            <a:r>
              <a:rPr lang="pt-BR" sz="1600" dirty="0">
                <a:solidFill>
                  <a:srgbClr val="FF0000"/>
                </a:solidFill>
                <a:latin typeface="Arial" pitchFamily="34" charset="0"/>
                <a:cs typeface="Arial" pitchFamily="34" charset="0"/>
              </a:rPr>
              <a:t>Basta dividir 384.000 / 12.756 =</a:t>
            </a:r>
          </a:p>
        </p:txBody>
      </p:sp>
      <p:grpSp>
        <p:nvGrpSpPr>
          <p:cNvPr id="15" name="Grupo 14"/>
          <p:cNvGrpSpPr>
            <a:grpSpLocks/>
          </p:cNvGrpSpPr>
          <p:nvPr/>
        </p:nvGrpSpPr>
        <p:grpSpPr>
          <a:xfrm>
            <a:off x="6855555" y="2524845"/>
            <a:ext cx="4568589" cy="2405208"/>
            <a:chOff x="0" y="0"/>
            <a:chExt cx="3381375" cy="1800000"/>
          </a:xfrm>
        </p:grpSpPr>
        <p:sp>
          <p:nvSpPr>
            <p:cNvPr id="16" name="Elipse 15"/>
            <p:cNvSpPr>
              <a:spLocks noChangeAspect="1"/>
            </p:cNvSpPr>
            <p:nvPr/>
          </p:nvSpPr>
          <p:spPr>
            <a:xfrm>
              <a:off x="0" y="0"/>
              <a:ext cx="1800000" cy="180000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7" name="Elipse 16"/>
            <p:cNvSpPr>
              <a:spLocks noChangeAspect="1"/>
            </p:cNvSpPr>
            <p:nvPr/>
          </p:nvSpPr>
          <p:spPr>
            <a:xfrm>
              <a:off x="2895600" y="650435"/>
              <a:ext cx="485775" cy="485775"/>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pt-BR"/>
            </a:p>
          </p:txBody>
        </p:sp>
        <p:sp>
          <p:nvSpPr>
            <p:cNvPr id="18" name="Caixa de Texto 2"/>
            <p:cNvSpPr txBox="1">
              <a:spLocks noChangeArrowheads="1"/>
            </p:cNvSpPr>
            <p:nvPr/>
          </p:nvSpPr>
          <p:spPr bwMode="auto">
            <a:xfrm>
              <a:off x="2959769" y="770021"/>
              <a:ext cx="368968" cy="223185"/>
            </a:xfrm>
            <a:prstGeom prst="rect">
              <a:avLst/>
            </a:prstGeom>
            <a:noFill/>
            <a:ln w="9525">
              <a:solidFill>
                <a:sysClr val="window" lastClr="FFFFFF"/>
              </a:solidFill>
              <a:miter lim="800000"/>
              <a:headEnd/>
              <a:tailEnd/>
            </a:ln>
          </p:spPr>
          <p:txBody>
            <a:bodyPr rot="0" vert="horz" wrap="square" lIns="91440" tIns="45720" rIns="91440" bIns="45720" anchor="t" anchorCtr="0">
              <a:noAutofit/>
            </a:bodyPr>
            <a:lstStyle/>
            <a:p>
              <a:pPr algn="ctr" hangingPunct="0">
                <a:spcAft>
                  <a:spcPts val="0"/>
                </a:spcAft>
              </a:pPr>
              <a:r>
                <a:rPr lang="pt-PT" sz="1050" dirty="0">
                  <a:effectLst/>
                  <a:latin typeface="Arial"/>
                  <a:ea typeface="Times New Roman"/>
                </a:rPr>
                <a:t>Lua</a:t>
              </a:r>
              <a:endParaRPr lang="pt-BR" sz="1050" dirty="0">
                <a:effectLst/>
                <a:latin typeface="Times New Roman"/>
                <a:ea typeface="Times New Roman"/>
              </a:endParaRPr>
            </a:p>
          </p:txBody>
        </p:sp>
      </p:grpSp>
      <p:sp>
        <p:nvSpPr>
          <p:cNvPr id="23" name="Retângulo 22"/>
          <p:cNvSpPr/>
          <p:nvPr/>
        </p:nvSpPr>
        <p:spPr>
          <a:xfrm>
            <a:off x="7674115" y="3465296"/>
            <a:ext cx="657937" cy="369332"/>
          </a:xfrm>
          <a:prstGeom prst="rect">
            <a:avLst/>
          </a:prstGeom>
        </p:spPr>
        <p:txBody>
          <a:bodyPr wrap="none">
            <a:spAutoFit/>
          </a:bodyPr>
          <a:lstStyle/>
          <a:p>
            <a:pPr hangingPunct="0"/>
            <a:r>
              <a:rPr lang="pt-BR" dirty="0"/>
              <a:t>Terra</a:t>
            </a:r>
          </a:p>
        </p:txBody>
      </p:sp>
      <p:pic>
        <p:nvPicPr>
          <p:cNvPr id="24" name="Imagem 23"/>
          <p:cNvPicPr/>
          <p:nvPr/>
        </p:nvPicPr>
        <p:blipFill>
          <a:blip r:embed="rId2">
            <a:extLst>
              <a:ext uri="{28A0092B-C50C-407E-A947-70E740481C1C}">
                <a14:useLocalDpi xmlns:a14="http://schemas.microsoft.com/office/drawing/2010/main" val="0"/>
              </a:ext>
            </a:extLst>
          </a:blip>
          <a:srcRect l="-2" r="71400"/>
          <a:stretch>
            <a:fillRect/>
          </a:stretch>
        </p:blipFill>
        <p:spPr bwMode="auto">
          <a:xfrm>
            <a:off x="6594047" y="5207810"/>
            <a:ext cx="5180107" cy="708371"/>
          </a:xfrm>
          <a:prstGeom prst="rect">
            <a:avLst/>
          </a:prstGeom>
          <a:noFill/>
          <a:ln>
            <a:noFill/>
          </a:ln>
        </p:spPr>
      </p:pic>
      <p:cxnSp>
        <p:nvCxnSpPr>
          <p:cNvPr id="25" name="Conector de seta reta 24"/>
          <p:cNvCxnSpPr/>
          <p:nvPr/>
        </p:nvCxnSpPr>
        <p:spPr>
          <a:xfrm>
            <a:off x="6855556" y="3834628"/>
            <a:ext cx="63407" cy="13731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ector de seta reta 27"/>
          <p:cNvCxnSpPr>
            <a:stCxn id="16" idx="6"/>
          </p:cNvCxnSpPr>
          <p:nvPr/>
        </p:nvCxnSpPr>
        <p:spPr>
          <a:xfrm>
            <a:off x="9287542" y="3727449"/>
            <a:ext cx="71482" cy="14977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ector de seta reta 29"/>
          <p:cNvCxnSpPr/>
          <p:nvPr/>
        </p:nvCxnSpPr>
        <p:spPr>
          <a:xfrm>
            <a:off x="10758953" y="3716176"/>
            <a:ext cx="71482" cy="14977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ector de seta reta 30"/>
          <p:cNvCxnSpPr/>
          <p:nvPr/>
        </p:nvCxnSpPr>
        <p:spPr>
          <a:xfrm>
            <a:off x="11424144" y="3712495"/>
            <a:ext cx="71482" cy="14977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1243309" y="6416342"/>
            <a:ext cx="2226892" cy="387798"/>
          </a:xfrm>
          <a:prstGeom prst="rect">
            <a:avLst/>
          </a:prstGeom>
        </p:spPr>
        <p:txBody>
          <a:bodyPr wrap="none">
            <a:spAutoFit/>
          </a:bodyPr>
          <a:lstStyle/>
          <a:p>
            <a:pPr algn="just">
              <a:lnSpc>
                <a:spcPct val="120000"/>
              </a:lnSpc>
            </a:pPr>
            <a:r>
              <a:rPr lang="pt-BR" sz="1600" b="1" dirty="0">
                <a:latin typeface="Arial" pitchFamily="34" charset="0"/>
                <a:cs typeface="Arial" pitchFamily="34" charset="0"/>
              </a:rPr>
              <a:t>Resposta 4b): _ _ _ _</a:t>
            </a:r>
            <a:endParaRPr lang="pt-BR" sz="1600" dirty="0">
              <a:latin typeface="Arial" pitchFamily="34" charset="0"/>
              <a:cs typeface="Arial" pitchFamily="34" charset="0"/>
            </a:endParaRPr>
          </a:p>
        </p:txBody>
      </p:sp>
      <p:sp>
        <p:nvSpPr>
          <p:cNvPr id="33" name="Retângulo 32"/>
          <p:cNvSpPr/>
          <p:nvPr/>
        </p:nvSpPr>
        <p:spPr>
          <a:xfrm>
            <a:off x="2835461" y="6407106"/>
            <a:ext cx="412292" cy="387798"/>
          </a:xfrm>
          <a:prstGeom prst="rect">
            <a:avLst/>
          </a:prstGeom>
        </p:spPr>
        <p:txBody>
          <a:bodyPr wrap="none">
            <a:spAutoFit/>
          </a:bodyPr>
          <a:lstStyle/>
          <a:p>
            <a:pPr algn="just">
              <a:lnSpc>
                <a:spcPct val="120000"/>
              </a:lnSpc>
            </a:pPr>
            <a:r>
              <a:rPr lang="pt-BR" sz="1600" b="1" dirty="0">
                <a:solidFill>
                  <a:srgbClr val="FF0000"/>
                </a:solidFill>
                <a:latin typeface="Arial" pitchFamily="34" charset="0"/>
                <a:cs typeface="Arial" pitchFamily="34" charset="0"/>
              </a:rPr>
              <a:t>30</a:t>
            </a:r>
            <a:endParaRPr lang="pt-BR" sz="1600" dirty="0">
              <a:solidFill>
                <a:srgbClr val="FF0000"/>
              </a:solidFill>
            </a:endParaRPr>
          </a:p>
        </p:txBody>
      </p:sp>
      <p:sp>
        <p:nvSpPr>
          <p:cNvPr id="34" name="Retângulo 33"/>
          <p:cNvSpPr/>
          <p:nvPr/>
        </p:nvSpPr>
        <p:spPr>
          <a:xfrm>
            <a:off x="1199009" y="2132856"/>
            <a:ext cx="3243196" cy="387798"/>
          </a:xfrm>
          <a:prstGeom prst="rect">
            <a:avLst/>
          </a:prstGeom>
        </p:spPr>
        <p:txBody>
          <a:bodyPr wrap="none">
            <a:spAutoFit/>
          </a:bodyPr>
          <a:lstStyle/>
          <a:p>
            <a:pPr algn="just">
              <a:lnSpc>
                <a:spcPct val="120000"/>
              </a:lnSpc>
            </a:pPr>
            <a:r>
              <a:rPr lang="pt-BR" sz="1500" dirty="0">
                <a:solidFill>
                  <a:srgbClr val="FF0000"/>
                </a:solidFill>
                <a:latin typeface="Arial" pitchFamily="34" charset="0"/>
                <a:cs typeface="Arial" pitchFamily="34" charset="0"/>
              </a:rPr>
              <a:t>12.756 / 3.476 = 3,67 ou 3,6 ou 3,7</a:t>
            </a:r>
            <a:r>
              <a:rPr lang="pt-BR" sz="1600" dirty="0">
                <a:solidFill>
                  <a:srgbClr val="FF0000"/>
                </a:solidFill>
                <a:latin typeface="Arial" pitchFamily="34" charset="0"/>
                <a:cs typeface="Arial" pitchFamily="34" charset="0"/>
              </a:rPr>
              <a:t>.</a:t>
            </a:r>
            <a:endParaRPr lang="pt-BR" sz="1600" dirty="0"/>
          </a:p>
        </p:txBody>
      </p:sp>
      <p:sp>
        <p:nvSpPr>
          <p:cNvPr id="35" name="Retângulo 34"/>
          <p:cNvSpPr/>
          <p:nvPr/>
        </p:nvSpPr>
        <p:spPr>
          <a:xfrm>
            <a:off x="190897" y="2492896"/>
            <a:ext cx="3416986" cy="646331"/>
          </a:xfrm>
          <a:prstGeom prst="rect">
            <a:avLst/>
          </a:prstGeom>
        </p:spPr>
        <p:txBody>
          <a:bodyPr wrap="square">
            <a:spAutoFit/>
          </a:bodyPr>
          <a:lstStyle/>
          <a:p>
            <a:pPr algn="just" hangingPunct="0">
              <a:lnSpc>
                <a:spcPct val="120000"/>
              </a:lnSpc>
            </a:pPr>
            <a:r>
              <a:rPr lang="pt-BR" sz="1500" dirty="0">
                <a:solidFill>
                  <a:srgbClr val="FF0000"/>
                </a:solidFill>
                <a:latin typeface="Arial" pitchFamily="34" charset="0"/>
                <a:cs typeface="Arial" pitchFamily="34" charset="0"/>
              </a:rPr>
              <a:t>Ou, usando a régua ao lado:</a:t>
            </a:r>
          </a:p>
          <a:p>
            <a:pPr algn="just" hangingPunct="0">
              <a:lnSpc>
                <a:spcPct val="120000"/>
              </a:lnSpc>
            </a:pPr>
            <a:r>
              <a:rPr lang="pt-BR" sz="1500" dirty="0">
                <a:solidFill>
                  <a:srgbClr val="FF0000"/>
                </a:solidFill>
                <a:latin typeface="Arial" pitchFamily="34" charset="0"/>
                <a:cs typeface="Arial" pitchFamily="34" charset="0"/>
              </a:rPr>
              <a:t>Diâmetro da Terra = 45 - 4 = 41 mm</a:t>
            </a:r>
          </a:p>
        </p:txBody>
      </p:sp>
      <p:sp>
        <p:nvSpPr>
          <p:cNvPr id="36" name="Retângulo 35"/>
          <p:cNvSpPr/>
          <p:nvPr/>
        </p:nvSpPr>
        <p:spPr>
          <a:xfrm>
            <a:off x="187082" y="3078196"/>
            <a:ext cx="3532207" cy="369332"/>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Diâmetro da Lua   =  81 - 70 =  11 mm</a:t>
            </a:r>
            <a:endParaRPr lang="pt-BR" sz="1500" dirty="0"/>
          </a:p>
        </p:txBody>
      </p:sp>
      <p:sp>
        <p:nvSpPr>
          <p:cNvPr id="37" name="Retângulo 36"/>
          <p:cNvSpPr/>
          <p:nvPr/>
        </p:nvSpPr>
        <p:spPr>
          <a:xfrm>
            <a:off x="187081" y="3385785"/>
            <a:ext cx="6484536" cy="664797"/>
          </a:xfrm>
          <a:prstGeom prst="rect">
            <a:avLst/>
          </a:prstGeom>
        </p:spPr>
        <p:txBody>
          <a:bodyPr wrap="square">
            <a:spAutoFit/>
          </a:bodyPr>
          <a:lstStyle/>
          <a:p>
            <a:pPr algn="just">
              <a:lnSpc>
                <a:spcPct val="120000"/>
              </a:lnSpc>
            </a:pPr>
            <a:r>
              <a:rPr lang="pt-BR" sz="1500" dirty="0">
                <a:solidFill>
                  <a:srgbClr val="FF0000"/>
                </a:solidFill>
                <a:latin typeface="Arial" pitchFamily="34" charset="0"/>
                <a:cs typeface="Arial" pitchFamily="34" charset="0"/>
              </a:rPr>
              <a:t>Para saber quantas vezes o diâmetro da Terra é maior do que o da Lua basta dividir 41 / 11 = 3,7</a:t>
            </a:r>
            <a:r>
              <a:rPr lang="pt-BR" sz="1600" dirty="0">
                <a:solidFill>
                  <a:srgbClr val="FF0000"/>
                </a:solidFill>
                <a:latin typeface="Arial" pitchFamily="34" charset="0"/>
                <a:cs typeface="Arial" pitchFamily="34" charset="0"/>
              </a:rPr>
              <a:t>.</a:t>
            </a:r>
            <a:endParaRPr lang="pt-BR" sz="1600" dirty="0"/>
          </a:p>
        </p:txBody>
      </p:sp>
      <p:sp>
        <p:nvSpPr>
          <p:cNvPr id="38" name="Retângulo 37"/>
          <p:cNvSpPr/>
          <p:nvPr/>
        </p:nvSpPr>
        <p:spPr>
          <a:xfrm>
            <a:off x="190897" y="4023592"/>
            <a:ext cx="6556543" cy="646331"/>
          </a:xfrm>
          <a:prstGeom prst="rect">
            <a:avLst/>
          </a:prstGeom>
        </p:spPr>
        <p:txBody>
          <a:bodyPr wrap="square">
            <a:spAutoFit/>
          </a:bodyPr>
          <a:lstStyle/>
          <a:p>
            <a:pPr algn="just" hangingPunct="0">
              <a:lnSpc>
                <a:spcPct val="120000"/>
              </a:lnSpc>
            </a:pPr>
            <a:r>
              <a:rPr lang="pt-BR" sz="1500" dirty="0">
                <a:solidFill>
                  <a:srgbClr val="FF0000"/>
                </a:solidFill>
                <a:latin typeface="Arial" pitchFamily="34" charset="0"/>
                <a:cs typeface="Arial" pitchFamily="34" charset="0"/>
              </a:rPr>
              <a:t>Observação: réguas reais darão outros diâmetros para a Terra e Lua, mas a razão será a MESMA. Aceitamos, contudo, respostas como 3,6 ou 3,8.</a:t>
            </a:r>
          </a:p>
        </p:txBody>
      </p:sp>
      <p:sp>
        <p:nvSpPr>
          <p:cNvPr id="39" name="Retângulo 38"/>
          <p:cNvSpPr/>
          <p:nvPr/>
        </p:nvSpPr>
        <p:spPr>
          <a:xfrm>
            <a:off x="5238338" y="6021288"/>
            <a:ext cx="1154483" cy="387798"/>
          </a:xfrm>
          <a:prstGeom prst="rect">
            <a:avLst/>
          </a:prstGeom>
        </p:spPr>
        <p:txBody>
          <a:bodyPr wrap="none">
            <a:spAutoFit/>
          </a:bodyPr>
          <a:lstStyle/>
          <a:p>
            <a:pPr algn="just">
              <a:lnSpc>
                <a:spcPct val="120000"/>
              </a:lnSpc>
            </a:pPr>
            <a:r>
              <a:rPr lang="pt-BR" sz="1600" dirty="0">
                <a:solidFill>
                  <a:srgbClr val="FF0000"/>
                </a:solidFill>
                <a:latin typeface="Arial" pitchFamily="34" charset="0"/>
                <a:cs typeface="Arial" pitchFamily="34" charset="0"/>
              </a:rPr>
              <a:t>30,1 ou 30</a:t>
            </a:r>
            <a:endParaRPr lang="pt-BR" sz="1600" dirty="0"/>
          </a:p>
        </p:txBody>
      </p:sp>
      <p:sp>
        <p:nvSpPr>
          <p:cNvPr id="40" name="Retângulo 39"/>
          <p:cNvSpPr/>
          <p:nvPr/>
        </p:nvSpPr>
        <p:spPr>
          <a:xfrm>
            <a:off x="1229384" y="6021288"/>
            <a:ext cx="1107996" cy="387798"/>
          </a:xfrm>
          <a:prstGeom prst="rect">
            <a:avLst/>
          </a:prstGeom>
        </p:spPr>
        <p:txBody>
          <a:bodyPr wrap="none">
            <a:spAutoFit/>
          </a:bodyPr>
          <a:lstStyle/>
          <a:p>
            <a:pPr algn="just">
              <a:lnSpc>
                <a:spcPct val="120000"/>
              </a:lnSpc>
            </a:pPr>
            <a:r>
              <a:rPr lang="pt-BR" sz="1600" dirty="0">
                <a:solidFill>
                  <a:srgbClr val="FF0000"/>
                </a:solidFill>
                <a:latin typeface="Arial" pitchFamily="34" charset="0"/>
                <a:cs typeface="Arial" pitchFamily="34" charset="0"/>
              </a:rPr>
              <a:t>Resposta:</a:t>
            </a:r>
            <a:endParaRPr lang="pt-BR" sz="1600" dirty="0"/>
          </a:p>
        </p:txBody>
      </p:sp>
    </p:spTree>
    <p:extLst>
      <p:ext uri="{BB962C8B-B14F-4D97-AF65-F5344CB8AC3E}">
        <p14:creationId xmlns:p14="http://schemas.microsoft.com/office/powerpoint/2010/main" val="37352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0-#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additive="base">
                                        <p:cTn id="60" dur="500" fill="hold"/>
                                        <p:tgtEl>
                                          <p:spTgt spid="39"/>
                                        </p:tgtEl>
                                        <p:attrNameLst>
                                          <p:attrName>ppt_x</p:attrName>
                                        </p:attrNameLst>
                                      </p:cBhvr>
                                      <p:tavLst>
                                        <p:tav tm="0">
                                          <p:val>
                                            <p:strVal val="#ppt_x"/>
                                          </p:val>
                                        </p:tav>
                                        <p:tav tm="100000">
                                          <p:val>
                                            <p:strVal val="#ppt_x"/>
                                          </p:val>
                                        </p:tav>
                                      </p:tavLst>
                                    </p:anim>
                                    <p:anim calcmode="lin" valueType="num">
                                      <p:cBhvr additive="base">
                                        <p:cTn id="6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1000"/>
                                        <p:tgtEl>
                                          <p:spTgt spid="33"/>
                                        </p:tgtEl>
                                      </p:cBhvr>
                                    </p:animEffect>
                                    <p:anim calcmode="lin" valueType="num">
                                      <p:cBhvr>
                                        <p:cTn id="67" dur="1000" fill="hold"/>
                                        <p:tgtEl>
                                          <p:spTgt spid="33"/>
                                        </p:tgtEl>
                                        <p:attrNameLst>
                                          <p:attrName>ppt_x</p:attrName>
                                        </p:attrNameLst>
                                      </p:cBhvr>
                                      <p:tavLst>
                                        <p:tav tm="0">
                                          <p:val>
                                            <p:strVal val="#ppt_x"/>
                                          </p:val>
                                        </p:tav>
                                        <p:tav tm="100000">
                                          <p:val>
                                            <p:strVal val="#ppt_x"/>
                                          </p:val>
                                        </p:tav>
                                      </p:tavLst>
                                    </p:anim>
                                    <p:anim calcmode="lin" valueType="num">
                                      <p:cBhvr>
                                        <p:cTn id="6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33" grpId="0"/>
      <p:bldP spid="34" grpId="0"/>
      <p:bldP spid="35"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66553"/>
            <a:ext cx="7848872" cy="1287532"/>
          </a:xfrm>
          <a:prstGeom prst="rect">
            <a:avLst/>
          </a:prstGeom>
        </p:spPr>
        <p:txBody>
          <a:bodyPr wrap="square">
            <a:spAutoFit/>
          </a:bodyPr>
          <a:lstStyle/>
          <a:p>
            <a:pPr algn="just">
              <a:lnSpc>
                <a:spcPct val="150000"/>
              </a:lnSpc>
            </a:pPr>
            <a:r>
              <a:rPr lang="pt-BR" b="1" dirty="0">
                <a:latin typeface="Arial" pitchFamily="34" charset="0"/>
                <a:cs typeface="Arial" pitchFamily="34" charset="0"/>
              </a:rPr>
              <a:t>Questão 5) (1 ponto) Atenção: </a:t>
            </a:r>
            <a:r>
              <a:rPr lang="pt-BR" u="sng" dirty="0">
                <a:latin typeface="Arial" pitchFamily="34" charset="0"/>
                <a:cs typeface="Arial" pitchFamily="34" charset="0"/>
              </a:rPr>
              <a:t>Alunos do 6º e 7º anos só podem responder ao item 5a e os alunos do 8º e 9º anos só podem responder ao item 5b!</a:t>
            </a:r>
            <a:endParaRPr lang="pt-BR" dirty="0">
              <a:latin typeface="Arial" pitchFamily="34" charset="0"/>
              <a:cs typeface="Arial" pitchFamily="34" charset="0"/>
            </a:endParaRPr>
          </a:p>
        </p:txBody>
      </p:sp>
      <p:sp>
        <p:nvSpPr>
          <p:cNvPr id="4" name="Retângulo 3"/>
          <p:cNvSpPr/>
          <p:nvPr/>
        </p:nvSpPr>
        <p:spPr>
          <a:xfrm>
            <a:off x="223273" y="1700808"/>
            <a:ext cx="7848872" cy="1287532"/>
          </a:xfrm>
          <a:prstGeom prst="rect">
            <a:avLst/>
          </a:prstGeom>
        </p:spPr>
        <p:txBody>
          <a:bodyPr wrap="square">
            <a:spAutoFit/>
          </a:bodyPr>
          <a:lstStyle/>
          <a:p>
            <a:pPr algn="just">
              <a:lnSpc>
                <a:spcPct val="150000"/>
              </a:lnSpc>
            </a:pPr>
            <a:r>
              <a:rPr lang="pt-BR" b="1" dirty="0">
                <a:latin typeface="Arial" pitchFamily="34" charset="0"/>
                <a:cs typeface="Arial" pitchFamily="34" charset="0"/>
              </a:rPr>
              <a:t>Pergunta 5a) (0,25 cada acerto) </a:t>
            </a:r>
            <a:r>
              <a:rPr lang="pt-BR" dirty="0">
                <a:latin typeface="Arial" pitchFamily="34" charset="0"/>
                <a:cs typeface="Arial" pitchFamily="34" charset="0"/>
              </a:rPr>
              <a:t>Abaixo estão imagens de: Lua, Galáxia, Aglomerados de Estelas e Nuvem interestelar. Coloque o nome correto debaixo de cada imagem.</a:t>
            </a:r>
          </a:p>
        </p:txBody>
      </p:sp>
      <p:graphicFrame>
        <p:nvGraphicFramePr>
          <p:cNvPr id="5" name="Objeto 4"/>
          <p:cNvGraphicFramePr>
            <a:graphicFrameLocks noChangeAspect="1"/>
          </p:cNvGraphicFramePr>
          <p:nvPr>
            <p:extLst>
              <p:ext uri="{D42A27DB-BD31-4B8C-83A1-F6EECF244321}">
                <p14:modId xmlns:p14="http://schemas.microsoft.com/office/powerpoint/2010/main" val="3805267907"/>
              </p:ext>
            </p:extLst>
          </p:nvPr>
        </p:nvGraphicFramePr>
        <p:xfrm>
          <a:off x="694953" y="3244334"/>
          <a:ext cx="10074275" cy="2574925"/>
        </p:xfrm>
        <a:graphic>
          <a:graphicData uri="http://schemas.openxmlformats.org/presentationml/2006/ole">
            <mc:AlternateContent xmlns:mc="http://schemas.openxmlformats.org/markup-compatibility/2006">
              <mc:Choice xmlns:v="urn:schemas-microsoft-com:vml" Requires="v">
                <p:oleObj spid="_x0000_s3099" name="Documento" r:id="rId3" imgW="6979872" imgH="1799626" progId="Word.Document.12">
                  <p:embed/>
                </p:oleObj>
              </mc:Choice>
              <mc:Fallback>
                <p:oleObj name="Documento" r:id="rId3" imgW="6979872" imgH="1799626" progId="Word.Document.12">
                  <p:embed/>
                  <p:pic>
                    <p:nvPicPr>
                      <p:cNvPr id="0" name=""/>
                      <p:cNvPicPr/>
                      <p:nvPr/>
                    </p:nvPicPr>
                    <p:blipFill>
                      <a:blip r:embed="rId4"/>
                      <a:stretch>
                        <a:fillRect/>
                      </a:stretch>
                    </p:blipFill>
                    <p:spPr>
                      <a:xfrm>
                        <a:off x="694953" y="3244334"/>
                        <a:ext cx="10074275" cy="2574925"/>
                      </a:xfrm>
                      <a:prstGeom prst="rect">
                        <a:avLst/>
                      </a:prstGeom>
                    </p:spPr>
                  </p:pic>
                </p:oleObj>
              </mc:Fallback>
            </mc:AlternateContent>
          </a:graphicData>
        </a:graphic>
      </p:graphicFrame>
      <p:sp>
        <p:nvSpPr>
          <p:cNvPr id="6" name="Retângulo 5"/>
          <p:cNvSpPr/>
          <p:nvPr/>
        </p:nvSpPr>
        <p:spPr>
          <a:xfrm>
            <a:off x="992221" y="5013176"/>
            <a:ext cx="2376264" cy="584775"/>
          </a:xfrm>
          <a:prstGeom prst="rect">
            <a:avLst/>
          </a:prstGeom>
        </p:spPr>
        <p:txBody>
          <a:bodyPr wrap="square">
            <a:spAutoFit/>
          </a:bodyPr>
          <a:lstStyle/>
          <a:p>
            <a:pPr algn="ctr"/>
            <a:r>
              <a:rPr lang="pt-BR" sz="1600" b="1" dirty="0">
                <a:solidFill>
                  <a:srgbClr val="FF0000"/>
                </a:solidFill>
                <a:latin typeface="Arial" pitchFamily="34" charset="0"/>
                <a:cs typeface="Arial" pitchFamily="34" charset="0"/>
              </a:rPr>
              <a:t>AGLOMERADO </a:t>
            </a:r>
          </a:p>
          <a:p>
            <a:pPr algn="ctr"/>
            <a:r>
              <a:rPr lang="pt-BR" sz="1600" b="1" dirty="0">
                <a:solidFill>
                  <a:srgbClr val="FF0000"/>
                </a:solidFill>
                <a:latin typeface="Arial" pitchFamily="34" charset="0"/>
                <a:cs typeface="Arial" pitchFamily="34" charset="0"/>
              </a:rPr>
              <a:t>DE ESTRELAS</a:t>
            </a:r>
            <a:endParaRPr lang="pt-BR" sz="1600" dirty="0">
              <a:solidFill>
                <a:srgbClr val="FF0000"/>
              </a:solidFill>
              <a:latin typeface="Arial" pitchFamily="34" charset="0"/>
              <a:cs typeface="Arial" pitchFamily="34" charset="0"/>
            </a:endParaRPr>
          </a:p>
        </p:txBody>
      </p:sp>
      <p:sp>
        <p:nvSpPr>
          <p:cNvPr id="7" name="Retângulo 6"/>
          <p:cNvSpPr/>
          <p:nvPr/>
        </p:nvSpPr>
        <p:spPr>
          <a:xfrm>
            <a:off x="4043501" y="5052610"/>
            <a:ext cx="604653"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LUA</a:t>
            </a:r>
            <a:endParaRPr lang="pt-BR" sz="1600" dirty="0">
              <a:solidFill>
                <a:srgbClr val="FF0000"/>
              </a:solidFill>
              <a:latin typeface="Arial" pitchFamily="34" charset="0"/>
              <a:cs typeface="Arial" pitchFamily="34" charset="0"/>
            </a:endParaRPr>
          </a:p>
        </p:txBody>
      </p:sp>
      <p:sp>
        <p:nvSpPr>
          <p:cNvPr id="8" name="Retângulo 7"/>
          <p:cNvSpPr/>
          <p:nvPr/>
        </p:nvSpPr>
        <p:spPr>
          <a:xfrm>
            <a:off x="5769186" y="5013175"/>
            <a:ext cx="2232248" cy="584775"/>
          </a:xfrm>
          <a:prstGeom prst="rect">
            <a:avLst/>
          </a:prstGeom>
        </p:spPr>
        <p:txBody>
          <a:bodyPr wrap="square">
            <a:spAutoFit/>
          </a:bodyPr>
          <a:lstStyle/>
          <a:p>
            <a:pPr algn="ctr"/>
            <a:r>
              <a:rPr lang="pt-BR" sz="1600" b="1" dirty="0">
                <a:solidFill>
                  <a:srgbClr val="FF0000"/>
                </a:solidFill>
                <a:latin typeface="Arial" pitchFamily="34" charset="0"/>
                <a:cs typeface="Arial" pitchFamily="34" charset="0"/>
              </a:rPr>
              <a:t>NUVEM INTERESTELAR</a:t>
            </a:r>
            <a:endParaRPr lang="pt-BR" sz="1600" dirty="0">
              <a:solidFill>
                <a:srgbClr val="FF0000"/>
              </a:solidFill>
              <a:latin typeface="Arial" pitchFamily="34" charset="0"/>
              <a:cs typeface="Arial" pitchFamily="34" charset="0"/>
            </a:endParaRPr>
          </a:p>
        </p:txBody>
      </p:sp>
      <p:sp>
        <p:nvSpPr>
          <p:cNvPr id="9" name="Retângulo 8"/>
          <p:cNvSpPr/>
          <p:nvPr/>
        </p:nvSpPr>
        <p:spPr>
          <a:xfrm>
            <a:off x="8543825" y="5013176"/>
            <a:ext cx="1106393"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GALÁXIA</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887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52973"/>
            <a:ext cx="7920880" cy="3156762"/>
          </a:xfrm>
          <a:prstGeom prst="rect">
            <a:avLst/>
          </a:prstGeom>
        </p:spPr>
        <p:txBody>
          <a:bodyPr wrap="square">
            <a:spAutoFit/>
          </a:bodyPr>
          <a:lstStyle/>
          <a:p>
            <a:pPr algn="just">
              <a:lnSpc>
                <a:spcPct val="114000"/>
              </a:lnSpc>
            </a:pPr>
            <a:r>
              <a:rPr lang="pt-BR" sz="1600" b="1" dirty="0">
                <a:latin typeface="Arial" pitchFamily="34" charset="0"/>
                <a:cs typeface="Arial" pitchFamily="34" charset="0"/>
              </a:rPr>
              <a:t>Pergunta 5b) (1 ponto)</a:t>
            </a:r>
            <a:r>
              <a:rPr lang="pt-BR" sz="1600" dirty="0">
                <a:latin typeface="Arial" pitchFamily="34" charset="0"/>
                <a:cs typeface="Arial" pitchFamily="34" charset="0"/>
              </a:rPr>
              <a:t> Num círculo, de raio R, seu comprimento mede 2 π R, (use π = 3) e temos 360 graus. </a:t>
            </a:r>
            <a:r>
              <a:rPr lang="pt-BR" sz="1600" dirty="0" err="1">
                <a:latin typeface="Arial" pitchFamily="34" charset="0"/>
                <a:cs typeface="Arial" pitchFamily="34" charset="0"/>
              </a:rPr>
              <a:t>Eratóstenes</a:t>
            </a:r>
            <a:r>
              <a:rPr lang="pt-BR" sz="1600" dirty="0">
                <a:latin typeface="Arial" pitchFamily="34" charset="0"/>
                <a:cs typeface="Arial" pitchFamily="34" charset="0"/>
              </a:rPr>
              <a:t> (cerca de 276 a.C. – 193 a.C.), sábio grego, nascido em </a:t>
            </a:r>
            <a:r>
              <a:rPr lang="pt-BR" sz="1600" dirty="0" err="1">
                <a:latin typeface="Arial" pitchFamily="34" charset="0"/>
                <a:cs typeface="Arial" pitchFamily="34" charset="0"/>
              </a:rPr>
              <a:t>Cirene</a:t>
            </a:r>
            <a:r>
              <a:rPr lang="pt-BR" sz="1600" dirty="0">
                <a:latin typeface="Arial" pitchFamily="34" charset="0"/>
                <a:cs typeface="Arial" pitchFamily="34" charset="0"/>
              </a:rPr>
              <a:t> e falecido em Alexandria, diretor da grande biblioteca desta cidade, no Egito, sabia disso. E também sabia que num certo dia, ao meio dia, em </a:t>
            </a:r>
            <a:r>
              <a:rPr lang="pt-BR" sz="1600" dirty="0" err="1">
                <a:latin typeface="Arial" pitchFamily="34" charset="0"/>
                <a:cs typeface="Arial" pitchFamily="34" charset="0"/>
              </a:rPr>
              <a:t>Syene</a:t>
            </a:r>
            <a:r>
              <a:rPr lang="pt-BR" sz="1600" dirty="0">
                <a:latin typeface="Arial" pitchFamily="34" charset="0"/>
                <a:cs typeface="Arial" pitchFamily="34" charset="0"/>
              </a:rPr>
              <a:t>, atual </a:t>
            </a:r>
            <a:r>
              <a:rPr lang="pt-BR" sz="1600" dirty="0" err="1">
                <a:latin typeface="Arial" pitchFamily="34" charset="0"/>
                <a:cs typeface="Arial" pitchFamily="34" charset="0"/>
              </a:rPr>
              <a:t>Assuã</a:t>
            </a:r>
            <a:r>
              <a:rPr lang="pt-BR" sz="1600" dirty="0">
                <a:latin typeface="Arial" pitchFamily="34" charset="0"/>
                <a:cs typeface="Arial" pitchFamily="34" charset="0"/>
              </a:rPr>
              <a:t>, uma cidade a 800 km de Alexandria, ao Sul do Egito, o Sol incidia diretamente no fundo de um poço e nenhum obelisco projetava sombra neste instante. Porém no mesmo dia, em Alexandria, um obelisco projetava uma sombra! Tal fato só seria possível se a Terra fosse esférica, concluiu ele. </a:t>
            </a:r>
            <a:r>
              <a:rPr lang="pt-BR" sz="1600" dirty="0" err="1">
                <a:latin typeface="Arial" pitchFamily="34" charset="0"/>
                <a:cs typeface="Arial" pitchFamily="34" charset="0"/>
              </a:rPr>
              <a:t>Eratóstenes</a:t>
            </a:r>
            <a:r>
              <a:rPr lang="pt-BR" sz="1600" dirty="0">
                <a:latin typeface="Arial" pitchFamily="34" charset="0"/>
                <a:cs typeface="Arial" pitchFamily="34" charset="0"/>
              </a:rPr>
              <a:t> mediu o ângulo C, indicado na figura e encontrou o valor de 7º (sete graus). Com isso ele determinou o raio da Terra (R). Determine o valor encontrado por </a:t>
            </a:r>
            <a:r>
              <a:rPr lang="pt-BR" sz="1600" dirty="0" err="1">
                <a:latin typeface="Arial" pitchFamily="34" charset="0"/>
                <a:cs typeface="Arial" pitchFamily="34" charset="0"/>
              </a:rPr>
              <a:t>Eratóstenes</a:t>
            </a:r>
            <a:r>
              <a:rPr lang="pt-BR" sz="1600" dirty="0">
                <a:latin typeface="Arial" pitchFamily="34" charset="0"/>
                <a:cs typeface="Arial" pitchFamily="34" charset="0"/>
              </a:rPr>
              <a:t> para o raio da Terra.</a:t>
            </a:r>
          </a:p>
        </p:txBody>
      </p:sp>
      <p:sp>
        <p:nvSpPr>
          <p:cNvPr id="4" name="Retângulo 3"/>
          <p:cNvSpPr/>
          <p:nvPr/>
        </p:nvSpPr>
        <p:spPr>
          <a:xfrm>
            <a:off x="190897" y="3429000"/>
            <a:ext cx="7560840" cy="881780"/>
          </a:xfrm>
          <a:prstGeom prst="rect">
            <a:avLst/>
          </a:prstGeom>
        </p:spPr>
        <p:txBody>
          <a:bodyPr wrap="square">
            <a:spAutoFit/>
          </a:bodyPr>
          <a:lstStyle/>
          <a:p>
            <a:pPr algn="just">
              <a:lnSpc>
                <a:spcPct val="114000"/>
              </a:lnSpc>
            </a:pPr>
            <a:r>
              <a:rPr lang="pt-BR" sz="1500" dirty="0">
                <a:solidFill>
                  <a:srgbClr val="FF0000"/>
                </a:solidFill>
                <a:latin typeface="Arial" pitchFamily="34" charset="0"/>
                <a:cs typeface="Arial" pitchFamily="34" charset="0"/>
              </a:rPr>
              <a:t>Resposta: Depois de perceber que os ângulos A, B, C são idênticos, era só fazer a “regra de três”: Em 360</a:t>
            </a:r>
            <a:r>
              <a:rPr lang="pt-BR" sz="1500" baseline="30000" dirty="0">
                <a:solidFill>
                  <a:srgbClr val="FF0000"/>
                </a:solidFill>
                <a:latin typeface="Arial" pitchFamily="34" charset="0"/>
                <a:cs typeface="Arial" pitchFamily="34" charset="0"/>
              </a:rPr>
              <a:t>o</a:t>
            </a:r>
            <a:r>
              <a:rPr lang="pt-BR" sz="1500" dirty="0">
                <a:solidFill>
                  <a:srgbClr val="FF0000"/>
                </a:solidFill>
                <a:latin typeface="Arial" pitchFamily="34" charset="0"/>
                <a:cs typeface="Arial" pitchFamily="34" charset="0"/>
              </a:rPr>
              <a:t> temos 2 π R, e em 7</a:t>
            </a:r>
            <a:r>
              <a:rPr lang="pt-BR" sz="1500" baseline="30000" dirty="0">
                <a:solidFill>
                  <a:srgbClr val="FF0000"/>
                </a:solidFill>
                <a:latin typeface="Arial" pitchFamily="34" charset="0"/>
                <a:cs typeface="Arial" pitchFamily="34" charset="0"/>
              </a:rPr>
              <a:t>o</a:t>
            </a:r>
            <a:r>
              <a:rPr lang="pt-BR" sz="1500" dirty="0">
                <a:solidFill>
                  <a:srgbClr val="FF0000"/>
                </a:solidFill>
                <a:latin typeface="Arial" pitchFamily="34" charset="0"/>
                <a:cs typeface="Arial" pitchFamily="34" charset="0"/>
              </a:rPr>
              <a:t> temos 800 km, ou na forma de comparações de frações:</a:t>
            </a:r>
          </a:p>
        </p:txBody>
      </p:sp>
      <p:pic>
        <p:nvPicPr>
          <p:cNvPr id="5" name="Imagem 4"/>
          <p:cNvPicPr/>
          <p:nvPr/>
        </p:nvPicPr>
        <p:blipFill>
          <a:blip r:embed="rId2">
            <a:extLst>
              <a:ext uri="{28A0092B-C50C-407E-A947-70E740481C1C}">
                <a14:useLocalDpi xmlns:a14="http://schemas.microsoft.com/office/drawing/2010/main" val="0"/>
              </a:ext>
            </a:extLst>
          </a:blip>
          <a:srcRect/>
          <a:stretch>
            <a:fillRect/>
          </a:stretch>
        </p:blipFill>
        <p:spPr bwMode="auto">
          <a:xfrm>
            <a:off x="8039769" y="2564905"/>
            <a:ext cx="3783089" cy="3319674"/>
          </a:xfrm>
          <a:prstGeom prst="rect">
            <a:avLst/>
          </a:prstGeom>
          <a:noFill/>
          <a:ln>
            <a:noFill/>
          </a:ln>
        </p:spPr>
      </p:pic>
      <p:sp>
        <p:nvSpPr>
          <p:cNvPr id="6" name="Retângulo 5"/>
          <p:cNvSpPr/>
          <p:nvPr/>
        </p:nvSpPr>
        <p:spPr>
          <a:xfrm>
            <a:off x="1415033" y="2924944"/>
            <a:ext cx="3856440" cy="369332"/>
          </a:xfrm>
          <a:prstGeom prst="rect">
            <a:avLst/>
          </a:prstGeom>
        </p:spPr>
        <p:txBody>
          <a:bodyPr wrap="none">
            <a:spAutoFit/>
          </a:bodyPr>
          <a:lstStyle/>
          <a:p>
            <a:r>
              <a:rPr lang="pt-BR" sz="1500" i="1" dirty="0">
                <a:latin typeface="Arial" pitchFamily="34" charset="0"/>
                <a:cs typeface="Arial" pitchFamily="34" charset="0"/>
              </a:rPr>
              <a:t>Dica: só tem uma regra de três para fazer.</a:t>
            </a:r>
            <a:r>
              <a:rPr lang="pt-BR" i="1" dirty="0">
                <a:latin typeface="Arial" pitchFamily="34" charset="0"/>
                <a:cs typeface="Arial" pitchFamily="34" charset="0"/>
              </a:rPr>
              <a:t> </a:t>
            </a:r>
          </a:p>
        </p:txBody>
      </p:sp>
      <mc:AlternateContent xmlns:mc="http://schemas.openxmlformats.org/markup-compatibility/2006" xmlns:a14="http://schemas.microsoft.com/office/drawing/2010/main">
        <mc:Choice Requires="a14">
          <p:sp>
            <p:nvSpPr>
              <p:cNvPr id="7" name="Retângulo 6"/>
              <p:cNvSpPr/>
              <p:nvPr/>
            </p:nvSpPr>
            <p:spPr>
              <a:xfrm>
                <a:off x="181382" y="4444368"/>
                <a:ext cx="2903294" cy="6408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pt-BR" i="1" smtClean="0">
                              <a:solidFill>
                                <a:srgbClr val="FF0000"/>
                              </a:solidFill>
                              <a:latin typeface="Cambria Math" panose="02040503050406030204" pitchFamily="18" charset="0"/>
                            </a:rPr>
                          </m:ctrlPr>
                        </m:fPr>
                        <m:num>
                          <m:sSup>
                            <m:sSupPr>
                              <m:ctrlPr>
                                <a:rPr lang="pt-BR" i="1">
                                  <a:solidFill>
                                    <a:srgbClr val="FF0000"/>
                                  </a:solidFill>
                                  <a:latin typeface="Cambria Math" panose="02040503050406030204" pitchFamily="18" charset="0"/>
                                </a:rPr>
                              </m:ctrlPr>
                            </m:sSupPr>
                            <m:e>
                              <m:r>
                                <a:rPr lang="pt-BR" i="1">
                                  <a:solidFill>
                                    <a:srgbClr val="FF0000"/>
                                  </a:solidFill>
                                  <a:latin typeface="Cambria Math"/>
                                </a:rPr>
                                <m:t>360</m:t>
                              </m:r>
                            </m:e>
                            <m:sup>
                              <m:r>
                                <a:rPr lang="pt-BR" i="1">
                                  <a:solidFill>
                                    <a:srgbClr val="FF0000"/>
                                  </a:solidFill>
                                  <a:latin typeface="Cambria Math"/>
                                </a:rPr>
                                <m:t>𝑜</m:t>
                              </m:r>
                            </m:sup>
                          </m:sSup>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a:rPr>
                                <m:t>7</m:t>
                              </m:r>
                            </m:e>
                            <m:sup>
                              <m:r>
                                <a:rPr lang="pt-BR" i="1">
                                  <a:solidFill>
                                    <a:srgbClr val="FF0000"/>
                                  </a:solidFill>
                                  <a:latin typeface="Cambria Math"/>
                                </a:rPr>
                                <m:t>𝑜</m:t>
                              </m:r>
                            </m:sup>
                          </m:sSup>
                        </m:den>
                      </m:f>
                      <m:r>
                        <a:rPr lang="pt-BR" i="1">
                          <a:solidFill>
                            <a:srgbClr val="FF0000"/>
                          </a:solidFill>
                          <a:latin typeface="Cambria Math"/>
                        </a:rPr>
                        <m:t>=</m:t>
                      </m:r>
                      <m:f>
                        <m:fPr>
                          <m:ctrlPr>
                            <a:rPr lang="pt-BR" i="1">
                              <a:solidFill>
                                <a:srgbClr val="FF0000"/>
                              </a:solidFill>
                              <a:latin typeface="Cambria Math" panose="02040503050406030204" pitchFamily="18" charset="0"/>
                            </a:rPr>
                          </m:ctrlPr>
                        </m:fPr>
                        <m:num>
                          <m:r>
                            <a:rPr lang="pt-BR" i="1">
                              <a:solidFill>
                                <a:srgbClr val="FF0000"/>
                              </a:solidFill>
                              <a:latin typeface="Cambria Math"/>
                            </a:rPr>
                            <m:t>2</m:t>
                          </m:r>
                          <m:r>
                            <a:rPr lang="pt-BR" i="1">
                              <a:solidFill>
                                <a:srgbClr val="FF0000"/>
                              </a:solidFill>
                              <a:latin typeface="Cambria Math"/>
                            </a:rPr>
                            <m:t>𝜋</m:t>
                          </m:r>
                          <m:r>
                            <a:rPr lang="pt-BR" i="1">
                              <a:solidFill>
                                <a:srgbClr val="FF0000"/>
                              </a:solidFill>
                              <a:latin typeface="Cambria Math"/>
                            </a:rPr>
                            <m:t>𝑅</m:t>
                          </m:r>
                        </m:num>
                        <m:den>
                          <m:r>
                            <a:rPr lang="pt-BR" i="1">
                              <a:solidFill>
                                <a:srgbClr val="FF0000"/>
                              </a:solidFill>
                              <a:latin typeface="Cambria Math"/>
                            </a:rPr>
                            <m:t>800 </m:t>
                          </m:r>
                          <m:r>
                            <m:rPr>
                              <m:nor/>
                            </m:rPr>
                            <a:rPr lang="pt-BR">
                              <a:solidFill>
                                <a:srgbClr val="FF0000"/>
                              </a:solidFill>
                            </a:rPr>
                            <m:t>km</m:t>
                          </m:r>
                        </m:den>
                      </m:f>
                      <m:r>
                        <a:rPr lang="pt-BR" i="1">
                          <a:solidFill>
                            <a:srgbClr val="FF0000"/>
                          </a:solidFill>
                          <a:latin typeface="Cambria Math"/>
                        </a:rPr>
                        <m:t>,</m:t>
                      </m:r>
                      <m:r>
                        <a:rPr lang="pt-BR" i="1">
                          <a:latin typeface="Cambria Math"/>
                        </a:rPr>
                        <m:t>     </m:t>
                      </m:r>
                      <m:r>
                        <m:rPr>
                          <m:nor/>
                        </m:rPr>
                        <a:rPr lang="pt-BR" smtClean="0">
                          <a:solidFill>
                            <a:srgbClr val="FF0000"/>
                          </a:solidFill>
                        </a:rPr>
                        <m:t>logo</m:t>
                      </m:r>
                      <m:r>
                        <a:rPr lang="pt-BR" i="1">
                          <a:solidFill>
                            <a:srgbClr val="FF0000"/>
                          </a:solidFill>
                          <a:latin typeface="Cambria Math"/>
                        </a:rPr>
                        <m:t>,</m:t>
                      </m:r>
                    </m:oMath>
                  </m:oMathPara>
                </a14:m>
                <a:endParaRPr lang="pt-BR" dirty="0"/>
              </a:p>
            </p:txBody>
          </p:sp>
        </mc:Choice>
        <mc:Fallback xmlns="">
          <p:sp>
            <p:nvSpPr>
              <p:cNvPr id="7" name="Retângulo 6"/>
              <p:cNvSpPr>
                <a:spLocks noRot="1" noChangeAspect="1" noMove="1" noResize="1" noEditPoints="1" noAdjustHandles="1" noChangeArrowheads="1" noChangeShapeType="1" noTextEdit="1"/>
              </p:cNvSpPr>
              <p:nvPr/>
            </p:nvSpPr>
            <p:spPr>
              <a:xfrm>
                <a:off x="181382" y="4444368"/>
                <a:ext cx="2903294" cy="640816"/>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p:cNvSpPr/>
              <p:nvPr/>
            </p:nvSpPr>
            <p:spPr>
              <a:xfrm>
                <a:off x="2989694" y="4445329"/>
                <a:ext cx="2529795" cy="6398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2</m:t>
                      </m:r>
                      <m:r>
                        <a:rPr lang="pt-BR" i="1" smtClean="0">
                          <a:solidFill>
                            <a:srgbClr val="FF0000"/>
                          </a:solidFill>
                          <a:latin typeface="Cambria Math"/>
                        </a:rPr>
                        <m:t>𝜋</m:t>
                      </m:r>
                      <m:r>
                        <a:rPr lang="pt-BR" i="1" smtClean="0">
                          <a:solidFill>
                            <a:srgbClr val="FF0000"/>
                          </a:solidFill>
                          <a:latin typeface="Cambria Math"/>
                        </a:rPr>
                        <m:t>𝑅</m:t>
                      </m:r>
                      <m:r>
                        <a:rPr lang="pt-BR" i="1" smtClean="0">
                          <a:solidFill>
                            <a:srgbClr val="FF0000"/>
                          </a:solidFill>
                          <a:latin typeface="Cambria Math"/>
                        </a:rPr>
                        <m:t>= </m:t>
                      </m:r>
                      <m:f>
                        <m:fPr>
                          <m:ctrlPr>
                            <a:rPr lang="pt-BR" i="1">
                              <a:solidFill>
                                <a:srgbClr val="FF0000"/>
                              </a:solidFill>
                              <a:latin typeface="Cambria Math" panose="02040503050406030204" pitchFamily="18" charset="0"/>
                            </a:rPr>
                          </m:ctrlPr>
                        </m:fPr>
                        <m:num>
                          <m:sSup>
                            <m:sSupPr>
                              <m:ctrlPr>
                                <a:rPr lang="pt-BR" i="1">
                                  <a:solidFill>
                                    <a:srgbClr val="FF0000"/>
                                  </a:solidFill>
                                  <a:latin typeface="Cambria Math" panose="02040503050406030204" pitchFamily="18" charset="0"/>
                                </a:rPr>
                              </m:ctrlPr>
                            </m:sSupPr>
                            <m:e>
                              <m:r>
                                <a:rPr lang="pt-BR" i="1">
                                  <a:solidFill>
                                    <a:srgbClr val="FF0000"/>
                                  </a:solidFill>
                                  <a:latin typeface="Cambria Math"/>
                                </a:rPr>
                                <m:t>360</m:t>
                              </m:r>
                            </m:e>
                            <m:sup>
                              <m:r>
                                <a:rPr lang="pt-BR" i="1">
                                  <a:solidFill>
                                    <a:srgbClr val="FF0000"/>
                                  </a:solidFill>
                                  <a:latin typeface="Cambria Math"/>
                                </a:rPr>
                                <m:t>𝑜</m:t>
                              </m:r>
                            </m:sup>
                          </m:sSup>
                          <m:r>
                            <a:rPr lang="pt-BR" i="1">
                              <a:solidFill>
                                <a:srgbClr val="FF0000"/>
                              </a:solidFill>
                              <a:latin typeface="Cambria Math"/>
                            </a:rPr>
                            <m:t>×800 </m:t>
                          </m:r>
                          <m:r>
                            <m:rPr>
                              <m:nor/>
                            </m:rPr>
                            <a:rPr lang="pt-BR">
                              <a:solidFill>
                                <a:srgbClr val="FF0000"/>
                              </a:solidFill>
                            </a:rPr>
                            <m:t>km</m:t>
                          </m:r>
                        </m:num>
                        <m:den>
                          <m:sSup>
                            <m:sSupPr>
                              <m:ctrlPr>
                                <a:rPr lang="pt-BR" i="1">
                                  <a:solidFill>
                                    <a:srgbClr val="FF0000"/>
                                  </a:solidFill>
                                  <a:latin typeface="Cambria Math" panose="02040503050406030204" pitchFamily="18" charset="0"/>
                                </a:rPr>
                              </m:ctrlPr>
                            </m:sSupPr>
                            <m:e>
                              <m:r>
                                <a:rPr lang="pt-BR" i="1">
                                  <a:solidFill>
                                    <a:srgbClr val="FF0000"/>
                                  </a:solidFill>
                                  <a:latin typeface="Cambria Math"/>
                                </a:rPr>
                                <m:t>7</m:t>
                              </m:r>
                            </m:e>
                            <m:sup>
                              <m:r>
                                <a:rPr lang="pt-BR" i="1">
                                  <a:solidFill>
                                    <a:srgbClr val="FF0000"/>
                                  </a:solidFill>
                                  <a:latin typeface="Cambria Math"/>
                                </a:rPr>
                                <m:t>𝑜</m:t>
                              </m:r>
                            </m:sup>
                          </m:sSup>
                        </m:den>
                      </m:f>
                      <m:r>
                        <a:rPr lang="pt-BR" i="1">
                          <a:solidFill>
                            <a:srgbClr val="FF0000"/>
                          </a:solidFill>
                          <a:latin typeface="Cambria Math"/>
                        </a:rPr>
                        <m:t> </m:t>
                      </m:r>
                    </m:oMath>
                  </m:oMathPara>
                </a14:m>
                <a:endParaRPr lang="pt-BR" dirty="0">
                  <a:solidFill>
                    <a:srgbClr val="FF0000"/>
                  </a:solidFill>
                </a:endParaRPr>
              </a:p>
            </p:txBody>
          </p:sp>
        </mc:Choice>
        <mc:Fallback xmlns="">
          <p:sp>
            <p:nvSpPr>
              <p:cNvPr id="8" name="Retângulo 7"/>
              <p:cNvSpPr>
                <a:spLocks noRot="1" noChangeAspect="1" noMove="1" noResize="1" noEditPoints="1" noAdjustHandles="1" noChangeArrowheads="1" noChangeShapeType="1" noTextEdit="1"/>
              </p:cNvSpPr>
              <p:nvPr/>
            </p:nvSpPr>
            <p:spPr>
              <a:xfrm>
                <a:off x="2989694" y="4445329"/>
                <a:ext cx="2529795" cy="639855"/>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p:cNvSpPr/>
              <p:nvPr/>
            </p:nvSpPr>
            <p:spPr>
              <a:xfrm>
                <a:off x="228356" y="5301208"/>
                <a:ext cx="2457660" cy="6408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mtClean="0">
                          <a:solidFill>
                            <a:srgbClr val="FF0000"/>
                          </a:solidFill>
                        </a:rPr>
                        <m:t>ou</m:t>
                      </m:r>
                      <m:r>
                        <a:rPr lang="pt-BR" i="1">
                          <a:solidFill>
                            <a:srgbClr val="FF0000"/>
                          </a:solidFill>
                          <a:latin typeface="Cambria Math"/>
                        </a:rPr>
                        <m:t> </m:t>
                      </m:r>
                      <m:r>
                        <a:rPr lang="pt-BR" i="1">
                          <a:solidFill>
                            <a:srgbClr val="FF0000"/>
                          </a:solidFill>
                          <a:latin typeface="Cambria Math"/>
                        </a:rPr>
                        <m:t>𝑅</m:t>
                      </m:r>
                      <m:r>
                        <a:rPr lang="pt-BR" i="1">
                          <a:solidFill>
                            <a:srgbClr val="FF0000"/>
                          </a:solidFill>
                          <a:latin typeface="Cambria Math"/>
                        </a:rPr>
                        <m:t>=</m:t>
                      </m:r>
                      <m:f>
                        <m:fPr>
                          <m:ctrlPr>
                            <a:rPr lang="pt-BR" i="1">
                              <a:solidFill>
                                <a:srgbClr val="FF0000"/>
                              </a:solidFill>
                              <a:latin typeface="Cambria Math" panose="02040503050406030204" pitchFamily="18" charset="0"/>
                            </a:rPr>
                          </m:ctrlPr>
                        </m:fPr>
                        <m:num>
                          <m:sSup>
                            <m:sSupPr>
                              <m:ctrlPr>
                                <a:rPr lang="pt-BR" i="1">
                                  <a:solidFill>
                                    <a:srgbClr val="FF0000"/>
                                  </a:solidFill>
                                  <a:latin typeface="Cambria Math" panose="02040503050406030204" pitchFamily="18" charset="0"/>
                                </a:rPr>
                              </m:ctrlPr>
                            </m:sSupPr>
                            <m:e>
                              <m:r>
                                <a:rPr lang="pt-BR" i="1">
                                  <a:solidFill>
                                    <a:srgbClr val="FF0000"/>
                                  </a:solidFill>
                                  <a:latin typeface="Cambria Math"/>
                                </a:rPr>
                                <m:t>360</m:t>
                              </m:r>
                            </m:e>
                            <m:sup>
                              <m:r>
                                <a:rPr lang="pt-BR" i="1">
                                  <a:solidFill>
                                    <a:srgbClr val="FF0000"/>
                                  </a:solidFill>
                                  <a:latin typeface="Cambria Math"/>
                                </a:rPr>
                                <m:t>𝑜</m:t>
                              </m:r>
                            </m:sup>
                          </m:sSup>
                          <m:r>
                            <a:rPr lang="pt-BR" i="1">
                              <a:solidFill>
                                <a:srgbClr val="FF0000"/>
                              </a:solidFill>
                              <a:latin typeface="Cambria Math"/>
                            </a:rPr>
                            <m:t>×800 </m:t>
                          </m:r>
                          <m:r>
                            <m:rPr>
                              <m:nor/>
                            </m:rPr>
                            <a:rPr lang="pt-BR">
                              <a:solidFill>
                                <a:srgbClr val="FF0000"/>
                              </a:solidFill>
                            </a:rPr>
                            <m:t>km</m:t>
                          </m:r>
                        </m:num>
                        <m:den>
                          <m:r>
                            <a:rPr lang="pt-BR" i="1">
                              <a:solidFill>
                                <a:srgbClr val="FF0000"/>
                              </a:solidFill>
                              <a:latin typeface="Cambria Math"/>
                            </a:rPr>
                            <m:t>2</m:t>
                          </m:r>
                          <m:r>
                            <a:rPr lang="pt-BR" i="1">
                              <a:solidFill>
                                <a:srgbClr val="FF0000"/>
                              </a:solidFill>
                              <a:latin typeface="Cambria Math"/>
                            </a:rPr>
                            <m:t>𝜋</m:t>
                          </m:r>
                          <m:sSup>
                            <m:sSupPr>
                              <m:ctrlPr>
                                <a:rPr lang="pt-BR" i="1">
                                  <a:solidFill>
                                    <a:srgbClr val="FF0000"/>
                                  </a:solidFill>
                                  <a:latin typeface="Cambria Math" panose="02040503050406030204" pitchFamily="18" charset="0"/>
                                </a:rPr>
                              </m:ctrlPr>
                            </m:sSupPr>
                            <m:e>
                              <m:r>
                                <a:rPr lang="pt-BR" i="1">
                                  <a:solidFill>
                                    <a:srgbClr val="FF0000"/>
                                  </a:solidFill>
                                  <a:latin typeface="Cambria Math"/>
                                </a:rPr>
                                <m:t>7</m:t>
                              </m:r>
                            </m:e>
                            <m:sup>
                              <m:r>
                                <a:rPr lang="pt-BR" i="1">
                                  <a:solidFill>
                                    <a:srgbClr val="FF0000"/>
                                  </a:solidFill>
                                  <a:latin typeface="Cambria Math"/>
                                </a:rPr>
                                <m:t>𝑜</m:t>
                              </m:r>
                            </m:sup>
                          </m:sSup>
                        </m:den>
                      </m:f>
                    </m:oMath>
                  </m:oMathPara>
                </a14:m>
                <a:endParaRPr lang="pt-BR" dirty="0">
                  <a:solidFill>
                    <a:srgbClr val="FF0000"/>
                  </a:solidFill>
                </a:endParaRPr>
              </a:p>
            </p:txBody>
          </p:sp>
        </mc:Choice>
        <mc:Fallback xmlns="">
          <p:sp>
            <p:nvSpPr>
              <p:cNvPr id="9" name="Retângulo 8"/>
              <p:cNvSpPr>
                <a:spLocks noRot="1" noChangeAspect="1" noMove="1" noResize="1" noEditPoints="1" noAdjustHandles="1" noChangeArrowheads="1" noChangeShapeType="1" noTextEdit="1"/>
              </p:cNvSpPr>
              <p:nvPr/>
            </p:nvSpPr>
            <p:spPr>
              <a:xfrm>
                <a:off x="228356" y="5301208"/>
                <a:ext cx="2457660" cy="640881"/>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p:cNvSpPr/>
              <p:nvPr/>
            </p:nvSpPr>
            <p:spPr>
              <a:xfrm>
                <a:off x="2607268" y="5349822"/>
                <a:ext cx="2959464"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m:t>
                      </m:r>
                      <m:f>
                        <m:fPr>
                          <m:ctrlPr>
                            <a:rPr lang="pt-BR" i="1">
                              <a:solidFill>
                                <a:srgbClr val="FF0000"/>
                              </a:solidFill>
                              <a:latin typeface="Cambria Math" panose="02040503050406030204" pitchFamily="18" charset="0"/>
                            </a:rPr>
                          </m:ctrlPr>
                        </m:fPr>
                        <m:num>
                          <m:r>
                            <a:rPr lang="pt-BR" i="1">
                              <a:solidFill>
                                <a:srgbClr val="FF0000"/>
                              </a:solidFill>
                              <a:latin typeface="Cambria Math"/>
                            </a:rPr>
                            <m:t>360×800</m:t>
                          </m:r>
                        </m:num>
                        <m:den>
                          <m:r>
                            <a:rPr lang="pt-BR" i="1">
                              <a:solidFill>
                                <a:srgbClr val="FF0000"/>
                              </a:solidFill>
                              <a:latin typeface="Cambria Math"/>
                            </a:rPr>
                            <m:t>2×3×7</m:t>
                          </m:r>
                        </m:den>
                      </m:f>
                      <m:r>
                        <a:rPr lang="pt-BR" i="1">
                          <a:solidFill>
                            <a:srgbClr val="FF0000"/>
                          </a:solidFill>
                          <a:latin typeface="Cambria Math"/>
                        </a:rPr>
                        <m:t>=</m:t>
                      </m:r>
                      <m:f>
                        <m:fPr>
                          <m:ctrlPr>
                            <a:rPr lang="pt-BR" i="1">
                              <a:solidFill>
                                <a:srgbClr val="FF0000"/>
                              </a:solidFill>
                              <a:latin typeface="Cambria Math" panose="02040503050406030204" pitchFamily="18" charset="0"/>
                            </a:rPr>
                          </m:ctrlPr>
                        </m:fPr>
                        <m:num>
                          <m:r>
                            <a:rPr lang="pt-BR" i="1">
                              <a:solidFill>
                                <a:srgbClr val="FF0000"/>
                              </a:solidFill>
                              <a:latin typeface="Cambria Math"/>
                            </a:rPr>
                            <m:t>60×800</m:t>
                          </m:r>
                        </m:num>
                        <m:den>
                          <m:r>
                            <a:rPr lang="pt-BR" i="1">
                              <a:solidFill>
                                <a:srgbClr val="FF0000"/>
                              </a:solidFill>
                              <a:latin typeface="Cambria Math"/>
                            </a:rPr>
                            <m:t>7</m:t>
                          </m:r>
                        </m:den>
                      </m:f>
                      <m:r>
                        <a:rPr lang="pt-BR" i="1">
                          <a:solidFill>
                            <a:srgbClr val="FF0000"/>
                          </a:solidFill>
                          <a:latin typeface="Cambria Math"/>
                        </a:rPr>
                        <m:t>=</m:t>
                      </m:r>
                    </m:oMath>
                  </m:oMathPara>
                </a14:m>
                <a:endParaRPr lang="pt-BR" dirty="0">
                  <a:solidFill>
                    <a:srgbClr val="FF0000"/>
                  </a:solidFill>
                </a:endParaRPr>
              </a:p>
            </p:txBody>
          </p:sp>
        </mc:Choice>
        <mc:Fallback xmlns="">
          <p:sp>
            <p:nvSpPr>
              <p:cNvPr id="10" name="Retângulo 9"/>
              <p:cNvSpPr>
                <a:spLocks noRot="1" noChangeAspect="1" noMove="1" noResize="1" noEditPoints="1" noAdjustHandles="1" noChangeArrowheads="1" noChangeShapeType="1" noTextEdit="1"/>
              </p:cNvSpPr>
              <p:nvPr/>
            </p:nvSpPr>
            <p:spPr>
              <a:xfrm>
                <a:off x="2607268" y="5349822"/>
                <a:ext cx="2959464" cy="6127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p:cNvSpPr/>
              <p:nvPr/>
            </p:nvSpPr>
            <p:spPr>
              <a:xfrm>
                <a:off x="5461157" y="5471522"/>
                <a:ext cx="1138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i="1" smtClean="0">
                          <a:solidFill>
                            <a:srgbClr val="FF0000"/>
                          </a:solidFill>
                          <a:latin typeface="Cambria Math"/>
                        </a:rPr>
                        <m:t>6.857 </m:t>
                      </m:r>
                      <m:r>
                        <m:rPr>
                          <m:nor/>
                        </m:rPr>
                        <a:rPr lang="pt-BR">
                          <a:solidFill>
                            <a:srgbClr val="FF0000"/>
                          </a:solidFill>
                        </a:rPr>
                        <m:t>km</m:t>
                      </m:r>
                    </m:oMath>
                  </m:oMathPara>
                </a14:m>
                <a:endParaRPr lang="pt-BR" dirty="0">
                  <a:solidFill>
                    <a:srgbClr val="FF0000"/>
                  </a:solidFill>
                </a:endParaRPr>
              </a:p>
            </p:txBody>
          </p:sp>
        </mc:Choice>
        <mc:Fallback xmlns="">
          <p:sp>
            <p:nvSpPr>
              <p:cNvPr id="11" name="Retângulo 10"/>
              <p:cNvSpPr>
                <a:spLocks noRot="1" noChangeAspect="1" noMove="1" noResize="1" noEditPoints="1" noAdjustHandles="1" noChangeArrowheads="1" noChangeShapeType="1" noTextEdit="1"/>
              </p:cNvSpPr>
              <p:nvPr/>
            </p:nvSpPr>
            <p:spPr>
              <a:xfrm>
                <a:off x="5461157" y="5471522"/>
                <a:ext cx="1138452" cy="369332"/>
              </a:xfrm>
              <a:prstGeom prst="rect">
                <a:avLst/>
              </a:prstGeom>
              <a:blipFill>
                <a:blip r:embed="rId7"/>
                <a:stretch>
                  <a:fillRect/>
                </a:stretch>
              </a:blipFill>
            </p:spPr>
            <p:txBody>
              <a:bodyPr/>
              <a:lstStyle/>
              <a:p>
                <a:r>
                  <a:rPr lang="pt-BR">
                    <a:noFill/>
                  </a:rPr>
                  <a:t> </a:t>
                </a:r>
              </a:p>
            </p:txBody>
          </p:sp>
        </mc:Fallback>
      </mc:AlternateContent>
      <p:sp>
        <p:nvSpPr>
          <p:cNvPr id="12" name="Retângulo 11"/>
          <p:cNvSpPr/>
          <p:nvPr/>
        </p:nvSpPr>
        <p:spPr>
          <a:xfrm>
            <a:off x="1271017" y="6330806"/>
            <a:ext cx="2912977" cy="338554"/>
          </a:xfrm>
          <a:prstGeom prst="rect">
            <a:avLst/>
          </a:prstGeom>
        </p:spPr>
        <p:txBody>
          <a:bodyPr wrap="none">
            <a:spAutoFit/>
          </a:bodyPr>
          <a:lstStyle/>
          <a:p>
            <a:r>
              <a:rPr lang="pt-BR" sz="1600" b="1" dirty="0">
                <a:latin typeface="Arial" pitchFamily="34" charset="0"/>
                <a:cs typeface="Arial" pitchFamily="34" charset="0"/>
              </a:rPr>
              <a:t>Resposta 5b): _ _ _ _ _ _ _ _</a:t>
            </a:r>
            <a:endParaRPr lang="pt-BR" sz="1600" dirty="0">
              <a:latin typeface="Arial" pitchFamily="34" charset="0"/>
              <a:cs typeface="Arial" pitchFamily="34" charset="0"/>
            </a:endParaRPr>
          </a:p>
        </p:txBody>
      </p:sp>
      <p:sp>
        <p:nvSpPr>
          <p:cNvPr id="13" name="Retângulo 12"/>
          <p:cNvSpPr/>
          <p:nvPr/>
        </p:nvSpPr>
        <p:spPr>
          <a:xfrm>
            <a:off x="2886235" y="6280284"/>
            <a:ext cx="1109599" cy="338554"/>
          </a:xfrm>
          <a:prstGeom prst="rect">
            <a:avLst/>
          </a:prstGeom>
        </p:spPr>
        <p:txBody>
          <a:bodyPr wrap="none">
            <a:spAutoFit/>
          </a:bodyPr>
          <a:lstStyle/>
          <a:p>
            <a:r>
              <a:rPr lang="pt-BR" sz="1600" b="1" dirty="0">
                <a:solidFill>
                  <a:srgbClr val="FF0000"/>
                </a:solidFill>
                <a:latin typeface="Arial" pitchFamily="34" charset="0"/>
                <a:cs typeface="Arial" pitchFamily="34" charset="0"/>
              </a:rPr>
              <a:t>6.857  km</a:t>
            </a:r>
            <a:endParaRPr lang="pt-BR"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99257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881" y="116632"/>
            <a:ext cx="8103570" cy="2160591"/>
          </a:xfrm>
          <a:prstGeom prst="rect">
            <a:avLst/>
          </a:prstGeom>
        </p:spPr>
        <p:txBody>
          <a:bodyPr wrap="square">
            <a:spAutoFit/>
          </a:bodyPr>
          <a:lstStyle/>
          <a:p>
            <a:pPr algn="just">
              <a:lnSpc>
                <a:spcPct val="120000"/>
              </a:lnSpc>
            </a:pPr>
            <a:r>
              <a:rPr lang="pt-BR" sz="1600" b="1" dirty="0">
                <a:latin typeface="Arial" pitchFamily="34" charset="0"/>
                <a:cs typeface="Arial" pitchFamily="34" charset="0"/>
              </a:rPr>
              <a:t>Questão 6) (1 ponto</a:t>
            </a:r>
            <a:r>
              <a:rPr lang="pt-BR" sz="1600" dirty="0">
                <a:latin typeface="Arial" pitchFamily="34" charset="0"/>
                <a:cs typeface="Arial" pitchFamily="34" charset="0"/>
              </a:rPr>
              <a:t>) </a:t>
            </a:r>
            <a:r>
              <a:rPr lang="pt-PT" sz="1600" dirty="0">
                <a:latin typeface="Arial" pitchFamily="34" charset="0"/>
                <a:cs typeface="Arial" pitchFamily="34" charset="0"/>
              </a:rPr>
              <a:t>Foguetes são veículos destinados ao transporte de cargas e pessoas ao espaço.  Dependendo da quantidade de combustível utilizado, podem atingir a velocidade de 28.000 km/h e colocar satélites em órbita da Terra, conforme ilustrado na figura ao lado.  Tais foguetes são chamados veículos orbitais.  Há foguetes que atingem altitudes superiores a 300 km, mas não atingem a velocidade orbital de 28.000 km/h. Por isso, retornam à superfície terrestre, sendo conhecidos como veículos suborbitais.</a:t>
            </a:r>
            <a:endParaRPr lang="pt-BR" sz="1600" dirty="0">
              <a:latin typeface="Arial" pitchFamily="34" charset="0"/>
              <a:cs typeface="Arial" pitchFamily="34" charset="0"/>
            </a:endParaRPr>
          </a:p>
        </p:txBody>
      </p:sp>
      <p:sp>
        <p:nvSpPr>
          <p:cNvPr id="4" name="Retângulo 3"/>
          <p:cNvSpPr/>
          <p:nvPr/>
        </p:nvSpPr>
        <p:spPr>
          <a:xfrm>
            <a:off x="46881" y="2169371"/>
            <a:ext cx="5832648" cy="2456057"/>
          </a:xfrm>
          <a:prstGeom prst="rect">
            <a:avLst/>
          </a:prstGeom>
        </p:spPr>
        <p:txBody>
          <a:bodyPr wrap="square">
            <a:spAutoFit/>
          </a:bodyPr>
          <a:lstStyle/>
          <a:p>
            <a:pPr algn="just">
              <a:lnSpc>
                <a:spcPct val="120000"/>
              </a:lnSpc>
            </a:pPr>
            <a:r>
              <a:rPr lang="pt-PT" sz="1600" dirty="0">
                <a:latin typeface="Arial" pitchFamily="34" charset="0"/>
                <a:cs typeface="Arial" pitchFamily="34" charset="0"/>
              </a:rPr>
              <a:t>O Instituto de Aeronáutica e Espaço (IAE), localizado na cidade de São José dos Campos, SP, desenvolve uma família de foguetes, tais como: VS-30, VSB-30 e VS-40.  Lá também é desenvolvido o Veículo Lançador de Satélites (VLS-1), capaz de colocar um satélite de 350 kg em uma órbita de 300 km acima da superfície da Terra.  A tabela abaixo apresenta as velocidades máximas dos veículos espaciais produzidos pelo Brasil.</a:t>
            </a:r>
            <a:endParaRPr lang="pt-BR" sz="1600" dirty="0">
              <a:latin typeface="Arial" pitchFamily="34" charset="0"/>
              <a:cs typeface="Arial" pitchFamily="34" charset="0"/>
            </a:endParaRPr>
          </a:p>
        </p:txBody>
      </p:sp>
      <p:pic>
        <p:nvPicPr>
          <p:cNvPr id="5" name="Imagem 4" descr="28000_traço"/>
          <p:cNvPicPr/>
          <p:nvPr/>
        </p:nvPicPr>
        <p:blipFill>
          <a:blip r:embed="rId2" cstate="print">
            <a:extLst>
              <a:ext uri="{BEBA8EAE-BF5A-486C-A8C5-ECC9F3942E4B}">
                <a14:imgProps xmlns:a14="http://schemas.microsoft.com/office/drawing/2010/main">
                  <a14:imgLayer r:embed="rId3">
                    <a14:imgEffect>
                      <a14:sharpenSoften amount="-5000"/>
                    </a14:imgEffect>
                    <a14:imgEffect>
                      <a14:colorTemperature colorTemp="6900"/>
                    </a14:imgEffect>
                    <a14:imgEffect>
                      <a14:saturation sat="0"/>
                    </a14:imgEffect>
                    <a14:imgEffect>
                      <a14:brightnessContrast bright="-31000" contrast="80000"/>
                    </a14:imgEffect>
                  </a14:imgLayer>
                </a14:imgProps>
              </a:ext>
              <a:ext uri="{28A0092B-C50C-407E-A947-70E740481C1C}">
                <a14:useLocalDpi xmlns:a14="http://schemas.microsoft.com/office/drawing/2010/main" val="0"/>
              </a:ext>
            </a:extLst>
          </a:blip>
          <a:srcRect/>
          <a:stretch>
            <a:fillRect/>
          </a:stretch>
        </p:blipFill>
        <p:spPr bwMode="auto">
          <a:xfrm>
            <a:off x="5921440" y="2322711"/>
            <a:ext cx="5925517" cy="2546449"/>
          </a:xfrm>
          <a:prstGeom prst="rect">
            <a:avLst/>
          </a:prstGeom>
          <a:noFill/>
          <a:ln>
            <a:noFill/>
          </a:ln>
        </p:spPr>
      </p:pic>
      <p:sp>
        <p:nvSpPr>
          <p:cNvPr id="6" name="Retângulo 5"/>
          <p:cNvSpPr/>
          <p:nvPr/>
        </p:nvSpPr>
        <p:spPr>
          <a:xfrm>
            <a:off x="46882" y="4538503"/>
            <a:ext cx="5604050" cy="978729"/>
          </a:xfrm>
          <a:prstGeom prst="rect">
            <a:avLst/>
          </a:prstGeom>
        </p:spPr>
        <p:txBody>
          <a:bodyPr wrap="square">
            <a:spAutoFit/>
          </a:bodyPr>
          <a:lstStyle/>
          <a:p>
            <a:pPr algn="just">
              <a:lnSpc>
                <a:spcPct val="120000"/>
              </a:lnSpc>
            </a:pPr>
            <a:r>
              <a:rPr lang="pt-BR" sz="1600" b="1" dirty="0">
                <a:latin typeface="Arial" pitchFamily="34" charset="0"/>
                <a:cs typeface="Arial" pitchFamily="34" charset="0"/>
              </a:rPr>
              <a:t>Pergunta 6a) (0,4 ponto - 0,1 cada acerto)</a:t>
            </a:r>
            <a:r>
              <a:rPr lang="pt-BR" sz="1600" dirty="0">
                <a:latin typeface="Arial" pitchFamily="34" charset="0"/>
                <a:cs typeface="Arial" pitchFamily="34" charset="0"/>
              </a:rPr>
              <a:t> Escreva debaixo de cada tipo de foguete se ele é orbital ou </a:t>
            </a:r>
            <a:r>
              <a:rPr lang="pt-BR" sz="1600" dirty="0" err="1">
                <a:latin typeface="Arial" pitchFamily="34" charset="0"/>
                <a:cs typeface="Arial" pitchFamily="34" charset="0"/>
              </a:rPr>
              <a:t>suborbital</a:t>
            </a:r>
            <a:r>
              <a:rPr lang="pt-BR" sz="1600" dirty="0">
                <a:latin typeface="Arial" pitchFamily="34" charset="0"/>
                <a:cs typeface="Arial" pitchFamily="34" charset="0"/>
              </a:rPr>
              <a:t>.</a:t>
            </a:r>
          </a:p>
        </p:txBody>
      </p:sp>
      <p:graphicFrame>
        <p:nvGraphicFramePr>
          <p:cNvPr id="7" name="Tabela 6"/>
          <p:cNvGraphicFramePr>
            <a:graphicFrameLocks noGrp="1"/>
          </p:cNvGraphicFramePr>
          <p:nvPr>
            <p:extLst>
              <p:ext uri="{D42A27DB-BD31-4B8C-83A1-F6EECF244321}">
                <p14:modId xmlns:p14="http://schemas.microsoft.com/office/powerpoint/2010/main" val="3358834448"/>
              </p:ext>
            </p:extLst>
          </p:nvPr>
        </p:nvGraphicFramePr>
        <p:xfrm>
          <a:off x="1199007" y="5237141"/>
          <a:ext cx="10513170" cy="975360"/>
        </p:xfrm>
        <a:graphic>
          <a:graphicData uri="http://schemas.openxmlformats.org/drawingml/2006/table">
            <a:tbl>
              <a:tblPr firstRow="1" firstCol="1" bandRow="1"/>
              <a:tblGrid>
                <a:gridCol w="2102634">
                  <a:extLst>
                    <a:ext uri="{9D8B030D-6E8A-4147-A177-3AD203B41FA5}">
                      <a16:colId xmlns:a16="http://schemas.microsoft.com/office/drawing/2014/main" val="20000"/>
                    </a:ext>
                  </a:extLst>
                </a:gridCol>
                <a:gridCol w="2102634">
                  <a:extLst>
                    <a:ext uri="{9D8B030D-6E8A-4147-A177-3AD203B41FA5}">
                      <a16:colId xmlns:a16="http://schemas.microsoft.com/office/drawing/2014/main" val="20001"/>
                    </a:ext>
                  </a:extLst>
                </a:gridCol>
                <a:gridCol w="2102634">
                  <a:extLst>
                    <a:ext uri="{9D8B030D-6E8A-4147-A177-3AD203B41FA5}">
                      <a16:colId xmlns:a16="http://schemas.microsoft.com/office/drawing/2014/main" val="20002"/>
                    </a:ext>
                  </a:extLst>
                </a:gridCol>
                <a:gridCol w="2102634">
                  <a:extLst>
                    <a:ext uri="{9D8B030D-6E8A-4147-A177-3AD203B41FA5}">
                      <a16:colId xmlns:a16="http://schemas.microsoft.com/office/drawing/2014/main" val="20003"/>
                    </a:ext>
                  </a:extLst>
                </a:gridCol>
                <a:gridCol w="2102634">
                  <a:extLst>
                    <a:ext uri="{9D8B030D-6E8A-4147-A177-3AD203B41FA5}">
                      <a16:colId xmlns:a16="http://schemas.microsoft.com/office/drawing/2014/main" val="20004"/>
                    </a:ext>
                  </a:extLst>
                </a:gridCol>
              </a:tblGrid>
              <a:tr h="0">
                <a:tc>
                  <a:txBody>
                    <a:bodyPr/>
                    <a:lstStyle/>
                    <a:p>
                      <a:pPr hangingPunct="0">
                        <a:spcAft>
                          <a:spcPts val="0"/>
                        </a:spcAft>
                      </a:pPr>
                      <a:r>
                        <a:rPr lang="pt-BR" sz="1600" b="1" dirty="0">
                          <a:effectLst/>
                          <a:latin typeface="Arial"/>
                          <a:ea typeface="Times New Roman"/>
                        </a:rPr>
                        <a:t>Veículo</a:t>
                      </a:r>
                      <a:endParaRPr lang="pt-BR"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b="1">
                          <a:effectLst/>
                          <a:latin typeface="Arial"/>
                          <a:ea typeface="Times New Roman"/>
                        </a:rPr>
                        <a:t>VS-30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b="1">
                          <a:effectLst/>
                          <a:latin typeface="Arial"/>
                          <a:ea typeface="Times New Roman"/>
                        </a:rPr>
                        <a:t>VSB-30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b="1">
                          <a:effectLst/>
                          <a:latin typeface="Arial"/>
                          <a:ea typeface="Times New Roman"/>
                        </a:rPr>
                        <a:t>VS-40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b="1">
                          <a:effectLst/>
                          <a:latin typeface="Arial"/>
                          <a:ea typeface="Times New Roman"/>
                        </a:rPr>
                        <a:t>VLS-1</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hangingPunct="0">
                        <a:spcAft>
                          <a:spcPts val="0"/>
                        </a:spcAft>
                      </a:pPr>
                      <a:r>
                        <a:rPr lang="pt-BR" sz="1600" b="1" dirty="0">
                          <a:effectLst/>
                          <a:latin typeface="Arial"/>
                          <a:ea typeface="Times New Roman"/>
                        </a:rPr>
                        <a:t>Velocidade máxima (km/h)</a:t>
                      </a:r>
                      <a:endParaRPr lang="pt-BR"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a:effectLst/>
                          <a:latin typeface="Arial"/>
                          <a:ea typeface="Times New Roman"/>
                        </a:rPr>
                        <a:t>6.000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a:effectLst/>
                          <a:latin typeface="Arial"/>
                          <a:ea typeface="Times New Roman"/>
                        </a:rPr>
                        <a:t>7.200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a:effectLst/>
                          <a:latin typeface="Arial"/>
                          <a:ea typeface="Times New Roman"/>
                        </a:rPr>
                        <a:t>9.720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BR" sz="1600">
                          <a:effectLst/>
                          <a:latin typeface="Arial"/>
                          <a:ea typeface="Times New Roman"/>
                        </a:rPr>
                        <a:t>28.000</a:t>
                      </a:r>
                      <a:endParaRPr lang="pt-BR"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hangingPunct="0">
                        <a:spcAft>
                          <a:spcPts val="0"/>
                        </a:spcAft>
                      </a:pPr>
                      <a:r>
                        <a:rPr lang="pt-BR" sz="1600" b="1" dirty="0">
                          <a:effectLst/>
                          <a:latin typeface="Arial"/>
                          <a:ea typeface="Times New Roman"/>
                        </a:rPr>
                        <a:t>Respostas 6a):</a:t>
                      </a:r>
                      <a:endParaRPr lang="pt-BR" sz="16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pt-BR" sz="16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pt-BR" sz="16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pt-BR" sz="16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hangingPunct="0">
                        <a:spcAft>
                          <a:spcPts val="0"/>
                        </a:spcAft>
                      </a:pPr>
                      <a:endParaRPr lang="pt-BR" sz="16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bl>
          </a:graphicData>
        </a:graphic>
      </p:graphicFrame>
      <p:sp>
        <p:nvSpPr>
          <p:cNvPr id="8" name="Retângulo 7"/>
          <p:cNvSpPr/>
          <p:nvPr/>
        </p:nvSpPr>
        <p:spPr>
          <a:xfrm>
            <a:off x="3536599" y="5970766"/>
            <a:ext cx="1511119" cy="338554"/>
          </a:xfrm>
          <a:prstGeom prst="rect">
            <a:avLst/>
          </a:prstGeom>
        </p:spPr>
        <p:txBody>
          <a:bodyPr wrap="none">
            <a:spAutoFit/>
          </a:bodyPr>
          <a:lstStyle/>
          <a:p>
            <a:r>
              <a:rPr lang="pt-BR" sz="1600" b="1" dirty="0">
                <a:solidFill>
                  <a:srgbClr val="FF0000"/>
                </a:solidFill>
                <a:latin typeface="Arial"/>
                <a:ea typeface="Times New Roman"/>
              </a:rPr>
              <a:t>SUBORBITAL</a:t>
            </a:r>
            <a:endParaRPr lang="pt-BR" sz="1600" dirty="0"/>
          </a:p>
        </p:txBody>
      </p:sp>
      <p:sp>
        <p:nvSpPr>
          <p:cNvPr id="9" name="Retângulo 8"/>
          <p:cNvSpPr/>
          <p:nvPr/>
        </p:nvSpPr>
        <p:spPr>
          <a:xfrm>
            <a:off x="5696839" y="5970766"/>
            <a:ext cx="1511119" cy="338554"/>
          </a:xfrm>
          <a:prstGeom prst="rect">
            <a:avLst/>
          </a:prstGeom>
        </p:spPr>
        <p:txBody>
          <a:bodyPr wrap="none">
            <a:spAutoFit/>
          </a:bodyPr>
          <a:lstStyle/>
          <a:p>
            <a:pPr algn="ctr" hangingPunct="0">
              <a:spcAft>
                <a:spcPts val="0"/>
              </a:spcAft>
            </a:pPr>
            <a:r>
              <a:rPr lang="pt-BR" sz="1600" b="1" dirty="0">
                <a:solidFill>
                  <a:srgbClr val="FF0000"/>
                </a:solidFill>
                <a:latin typeface="Arial"/>
                <a:ea typeface="Times New Roman"/>
              </a:rPr>
              <a:t>SUBORBITAL</a:t>
            </a:r>
            <a:endParaRPr lang="pt-BR" sz="1600" dirty="0">
              <a:latin typeface="Times New Roman"/>
              <a:ea typeface="Times New Roman"/>
            </a:endParaRPr>
          </a:p>
        </p:txBody>
      </p:sp>
      <p:sp>
        <p:nvSpPr>
          <p:cNvPr id="10" name="Retângulo 9"/>
          <p:cNvSpPr/>
          <p:nvPr/>
        </p:nvSpPr>
        <p:spPr>
          <a:xfrm>
            <a:off x="7926682" y="5966840"/>
            <a:ext cx="1511119" cy="338554"/>
          </a:xfrm>
          <a:prstGeom prst="rect">
            <a:avLst/>
          </a:prstGeom>
        </p:spPr>
        <p:txBody>
          <a:bodyPr wrap="none">
            <a:spAutoFit/>
          </a:bodyPr>
          <a:lstStyle/>
          <a:p>
            <a:r>
              <a:rPr lang="pt-BR" sz="1600" b="1" dirty="0">
                <a:solidFill>
                  <a:srgbClr val="FF0000"/>
                </a:solidFill>
                <a:latin typeface="Arial"/>
                <a:ea typeface="Times New Roman"/>
              </a:rPr>
              <a:t>SUBORBITAL</a:t>
            </a:r>
            <a:endParaRPr lang="pt-BR" sz="1600" dirty="0"/>
          </a:p>
        </p:txBody>
      </p:sp>
      <p:sp>
        <p:nvSpPr>
          <p:cNvPr id="11" name="Retângulo 10"/>
          <p:cNvSpPr/>
          <p:nvPr/>
        </p:nvSpPr>
        <p:spPr>
          <a:xfrm>
            <a:off x="10089327" y="5959240"/>
            <a:ext cx="1079911" cy="338554"/>
          </a:xfrm>
          <a:prstGeom prst="rect">
            <a:avLst/>
          </a:prstGeom>
        </p:spPr>
        <p:txBody>
          <a:bodyPr wrap="none">
            <a:spAutoFit/>
          </a:bodyPr>
          <a:lstStyle/>
          <a:p>
            <a:r>
              <a:rPr lang="pt-BR" sz="1600" b="1" dirty="0">
                <a:solidFill>
                  <a:srgbClr val="FF0000"/>
                </a:solidFill>
                <a:latin typeface="Arial"/>
                <a:ea typeface="Times New Roman"/>
              </a:rPr>
              <a:t>ORBITAL</a:t>
            </a:r>
            <a:endParaRPr lang="pt-BR" sz="1600" dirty="0"/>
          </a:p>
        </p:txBody>
      </p:sp>
    </p:spTree>
    <p:extLst>
      <p:ext uri="{BB962C8B-B14F-4D97-AF65-F5344CB8AC3E}">
        <p14:creationId xmlns:p14="http://schemas.microsoft.com/office/powerpoint/2010/main" val="1553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323247"/>
            <a:ext cx="8031562" cy="1089529"/>
          </a:xfrm>
          <a:prstGeom prst="rect">
            <a:avLst/>
          </a:prstGeom>
        </p:spPr>
        <p:txBody>
          <a:bodyPr wrap="square">
            <a:spAutoFit/>
          </a:bodyPr>
          <a:lstStyle/>
          <a:p>
            <a:pPr algn="just">
              <a:lnSpc>
                <a:spcPct val="120000"/>
              </a:lnSpc>
            </a:pPr>
            <a:r>
              <a:rPr lang="pt-BR" b="1" dirty="0">
                <a:latin typeface="Arial" pitchFamily="34" charset="0"/>
                <a:cs typeface="Arial" pitchFamily="34" charset="0"/>
              </a:rPr>
              <a:t>Pergunta 6b) (0,3 ponto)</a:t>
            </a:r>
            <a:r>
              <a:rPr lang="pt-BR" dirty="0">
                <a:latin typeface="Arial" pitchFamily="34" charset="0"/>
                <a:cs typeface="Arial" pitchFamily="34" charset="0"/>
              </a:rPr>
              <a:t> Se você tivesse que dar uma volta completa em torno da Terra no menor tempo possível, qual dos veículos listados você escolheria?</a:t>
            </a:r>
          </a:p>
        </p:txBody>
      </p:sp>
      <p:sp>
        <p:nvSpPr>
          <p:cNvPr id="4" name="Retângulo 3"/>
          <p:cNvSpPr/>
          <p:nvPr/>
        </p:nvSpPr>
        <p:spPr>
          <a:xfrm>
            <a:off x="118889" y="1619508"/>
            <a:ext cx="3121367" cy="369332"/>
          </a:xfrm>
          <a:prstGeom prst="rect">
            <a:avLst/>
          </a:prstGeom>
        </p:spPr>
        <p:txBody>
          <a:bodyPr wrap="none">
            <a:spAutoFit/>
          </a:bodyPr>
          <a:lstStyle/>
          <a:p>
            <a:r>
              <a:rPr lang="pt-PT" b="1" dirty="0">
                <a:latin typeface="Arial" pitchFamily="34" charset="0"/>
                <a:cs typeface="Arial" pitchFamily="34" charset="0"/>
              </a:rPr>
              <a:t>Resposta 6b)</a:t>
            </a:r>
            <a:r>
              <a:rPr lang="pt-BR" b="1" dirty="0">
                <a:latin typeface="Arial" pitchFamily="34" charset="0"/>
                <a:cs typeface="Arial" pitchFamily="34" charset="0"/>
              </a:rPr>
              <a:t>: </a:t>
            </a:r>
            <a:r>
              <a:rPr lang="pt-BR" dirty="0">
                <a:latin typeface="Arial" pitchFamily="34" charset="0"/>
                <a:cs typeface="Arial" pitchFamily="34" charset="0"/>
              </a:rPr>
              <a:t>_ _ _ _ _ _ _ </a:t>
            </a:r>
          </a:p>
        </p:txBody>
      </p:sp>
      <p:sp>
        <p:nvSpPr>
          <p:cNvPr id="5" name="Retângulo 4"/>
          <p:cNvSpPr/>
          <p:nvPr/>
        </p:nvSpPr>
        <p:spPr>
          <a:xfrm>
            <a:off x="1992977" y="1600980"/>
            <a:ext cx="838691" cy="369332"/>
          </a:xfrm>
          <a:prstGeom prst="rect">
            <a:avLst/>
          </a:prstGeom>
        </p:spPr>
        <p:txBody>
          <a:bodyPr wrap="none">
            <a:spAutoFit/>
          </a:bodyPr>
          <a:lstStyle/>
          <a:p>
            <a:r>
              <a:rPr lang="pt-BR" b="1" dirty="0">
                <a:solidFill>
                  <a:srgbClr val="FF0000"/>
                </a:solidFill>
                <a:latin typeface="Arial" pitchFamily="34" charset="0"/>
                <a:cs typeface="Arial" pitchFamily="34" charset="0"/>
              </a:rPr>
              <a:t>VLS-1</a:t>
            </a:r>
            <a:endParaRPr lang="pt-BR" dirty="0">
              <a:solidFill>
                <a:srgbClr val="FF0000"/>
              </a:solidFill>
            </a:endParaRPr>
          </a:p>
        </p:txBody>
      </p:sp>
      <p:sp>
        <p:nvSpPr>
          <p:cNvPr id="6" name="Retângulo 5"/>
          <p:cNvSpPr/>
          <p:nvPr/>
        </p:nvSpPr>
        <p:spPr>
          <a:xfrm>
            <a:off x="118889" y="2311830"/>
            <a:ext cx="11593288" cy="757130"/>
          </a:xfrm>
          <a:prstGeom prst="rect">
            <a:avLst/>
          </a:prstGeom>
        </p:spPr>
        <p:txBody>
          <a:bodyPr wrap="square">
            <a:spAutoFit/>
          </a:bodyPr>
          <a:lstStyle/>
          <a:p>
            <a:pPr algn="just">
              <a:lnSpc>
                <a:spcPct val="120000"/>
              </a:lnSpc>
            </a:pPr>
            <a:r>
              <a:rPr lang="pt-BR" b="1" dirty="0">
                <a:latin typeface="Arial" pitchFamily="34" charset="0"/>
                <a:cs typeface="Arial" pitchFamily="34" charset="0"/>
              </a:rPr>
              <a:t>Pergunta 6c) (0,3 ponto)</a:t>
            </a:r>
            <a:r>
              <a:rPr lang="pt-BR" dirty="0">
                <a:latin typeface="Arial" pitchFamily="34" charset="0"/>
                <a:cs typeface="Arial" pitchFamily="34" charset="0"/>
              </a:rPr>
              <a:t> Baseado na sua resposta ao item anterior, calcule o tempo necessário, em horas, para completar um giro em torno da Terra, sabendo que a distância a ser percorrida é de 40.000 km.</a:t>
            </a:r>
          </a:p>
        </p:txBody>
      </p:sp>
      <p:sp>
        <p:nvSpPr>
          <p:cNvPr id="7" name="Retângulo 6"/>
          <p:cNvSpPr/>
          <p:nvPr/>
        </p:nvSpPr>
        <p:spPr>
          <a:xfrm>
            <a:off x="118889" y="3068960"/>
            <a:ext cx="1223412" cy="369332"/>
          </a:xfrm>
          <a:prstGeom prst="rect">
            <a:avLst/>
          </a:prstGeom>
        </p:spPr>
        <p:txBody>
          <a:bodyPr wrap="none">
            <a:spAutoFit/>
          </a:bodyPr>
          <a:lstStyle/>
          <a:p>
            <a:r>
              <a:rPr lang="pt-BR" i="1" dirty="0">
                <a:solidFill>
                  <a:srgbClr val="FF0000"/>
                </a:solidFill>
                <a:latin typeface="Arial" pitchFamily="34" charset="0"/>
                <a:cs typeface="Arial" pitchFamily="34" charset="0"/>
              </a:rPr>
              <a:t>Resposta:</a:t>
            </a:r>
            <a:endParaRPr lang="pt-BR" dirty="0">
              <a:solidFill>
                <a:srgbClr val="FF0000"/>
              </a:solidFill>
              <a:latin typeface="Arial" pitchFamily="34" charset="0"/>
              <a:cs typeface="Arial" pitchFamily="34" charset="0"/>
            </a:endParaRPr>
          </a:p>
        </p:txBody>
      </p:sp>
      <p:sp>
        <p:nvSpPr>
          <p:cNvPr id="8" name="Retângulo 7"/>
          <p:cNvSpPr/>
          <p:nvPr/>
        </p:nvSpPr>
        <p:spPr>
          <a:xfrm>
            <a:off x="118889" y="3563607"/>
            <a:ext cx="11521280" cy="1089529"/>
          </a:xfrm>
          <a:prstGeom prst="rect">
            <a:avLst/>
          </a:prstGeom>
        </p:spPr>
        <p:txBody>
          <a:bodyPr wrap="square">
            <a:spAutoFit/>
          </a:bodyPr>
          <a:lstStyle/>
          <a:p>
            <a:pPr algn="just" hangingPunct="0">
              <a:lnSpc>
                <a:spcPct val="120000"/>
              </a:lnSpc>
            </a:pPr>
            <a:r>
              <a:rPr lang="pt-BR" dirty="0">
                <a:solidFill>
                  <a:srgbClr val="FF0000"/>
                </a:solidFill>
                <a:latin typeface="Arial" pitchFamily="34" charset="0"/>
                <a:cs typeface="Arial" pitchFamily="34" charset="0"/>
              </a:rPr>
              <a:t>Velocidade é distância dividida pelo tempo, ou seja, velocidade = distância/tempo.  </a:t>
            </a:r>
          </a:p>
          <a:p>
            <a:pPr algn="just">
              <a:lnSpc>
                <a:spcPct val="120000"/>
              </a:lnSpc>
            </a:pPr>
            <a:r>
              <a:rPr lang="pt-BR" dirty="0">
                <a:solidFill>
                  <a:srgbClr val="FF0000"/>
                </a:solidFill>
                <a:latin typeface="Arial" pitchFamily="34" charset="0"/>
                <a:cs typeface="Arial" pitchFamily="34" charset="0"/>
              </a:rPr>
              <a:t>A velocidade e a distância a ser percorrida são conhecidas.  Para obter o tempo basta dividir a distância a ser percorrida pela velocidade:</a:t>
            </a:r>
          </a:p>
        </p:txBody>
      </p:sp>
      <p:sp>
        <p:nvSpPr>
          <p:cNvPr id="10" name="Retângulo 9"/>
          <p:cNvSpPr/>
          <p:nvPr/>
        </p:nvSpPr>
        <p:spPr>
          <a:xfrm>
            <a:off x="118889" y="4931876"/>
            <a:ext cx="3302024" cy="369332"/>
          </a:xfrm>
          <a:prstGeom prst="rect">
            <a:avLst/>
          </a:prstGeom>
        </p:spPr>
        <p:txBody>
          <a:bodyPr wrap="square">
            <a:spAutoFit/>
          </a:bodyPr>
          <a:lstStyle/>
          <a:p>
            <a:pPr lvl="0"/>
            <a:r>
              <a:rPr lang="pt-BR" dirty="0">
                <a:solidFill>
                  <a:srgbClr val="FF0000"/>
                </a:solidFill>
                <a:latin typeface="Arial" pitchFamily="34" charset="0"/>
                <a:cs typeface="Arial" pitchFamily="34" charset="0"/>
              </a:rPr>
              <a:t>Tempo = distância/velocidade,</a:t>
            </a:r>
          </a:p>
        </p:txBody>
      </p:sp>
      <p:sp>
        <p:nvSpPr>
          <p:cNvPr id="11" name="Retângulo 10"/>
          <p:cNvSpPr/>
          <p:nvPr/>
        </p:nvSpPr>
        <p:spPr>
          <a:xfrm>
            <a:off x="3274929" y="4931876"/>
            <a:ext cx="2813655" cy="369332"/>
          </a:xfrm>
          <a:prstGeom prst="rect">
            <a:avLst/>
          </a:prstGeom>
        </p:spPr>
        <p:txBody>
          <a:bodyPr wrap="none">
            <a:spAutoFit/>
          </a:bodyPr>
          <a:lstStyle/>
          <a:p>
            <a:r>
              <a:rPr lang="pt-BR" dirty="0">
                <a:solidFill>
                  <a:srgbClr val="FF0000"/>
                </a:solidFill>
                <a:latin typeface="Arial" pitchFamily="34" charset="0"/>
                <a:cs typeface="Arial" pitchFamily="34" charset="0"/>
              </a:rPr>
              <a:t>Tempo = 40.000/28.000 =</a:t>
            </a:r>
          </a:p>
        </p:txBody>
      </p:sp>
      <p:sp>
        <p:nvSpPr>
          <p:cNvPr id="12" name="Retângulo 11"/>
          <p:cNvSpPr/>
          <p:nvPr/>
        </p:nvSpPr>
        <p:spPr>
          <a:xfrm>
            <a:off x="5962485" y="4931876"/>
            <a:ext cx="2582758" cy="369332"/>
          </a:xfrm>
          <a:prstGeom prst="rect">
            <a:avLst/>
          </a:prstGeom>
        </p:spPr>
        <p:txBody>
          <a:bodyPr wrap="none">
            <a:spAutoFit/>
          </a:bodyPr>
          <a:lstStyle/>
          <a:p>
            <a:r>
              <a:rPr lang="pt-BR" dirty="0">
                <a:solidFill>
                  <a:srgbClr val="FF0000"/>
                </a:solidFill>
                <a:latin typeface="Arial" pitchFamily="34" charset="0"/>
                <a:cs typeface="Arial" pitchFamily="34" charset="0"/>
              </a:rPr>
              <a:t>1,428 horas (ou 1,43h).</a:t>
            </a:r>
          </a:p>
        </p:txBody>
      </p:sp>
      <p:sp>
        <p:nvSpPr>
          <p:cNvPr id="13" name="Retângulo 12"/>
          <p:cNvSpPr/>
          <p:nvPr/>
        </p:nvSpPr>
        <p:spPr>
          <a:xfrm>
            <a:off x="118889" y="5579948"/>
            <a:ext cx="4314001" cy="369332"/>
          </a:xfrm>
          <a:prstGeom prst="rect">
            <a:avLst/>
          </a:prstGeom>
        </p:spPr>
        <p:txBody>
          <a:bodyPr wrap="none">
            <a:spAutoFit/>
          </a:bodyPr>
          <a:lstStyle/>
          <a:p>
            <a:r>
              <a:rPr lang="pt-PT" b="1" dirty="0">
                <a:latin typeface="Arial" pitchFamily="34" charset="0"/>
                <a:cs typeface="Arial" pitchFamily="34" charset="0"/>
              </a:rPr>
              <a:t>Resposta 6c)</a:t>
            </a:r>
            <a:r>
              <a:rPr lang="pt-BR" dirty="0">
                <a:latin typeface="Arial" pitchFamily="34" charset="0"/>
                <a:cs typeface="Arial" pitchFamily="34" charset="0"/>
              </a:rPr>
              <a:t> _ _ _ _ _ _ _ _ _ _ _ _ _ _</a:t>
            </a:r>
          </a:p>
        </p:txBody>
      </p:sp>
      <p:sp>
        <p:nvSpPr>
          <p:cNvPr id="14" name="Retângulo 13"/>
          <p:cNvSpPr/>
          <p:nvPr/>
        </p:nvSpPr>
        <p:spPr>
          <a:xfrm>
            <a:off x="1825823" y="5543768"/>
            <a:ext cx="2307042" cy="369332"/>
          </a:xfrm>
          <a:prstGeom prst="rect">
            <a:avLst/>
          </a:prstGeom>
        </p:spPr>
        <p:txBody>
          <a:bodyPr wrap="none">
            <a:spAutoFit/>
          </a:bodyPr>
          <a:lstStyle/>
          <a:p>
            <a:r>
              <a:rPr lang="pt-BR" b="1" dirty="0">
                <a:solidFill>
                  <a:srgbClr val="FF0000"/>
                </a:solidFill>
                <a:latin typeface="Arial" pitchFamily="34" charset="0"/>
                <a:cs typeface="Arial" pitchFamily="34" charset="0"/>
              </a:rPr>
              <a:t>T = 1,42 h ou</a:t>
            </a:r>
            <a:r>
              <a:rPr lang="pt-BR" dirty="0">
                <a:solidFill>
                  <a:srgbClr val="FF0000"/>
                </a:solidFill>
                <a:latin typeface="Arial" pitchFamily="34" charset="0"/>
                <a:cs typeface="Arial" pitchFamily="34" charset="0"/>
              </a:rPr>
              <a:t> </a:t>
            </a:r>
            <a:r>
              <a:rPr lang="pt-BR" b="1" dirty="0">
                <a:solidFill>
                  <a:srgbClr val="FF0000"/>
                </a:solidFill>
                <a:latin typeface="Arial" pitchFamily="34" charset="0"/>
                <a:cs typeface="Arial" pitchFamily="34" charset="0"/>
              </a:rPr>
              <a:t>1,43 h</a:t>
            </a:r>
            <a:endParaRPr lang="pt-BR" dirty="0">
              <a:solidFill>
                <a:srgbClr val="FF0000"/>
              </a:solidFill>
            </a:endParaRPr>
          </a:p>
        </p:txBody>
      </p:sp>
    </p:spTree>
    <p:extLst>
      <p:ext uri="{BB962C8B-B14F-4D97-AF65-F5344CB8AC3E}">
        <p14:creationId xmlns:p14="http://schemas.microsoft.com/office/powerpoint/2010/main" val="76811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14"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2939</Words>
  <Application>Microsoft Office PowerPoint</Application>
  <PresentationFormat>Personalizar</PresentationFormat>
  <Paragraphs>234</Paragraphs>
  <Slides>16</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16</vt:i4>
      </vt:variant>
    </vt:vector>
  </HeadingPairs>
  <TitlesOfParts>
    <vt:vector size="22" baseType="lpstr">
      <vt:lpstr>Arial</vt:lpstr>
      <vt:lpstr>Calibri</vt:lpstr>
      <vt:lpstr>Cambria Math</vt:lpstr>
      <vt:lpstr>Times New Roman</vt:lpstr>
      <vt:lpstr>Tema do Office</vt:lpstr>
      <vt:lpstr>Documento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João Canalle</cp:lastModifiedBy>
  <cp:revision>41</cp:revision>
  <dcterms:created xsi:type="dcterms:W3CDTF">2020-07-28T12:26:47Z</dcterms:created>
  <dcterms:modified xsi:type="dcterms:W3CDTF">2020-08-08T00:13:07Z</dcterms:modified>
</cp:coreProperties>
</file>