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D68B"/>
    <a:srgbClr val="F9F9EE"/>
    <a:srgbClr val="EAB200"/>
    <a:srgbClr val="FFD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BDAC7D-9C48-4EBB-980C-2648751FE0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AE3A85-F27B-47E0-B011-655E3C815D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C55D383-95CE-4293-A2A5-869231B9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FA55A-35A8-40FB-B5D7-2DCD623463D9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BF14EE4-C4D1-450D-B118-E612DC553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2FD413-381A-40FE-A592-C2E3B5634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FF547-4C9C-4868-B8BC-3B6E190F5C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6338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E71B02-3E5C-439B-9B84-A5A5A0580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6B922DD-248B-451E-9695-C6E0D29BF0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0FA3286-C552-4A2C-A360-1F188FAFC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FA55A-35A8-40FB-B5D7-2DCD623463D9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A2ECA3F-D898-4898-A35B-1FC4BE792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946F2ED-C496-4690-B689-844FD96C6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FF547-4C9C-4868-B8BC-3B6E190F5C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434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7C52AB0-6A45-4E0F-AFE4-98D74EA397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531718C-F8EE-4147-AC9E-9DFD156DD5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756DB62-A5D0-4C0B-9571-CCC37C080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FA55A-35A8-40FB-B5D7-2DCD623463D9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2C2214E-70E5-4EE0-A9DE-0287B53AA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0F2DCF-6492-45DB-BDCE-852D8DD12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FF547-4C9C-4868-B8BC-3B6E190F5C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0410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807C63-059F-4361-9C08-B9B21CA50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B36E89-0AB4-41CC-90BE-D84F9FDF5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A949E1-D7A3-417E-B0B3-36EDDA949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FA55A-35A8-40FB-B5D7-2DCD623463D9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8CB6844-7284-4DEB-B3DA-B17B87776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3CD3EB9-E83C-4451-B377-2049E32A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FF547-4C9C-4868-B8BC-3B6E190F5C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460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CC65F5-8147-40EC-8D6E-79D9D2B40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88D4025-5059-41C9-B612-9FB289035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E05059-F053-4DDF-9AF3-0C0E4021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FA55A-35A8-40FB-B5D7-2DCD623463D9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60CB6C8-5C7C-483F-9BAF-D706744A1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2D9D21A-3300-4BF9-ACEF-D38BC7C49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FF547-4C9C-4868-B8BC-3B6E190F5C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5873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7A5943-D37B-42CD-9F7B-5016C19F2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8B191B8-B170-4643-9E0F-E5DD3DEB47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1815145-3D9E-4193-B4C9-AADAC3C1F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63BEC7A-B6E2-4FBE-9512-1C483764F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FA55A-35A8-40FB-B5D7-2DCD623463D9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F53A35E-7C65-4475-90AA-3E12C1863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8E905DD-71AC-4905-B0B6-BE291C7A4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FF547-4C9C-4868-B8BC-3B6E190F5C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4222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732753-6760-4CC4-A9A3-1C484311B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E951DCC-6730-4697-8086-E0C63540E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CE81BAD-F03C-4CEC-B2F2-23291FCFB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258E959-0ED9-4BDE-A726-0E5EABA26D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63713B1-27B4-4FC5-A0A7-6F10F84348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DFF15A2-0A71-4360-A1BD-06E5A3791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FA55A-35A8-40FB-B5D7-2DCD623463D9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85200EC-3541-4076-942F-CC1AA2E72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CD209EF-CAA5-48B7-8C3E-127E96E60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FF547-4C9C-4868-B8BC-3B6E190F5C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8761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1F37F8-E316-4705-B14F-694ADEDFE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12BE862-4EDC-4A2F-B872-329468943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FA55A-35A8-40FB-B5D7-2DCD623463D9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02904B2-9594-405F-B950-7C34D38CF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2AAE37C-7B6B-42D4-A8CD-C40A56305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FF547-4C9C-4868-B8BC-3B6E190F5C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0849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75CA0F8-B2C1-462C-BD5D-1E0C4A3EB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FA55A-35A8-40FB-B5D7-2DCD623463D9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E6AAE54-DD94-4E3F-9244-B22F692DF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4BDC08A-3FD8-4A43-B12B-41B2D082E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FF547-4C9C-4868-B8BC-3B6E190F5C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1490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C57B29-8A58-49CA-B8EA-1680F3F3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E71818-E118-4B45-BE47-3B0141203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C69FFBE-27E0-4EC3-835C-0A419F0B6D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F57C93C-3C95-4A18-BAB9-E658DB854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FA55A-35A8-40FB-B5D7-2DCD623463D9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4AC199F-3948-4D80-BFBC-D2A665E07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B3369D3-5699-44DC-8A07-0C61AA9E6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FF547-4C9C-4868-B8BC-3B6E190F5C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7084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5978AA-EE48-4DDF-BC9E-F6155AB2C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9882285-AAA9-4A34-BA36-94C6F756C1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C9E883B-032D-434B-9BD8-DF56A6BD72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E7096C7-2C98-48FD-BF3C-D23B83A13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FA55A-35A8-40FB-B5D7-2DCD623463D9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C89F8CD-69ED-4E8D-808A-D6D596C33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D09461-9698-4457-BDD5-5F2C72389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FF547-4C9C-4868-B8BC-3B6E190F5C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8098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rgbClr val="F9F9EE"/>
            </a:gs>
            <a:gs pos="0">
              <a:srgbClr val="DBD68B"/>
            </a:gs>
            <a:gs pos="100000">
              <a:srgbClr val="DBD68B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5965930-01C8-412B-9D39-30FC5A232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32CCD7C-A699-4F84-A02D-280E34209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251E9A-E277-409A-9D8A-E8CBA0D70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FA55A-35A8-40FB-B5D7-2DCD623463D9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B29E99D-5557-41A7-9BA4-4C1E8DA2CE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2C6161A-8EB7-4E21-A794-47A38D356B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FF547-4C9C-4868-B8BC-3B6E190F5CD8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10629390" y="5869172"/>
            <a:ext cx="1679568" cy="1116419"/>
          </a:xfrm>
          <a:prstGeom prst="rect">
            <a:avLst/>
          </a:prstGeom>
          <a:blipFill dpi="0" rotWithShape="1">
            <a:blip r:embed="rId13">
              <a:alphaModFix amt="9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-31898" y="6055495"/>
            <a:ext cx="1201480" cy="770605"/>
          </a:xfrm>
          <a:prstGeom prst="rect">
            <a:avLst/>
          </a:prstGeom>
          <a:blipFill dpi="0" rotWithShape="1">
            <a:blip r:embed="rId14">
              <a:alphaModFix amt="9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322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10.emf"/><Relationship Id="rId10" Type="http://schemas.openxmlformats.org/officeDocument/2006/relationships/image" Target="../media/image130.png"/><Relationship Id="rId4" Type="http://schemas.openxmlformats.org/officeDocument/2006/relationships/image" Target="../media/image11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646" y="2595153"/>
            <a:ext cx="7255828" cy="481540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485112" y="135327"/>
            <a:ext cx="604058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GABARITO </a:t>
            </a:r>
            <a:r>
              <a:rPr lang="pt-BR" sz="4400" b="1" dirty="0" smtClean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COMENTADO </a:t>
            </a:r>
          </a:p>
          <a:p>
            <a:pPr algn="ctr"/>
            <a:r>
              <a:rPr lang="pt-BR" sz="4400" b="1" dirty="0" smtClean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PROVA</a:t>
            </a:r>
          </a:p>
          <a:p>
            <a:pPr algn="ctr"/>
            <a:endParaRPr lang="pt-BR" sz="4400" b="1" dirty="0" smtClean="0">
              <a:solidFill>
                <a:srgbClr val="0E4D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5400" b="1" dirty="0" smtClean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OBA 2017 - </a:t>
            </a:r>
            <a:r>
              <a:rPr lang="pt-BR" sz="5400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NÍVEL </a:t>
            </a:r>
            <a:r>
              <a:rPr lang="pt-BR" sz="5400" b="1" dirty="0" smtClean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pt-BR" sz="5400" b="1" dirty="0">
              <a:solidFill>
                <a:srgbClr val="0E4D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625" y="3727269"/>
            <a:ext cx="3942102" cy="251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1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1652DF5-581A-4860-BC15-8B092584B1F8}"/>
              </a:ext>
            </a:extLst>
          </p:cNvPr>
          <p:cNvSpPr/>
          <p:nvPr/>
        </p:nvSpPr>
        <p:spPr>
          <a:xfrm>
            <a:off x="132521" y="145918"/>
            <a:ext cx="8044070" cy="1355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 8)  (1 ponto)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Em 4 de outubro de 1957 os russos colocaram o primeiro satélite artificial em órbita da Terra, o Sputnik. Em 2017 foi lançado o Satélite Geoestacionário de Defesa e Comunicações Estratégicas (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SGDC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), do Brasil.</a:t>
            </a:r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FFAC1D5-310D-4A2C-8CD0-20848270EAD1}"/>
              </a:ext>
            </a:extLst>
          </p:cNvPr>
          <p:cNvSpPr/>
          <p:nvPr/>
        </p:nvSpPr>
        <p:spPr>
          <a:xfrm>
            <a:off x="132520" y="2549801"/>
            <a:ext cx="7582729" cy="1039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 8) (0,2 cada acerto)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Baseado nas informações da tabela ao lado escreva 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(Certo) ou 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(Errado) em cada uma das sentenças abaixo.</a:t>
            </a:r>
            <a:endParaRPr lang="pt-BR" dirty="0"/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F5D344A6-395B-4E9C-84A4-A018DE2FF7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972811"/>
              </p:ext>
            </p:extLst>
          </p:nvPr>
        </p:nvGraphicFramePr>
        <p:xfrm>
          <a:off x="7792278" y="2743200"/>
          <a:ext cx="4232109" cy="3170100"/>
        </p:xfrm>
        <a:graphic>
          <a:graphicData uri="http://schemas.openxmlformats.org/drawingml/2006/table">
            <a:tbl>
              <a:tblPr firstRow="1" firstCol="1" bandRow="1"/>
              <a:tblGrid>
                <a:gridCol w="1410703">
                  <a:extLst>
                    <a:ext uri="{9D8B030D-6E8A-4147-A177-3AD203B41FA5}">
                      <a16:colId xmlns:a16="http://schemas.microsoft.com/office/drawing/2014/main" val="1569429731"/>
                    </a:ext>
                  </a:extLst>
                </a:gridCol>
                <a:gridCol w="1410703">
                  <a:extLst>
                    <a:ext uri="{9D8B030D-6E8A-4147-A177-3AD203B41FA5}">
                      <a16:colId xmlns:a16="http://schemas.microsoft.com/office/drawing/2014/main" val="1530023669"/>
                    </a:ext>
                  </a:extLst>
                </a:gridCol>
                <a:gridCol w="1410703">
                  <a:extLst>
                    <a:ext uri="{9D8B030D-6E8A-4147-A177-3AD203B41FA5}">
                      <a16:colId xmlns:a16="http://schemas.microsoft.com/office/drawing/2014/main" val="2334787873"/>
                    </a:ext>
                  </a:extLst>
                </a:gridCol>
              </a:tblGrid>
              <a:tr h="31701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400" b="1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Informação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400" b="1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Sputnik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400" b="1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SGDC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4028491"/>
                  </a:ext>
                </a:extLst>
              </a:tr>
              <a:tr h="634020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pt-PT" sz="14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Ano de 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pt-PT" sz="14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lançamento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4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1957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4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2017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0264160"/>
                  </a:ext>
                </a:extLst>
              </a:tr>
              <a:tr h="317010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pt-PT" sz="14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Massa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4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83,6 kg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4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5.735 kg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9292301"/>
                  </a:ext>
                </a:extLst>
              </a:tr>
              <a:tr h="317010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pt-PT" sz="14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Período orbital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4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1,5 horas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4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24 horas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9413478"/>
                  </a:ext>
                </a:extLst>
              </a:tr>
              <a:tr h="634020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pt-PT" sz="14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Comprimento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pt-PT" sz="14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(com antenas)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4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 m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4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40 m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399602"/>
                  </a:ext>
                </a:extLst>
              </a:tr>
              <a:tr h="317010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pt-PT" sz="14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Tipo de órbita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4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Elíptica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4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Circular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9576917"/>
                  </a:ext>
                </a:extLst>
              </a:tr>
              <a:tr h="317010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pt-PT" sz="14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Vida útil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4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21 dias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4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 anos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210829"/>
                  </a:ext>
                </a:extLst>
              </a:tr>
              <a:tr h="317010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pt-PT" sz="14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Potência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4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 W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4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12.000 W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132708"/>
                  </a:ext>
                </a:extLst>
              </a:tr>
            </a:tbl>
          </a:graphicData>
        </a:graphic>
      </p:graphicFrame>
      <p:sp>
        <p:nvSpPr>
          <p:cNvPr id="12" name="Retângulo 11">
            <a:extLst>
              <a:ext uri="{FF2B5EF4-FFF2-40B4-BE49-F238E27FC236}">
                <a16:creationId xmlns:a16="http://schemas.microsoft.com/office/drawing/2014/main" id="{50EBD153-D1DF-4F77-A7FF-108103E2A3D0}"/>
              </a:ext>
            </a:extLst>
          </p:cNvPr>
          <p:cNvSpPr/>
          <p:nvPr/>
        </p:nvSpPr>
        <p:spPr>
          <a:xfrm>
            <a:off x="139038" y="3473131"/>
            <a:ext cx="7519061" cy="2483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200000"/>
              </a:lnSpc>
              <a:spcAft>
                <a:spcPts val="0"/>
              </a:spcAft>
            </a:pP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(     ) Este ano celebraremos 50 anos da Era Espacial</a:t>
            </a:r>
            <a:r>
              <a:rPr lang="pt-BR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200000"/>
              </a:lnSpc>
              <a:spcAft>
                <a:spcPts val="0"/>
              </a:spcAft>
            </a:pP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(     ) O SGDC deverá funcionar até 2035</a:t>
            </a:r>
            <a:r>
              <a:rPr lang="pt-BR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200000"/>
              </a:lnSpc>
              <a:spcAft>
                <a:spcPts val="0"/>
              </a:spcAft>
            </a:pP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(     ) O SGDC é cerca de dez vezes maior que o Sputnik (em comprimento</a:t>
            </a:r>
            <a:r>
              <a:rPr lang="pt-BR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200000"/>
              </a:lnSpc>
              <a:spcAft>
                <a:spcPts val="0"/>
              </a:spcAft>
            </a:pP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(     ) Enquanto o SGDC dá um giro em torno da Terra o Sputnik daria 14 giros</a:t>
            </a:r>
            <a:r>
              <a:rPr lang="pt-BR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(     ) A potência instalada no SGDC é 12 vezes a do Sputnik.</a:t>
            </a:r>
            <a:endParaRPr lang="pt-BR" sz="16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0ACE04F-37F2-4C36-B158-C8D1EB03C38C}"/>
              </a:ext>
            </a:extLst>
          </p:cNvPr>
          <p:cNvSpPr txBox="1"/>
          <p:nvPr/>
        </p:nvSpPr>
        <p:spPr>
          <a:xfrm>
            <a:off x="265044" y="3653865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endParaRPr lang="pt-BR" sz="16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C3E732B-52FF-4842-8278-2AFC5E70A280}"/>
              </a:ext>
            </a:extLst>
          </p:cNvPr>
          <p:cNvSpPr txBox="1"/>
          <p:nvPr/>
        </p:nvSpPr>
        <p:spPr>
          <a:xfrm>
            <a:off x="265044" y="4136737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endParaRPr lang="pt-BR" sz="16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F60893F-3249-46F0-AACD-61BE975D2230}"/>
              </a:ext>
            </a:extLst>
          </p:cNvPr>
          <p:cNvSpPr txBox="1"/>
          <p:nvPr/>
        </p:nvSpPr>
        <p:spPr>
          <a:xfrm>
            <a:off x="265044" y="4653493"/>
            <a:ext cx="344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endParaRPr lang="pt-BR" sz="16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02AD71E-CC48-4019-A474-BBE7CFDBCE3F}"/>
              </a:ext>
            </a:extLst>
          </p:cNvPr>
          <p:cNvSpPr txBox="1"/>
          <p:nvPr/>
        </p:nvSpPr>
        <p:spPr>
          <a:xfrm>
            <a:off x="288235" y="5136124"/>
            <a:ext cx="2981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endParaRPr lang="pt-BR" sz="160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7797EBF-AF11-45F7-B224-37985EEDBFAC}"/>
              </a:ext>
            </a:extLst>
          </p:cNvPr>
          <p:cNvSpPr txBox="1"/>
          <p:nvPr/>
        </p:nvSpPr>
        <p:spPr>
          <a:xfrm>
            <a:off x="278296" y="5605410"/>
            <a:ext cx="318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endParaRPr lang="pt-BR" sz="1600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1200150"/>
            <a:ext cx="6877050" cy="129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6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CA2150C5-4C02-47AB-8366-67A1778C3FDA}"/>
              </a:ext>
            </a:extLst>
          </p:cNvPr>
          <p:cNvSpPr/>
          <p:nvPr/>
        </p:nvSpPr>
        <p:spPr>
          <a:xfrm>
            <a:off x="93794" y="94254"/>
            <a:ext cx="8149058" cy="2459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PT" sz="1700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 9) (1 ponto)</a:t>
            </a:r>
            <a:r>
              <a:rPr lang="pt-PT" sz="17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</a:rPr>
              <a:t>Em 2017 foi lançado o Satélite Geoestacionário de Defesa e Comunicações Estratégicas (SGDC). Ele foi contratado pelo Governo do Brasil à Visiona Tecnologia Espacial, empresa nacional situada em São José dos Campos, SP. </a:t>
            </a:r>
            <a:r>
              <a:rPr lang="pt-BR" sz="1700" u="sng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 SGDC situa-se no plano equatorial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</a:rPr>
              <a:t> da Terra distante 35.800 km da sua superfície. A essa grande distância ele gira em torno da Terra com a mesma velocidade com que a Terra gira em torno do seu eixo. Portanto, tudo se passa como se o SGDC estivesse parado em relação a um ponto fixo da superfície terrestre. </a:t>
            </a:r>
            <a:r>
              <a:rPr lang="pt-BR" sz="1700" u="sng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 SGDC está “estacionado” a 75</a:t>
            </a:r>
            <a:r>
              <a:rPr lang="pt-BR" sz="1700" u="sng" baseline="30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lang="pt-BR" sz="1700" u="sng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de longitude Oeste.</a:t>
            </a:r>
            <a:endParaRPr lang="pt-BR" sz="17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E0C5210-CDC6-4932-A725-5A547BFB35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463" y="2531244"/>
            <a:ext cx="6886841" cy="376577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 de texto 274">
            <a:extLst>
              <a:ext uri="{FF2B5EF4-FFF2-40B4-BE49-F238E27FC236}">
                <a16:creationId xmlns:a16="http://schemas.microsoft.com/office/drawing/2014/main" id="{CE77637E-9701-457E-BDF7-54D558E9B1AA}"/>
              </a:ext>
            </a:extLst>
          </p:cNvPr>
          <p:cNvSpPr txBox="1"/>
          <p:nvPr/>
        </p:nvSpPr>
        <p:spPr>
          <a:xfrm>
            <a:off x="3656837" y="3825237"/>
            <a:ext cx="348217" cy="428821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x</a:t>
            </a:r>
            <a:endParaRPr kumimoji="0" lang="pt-BR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2EBEAA9-CFC2-45D0-883E-501EF40F8276}"/>
              </a:ext>
            </a:extLst>
          </p:cNvPr>
          <p:cNvSpPr/>
          <p:nvPr/>
        </p:nvSpPr>
        <p:spPr>
          <a:xfrm>
            <a:off x="1208218" y="6385891"/>
            <a:ext cx="1010748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700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 9a) (0,5 ponto)</a:t>
            </a:r>
            <a:r>
              <a:rPr lang="pt-PT" sz="17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pt-PT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1700" dirty="0">
                <a:latin typeface="Arial" panose="020B0604020202020204" pitchFamily="34" charset="0"/>
                <a:ea typeface="Times New Roman" panose="02020603050405020304" pitchFamily="18" charset="0"/>
              </a:rPr>
              <a:t>Faça um </a:t>
            </a:r>
            <a:r>
              <a:rPr lang="pt-PT" sz="17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r>
              <a:rPr lang="pt-PT" sz="1700" dirty="0">
                <a:latin typeface="Arial" panose="020B0604020202020204" pitchFamily="34" charset="0"/>
                <a:ea typeface="Times New Roman" panose="02020603050405020304" pitchFamily="18" charset="0"/>
              </a:rPr>
              <a:t> na figura acima indicando a localização do satélite SGDC.</a:t>
            </a:r>
            <a:endParaRPr lang="pt-BR" sz="1700" dirty="0"/>
          </a:p>
        </p:txBody>
      </p:sp>
    </p:spTree>
    <p:extLst>
      <p:ext uri="{BB962C8B-B14F-4D97-AF65-F5344CB8AC3E}">
        <p14:creationId xmlns:p14="http://schemas.microsoft.com/office/powerpoint/2010/main" val="273274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1">
            <a:extLst>
              <a:ext uri="{FF2B5EF4-FFF2-40B4-BE49-F238E27FC236}">
                <a16:creationId xmlns:a16="http://schemas.microsoft.com/office/drawing/2014/main" id="{66C56F0B-5A53-4DDF-B840-D395C8A178AD}"/>
              </a:ext>
            </a:extLst>
          </p:cNvPr>
          <p:cNvGrpSpPr/>
          <p:nvPr/>
        </p:nvGrpSpPr>
        <p:grpSpPr>
          <a:xfrm>
            <a:off x="95178" y="1333917"/>
            <a:ext cx="8086797" cy="1708908"/>
            <a:chOff x="180002" y="179876"/>
            <a:chExt cx="5139810" cy="102836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4A12D8B8-9F95-4196-AC98-E1B45D483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002" y="180002"/>
              <a:ext cx="1053426" cy="1018929"/>
            </a:xfrm>
            <a:prstGeom prst="rect">
              <a:avLst/>
            </a:prstGeom>
            <a:grpFill/>
            <a:ln>
              <a:noFill/>
            </a:ln>
          </p:spPr>
        </p:pic>
        <p:cxnSp>
          <p:nvCxnSpPr>
            <p:cNvPr id="4" name="Conector reto 3">
              <a:extLst>
                <a:ext uri="{FF2B5EF4-FFF2-40B4-BE49-F238E27FC236}">
                  <a16:creationId xmlns:a16="http://schemas.microsoft.com/office/drawing/2014/main" id="{2AA3406A-0CD2-4B28-AA12-53D7880976C1}"/>
                </a:ext>
              </a:extLst>
            </p:cNvPr>
            <p:cNvCxnSpPr/>
            <p:nvPr/>
          </p:nvCxnSpPr>
          <p:spPr>
            <a:xfrm flipV="1">
              <a:off x="190878" y="179876"/>
              <a:ext cx="5128828" cy="62"/>
            </a:xfrm>
            <a:prstGeom prst="line">
              <a:avLst/>
            </a:prstGeom>
            <a:grp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" name="Conector reto 4">
              <a:extLst>
                <a:ext uri="{FF2B5EF4-FFF2-40B4-BE49-F238E27FC236}">
                  <a16:creationId xmlns:a16="http://schemas.microsoft.com/office/drawing/2014/main" id="{C55B896E-B865-4926-A35C-ADA80768DDB2}"/>
                </a:ext>
              </a:extLst>
            </p:cNvPr>
            <p:cNvCxnSpPr/>
            <p:nvPr/>
          </p:nvCxnSpPr>
          <p:spPr>
            <a:xfrm>
              <a:off x="207297" y="729703"/>
              <a:ext cx="5112302" cy="0"/>
            </a:xfrm>
            <a:prstGeom prst="line">
              <a:avLst/>
            </a:prstGeom>
            <a:grp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683659C3-44F7-4A16-A5D9-700F36A5D6AC}"/>
                </a:ext>
              </a:extLst>
            </p:cNvPr>
            <p:cNvCxnSpPr/>
            <p:nvPr/>
          </p:nvCxnSpPr>
          <p:spPr>
            <a:xfrm flipV="1">
              <a:off x="196407" y="1202081"/>
              <a:ext cx="5123086" cy="1077"/>
            </a:xfrm>
            <a:prstGeom prst="line">
              <a:avLst/>
            </a:prstGeom>
            <a:grp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7" name="Conector reto 6">
              <a:extLst>
                <a:ext uri="{FF2B5EF4-FFF2-40B4-BE49-F238E27FC236}">
                  <a16:creationId xmlns:a16="http://schemas.microsoft.com/office/drawing/2014/main" id="{E58EA254-C8C4-4D8E-BCA8-E04C87BBED61}"/>
                </a:ext>
              </a:extLst>
            </p:cNvPr>
            <p:cNvCxnSpPr/>
            <p:nvPr/>
          </p:nvCxnSpPr>
          <p:spPr>
            <a:xfrm>
              <a:off x="190462" y="179907"/>
              <a:ext cx="0" cy="1023043"/>
            </a:xfrm>
            <a:prstGeom prst="line">
              <a:avLst/>
            </a:prstGeom>
            <a:grp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8" name="Conector reto 7">
              <a:extLst>
                <a:ext uri="{FF2B5EF4-FFF2-40B4-BE49-F238E27FC236}">
                  <a16:creationId xmlns:a16="http://schemas.microsoft.com/office/drawing/2014/main" id="{DEB2A4FC-DAE9-44AE-90DA-DDC912882A56}"/>
                </a:ext>
              </a:extLst>
            </p:cNvPr>
            <p:cNvCxnSpPr/>
            <p:nvPr/>
          </p:nvCxnSpPr>
          <p:spPr>
            <a:xfrm>
              <a:off x="1228274" y="179938"/>
              <a:ext cx="0" cy="1022350"/>
            </a:xfrm>
            <a:prstGeom prst="line">
              <a:avLst/>
            </a:prstGeom>
            <a:grp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9" name="Conector reto 8">
              <a:extLst>
                <a:ext uri="{FF2B5EF4-FFF2-40B4-BE49-F238E27FC236}">
                  <a16:creationId xmlns:a16="http://schemas.microsoft.com/office/drawing/2014/main" id="{93CF6EF5-388A-41D2-8B1A-99FEA0D7655B}"/>
                </a:ext>
              </a:extLst>
            </p:cNvPr>
            <p:cNvCxnSpPr/>
            <p:nvPr/>
          </p:nvCxnSpPr>
          <p:spPr>
            <a:xfrm>
              <a:off x="2247922" y="179938"/>
              <a:ext cx="0" cy="1022350"/>
            </a:xfrm>
            <a:prstGeom prst="line">
              <a:avLst/>
            </a:prstGeom>
            <a:grp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" name="Conector reto 9">
              <a:extLst>
                <a:ext uri="{FF2B5EF4-FFF2-40B4-BE49-F238E27FC236}">
                  <a16:creationId xmlns:a16="http://schemas.microsoft.com/office/drawing/2014/main" id="{DE6AFFE4-B85A-48E1-8735-7E5D315C8564}"/>
                </a:ext>
              </a:extLst>
            </p:cNvPr>
            <p:cNvCxnSpPr/>
            <p:nvPr/>
          </p:nvCxnSpPr>
          <p:spPr>
            <a:xfrm>
              <a:off x="3276619" y="179938"/>
              <a:ext cx="0" cy="1022350"/>
            </a:xfrm>
            <a:prstGeom prst="line">
              <a:avLst/>
            </a:prstGeom>
            <a:grp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8026443F-EBCA-4458-804D-5E2E88D76939}"/>
                </a:ext>
              </a:extLst>
            </p:cNvPr>
            <p:cNvCxnSpPr/>
            <p:nvPr/>
          </p:nvCxnSpPr>
          <p:spPr>
            <a:xfrm>
              <a:off x="4298908" y="185894"/>
              <a:ext cx="0" cy="1022350"/>
            </a:xfrm>
            <a:prstGeom prst="line">
              <a:avLst/>
            </a:prstGeom>
            <a:grp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E2EAFA58-13AC-4C4E-8E87-139D3F57E075}"/>
                </a:ext>
              </a:extLst>
            </p:cNvPr>
            <p:cNvCxnSpPr/>
            <p:nvPr/>
          </p:nvCxnSpPr>
          <p:spPr>
            <a:xfrm>
              <a:off x="5319812" y="185893"/>
              <a:ext cx="0" cy="1022350"/>
            </a:xfrm>
            <a:prstGeom prst="line">
              <a:avLst/>
            </a:prstGeom>
            <a:grp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64" name="Retângulo 63">
            <a:extLst>
              <a:ext uri="{FF2B5EF4-FFF2-40B4-BE49-F238E27FC236}">
                <a16:creationId xmlns:a16="http://schemas.microsoft.com/office/drawing/2014/main" id="{989F281E-7DEA-4389-8551-23E8CC139E0B}"/>
              </a:ext>
            </a:extLst>
          </p:cNvPr>
          <p:cNvSpPr/>
          <p:nvPr/>
        </p:nvSpPr>
        <p:spPr>
          <a:xfrm>
            <a:off x="440705" y="1825747"/>
            <a:ext cx="1071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>
              <a:spcAft>
                <a:spcPts val="0"/>
              </a:spcAft>
            </a:pPr>
            <a:r>
              <a:rPr lang="pt-PT" dirty="0"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12.000 km</a:t>
            </a:r>
            <a:endParaRPr lang="pt-B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65" name="Conector de seta reta 276">
            <a:extLst>
              <a:ext uri="{FF2B5EF4-FFF2-40B4-BE49-F238E27FC236}">
                <a16:creationId xmlns:a16="http://schemas.microsoft.com/office/drawing/2014/main" id="{7842CB75-A5A3-4642-847F-8BC41092D463}"/>
              </a:ext>
            </a:extLst>
          </p:cNvPr>
          <p:cNvCxnSpPr>
            <a:cxnSpLocks/>
          </p:cNvCxnSpPr>
          <p:nvPr/>
        </p:nvCxnSpPr>
        <p:spPr>
          <a:xfrm>
            <a:off x="204507" y="2195079"/>
            <a:ext cx="1446994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de seta reta 277">
            <a:extLst>
              <a:ext uri="{FF2B5EF4-FFF2-40B4-BE49-F238E27FC236}">
                <a16:creationId xmlns:a16="http://schemas.microsoft.com/office/drawing/2014/main" id="{4ED9E24E-7B20-44ED-BB71-30C4032CFA3D}"/>
              </a:ext>
            </a:extLst>
          </p:cNvPr>
          <p:cNvCxnSpPr>
            <a:cxnSpLocks/>
          </p:cNvCxnSpPr>
          <p:nvPr/>
        </p:nvCxnSpPr>
        <p:spPr>
          <a:xfrm>
            <a:off x="1816001" y="2357364"/>
            <a:ext cx="1435559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de seta reta 277">
            <a:extLst>
              <a:ext uri="{FF2B5EF4-FFF2-40B4-BE49-F238E27FC236}">
                <a16:creationId xmlns:a16="http://schemas.microsoft.com/office/drawing/2014/main" id="{AF28DF91-0611-418B-8ECA-FD023D80C57D}"/>
              </a:ext>
            </a:extLst>
          </p:cNvPr>
          <p:cNvCxnSpPr>
            <a:cxnSpLocks/>
          </p:cNvCxnSpPr>
          <p:nvPr/>
        </p:nvCxnSpPr>
        <p:spPr>
          <a:xfrm>
            <a:off x="3438147" y="2346083"/>
            <a:ext cx="1446936" cy="4935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de seta reta 277">
            <a:extLst>
              <a:ext uri="{FF2B5EF4-FFF2-40B4-BE49-F238E27FC236}">
                <a16:creationId xmlns:a16="http://schemas.microsoft.com/office/drawing/2014/main" id="{32D66BA3-F5F6-4B5D-B514-71715E1621F7}"/>
              </a:ext>
            </a:extLst>
          </p:cNvPr>
          <p:cNvCxnSpPr>
            <a:cxnSpLocks/>
          </p:cNvCxnSpPr>
          <p:nvPr/>
        </p:nvCxnSpPr>
        <p:spPr>
          <a:xfrm>
            <a:off x="5075412" y="2355608"/>
            <a:ext cx="1403314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tângulo 79">
            <a:extLst>
              <a:ext uri="{FF2B5EF4-FFF2-40B4-BE49-F238E27FC236}">
                <a16:creationId xmlns:a16="http://schemas.microsoft.com/office/drawing/2014/main" id="{016A6277-DAFE-46D3-8177-E805E343BB1E}"/>
              </a:ext>
            </a:extLst>
          </p:cNvPr>
          <p:cNvSpPr/>
          <p:nvPr/>
        </p:nvSpPr>
        <p:spPr>
          <a:xfrm>
            <a:off x="2041910" y="2328448"/>
            <a:ext cx="1071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>
              <a:spcAft>
                <a:spcPts val="0"/>
              </a:spcAft>
            </a:pPr>
            <a:r>
              <a:rPr lang="pt-PT" dirty="0"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12.000 km</a:t>
            </a:r>
            <a:endParaRPr lang="pt-B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" name="Retângulo 80">
            <a:extLst>
              <a:ext uri="{FF2B5EF4-FFF2-40B4-BE49-F238E27FC236}">
                <a16:creationId xmlns:a16="http://schemas.microsoft.com/office/drawing/2014/main" id="{88C8B012-BE52-4051-AAFE-043FD1E91A29}"/>
              </a:ext>
            </a:extLst>
          </p:cNvPr>
          <p:cNvSpPr/>
          <p:nvPr/>
        </p:nvSpPr>
        <p:spPr>
          <a:xfrm>
            <a:off x="3617467" y="2313482"/>
            <a:ext cx="1071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>
              <a:spcAft>
                <a:spcPts val="0"/>
              </a:spcAft>
            </a:pPr>
            <a:r>
              <a:rPr lang="pt-PT" dirty="0"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12.000 km</a:t>
            </a:r>
            <a:endParaRPr lang="pt-B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" name="Retângulo 81">
            <a:extLst>
              <a:ext uri="{FF2B5EF4-FFF2-40B4-BE49-F238E27FC236}">
                <a16:creationId xmlns:a16="http://schemas.microsoft.com/office/drawing/2014/main" id="{4894901E-08B4-47B1-86C7-B24E38B1728F}"/>
              </a:ext>
            </a:extLst>
          </p:cNvPr>
          <p:cNvSpPr/>
          <p:nvPr/>
        </p:nvSpPr>
        <p:spPr>
          <a:xfrm>
            <a:off x="5241506" y="2315395"/>
            <a:ext cx="1071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>
              <a:spcAft>
                <a:spcPts val="0"/>
              </a:spcAft>
            </a:pPr>
            <a:r>
              <a:rPr lang="pt-PT" dirty="0"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12.000 km</a:t>
            </a:r>
            <a:endParaRPr lang="pt-B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" name="Retângulo 82">
            <a:extLst>
              <a:ext uri="{FF2B5EF4-FFF2-40B4-BE49-F238E27FC236}">
                <a16:creationId xmlns:a16="http://schemas.microsoft.com/office/drawing/2014/main" id="{5763D30B-A699-466A-A986-E469F073D142}"/>
              </a:ext>
            </a:extLst>
          </p:cNvPr>
          <p:cNvSpPr/>
          <p:nvPr/>
        </p:nvSpPr>
        <p:spPr>
          <a:xfrm>
            <a:off x="6385847" y="2019947"/>
            <a:ext cx="389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hangingPunct="0">
              <a:spcAft>
                <a:spcPts val="0"/>
              </a:spcAft>
            </a:pPr>
            <a:r>
              <a:rPr lang="pt-PT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endParaRPr lang="pt-B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" name="Retângulo 83">
            <a:extLst>
              <a:ext uri="{FF2B5EF4-FFF2-40B4-BE49-F238E27FC236}">
                <a16:creationId xmlns:a16="http://schemas.microsoft.com/office/drawing/2014/main" id="{3F1EDA59-DA28-4DD9-B1C1-2526835E40B2}"/>
              </a:ext>
            </a:extLst>
          </p:cNvPr>
          <p:cNvSpPr/>
          <p:nvPr/>
        </p:nvSpPr>
        <p:spPr>
          <a:xfrm>
            <a:off x="249267" y="196333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 9b)</a:t>
            </a:r>
            <a:endParaRPr lang="pt-BR" dirty="0"/>
          </a:p>
        </p:txBody>
      </p:sp>
      <p:sp>
        <p:nvSpPr>
          <p:cNvPr id="85" name="Retângulo 84">
            <a:extLst>
              <a:ext uri="{FF2B5EF4-FFF2-40B4-BE49-F238E27FC236}">
                <a16:creationId xmlns:a16="http://schemas.microsoft.com/office/drawing/2014/main" id="{7F4A47B2-732E-4E0E-B956-D561FDEC9428}"/>
              </a:ext>
            </a:extLst>
          </p:cNvPr>
          <p:cNvSpPr/>
          <p:nvPr/>
        </p:nvSpPr>
        <p:spPr>
          <a:xfrm>
            <a:off x="1678790" y="196333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</a:rPr>
              <a:t>(0,25 ponto)</a:t>
            </a:r>
            <a:endParaRPr lang="pt-BR" dirty="0"/>
          </a:p>
        </p:txBody>
      </p:sp>
      <p:sp>
        <p:nvSpPr>
          <p:cNvPr id="86" name="Retângulo 85">
            <a:extLst>
              <a:ext uri="{FF2B5EF4-FFF2-40B4-BE49-F238E27FC236}">
                <a16:creationId xmlns:a16="http://schemas.microsoft.com/office/drawing/2014/main" id="{880638FB-CE70-4DBA-BF99-49D9FE8BC5F9}"/>
              </a:ext>
            </a:extLst>
          </p:cNvPr>
          <p:cNvSpPr/>
          <p:nvPr/>
        </p:nvSpPr>
        <p:spPr>
          <a:xfrm>
            <a:off x="194425" y="196992"/>
            <a:ext cx="8054226" cy="1039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Aproximando o raio da Terra para 6.000 km e supondo que o satélite SGDC dista 36.000 km da superfície da Terra, faça um </a:t>
            </a:r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</a:rPr>
              <a:t> na figura </a:t>
            </a:r>
            <a:r>
              <a:rPr lang="pt-PT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abaixo, 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</a:rPr>
              <a:t>em escala, onde está localizado o SGDC.</a:t>
            </a:r>
            <a:endParaRPr lang="pt-BR" dirty="0"/>
          </a:p>
        </p:txBody>
      </p:sp>
      <p:sp>
        <p:nvSpPr>
          <p:cNvPr id="89" name="Retângulo 88">
            <a:extLst>
              <a:ext uri="{FF2B5EF4-FFF2-40B4-BE49-F238E27FC236}">
                <a16:creationId xmlns:a16="http://schemas.microsoft.com/office/drawing/2014/main" id="{DDB4A795-E57D-4C8D-B123-7560CB40E23A}"/>
              </a:ext>
            </a:extLst>
          </p:cNvPr>
          <p:cNvSpPr/>
          <p:nvPr/>
        </p:nvSpPr>
        <p:spPr>
          <a:xfrm>
            <a:off x="117561" y="3190070"/>
            <a:ext cx="88740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 9c) (0,25 ponto</a:t>
            </a:r>
            <a:r>
              <a:rPr lang="pt-PT" sz="1600" dirty="0">
                <a:latin typeface="Arial" panose="020B0604020202020204" pitchFamily="34" charset="0"/>
                <a:ea typeface="Times New Roman" panose="02020603050405020304" pitchFamily="18" charset="0"/>
              </a:rPr>
              <a:t>) Embora seja comum considerar a comunicação via satélite como sendo instantânea, quando um sinal é transmitido do Ponto A ao Ponto B na superfície terrestre, ele precisa percorrer a distância X e a distância Y.  O sinal viaja à </a:t>
            </a:r>
            <a:r>
              <a:rPr lang="pt-PT" sz="1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velocidade da luz (300.000 km/s)</a:t>
            </a:r>
            <a:r>
              <a:rPr lang="pt-PT" sz="1600" dirty="0">
                <a:latin typeface="Arial" panose="020B0604020202020204" pitchFamily="34" charset="0"/>
                <a:ea typeface="Times New Roman" panose="02020603050405020304" pitchFamily="18" charset="0"/>
              </a:rPr>
              <a:t>. Assumindo </a:t>
            </a:r>
            <a:r>
              <a:rPr lang="pt-PT" sz="1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 = Y = 36.000 km</a:t>
            </a:r>
            <a:r>
              <a:rPr lang="pt-PT" sz="1600" dirty="0">
                <a:latin typeface="Arial" panose="020B0604020202020204" pitchFamily="34" charset="0"/>
                <a:ea typeface="Times New Roman" panose="02020603050405020304" pitchFamily="18" charset="0"/>
              </a:rPr>
              <a:t>, calcule o tempo, em segundos, necessário para que o sinal emitido do Ponto A chegue ao Ponto B, passando pelo satélite.  Não se esqueça de que velocidade (v) = distância percorrida (d) / tempo (t). Desconsidere a distância entre A e B.</a:t>
            </a:r>
            <a:endParaRPr lang="pt-BR" sz="1600" dirty="0"/>
          </a:p>
        </p:txBody>
      </p:sp>
      <p:grpSp>
        <p:nvGrpSpPr>
          <p:cNvPr id="90" name="Grupo 49">
            <a:extLst>
              <a:ext uri="{FF2B5EF4-FFF2-40B4-BE49-F238E27FC236}">
                <a16:creationId xmlns:a16="http://schemas.microsoft.com/office/drawing/2014/main" id="{76A8A637-1CD2-442B-AF8A-F1FC581D6319}"/>
              </a:ext>
            </a:extLst>
          </p:cNvPr>
          <p:cNvGrpSpPr/>
          <p:nvPr/>
        </p:nvGrpSpPr>
        <p:grpSpPr>
          <a:xfrm>
            <a:off x="8929449" y="2884359"/>
            <a:ext cx="3128404" cy="2276121"/>
            <a:chOff x="103796" y="180000"/>
            <a:chExt cx="2497731" cy="2117182"/>
          </a:xfrm>
        </p:grpSpPr>
        <p:pic>
          <p:nvPicPr>
            <p:cNvPr id="91" name="Imagem 90">
              <a:extLst>
                <a:ext uri="{FF2B5EF4-FFF2-40B4-BE49-F238E27FC236}">
                  <a16:creationId xmlns:a16="http://schemas.microsoft.com/office/drawing/2014/main" id="{80F3D988-8E4C-455D-B0BF-9A67D563C5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000" y="180000"/>
              <a:ext cx="2390476" cy="1809524"/>
            </a:xfrm>
            <a:prstGeom prst="rect">
              <a:avLst/>
            </a:prstGeom>
          </p:spPr>
        </p:pic>
        <p:sp>
          <p:nvSpPr>
            <p:cNvPr id="92" name="Caixa de texto 51">
              <a:extLst>
                <a:ext uri="{FF2B5EF4-FFF2-40B4-BE49-F238E27FC236}">
                  <a16:creationId xmlns:a16="http://schemas.microsoft.com/office/drawing/2014/main" id="{38833CD3-EBAC-4E7C-B365-0A0C6CC9B6C1}"/>
                </a:ext>
              </a:extLst>
            </p:cNvPr>
            <p:cNvSpPr txBox="1"/>
            <p:nvPr/>
          </p:nvSpPr>
          <p:spPr>
            <a:xfrm>
              <a:off x="870859" y="810986"/>
              <a:ext cx="283028" cy="353786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2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+mn-cs"/>
                </a:rPr>
                <a:t>X</a:t>
              </a:r>
              <a:endParaRPr kumimoji="0" lang="pt-BR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93" name="Caixa de texto 3">
              <a:extLst>
                <a:ext uri="{FF2B5EF4-FFF2-40B4-BE49-F238E27FC236}">
                  <a16:creationId xmlns:a16="http://schemas.microsoft.com/office/drawing/2014/main" id="{3B99562B-785F-43FD-A1B0-065144880D7E}"/>
                </a:ext>
              </a:extLst>
            </p:cNvPr>
            <p:cNvSpPr txBox="1"/>
            <p:nvPr/>
          </p:nvSpPr>
          <p:spPr>
            <a:xfrm>
              <a:off x="1611471" y="844031"/>
              <a:ext cx="282575" cy="353695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+mn-cs"/>
                </a:rPr>
                <a:t>Y</a:t>
              </a:r>
              <a:endPara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94" name="Caixa de texto 3">
              <a:extLst>
                <a:ext uri="{FF2B5EF4-FFF2-40B4-BE49-F238E27FC236}">
                  <a16:creationId xmlns:a16="http://schemas.microsoft.com/office/drawing/2014/main" id="{F52F8C24-8F5E-45AF-AEF3-6F8338169082}"/>
                </a:ext>
              </a:extLst>
            </p:cNvPr>
            <p:cNvSpPr txBox="1"/>
            <p:nvPr/>
          </p:nvSpPr>
          <p:spPr>
            <a:xfrm>
              <a:off x="103796" y="1943487"/>
              <a:ext cx="941228" cy="353695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+mn-cs"/>
                </a:rPr>
                <a:t>Ponto A</a:t>
              </a:r>
              <a:endParaRPr kumimoji="0" lang="pt-BR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95" name="Caixa de texto 3">
              <a:extLst>
                <a:ext uri="{FF2B5EF4-FFF2-40B4-BE49-F238E27FC236}">
                  <a16:creationId xmlns:a16="http://schemas.microsoft.com/office/drawing/2014/main" id="{00C28FC0-3960-45AF-A942-B81B8B4DEC6E}"/>
                </a:ext>
              </a:extLst>
            </p:cNvPr>
            <p:cNvSpPr txBox="1"/>
            <p:nvPr/>
          </p:nvSpPr>
          <p:spPr>
            <a:xfrm>
              <a:off x="1660457" y="1856400"/>
              <a:ext cx="941070" cy="353695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+mn-cs"/>
                </a:rPr>
                <a:t>Ponto B</a:t>
              </a:r>
              <a:endParaRPr kumimoji="0" lang="pt-BR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96" name="Retângulo 95">
            <a:extLst>
              <a:ext uri="{FF2B5EF4-FFF2-40B4-BE49-F238E27FC236}">
                <a16:creationId xmlns:a16="http://schemas.microsoft.com/office/drawing/2014/main" id="{B9E490BF-10ED-46B8-8420-17C59E0F41BD}"/>
              </a:ext>
            </a:extLst>
          </p:cNvPr>
          <p:cNvSpPr/>
          <p:nvPr/>
        </p:nvSpPr>
        <p:spPr>
          <a:xfrm>
            <a:off x="144983" y="4870559"/>
            <a:ext cx="14558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400" b="1" dirty="0">
                <a:latin typeface="Arial" panose="020B0604020202020204" pitchFamily="34" charset="0"/>
                <a:ea typeface="Times New Roman" panose="02020603050405020304" pitchFamily="18" charset="0"/>
              </a:rPr>
              <a:t>Resolução 9c):</a:t>
            </a:r>
            <a:endParaRPr lang="pt-BR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tângulo 96">
                <a:extLst>
                  <a:ext uri="{FF2B5EF4-FFF2-40B4-BE49-F238E27FC236}">
                    <a16:creationId xmlns:a16="http://schemas.microsoft.com/office/drawing/2014/main" id="{C5E35271-5799-4E8D-9EA9-D9C6ACF6B283}"/>
                  </a:ext>
                </a:extLst>
              </p:cNvPr>
              <p:cNvSpPr/>
              <p:nvPr/>
            </p:nvSpPr>
            <p:spPr>
              <a:xfrm>
                <a:off x="1590040" y="4702738"/>
                <a:ext cx="4458335" cy="5598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16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sz="16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t-BR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𝑙𝑜𝑔𝑜</m:t>
                      </m:r>
                      <m:r>
                        <a:rPr lang="pt-BR" sz="16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t-BR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16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a:rPr lang="pt-BR" sz="16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t-BR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𝑜𝑢</m:t>
                      </m:r>
                      <m:r>
                        <a:rPr lang="pt-BR" sz="16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pt-BR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16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pt-BR" sz="16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num>
                        <m:den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a:rPr lang="pt-BR" sz="16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t-BR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𝑠𝑢𝑏𝑠𝑡𝑖𝑡𝑢𝑖𝑛𝑑𝑜</m:t>
                      </m:r>
                      <m:r>
                        <a:rPr lang="pt-BR" sz="16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pt-BR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7" name="Retângulo 96">
                <a:extLst>
                  <a:ext uri="{FF2B5EF4-FFF2-40B4-BE49-F238E27FC236}">
                    <a16:creationId xmlns:a16="http://schemas.microsoft.com/office/drawing/2014/main" id="{C5E35271-5799-4E8D-9EA9-D9C6ACF6B2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040" y="4702738"/>
                <a:ext cx="4458335" cy="5598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tângulo 97">
                <a:extLst>
                  <a:ext uri="{FF2B5EF4-FFF2-40B4-BE49-F238E27FC236}">
                    <a16:creationId xmlns:a16="http://schemas.microsoft.com/office/drawing/2014/main" id="{E380C19A-3B03-4E0C-900E-944F2BEC1712}"/>
                  </a:ext>
                </a:extLst>
              </p:cNvPr>
              <p:cNvSpPr/>
              <p:nvPr/>
            </p:nvSpPr>
            <p:spPr>
              <a:xfrm>
                <a:off x="4536441" y="5505285"/>
                <a:ext cx="75796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0,24 </m:t>
                      </m:r>
                      <m:r>
                        <a:rPr lang="pt-BR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pt-BR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8" name="Retângulo 97">
                <a:extLst>
                  <a:ext uri="{FF2B5EF4-FFF2-40B4-BE49-F238E27FC236}">
                    <a16:creationId xmlns:a16="http://schemas.microsoft.com/office/drawing/2014/main" id="{E380C19A-3B03-4E0C-900E-944F2BEC17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441" y="5505285"/>
                <a:ext cx="757964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Retângulo 98">
            <a:extLst>
              <a:ext uri="{FF2B5EF4-FFF2-40B4-BE49-F238E27FC236}">
                <a16:creationId xmlns:a16="http://schemas.microsoft.com/office/drawing/2014/main" id="{74FD0D64-F5B8-4012-8C7C-ACF0015C53D3}"/>
              </a:ext>
            </a:extLst>
          </p:cNvPr>
          <p:cNvSpPr/>
          <p:nvPr/>
        </p:nvSpPr>
        <p:spPr>
          <a:xfrm>
            <a:off x="1477852" y="6334251"/>
            <a:ext cx="36407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Resposta 9c</a:t>
            </a:r>
            <a:r>
              <a:rPr lang="pt-PT" sz="16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): </a:t>
            </a:r>
            <a:r>
              <a:rPr lang="pt-PT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_ _ _ _ _ _</a:t>
            </a:r>
            <a:r>
              <a:rPr lang="pt-PT" sz="16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segundos</a:t>
            </a:r>
            <a:endParaRPr lang="pt-B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0262FFAF-A178-464A-9D5B-079A555B2EF3}"/>
                  </a:ext>
                </a:extLst>
              </p:cNvPr>
              <p:cNvSpPr txBox="1"/>
              <p:nvPr/>
            </p:nvSpPr>
            <p:spPr>
              <a:xfrm>
                <a:off x="192608" y="5394614"/>
                <a:ext cx="2630400" cy="773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16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36.000+36.000</m:t>
                              </m:r>
                            </m:e>
                          </m:d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𝑘𝑚</m:t>
                          </m:r>
                        </m:num>
                        <m:den>
                          <m:r>
                            <a:rPr lang="pt-BR" sz="16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300.000 </m:t>
                          </m:r>
                          <m:f>
                            <m:fPr>
                              <m:ctrlPr>
                                <a:rPr lang="pt-BR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𝑘𝑚</m:t>
                              </m:r>
                            </m:num>
                            <m:den>
                              <m:r>
                                <a:rPr lang="pt-BR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0262FFAF-A178-464A-9D5B-079A555B2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08" y="5394614"/>
                <a:ext cx="2630400" cy="7737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EA419B1B-720F-46BC-8C45-25510C25954B}"/>
                  </a:ext>
                </a:extLst>
              </p:cNvPr>
              <p:cNvSpPr txBox="1"/>
              <p:nvPr/>
            </p:nvSpPr>
            <p:spPr>
              <a:xfrm>
                <a:off x="2550591" y="5394614"/>
                <a:ext cx="1250447" cy="559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72.000 </m:t>
                          </m:r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pt-BR" sz="16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300.000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EA419B1B-720F-46BC-8C45-25510C259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591" y="5394614"/>
                <a:ext cx="1250447" cy="5598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D3533663-EBAC-4FAF-82BF-B1653EAC2149}"/>
                  </a:ext>
                </a:extLst>
              </p:cNvPr>
              <p:cNvSpPr txBox="1"/>
              <p:nvPr/>
            </p:nvSpPr>
            <p:spPr>
              <a:xfrm>
                <a:off x="3483730" y="5399551"/>
                <a:ext cx="1372702" cy="554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18 </m:t>
                          </m:r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pt-BR" sz="16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75</m:t>
                          </m:r>
                        </m:den>
                      </m:f>
                      <m:r>
                        <a:rPr lang="pt-BR" sz="16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D3533663-EBAC-4FAF-82BF-B1653EAC2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730" y="5399551"/>
                <a:ext cx="1372702" cy="55496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aixaDeTexto 20">
            <a:extLst>
              <a:ext uri="{FF2B5EF4-FFF2-40B4-BE49-F238E27FC236}">
                <a16:creationId xmlns:a16="http://schemas.microsoft.com/office/drawing/2014/main" id="{5CE8FDB2-F10F-480A-94A7-8B1A76E8657E}"/>
              </a:ext>
            </a:extLst>
          </p:cNvPr>
          <p:cNvSpPr txBox="1"/>
          <p:nvPr/>
        </p:nvSpPr>
        <p:spPr>
          <a:xfrm>
            <a:off x="3178657" y="6280620"/>
            <a:ext cx="812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0,24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553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80" grpId="0"/>
      <p:bldP spid="81" grpId="0"/>
      <p:bldP spid="82" grpId="0"/>
      <p:bldP spid="83" grpId="0"/>
      <p:bldP spid="97" grpId="0"/>
      <p:bldP spid="98" grpId="0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tângulo 50">
            <a:extLst>
              <a:ext uri="{FF2B5EF4-FFF2-40B4-BE49-F238E27FC236}">
                <a16:creationId xmlns:a16="http://schemas.microsoft.com/office/drawing/2014/main" id="{48032AB1-41D9-4C15-A7EB-F79E0735BE26}"/>
              </a:ext>
            </a:extLst>
          </p:cNvPr>
          <p:cNvSpPr/>
          <p:nvPr/>
        </p:nvSpPr>
        <p:spPr>
          <a:xfrm>
            <a:off x="113944" y="114404"/>
            <a:ext cx="8102403" cy="1987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PT" b="1" dirty="0"/>
              <a:t>Questão 10) (1 ponto)(0,2 cada acerto)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</a:rPr>
              <a:t>A temperatura interfere nas diferentes fases do desenvolvimento do mosquito </a:t>
            </a:r>
            <a:r>
              <a:rPr lang="pt-PT" i="1" dirty="0">
                <a:latin typeface="Arial" panose="020B0604020202020204" pitchFamily="34" charset="0"/>
                <a:ea typeface="Times New Roman" panose="02020603050405020304" pitchFamily="18" charset="0"/>
              </a:rPr>
              <a:t>Aedes Aegypti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</a:rPr>
              <a:t>. A figura representa uma imagem de satélite (simplificada) do município de São Paulo e a legenda indica a faixa de temperatura em quatro diferentes regiões da cidade. O mosquito tolera temperaturas entre 18°C e 23°C, mas a faixa de temperatura preferencial para o seu desenvolvimento encontra-se entre 24°C e 32°C.</a:t>
            </a:r>
            <a:endParaRPr lang="pt-BR" dirty="0"/>
          </a:p>
        </p:txBody>
      </p:sp>
      <p:grpSp>
        <p:nvGrpSpPr>
          <p:cNvPr id="52" name="Grupo 258">
            <a:extLst>
              <a:ext uri="{FF2B5EF4-FFF2-40B4-BE49-F238E27FC236}">
                <a16:creationId xmlns:a16="http://schemas.microsoft.com/office/drawing/2014/main" id="{540BCC27-D451-4D10-A23D-EB85D88832E6}"/>
              </a:ext>
            </a:extLst>
          </p:cNvPr>
          <p:cNvGrpSpPr/>
          <p:nvPr/>
        </p:nvGrpSpPr>
        <p:grpSpPr>
          <a:xfrm>
            <a:off x="8699682" y="2432155"/>
            <a:ext cx="2373395" cy="3730520"/>
            <a:chOff x="180000" y="180000"/>
            <a:chExt cx="2342857" cy="3609524"/>
          </a:xfrm>
        </p:grpSpPr>
        <p:pic>
          <p:nvPicPr>
            <p:cNvPr id="53" name="Imagem 52">
              <a:extLst>
                <a:ext uri="{FF2B5EF4-FFF2-40B4-BE49-F238E27FC236}">
                  <a16:creationId xmlns:a16="http://schemas.microsoft.com/office/drawing/2014/main" id="{A0937D2A-1814-4CC0-8D4A-A12E0ED28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000" y="180000"/>
              <a:ext cx="2342857" cy="3609524"/>
            </a:xfrm>
            <a:prstGeom prst="rect">
              <a:avLst/>
            </a:prstGeom>
          </p:spPr>
        </p:pic>
        <p:sp>
          <p:nvSpPr>
            <p:cNvPr id="54" name="Caixa de texto 260">
              <a:extLst>
                <a:ext uri="{FF2B5EF4-FFF2-40B4-BE49-F238E27FC236}">
                  <a16:creationId xmlns:a16="http://schemas.microsoft.com/office/drawing/2014/main" id="{7AB5A8E6-03E7-44FE-98C6-E7C17233519E}"/>
                </a:ext>
              </a:extLst>
            </p:cNvPr>
            <p:cNvSpPr txBox="1"/>
            <p:nvPr/>
          </p:nvSpPr>
          <p:spPr>
            <a:xfrm>
              <a:off x="429447" y="2785945"/>
              <a:ext cx="874363" cy="283551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+mn-cs"/>
                </a:rPr>
                <a:t>Região 1</a:t>
              </a:r>
              <a:endParaRPr kumimoji="0" lang="pt-BR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55" name="Caixa de texto 3">
              <a:extLst>
                <a:ext uri="{FF2B5EF4-FFF2-40B4-BE49-F238E27FC236}">
                  <a16:creationId xmlns:a16="http://schemas.microsoft.com/office/drawing/2014/main" id="{29AF51F4-0858-408E-A5A5-42D21F311547}"/>
                </a:ext>
              </a:extLst>
            </p:cNvPr>
            <p:cNvSpPr txBox="1"/>
            <p:nvPr/>
          </p:nvSpPr>
          <p:spPr>
            <a:xfrm>
              <a:off x="408548" y="1731044"/>
              <a:ext cx="799374" cy="28321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+mn-cs"/>
                </a:rPr>
                <a:t>Região 2</a:t>
              </a:r>
              <a:endPara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56" name="Caixa de texto 3">
              <a:extLst>
                <a:ext uri="{FF2B5EF4-FFF2-40B4-BE49-F238E27FC236}">
                  <a16:creationId xmlns:a16="http://schemas.microsoft.com/office/drawing/2014/main" id="{C9153108-53D1-4EC4-9A33-E66A5827A447}"/>
                </a:ext>
              </a:extLst>
            </p:cNvPr>
            <p:cNvSpPr txBox="1"/>
            <p:nvPr/>
          </p:nvSpPr>
          <p:spPr>
            <a:xfrm>
              <a:off x="811372" y="1214142"/>
              <a:ext cx="805815" cy="283210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Região 3</a:t>
              </a:r>
              <a:endParaRPr kumimoji="0" lang="pt-BR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57" name="Caixa de texto 3">
              <a:extLst>
                <a:ext uri="{FF2B5EF4-FFF2-40B4-BE49-F238E27FC236}">
                  <a16:creationId xmlns:a16="http://schemas.microsoft.com/office/drawing/2014/main" id="{85302101-C15F-4810-9395-4EFD3AF57A4B}"/>
                </a:ext>
              </a:extLst>
            </p:cNvPr>
            <p:cNvSpPr txBox="1"/>
            <p:nvPr/>
          </p:nvSpPr>
          <p:spPr>
            <a:xfrm>
              <a:off x="566443" y="658971"/>
              <a:ext cx="798830" cy="282575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+mn-cs"/>
                </a:rPr>
                <a:t>Região 4</a:t>
              </a:r>
              <a:endParaRPr kumimoji="0" lang="pt-BR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graphicFrame>
        <p:nvGraphicFramePr>
          <p:cNvPr id="58" name="Tabela 57">
            <a:extLst>
              <a:ext uri="{FF2B5EF4-FFF2-40B4-BE49-F238E27FC236}">
                <a16:creationId xmlns:a16="http://schemas.microsoft.com/office/drawing/2014/main" id="{45F8AD6B-9A10-4089-8E5E-FB40DCB652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3776"/>
              </p:ext>
            </p:extLst>
          </p:nvPr>
        </p:nvGraphicFramePr>
        <p:xfrm>
          <a:off x="6860484" y="5643257"/>
          <a:ext cx="1701603" cy="1140413"/>
        </p:xfrm>
        <a:graphic>
          <a:graphicData uri="http://schemas.openxmlformats.org/drawingml/2006/table">
            <a:tbl>
              <a:tblPr firstRow="1" firstCol="1" bandRow="1"/>
              <a:tblGrid>
                <a:gridCol w="699941">
                  <a:extLst>
                    <a:ext uri="{9D8B030D-6E8A-4147-A177-3AD203B41FA5}">
                      <a16:colId xmlns:a16="http://schemas.microsoft.com/office/drawing/2014/main" val="1877382830"/>
                    </a:ext>
                  </a:extLst>
                </a:gridCol>
                <a:gridCol w="1001662">
                  <a:extLst>
                    <a:ext uri="{9D8B030D-6E8A-4147-A177-3AD203B41FA5}">
                      <a16:colId xmlns:a16="http://schemas.microsoft.com/office/drawing/2014/main" val="4202839500"/>
                    </a:ext>
                  </a:extLst>
                </a:gridCol>
              </a:tblGrid>
              <a:tr h="488749"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pt-PT" sz="1000" b="1" i="1" dirty="0">
                          <a:effectLst/>
                          <a:latin typeface="Arial" panose="020B0604020202020204" pitchFamily="34" charset="0"/>
                        </a:rPr>
                        <a:t>Região</a:t>
                      </a:r>
                      <a:endParaRPr lang="pt-BR" sz="10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pt-PT" sz="1000" b="1" i="1">
                          <a:effectLst/>
                          <a:latin typeface="Arial" panose="020B0604020202020204" pitchFamily="34" charset="0"/>
                        </a:rPr>
                        <a:t>Faixa de </a:t>
                      </a:r>
                      <a:endParaRPr lang="pt-BR" sz="1000" b="1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pt-PT" sz="1000" b="1" i="1">
                          <a:effectLst/>
                          <a:latin typeface="Arial" panose="020B0604020202020204" pitchFamily="34" charset="0"/>
                        </a:rPr>
                        <a:t>temperatura </a:t>
                      </a:r>
                      <a:endParaRPr lang="pt-BR" sz="1000" b="1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pt-PT" sz="1000" b="1" i="1">
                          <a:effectLst/>
                          <a:latin typeface="Arial" panose="020B0604020202020204" pitchFamily="34" charset="0"/>
                        </a:rPr>
                        <a:t>( </a:t>
                      </a:r>
                      <a:r>
                        <a:rPr lang="pt-PT" sz="1000" b="1" i="1" baseline="30000"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lang="pt-PT" sz="1000" b="1" i="1">
                          <a:effectLst/>
                          <a:latin typeface="Arial" panose="020B0604020202020204" pitchFamily="34" charset="0"/>
                        </a:rPr>
                        <a:t>C)</a:t>
                      </a:r>
                      <a:endParaRPr lang="pt-BR" sz="10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378005"/>
                  </a:ext>
                </a:extLst>
              </a:tr>
              <a:tr h="162916"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pt-PT" sz="1000" b="1" i="1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pt-BR" sz="10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pt-PT" sz="1000" b="1" i="1">
                          <a:effectLst/>
                          <a:latin typeface="Arial" panose="020B0604020202020204" pitchFamily="34" charset="0"/>
                        </a:rPr>
                        <a:t>15 – 20</a:t>
                      </a:r>
                      <a:endParaRPr lang="pt-BR" sz="10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8330280"/>
                  </a:ext>
                </a:extLst>
              </a:tr>
              <a:tr h="162916"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pt-PT" sz="1000" b="1" i="1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pt-BR" sz="10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pt-PT" sz="1000" b="1" i="1" dirty="0">
                          <a:effectLst/>
                          <a:latin typeface="Arial" panose="020B0604020202020204" pitchFamily="34" charset="0"/>
                        </a:rPr>
                        <a:t>21 – 25</a:t>
                      </a:r>
                      <a:endParaRPr lang="pt-BR" sz="10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1672315"/>
                  </a:ext>
                </a:extLst>
              </a:tr>
              <a:tr h="162916"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pt-PT" sz="1000" b="1" i="1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pt-BR" sz="10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pt-PT" sz="1000" b="1" i="1">
                          <a:effectLst/>
                          <a:latin typeface="Arial" panose="020B0604020202020204" pitchFamily="34" charset="0"/>
                        </a:rPr>
                        <a:t>26 – 30</a:t>
                      </a:r>
                      <a:endParaRPr lang="pt-BR" sz="10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9883928"/>
                  </a:ext>
                </a:extLst>
              </a:tr>
              <a:tr h="162916"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pt-PT" sz="1000" b="1" i="1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pt-BR" sz="10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pt-PT" sz="10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– 35</a:t>
                      </a:r>
                      <a:endParaRPr lang="pt-BR" sz="10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13408"/>
                  </a:ext>
                </a:extLst>
              </a:tr>
            </a:tbl>
          </a:graphicData>
        </a:graphic>
      </p:graphicFrame>
      <p:sp>
        <p:nvSpPr>
          <p:cNvPr id="59" name="Retângulo 58">
            <a:extLst>
              <a:ext uri="{FF2B5EF4-FFF2-40B4-BE49-F238E27FC236}">
                <a16:creationId xmlns:a16="http://schemas.microsoft.com/office/drawing/2014/main" id="{2FB75ABF-36A6-46E4-AE9C-4DD4C7153B65}"/>
              </a:ext>
            </a:extLst>
          </p:cNvPr>
          <p:cNvSpPr/>
          <p:nvPr/>
        </p:nvSpPr>
        <p:spPr>
          <a:xfrm>
            <a:off x="113943" y="2198163"/>
            <a:ext cx="8144231" cy="1039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 10) (0,2 cada acerto) 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</a:rPr>
              <a:t>Baseado nessas informações e naquelas mostradas na imagem de satélite marque </a:t>
            </a:r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</a:rPr>
              <a:t> (Certo) ou </a:t>
            </a:r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</a:rPr>
              <a:t> (Errado) para cada uma das afirmações abaixo.</a:t>
            </a: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8795B38-B4ED-4CE3-8998-0E6FA8330FB7}"/>
              </a:ext>
            </a:extLst>
          </p:cNvPr>
          <p:cNvSpPr txBox="1"/>
          <p:nvPr/>
        </p:nvSpPr>
        <p:spPr>
          <a:xfrm>
            <a:off x="639830" y="3295956"/>
            <a:ext cx="357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endParaRPr lang="pt-BR" sz="16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F228F7A-2993-40AB-9896-89CED8145D7D}"/>
              </a:ext>
            </a:extLst>
          </p:cNvPr>
          <p:cNvSpPr txBox="1"/>
          <p:nvPr/>
        </p:nvSpPr>
        <p:spPr>
          <a:xfrm>
            <a:off x="653083" y="3772825"/>
            <a:ext cx="344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endParaRPr lang="pt-BR" sz="16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A934135-D415-4143-8C84-35909A836297}"/>
              </a:ext>
            </a:extLst>
          </p:cNvPr>
          <p:cNvSpPr txBox="1"/>
          <p:nvPr/>
        </p:nvSpPr>
        <p:spPr>
          <a:xfrm>
            <a:off x="630305" y="4270106"/>
            <a:ext cx="290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endParaRPr lang="pt-BR" sz="16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5B63021-6C88-4497-B752-AF1A40C2EDA6}"/>
              </a:ext>
            </a:extLst>
          </p:cNvPr>
          <p:cNvSpPr txBox="1"/>
          <p:nvPr/>
        </p:nvSpPr>
        <p:spPr>
          <a:xfrm>
            <a:off x="640066" y="4745967"/>
            <a:ext cx="376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endParaRPr lang="pt-BR" sz="16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FF83A7B-B449-4C86-8FD8-918A173DEE85}"/>
              </a:ext>
            </a:extLst>
          </p:cNvPr>
          <p:cNvSpPr txBox="1"/>
          <p:nvPr/>
        </p:nvSpPr>
        <p:spPr>
          <a:xfrm>
            <a:off x="658880" y="5151741"/>
            <a:ext cx="2915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endParaRPr lang="pt-BR" sz="1600" dirty="0"/>
          </a:p>
        </p:txBody>
      </p:sp>
      <p:sp>
        <p:nvSpPr>
          <p:cNvPr id="8" name="Retângulo 7"/>
          <p:cNvSpPr/>
          <p:nvPr/>
        </p:nvSpPr>
        <p:spPr>
          <a:xfrm>
            <a:off x="76200" y="3094241"/>
            <a:ext cx="875347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200000"/>
              </a:lnSpc>
              <a:spcAft>
                <a:spcPts val="0"/>
              </a:spcAft>
            </a:pP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   ) O 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Aedes Aegypti pode existir nas 4 regiões.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200000"/>
              </a:lnSpc>
              <a:spcAft>
                <a:spcPts val="0"/>
              </a:spcAft>
            </a:pP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   ) </a:t>
            </a: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há risco de aparecimento do mosquito na região 1</a:t>
            </a: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algn="just">
              <a:lnSpc>
                <a:spcPct val="200000"/>
              </a:lnSpc>
              <a:spcAft>
                <a:spcPts val="0"/>
              </a:spcAft>
            </a:pP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   ) </a:t>
            </a: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Temperaturas 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abaixo de18 </a:t>
            </a:r>
            <a:r>
              <a:rPr lang="pt-BR" sz="1600" baseline="30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pt-BR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não são favoráveis ao mosquito.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200000"/>
              </a:lnSpc>
              <a:spcAft>
                <a:spcPts val="0"/>
              </a:spcAft>
            </a:pP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   ) </a:t>
            </a: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Aedes Aegypti pode existir nas regiões 2, 3 e </a:t>
            </a: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pt-BR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   ) </a:t>
            </a:r>
            <a:r>
              <a:rPr lang="pt-PT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Os </a:t>
            </a:r>
            <a:r>
              <a:rPr lang="pt-PT" sz="1600" dirty="0">
                <a:latin typeface="Arial" panose="020B0604020202020204" pitchFamily="34" charset="0"/>
                <a:ea typeface="Times New Roman" panose="02020603050405020304" pitchFamily="18" charset="0"/>
              </a:rPr>
              <a:t>dados apresentados não permitem avaliar o risco de desenvolvimento do mosquito</a:t>
            </a:r>
            <a:r>
              <a:rPr lang="pt-PT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457200" algn="just">
              <a:lnSpc>
                <a:spcPct val="200000"/>
              </a:lnSpc>
              <a:spcAft>
                <a:spcPts val="0"/>
              </a:spcAft>
            </a:pP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28657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ela 21"/>
          <p:cNvGraphicFramePr>
            <a:graphicFrameLocks noGrp="1"/>
          </p:cNvGraphicFramePr>
          <p:nvPr>
            <p:extLst/>
          </p:nvPr>
        </p:nvGraphicFramePr>
        <p:xfrm>
          <a:off x="3952239" y="683090"/>
          <a:ext cx="4268216" cy="5574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056">
                  <a:extLst>
                    <a:ext uri="{9D8B030D-6E8A-4147-A177-3AD203B41FA5}">
                      <a16:colId xmlns:a16="http://schemas.microsoft.com/office/drawing/2014/main" val="77620037"/>
                    </a:ext>
                  </a:extLst>
                </a:gridCol>
                <a:gridCol w="3566160">
                  <a:extLst>
                    <a:ext uri="{9D8B030D-6E8A-4147-A177-3AD203B41FA5}">
                      <a16:colId xmlns:a16="http://schemas.microsoft.com/office/drawing/2014/main" val="3578718802"/>
                    </a:ext>
                  </a:extLst>
                </a:gridCol>
              </a:tblGrid>
              <a:tr h="396206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Contatos: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671705"/>
                  </a:ext>
                </a:extLst>
              </a:tr>
              <a:tr h="639776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obabr</a:t>
                      </a: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90837"/>
                  </a:ext>
                </a:extLst>
              </a:tr>
              <a:tr h="621792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oba_olimpiada</a:t>
                      </a: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746611"/>
                  </a:ext>
                </a:extLst>
              </a:tr>
              <a:tr h="576072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obaoficial</a:t>
                      </a: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72919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canal_oba_mobfog</a:t>
                      </a: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419485"/>
                  </a:ext>
                </a:extLst>
              </a:tr>
              <a:tr h="566628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oba.secretaria@gmail.com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587587"/>
                  </a:ext>
                </a:extLst>
              </a:tr>
              <a:tr h="61605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98272-3810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904417"/>
                  </a:ext>
                </a:extLst>
              </a:tr>
              <a:tr h="112161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2334-0082</a:t>
                      </a:r>
                    </a:p>
                    <a:p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4104-4047</a:t>
                      </a:r>
                    </a:p>
                    <a:p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2254-1139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621586"/>
                  </a:ext>
                </a:extLst>
              </a:tr>
              <a:tr h="39620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www.oba.org.br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8160636"/>
                  </a:ext>
                </a:extLst>
              </a:tr>
            </a:tbl>
          </a:graphicData>
        </a:graphic>
      </p:graphicFrame>
      <p:grpSp>
        <p:nvGrpSpPr>
          <p:cNvPr id="2" name="Agrupar 1"/>
          <p:cNvGrpSpPr/>
          <p:nvPr/>
        </p:nvGrpSpPr>
        <p:grpSpPr>
          <a:xfrm>
            <a:off x="3986911" y="1167955"/>
            <a:ext cx="667511" cy="4446461"/>
            <a:chOff x="3960784" y="1167955"/>
            <a:chExt cx="667511" cy="4446461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09233" y="4171188"/>
              <a:ext cx="530717" cy="528828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1810" y="2391918"/>
              <a:ext cx="477018" cy="47015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35524" y="1773936"/>
              <a:ext cx="508521" cy="512064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88470" y="2969133"/>
              <a:ext cx="580515" cy="551307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7422" y="3632454"/>
              <a:ext cx="564933" cy="436626"/>
            </a:xfrm>
            <a:prstGeom prst="rect">
              <a:avLst/>
            </a:prstGeom>
          </p:spPr>
        </p:pic>
        <p:pic>
          <p:nvPicPr>
            <p:cNvPr id="1026" name="Picture 2" descr="Telefone, redondo, ícone - Baixar PNG/SVG Transparente"/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784" y="4946905"/>
              <a:ext cx="667511" cy="667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50954" y="1167955"/>
              <a:ext cx="470514" cy="468821"/>
            </a:xfrm>
            <a:prstGeom prst="rect">
              <a:avLst/>
            </a:prstGeom>
          </p:spPr>
        </p:pic>
      </p:grpSp>
      <p:pic>
        <p:nvPicPr>
          <p:cNvPr id="26" name="Imagem 25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429" y="2134037"/>
            <a:ext cx="4119654" cy="2734054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431" y="2573726"/>
            <a:ext cx="2801130" cy="178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77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00B73717-F827-4387-9B41-6A8E85F14AB0}"/>
              </a:ext>
            </a:extLst>
          </p:cNvPr>
          <p:cNvSpPr/>
          <p:nvPr/>
        </p:nvSpPr>
        <p:spPr>
          <a:xfrm>
            <a:off x="264214" y="495753"/>
            <a:ext cx="7927286" cy="128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 1) (1 ponto) (0,25 cada acerto)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Você conhece os planetas do Sistema Solar. Então coloque os nomes deles na frente das suas respectivas descrições.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7637D3F0-7B57-4405-962D-47EA33B16C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40370"/>
              </p:ext>
            </p:extLst>
          </p:nvPr>
        </p:nvGraphicFramePr>
        <p:xfrm>
          <a:off x="397564" y="2429925"/>
          <a:ext cx="11370366" cy="31850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6485">
                  <a:extLst>
                    <a:ext uri="{9D8B030D-6E8A-4147-A177-3AD203B41FA5}">
                      <a16:colId xmlns:a16="http://schemas.microsoft.com/office/drawing/2014/main" val="250285892"/>
                    </a:ext>
                  </a:extLst>
                </a:gridCol>
                <a:gridCol w="9853881">
                  <a:extLst>
                    <a:ext uri="{9D8B030D-6E8A-4147-A177-3AD203B41FA5}">
                      <a16:colId xmlns:a16="http://schemas.microsoft.com/office/drawing/2014/main" val="1792812287"/>
                    </a:ext>
                  </a:extLst>
                </a:gridCol>
              </a:tblGrid>
              <a:tr h="954945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_</a:t>
                      </a:r>
                      <a:r>
                        <a:rPr lang="pt-PT" sz="16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_ _ _ _ _ _ _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</a:rPr>
                        <a:t>É gasoso. Tem anéis, mas não é Saturno. Tem forte campo magnético. Tem faixas coloridas em sua atmosfera, inclusive uma grande mancha. Tem a rotação mais rápida. Seu dia dura só dez horas e é o maior de todos.</a:t>
                      </a: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5417509"/>
                  </a:ext>
                </a:extLst>
              </a:tr>
              <a:tr h="901380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_</a:t>
                      </a:r>
                      <a:r>
                        <a:rPr lang="pt-PT" sz="16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_ _ _ _ _ _ _</a:t>
                      </a:r>
                      <a:endParaRPr lang="pt-BR" sz="16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Tem o maior vulcão inativo do Sistema Solar. É bem menor do que a Terra; é rochoso e tem superfície avermelhada. Tem desfiladeiros enormes. No passado até se pensou que era habitado. Provavelmente será o primeiro planeta a ser visitado por astronautas.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411141"/>
                  </a:ext>
                </a:extLst>
              </a:tr>
              <a:tr h="698910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_</a:t>
                      </a:r>
                      <a:r>
                        <a:rPr lang="pt-PT" sz="16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_ _ _ _ _ _ _</a:t>
                      </a:r>
                      <a:endParaRPr lang="pt-BR" sz="16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O mais brilhante dos planetas. Seu ano dura 225 dias terrestres e seu dia dura quase 243 dias terrestres. É rochoso. Volume quase igual ao da Terra. É o mais quente dos planetas. Não tem luas.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807216"/>
                  </a:ext>
                </a:extLst>
              </a:tr>
              <a:tr h="629790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_</a:t>
                      </a:r>
                      <a:r>
                        <a:rPr lang="pt-PT" sz="16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_ _ _ _ _ _ _</a:t>
                      </a:r>
                      <a:endParaRPr lang="pt-BR" sz="16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692140" algn="r"/>
                        </a:tabLs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O mais distante planeta ainda visível a olho nu. Um pouco menor que Júpiter. Tem os mais lindos sistemas de anéis. Gasoso. Seu dia dura só 10,5 horas.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6930136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F3EA535D-479C-4635-B4FC-BE6E4D089C82}"/>
              </a:ext>
            </a:extLst>
          </p:cNvPr>
          <p:cNvSpPr txBox="1"/>
          <p:nvPr/>
        </p:nvSpPr>
        <p:spPr>
          <a:xfrm>
            <a:off x="595524" y="2626937"/>
            <a:ext cx="1126434" cy="392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>
              <a:lnSpc>
                <a:spcPct val="115000"/>
              </a:lnSpc>
              <a:spcAft>
                <a:spcPts val="0"/>
              </a:spcAft>
            </a:pPr>
            <a:r>
              <a:rPr lang="pt-PT" dirty="0">
                <a:solidFill>
                  <a:srgbClr val="FF0000"/>
                </a:solidFill>
              </a:rPr>
              <a:t>JÚPITER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C3D9E77-92A3-4C68-B5B3-A68BC66C7594}"/>
              </a:ext>
            </a:extLst>
          </p:cNvPr>
          <p:cNvSpPr txBox="1"/>
          <p:nvPr/>
        </p:nvSpPr>
        <p:spPr>
          <a:xfrm>
            <a:off x="732598" y="3580399"/>
            <a:ext cx="112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rgbClr val="FF0000"/>
                </a:solidFill>
              </a:rPr>
              <a:t>MARTE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C1C9B31-4575-4681-BEC7-09759D255358}"/>
              </a:ext>
            </a:extLst>
          </p:cNvPr>
          <p:cNvSpPr txBox="1"/>
          <p:nvPr/>
        </p:nvSpPr>
        <p:spPr>
          <a:xfrm>
            <a:off x="723073" y="4481049"/>
            <a:ext cx="1007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rgbClr val="FF0000"/>
                </a:solidFill>
              </a:rPr>
              <a:t>VÊNUS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ABC981E-2CB5-4A9A-A729-5CA0D7EDEEEC}"/>
              </a:ext>
            </a:extLst>
          </p:cNvPr>
          <p:cNvSpPr txBox="1"/>
          <p:nvPr/>
        </p:nvSpPr>
        <p:spPr>
          <a:xfrm>
            <a:off x="624099" y="5150221"/>
            <a:ext cx="112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rgbClr val="FF0000"/>
                </a:solidFill>
              </a:rPr>
              <a:t>SATURNO</a:t>
            </a:r>
          </a:p>
        </p:txBody>
      </p:sp>
    </p:spTree>
    <p:extLst>
      <p:ext uri="{BB962C8B-B14F-4D97-AF65-F5344CB8AC3E}">
        <p14:creationId xmlns:p14="http://schemas.microsoft.com/office/powerpoint/2010/main" val="229273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11ABF480-91CD-4B61-88C7-C42FCFE6C5B3}"/>
              </a:ext>
            </a:extLst>
          </p:cNvPr>
          <p:cNvSpPr/>
          <p:nvPr/>
        </p:nvSpPr>
        <p:spPr>
          <a:xfrm>
            <a:off x="113945" y="128539"/>
            <a:ext cx="8115655" cy="1245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 2) (1 ponto)</a:t>
            </a:r>
            <a:r>
              <a:rPr lang="pt-PT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 Terra gira ao redor do Sol numa órbita elíptica. Abaixo está o tradicional modelo do planeta Terra montado num suporte e ao lado dele o Sol (desenhado esquematicamente e fora de escala) e os “raios solares”.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4A50C8-BD88-469C-B220-F22221325574}"/>
              </a:ext>
            </a:extLst>
          </p:cNvPr>
          <p:cNvSpPr/>
          <p:nvPr/>
        </p:nvSpPr>
        <p:spPr>
          <a:xfrm>
            <a:off x="113945" y="1374098"/>
            <a:ext cx="81580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t-BR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 2a) (0,5 ponto)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 Desenhe no quadrado à direita o mesmo “globo terrestre”, mas supondo que ele esteja numa posição da órbita separado de 6 meses do “globo” da esquerda.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endParaRPr lang="pt-BR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BAF523C6-F352-4089-A018-420F3A221242}"/>
              </a:ext>
            </a:extLst>
          </p:cNvPr>
          <p:cNvSpPr/>
          <p:nvPr/>
        </p:nvSpPr>
        <p:spPr>
          <a:xfrm>
            <a:off x="227890" y="5422346"/>
            <a:ext cx="119641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 2b) (0,5 ponto) (0,25 cada acerto)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Desenhe sobre o globo da esquerda o eixo de rotação da Terra (faça uma reta contínua) e o Equador terrestre (faça uma reta pontilhada).</a:t>
            </a:r>
            <a:endParaRPr lang="pt-BR" sz="16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10D6262-FF75-4D54-938D-650AFD99F4A9}"/>
              </a:ext>
            </a:extLst>
          </p:cNvPr>
          <p:cNvSpPr txBox="1"/>
          <p:nvPr/>
        </p:nvSpPr>
        <p:spPr>
          <a:xfrm>
            <a:off x="143052" y="2225188"/>
            <a:ext cx="83329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Obs. A direção do eixo de rotação da Terra quase não muda ao longo do ano, logo, é só repetir o desenho da esquerda.</a:t>
            </a:r>
            <a:endParaRPr lang="pt-BR" sz="1200" dirty="0"/>
          </a:p>
        </p:txBody>
      </p:sp>
      <p:grpSp>
        <p:nvGrpSpPr>
          <p:cNvPr id="98" name="Grupo 32">
            <a:extLst>
              <a:ext uri="{FF2B5EF4-FFF2-40B4-BE49-F238E27FC236}">
                <a16:creationId xmlns:a16="http://schemas.microsoft.com/office/drawing/2014/main" id="{2616FEE0-12A2-404C-AC58-76D38E2EA1CE}"/>
              </a:ext>
            </a:extLst>
          </p:cNvPr>
          <p:cNvGrpSpPr/>
          <p:nvPr/>
        </p:nvGrpSpPr>
        <p:grpSpPr>
          <a:xfrm>
            <a:off x="421225" y="2725613"/>
            <a:ext cx="3951991" cy="2389725"/>
            <a:chOff x="0" y="0"/>
            <a:chExt cx="3278974" cy="2071687"/>
          </a:xfrm>
        </p:grpSpPr>
        <p:pic>
          <p:nvPicPr>
            <p:cNvPr id="102" name="Imagem 101">
              <a:extLst>
                <a:ext uri="{FF2B5EF4-FFF2-40B4-BE49-F238E27FC236}">
                  <a16:creationId xmlns:a16="http://schemas.microsoft.com/office/drawing/2014/main" id="{D18929E5-99D0-4462-A6A5-BE035AC49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90712" cy="207168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3" name="Conector de seta reta 6">
              <a:extLst>
                <a:ext uri="{FF2B5EF4-FFF2-40B4-BE49-F238E27FC236}">
                  <a16:creationId xmlns:a16="http://schemas.microsoft.com/office/drawing/2014/main" id="{EFCE9F8D-7F05-433C-A3FD-34AF79D420A9}"/>
                </a:ext>
              </a:extLst>
            </p:cNvPr>
            <p:cNvCxnSpPr/>
            <p:nvPr/>
          </p:nvCxnSpPr>
          <p:spPr>
            <a:xfrm flipH="1">
              <a:off x="1964841" y="428760"/>
              <a:ext cx="1271588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04" name="Conector de seta reta 9">
              <a:extLst>
                <a:ext uri="{FF2B5EF4-FFF2-40B4-BE49-F238E27FC236}">
                  <a16:creationId xmlns:a16="http://schemas.microsoft.com/office/drawing/2014/main" id="{A934BE88-F5D0-4A35-97BF-F95075E1DC33}"/>
                </a:ext>
              </a:extLst>
            </p:cNvPr>
            <p:cNvCxnSpPr/>
            <p:nvPr/>
          </p:nvCxnSpPr>
          <p:spPr>
            <a:xfrm flipH="1">
              <a:off x="1979129" y="581160"/>
              <a:ext cx="1276032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05" name="Conector de seta reta 10">
              <a:extLst>
                <a:ext uri="{FF2B5EF4-FFF2-40B4-BE49-F238E27FC236}">
                  <a16:creationId xmlns:a16="http://schemas.microsoft.com/office/drawing/2014/main" id="{9216AD21-1977-4522-9AF0-2507CCE277F2}"/>
                </a:ext>
              </a:extLst>
            </p:cNvPr>
            <p:cNvCxnSpPr/>
            <p:nvPr/>
          </p:nvCxnSpPr>
          <p:spPr>
            <a:xfrm flipH="1">
              <a:off x="1988654" y="733559"/>
              <a:ext cx="1276032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06" name="Conector de seta reta 15">
              <a:extLst>
                <a:ext uri="{FF2B5EF4-FFF2-40B4-BE49-F238E27FC236}">
                  <a16:creationId xmlns:a16="http://schemas.microsoft.com/office/drawing/2014/main" id="{0CA2B053-10A8-4551-A4AE-350225250AC5}"/>
                </a:ext>
              </a:extLst>
            </p:cNvPr>
            <p:cNvCxnSpPr/>
            <p:nvPr/>
          </p:nvCxnSpPr>
          <p:spPr>
            <a:xfrm flipH="1">
              <a:off x="1988654" y="885960"/>
              <a:ext cx="1276032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07" name="Conector de seta reta 16">
              <a:extLst>
                <a:ext uri="{FF2B5EF4-FFF2-40B4-BE49-F238E27FC236}">
                  <a16:creationId xmlns:a16="http://schemas.microsoft.com/office/drawing/2014/main" id="{D0123772-CE26-48CF-BD19-687AEE05DAE2}"/>
                </a:ext>
              </a:extLst>
            </p:cNvPr>
            <p:cNvCxnSpPr/>
            <p:nvPr/>
          </p:nvCxnSpPr>
          <p:spPr>
            <a:xfrm flipH="1">
              <a:off x="1988654" y="1038360"/>
              <a:ext cx="1290320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08" name="Conector de seta reta 18">
              <a:extLst>
                <a:ext uri="{FF2B5EF4-FFF2-40B4-BE49-F238E27FC236}">
                  <a16:creationId xmlns:a16="http://schemas.microsoft.com/office/drawing/2014/main" id="{7B82F22F-BFD9-4482-A3F2-1B888489733D}"/>
                </a:ext>
              </a:extLst>
            </p:cNvPr>
            <p:cNvCxnSpPr/>
            <p:nvPr/>
          </p:nvCxnSpPr>
          <p:spPr>
            <a:xfrm flipH="1">
              <a:off x="1988654" y="1190759"/>
              <a:ext cx="1276032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09" name="Conector de seta reta 23">
              <a:extLst>
                <a:ext uri="{FF2B5EF4-FFF2-40B4-BE49-F238E27FC236}">
                  <a16:creationId xmlns:a16="http://schemas.microsoft.com/office/drawing/2014/main" id="{952FEBD0-C3BC-4BC6-BE45-5AB329E4FA41}"/>
                </a:ext>
              </a:extLst>
            </p:cNvPr>
            <p:cNvCxnSpPr/>
            <p:nvPr/>
          </p:nvCxnSpPr>
          <p:spPr>
            <a:xfrm flipH="1">
              <a:off x="1988654" y="1343160"/>
              <a:ext cx="1280795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10" name="Conector de seta reta 24">
              <a:extLst>
                <a:ext uri="{FF2B5EF4-FFF2-40B4-BE49-F238E27FC236}">
                  <a16:creationId xmlns:a16="http://schemas.microsoft.com/office/drawing/2014/main" id="{39DCF749-7502-45E0-876E-835B1CB908F6}"/>
                </a:ext>
              </a:extLst>
            </p:cNvPr>
            <p:cNvCxnSpPr/>
            <p:nvPr/>
          </p:nvCxnSpPr>
          <p:spPr>
            <a:xfrm flipH="1">
              <a:off x="1988654" y="1495560"/>
              <a:ext cx="1290320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11" name="Conector de seta reta 27">
              <a:extLst>
                <a:ext uri="{FF2B5EF4-FFF2-40B4-BE49-F238E27FC236}">
                  <a16:creationId xmlns:a16="http://schemas.microsoft.com/office/drawing/2014/main" id="{C0B37FA1-4644-4C6A-BCD6-9F72C1664E2D}"/>
                </a:ext>
              </a:extLst>
            </p:cNvPr>
            <p:cNvCxnSpPr/>
            <p:nvPr/>
          </p:nvCxnSpPr>
          <p:spPr>
            <a:xfrm flipH="1">
              <a:off x="1988654" y="1667009"/>
              <a:ext cx="1280795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12" name="Conector de seta reta 30">
              <a:extLst>
                <a:ext uri="{FF2B5EF4-FFF2-40B4-BE49-F238E27FC236}">
                  <a16:creationId xmlns:a16="http://schemas.microsoft.com/office/drawing/2014/main" id="{09967BF8-8DCA-4FDF-B81D-E00A302C915A}"/>
                </a:ext>
              </a:extLst>
            </p:cNvPr>
            <p:cNvCxnSpPr/>
            <p:nvPr/>
          </p:nvCxnSpPr>
          <p:spPr>
            <a:xfrm flipH="1">
              <a:off x="1964841" y="276342"/>
              <a:ext cx="1271270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</p:grpSp>
      <p:cxnSp>
        <p:nvCxnSpPr>
          <p:cNvPr id="100" name="Conector reto 99">
            <a:extLst>
              <a:ext uri="{FF2B5EF4-FFF2-40B4-BE49-F238E27FC236}">
                <a16:creationId xmlns:a16="http://schemas.microsoft.com/office/drawing/2014/main" id="{82DA60EF-3C36-44AB-8220-EAB60FCFEDC3}"/>
              </a:ext>
            </a:extLst>
          </p:cNvPr>
          <p:cNvCxnSpPr/>
          <p:nvPr/>
        </p:nvCxnSpPr>
        <p:spPr>
          <a:xfrm>
            <a:off x="1333887" y="3005723"/>
            <a:ext cx="631401" cy="1445043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01" name="Conector reto 100">
            <a:extLst>
              <a:ext uri="{FF2B5EF4-FFF2-40B4-BE49-F238E27FC236}">
                <a16:creationId xmlns:a16="http://schemas.microsoft.com/office/drawing/2014/main" id="{786BB613-452A-42E8-9308-103B92F38B3A}"/>
              </a:ext>
            </a:extLst>
          </p:cNvPr>
          <p:cNvCxnSpPr/>
          <p:nvPr/>
        </p:nvCxnSpPr>
        <p:spPr>
          <a:xfrm flipV="1">
            <a:off x="966527" y="3478354"/>
            <a:ext cx="1366123" cy="538457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dash"/>
          </a:ln>
          <a:effectLst/>
        </p:spPr>
      </p:cxnSp>
      <p:pic>
        <p:nvPicPr>
          <p:cNvPr id="113" name="Imagem 112" descr="Resultado de imagem para desenhos do sol">
            <a:extLst>
              <a:ext uri="{FF2B5EF4-FFF2-40B4-BE49-F238E27FC236}">
                <a16:creationId xmlns:a16="http://schemas.microsoft.com/office/drawing/2014/main" id="{D0A9CBAA-F128-4AC5-8D30-ED145F0762CA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600"/>
                    </a14:imgEffect>
                    <a14:imgEffect>
                      <a14:saturation sat="0"/>
                    </a14:imgEffect>
                    <a14:imgEffect>
                      <a14:brightnessContrast bright="-4000" contrast="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216" y="3188881"/>
            <a:ext cx="1156946" cy="9841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1" name="Tabela 90">
            <a:extLst>
              <a:ext uri="{FF2B5EF4-FFF2-40B4-BE49-F238E27FC236}">
                <a16:creationId xmlns:a16="http://schemas.microsoft.com/office/drawing/2014/main" id="{F253215A-5C86-4777-891D-689604087A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7071"/>
              </p:ext>
            </p:extLst>
          </p:nvPr>
        </p:nvGraphicFramePr>
        <p:xfrm>
          <a:off x="5671930" y="2662066"/>
          <a:ext cx="2425148" cy="2647853"/>
        </p:xfrm>
        <a:graphic>
          <a:graphicData uri="http://schemas.openxmlformats.org/drawingml/2006/table">
            <a:tbl>
              <a:tblPr firstRow="1" firstCol="1" bandRow="1"/>
              <a:tblGrid>
                <a:gridCol w="2425148">
                  <a:extLst>
                    <a:ext uri="{9D8B030D-6E8A-4147-A177-3AD203B41FA5}">
                      <a16:colId xmlns:a16="http://schemas.microsoft.com/office/drawing/2014/main" val="935400721"/>
                    </a:ext>
                  </a:extLst>
                </a:gridCol>
              </a:tblGrid>
              <a:tr h="2647853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8448887"/>
                  </a:ext>
                </a:extLst>
              </a:tr>
            </a:tbl>
          </a:graphicData>
        </a:graphic>
      </p:graphicFrame>
      <p:pic>
        <p:nvPicPr>
          <p:cNvPr id="2147" name="Imagem 33" descr="http://mlb-s1-p.mlstatic.com/globo-terrestre-planisferio-escolar-geografia-inflavel-5797-MLB4993096586_092013-F.jpg">
            <a:extLst>
              <a:ext uri="{FF2B5EF4-FFF2-40B4-BE49-F238E27FC236}">
                <a16:creationId xmlns:a16="http://schemas.microsoft.com/office/drawing/2014/main" id="{7E50C609-0295-4E81-B638-4E51375F0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498" y="2803672"/>
            <a:ext cx="2219490" cy="243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CaixaDeTexto 91">
            <a:extLst>
              <a:ext uri="{FF2B5EF4-FFF2-40B4-BE49-F238E27FC236}">
                <a16:creationId xmlns:a16="http://schemas.microsoft.com/office/drawing/2014/main" id="{EC565DB3-2910-4F59-A04C-0312DFA8F742}"/>
              </a:ext>
            </a:extLst>
          </p:cNvPr>
          <p:cNvSpPr txBox="1"/>
          <p:nvPr/>
        </p:nvSpPr>
        <p:spPr>
          <a:xfrm>
            <a:off x="3137504" y="3535698"/>
            <a:ext cx="10866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/>
              <a:t>“Raios Solares”</a:t>
            </a:r>
          </a:p>
        </p:txBody>
      </p:sp>
      <p:sp>
        <p:nvSpPr>
          <p:cNvPr id="93" name="CaixaDeTexto 92">
            <a:extLst>
              <a:ext uri="{FF2B5EF4-FFF2-40B4-BE49-F238E27FC236}">
                <a16:creationId xmlns:a16="http://schemas.microsoft.com/office/drawing/2014/main" id="{9EC27E9B-C377-45CC-8E93-6626F3FD89F9}"/>
              </a:ext>
            </a:extLst>
          </p:cNvPr>
          <p:cNvSpPr txBox="1"/>
          <p:nvPr/>
        </p:nvSpPr>
        <p:spPr>
          <a:xfrm>
            <a:off x="4706524" y="3496310"/>
            <a:ext cx="49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Sol</a:t>
            </a:r>
          </a:p>
        </p:txBody>
      </p:sp>
    </p:spTree>
    <p:extLst>
      <p:ext uri="{BB962C8B-B14F-4D97-AF65-F5344CB8AC3E}">
        <p14:creationId xmlns:p14="http://schemas.microsoft.com/office/powerpoint/2010/main" val="225203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D6D64CE-3F81-4715-8604-12B31C2FCE04}"/>
              </a:ext>
            </a:extLst>
          </p:cNvPr>
          <p:cNvSpPr/>
          <p:nvPr/>
        </p:nvSpPr>
        <p:spPr>
          <a:xfrm>
            <a:off x="155712" y="4893640"/>
            <a:ext cx="117410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 3e)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 Supondo que “um dos raios solares” esteja incidindo perpendicularmente ao Trópico de Capricórnio, neste dia está ocorrendo um Solstício ou Equinócio?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16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Resposta </a:t>
            </a:r>
            <a:r>
              <a:rPr lang="pt-BR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3e):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_ _ _ _ _ _ _ _ </a:t>
            </a:r>
            <a:r>
              <a:rPr lang="pt-BR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endParaRPr lang="pt-BR" sz="16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D25C107-4775-48F0-B8AA-A1DD1D498F63}"/>
              </a:ext>
            </a:extLst>
          </p:cNvPr>
          <p:cNvSpPr/>
          <p:nvPr/>
        </p:nvSpPr>
        <p:spPr>
          <a:xfrm>
            <a:off x="166479" y="252532"/>
            <a:ext cx="7964558" cy="101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 3 ) (1 ponto) (0,2 cada acerto)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Usando o globo terrestre do enunciado da Questão 2, na posição mostrada em relação ao Sol, responda às perguntas abaixo.</a:t>
            </a: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517C540-962F-41DA-A281-749B24B45A77}"/>
              </a:ext>
            </a:extLst>
          </p:cNvPr>
          <p:cNvSpPr/>
          <p:nvPr/>
        </p:nvSpPr>
        <p:spPr>
          <a:xfrm>
            <a:off x="166479" y="1388579"/>
            <a:ext cx="76730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 3a)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 Qual dos Hemisférios (Norte ou Sul) está mais </a:t>
            </a:r>
            <a:r>
              <a:rPr lang="pt-BR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iluminado?    </a:t>
            </a:r>
            <a:endParaRPr lang="pt-BR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lnSpc>
                <a:spcPct val="150000"/>
              </a:lnSpc>
              <a:spcAft>
                <a:spcPts val="0"/>
              </a:spcAft>
            </a:pPr>
            <a:r>
              <a:rPr lang="pt-BR" sz="16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Resposta 3a): </a:t>
            </a:r>
            <a:r>
              <a:rPr lang="pt-BR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_ _ _ _ _ _ _ _</a:t>
            </a:r>
            <a:endParaRPr lang="pt-BR" sz="16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6B59CA7-4FB4-4902-878A-EF321A23CCE6}"/>
              </a:ext>
            </a:extLst>
          </p:cNvPr>
          <p:cNvSpPr/>
          <p:nvPr/>
        </p:nvSpPr>
        <p:spPr>
          <a:xfrm>
            <a:off x="162750" y="2253212"/>
            <a:ext cx="69706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 3b)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 Qual é a estação do ano no Hemisfério Norte?	</a:t>
            </a:r>
            <a:endParaRPr lang="pt-BR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lnSpc>
                <a:spcPct val="150000"/>
              </a:lnSpc>
              <a:spcAft>
                <a:spcPts val="0"/>
              </a:spcAft>
            </a:pPr>
            <a:r>
              <a:rPr lang="pt-BR" sz="16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Resposta 3b):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_ _ _ _ _ _ _ _ </a:t>
            </a:r>
            <a:r>
              <a:rPr lang="pt-BR" sz="16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endParaRPr lang="pt-BR" sz="16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5AF1C86-0C85-4559-8E89-713929C48324}"/>
              </a:ext>
            </a:extLst>
          </p:cNvPr>
          <p:cNvSpPr/>
          <p:nvPr/>
        </p:nvSpPr>
        <p:spPr>
          <a:xfrm>
            <a:off x="176004" y="3123991"/>
            <a:ext cx="92632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 3c)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 Qual dos Polos Geográficos (Norte ou Sul) tem dia claro de 24 horas? 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lnSpc>
                <a:spcPct val="150000"/>
              </a:lnSpc>
              <a:spcAft>
                <a:spcPts val="0"/>
              </a:spcAft>
            </a:pPr>
            <a:r>
              <a:rPr lang="pt-BR" sz="16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Resposta </a:t>
            </a:r>
            <a:r>
              <a:rPr lang="pt-BR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3c):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_ _ _ _ _ _ _ _</a:t>
            </a:r>
            <a:endParaRPr lang="pt-BR" sz="16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4312FC5-9D3F-4C83-863D-2E45105AABFB}"/>
              </a:ext>
            </a:extLst>
          </p:cNvPr>
          <p:cNvSpPr/>
          <p:nvPr/>
        </p:nvSpPr>
        <p:spPr>
          <a:xfrm>
            <a:off x="165235" y="4030668"/>
            <a:ext cx="94819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 3d)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 Em qual dos Hemisférios (Norte ou Sul) a duração da noite é mais longa?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lnSpc>
                <a:spcPct val="150000"/>
              </a:lnSpc>
              <a:spcAft>
                <a:spcPts val="0"/>
              </a:spcAft>
            </a:pPr>
            <a:r>
              <a:rPr lang="pt-BR" sz="16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Resposta </a:t>
            </a:r>
            <a:r>
              <a:rPr lang="pt-BR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3d</a:t>
            </a:r>
            <a:r>
              <a:rPr lang="pt-BR" sz="16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):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_ _ _ _ _ _ _ _</a:t>
            </a:r>
            <a:endParaRPr lang="pt-BR" sz="16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E71DB9-1DDA-485C-A868-11044247C147}"/>
              </a:ext>
            </a:extLst>
          </p:cNvPr>
          <p:cNvSpPr txBox="1"/>
          <p:nvPr/>
        </p:nvSpPr>
        <p:spPr>
          <a:xfrm>
            <a:off x="1643684" y="1806311"/>
            <a:ext cx="675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SUL</a:t>
            </a: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4B12121-43FA-4C9F-B738-7DB9C50881DD}"/>
              </a:ext>
            </a:extLst>
          </p:cNvPr>
          <p:cNvSpPr txBox="1"/>
          <p:nvPr/>
        </p:nvSpPr>
        <p:spPr>
          <a:xfrm>
            <a:off x="1691719" y="2654107"/>
            <a:ext cx="1245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INVERNO</a:t>
            </a:r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008397A-7E95-4B9A-8380-7AF57C187AA9}"/>
              </a:ext>
            </a:extLst>
          </p:cNvPr>
          <p:cNvSpPr txBox="1"/>
          <p:nvPr/>
        </p:nvSpPr>
        <p:spPr>
          <a:xfrm>
            <a:off x="1647413" y="3545990"/>
            <a:ext cx="662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SUL</a:t>
            </a:r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9830B91-E490-4DC9-BA65-5AF6AC85C3AF}"/>
              </a:ext>
            </a:extLst>
          </p:cNvPr>
          <p:cNvSpPr txBox="1"/>
          <p:nvPr/>
        </p:nvSpPr>
        <p:spPr>
          <a:xfrm>
            <a:off x="1653619" y="4443219"/>
            <a:ext cx="1007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NORTE</a:t>
            </a:r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C4D0EAE-2284-4B98-B704-071BA3AF0CB6}"/>
              </a:ext>
            </a:extLst>
          </p:cNvPr>
          <p:cNvSpPr txBox="1"/>
          <p:nvPr/>
        </p:nvSpPr>
        <p:spPr>
          <a:xfrm>
            <a:off x="1615519" y="5667392"/>
            <a:ext cx="1431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SOLSTÍCIO</a:t>
            </a:r>
            <a:endParaRPr lang="pt-BR" dirty="0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0563" y="2719388"/>
            <a:ext cx="3723035" cy="2262187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7800976" y="2343150"/>
            <a:ext cx="4476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smtClean="0">
                <a:solidFill>
                  <a:srgbClr val="FF0000"/>
                </a:solidFill>
              </a:rPr>
              <a:t>Relembrando figura do enunciado da Questão 2:</a:t>
            </a:r>
            <a:endParaRPr lang="pt-BR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30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CE987AE8-05DD-4271-829D-9706632AE122}"/>
              </a:ext>
            </a:extLst>
          </p:cNvPr>
          <p:cNvSpPr/>
          <p:nvPr/>
        </p:nvSpPr>
        <p:spPr>
          <a:xfrm>
            <a:off x="225286" y="128716"/>
            <a:ext cx="7977809" cy="2175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 4 ) (1 ponto) 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Em 29 de maio de 1919  houve um famoso eclipse solar total, visível em Sobral, CE. Com ele foi possível obter uma das primeiras comprovações da Teoria da Relatividade Geral</a:t>
            </a:r>
            <a:r>
              <a:rPr lang="pt-BR" sz="2000" dirty="0"/>
              <a:t>.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 Ao lado temos uma sequência de fotos de um eclipse solar anular, similar ao que ocorreu em fevereiro de 2017 e foi visível como parcial em parte do Brasil.</a:t>
            </a:r>
            <a:endParaRPr lang="pt-BR" sz="20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914AE9F-3A84-40A2-9175-76D2FB0AED44}"/>
              </a:ext>
            </a:extLst>
          </p:cNvPr>
          <p:cNvSpPr/>
          <p:nvPr/>
        </p:nvSpPr>
        <p:spPr>
          <a:xfrm>
            <a:off x="225285" y="2631962"/>
            <a:ext cx="7556639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 4)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 Coloque um </a:t>
            </a:r>
            <a:r>
              <a:rPr lang="pt-BR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 na única afirmação correta sobre o que ocorre num eclipse do Sol.</a:t>
            </a:r>
            <a:endParaRPr lang="pt-BR" sz="2000" dirty="0"/>
          </a:p>
        </p:txBody>
      </p:sp>
      <p:pic>
        <p:nvPicPr>
          <p:cNvPr id="5" name="Imagem 4" descr="Sequência de um Eclipse Anular do Sol – outubro de 2005">
            <a:extLst>
              <a:ext uri="{FF2B5EF4-FFF2-40B4-BE49-F238E27FC236}">
                <a16:creationId xmlns:a16="http://schemas.microsoft.com/office/drawing/2014/main" id="{89C92527-9179-4A0C-9FD8-87B0D0DA416A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557" y="2631962"/>
            <a:ext cx="4099186" cy="33050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34EFCE1C-BF8B-49B3-99B6-96A56036C8C0}"/>
              </a:ext>
            </a:extLst>
          </p:cNvPr>
          <p:cNvSpPr/>
          <p:nvPr/>
        </p:nvSpPr>
        <p:spPr>
          <a:xfrm>
            <a:off x="-180975" y="3493019"/>
            <a:ext cx="7065892" cy="2350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(   </a:t>
            </a:r>
            <a:r>
              <a:rPr lang="pt-BR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) A Lua está entre o Sol e Terra</a:t>
            </a:r>
            <a:r>
              <a:rPr lang="pt-BR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    ) A Terra está entre o Sol e a Lua</a:t>
            </a:r>
            <a:r>
              <a:rPr lang="pt-BR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    ) O Sol está passando entre a Terra e a Lua</a:t>
            </a:r>
            <a:r>
              <a:rPr lang="pt-BR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indent="450215"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    ) A Terra está passando na frente do Sol</a:t>
            </a:r>
            <a:r>
              <a:rPr lang="pt-BR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    ) Um buraco negro está passando na frente do Sol.</a:t>
            </a:r>
            <a:endParaRPr lang="pt-BR" sz="20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EB1E49C-9546-4420-BD88-878CD47FA73D}"/>
              </a:ext>
            </a:extLst>
          </p:cNvPr>
          <p:cNvSpPr txBox="1"/>
          <p:nvPr/>
        </p:nvSpPr>
        <p:spPr>
          <a:xfrm>
            <a:off x="431109" y="3632997"/>
            <a:ext cx="344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906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268DF24F-A0B1-481C-9E9B-ECEC03FDE253}"/>
              </a:ext>
            </a:extLst>
          </p:cNvPr>
          <p:cNvSpPr/>
          <p:nvPr/>
        </p:nvSpPr>
        <p:spPr>
          <a:xfrm>
            <a:off x="102810" y="235792"/>
            <a:ext cx="8140042" cy="1022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 5) (1 ponto) (0,25 cada acerto)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Como você sabe, a cada dia a Lua tem uma aparência (fase). Abaixo temos 31 imagens sequenciais da Lua como vista do Hemisfério Sul.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AD84811-0782-48A4-A6AC-9E7DBB1EA9C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1" t="9694" r="6142" b="11653"/>
          <a:stretch>
            <a:fillRect/>
          </a:stretch>
        </p:blipFill>
        <p:spPr bwMode="auto">
          <a:xfrm>
            <a:off x="102811" y="1277055"/>
            <a:ext cx="5497890" cy="33929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EDD840E5-1BB2-4377-B998-401395163B8D}"/>
              </a:ext>
            </a:extLst>
          </p:cNvPr>
          <p:cNvSpPr/>
          <p:nvPr/>
        </p:nvSpPr>
        <p:spPr>
          <a:xfrm>
            <a:off x="5191126" y="2399335"/>
            <a:ext cx="6791324" cy="1324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 5a)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Qual é o número da imagem ao lado que melhor representa a fase da Lua, hoje, dia 19/05/2017, dia da prova da OBA?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       Resposta</a:t>
            </a:r>
            <a:r>
              <a:rPr lang="pt-B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  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5a</a:t>
            </a:r>
            <a:r>
              <a:rPr lang="pt-BR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):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_ _ _ _</a:t>
            </a:r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8F1934D-CBA7-4D73-A7A1-1C50BADF5B54}"/>
              </a:ext>
            </a:extLst>
          </p:cNvPr>
          <p:cNvSpPr/>
          <p:nvPr/>
        </p:nvSpPr>
        <p:spPr>
          <a:xfrm>
            <a:off x="5191125" y="3743070"/>
            <a:ext cx="6791325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 5b)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Qual é o número da imagem ao lado que melhor representa a fase Quarto Crescente?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lnSpc>
                <a:spcPct val="115000"/>
              </a:lnSpc>
              <a:spcAft>
                <a:spcPts val="0"/>
              </a:spcAft>
              <a:tabLst>
                <a:tab pos="4470400" algn="r"/>
              </a:tabLs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       Resposta</a:t>
            </a:r>
            <a:r>
              <a:rPr lang="pt-B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  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5b):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_ _ _ _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8BB0DD5-DC00-4E09-9E47-4C88DF4EB287}"/>
              </a:ext>
            </a:extLst>
          </p:cNvPr>
          <p:cNvSpPr/>
          <p:nvPr/>
        </p:nvSpPr>
        <p:spPr>
          <a:xfrm>
            <a:off x="121860" y="4735696"/>
            <a:ext cx="10631451" cy="704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 5c)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Qual é o número da imagem acima que melhor representa a fase Quarto Minguante?               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Resposta 5c):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_ _ _ _</a:t>
            </a:r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1283CE0-88E8-407D-81AF-51DA731384C9}"/>
              </a:ext>
            </a:extLst>
          </p:cNvPr>
          <p:cNvSpPr/>
          <p:nvPr/>
        </p:nvSpPr>
        <p:spPr>
          <a:xfrm>
            <a:off x="133350" y="5401079"/>
            <a:ext cx="10086561" cy="697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 5d)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Qual é o número da imagem acima que melhor representa a fase da Lua Cheia?                      </a:t>
            </a:r>
          </a:p>
          <a:p>
            <a:pPr algn="just">
              <a:lnSpc>
                <a:spcPct val="114000"/>
              </a:lnSpc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Resposta 5d):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_ _ _ _</a:t>
            </a:r>
            <a:r>
              <a:rPr lang="pt-BR" sz="1200" dirty="0" smtClean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83CB331-5ABB-4B3C-AEC5-6A11F8FE9979}"/>
              </a:ext>
            </a:extLst>
          </p:cNvPr>
          <p:cNvSpPr txBox="1"/>
          <p:nvPr/>
        </p:nvSpPr>
        <p:spPr>
          <a:xfrm>
            <a:off x="7334250" y="3348897"/>
            <a:ext cx="516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</a:t>
            </a: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A7D67D2-ED8A-4589-9E2B-BFF16434DEC5}"/>
              </a:ext>
            </a:extLst>
          </p:cNvPr>
          <p:cNvSpPr txBox="1"/>
          <p:nvPr/>
        </p:nvSpPr>
        <p:spPr>
          <a:xfrm>
            <a:off x="8061583" y="3392577"/>
            <a:ext cx="2463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Obs. Aceitamos também 18 e 20</a:t>
            </a:r>
            <a:endParaRPr lang="pt-BR" sz="140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5B1A481-B6CC-42A6-BA7D-E953D68F459A}"/>
              </a:ext>
            </a:extLst>
          </p:cNvPr>
          <p:cNvSpPr txBox="1"/>
          <p:nvPr/>
        </p:nvSpPr>
        <p:spPr>
          <a:xfrm>
            <a:off x="7394300" y="4387506"/>
            <a:ext cx="371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19F6E69-F493-47B8-A7FC-547C2F216DB9}"/>
              </a:ext>
            </a:extLst>
          </p:cNvPr>
          <p:cNvSpPr txBox="1"/>
          <p:nvPr/>
        </p:nvSpPr>
        <p:spPr>
          <a:xfrm>
            <a:off x="1697520" y="5069364"/>
            <a:ext cx="503584" cy="37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</a:t>
            </a:r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35C73BD-CE28-4888-B110-EDDA740787F8}"/>
              </a:ext>
            </a:extLst>
          </p:cNvPr>
          <p:cNvSpPr txBox="1"/>
          <p:nvPr/>
        </p:nvSpPr>
        <p:spPr>
          <a:xfrm>
            <a:off x="1728633" y="5718195"/>
            <a:ext cx="490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11</a:t>
            </a:r>
            <a:endParaRPr lang="pt-BR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4E62A32-21E5-4CDA-9EF9-5F5B225132C1}"/>
              </a:ext>
            </a:extLst>
          </p:cNvPr>
          <p:cNvSpPr txBox="1"/>
          <p:nvPr/>
        </p:nvSpPr>
        <p:spPr>
          <a:xfrm>
            <a:off x="2465010" y="5772428"/>
            <a:ext cx="2487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Obs. Aceitamos também 10 e 12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57516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2E12FB03-0267-4D9D-AC79-637FE5DBC81E}"/>
              </a:ext>
            </a:extLst>
          </p:cNvPr>
          <p:cNvSpPr/>
          <p:nvPr/>
        </p:nvSpPr>
        <p:spPr>
          <a:xfrm>
            <a:off x="115899" y="109631"/>
            <a:ext cx="8153458" cy="1651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6) (1 ponto) (0,25 cada acerto)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Abaixo tem uma imagem do céu obtida a partir do software gratuito chamado STELLARIUM. Ela mostra uma região do céu, próxima do Polo Celeste Sul, na data de 19/05/17 (dia da prova da 20</a:t>
            </a:r>
            <a:r>
              <a:rPr lang="pt-BR" u="sng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OBA). Os tamanhos das bolinhas pretas indicam o brilho das estrelas, isto é, bolinha preta grande significa que a estrela é bem brilhante.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BE64A8C-7CFC-414B-8046-37927D4FFBF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19" y="1793382"/>
            <a:ext cx="7528303" cy="4103836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F71B1AA5-6655-4F16-977B-BD5FA038536B}"/>
              </a:ext>
            </a:extLst>
          </p:cNvPr>
          <p:cNvSpPr/>
          <p:nvPr/>
        </p:nvSpPr>
        <p:spPr>
          <a:xfrm>
            <a:off x="7877176" y="2359249"/>
            <a:ext cx="4198924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r>
              <a:rPr lang="pt-PT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 6a) </a:t>
            </a:r>
            <a:r>
              <a:rPr lang="pt-PT" sz="1600" dirty="0">
                <a:latin typeface="Arial" panose="020B0604020202020204" pitchFamily="34" charset="0"/>
                <a:ea typeface="Times New Roman" panose="02020603050405020304" pitchFamily="18" charset="0"/>
              </a:rPr>
              <a:t>Faça um grande </a:t>
            </a:r>
            <a:r>
              <a:rPr lang="pt-PT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r>
              <a:rPr lang="pt-PT" sz="1600" dirty="0">
                <a:latin typeface="Arial" panose="020B0604020202020204" pitchFamily="34" charset="0"/>
                <a:ea typeface="Times New Roman" panose="02020603050405020304" pitchFamily="18" charset="0"/>
              </a:rPr>
              <a:t> ocupando toda a área da constelação do Cruzeiro do Sul.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B31776A-DB91-46C2-AF82-C5310C109AF5}"/>
              </a:ext>
            </a:extLst>
          </p:cNvPr>
          <p:cNvSpPr/>
          <p:nvPr/>
        </p:nvSpPr>
        <p:spPr>
          <a:xfrm>
            <a:off x="7867650" y="3380936"/>
            <a:ext cx="419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 6b) </a:t>
            </a:r>
            <a:r>
              <a:rPr lang="pt-PT" sz="1600" dirty="0">
                <a:latin typeface="Arial" panose="020B0604020202020204" pitchFamily="34" charset="0"/>
                <a:ea typeface="Times New Roman" panose="02020603050405020304" pitchFamily="18" charset="0"/>
              </a:rPr>
              <a:t>Faça uma seta </a:t>
            </a:r>
            <a:r>
              <a:rPr lang="pt-PT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pt-PT" sz="1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→</a:t>
            </a:r>
            <a:r>
              <a:rPr lang="pt-PT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r>
              <a:rPr lang="pt-PT" sz="1600" dirty="0">
                <a:latin typeface="Arial" panose="020B0604020202020204" pitchFamily="34" charset="0"/>
                <a:ea typeface="Times New Roman" panose="02020603050405020304" pitchFamily="18" charset="0"/>
              </a:rPr>
              <a:t> sobre a estrela mais brilhante do Cruzeiro do Sul.</a:t>
            </a:r>
            <a:endParaRPr lang="pt-BR" sz="1600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6ECE28E-77F6-45A2-A9CD-4589AF847193}"/>
              </a:ext>
            </a:extLst>
          </p:cNvPr>
          <p:cNvSpPr/>
          <p:nvPr/>
        </p:nvSpPr>
        <p:spPr>
          <a:xfrm>
            <a:off x="7877175" y="4060669"/>
            <a:ext cx="41719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 6c) </a:t>
            </a:r>
            <a:r>
              <a:rPr lang="pt-PT" sz="1600" dirty="0">
                <a:latin typeface="Arial" panose="020B0604020202020204" pitchFamily="34" charset="0"/>
                <a:ea typeface="Times New Roman" panose="02020603050405020304" pitchFamily="18" charset="0"/>
              </a:rPr>
              <a:t>Faça uma seta dupla </a:t>
            </a:r>
            <a:r>
              <a:rPr lang="pt-PT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pt-PT" sz="1600" b="1" dirty="0">
                <a:solidFill>
                  <a:srgbClr val="FF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⇒</a:t>
            </a:r>
            <a:r>
              <a:rPr lang="pt-PT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r>
              <a:rPr lang="pt-PT" sz="1600" dirty="0">
                <a:latin typeface="Arial" panose="020B0604020202020204" pitchFamily="34" charset="0"/>
                <a:ea typeface="Times New Roman" panose="02020603050405020304" pitchFamily="18" charset="0"/>
              </a:rPr>
              <a:t> sobre a estrela mais próxima ao Sol. Dica: ela é a mais brilhante desta região do céu.</a:t>
            </a:r>
            <a:endParaRPr lang="pt-BR" sz="1600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2084404-051F-4F7A-ADE1-A7FA3061F785}"/>
              </a:ext>
            </a:extLst>
          </p:cNvPr>
          <p:cNvSpPr/>
          <p:nvPr/>
        </p:nvSpPr>
        <p:spPr>
          <a:xfrm>
            <a:off x="7867649" y="4993653"/>
            <a:ext cx="41624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 6d) </a:t>
            </a:r>
            <a:r>
              <a:rPr lang="pt-PT" sz="1600" dirty="0">
                <a:latin typeface="Arial" panose="020B0604020202020204" pitchFamily="34" charset="0"/>
                <a:ea typeface="Times New Roman" panose="02020603050405020304" pitchFamily="18" charset="0"/>
              </a:rPr>
              <a:t>Para qual direção cardeal (Norte, Sul, Leste, Oeste) está voltada esta região do céu?  </a:t>
            </a:r>
            <a:endParaRPr lang="pt-PT" sz="16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endParaRPr lang="pt-PT" sz="16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pt-BR" sz="16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Resposta </a:t>
            </a:r>
            <a:r>
              <a:rPr lang="pt-BR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6d)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_ _ _ _ _</a:t>
            </a:r>
            <a:endParaRPr lang="pt-BR" sz="1600" dirty="0"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2CF85210-193E-4FDB-9E47-7459688D81E1}"/>
              </a:ext>
            </a:extLst>
          </p:cNvPr>
          <p:cNvCxnSpPr>
            <a:cxnSpLocks/>
          </p:cNvCxnSpPr>
          <p:nvPr/>
        </p:nvCxnSpPr>
        <p:spPr>
          <a:xfrm>
            <a:off x="4192627" y="2255058"/>
            <a:ext cx="604659" cy="9372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4E82366C-677C-492B-A47E-7AAC4B3A950D}"/>
              </a:ext>
            </a:extLst>
          </p:cNvPr>
          <p:cNvCxnSpPr>
            <a:cxnSpLocks/>
          </p:cNvCxnSpPr>
          <p:nvPr/>
        </p:nvCxnSpPr>
        <p:spPr>
          <a:xfrm flipH="1">
            <a:off x="4192627" y="2359250"/>
            <a:ext cx="832416" cy="6907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266">
            <a:extLst>
              <a:ext uri="{FF2B5EF4-FFF2-40B4-BE49-F238E27FC236}">
                <a16:creationId xmlns:a16="http://schemas.microsoft.com/office/drawing/2014/main" id="{037A08EE-0858-4CA3-A8EC-0AA227C765B2}"/>
              </a:ext>
            </a:extLst>
          </p:cNvPr>
          <p:cNvCxnSpPr/>
          <p:nvPr/>
        </p:nvCxnSpPr>
        <p:spPr>
          <a:xfrm flipV="1">
            <a:off x="4306730" y="3049954"/>
            <a:ext cx="188227" cy="2216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 de texto 269">
            <a:extLst>
              <a:ext uri="{FF2B5EF4-FFF2-40B4-BE49-F238E27FC236}">
                <a16:creationId xmlns:a16="http://schemas.microsoft.com/office/drawing/2014/main" id="{416150FD-E147-4399-8031-929C2B50D3F2}"/>
              </a:ext>
            </a:extLst>
          </p:cNvPr>
          <p:cNvSpPr txBox="1"/>
          <p:nvPr/>
        </p:nvSpPr>
        <p:spPr>
          <a:xfrm>
            <a:off x="2481885" y="2752780"/>
            <a:ext cx="444517" cy="49092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hangingPunct="0">
              <a:spcAft>
                <a:spcPts val="0"/>
              </a:spcAft>
            </a:pPr>
            <a:r>
              <a:rPr lang="pt-PT" sz="2000" b="1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⇒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4A686A3E-C24C-4872-9631-3841C33AFD84}"/>
              </a:ext>
            </a:extLst>
          </p:cNvPr>
          <p:cNvSpPr txBox="1"/>
          <p:nvPr/>
        </p:nvSpPr>
        <p:spPr>
          <a:xfrm>
            <a:off x="8293203" y="2978202"/>
            <a:ext cx="3736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Obs. Não aceitar um “X” só sobre as estrelas da cruz.</a:t>
            </a:r>
            <a:endParaRPr lang="pt-BR" sz="1400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7DF707E3-BC0E-4647-991C-DB8EF6462F1B}"/>
              </a:ext>
            </a:extLst>
          </p:cNvPr>
          <p:cNvSpPr txBox="1"/>
          <p:nvPr/>
        </p:nvSpPr>
        <p:spPr>
          <a:xfrm>
            <a:off x="9244410" y="5938450"/>
            <a:ext cx="662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SUL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09385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A4C65570-7CB8-4765-AE4C-8219F366A4A8}"/>
              </a:ext>
            </a:extLst>
          </p:cNvPr>
          <p:cNvSpPr/>
          <p:nvPr/>
        </p:nvSpPr>
        <p:spPr>
          <a:xfrm>
            <a:off x="44510" y="165172"/>
            <a:ext cx="83565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 7) (1 ponto)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O Sol parece ser do tamanho de uma bola de futebol, mas isso porque ele está a 150.000.000 km da Terra. De Mercúrio ele é visto muito maior e de Plutão é minúsculo. Provavelmente Marte deverá ser o primeiro planeta a ser visitado por astronautas.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02D470FF-893E-44C5-87A0-5AFBBDED2652}"/>
                  </a:ext>
                </a:extLst>
              </p:cNvPr>
              <p:cNvSpPr/>
              <p:nvPr/>
            </p:nvSpPr>
            <p:spPr>
              <a:xfrm>
                <a:off x="44511" y="1376599"/>
                <a:ext cx="8436880" cy="11975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4000"/>
                  </a:lnSpc>
                </a:pPr>
                <a:r>
                  <a:rPr lang="pt-BR" sz="1600" b="1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Pergunta 7a) (0,5 ponto) </a:t>
                </a:r>
                <a:r>
                  <a:rPr lang="pt-BR" sz="16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De qual tamanho o Sol será visto, em graus,  pelos astronautas em Marte? Vamos ajudar com um exemplo. Suponha que, na figura ao lado, L seja o diâmetro da Lua, isto é, 3.476 km e R sua distância média à Terra, que é de 384.000 km. Com isso o diâmetro angular (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𝜃</m:t>
                    </m:r>
                  </m:oMath>
                </a14:m>
                <a:r>
                  <a:rPr lang="pt-BR" sz="16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) compreendido pela Lua, vista da Terra, é de:</a:t>
                </a:r>
                <a:endParaRPr lang="pt-BR" sz="1600" dirty="0"/>
              </a:p>
            </p:txBody>
          </p:sp>
        </mc:Choice>
        <mc:Fallback xmlns="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02D470FF-893E-44C5-87A0-5AFBBDED26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1" y="1376599"/>
                <a:ext cx="8436880" cy="1197572"/>
              </a:xfrm>
              <a:prstGeom prst="rect">
                <a:avLst/>
              </a:prstGeom>
              <a:blipFill>
                <a:blip r:embed="rId2"/>
                <a:stretch>
                  <a:fillRect l="-361" t="-510" r="-434" b="-561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04AB08D5-D38B-408B-9BF7-63F92A027A81}"/>
                  </a:ext>
                </a:extLst>
              </p:cNvPr>
              <p:cNvSpPr/>
              <p:nvPr/>
            </p:nvSpPr>
            <p:spPr>
              <a:xfrm>
                <a:off x="124025" y="2582399"/>
                <a:ext cx="3842655" cy="4916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𝜃</m:t>
                    </m:r>
                    <m:r>
                      <a:rPr lang="pt-BR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L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R</m:t>
                        </m:r>
                      </m:den>
                    </m:f>
                    <m:r>
                      <a:rPr lang="pt-B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3.476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𝑘𝑚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384.000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𝑘𝑚</m:t>
                        </m:r>
                      </m:den>
                    </m:f>
                    <m:r>
                      <a:rPr lang="pt-B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=0,009 </m:t>
                    </m:r>
                    <m:r>
                      <a:rPr lang="pt-B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𝑟𝑎𝑑𝑖𝑎𝑛𝑜𝑠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04AB08D5-D38B-408B-9BF7-63F92A027A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25" y="2582399"/>
                <a:ext cx="3842655" cy="491673"/>
              </a:xfrm>
              <a:prstGeom prst="rect">
                <a:avLst/>
              </a:prstGeom>
              <a:blipFill>
                <a:blip r:embed="rId3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CE3D3D16-9E99-40F1-8C29-6F948EE7C326}"/>
                  </a:ext>
                </a:extLst>
              </p:cNvPr>
              <p:cNvSpPr/>
              <p:nvPr/>
            </p:nvSpPr>
            <p:spPr>
              <a:xfrm>
                <a:off x="110144" y="3102647"/>
                <a:ext cx="9262456" cy="9344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hangingPunct="0">
                  <a:lnSpc>
                    <a:spcPct val="114000"/>
                  </a:lnSpc>
                  <a:spcAft>
                    <a:spcPts val="0"/>
                  </a:spcAft>
                </a:pPr>
                <a:r>
                  <a:rPr lang="pt-BR" sz="16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Mas 1 radiano é cerca de 60 graus. Logo o diâmetro angular da Lua, vista da Terra é, em graus, de 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𝜃</m:t>
                    </m:r>
                    <m:r>
                      <a:rPr lang="pt-BR" sz="1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0,009×60 </m:t>
                    </m:r>
                    <m:r>
                      <a:rPr lang="pt-BR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𝑔𝑟𝑎𝑢𝑠</m:t>
                    </m:r>
                    <m:r>
                      <a:rPr lang="pt-BR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=0,54 </m:t>
                    </m:r>
                    <m:r>
                      <a:rPr lang="pt-BR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𝑔𝑟𝑎𝑢𝑠</m:t>
                    </m:r>
                    <m:r>
                      <a:rPr lang="pt-BR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pt-BR" sz="16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endParaRPr lang="pt-BR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pt-BR" sz="16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Coincidentemente, este é, praticamente, o mesmo diâmetro angular do Sol visto </a:t>
                </a:r>
                <a:endParaRPr lang="pt-BR" sz="1600" dirty="0"/>
              </a:p>
            </p:txBody>
          </p:sp>
        </mc:Choice>
        <mc:Fallback xmlns="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CE3D3D16-9E99-40F1-8C29-6F948EE7C3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44" y="3102647"/>
                <a:ext cx="9262456" cy="934487"/>
              </a:xfrm>
              <a:prstGeom prst="rect">
                <a:avLst/>
              </a:prstGeom>
              <a:blipFill>
                <a:blip r:embed="rId4"/>
                <a:stretch>
                  <a:fillRect l="-329" t="-654" r="-329" b="-52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20DC9564-BAEA-49AB-B8EE-57896A74FDA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830" y="2447606"/>
            <a:ext cx="2014330" cy="139945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F4044229-3EA3-43F5-A162-7BCBB11D5615}"/>
              </a:ext>
            </a:extLst>
          </p:cNvPr>
          <p:cNvSpPr/>
          <p:nvPr/>
        </p:nvSpPr>
        <p:spPr>
          <a:xfrm>
            <a:off x="62519" y="4078731"/>
            <a:ext cx="11872306" cy="969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4000"/>
              </a:lnSpc>
              <a:spcAft>
                <a:spcPts val="0"/>
              </a:spcAft>
            </a:pP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Repita o cálculo acima e calcule o diâmetro angular do Sol, em graus, visto de Marte. Dados: Diâmetro do Sol, cerca de </a:t>
            </a:r>
            <a:r>
              <a:rPr lang="pt-BR" sz="1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1.400.000 km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 e distância média até Marte cerca de </a:t>
            </a:r>
            <a:r>
              <a:rPr lang="pt-BR" sz="1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228.000.000 km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14000"/>
              </a:lnSpc>
              <a:spcAft>
                <a:spcPts val="0"/>
              </a:spcAft>
            </a:pPr>
            <a:r>
              <a:rPr lang="pt-BR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Resolução 7a):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Obs. Resultados sem contas não são aceitos.</a:t>
            </a:r>
            <a:endParaRPr lang="pt-BR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D0A44AB8-6F78-43F4-95A8-F377407D26C7}"/>
                  </a:ext>
                </a:extLst>
              </p:cNvPr>
              <p:cNvSpPr/>
              <p:nvPr/>
            </p:nvSpPr>
            <p:spPr>
              <a:xfrm>
                <a:off x="3300734" y="5172861"/>
                <a:ext cx="186012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=0,006 </m:t>
                      </m:r>
                      <m:r>
                        <a:rPr lang="pt-BR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𝑟𝑎𝑑𝑖𝑎𝑛𝑜𝑠</m:t>
                      </m:r>
                      <m:r>
                        <a:rPr lang="pt-BR" sz="16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pt-BR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D0A44AB8-6F78-43F4-95A8-F377407D26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734" y="5172861"/>
                <a:ext cx="1860125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0433DC0F-3866-4DD9-A9DB-79733650FBEC}"/>
                  </a:ext>
                </a:extLst>
              </p:cNvPr>
              <p:cNvSpPr/>
              <p:nvPr/>
            </p:nvSpPr>
            <p:spPr>
              <a:xfrm>
                <a:off x="5016546" y="5185699"/>
                <a:ext cx="450366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𝐸𝑚</m:t>
                      </m:r>
                      <m:r>
                        <a:rPr lang="pt-BR" sz="16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𝑔𝑟𝑎𝑢𝑠</m:t>
                      </m:r>
                      <m:r>
                        <a:rPr lang="pt-BR" sz="16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pt-BR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pt-BR" sz="16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=0,006×60 </m:t>
                      </m:r>
                      <m:r>
                        <a:rPr lang="pt-BR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𝑔𝑟𝑎𝑢𝑠</m:t>
                      </m:r>
                      <m:r>
                        <a:rPr lang="pt-BR" sz="16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=0,36 </m:t>
                      </m:r>
                      <m:r>
                        <a:rPr lang="pt-BR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𝑔𝑟𝑎𝑢𝑠</m:t>
                      </m:r>
                      <m:r>
                        <a:rPr lang="pt-BR" sz="16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160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0433DC0F-3866-4DD9-A9DB-79733650FB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546" y="5185699"/>
                <a:ext cx="4503669" cy="338554"/>
              </a:xfrm>
              <a:prstGeom prst="rect">
                <a:avLst/>
              </a:prstGeom>
              <a:blipFill>
                <a:blip r:embed="rId7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tângulo 10">
            <a:extLst>
              <a:ext uri="{FF2B5EF4-FFF2-40B4-BE49-F238E27FC236}">
                <a16:creationId xmlns:a16="http://schemas.microsoft.com/office/drawing/2014/main" id="{4C46D079-5C8A-4D64-BBFC-A1C40364E6B1}"/>
              </a:ext>
            </a:extLst>
          </p:cNvPr>
          <p:cNvSpPr/>
          <p:nvPr/>
        </p:nvSpPr>
        <p:spPr>
          <a:xfrm>
            <a:off x="70624" y="5729900"/>
            <a:ext cx="3236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</a:rPr>
              <a:t>Resposta 7a</a:t>
            </a:r>
            <a:r>
              <a:rPr lang="pt-PT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):</a:t>
            </a:r>
            <a:r>
              <a:rPr lang="pt-PT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_ _ _ _ _</a:t>
            </a:r>
            <a:r>
              <a:rPr lang="pt-PT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i="1" dirty="0">
                <a:latin typeface="Arial" panose="020B0604020202020204" pitchFamily="34" charset="0"/>
                <a:ea typeface="Times New Roman" panose="02020603050405020304" pitchFamily="18" charset="0"/>
              </a:rPr>
              <a:t>graus</a:t>
            </a:r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74C0A1A-2BB3-41C9-AAC6-B154BFCD9E27}"/>
              </a:ext>
            </a:extLst>
          </p:cNvPr>
          <p:cNvSpPr txBox="1"/>
          <p:nvPr/>
        </p:nvSpPr>
        <p:spPr>
          <a:xfrm>
            <a:off x="1738917" y="5707791"/>
            <a:ext cx="675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0,36</a:t>
            </a:r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4971B4F-2405-4ED3-96C2-E6C80DAEA485}"/>
              </a:ext>
            </a:extLst>
          </p:cNvPr>
          <p:cNvSpPr txBox="1"/>
          <p:nvPr/>
        </p:nvSpPr>
        <p:spPr>
          <a:xfrm>
            <a:off x="1481120" y="6045640"/>
            <a:ext cx="2756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Obs. Aceitamos também 0,37 graus</a:t>
            </a:r>
            <a:endParaRPr lang="pt-BR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FFD72D26-850F-491D-AD39-F262193F549E}"/>
                  </a:ext>
                </a:extLst>
              </p:cNvPr>
              <p:cNvSpPr txBox="1"/>
              <p:nvPr/>
            </p:nvSpPr>
            <p:spPr>
              <a:xfrm>
                <a:off x="219509" y="5057875"/>
                <a:ext cx="816983" cy="551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pt-BR" sz="16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sz="16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sz="16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FFD72D26-850F-491D-AD39-F262193F54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09" y="5057875"/>
                <a:ext cx="816983" cy="5517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B2FEB11D-A27E-451E-AA83-0B1EE73485F4}"/>
                  </a:ext>
                </a:extLst>
              </p:cNvPr>
              <p:cNvSpPr txBox="1"/>
              <p:nvPr/>
            </p:nvSpPr>
            <p:spPr>
              <a:xfrm>
                <a:off x="903871" y="5048339"/>
                <a:ext cx="1659029" cy="559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1.400.000 </m:t>
                          </m:r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𝑘𝑚</m:t>
                          </m:r>
                        </m:num>
                        <m:den>
                          <m:r>
                            <a:rPr lang="pt-BR" sz="16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228.000.000 </m:t>
                          </m:r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𝑘𝑚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B2FEB11D-A27E-451E-AA83-0B1EE7348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871" y="5048339"/>
                <a:ext cx="1659029" cy="559833"/>
              </a:xfrm>
              <a:prstGeom prst="rect">
                <a:avLst/>
              </a:prstGeom>
              <a:blipFill>
                <a:blip r:embed="rId9"/>
                <a:stretch>
                  <a:fillRect r="-441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459F6F9-C99D-4EB1-9FCE-87A2EE7A6AF7}"/>
                  </a:ext>
                </a:extLst>
              </p:cNvPr>
              <p:cNvSpPr txBox="1"/>
              <p:nvPr/>
            </p:nvSpPr>
            <p:spPr>
              <a:xfrm>
                <a:off x="2628174" y="5048339"/>
                <a:ext cx="808382" cy="559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7 </m:t>
                          </m:r>
                        </m:num>
                        <m:den>
                          <m:r>
                            <a:rPr lang="pt-BR" sz="16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1140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459F6F9-C99D-4EB1-9FCE-87A2EE7A6A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174" y="5048339"/>
                <a:ext cx="808382" cy="5598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260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" grpId="0"/>
      <p:bldP spid="12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C5D032C-2347-41A4-8011-B8CD036E4288}"/>
              </a:ext>
            </a:extLst>
          </p:cNvPr>
          <p:cNvSpPr/>
          <p:nvPr/>
        </p:nvSpPr>
        <p:spPr>
          <a:xfrm>
            <a:off x="105988" y="93195"/>
            <a:ext cx="8242852" cy="1709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 7b) (0,5 ponto) 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</a:rPr>
              <a:t>Abaixo apresentamos 8 círculos que representam, em escala, como o Sol é visto a partir de todos os planetas, em sequência. Indicamos num dos círculos, como o Sol é visto da Terra. Coloque um </a:t>
            </a:r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</a:rPr>
              <a:t> sobre o círculo que representa, nesta escala, como o Sol será visto a partir de Marte.</a:t>
            </a:r>
            <a:endParaRPr lang="pt-BR" dirty="0"/>
          </a:p>
        </p:txBody>
      </p:sp>
      <p:sp>
        <p:nvSpPr>
          <p:cNvPr id="18" name="Rectangle 29">
            <a:extLst>
              <a:ext uri="{FF2B5EF4-FFF2-40B4-BE49-F238E27FC236}">
                <a16:creationId xmlns:a16="http://schemas.microsoft.com/office/drawing/2014/main" id="{4E375F2D-BFBA-4B67-A6F8-C6B4C8CC4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10818" y="-4432853"/>
            <a:ext cx="25166852" cy="82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pSp>
        <p:nvGrpSpPr>
          <p:cNvPr id="20" name="Grupo 2">
            <a:extLst>
              <a:ext uri="{FF2B5EF4-FFF2-40B4-BE49-F238E27FC236}">
                <a16:creationId xmlns:a16="http://schemas.microsoft.com/office/drawing/2014/main" id="{3A03E89D-27CC-458F-B40B-8FAD2E0A554E}"/>
              </a:ext>
            </a:extLst>
          </p:cNvPr>
          <p:cNvGrpSpPr/>
          <p:nvPr/>
        </p:nvGrpSpPr>
        <p:grpSpPr>
          <a:xfrm>
            <a:off x="533400" y="2302609"/>
            <a:ext cx="9402002" cy="3373617"/>
            <a:chOff x="0" y="0"/>
            <a:chExt cx="5073015" cy="1861185"/>
          </a:xfrm>
        </p:grpSpPr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34E97A01-8C50-4821-A345-263EF940AFBA}"/>
                </a:ext>
              </a:extLst>
            </p:cNvPr>
            <p:cNvSpPr/>
            <p:nvPr/>
          </p:nvSpPr>
          <p:spPr>
            <a:xfrm>
              <a:off x="0" y="0"/>
              <a:ext cx="1861185" cy="186118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65807EBE-F3FB-4A98-A544-B4F9B46A0620}"/>
                </a:ext>
              </a:extLst>
            </p:cNvPr>
            <p:cNvSpPr/>
            <p:nvPr/>
          </p:nvSpPr>
          <p:spPr>
            <a:xfrm>
              <a:off x="4019550" y="695325"/>
              <a:ext cx="471170" cy="4711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90FD6BCC-26CE-4093-BE7F-E392D9BCEB0F}"/>
                </a:ext>
              </a:extLst>
            </p:cNvPr>
            <p:cNvSpPr/>
            <p:nvPr/>
          </p:nvSpPr>
          <p:spPr>
            <a:xfrm>
              <a:off x="3190875" y="571500"/>
              <a:ext cx="719455" cy="71945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1BE1A62D-D8AB-468E-BB02-AB17A2D58DD7}"/>
                </a:ext>
              </a:extLst>
            </p:cNvPr>
            <p:cNvSpPr/>
            <p:nvPr/>
          </p:nvSpPr>
          <p:spPr>
            <a:xfrm>
              <a:off x="2071687" y="442912"/>
              <a:ext cx="996950" cy="9969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1F4E8D1C-36DA-4473-A2DA-2F076CF61410}"/>
                </a:ext>
              </a:extLst>
            </p:cNvPr>
            <p:cNvSpPr/>
            <p:nvPr/>
          </p:nvSpPr>
          <p:spPr>
            <a:xfrm>
              <a:off x="4591050" y="871537"/>
              <a:ext cx="136525" cy="136525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36F7CF1A-37A8-4DCD-8E93-969F93039D3D}"/>
                </a:ext>
              </a:extLst>
            </p:cNvPr>
            <p:cNvSpPr/>
            <p:nvPr/>
          </p:nvSpPr>
          <p:spPr>
            <a:xfrm>
              <a:off x="4786312" y="900112"/>
              <a:ext cx="75565" cy="75565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E28B79FB-6185-4BEE-814A-5D9DE59AABAE}"/>
                </a:ext>
              </a:extLst>
            </p:cNvPr>
            <p:cNvSpPr/>
            <p:nvPr/>
          </p:nvSpPr>
          <p:spPr>
            <a:xfrm>
              <a:off x="4943475" y="919162"/>
              <a:ext cx="45085" cy="45085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716C4608-563A-433D-A8A2-40C8B22BD395}"/>
                </a:ext>
              </a:extLst>
            </p:cNvPr>
            <p:cNvSpPr/>
            <p:nvPr/>
          </p:nvSpPr>
          <p:spPr>
            <a:xfrm>
              <a:off x="5048250" y="923925"/>
              <a:ext cx="24765" cy="24765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  <p:sp>
          <p:nvSpPr>
            <p:cNvPr id="30" name="Caixa de Texto 2">
              <a:extLst>
                <a:ext uri="{FF2B5EF4-FFF2-40B4-BE49-F238E27FC236}">
                  <a16:creationId xmlns:a16="http://schemas.microsoft.com/office/drawing/2014/main" id="{A65524B5-D83D-4C20-AEA3-C17704E821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7234" y="750887"/>
              <a:ext cx="566738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 hangingPunct="0">
                <a:spcAft>
                  <a:spcPts val="0"/>
                </a:spcAft>
              </a:pPr>
              <a:r>
                <a:rPr lang="pt-PT" dirty="0">
                  <a:effectLst/>
                  <a:latin typeface="Arial Narrow" panose="020B0606020202030204" pitchFamily="34" charset="0"/>
                  <a:ea typeface="Times New Roman" panose="02020603050405020304" pitchFamily="18" charset="0"/>
                </a:rPr>
                <a:t>Sol visto da Terra</a:t>
              </a:r>
              <a:endParaRPr lang="pt-B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1" name="Caixa de texto 271">
            <a:extLst>
              <a:ext uri="{FF2B5EF4-FFF2-40B4-BE49-F238E27FC236}">
                <a16:creationId xmlns:a16="http://schemas.microsoft.com/office/drawing/2014/main" id="{D0AA6A16-DF71-424E-A0F5-F2667B0EE987}"/>
              </a:ext>
            </a:extLst>
          </p:cNvPr>
          <p:cNvSpPr txBox="1"/>
          <p:nvPr/>
        </p:nvSpPr>
        <p:spPr>
          <a:xfrm>
            <a:off x="8253904" y="3825973"/>
            <a:ext cx="291665" cy="3038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hangingPunct="0">
              <a:spcAft>
                <a:spcPts val="0"/>
              </a:spcAft>
            </a:pPr>
            <a:r>
              <a:rPr lang="pt-PT" sz="1600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X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Rectangle 32">
            <a:extLst>
              <a:ext uri="{FF2B5EF4-FFF2-40B4-BE49-F238E27FC236}">
                <a16:creationId xmlns:a16="http://schemas.microsoft.com/office/drawing/2014/main" id="{94D2E1C4-CF4D-480A-A5AA-7C5F655F3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10818" y="-4245389"/>
            <a:ext cx="251668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BR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pt-PT" altLang="pt-B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pt-PT" altLang="pt-BR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Pergunta 7b) (0,5 ponto) </a:t>
            </a:r>
            <a:r>
              <a:rPr kumimoji="0" lang="pt-PT" altLang="pt-B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Abaixo apresentamos 8 círculos que representam, em escala, como o Sol é visto a partir de todos os planetas, em sequência. Indicamos num dos círculos, como o Sol é visto da Terra. Coloque um </a:t>
            </a:r>
            <a:r>
              <a:rPr kumimoji="0" lang="pt-PT" altLang="pt-BR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kumimoji="0" lang="pt-PT" altLang="pt-B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sobre o círculo que representa, nesta escala, como o Sol será visto a partir de Marte.</a:t>
            </a:r>
            <a:r>
              <a:rPr kumimoji="0" lang="pt-PT" altLang="pt-BR" sz="12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pt-PT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36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775</Words>
  <Application>Microsoft Office PowerPoint</Application>
  <PresentationFormat>Widescreen</PresentationFormat>
  <Paragraphs>197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Arial Narrow</vt:lpstr>
      <vt:lpstr>Calibri</vt:lpstr>
      <vt:lpstr>Calibri Light</vt:lpstr>
      <vt:lpstr>Cambria Math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Thales</dc:creator>
  <cp:lastModifiedBy>DVM Informatica</cp:lastModifiedBy>
  <cp:revision>61</cp:revision>
  <dcterms:created xsi:type="dcterms:W3CDTF">2020-06-30T17:42:11Z</dcterms:created>
  <dcterms:modified xsi:type="dcterms:W3CDTF">2020-07-07T00:54:39Z</dcterms:modified>
</cp:coreProperties>
</file>