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3" r:id="rId16"/>
  </p:sldIdLst>
  <p:sldSz cx="11903075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74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1" autoAdjust="0"/>
    <p:restoredTop sz="94660"/>
  </p:normalViewPr>
  <p:slideViewPr>
    <p:cSldViewPr>
      <p:cViewPr varScale="1">
        <p:scale>
          <a:sx n="81" d="100"/>
          <a:sy n="81" d="100"/>
        </p:scale>
        <p:origin x="806" y="48"/>
      </p:cViewPr>
      <p:guideLst>
        <p:guide orient="horz" pos="2160"/>
        <p:guide pos="374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92731" y="2130426"/>
            <a:ext cx="10117614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85461" y="3886200"/>
            <a:ext cx="8332153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D6F1E-FBE1-4B71-9823-45836441AC1E}" type="datetimeFigureOut">
              <a:rPr lang="pt-BR" smtClean="0"/>
              <a:t>13/08/2020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D375C-0A28-4F77-8485-C5C9EE0C81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2013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D6F1E-FBE1-4B71-9823-45836441AC1E}" type="datetimeFigureOut">
              <a:rPr lang="pt-BR" smtClean="0"/>
              <a:t>13/08/2020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D375C-0A28-4F77-8485-C5C9EE0C81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3225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629729" y="274639"/>
            <a:ext cx="2678192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95154" y="274639"/>
            <a:ext cx="7836191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D6F1E-FBE1-4B71-9823-45836441AC1E}" type="datetimeFigureOut">
              <a:rPr lang="pt-BR" smtClean="0"/>
              <a:t>13/08/2020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D375C-0A28-4F77-8485-C5C9EE0C81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5617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D6F1E-FBE1-4B71-9823-45836441AC1E}" type="datetimeFigureOut">
              <a:rPr lang="pt-BR" smtClean="0"/>
              <a:t>13/08/2020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D375C-0A28-4F77-8485-C5C9EE0C81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350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40261" y="4406901"/>
            <a:ext cx="10117614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40261" y="2906713"/>
            <a:ext cx="10117614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D6F1E-FBE1-4B71-9823-45836441AC1E}" type="datetimeFigureOut">
              <a:rPr lang="pt-BR" smtClean="0"/>
              <a:t>13/08/2020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D375C-0A28-4F77-8485-C5C9EE0C81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9204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95154" y="1600201"/>
            <a:ext cx="525719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050730" y="1600201"/>
            <a:ext cx="525719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D6F1E-FBE1-4B71-9823-45836441AC1E}" type="datetimeFigureOut">
              <a:rPr lang="pt-BR" smtClean="0"/>
              <a:t>13/08/2020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D375C-0A28-4F77-8485-C5C9EE0C81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0674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95154" y="1535113"/>
            <a:ext cx="525925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95154" y="2174875"/>
            <a:ext cx="525925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046598" y="1535113"/>
            <a:ext cx="526132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046598" y="2174875"/>
            <a:ext cx="526132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D6F1E-FBE1-4B71-9823-45836441AC1E}" type="datetimeFigureOut">
              <a:rPr lang="pt-BR" smtClean="0"/>
              <a:t>13/08/2020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D375C-0A28-4F77-8485-C5C9EE0C81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4988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D6F1E-FBE1-4B71-9823-45836441AC1E}" type="datetimeFigureOut">
              <a:rPr lang="pt-BR" smtClean="0"/>
              <a:t>13/08/2020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D375C-0A28-4F77-8485-C5C9EE0C81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1902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D6F1E-FBE1-4B71-9823-45836441AC1E}" type="datetimeFigureOut">
              <a:rPr lang="pt-BR" smtClean="0"/>
              <a:t>13/08/2020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D375C-0A28-4F77-8485-C5C9EE0C814F}" type="slidenum">
              <a:rPr lang="pt-BR" smtClean="0"/>
              <a:t>‹nº›</a:t>
            </a:fld>
            <a:endParaRPr lang="pt-BR"/>
          </a:p>
        </p:txBody>
      </p:sp>
      <p:pic>
        <p:nvPicPr>
          <p:cNvPr id="1026" name="Picture 2" descr="C:\Users\OBA\Downloads\mobfog 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9280"/>
            <a:ext cx="1271182" cy="811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OBA\Downloads\LOGOTIPO_OBA_png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4025" y="5877272"/>
            <a:ext cx="1721343" cy="1142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8853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95154" y="273050"/>
            <a:ext cx="391603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53771" y="273051"/>
            <a:ext cx="66541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595154" y="1435101"/>
            <a:ext cx="391603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D6F1E-FBE1-4B71-9823-45836441AC1E}" type="datetimeFigureOut">
              <a:rPr lang="pt-BR" smtClean="0"/>
              <a:t>13/08/2020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D375C-0A28-4F77-8485-C5C9EE0C81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3870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33086" y="4800600"/>
            <a:ext cx="714184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333086" y="612775"/>
            <a:ext cx="714184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333086" y="5367338"/>
            <a:ext cx="714184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D6F1E-FBE1-4B71-9823-45836441AC1E}" type="datetimeFigureOut">
              <a:rPr lang="pt-BR" smtClean="0"/>
              <a:t>13/08/2020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D375C-0A28-4F77-8485-C5C9EE0C81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549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rgbClr val="E5EDEB"/>
            </a:gs>
            <a:gs pos="97643">
              <a:srgbClr val="CADCD8"/>
            </a:gs>
            <a:gs pos="0">
              <a:srgbClr val="B0CAC4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595154" y="274638"/>
            <a:ext cx="1071276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95154" y="1600201"/>
            <a:ext cx="1071276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595154" y="6356351"/>
            <a:ext cx="27773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2D6F1E-FBE1-4B71-9823-45836441AC1E}" type="datetimeFigureOut">
              <a:rPr lang="pt-BR" smtClean="0"/>
              <a:t>13/08/2020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66884" y="6356351"/>
            <a:ext cx="37693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530537" y="6356351"/>
            <a:ext cx="27773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6D375C-0A28-4F77-8485-C5C9EE0C81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8024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9.png"/><Relationship Id="rId7" Type="http://schemas.openxmlformats.org/officeDocument/2006/relationships/image" Target="../media/image2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1.png"/><Relationship Id="rId4" Type="http://schemas.openxmlformats.org/officeDocument/2006/relationships/image" Target="../media/image20.png"/><Relationship Id="rId9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8517" y="2614914"/>
            <a:ext cx="7083880" cy="4701294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2426220" y="213381"/>
            <a:ext cx="5897440" cy="2884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296" b="1" dirty="0">
                <a:solidFill>
                  <a:srgbClr val="0E4D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GABARITO COMENTADO </a:t>
            </a:r>
          </a:p>
          <a:p>
            <a:pPr algn="ctr"/>
            <a:r>
              <a:rPr lang="pt-BR" sz="4296" b="1" dirty="0">
                <a:solidFill>
                  <a:srgbClr val="0E4D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 PROVA</a:t>
            </a:r>
          </a:p>
          <a:p>
            <a:pPr algn="ctr"/>
            <a:endParaRPr lang="pt-BR" sz="4296" b="1" dirty="0">
              <a:solidFill>
                <a:srgbClr val="0E4D3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sz="5272" b="1" dirty="0">
                <a:solidFill>
                  <a:srgbClr val="0E4D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OBA 2019 - NÍVEL 3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6136" y="3720200"/>
            <a:ext cx="3848682" cy="2458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096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210291" y="140733"/>
            <a:ext cx="7848872" cy="1703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b="1" dirty="0">
                <a:latin typeface="Arial" pitchFamily="34" charset="0"/>
                <a:cs typeface="Arial" pitchFamily="34" charset="0"/>
              </a:rPr>
              <a:t>Questão 7) (1 ponto) </a:t>
            </a:r>
            <a:r>
              <a:rPr lang="pt-BR" i="1" dirty="0">
                <a:latin typeface="Arial" pitchFamily="34" charset="0"/>
                <a:cs typeface="Arial" pitchFamily="34" charset="0"/>
              </a:rPr>
              <a:t>A imagem ao lado traz o globo terrestre com o esquema do famoso eclipse solar de 29 de maio de 1919, o qual também foi visto em Sobral, CE. A observação deste eclipse confirmou a Teoria da Relatividade de Albert Einstein.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190897" y="1916832"/>
            <a:ext cx="6120680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i="1" dirty="0">
                <a:latin typeface="Arial" pitchFamily="34" charset="0"/>
                <a:cs typeface="Arial" pitchFamily="34" charset="0"/>
              </a:rPr>
              <a:t>Na figura, a faixa estreita escura representa o caminho que a parte central da sombra da Lua fez na superfície da Terra e de onde o eclipse solar total pôde ser visto. Fora desta faixa, o eclipse foi parcial. E fora do quadriculado a Lua não passou na frente do Sol em momento algum.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90897" y="4077072"/>
            <a:ext cx="61206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b="1" dirty="0">
                <a:latin typeface="Arial" pitchFamily="34" charset="0"/>
                <a:cs typeface="Arial" pitchFamily="34" charset="0"/>
              </a:rPr>
              <a:t>Pergunta 7)</a:t>
            </a:r>
            <a:r>
              <a:rPr lang="pt-PT" dirty="0">
                <a:latin typeface="Arial" pitchFamily="34" charset="0"/>
                <a:cs typeface="Arial" pitchFamily="34" charset="0"/>
              </a:rPr>
              <a:t> </a:t>
            </a:r>
            <a:r>
              <a:rPr lang="pt-BR" b="1" dirty="0">
                <a:latin typeface="Arial" pitchFamily="34" charset="0"/>
                <a:cs typeface="Arial" pitchFamily="34" charset="0"/>
              </a:rPr>
              <a:t>(0,25 cada acerto) </a:t>
            </a:r>
            <a:r>
              <a:rPr lang="pt-PT" dirty="0">
                <a:latin typeface="Arial" pitchFamily="34" charset="0"/>
                <a:cs typeface="Arial" pitchFamily="34" charset="0"/>
              </a:rPr>
              <a:t>No globo terrestre, pinte totalmente, de qualquer cor, as 4 regiões da Terra onde o eclipse solar de maio de 1919 não pôde ser visto em momento algum.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Imagem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601" y="2420888"/>
            <a:ext cx="4032448" cy="3865810"/>
          </a:xfrm>
          <a:prstGeom prst="rect">
            <a:avLst/>
          </a:prstGeom>
        </p:spPr>
      </p:pic>
      <p:pic>
        <p:nvPicPr>
          <p:cNvPr id="7" name="Imagem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601" y="2426568"/>
            <a:ext cx="4032000" cy="3866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08302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90897" y="188640"/>
            <a:ext cx="7848872" cy="1703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b="1" dirty="0">
                <a:latin typeface="Arial" pitchFamily="34" charset="0"/>
                <a:cs typeface="Arial" pitchFamily="34" charset="0"/>
              </a:rPr>
              <a:t>Questão 8) (1 ponto) </a:t>
            </a:r>
            <a:r>
              <a:rPr lang="pt-BR" i="1" dirty="0">
                <a:latin typeface="Arial" pitchFamily="34" charset="0"/>
                <a:cs typeface="Arial" pitchFamily="34" charset="0"/>
              </a:rPr>
              <a:t>A empresa Visiona Tecnologia Espacial S/A, de São José dos Campos, SP, está desenvolvendo o </a:t>
            </a:r>
            <a:r>
              <a:rPr lang="pt-BR" i="1" dirty="0" err="1">
                <a:latin typeface="Arial" pitchFamily="34" charset="0"/>
                <a:cs typeface="Arial" pitchFamily="34" charset="0"/>
              </a:rPr>
              <a:t>nanosatélite</a:t>
            </a:r>
            <a:r>
              <a:rPr lang="pt-BR" i="1" dirty="0">
                <a:latin typeface="Arial" pitchFamily="34" charset="0"/>
                <a:cs typeface="Arial" pitchFamily="34" charset="0"/>
              </a:rPr>
              <a:t> VCUB1, de 10 kg, o qual operará em uma órbita polar situada a 500 km de distância da superfície da Terra.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190897" y="2348880"/>
            <a:ext cx="9145016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lnSpc>
                <a:spcPct val="120000"/>
              </a:lnSpc>
            </a:pPr>
            <a:r>
              <a:rPr lang="pt-BR" b="1" dirty="0">
                <a:latin typeface="Arial" pitchFamily="34" charset="0"/>
                <a:cs typeface="Arial" pitchFamily="34" charset="0"/>
              </a:rPr>
              <a:t>Pergunta 8a) (0,5 ponto) </a:t>
            </a:r>
            <a:r>
              <a:rPr lang="pt-PT" dirty="0">
                <a:latin typeface="Arial" pitchFamily="34" charset="0"/>
                <a:cs typeface="Arial" pitchFamily="34" charset="0"/>
              </a:rPr>
              <a:t>O VCUB1 é equipado com uma câmera para obter imagens da Terra. Numa câmera digital, a imagem é formada por pequenos quadrados, chamados de “pixels.” Quantos pixels possui a imagem mostrada ao lado?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Agrupar 20"/>
          <p:cNvGrpSpPr/>
          <p:nvPr/>
        </p:nvGrpSpPr>
        <p:grpSpPr>
          <a:xfrm>
            <a:off x="9466150" y="2348880"/>
            <a:ext cx="1813979" cy="1800200"/>
            <a:chOff x="0" y="0"/>
            <a:chExt cx="1235157" cy="1216025"/>
          </a:xfrm>
        </p:grpSpPr>
        <p:pic>
          <p:nvPicPr>
            <p:cNvPr id="6" name="Imagem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707" y="0"/>
              <a:ext cx="1187450" cy="1216025"/>
            </a:xfrm>
            <a:prstGeom prst="rect">
              <a:avLst/>
            </a:prstGeom>
            <a:noFill/>
          </p:spPr>
        </p:pic>
        <p:sp>
          <p:nvSpPr>
            <p:cNvPr id="7" name="Caixa de Texto 2"/>
            <p:cNvSpPr txBox="1">
              <a:spLocks noChangeArrowheads="1"/>
            </p:cNvSpPr>
            <p:nvPr/>
          </p:nvSpPr>
          <p:spPr bwMode="auto">
            <a:xfrm>
              <a:off x="0" y="15902"/>
              <a:ext cx="434975" cy="3340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algn="ctr" hangingPunct="0">
                <a:spcAft>
                  <a:spcPts val="0"/>
                </a:spcAft>
              </a:pPr>
              <a:r>
                <a:rPr lang="pt-PT" sz="800">
                  <a:effectLst/>
                  <a:latin typeface="Times New Roman"/>
                  <a:ea typeface="Times New Roman"/>
                </a:rPr>
                <a:t>1</a:t>
              </a:r>
              <a:endParaRPr lang="pt-BR" sz="1200">
                <a:effectLst/>
                <a:latin typeface="Times New Roman"/>
                <a:ea typeface="Times New Roman"/>
              </a:endParaRPr>
            </a:p>
            <a:p>
              <a:pPr algn="ctr" hangingPunct="0">
                <a:spcAft>
                  <a:spcPts val="0"/>
                </a:spcAft>
              </a:pPr>
              <a:r>
                <a:rPr lang="pt-PT" sz="800">
                  <a:effectLst/>
                  <a:latin typeface="Times New Roman"/>
                  <a:ea typeface="Times New Roman"/>
                </a:rPr>
                <a:t>pixel</a:t>
              </a:r>
              <a:endParaRPr lang="pt-BR" sz="1200">
                <a:effectLst/>
                <a:latin typeface="Times New Roman"/>
                <a:ea typeface="Times New Roman"/>
              </a:endParaRPr>
            </a:p>
          </p:txBody>
        </p:sp>
      </p:grpSp>
      <p:sp>
        <p:nvSpPr>
          <p:cNvPr id="8" name="Retângulo 7"/>
          <p:cNvSpPr/>
          <p:nvPr/>
        </p:nvSpPr>
        <p:spPr>
          <a:xfrm>
            <a:off x="190897" y="3573016"/>
            <a:ext cx="39787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/>
              <a:t>Resposta 8a) </a:t>
            </a:r>
            <a:r>
              <a:rPr lang="pt-BR" dirty="0"/>
              <a:t>_ _ _ _ _ _ _ _ _ _ _ _ _ _ _ </a:t>
            </a:r>
          </a:p>
        </p:txBody>
      </p:sp>
      <p:sp>
        <p:nvSpPr>
          <p:cNvPr id="9" name="Retângulo 8"/>
          <p:cNvSpPr/>
          <p:nvPr/>
        </p:nvSpPr>
        <p:spPr>
          <a:xfrm>
            <a:off x="1631057" y="3501008"/>
            <a:ext cx="20056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 × 4  =</a:t>
            </a:r>
            <a:r>
              <a:rPr lang="pt-PT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16 pixels</a:t>
            </a:r>
            <a:endParaRPr lang="pt-BR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201477" y="4141529"/>
            <a:ext cx="115823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pt-PT" b="1" dirty="0">
                <a:latin typeface="Arial" pitchFamily="34" charset="0"/>
                <a:cs typeface="Arial" pitchFamily="34" charset="0"/>
              </a:rPr>
              <a:t>Pergunta 8b) (0,5 ponto)</a:t>
            </a:r>
            <a:r>
              <a:rPr lang="pt-PT" dirty="0">
                <a:latin typeface="Arial" pitchFamily="34" charset="0"/>
                <a:cs typeface="Arial" pitchFamily="34" charset="0"/>
              </a:rPr>
              <a:t> Ao invés dos poucos pixels ilustrados no item anterior, a câmera do VCUB1 possui 4.000 pixels horizontais e 4.000 pixels verticais. Calcule a quantidade total de pixels da imagem do satélite. </a:t>
            </a:r>
            <a:r>
              <a:rPr lang="pt-BR" sz="1500" b="1" dirty="0">
                <a:latin typeface="Arial" pitchFamily="34" charset="0"/>
                <a:cs typeface="Arial" pitchFamily="34" charset="0"/>
              </a:rPr>
              <a:t>Atenção: Registre abaixo suas contas, pois sem elas os resultados não têm valor.</a:t>
            </a:r>
            <a:endParaRPr lang="pt-BR" sz="1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346677" y="5435932"/>
            <a:ext cx="37369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4.000 × 4.000 = 16.000.000 pixels </a:t>
            </a:r>
            <a:endParaRPr lang="pt-BR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3795785" y="5433562"/>
            <a:ext cx="25378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16 milhões de pixels </a:t>
            </a:r>
            <a:endParaRPr lang="pt-BR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6096736" y="5435932"/>
            <a:ext cx="18710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16 Megapixels</a:t>
            </a:r>
            <a:endParaRPr lang="pt-BR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1487041" y="6228020"/>
            <a:ext cx="90010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latin typeface="Arial" pitchFamily="34" charset="0"/>
                <a:cs typeface="Arial" pitchFamily="34" charset="0"/>
              </a:rPr>
              <a:t>Resposta 8b) </a:t>
            </a:r>
            <a:r>
              <a:rPr lang="pt-BR" dirty="0">
                <a:latin typeface="Arial" pitchFamily="34" charset="0"/>
                <a:cs typeface="Arial" pitchFamily="34" charset="0"/>
              </a:rPr>
              <a:t>_ _ _ _ _ _ _ _ _ _ _ _ _ _ _ _ _ _ _ _ _ _ _ _ _ _ _ _ _ _ _ _ _ _ _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3036153" y="6146776"/>
            <a:ext cx="6814686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pt-PT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16.000.000 pixels ou 16 milhões de pixels ou 16 Megapixels</a:t>
            </a:r>
            <a:endParaRPr lang="pt-BR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7953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3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94869" y="117503"/>
            <a:ext cx="8016908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pt-PT" b="1" dirty="0">
                <a:latin typeface="Arial" pitchFamily="34" charset="0"/>
                <a:cs typeface="Arial" pitchFamily="34" charset="0"/>
              </a:rPr>
              <a:t>Questão 9) (1 ponto)</a:t>
            </a:r>
            <a:r>
              <a:rPr lang="pt-PT" dirty="0">
                <a:latin typeface="Arial" pitchFamily="34" charset="0"/>
                <a:cs typeface="Arial" pitchFamily="34" charset="0"/>
              </a:rPr>
              <a:t> </a:t>
            </a:r>
            <a:r>
              <a:rPr lang="pt-PT" i="1" dirty="0">
                <a:latin typeface="Arial" pitchFamily="34" charset="0"/>
                <a:cs typeface="Arial" pitchFamily="34" charset="0"/>
              </a:rPr>
              <a:t>Em 20 de julho de 1969 o astronauta norte-americano Neil Armstrong se tornou o primeiro homem a pisar na superfície lunar.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94869" y="873466"/>
            <a:ext cx="8016908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pt-BR" b="1" dirty="0">
                <a:latin typeface="Arial" pitchFamily="34" charset="0"/>
                <a:cs typeface="Arial" pitchFamily="34" charset="0"/>
              </a:rPr>
              <a:t>Pergunta 9a) (0,6 ponto</a:t>
            </a:r>
            <a:r>
              <a:rPr lang="pt-PT" dirty="0">
                <a:latin typeface="Arial" pitchFamily="34" charset="0"/>
                <a:cs typeface="Arial" pitchFamily="34" charset="0"/>
              </a:rPr>
              <a:t>) Dia 20 de julho de 2019 celebramos o aniversário de quantos anos desta conquista?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94869" y="1772816"/>
            <a:ext cx="43140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latin typeface="Arial" pitchFamily="34" charset="0"/>
                <a:cs typeface="Arial" pitchFamily="34" charset="0"/>
              </a:rPr>
              <a:t>Resposta 9a) </a:t>
            </a:r>
            <a:r>
              <a:rPr lang="pt-BR" dirty="0">
                <a:latin typeface="Arial" pitchFamily="34" charset="0"/>
                <a:cs typeface="Arial" pitchFamily="34" charset="0"/>
              </a:rPr>
              <a:t>_ _ _ _ _ _ _ _ _ _ _ _ _ _</a:t>
            </a:r>
          </a:p>
        </p:txBody>
      </p:sp>
      <p:sp>
        <p:nvSpPr>
          <p:cNvPr id="6" name="Retângulo 5"/>
          <p:cNvSpPr/>
          <p:nvPr/>
        </p:nvSpPr>
        <p:spPr>
          <a:xfrm>
            <a:off x="1706183" y="1745108"/>
            <a:ext cx="25891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2019 – 1969 =</a:t>
            </a:r>
            <a:r>
              <a:rPr lang="pt-BR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50 anos</a:t>
            </a:r>
            <a:endParaRPr lang="pt-BR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07920" y="2276872"/>
            <a:ext cx="1160425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pt-BR" b="1" dirty="0">
                <a:latin typeface="Arial" pitchFamily="34" charset="0"/>
                <a:cs typeface="Arial" pitchFamily="34" charset="0"/>
              </a:rPr>
              <a:t>Pergunta 9b) (0,4 ponto</a:t>
            </a:r>
            <a:r>
              <a:rPr lang="pt-PT" dirty="0">
                <a:latin typeface="Arial" pitchFamily="34" charset="0"/>
                <a:cs typeface="Arial" pitchFamily="34" charset="0"/>
              </a:rPr>
              <a:t>) </a:t>
            </a:r>
            <a:r>
              <a:rPr lang="pt-BR" b="1" dirty="0">
                <a:latin typeface="Arial" pitchFamily="34" charset="0"/>
                <a:cs typeface="Arial" pitchFamily="34" charset="0"/>
              </a:rPr>
              <a:t>(0,1 cada acerto)</a:t>
            </a:r>
            <a:r>
              <a:rPr lang="pt-BR" dirty="0">
                <a:latin typeface="Arial" pitchFamily="34" charset="0"/>
                <a:cs typeface="Arial" pitchFamily="34" charset="0"/>
              </a:rPr>
              <a:t> </a:t>
            </a:r>
            <a:r>
              <a:rPr lang="pt-PT" dirty="0">
                <a:latin typeface="Arial" pitchFamily="34" charset="0"/>
                <a:cs typeface="Arial" pitchFamily="34" charset="0"/>
              </a:rPr>
              <a:t>Conforme ilustrado na Figura, o foguete Saturno V era composto de 7 partes. As partes 1, 2 e 3 são os motores-foguetes do 1º, 2º e 3º estágios do Saturno V e a parte 7 representa a Torre de Escape, sendo todas descartadas no começo da viagem. As partes 4, 5 e 6  constituiram a missão Apollo 11. Escreva nos parênteses abaixo os números das partes do foguete Saturno V que não chegaram à órbita da Lua.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Imagem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137" y="4072048"/>
            <a:ext cx="7128792" cy="2165264"/>
          </a:xfrm>
          <a:prstGeom prst="rect">
            <a:avLst/>
          </a:prstGeom>
          <a:noFill/>
        </p:spPr>
      </p:pic>
      <p:sp>
        <p:nvSpPr>
          <p:cNvPr id="9" name="Retângulo 8"/>
          <p:cNvSpPr/>
          <p:nvPr/>
        </p:nvSpPr>
        <p:spPr>
          <a:xfrm>
            <a:off x="1487041" y="6372036"/>
            <a:ext cx="37156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latin typeface="Arial" pitchFamily="34" charset="0"/>
                <a:cs typeface="Arial" pitchFamily="34" charset="0"/>
              </a:rPr>
              <a:t>Resposta 9b) </a:t>
            </a:r>
            <a:r>
              <a:rPr lang="pt-BR" dirty="0">
                <a:latin typeface="Arial" pitchFamily="34" charset="0"/>
                <a:cs typeface="Arial" pitchFamily="34" charset="0"/>
              </a:rPr>
              <a:t>_ _ _ _ _ _ _ _ _ _ </a:t>
            </a:r>
          </a:p>
        </p:txBody>
      </p:sp>
      <p:sp>
        <p:nvSpPr>
          <p:cNvPr id="10" name="Retângulo 9"/>
          <p:cNvSpPr/>
          <p:nvPr/>
        </p:nvSpPr>
        <p:spPr>
          <a:xfrm>
            <a:off x="3035634" y="6309320"/>
            <a:ext cx="18261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(1), (2), (3) e (7)</a:t>
            </a:r>
            <a:endParaRPr lang="pt-BR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0986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90897" y="188640"/>
            <a:ext cx="77768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b="1" dirty="0">
                <a:latin typeface="Arial" pitchFamily="34" charset="0"/>
                <a:cs typeface="Arial" pitchFamily="34" charset="0"/>
              </a:rPr>
              <a:t>Questão 10</a:t>
            </a:r>
            <a:r>
              <a:rPr lang="pt-BR" dirty="0">
                <a:latin typeface="Arial" pitchFamily="34" charset="0"/>
                <a:cs typeface="Arial" pitchFamily="34" charset="0"/>
              </a:rPr>
              <a:t>) </a:t>
            </a:r>
            <a:r>
              <a:rPr lang="pt-BR" b="1" dirty="0">
                <a:latin typeface="Arial" pitchFamily="34" charset="0"/>
                <a:cs typeface="Arial" pitchFamily="34" charset="0"/>
              </a:rPr>
              <a:t>(1 ponto) </a:t>
            </a:r>
            <a:r>
              <a:rPr lang="pt-BR" i="1" dirty="0">
                <a:latin typeface="Arial" pitchFamily="34" charset="0"/>
                <a:cs typeface="Arial" pitchFamily="34" charset="0"/>
              </a:rPr>
              <a:t>Para chegar à Lua o Saturno V usava uma grande quantidade de propelente (combustível + oxidante).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190897" y="1196752"/>
            <a:ext cx="77768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b="1" dirty="0">
                <a:latin typeface="Arial" pitchFamily="34" charset="0"/>
                <a:cs typeface="Arial" pitchFamily="34" charset="0"/>
              </a:rPr>
              <a:t>Pergunta 10a) (0,5 ponto</a:t>
            </a:r>
            <a:r>
              <a:rPr lang="pt-PT" dirty="0">
                <a:latin typeface="Arial" pitchFamily="34" charset="0"/>
                <a:cs typeface="Arial" pitchFamily="34" charset="0"/>
              </a:rPr>
              <a:t>) </a:t>
            </a:r>
            <a:r>
              <a:rPr lang="pt-BR" b="1" dirty="0">
                <a:latin typeface="Arial" pitchFamily="34" charset="0"/>
                <a:cs typeface="Arial" pitchFamily="34" charset="0"/>
              </a:rPr>
              <a:t>(0,25 ponto cada acerto)</a:t>
            </a:r>
            <a:r>
              <a:rPr lang="pt-BR" dirty="0">
                <a:latin typeface="Arial" pitchFamily="34" charset="0"/>
                <a:cs typeface="Arial" pitchFamily="34" charset="0"/>
              </a:rPr>
              <a:t> Complete a tabela abaixo</a:t>
            </a:r>
          </a:p>
        </p:txBody>
      </p:sp>
      <p:sp>
        <p:nvSpPr>
          <p:cNvPr id="5" name="Retângulo 4"/>
          <p:cNvSpPr/>
          <p:nvPr/>
        </p:nvSpPr>
        <p:spPr>
          <a:xfrm>
            <a:off x="190897" y="2060848"/>
            <a:ext cx="88072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lnSpc>
                <a:spcPct val="150000"/>
              </a:lnSpc>
            </a:pPr>
            <a:r>
              <a:rPr lang="pt-BR" dirty="0">
                <a:latin typeface="Arial" pitchFamily="34" charset="0"/>
                <a:cs typeface="Arial" pitchFamily="34" charset="0"/>
              </a:rPr>
              <a:t>i)</a:t>
            </a:r>
            <a:r>
              <a:rPr lang="pt-BR" b="1" dirty="0">
                <a:latin typeface="Arial" pitchFamily="34" charset="0"/>
                <a:cs typeface="Arial" pitchFamily="34" charset="0"/>
              </a:rPr>
              <a:t> </a:t>
            </a:r>
            <a:r>
              <a:rPr lang="pt-BR" dirty="0">
                <a:latin typeface="Arial" pitchFamily="34" charset="0"/>
                <a:cs typeface="Arial" pitchFamily="34" charset="0"/>
              </a:rPr>
              <a:t>com</a:t>
            </a:r>
            <a:r>
              <a:rPr lang="pt-BR" b="1" dirty="0">
                <a:latin typeface="Arial" pitchFamily="34" charset="0"/>
                <a:cs typeface="Arial" pitchFamily="34" charset="0"/>
              </a:rPr>
              <a:t> </a:t>
            </a:r>
            <a:r>
              <a:rPr lang="pt-BR" dirty="0">
                <a:latin typeface="Arial" pitchFamily="34" charset="0"/>
                <a:cs typeface="Arial" pitchFamily="34" charset="0"/>
              </a:rPr>
              <a:t>a massa total de propelente embarcada no Saturno V e </a:t>
            </a:r>
          </a:p>
          <a:p>
            <a:pPr algn="just">
              <a:lnSpc>
                <a:spcPct val="150000"/>
              </a:lnSpc>
            </a:pPr>
            <a:r>
              <a:rPr lang="pt-BR" dirty="0" err="1">
                <a:latin typeface="Arial" pitchFamily="34" charset="0"/>
                <a:cs typeface="Arial" pitchFamily="34" charset="0"/>
              </a:rPr>
              <a:t>ii</a:t>
            </a:r>
            <a:r>
              <a:rPr lang="pt-BR" dirty="0">
                <a:latin typeface="Arial" pitchFamily="34" charset="0"/>
                <a:cs typeface="Arial" pitchFamily="34" charset="0"/>
              </a:rPr>
              <a:t>) com o tempo total de funcionamento dos motores dos 3 estágios do Saturno V.</a:t>
            </a:r>
          </a:p>
        </p:txBody>
      </p:sp>
      <p:sp>
        <p:nvSpPr>
          <p:cNvPr id="6" name="Retângulo 5"/>
          <p:cNvSpPr/>
          <p:nvPr/>
        </p:nvSpPr>
        <p:spPr>
          <a:xfrm>
            <a:off x="190897" y="2967550"/>
            <a:ext cx="736746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400" b="1" dirty="0">
                <a:latin typeface="Arial" pitchFamily="34" charset="0"/>
                <a:cs typeface="Arial" pitchFamily="34" charset="0"/>
              </a:rPr>
              <a:t>Atenção: Registre abaixo suas contas, pois sem elas os resultados não têm valor.</a:t>
            </a:r>
            <a:endParaRPr lang="pt-BR" sz="1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9752818"/>
              </p:ext>
            </p:extLst>
          </p:nvPr>
        </p:nvGraphicFramePr>
        <p:xfrm>
          <a:off x="1909853" y="3556424"/>
          <a:ext cx="5893332" cy="2158967"/>
        </p:xfrm>
        <a:graphic>
          <a:graphicData uri="http://schemas.openxmlformats.org/drawingml/2006/table">
            <a:tbl>
              <a:tblPr/>
              <a:tblGrid>
                <a:gridCol w="1900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0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923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4559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Estágio</a:t>
                      </a:r>
                      <a:endParaRPr lang="pt-BR" sz="18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BR" sz="1800" b="1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Massa de</a:t>
                      </a:r>
                      <a:endParaRPr lang="pt-BR" sz="18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BR" sz="1800" b="1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propelente (kg)</a:t>
                      </a:r>
                      <a:endParaRPr lang="pt-BR" sz="18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BR" sz="1800" b="1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Tempo de</a:t>
                      </a:r>
                      <a:endParaRPr lang="pt-BR" sz="18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BR" sz="1800" b="1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funcionamento (s)</a:t>
                      </a:r>
                      <a:endParaRPr lang="pt-BR" sz="18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871"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</a:t>
                      </a:r>
                      <a:r>
                        <a:rPr lang="en-US" sz="1800" u="sng" baseline="300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o</a:t>
                      </a:r>
                      <a:r>
                        <a:rPr lang="en-US" sz="18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Estágio</a:t>
                      </a:r>
                      <a:endParaRPr lang="pt-BR" sz="18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2.150.000</a:t>
                      </a:r>
                      <a:endParaRPr lang="pt-BR" sz="18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160</a:t>
                      </a:r>
                      <a:endParaRPr lang="pt-BR" sz="18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871"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</a:t>
                      </a:r>
                      <a:r>
                        <a:rPr lang="en-US" sz="1800" u="sng" baseline="300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o</a:t>
                      </a:r>
                      <a:r>
                        <a:rPr lang="en-US" sz="18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Estágio</a:t>
                      </a:r>
                      <a:endParaRPr lang="pt-BR" sz="18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450.000</a:t>
                      </a:r>
                      <a:endParaRPr lang="pt-BR" sz="18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360</a:t>
                      </a:r>
                      <a:endParaRPr lang="pt-BR" sz="18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0871"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</a:t>
                      </a:r>
                      <a:r>
                        <a:rPr lang="en-US" sz="1800" u="sng" baseline="300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o</a:t>
                      </a:r>
                      <a:r>
                        <a:rPr lang="en-US" sz="18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Estágio</a:t>
                      </a:r>
                      <a:endParaRPr lang="pt-BR" sz="18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100.000</a:t>
                      </a:r>
                      <a:endParaRPr lang="pt-BR" sz="18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500</a:t>
                      </a:r>
                      <a:endParaRPr lang="pt-BR" sz="18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9994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TOTAL</a:t>
                      </a:r>
                      <a:endParaRPr lang="pt-BR" sz="18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pt-PT" sz="18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i)</a:t>
                      </a:r>
                      <a:r>
                        <a:rPr lang="pt-PT" sz="1800" b="1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........................</a:t>
                      </a:r>
                      <a:endParaRPr lang="pt-BR" sz="18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PT" sz="18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ii)</a:t>
                      </a:r>
                      <a:r>
                        <a:rPr lang="pt-PT" sz="1800" b="1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...........................</a:t>
                      </a:r>
                      <a:endParaRPr lang="pt-BR" sz="18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" name="Retângulo 9"/>
          <p:cNvSpPr/>
          <p:nvPr/>
        </p:nvSpPr>
        <p:spPr>
          <a:xfrm>
            <a:off x="6366264" y="5191703"/>
            <a:ext cx="7617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hangingPunct="0">
              <a:spcAft>
                <a:spcPts val="0"/>
              </a:spcAft>
            </a:pPr>
            <a:r>
              <a:rPr lang="pt-BR" b="1" dirty="0">
                <a:solidFill>
                  <a:srgbClr val="FF0000"/>
                </a:solidFill>
                <a:latin typeface="Arial" pitchFamily="34" charset="0"/>
                <a:ea typeface="Calibri"/>
                <a:cs typeface="Arial" pitchFamily="34" charset="0"/>
              </a:rPr>
              <a:t>1.020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4302196" y="5191703"/>
            <a:ext cx="12105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>
                <a:solidFill>
                  <a:srgbClr val="FF0000"/>
                </a:solidFill>
                <a:latin typeface="Arial" pitchFamily="34" charset="0"/>
                <a:ea typeface="Times New Roman"/>
                <a:cs typeface="Arial" pitchFamily="34" charset="0"/>
              </a:rPr>
              <a:t>2.700.000</a:t>
            </a:r>
            <a:endParaRPr lang="pt-BR" dirty="0"/>
          </a:p>
        </p:txBody>
      </p:sp>
      <p:sp>
        <p:nvSpPr>
          <p:cNvPr id="12" name="Retângulo 11"/>
          <p:cNvSpPr/>
          <p:nvPr/>
        </p:nvSpPr>
        <p:spPr>
          <a:xfrm>
            <a:off x="190897" y="5373216"/>
            <a:ext cx="17491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latin typeface="Arial" pitchFamily="34" charset="0"/>
                <a:cs typeface="Arial" pitchFamily="34" charset="0"/>
              </a:rPr>
              <a:t>Resposta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10a)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8966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262905" y="332656"/>
            <a:ext cx="74888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b="1" dirty="0">
                <a:latin typeface="Arial" pitchFamily="34" charset="0"/>
                <a:cs typeface="Arial" pitchFamily="34" charset="0"/>
              </a:rPr>
              <a:t>Pergunta 10b) (0,5 ponto)</a:t>
            </a:r>
            <a:r>
              <a:rPr lang="pt-BR" dirty="0">
                <a:latin typeface="Arial" pitchFamily="34" charset="0"/>
                <a:cs typeface="Arial" pitchFamily="34" charset="0"/>
              </a:rPr>
              <a:t> Considere que a massa total do Saturno V no momento do lançamento era de 3.000.000 kg. Qual a porcentagem da massa de propelente do Saturno V, em relação à sua massa total? (a massa total do propelente você já descobriu na pergunta anterior)</a:t>
            </a:r>
          </a:p>
        </p:txBody>
      </p:sp>
      <p:sp>
        <p:nvSpPr>
          <p:cNvPr id="4" name="Retângulo 3"/>
          <p:cNvSpPr/>
          <p:nvPr/>
        </p:nvSpPr>
        <p:spPr>
          <a:xfrm>
            <a:off x="190897" y="2276872"/>
            <a:ext cx="83648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600" b="1" dirty="0">
                <a:latin typeface="Arial" pitchFamily="34" charset="0"/>
                <a:cs typeface="Arial" pitchFamily="34" charset="0"/>
              </a:rPr>
              <a:t>Atenção: Registre abaixo suas contas, pois sem elas os resultados não têm valor.</a:t>
            </a:r>
            <a:endParaRPr lang="pt-BR" sz="1600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ângulo 4"/>
              <p:cNvSpPr/>
              <p:nvPr/>
            </p:nvSpPr>
            <p:spPr>
              <a:xfrm>
                <a:off x="249071" y="3069112"/>
                <a:ext cx="1960793" cy="6670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  <m:r>
                            <a:rPr lang="pt-BR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.</m:t>
                          </m:r>
                          <m:r>
                            <a:rPr lang="pt-BR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𝟕𝟎𝟎</m:t>
                          </m:r>
                          <m:r>
                            <a:rPr lang="pt-BR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.</m:t>
                          </m:r>
                          <m:r>
                            <a:rPr lang="pt-BR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𝟎𝟎𝟎</m:t>
                          </m:r>
                          <m:r>
                            <a:rPr lang="pt-BR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pt-BR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𝒌𝒈</m:t>
                          </m:r>
                        </m:num>
                        <m:den>
                          <m:r>
                            <a:rPr lang="pt-BR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𝟑</m:t>
                          </m:r>
                          <m:r>
                            <a:rPr lang="pt-BR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.</m:t>
                          </m:r>
                          <m:r>
                            <a:rPr lang="pt-BR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𝟎𝟎𝟎</m:t>
                          </m:r>
                          <m:r>
                            <a:rPr lang="pt-BR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.</m:t>
                          </m:r>
                          <m:r>
                            <a:rPr lang="pt-BR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𝟎𝟎𝟎</m:t>
                          </m:r>
                          <m:r>
                            <a:rPr lang="pt-BR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pt-BR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𝒌𝒈</m:t>
                          </m:r>
                        </m:den>
                      </m:f>
                      <m:r>
                        <a:rPr lang="pt-BR" b="1" i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5" name="Re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071" y="3069112"/>
                <a:ext cx="1960793" cy="66704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tângulo 5"/>
              <p:cNvSpPr/>
              <p:nvPr/>
            </p:nvSpPr>
            <p:spPr>
              <a:xfrm>
                <a:off x="2107641" y="3068960"/>
                <a:ext cx="837088" cy="612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  <m:r>
                            <a:rPr lang="pt-BR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pt-BR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𝟕</m:t>
                          </m:r>
                        </m:num>
                        <m:den>
                          <m:r>
                            <a:rPr lang="pt-BR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𝟑</m:t>
                          </m:r>
                        </m:den>
                      </m:f>
                      <m:r>
                        <a:rPr lang="pt-BR" b="1" i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6" name="Retângu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7641" y="3068960"/>
                <a:ext cx="837088" cy="6127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tângulo 6"/>
              <p:cNvSpPr/>
              <p:nvPr/>
            </p:nvSpPr>
            <p:spPr>
              <a:xfrm>
                <a:off x="2797504" y="3217967"/>
                <a:ext cx="59984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𝟎</m:t>
                      </m:r>
                      <m:r>
                        <a:rPr lang="pt-BR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,</m:t>
                      </m:r>
                      <m:r>
                        <a:rPr lang="pt-BR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𝟗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7" name="Retângu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7504" y="3217967"/>
                <a:ext cx="599843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tângulo 7"/>
              <p:cNvSpPr/>
              <p:nvPr/>
            </p:nvSpPr>
            <p:spPr>
              <a:xfrm>
                <a:off x="3318804" y="3190660"/>
                <a:ext cx="97654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→</m:t>
                      </m:r>
                      <m:r>
                        <a:rPr lang="pt-BR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𝟗𝟎</m:t>
                      </m:r>
                      <m:r>
                        <a:rPr lang="pt-BR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%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8" name="Retângu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8804" y="3190660"/>
                <a:ext cx="976549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tângulo 8"/>
          <p:cNvSpPr/>
          <p:nvPr/>
        </p:nvSpPr>
        <p:spPr>
          <a:xfrm>
            <a:off x="262905" y="4221088"/>
            <a:ext cx="105851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 questão pede que se dê a resposta em porcentagem, portanto se o estudante escrever </a:t>
            </a:r>
            <a:r>
              <a:rPr lang="pt-BR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0,9</a:t>
            </a:r>
            <a:r>
              <a:rPr lang="pt-BR" sz="1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perderá 0,25 ponto.</a:t>
            </a:r>
          </a:p>
        </p:txBody>
      </p:sp>
      <p:sp>
        <p:nvSpPr>
          <p:cNvPr id="10" name="Retângulo 9"/>
          <p:cNvSpPr/>
          <p:nvPr/>
        </p:nvSpPr>
        <p:spPr>
          <a:xfrm>
            <a:off x="190897" y="5184900"/>
            <a:ext cx="27238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latin typeface="Arial" pitchFamily="34" charset="0"/>
                <a:cs typeface="Arial" pitchFamily="34" charset="0"/>
              </a:rPr>
              <a:t>Resposta 10b) </a:t>
            </a:r>
            <a:r>
              <a:rPr lang="pt-BR" dirty="0">
                <a:latin typeface="Arial" pitchFamily="34" charset="0"/>
                <a:cs typeface="Arial" pitchFamily="34" charset="0"/>
              </a:rPr>
              <a:t>_ _ _ _ _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2062539" y="5157192"/>
            <a:ext cx="6319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b="1" dirty="0">
                <a:solidFill>
                  <a:srgbClr val="FF0000"/>
                </a:solidFill>
              </a:rPr>
              <a:t>90%</a:t>
            </a:r>
            <a:endParaRPr lang="pt-BR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600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Tabela 21"/>
          <p:cNvGraphicFramePr>
            <a:graphicFrameLocks noGrp="1"/>
          </p:cNvGraphicFramePr>
          <p:nvPr/>
        </p:nvGraphicFramePr>
        <p:xfrm>
          <a:off x="3858579" y="748162"/>
          <a:ext cx="4167068" cy="54423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419">
                  <a:extLst>
                    <a:ext uri="{9D8B030D-6E8A-4147-A177-3AD203B41FA5}">
                      <a16:colId xmlns:a16="http://schemas.microsoft.com/office/drawing/2014/main" val="77620037"/>
                    </a:ext>
                  </a:extLst>
                </a:gridCol>
                <a:gridCol w="3481649">
                  <a:extLst>
                    <a:ext uri="{9D8B030D-6E8A-4147-A177-3AD203B41FA5}">
                      <a16:colId xmlns:a16="http://schemas.microsoft.com/office/drawing/2014/main" val="3578718802"/>
                    </a:ext>
                  </a:extLst>
                </a:gridCol>
              </a:tblGrid>
              <a:tr h="386817">
                <a:tc gridSpan="2">
                  <a:txBody>
                    <a:bodyPr/>
                    <a:lstStyle/>
                    <a:p>
                      <a:pPr algn="ctr"/>
                      <a:r>
                        <a:rPr lang="pt-BR" sz="1800" dirty="0">
                          <a:solidFill>
                            <a:schemeClr val="tx1"/>
                          </a:solidFill>
                        </a:rPr>
                        <a:t>Contatos:</a:t>
                      </a:r>
                    </a:p>
                  </a:txBody>
                  <a:tcPr marL="89273" marR="89273" marT="44637" marB="44637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7671705"/>
                  </a:ext>
                </a:extLst>
              </a:tr>
              <a:tr h="624615">
                <a:tc>
                  <a:txBody>
                    <a:bodyPr/>
                    <a:lstStyle/>
                    <a:p>
                      <a:endParaRPr lang="pt-BR" sz="1800"/>
                    </a:p>
                  </a:txBody>
                  <a:tcPr marL="89273" marR="89273" marT="44637" marB="4463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@</a:t>
                      </a:r>
                      <a:r>
                        <a:rPr lang="pt-BR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obabr</a:t>
                      </a:r>
                      <a:endParaRPr lang="pt-BR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9273" marR="89273" marT="44637" marB="44637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0790837"/>
                  </a:ext>
                </a:extLst>
              </a:tr>
              <a:tr h="607057">
                <a:tc>
                  <a:txBody>
                    <a:bodyPr/>
                    <a:lstStyle/>
                    <a:p>
                      <a:endParaRPr lang="pt-BR" sz="1800"/>
                    </a:p>
                  </a:txBody>
                  <a:tcPr marL="89273" marR="89273" marT="44637" marB="4463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@</a:t>
                      </a:r>
                      <a:r>
                        <a:rPr lang="pt-BR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oba_olimpiada</a:t>
                      </a:r>
                      <a:endParaRPr lang="pt-BR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9273" marR="89273" marT="44637" marB="44637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3746611"/>
                  </a:ext>
                </a:extLst>
              </a:tr>
              <a:tr h="562420">
                <a:tc>
                  <a:txBody>
                    <a:bodyPr/>
                    <a:lstStyle/>
                    <a:p>
                      <a:endParaRPr lang="pt-BR" sz="1800"/>
                    </a:p>
                  </a:txBody>
                  <a:tcPr marL="89273" marR="89273" marT="44637" marB="4463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obaoficial</a:t>
                      </a:r>
                      <a:endParaRPr lang="pt-BR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9273" marR="89273" marT="44637" marB="44637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5729194"/>
                  </a:ext>
                </a:extLst>
              </a:tr>
              <a:tr h="624911">
                <a:tc>
                  <a:txBody>
                    <a:bodyPr/>
                    <a:lstStyle/>
                    <a:p>
                      <a:endParaRPr lang="pt-BR" sz="1800"/>
                    </a:p>
                  </a:txBody>
                  <a:tcPr marL="89273" marR="89273" marT="44637" marB="4463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canal_oba_mobfog</a:t>
                      </a:r>
                      <a:endParaRPr lang="pt-BR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9273" marR="89273" marT="44637" marB="44637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0419485"/>
                  </a:ext>
                </a:extLst>
              </a:tr>
              <a:tr h="553200">
                <a:tc>
                  <a:txBody>
                    <a:bodyPr/>
                    <a:lstStyle/>
                    <a:p>
                      <a:endParaRPr lang="pt-BR" sz="1800"/>
                    </a:p>
                  </a:txBody>
                  <a:tcPr marL="89273" marR="89273" marT="44637" marB="4463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oba.secretaria@gmail.com</a:t>
                      </a:r>
                    </a:p>
                  </a:txBody>
                  <a:tcPr marL="89273" marR="89273" marT="44637" marB="44637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1587587"/>
                  </a:ext>
                </a:extLst>
              </a:tr>
              <a:tr h="601451">
                <a:tc>
                  <a:txBody>
                    <a:bodyPr/>
                    <a:lstStyle/>
                    <a:p>
                      <a:endParaRPr lang="pt-BR" sz="1800"/>
                    </a:p>
                  </a:txBody>
                  <a:tcPr marL="89273" marR="89273" marT="44637" marB="4463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(21) 98272-3810</a:t>
                      </a:r>
                    </a:p>
                  </a:txBody>
                  <a:tcPr marL="89273" marR="89273" marT="44637" marB="44637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9904417"/>
                  </a:ext>
                </a:extLst>
              </a:tr>
              <a:tr h="1095030"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L="89273" marR="89273" marT="44637" marB="4463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(21) 2334-0082</a:t>
                      </a:r>
                    </a:p>
                    <a:p>
                      <a:r>
                        <a:rPr lang="pt-B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(21) 4104-4047</a:t>
                      </a:r>
                    </a:p>
                    <a:p>
                      <a:r>
                        <a:rPr lang="pt-B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(21) 2254-1139</a:t>
                      </a:r>
                    </a:p>
                  </a:txBody>
                  <a:tcPr marL="89273" marR="89273" marT="44637" marB="44637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6621586"/>
                  </a:ext>
                </a:extLst>
              </a:tr>
              <a:tr h="386817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www.oba.org.br</a:t>
                      </a:r>
                    </a:p>
                  </a:txBody>
                  <a:tcPr marL="89273" marR="89273" marT="44637" marB="44637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8160636"/>
                  </a:ext>
                </a:extLst>
              </a:tr>
            </a:tbl>
          </a:graphicData>
        </a:graphic>
      </p:graphicFrame>
      <p:grpSp>
        <p:nvGrpSpPr>
          <p:cNvPr id="2" name="Agrupar 1"/>
          <p:cNvGrpSpPr/>
          <p:nvPr/>
        </p:nvGrpSpPr>
        <p:grpSpPr>
          <a:xfrm>
            <a:off x="3892430" y="1221538"/>
            <a:ext cx="651692" cy="4341089"/>
            <a:chOff x="3960784" y="1167955"/>
            <a:chExt cx="667511" cy="4446461"/>
          </a:xfrm>
        </p:grpSpPr>
        <p:pic>
          <p:nvPicPr>
            <p:cNvPr id="7" name="Imagem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009233" y="4171188"/>
              <a:ext cx="530717" cy="528828"/>
            </a:xfrm>
            <a:prstGeom prst="rect">
              <a:avLst/>
            </a:prstGeom>
          </p:spPr>
        </p:pic>
        <p:pic>
          <p:nvPicPr>
            <p:cNvPr id="8" name="Imagem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41810" y="2391918"/>
              <a:ext cx="477018" cy="47015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035524" y="1773936"/>
              <a:ext cx="508521" cy="512064"/>
            </a:xfrm>
            <a:prstGeom prst="rect">
              <a:avLst/>
            </a:prstGeom>
          </p:spPr>
        </p:pic>
        <p:pic>
          <p:nvPicPr>
            <p:cNvPr id="10" name="Imagem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988470" y="2969133"/>
              <a:ext cx="580515" cy="551307"/>
            </a:xfrm>
            <a:prstGeom prst="rect">
              <a:avLst/>
            </a:prstGeom>
          </p:spPr>
        </p:pic>
        <p:pic>
          <p:nvPicPr>
            <p:cNvPr id="11" name="Imagem 1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997422" y="3632454"/>
              <a:ext cx="564933" cy="436626"/>
            </a:xfrm>
            <a:prstGeom prst="rect">
              <a:avLst/>
            </a:prstGeom>
          </p:spPr>
        </p:pic>
        <p:pic>
          <p:nvPicPr>
            <p:cNvPr id="1026" name="Picture 2" descr="Telefone, redondo, ícone - Baixar PNG/SVG Transparente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0784" y="4946905"/>
              <a:ext cx="667511" cy="6675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Imagem 2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050954" y="1167955"/>
              <a:ext cx="470514" cy="468821"/>
            </a:xfrm>
            <a:prstGeom prst="rect">
              <a:avLst/>
            </a:prstGeom>
          </p:spPr>
        </p:pic>
      </p:grpSp>
      <p:pic>
        <p:nvPicPr>
          <p:cNvPr id="26" name="Imagem 2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6239" y="2164725"/>
            <a:ext cx="4022027" cy="2669263"/>
          </a:xfrm>
          <a:prstGeom prst="rect">
            <a:avLst/>
          </a:prstGeom>
        </p:spPr>
      </p:pic>
      <p:pic>
        <p:nvPicPr>
          <p:cNvPr id="27" name="Imagem 2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485" y="2593994"/>
            <a:ext cx="2734749" cy="1746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200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90897" y="116632"/>
            <a:ext cx="7776864" cy="25755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pt-BR" b="1" dirty="0">
                <a:latin typeface="Arial" pitchFamily="34" charset="0"/>
                <a:cs typeface="Arial" pitchFamily="34" charset="0"/>
              </a:rPr>
              <a:t>Questão 1) (1 ponto) (0,2 cada acerto) </a:t>
            </a:r>
            <a:r>
              <a:rPr lang="pt-BR" i="1" dirty="0">
                <a:latin typeface="Arial" pitchFamily="34" charset="0"/>
                <a:cs typeface="Arial" pitchFamily="34" charset="0"/>
              </a:rPr>
              <a:t>A luminosidade de uma estrela é uma característica própria dela e depende do seu raio e da sua temperatura superficial. Já o seu brilho depende da distância dela até nós. Podemos comparar a luminosidade de uma estrela à potência de uma lâmpada comum. Uma lâmpada de 60 watts acesa, por exemplo, terá sempre 60 watts a qualquer distância que esteja de nós. No entanto ela será mais brilhante quanto mais perto estiver de nós.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190897" y="2708920"/>
            <a:ext cx="97989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lnSpc>
                <a:spcPct val="150000"/>
              </a:lnSpc>
            </a:pPr>
            <a:r>
              <a:rPr lang="pt-BR" b="1" dirty="0"/>
              <a:t>Pergunta 1)</a:t>
            </a:r>
            <a:r>
              <a:rPr lang="pt-BR" dirty="0"/>
              <a:t> Suponha que você olhe para o céu e veja a estrela </a:t>
            </a:r>
            <a:r>
              <a:rPr lang="pt-BR" b="1" dirty="0"/>
              <a:t>A</a:t>
            </a:r>
            <a:r>
              <a:rPr lang="pt-BR" dirty="0"/>
              <a:t> com o mesmo brilho da estrela </a:t>
            </a:r>
            <a:r>
              <a:rPr lang="pt-BR" b="1" dirty="0"/>
              <a:t>B</a:t>
            </a:r>
            <a:r>
              <a:rPr lang="pt-BR" dirty="0"/>
              <a:t>.</a:t>
            </a:r>
          </a:p>
          <a:p>
            <a:pPr algn="just">
              <a:lnSpc>
                <a:spcPct val="150000"/>
              </a:lnSpc>
            </a:pPr>
            <a:r>
              <a:rPr lang="pt-BR" dirty="0"/>
              <a:t>Escreva </a:t>
            </a:r>
            <a:r>
              <a:rPr lang="pt-BR" b="1" dirty="0"/>
              <a:t>C</a:t>
            </a:r>
            <a:r>
              <a:rPr lang="pt-BR" dirty="0"/>
              <a:t> (certo) ou </a:t>
            </a:r>
            <a:r>
              <a:rPr lang="pt-BR" b="1" dirty="0"/>
              <a:t>E</a:t>
            </a:r>
            <a:r>
              <a:rPr lang="pt-BR" dirty="0"/>
              <a:t> (errado) na frente de cada afirmação.</a:t>
            </a:r>
          </a:p>
        </p:txBody>
      </p:sp>
      <p:sp>
        <p:nvSpPr>
          <p:cNvPr id="5" name="Retângulo 4"/>
          <p:cNvSpPr/>
          <p:nvPr/>
        </p:nvSpPr>
        <p:spPr>
          <a:xfrm>
            <a:off x="406921" y="3789040"/>
            <a:ext cx="10297144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spcAft>
                <a:spcPts val="600"/>
              </a:spcAft>
            </a:pPr>
            <a:r>
              <a:rPr lang="pt-BR" dirty="0">
                <a:latin typeface="Arial"/>
                <a:ea typeface="Times New Roman"/>
              </a:rPr>
              <a:t>(   ) Se a estrela </a:t>
            </a:r>
            <a:r>
              <a:rPr lang="pt-BR" b="1" dirty="0">
                <a:latin typeface="Arial"/>
                <a:ea typeface="Times New Roman"/>
              </a:rPr>
              <a:t>A</a:t>
            </a:r>
            <a:r>
              <a:rPr lang="pt-BR" dirty="0">
                <a:latin typeface="Arial"/>
                <a:ea typeface="Times New Roman"/>
              </a:rPr>
              <a:t> é a mais luminosa, então ela está mais distante de nós do que a estrela </a:t>
            </a:r>
            <a:r>
              <a:rPr lang="pt-BR" b="1" dirty="0">
                <a:latin typeface="Arial"/>
                <a:ea typeface="Times New Roman"/>
              </a:rPr>
              <a:t>B</a:t>
            </a:r>
            <a:r>
              <a:rPr lang="pt-BR" dirty="0">
                <a:latin typeface="Arial"/>
                <a:ea typeface="Times New Roman"/>
              </a:rPr>
              <a:t>.</a:t>
            </a:r>
            <a:endParaRPr lang="pt-BR" dirty="0">
              <a:latin typeface="Times New Roman"/>
              <a:ea typeface="Times New Roman"/>
            </a:endParaRPr>
          </a:p>
          <a:p>
            <a:pPr algn="just" hangingPunct="0">
              <a:spcAft>
                <a:spcPts val="600"/>
              </a:spcAft>
            </a:pPr>
            <a:r>
              <a:rPr lang="pt-BR" dirty="0">
                <a:latin typeface="Arial"/>
                <a:ea typeface="Times New Roman"/>
              </a:rPr>
              <a:t>(   ) Se a estrela </a:t>
            </a:r>
            <a:r>
              <a:rPr lang="pt-BR" b="1" dirty="0">
                <a:latin typeface="Arial"/>
                <a:ea typeface="Times New Roman"/>
              </a:rPr>
              <a:t>B</a:t>
            </a:r>
            <a:r>
              <a:rPr lang="pt-BR" dirty="0">
                <a:latin typeface="Arial"/>
                <a:ea typeface="Times New Roman"/>
              </a:rPr>
              <a:t> é a menos luminosa, então ela está mais perto de nós do que a estrela </a:t>
            </a:r>
            <a:r>
              <a:rPr lang="pt-BR" b="1" dirty="0">
                <a:latin typeface="Arial"/>
                <a:ea typeface="Times New Roman"/>
              </a:rPr>
              <a:t>A</a:t>
            </a:r>
            <a:r>
              <a:rPr lang="pt-BR" dirty="0">
                <a:latin typeface="Arial"/>
                <a:ea typeface="Times New Roman"/>
              </a:rPr>
              <a:t>.</a:t>
            </a:r>
            <a:endParaRPr lang="pt-BR" dirty="0">
              <a:latin typeface="Times New Roman"/>
              <a:ea typeface="Times New Roman"/>
            </a:endParaRPr>
          </a:p>
          <a:p>
            <a:pPr algn="just" hangingPunct="0">
              <a:spcAft>
                <a:spcPts val="600"/>
              </a:spcAft>
            </a:pPr>
            <a:r>
              <a:rPr lang="pt-BR" dirty="0">
                <a:latin typeface="Arial"/>
                <a:ea typeface="Times New Roman"/>
              </a:rPr>
              <a:t>(   ) Se ambas têm a mesma luminosidade, então elas estão à mesma distância de nós.</a:t>
            </a:r>
            <a:endParaRPr lang="pt-BR" dirty="0">
              <a:latin typeface="Times New Roman"/>
              <a:ea typeface="Times New Roman"/>
            </a:endParaRPr>
          </a:p>
          <a:p>
            <a:pPr algn="just" hangingPunct="0">
              <a:spcAft>
                <a:spcPts val="600"/>
              </a:spcAft>
            </a:pPr>
            <a:r>
              <a:rPr lang="pt-BR" dirty="0">
                <a:latin typeface="Arial"/>
                <a:ea typeface="Times New Roman"/>
              </a:rPr>
              <a:t>(   ) A luminosidade de uma estrela não depende da distância dela até nós.</a:t>
            </a:r>
            <a:endParaRPr lang="pt-BR" dirty="0">
              <a:latin typeface="Times New Roman"/>
              <a:ea typeface="Times New Roman"/>
            </a:endParaRPr>
          </a:p>
          <a:p>
            <a:r>
              <a:rPr lang="pt-BR" dirty="0">
                <a:latin typeface="Arial"/>
                <a:ea typeface="Times New Roman"/>
              </a:rPr>
              <a:t>(   ) O brilho de uma estrela não depende da distância dela até nós.</a:t>
            </a:r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492537" y="3789040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  <a:latin typeface="Arial"/>
                <a:ea typeface="Times New Roman"/>
              </a:rPr>
              <a:t>C</a:t>
            </a:r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492537" y="4156002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  <a:latin typeface="Arial"/>
                <a:ea typeface="Times New Roman"/>
              </a:rPr>
              <a:t>C</a:t>
            </a:r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492537" y="4496926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  <a:latin typeface="Arial"/>
                <a:ea typeface="Times New Roman"/>
              </a:rPr>
              <a:t>C</a:t>
            </a:r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492537" y="4853889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  <a:latin typeface="Arial"/>
                <a:ea typeface="Times New Roman"/>
              </a:rPr>
              <a:t>C</a:t>
            </a:r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>
            <a:off x="505361" y="5204812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  <a:latin typeface="Arial"/>
                <a:ea typeface="Times New Roman"/>
              </a:rPr>
              <a:t>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93578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334913" y="116632"/>
            <a:ext cx="7488832" cy="1703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b="1" dirty="0">
                <a:latin typeface="Arial" pitchFamily="34" charset="0"/>
                <a:cs typeface="Arial" pitchFamily="34" charset="0"/>
              </a:rPr>
              <a:t>Questão 2) (1 ponto) </a:t>
            </a:r>
            <a:r>
              <a:rPr lang="pt-BR" i="1" dirty="0">
                <a:latin typeface="Arial" pitchFamily="34" charset="0"/>
                <a:cs typeface="Arial" pitchFamily="34" charset="0"/>
              </a:rPr>
              <a:t>Na figura, o disco da esquerda representa o disco do Sol tal como ele é visto da Terra. Os quatro discos seguintes representam o Sol tal como ele é visto de outros quatro planetas do Sistema Solar. 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Agrupar 10"/>
          <p:cNvGrpSpPr/>
          <p:nvPr/>
        </p:nvGrpSpPr>
        <p:grpSpPr>
          <a:xfrm>
            <a:off x="694953" y="1844824"/>
            <a:ext cx="7189415" cy="2459305"/>
            <a:chOff x="0" y="0"/>
            <a:chExt cx="4679950" cy="1677670"/>
          </a:xfrm>
        </p:grpSpPr>
        <p:pic>
          <p:nvPicPr>
            <p:cNvPr id="5" name="Imagem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4679950" cy="1677670"/>
            </a:xfrm>
            <a:prstGeom prst="rect">
              <a:avLst/>
            </a:prstGeom>
          </p:spPr>
        </p:pic>
        <p:sp>
          <p:nvSpPr>
            <p:cNvPr id="6" name="Caixa de Texto 2"/>
            <p:cNvSpPr txBox="1">
              <a:spLocks noChangeArrowheads="1"/>
            </p:cNvSpPr>
            <p:nvPr/>
          </p:nvSpPr>
          <p:spPr bwMode="auto">
            <a:xfrm>
              <a:off x="38100" y="1143000"/>
              <a:ext cx="742950" cy="51435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hangingPunct="0">
                <a:spcAft>
                  <a:spcPts val="0"/>
                </a:spcAft>
              </a:pPr>
              <a:r>
                <a:rPr lang="pt-PT" sz="1100">
                  <a:effectLst/>
                  <a:latin typeface="Arial"/>
                  <a:ea typeface="Times New Roman"/>
                </a:rPr>
                <a:t>Sol visto da Terra</a:t>
              </a:r>
              <a:endParaRPr lang="pt-BR" sz="1200">
                <a:effectLst/>
                <a:latin typeface="Times New Roman"/>
                <a:ea typeface="Times New Roman"/>
              </a:endParaRPr>
            </a:p>
          </p:txBody>
        </p:sp>
      </p:grpSp>
      <p:sp>
        <p:nvSpPr>
          <p:cNvPr id="7" name="Retângulo 6"/>
          <p:cNvSpPr/>
          <p:nvPr/>
        </p:nvSpPr>
        <p:spPr>
          <a:xfrm>
            <a:off x="118889" y="4509120"/>
            <a:ext cx="11592888" cy="7853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600" b="1" dirty="0">
                <a:latin typeface="Arial" pitchFamily="34" charset="0"/>
                <a:cs typeface="Arial" pitchFamily="34" charset="0"/>
              </a:rPr>
              <a:t>Pergunta 2)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> Assinale a alternativa que apresenta os nomes dos planetas de onde se vê o disco do Sol como desenhados em (a), (b), (c) e (d).</a:t>
            </a:r>
          </a:p>
        </p:txBody>
      </p:sp>
      <p:sp>
        <p:nvSpPr>
          <p:cNvPr id="8" name="Retângulo 7"/>
          <p:cNvSpPr/>
          <p:nvPr/>
        </p:nvSpPr>
        <p:spPr>
          <a:xfrm>
            <a:off x="1887381" y="5229200"/>
            <a:ext cx="83126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/>
            <a:r>
              <a:rPr lang="pt-BR" dirty="0">
                <a:latin typeface="Arial" pitchFamily="34" charset="0"/>
                <a:cs typeface="Arial" pitchFamily="34" charset="0"/>
              </a:rPr>
              <a:t>(   ) (a) Mercúrio,	(b) Vênus,	(c) Urano e	(d) Júpiter.</a:t>
            </a:r>
          </a:p>
          <a:p>
            <a:pPr hangingPunct="0"/>
            <a:r>
              <a:rPr lang="pt-BR" dirty="0">
                <a:latin typeface="Arial" pitchFamily="34" charset="0"/>
                <a:cs typeface="Arial" pitchFamily="34" charset="0"/>
              </a:rPr>
              <a:t>(   ) (a) Júpiter,	(b) Urano,	(c) Marte e	(d) Vênus.</a:t>
            </a:r>
          </a:p>
          <a:p>
            <a:pPr hangingPunct="0"/>
            <a:r>
              <a:rPr lang="pt-BR" dirty="0">
                <a:latin typeface="Arial" pitchFamily="34" charset="0"/>
                <a:cs typeface="Arial" pitchFamily="34" charset="0"/>
              </a:rPr>
              <a:t>(   ) (a) Urano,	(b) Júpiter,	(c) Marte e	(d) Mercúrio.</a:t>
            </a:r>
          </a:p>
          <a:p>
            <a:pPr hangingPunct="0"/>
            <a:r>
              <a:rPr lang="pt-BR" dirty="0">
                <a:latin typeface="Arial" pitchFamily="34" charset="0"/>
                <a:cs typeface="Arial" pitchFamily="34" charset="0"/>
              </a:rPr>
              <a:t>(   ) (a) Urano,	(b) Júpiter,	(c) Vênus e	(d) Mercúrio</a:t>
            </a:r>
            <a:r>
              <a:rPr lang="pt-BR" dirty="0"/>
              <a:t>	.</a:t>
            </a:r>
          </a:p>
        </p:txBody>
      </p:sp>
      <p:sp>
        <p:nvSpPr>
          <p:cNvPr id="9" name="Retângulo 8"/>
          <p:cNvSpPr/>
          <p:nvPr/>
        </p:nvSpPr>
        <p:spPr>
          <a:xfrm>
            <a:off x="1991097" y="6069433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</a:t>
            </a:r>
            <a:endParaRPr lang="pt-B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751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18889" y="319469"/>
            <a:ext cx="7920880" cy="2215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lnSpc>
                <a:spcPct val="130000"/>
              </a:lnSpc>
            </a:pPr>
            <a:r>
              <a:rPr lang="pt-BR" b="1" dirty="0">
                <a:latin typeface="Arial" pitchFamily="34" charset="0"/>
                <a:cs typeface="Arial" pitchFamily="34" charset="0"/>
              </a:rPr>
              <a:t>Questão 3) (1 ponto) </a:t>
            </a:r>
            <a:r>
              <a:rPr lang="pt-PT" i="1" dirty="0">
                <a:latin typeface="Arial" pitchFamily="34" charset="0"/>
                <a:cs typeface="Arial" pitchFamily="34" charset="0"/>
              </a:rPr>
              <a:t>Como você já sabe da questão 1, a luminosidade de uma estrela depende do seu raio e da sua temperatura superficial. Através da equação abaixo, podemos descobrir quantas vezes o raio das estrelas é maior (ou menor) do que o raio do Sol se soubermos o quanto ela é mais (ou menos) luminosa do que o Sol e o quanto ela é mais (ou menos) quente do que o Sol: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tângulo 3"/>
              <p:cNvSpPr/>
              <p:nvPr/>
            </p:nvSpPr>
            <p:spPr>
              <a:xfrm>
                <a:off x="2783185" y="2708920"/>
                <a:ext cx="5852949" cy="7244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>
                          <a:latin typeface="Cambria Math"/>
                        </a:rPr>
                        <m:t>𝑟𝑎𝑖𝑜</m:t>
                      </m:r>
                      <m:r>
                        <a:rPr lang="pt-PT" i="1">
                          <a:latin typeface="Cambria Math"/>
                        </a:rPr>
                        <m:t> </m:t>
                      </m:r>
                      <m:r>
                        <a:rPr lang="pt-PT" i="1">
                          <a:latin typeface="Cambria Math"/>
                        </a:rPr>
                        <m:t>𝑑𝑎</m:t>
                      </m:r>
                      <m:r>
                        <a:rPr lang="pt-PT" i="1">
                          <a:latin typeface="Cambria Math"/>
                        </a:rPr>
                        <m:t> </m:t>
                      </m:r>
                      <m:r>
                        <a:rPr lang="pt-PT" i="1">
                          <a:latin typeface="Cambria Math"/>
                        </a:rPr>
                        <m:t>𝑒𝑠𝑡𝑟𝑒𝑙𝑎</m:t>
                      </m:r>
                      <m:r>
                        <a:rPr lang="pt-PT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pt-PT" i="1">
                                  <a:latin typeface="Cambria Math"/>
                                </a:rPr>
                                <m:t>𝑙𝑢𝑚𝑖𝑛𝑜𝑠𝑖𝑑𝑎𝑑𝑒</m:t>
                              </m:r>
                              <m:r>
                                <a:rPr lang="pt-PT" i="1">
                                  <a:latin typeface="Cambria Math"/>
                                </a:rPr>
                                <m:t> </m:t>
                              </m:r>
                              <m:r>
                                <a:rPr lang="pt-PT" i="1">
                                  <a:latin typeface="Cambria Math"/>
                                </a:rPr>
                                <m:t>𝑑𝑎</m:t>
                              </m:r>
                              <m:r>
                                <a:rPr lang="pt-PT" i="1">
                                  <a:latin typeface="Cambria Math"/>
                                </a:rPr>
                                <m:t> </m:t>
                              </m:r>
                              <m:r>
                                <a:rPr lang="pt-PT" i="1">
                                  <a:latin typeface="Cambria Math"/>
                                </a:rPr>
                                <m:t>𝑒𝑠𝑡𝑟𝑒𝑙𝑎</m:t>
                              </m:r>
                            </m:e>
                          </m:rad>
                        </m:num>
                        <m:den>
                          <m:sSup>
                            <m:sSup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PT" i="1">
                                      <a:latin typeface="Cambria Math"/>
                                    </a:rPr>
                                    <m:t>𝑡𝑒𝑚𝑝𝑒𝑟𝑎𝑡𝑢𝑟𝑎</m:t>
                                  </m:r>
                                  <m:r>
                                    <a:rPr lang="pt-PT" i="1"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a:rPr lang="pt-PT" i="1">
                                      <a:latin typeface="Cambria Math"/>
                                    </a:rPr>
                                    <m:t>𝑑𝑎</m:t>
                                  </m:r>
                                  <m:r>
                                    <a:rPr lang="pt-PT" i="1"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a:rPr lang="pt-PT" i="1">
                                      <a:latin typeface="Cambria Math"/>
                                    </a:rPr>
                                    <m:t>𝑒𝑠𝑡𝑟𝑒𝑙𝑎</m:t>
                                  </m:r>
                                </m:e>
                              </m:d>
                            </m:e>
                            <m:sup>
                              <m:r>
                                <a:rPr lang="pt-PT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pt-PT" i="1">
                          <a:latin typeface="Cambria Math"/>
                        </a:rPr>
                        <m:t>→</m:t>
                      </m:r>
                      <m:r>
                        <a:rPr lang="pt-PT" i="1">
                          <a:latin typeface="Cambria Math"/>
                        </a:rPr>
                        <m:t>𝑅</m:t>
                      </m:r>
                      <m:r>
                        <a:rPr lang="pt-PT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pt-PT" i="1">
                                  <a:latin typeface="Cambria Math"/>
                                </a:rPr>
                                <m:t>𝐿</m:t>
                              </m:r>
                            </m:e>
                          </m:rad>
                        </m:num>
                        <m:den>
                          <m:sSup>
                            <m:sSup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PT" i="1">
                                  <a:latin typeface="Cambria Math"/>
                                </a:rPr>
                                <m:t>𝑇</m:t>
                              </m:r>
                            </m:e>
                            <m:sup>
                              <m:r>
                                <a:rPr lang="pt-PT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" name="Retângulo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3185" y="2708920"/>
                <a:ext cx="5852949" cy="72449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tângulo 4"/>
          <p:cNvSpPr/>
          <p:nvPr/>
        </p:nvSpPr>
        <p:spPr>
          <a:xfrm>
            <a:off x="118889" y="3789040"/>
            <a:ext cx="11664896" cy="775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pt-PT" i="1" dirty="0">
                <a:latin typeface="Arial" pitchFamily="34" charset="0"/>
                <a:cs typeface="Arial" pitchFamily="34" charset="0"/>
              </a:rPr>
              <a:t>Vamos dar um exemplo: se uma estrela é 4 vezes mais luminosa do que o Sol e tem o dobro da sua temperatura superficial, então seu raio será: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tângulo 5"/>
              <p:cNvSpPr/>
              <p:nvPr/>
            </p:nvSpPr>
            <p:spPr>
              <a:xfrm>
                <a:off x="1919089" y="5013176"/>
                <a:ext cx="7708118" cy="7146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>
                          <a:latin typeface="Cambria Math"/>
                        </a:rPr>
                        <m:t>𝑟𝑎𝑖𝑜</m:t>
                      </m:r>
                      <m:r>
                        <a:rPr lang="pt-PT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pt-PT" i="1">
                                  <a:latin typeface="Cambria Math"/>
                                </a:rPr>
                                <m:t>4</m:t>
                              </m:r>
                            </m:e>
                          </m:rad>
                        </m:num>
                        <m:den>
                          <m:sSup>
                            <m:sSup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i="1">
                                      <a:latin typeface="Cambria Math"/>
                                    </a:rPr>
                                    <m:t>2</m:t>
                                  </m:r>
                                </m:e>
                              </m:d>
                            </m:e>
                            <m:sup>
                              <m:r>
                                <a:rPr lang="pt-PT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pt-PT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PT" i="1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pt-PT" i="1"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pt-PT" i="1">
                          <a:latin typeface="Cambria Math"/>
                        </a:rPr>
                        <m:t>=0,5 (</m:t>
                      </m:r>
                      <m:r>
                        <a:rPr lang="pt-PT" i="1">
                          <a:latin typeface="Cambria Math"/>
                        </a:rPr>
                        <m:t>𝑎</m:t>
                      </m:r>
                      <m:r>
                        <a:rPr lang="pt-PT" i="1">
                          <a:latin typeface="Cambria Math"/>
                        </a:rPr>
                        <m:t> </m:t>
                      </m:r>
                      <m:r>
                        <a:rPr lang="pt-PT" i="1">
                          <a:latin typeface="Cambria Math"/>
                        </a:rPr>
                        <m:t>𝑒𝑠𝑡𝑟𝑒𝑙𝑎</m:t>
                      </m:r>
                      <m:r>
                        <a:rPr lang="pt-PT" i="1">
                          <a:latin typeface="Cambria Math"/>
                        </a:rPr>
                        <m:t> </m:t>
                      </m:r>
                      <m:r>
                        <a:rPr lang="pt-PT" i="1">
                          <a:latin typeface="Cambria Math"/>
                        </a:rPr>
                        <m:t>𝑡𝑒𝑚</m:t>
                      </m:r>
                      <m:r>
                        <a:rPr lang="pt-PT" i="1">
                          <a:latin typeface="Cambria Math"/>
                        </a:rPr>
                        <m:t> </m:t>
                      </m:r>
                      <m:r>
                        <a:rPr lang="pt-PT" i="1">
                          <a:latin typeface="Cambria Math"/>
                        </a:rPr>
                        <m:t>𝑢𝑚</m:t>
                      </m:r>
                      <m:r>
                        <a:rPr lang="pt-PT" i="1">
                          <a:latin typeface="Cambria Math"/>
                        </a:rPr>
                        <m:t> </m:t>
                      </m:r>
                      <m:r>
                        <a:rPr lang="pt-PT" i="1">
                          <a:latin typeface="Cambria Math"/>
                        </a:rPr>
                        <m:t>𝑟𝑎𝑖𝑜</m:t>
                      </m:r>
                      <m:r>
                        <a:rPr lang="pt-PT" i="1">
                          <a:latin typeface="Cambria Math"/>
                        </a:rPr>
                        <m:t> 0,5 </m:t>
                      </m:r>
                      <m:r>
                        <a:rPr lang="pt-PT" i="1">
                          <a:latin typeface="Cambria Math"/>
                        </a:rPr>
                        <m:t>𝑣𝑒𝑧𝑒𝑠</m:t>
                      </m:r>
                      <m:r>
                        <a:rPr lang="pt-PT" i="1">
                          <a:latin typeface="Cambria Math"/>
                        </a:rPr>
                        <m:t> </m:t>
                      </m:r>
                      <m:r>
                        <a:rPr lang="pt-PT" i="1">
                          <a:latin typeface="Cambria Math"/>
                        </a:rPr>
                        <m:t>𝑜</m:t>
                      </m:r>
                      <m:r>
                        <a:rPr lang="pt-PT" i="1">
                          <a:latin typeface="Cambria Math"/>
                        </a:rPr>
                        <m:t> </m:t>
                      </m:r>
                      <m:r>
                        <a:rPr lang="pt-PT" i="1">
                          <a:latin typeface="Cambria Math"/>
                        </a:rPr>
                        <m:t>𝑟𝑎𝑖𝑜</m:t>
                      </m:r>
                      <m:r>
                        <a:rPr lang="pt-PT" i="1">
                          <a:latin typeface="Cambria Math"/>
                        </a:rPr>
                        <m:t> </m:t>
                      </m:r>
                      <m:r>
                        <a:rPr lang="pt-PT" i="1">
                          <a:latin typeface="Cambria Math"/>
                        </a:rPr>
                        <m:t>𝑑𝑜</m:t>
                      </m:r>
                      <m:r>
                        <a:rPr lang="pt-PT" i="1">
                          <a:latin typeface="Cambria Math"/>
                        </a:rPr>
                        <m:t> </m:t>
                      </m:r>
                      <m:r>
                        <a:rPr lang="pt-PT" i="1">
                          <a:latin typeface="Cambria Math"/>
                        </a:rPr>
                        <m:t>𝑆𝑜𝑙</m:t>
                      </m:r>
                      <m:r>
                        <a:rPr lang="pt-PT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6" name="Retângu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9089" y="5013176"/>
                <a:ext cx="7708118" cy="71468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471197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69637" y="130600"/>
            <a:ext cx="7848872" cy="14727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lnSpc>
                <a:spcPct val="130000"/>
              </a:lnSpc>
            </a:pPr>
            <a:r>
              <a:rPr lang="pt-BR" b="1" dirty="0">
                <a:latin typeface="Arial" pitchFamily="34" charset="0"/>
                <a:cs typeface="Arial" pitchFamily="34" charset="0"/>
              </a:rPr>
              <a:t>Pergunta 3a) (0,5 ponto)</a:t>
            </a:r>
            <a:r>
              <a:rPr lang="pt-BR" dirty="0">
                <a:latin typeface="Arial" pitchFamily="34" charset="0"/>
                <a:cs typeface="Arial" pitchFamily="34" charset="0"/>
              </a:rPr>
              <a:t> </a:t>
            </a:r>
            <a:r>
              <a:rPr lang="pt-PT" dirty="0">
                <a:latin typeface="Arial" pitchFamily="34" charset="0"/>
                <a:cs typeface="Arial" pitchFamily="34" charset="0"/>
              </a:rPr>
              <a:t>Agora que você já sabe calcular o raio de uma estrela, calcule o raio </a:t>
            </a:r>
            <a:r>
              <a:rPr lang="pt-BR" dirty="0">
                <a:latin typeface="Arial" pitchFamily="34" charset="0"/>
                <a:cs typeface="Arial" pitchFamily="34" charset="0"/>
              </a:rPr>
              <a:t>de uma estrela com 9 vezes a luminosidade do Sol e com o dobro da sua temperatura. </a:t>
            </a:r>
            <a:r>
              <a:rPr lang="pt-BR" sz="1500" b="1" dirty="0">
                <a:latin typeface="Arial" pitchFamily="34" charset="0"/>
                <a:cs typeface="Arial" pitchFamily="34" charset="0"/>
              </a:rPr>
              <a:t>Atenção: Registre abaixo suas contas, pois sem elas os resultados não têm valor</a:t>
            </a:r>
            <a:endParaRPr lang="pt-BR" sz="1500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tângulo 3"/>
              <p:cNvSpPr/>
              <p:nvPr/>
            </p:nvSpPr>
            <p:spPr>
              <a:xfrm>
                <a:off x="334913" y="1657494"/>
                <a:ext cx="1253164" cy="7071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𝑟𝑎𝑖𝑜</m:t>
                      </m:r>
                      <m:r>
                        <a:rPr lang="pt-BR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pt-B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pt-BR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9</m:t>
                              </m:r>
                            </m:e>
                          </m:rad>
                        </m:num>
                        <m:den>
                          <m:sSup>
                            <m:sSupPr>
                              <m:ctrlPr>
                                <a:rPr lang="pt-B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e>
                            <m:sup>
                              <m:r>
                                <a:rPr lang="pt-BR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" name="Retângulo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913" y="1657494"/>
                <a:ext cx="1253164" cy="70718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ângulo 4"/>
              <p:cNvSpPr/>
              <p:nvPr/>
            </p:nvSpPr>
            <p:spPr>
              <a:xfrm>
                <a:off x="1511312" y="1705616"/>
                <a:ext cx="603050" cy="6109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pt-BR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5" name="Re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1312" y="1705616"/>
                <a:ext cx="603050" cy="61093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tângulo 5"/>
              <p:cNvSpPr/>
              <p:nvPr/>
            </p:nvSpPr>
            <p:spPr>
              <a:xfrm>
                <a:off x="2044787" y="1870098"/>
                <a:ext cx="90762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=0,75</m:t>
                      </m:r>
                    </m:oMath>
                  </m:oMathPara>
                </a14:m>
                <a:endParaRPr lang="pt-BR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Retângu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4787" y="1870098"/>
                <a:ext cx="907620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tângulo 6"/>
          <p:cNvSpPr/>
          <p:nvPr/>
        </p:nvSpPr>
        <p:spPr>
          <a:xfrm>
            <a:off x="118889" y="2771636"/>
            <a:ext cx="51475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latin typeface="Arial" pitchFamily="34" charset="0"/>
                <a:cs typeface="Arial" pitchFamily="34" charset="0"/>
              </a:rPr>
              <a:t>Resposta 3a) </a:t>
            </a:r>
            <a:r>
              <a:rPr lang="pt-BR" dirty="0">
                <a:latin typeface="Arial" pitchFamily="34" charset="0"/>
                <a:cs typeface="Arial" pitchFamily="34" charset="0"/>
              </a:rPr>
              <a:t>_ _ _ _ _ _ _ _ _ _ _ _ _ _ _ _ _ _ </a:t>
            </a:r>
          </a:p>
        </p:txBody>
      </p:sp>
      <p:sp>
        <p:nvSpPr>
          <p:cNvPr id="8" name="Retângulo 7"/>
          <p:cNvSpPr/>
          <p:nvPr/>
        </p:nvSpPr>
        <p:spPr>
          <a:xfrm>
            <a:off x="1680599" y="2736572"/>
            <a:ext cx="33906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¾ ou 0,75 vezes o raio do Sol</a:t>
            </a:r>
            <a:endParaRPr lang="pt-BR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118889" y="3356992"/>
            <a:ext cx="11470532" cy="81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lnSpc>
                <a:spcPct val="130000"/>
              </a:lnSpc>
            </a:pPr>
            <a:r>
              <a:rPr lang="pt-BR" b="1" dirty="0">
                <a:latin typeface="Arial" pitchFamily="34" charset="0"/>
                <a:cs typeface="Arial" pitchFamily="34" charset="0"/>
              </a:rPr>
              <a:t>Pergunta 3b) (0,5 ponto)</a:t>
            </a:r>
            <a:r>
              <a:rPr lang="pt-BR" dirty="0">
                <a:latin typeface="Arial" pitchFamily="34" charset="0"/>
                <a:cs typeface="Arial" pitchFamily="34" charset="0"/>
              </a:rPr>
              <a:t> </a:t>
            </a:r>
            <a:r>
              <a:rPr lang="pt-PT" dirty="0">
                <a:latin typeface="Arial" pitchFamily="34" charset="0"/>
                <a:cs typeface="Arial" pitchFamily="34" charset="0"/>
              </a:rPr>
              <a:t>Calcule o raio </a:t>
            </a:r>
            <a:r>
              <a:rPr lang="pt-BR" dirty="0">
                <a:latin typeface="Arial" pitchFamily="34" charset="0"/>
                <a:cs typeface="Arial" pitchFamily="34" charset="0"/>
              </a:rPr>
              <a:t>de uma estrela com 25 vezes a luminosidade do Sol e com a metade da sua temperatura. </a:t>
            </a:r>
            <a:r>
              <a:rPr lang="pt-BR" sz="1500" b="1" dirty="0">
                <a:latin typeface="Arial" pitchFamily="34" charset="0"/>
                <a:cs typeface="Arial" pitchFamily="34" charset="0"/>
              </a:rPr>
              <a:t>Atenção: Registre abaixo suas contas, pois sem elas os resultados não têm valor</a:t>
            </a:r>
            <a:endParaRPr lang="pt-BR" sz="1500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tângulo 9"/>
              <p:cNvSpPr/>
              <p:nvPr/>
            </p:nvSpPr>
            <p:spPr>
              <a:xfrm>
                <a:off x="304102" y="4366984"/>
                <a:ext cx="1651734" cy="7170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𝑟𝑎𝑖𝑜</m:t>
                      </m:r>
                      <m:r>
                        <a:rPr lang="pt-BR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pt-B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pt-BR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25</m:t>
                              </m:r>
                            </m:e>
                          </m:rad>
                        </m:num>
                        <m:den>
                          <m:sSup>
                            <m:sSupPr>
                              <m:ctrlPr>
                                <a:rPr lang="pt-B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pt-BR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type m:val="lin"/>
                                      <m:ctrlPr>
                                        <a:rPr lang="pt-BR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pt-BR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pt-BR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pt-BR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0" name="Retângulo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102" y="4366984"/>
                <a:ext cx="1651734" cy="71705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tângulo 10"/>
              <p:cNvSpPr/>
              <p:nvPr/>
            </p:nvSpPr>
            <p:spPr>
              <a:xfrm>
                <a:off x="1797394" y="4443192"/>
                <a:ext cx="859081" cy="6555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5</m:t>
                          </m:r>
                        </m:num>
                        <m:den>
                          <m:f>
                            <m:fPr>
                              <m:type m:val="lin"/>
                              <m:ctrlPr>
                                <a:rPr lang="pt-B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pt-BR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4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1" name="Retângulo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7394" y="4443192"/>
                <a:ext cx="859081" cy="6555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tângulo 11"/>
              <p:cNvSpPr/>
              <p:nvPr/>
            </p:nvSpPr>
            <p:spPr>
              <a:xfrm>
                <a:off x="2555951" y="4586276"/>
                <a:ext cx="73129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=20</m:t>
                      </m:r>
                    </m:oMath>
                  </m:oMathPara>
                </a14:m>
                <a:endParaRPr lang="pt-BR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Retângulo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5951" y="4586276"/>
                <a:ext cx="731290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tângulo 12"/>
          <p:cNvSpPr/>
          <p:nvPr/>
        </p:nvSpPr>
        <p:spPr>
          <a:xfrm>
            <a:off x="118889" y="5435932"/>
            <a:ext cx="50962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latin typeface="Arial" pitchFamily="34" charset="0"/>
                <a:cs typeface="Arial" pitchFamily="34" charset="0"/>
              </a:rPr>
              <a:t>Resposta 3b) </a:t>
            </a:r>
            <a:r>
              <a:rPr lang="pt-BR" dirty="0">
                <a:latin typeface="Arial" pitchFamily="34" charset="0"/>
                <a:cs typeface="Arial" pitchFamily="34" charset="0"/>
              </a:rPr>
              <a:t>_ _ _ _ _ _ _ _ _ _ _ _ _ _ _ _ _ _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2059811" y="5402808"/>
            <a:ext cx="25955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20 vezes o raio do Sol</a:t>
            </a:r>
            <a:endParaRPr lang="pt-B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20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  <p:bldP spid="10" grpId="0"/>
      <p:bldP spid="11" grpId="0"/>
      <p:bldP spid="12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90897" y="116632"/>
            <a:ext cx="4320480" cy="2456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lnSpc>
                <a:spcPct val="120000"/>
              </a:lnSpc>
            </a:pPr>
            <a:r>
              <a:rPr lang="pt-BR" sz="1600" b="1" dirty="0">
                <a:latin typeface="Arial" pitchFamily="34" charset="0"/>
                <a:cs typeface="Arial" pitchFamily="34" charset="0"/>
              </a:rPr>
              <a:t>Questão 4 ) (1 ponto) </a:t>
            </a:r>
            <a:r>
              <a:rPr lang="pt-BR" sz="1600" i="1" dirty="0">
                <a:latin typeface="Arial" pitchFamily="34" charset="0"/>
                <a:cs typeface="Arial" pitchFamily="34" charset="0"/>
              </a:rPr>
              <a:t>A</a:t>
            </a:r>
            <a:r>
              <a:rPr lang="pt-BR" sz="16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1600" i="1" dirty="0">
                <a:latin typeface="Arial" pitchFamily="34" charset="0"/>
                <a:cs typeface="Arial" pitchFamily="34" charset="0"/>
              </a:rPr>
              <a:t>missão</a:t>
            </a:r>
            <a:r>
              <a:rPr lang="pt-BR" sz="16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pt-PT" sz="1600" i="1" dirty="0">
                <a:latin typeface="Arial" pitchFamily="34" charset="0"/>
                <a:cs typeface="Arial" pitchFamily="34" charset="0"/>
              </a:rPr>
              <a:t>Apollo 11 pousou no Mar da Tranquilidade em 20 de julho de 1969, transformando Neil A. Armstrong no primeiro homem a pisar na Lua.</a:t>
            </a:r>
            <a:endParaRPr lang="pt-BR" sz="1600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pt-PT" sz="1600" i="1" dirty="0">
                <a:latin typeface="Arial" pitchFamily="34" charset="0"/>
                <a:cs typeface="Arial" pitchFamily="34" charset="0"/>
              </a:rPr>
              <a:t>A imagem ao lado traz o nome de alguns “mares” e crateras famosas, e o local dos pousos das missões Apollo, de 11 a 17.</a:t>
            </a:r>
            <a:endParaRPr lang="pt-BR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62905" y="2602477"/>
            <a:ext cx="11377264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pt-PT" i="1" dirty="0">
                <a:latin typeface="Arial" pitchFamily="34" charset="0"/>
                <a:cs typeface="Arial" pitchFamily="34" charset="0"/>
              </a:rPr>
              <a:t>Os engenheiros e </a:t>
            </a:r>
            <a:r>
              <a:rPr lang="pt-PT" sz="1600" i="1" dirty="0">
                <a:latin typeface="Arial" pitchFamily="34" charset="0"/>
                <a:cs typeface="Arial" pitchFamily="34" charset="0"/>
              </a:rPr>
              <a:t>cientistas</a:t>
            </a:r>
            <a:r>
              <a:rPr lang="pt-PT" i="1" dirty="0">
                <a:latin typeface="Arial" pitchFamily="34" charset="0"/>
                <a:cs typeface="Arial" pitchFamily="34" charset="0"/>
              </a:rPr>
              <a:t> da NASA estabeleceram que o pouso da Apollo 11 deveria acontecer pouco depois de o Sol ter nascido no local escolhido: o Mar da Tranquilidade.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Imagem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325" y="116632"/>
            <a:ext cx="3456384" cy="2448272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262905" y="3356992"/>
            <a:ext cx="11449272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pt-BR" sz="1600" b="1" dirty="0">
                <a:latin typeface="Arial" pitchFamily="34" charset="0"/>
                <a:cs typeface="Arial" pitchFamily="34" charset="0"/>
              </a:rPr>
              <a:t>Pergunta 4a) (0,5 ponto) </a:t>
            </a:r>
            <a:r>
              <a:rPr lang="pt-PT" sz="1600" dirty="0">
                <a:latin typeface="Arial" pitchFamily="34" charset="0"/>
                <a:cs typeface="Arial" pitchFamily="34" charset="0"/>
              </a:rPr>
              <a:t>Baseado no que você acabou de ler, faça um “X” debaixo da imagem que representa a fase da Lua no dia do pouso da Apollo 11. O local do pouso está marcado em todas as imagens com um círculo branco.</a:t>
            </a:r>
            <a:endParaRPr lang="pt-BR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575" y="4070554"/>
            <a:ext cx="7285346" cy="2689940"/>
          </a:xfrm>
          <a:prstGeom prst="rect">
            <a:avLst/>
          </a:prstGeom>
        </p:spPr>
      </p:pic>
      <p:sp>
        <p:nvSpPr>
          <p:cNvPr id="9" name="Caixa de Texto 2"/>
          <p:cNvSpPr txBox="1">
            <a:spLocks noChangeArrowheads="1"/>
          </p:cNvSpPr>
          <p:nvPr/>
        </p:nvSpPr>
        <p:spPr bwMode="auto">
          <a:xfrm>
            <a:off x="5641809" y="6431787"/>
            <a:ext cx="44734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hangingPunct="0">
              <a:spcAft>
                <a:spcPts val="0"/>
              </a:spcAft>
            </a:pPr>
            <a:r>
              <a:rPr lang="pt-PT" b="1" dirty="0">
                <a:solidFill>
                  <a:srgbClr val="FF00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X</a:t>
            </a:r>
            <a:endParaRPr lang="pt-BR" dirty="0">
              <a:effectLst/>
              <a:latin typeface="Arial" pitchFamily="34" charset="0"/>
              <a:ea typeface="Times New Roman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6075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18889" y="620688"/>
            <a:ext cx="78488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b="1" dirty="0">
                <a:latin typeface="Arial" pitchFamily="34" charset="0"/>
                <a:cs typeface="Arial" pitchFamily="34" charset="0"/>
              </a:rPr>
              <a:t>Pergunta 4b) (0,5 ponto) (0,1 cada acerto) </a:t>
            </a:r>
            <a:r>
              <a:rPr lang="pt-PT" dirty="0">
                <a:latin typeface="Arial" pitchFamily="34" charset="0"/>
                <a:cs typeface="Arial" pitchFamily="34" charset="0"/>
              </a:rPr>
              <a:t>Escreva </a:t>
            </a:r>
            <a:r>
              <a:rPr lang="pt-PT" b="1" dirty="0">
                <a:latin typeface="Arial" pitchFamily="34" charset="0"/>
                <a:cs typeface="Arial" pitchFamily="34" charset="0"/>
              </a:rPr>
              <a:t>C</a:t>
            </a:r>
            <a:r>
              <a:rPr lang="pt-PT" dirty="0">
                <a:latin typeface="Arial" pitchFamily="34" charset="0"/>
                <a:cs typeface="Arial" pitchFamily="34" charset="0"/>
              </a:rPr>
              <a:t> (certo) ou </a:t>
            </a:r>
            <a:r>
              <a:rPr lang="pt-PT" b="1" dirty="0">
                <a:latin typeface="Arial" pitchFamily="34" charset="0"/>
                <a:cs typeface="Arial" pitchFamily="34" charset="0"/>
              </a:rPr>
              <a:t>E</a:t>
            </a:r>
            <a:r>
              <a:rPr lang="pt-PT" dirty="0">
                <a:latin typeface="Arial" pitchFamily="34" charset="0"/>
                <a:cs typeface="Arial" pitchFamily="34" charset="0"/>
              </a:rPr>
              <a:t> (errado) na frente de cada afirmação.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406921" y="2636912"/>
            <a:ext cx="1044116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/>
            <a:r>
              <a:rPr lang="pt-PT" dirty="0">
                <a:latin typeface="Arial" pitchFamily="34" charset="0"/>
                <a:cs typeface="Arial" pitchFamily="34" charset="0"/>
              </a:rPr>
              <a:t>(   ) Mesmo com o Sol já nascido, Neil A. Armstrong podia ver as estrelas no céu da Lua.</a:t>
            </a:r>
          </a:p>
          <a:p>
            <a:pPr hangingPunct="0"/>
            <a:endParaRPr lang="pt-BR" dirty="0">
              <a:latin typeface="Arial" pitchFamily="34" charset="0"/>
              <a:cs typeface="Arial" pitchFamily="34" charset="0"/>
            </a:endParaRPr>
          </a:p>
          <a:p>
            <a:pPr hangingPunct="0"/>
            <a:r>
              <a:rPr lang="pt-PT" dirty="0">
                <a:latin typeface="Arial" pitchFamily="34" charset="0"/>
                <a:cs typeface="Arial" pitchFamily="34" charset="0"/>
              </a:rPr>
              <a:t>(   )</a:t>
            </a:r>
            <a:r>
              <a:rPr lang="pt-PT" i="1" dirty="0">
                <a:latin typeface="Arial" pitchFamily="34" charset="0"/>
                <a:cs typeface="Arial" pitchFamily="34" charset="0"/>
              </a:rPr>
              <a:t> Na Lua, Neil A. Armstrong pesava menos do que na Terra porque na Lua não tem ar.</a:t>
            </a:r>
          </a:p>
          <a:p>
            <a:pPr hangingPunct="0"/>
            <a:endParaRPr lang="pt-BR" dirty="0">
              <a:latin typeface="Arial" pitchFamily="34" charset="0"/>
              <a:cs typeface="Arial" pitchFamily="34" charset="0"/>
            </a:endParaRPr>
          </a:p>
          <a:p>
            <a:pPr hangingPunct="0"/>
            <a:r>
              <a:rPr lang="pt-PT" dirty="0">
                <a:latin typeface="Arial" pitchFamily="34" charset="0"/>
                <a:cs typeface="Arial" pitchFamily="34" charset="0"/>
              </a:rPr>
              <a:t>(   ) Os astronautas no Mar da Tranquilidade podiam ver a Terra no céu da Lua.</a:t>
            </a:r>
          </a:p>
          <a:p>
            <a:pPr hangingPunct="0"/>
            <a:endParaRPr lang="pt-BR" dirty="0">
              <a:latin typeface="Arial" pitchFamily="34" charset="0"/>
              <a:cs typeface="Arial" pitchFamily="34" charset="0"/>
            </a:endParaRPr>
          </a:p>
          <a:p>
            <a:pPr hangingPunct="0"/>
            <a:r>
              <a:rPr lang="pt-PT" dirty="0">
                <a:latin typeface="Arial" pitchFamily="34" charset="0"/>
                <a:cs typeface="Arial" pitchFamily="34" charset="0"/>
              </a:rPr>
              <a:t>(   ) Para os astronautas na superfície da Lua, as constelações eram iguais como vistas na Terra.</a:t>
            </a:r>
          </a:p>
          <a:p>
            <a:pPr hangingPunct="0"/>
            <a:endParaRPr lang="pt-BR" dirty="0">
              <a:latin typeface="Arial" pitchFamily="34" charset="0"/>
              <a:cs typeface="Arial" pitchFamily="34" charset="0"/>
            </a:endParaRPr>
          </a:p>
          <a:p>
            <a:r>
              <a:rPr lang="pt-PT" dirty="0">
                <a:latin typeface="Arial" pitchFamily="34" charset="0"/>
                <a:cs typeface="Arial" pitchFamily="34" charset="0"/>
              </a:rPr>
              <a:t>(   ) Os astronautas tiveram que trabalhar rápido, pois em poucas horas o Sol iria se pôr para eles.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490411" y="2636912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496823" y="3215333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490411" y="3744907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490411" y="4293096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503235" y="4835206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</a:t>
            </a:r>
            <a:endParaRPr lang="pt-B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719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90897" y="116632"/>
            <a:ext cx="7885786" cy="15240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600" b="1" dirty="0">
                <a:latin typeface="Arial" pitchFamily="34" charset="0"/>
                <a:cs typeface="Arial" pitchFamily="34" charset="0"/>
              </a:rPr>
              <a:t>Questão 5) (1 ponto) </a:t>
            </a:r>
            <a:r>
              <a:rPr lang="pt-BR" sz="1600" i="1" dirty="0">
                <a:latin typeface="Arial" pitchFamily="34" charset="0"/>
                <a:cs typeface="Arial" pitchFamily="34" charset="0"/>
              </a:rPr>
              <a:t>As Leis de Kepler são as três leis do movimento planetário definidas por </a:t>
            </a:r>
            <a:r>
              <a:rPr lang="pt-BR" sz="1600" i="1" dirty="0" err="1">
                <a:latin typeface="Arial" pitchFamily="34" charset="0"/>
                <a:cs typeface="Arial" pitchFamily="34" charset="0"/>
              </a:rPr>
              <a:t>Johannes</a:t>
            </a:r>
            <a:r>
              <a:rPr lang="pt-BR" sz="1600" i="1" dirty="0">
                <a:latin typeface="Arial" pitchFamily="34" charset="0"/>
                <a:cs typeface="Arial" pitchFamily="34" charset="0"/>
              </a:rPr>
              <a:t> Kepler (1571 – 1630), que descobriu, por volta de 1605, que os movimentos dos planetas seguiam leis matemáticas. As duas primeiras estão abaixo:</a:t>
            </a:r>
            <a:endParaRPr lang="pt-BR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118889" y="1865176"/>
            <a:ext cx="7848872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pt-BR" sz="1600" i="1" dirty="0">
                <a:latin typeface="Arial" pitchFamily="34" charset="0"/>
                <a:cs typeface="Arial" pitchFamily="34" charset="0"/>
              </a:rPr>
              <a:t>- A 1ª Lei diz que a órbita de cada planeta é uma elipse, com o Sol em um dos focos.</a:t>
            </a:r>
            <a:endParaRPr lang="pt-BR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18889" y="2492896"/>
            <a:ext cx="6336704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pt-BR" sz="1600" i="1" dirty="0">
                <a:latin typeface="Arial" pitchFamily="34" charset="0"/>
                <a:cs typeface="Arial" pitchFamily="34" charset="0"/>
              </a:rPr>
              <a:t>- A 2ª Lei afirma que a velocidade do planeta é maior quando está perto do Sol e menor quando está longe dele.</a:t>
            </a:r>
            <a:endParaRPr lang="pt-BR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118889" y="3356992"/>
            <a:ext cx="6336704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pt-BR" sz="1600" i="1" dirty="0">
                <a:latin typeface="Arial" pitchFamily="34" charset="0"/>
                <a:cs typeface="Arial" pitchFamily="34" charset="0"/>
              </a:rPr>
              <a:t>A figura mostra a órbita da Terra (</a:t>
            </a:r>
            <a:r>
              <a:rPr lang="pt-BR" sz="1600" b="1" i="1" dirty="0">
                <a:latin typeface="Arial" pitchFamily="34" charset="0"/>
                <a:cs typeface="Arial" pitchFamily="34" charset="0"/>
              </a:rPr>
              <a:t>fora de escala e bem mais achatada</a:t>
            </a:r>
            <a:r>
              <a:rPr lang="pt-BR" sz="1600" i="1" dirty="0">
                <a:latin typeface="Arial" pitchFamily="34" charset="0"/>
                <a:cs typeface="Arial" pitchFamily="34" charset="0"/>
              </a:rPr>
              <a:t>) e as posições da Terra ao longo do ano.</a:t>
            </a:r>
            <a:endParaRPr lang="pt-BR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Imagem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1617" y="2430398"/>
            <a:ext cx="4976217" cy="2870810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118889" y="4509120"/>
            <a:ext cx="6336704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pt-BR" sz="1600" b="1" dirty="0">
                <a:latin typeface="Arial" pitchFamily="34" charset="0"/>
                <a:cs typeface="Arial" pitchFamily="34" charset="0"/>
              </a:rPr>
              <a:t>Pergunta 5)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1600" b="1" dirty="0">
                <a:latin typeface="Arial" pitchFamily="34" charset="0"/>
                <a:cs typeface="Arial" pitchFamily="34" charset="0"/>
              </a:rPr>
              <a:t>(0,25 cada acerto) 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>Escreva </a:t>
            </a:r>
            <a:r>
              <a:rPr lang="pt-BR" sz="1600" b="1" dirty="0">
                <a:latin typeface="Arial" pitchFamily="34" charset="0"/>
                <a:cs typeface="Arial" pitchFamily="34" charset="0"/>
              </a:rPr>
              <a:t>C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> (certo) ou </a:t>
            </a:r>
            <a:r>
              <a:rPr lang="pt-BR" sz="1600" b="1" dirty="0">
                <a:latin typeface="Arial" pitchFamily="34" charset="0"/>
                <a:cs typeface="Arial" pitchFamily="34" charset="0"/>
              </a:rPr>
              <a:t>E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> (errado) na frente de cada afirmação.</a:t>
            </a:r>
          </a:p>
        </p:txBody>
      </p:sp>
      <p:sp>
        <p:nvSpPr>
          <p:cNvPr id="9" name="Retângulo 8"/>
          <p:cNvSpPr/>
          <p:nvPr/>
        </p:nvSpPr>
        <p:spPr>
          <a:xfrm>
            <a:off x="1415033" y="5373216"/>
            <a:ext cx="9361040" cy="13393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lnSpc>
                <a:spcPct val="130000"/>
              </a:lnSpc>
            </a:pPr>
            <a:r>
              <a:rPr lang="pt-BR" sz="1600" dirty="0">
                <a:latin typeface="Arial" pitchFamily="34" charset="0"/>
                <a:cs typeface="Arial" pitchFamily="34" charset="0"/>
              </a:rPr>
              <a:t>(   ) Entre fevereiro e março a velocidade orbital da Terra é maior do que entre abril e maio.</a:t>
            </a:r>
          </a:p>
          <a:p>
            <a:pPr algn="just" hangingPunct="0">
              <a:lnSpc>
                <a:spcPct val="130000"/>
              </a:lnSpc>
            </a:pPr>
            <a:r>
              <a:rPr lang="pt-BR" sz="1600" dirty="0">
                <a:latin typeface="Arial" pitchFamily="34" charset="0"/>
                <a:cs typeface="Arial" pitchFamily="34" charset="0"/>
              </a:rPr>
              <a:t>(   ) Em junho a velocidade orbital da Terra está aumentando.</a:t>
            </a:r>
          </a:p>
          <a:p>
            <a:pPr algn="just" hangingPunct="0">
              <a:lnSpc>
                <a:spcPct val="130000"/>
              </a:lnSpc>
            </a:pPr>
            <a:r>
              <a:rPr lang="pt-BR" sz="1600" dirty="0">
                <a:latin typeface="Arial" pitchFamily="34" charset="0"/>
                <a:cs typeface="Arial" pitchFamily="34" charset="0"/>
              </a:rPr>
              <a:t>(   ) Em setembro a velocidade orbital da Terra está aumentando.</a:t>
            </a:r>
          </a:p>
          <a:p>
            <a:pPr algn="just" hangingPunct="0">
              <a:lnSpc>
                <a:spcPct val="130000"/>
              </a:lnSpc>
            </a:pPr>
            <a:r>
              <a:rPr lang="pt-BR" sz="1600" dirty="0">
                <a:latin typeface="Arial" pitchFamily="34" charset="0"/>
                <a:cs typeface="Arial" pitchFamily="34" charset="0"/>
              </a:rPr>
              <a:t>(   ) Pela 2ª Lei de Kepler podemos afirmar que em janeiro a velocidade orbital da Terra é a maior.</a:t>
            </a:r>
          </a:p>
        </p:txBody>
      </p:sp>
      <p:sp>
        <p:nvSpPr>
          <p:cNvPr id="10" name="Retângulo 9"/>
          <p:cNvSpPr/>
          <p:nvPr/>
        </p:nvSpPr>
        <p:spPr>
          <a:xfrm>
            <a:off x="1487041" y="5435932"/>
            <a:ext cx="3253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1487041" y="5733256"/>
            <a:ext cx="4565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1487041" y="6047060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1487041" y="6381328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</a:t>
            </a:r>
            <a:endParaRPr lang="pt-B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035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90897" y="116632"/>
            <a:ext cx="7848872" cy="2215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pt-BR" b="1" dirty="0">
                <a:latin typeface="Arial" pitchFamily="34" charset="0"/>
                <a:cs typeface="Arial" pitchFamily="34" charset="0"/>
              </a:rPr>
              <a:t>Questão 6) (1 ponto) </a:t>
            </a:r>
            <a:r>
              <a:rPr lang="pt-BR" i="1" dirty="0">
                <a:latin typeface="Arial" pitchFamily="34" charset="0"/>
                <a:cs typeface="Arial" pitchFamily="34" charset="0"/>
              </a:rPr>
              <a:t>A figura mostra o esquema das órbitas (</a:t>
            </a:r>
            <a:r>
              <a:rPr lang="pt-BR" b="1" i="1" dirty="0">
                <a:latin typeface="Arial" pitchFamily="34" charset="0"/>
                <a:cs typeface="Arial" pitchFamily="34" charset="0"/>
              </a:rPr>
              <a:t>fora de escala)</a:t>
            </a:r>
            <a:r>
              <a:rPr lang="pt-BR" i="1" dirty="0">
                <a:latin typeface="Arial" pitchFamily="34" charset="0"/>
                <a:cs typeface="Arial" pitchFamily="34" charset="0"/>
              </a:rPr>
              <a:t> de um sistema binário de estrelas (A e B), sendo que uma delas tem o dobro da massa da outra. As estrelas orbitam em torno de um mesmo foco comum, onde está o ponto de equilíbrio (como na imagem da gangorra). Os números 1, 2 e 3 indicam as posições da estrela A em três diferentes momentos da sua órbita.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190897" y="2492896"/>
            <a:ext cx="11449272" cy="81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pt-PT" b="1" dirty="0">
                <a:latin typeface="Arial" pitchFamily="34" charset="0"/>
                <a:cs typeface="Arial" pitchFamily="34" charset="0"/>
              </a:rPr>
              <a:t>Pergunta 6a) </a:t>
            </a:r>
            <a:r>
              <a:rPr lang="pt-BR" b="1" dirty="0">
                <a:latin typeface="Arial" pitchFamily="34" charset="0"/>
                <a:cs typeface="Arial" pitchFamily="34" charset="0"/>
              </a:rPr>
              <a:t>(0,25 cada acerto) </a:t>
            </a:r>
            <a:r>
              <a:rPr lang="pt-PT" dirty="0">
                <a:latin typeface="Arial" pitchFamily="34" charset="0"/>
                <a:cs typeface="Arial" pitchFamily="34" charset="0"/>
              </a:rPr>
              <a:t>Escreva nos parênteses os números correspondentes às posições da estrela B quando a estrela A estiver nos pontos 1, 2 e 3.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90897" y="3429000"/>
            <a:ext cx="5949950" cy="69916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30000"/>
              </a:lnSpc>
            </a:pPr>
            <a:r>
              <a:rPr lang="pt-PT" sz="15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(Os estudantes não precisam desenhar as linhas que ligam os números)</a:t>
            </a:r>
            <a:endParaRPr lang="pt-BR" sz="15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190897" y="4293096"/>
            <a:ext cx="5949950" cy="8125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30000"/>
              </a:lnSpc>
            </a:pPr>
            <a:r>
              <a:rPr lang="pt-PT" b="1" dirty="0">
                <a:latin typeface="Arial" pitchFamily="34" charset="0"/>
                <a:cs typeface="Arial" pitchFamily="34" charset="0"/>
              </a:rPr>
              <a:t>Pergunta 6b) </a:t>
            </a:r>
            <a:r>
              <a:rPr lang="pt-BR" b="1" dirty="0">
                <a:latin typeface="Arial" pitchFamily="34" charset="0"/>
                <a:cs typeface="Arial" pitchFamily="34" charset="0"/>
              </a:rPr>
              <a:t>(0,25 ponto)</a:t>
            </a:r>
            <a:r>
              <a:rPr lang="pt-BR" dirty="0">
                <a:latin typeface="Arial" pitchFamily="34" charset="0"/>
                <a:cs typeface="Arial" pitchFamily="34" charset="0"/>
              </a:rPr>
              <a:t> </a:t>
            </a:r>
            <a:r>
              <a:rPr lang="pt-PT" dirty="0">
                <a:latin typeface="Arial" pitchFamily="34" charset="0"/>
                <a:cs typeface="Arial" pitchFamily="34" charset="0"/>
              </a:rPr>
              <a:t>Q</a:t>
            </a:r>
            <a:r>
              <a:rPr lang="pt-BR" dirty="0" err="1">
                <a:latin typeface="Arial" pitchFamily="34" charset="0"/>
                <a:cs typeface="Arial" pitchFamily="34" charset="0"/>
              </a:rPr>
              <a:t>ual</a:t>
            </a:r>
            <a:r>
              <a:rPr lang="pt-BR" dirty="0">
                <a:latin typeface="Arial" pitchFamily="34" charset="0"/>
                <a:cs typeface="Arial" pitchFamily="34" charset="0"/>
              </a:rPr>
              <a:t> das estrelas, A ou B, tem a maior massa?</a:t>
            </a:r>
          </a:p>
        </p:txBody>
      </p:sp>
      <p:sp>
        <p:nvSpPr>
          <p:cNvPr id="10" name="Retângulo 9"/>
          <p:cNvSpPr/>
          <p:nvPr/>
        </p:nvSpPr>
        <p:spPr>
          <a:xfrm>
            <a:off x="190897" y="5373216"/>
            <a:ext cx="20840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/>
              <a:t>Resposta 6b) </a:t>
            </a:r>
            <a:r>
              <a:rPr lang="pt-BR" dirty="0"/>
              <a:t>_ _ _ _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1703065" y="5328916"/>
            <a:ext cx="3289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b="1" dirty="0">
                <a:solidFill>
                  <a:srgbClr val="FF0000"/>
                </a:solidFill>
              </a:rPr>
              <a:t>B</a:t>
            </a:r>
            <a:endParaRPr lang="pt-BR" sz="2000" dirty="0">
              <a:solidFill>
                <a:srgbClr val="FF0000"/>
              </a:solidFill>
            </a:endParaRPr>
          </a:p>
        </p:txBody>
      </p:sp>
      <p:pic>
        <p:nvPicPr>
          <p:cNvPr id="13" name="Imagem 1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9569" y="3137020"/>
            <a:ext cx="4104456" cy="3629437"/>
          </a:xfrm>
          <a:prstGeom prst="rect">
            <a:avLst/>
          </a:prstGeom>
          <a:noFill/>
        </p:spPr>
      </p:pic>
      <p:cxnSp>
        <p:nvCxnSpPr>
          <p:cNvPr id="7" name="Conector reto 6"/>
          <p:cNvCxnSpPr/>
          <p:nvPr/>
        </p:nvCxnSpPr>
        <p:spPr>
          <a:xfrm>
            <a:off x="6779629" y="3515207"/>
            <a:ext cx="2808312" cy="784761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to 24"/>
          <p:cNvCxnSpPr/>
          <p:nvPr/>
        </p:nvCxnSpPr>
        <p:spPr>
          <a:xfrm flipV="1">
            <a:off x="7669553" y="3635788"/>
            <a:ext cx="1404156" cy="1011987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to 43"/>
          <p:cNvCxnSpPr/>
          <p:nvPr/>
        </p:nvCxnSpPr>
        <p:spPr>
          <a:xfrm flipV="1">
            <a:off x="8553250" y="3721879"/>
            <a:ext cx="0" cy="711664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CaixaDeTexto 48"/>
          <p:cNvSpPr txBox="1"/>
          <p:nvPr/>
        </p:nvSpPr>
        <p:spPr>
          <a:xfrm>
            <a:off x="8980498" y="3187136"/>
            <a:ext cx="436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50" name="CaixaDeTexto 49"/>
          <p:cNvSpPr txBox="1"/>
          <p:nvPr/>
        </p:nvSpPr>
        <p:spPr>
          <a:xfrm>
            <a:off x="8067374" y="3515207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51" name="CaixaDeTexto 50"/>
          <p:cNvSpPr txBox="1"/>
          <p:nvPr/>
        </p:nvSpPr>
        <p:spPr>
          <a:xfrm>
            <a:off x="9460078" y="4415727"/>
            <a:ext cx="265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138048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49" grpId="0"/>
      <p:bldP spid="50" grpId="0"/>
      <p:bldP spid="51" grpId="0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430</TotalTime>
  <Words>2282</Words>
  <Application>Microsoft Office PowerPoint</Application>
  <PresentationFormat>Personalizar</PresentationFormat>
  <Paragraphs>150</Paragraphs>
  <Slides>15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Cambria Math</vt:lpstr>
      <vt:lpstr>Times New Roman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OBA</dc:creator>
  <cp:lastModifiedBy>João Canalle</cp:lastModifiedBy>
  <cp:revision>38</cp:revision>
  <dcterms:created xsi:type="dcterms:W3CDTF">2020-08-01T16:25:14Z</dcterms:created>
  <dcterms:modified xsi:type="dcterms:W3CDTF">2020-08-13T13:52:33Z</dcterms:modified>
</cp:coreProperties>
</file>